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5783" r:id="rId2"/>
    <p:sldId id="5787" r:id="rId3"/>
    <p:sldId id="279" r:id="rId4"/>
    <p:sldId id="5789" r:id="rId5"/>
    <p:sldId id="5788" r:id="rId6"/>
    <p:sldId id="5785" r:id="rId7"/>
    <p:sldId id="298" r:id="rId8"/>
  </p:sldIdLst>
  <p:sldSz cx="12192000" cy="6858000"/>
  <p:notesSz cx="7315200" cy="9601200"/>
  <p:defaultTextStyle>
    <a:defPPr>
      <a:defRPr lang="en-US"/>
    </a:defPPr>
    <a:lvl1pPr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Pfeiffer" initials="SP" lastIdx="7" clrIdx="0">
    <p:extLst>
      <p:ext uri="{19B8F6BF-5375-455C-9EA6-DF929625EA0E}">
        <p15:presenceInfo xmlns:p15="http://schemas.microsoft.com/office/powerpoint/2012/main" userId="S::spfeiffer@tigerrisk.com::d5e8299e-d17a-46ef-8048-e6bbfa26bc24" providerId="AD"/>
      </p:ext>
    </p:extLst>
  </p:cmAuthor>
  <p:cmAuthor id="2" name="Jessica Groenewegen" initials="JG" lastIdx="5" clrIdx="1">
    <p:extLst>
      <p:ext uri="{19B8F6BF-5375-455C-9EA6-DF929625EA0E}">
        <p15:presenceInfo xmlns:p15="http://schemas.microsoft.com/office/powerpoint/2012/main" userId="S::jgroenewegen@tigerrisk.com::c19eb318-3b32-4ce4-9a7d-aba8f1686f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449"/>
    <a:srgbClr val="DDDDDD"/>
    <a:srgbClr val="666666"/>
    <a:srgbClr val="F7B041"/>
    <a:srgbClr val="EEEEEE"/>
    <a:srgbClr val="F6A726"/>
    <a:srgbClr val="828282"/>
    <a:srgbClr val="00B050"/>
    <a:srgbClr val="E2E2E2"/>
    <a:srgbClr val="80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6196" autoAdjust="0"/>
  </p:normalViewPr>
  <p:slideViewPr>
    <p:cSldViewPr snapToGrid="0" showGuides="1">
      <p:cViewPr varScale="1">
        <p:scale>
          <a:sx n="114" d="100"/>
          <a:sy n="114" d="100"/>
        </p:scale>
        <p:origin x="11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496F30-B12A-489C-8981-42D77D591E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55D8E8-D1EC-44D7-9B46-4E7F7FC9D5F3}">
      <dgm:prSet phldrT="[Text]"/>
      <dgm:spPr/>
      <dgm:t>
        <a:bodyPr/>
        <a:lstStyle/>
        <a:p>
          <a:pPr algn="ctr"/>
          <a:r>
            <a:rPr lang="en-US" b="1" i="1" dirty="0">
              <a:ln>
                <a:solidFill>
                  <a:srgbClr val="DDDDDD"/>
                </a:solidFill>
              </a:ln>
              <a:solidFill>
                <a:schemeClr val="tx1"/>
              </a:solidFill>
            </a:rPr>
            <a:t>OCCUPANCY</a:t>
          </a:r>
        </a:p>
      </dgm:t>
    </dgm:pt>
    <dgm:pt modelId="{64BE7DB4-2415-45AA-AF17-2FAB8C48A085}" type="parTrans" cxnId="{56E37AD4-887A-46A8-8B80-25B6B5CF2E73}">
      <dgm:prSet/>
      <dgm:spPr/>
      <dgm:t>
        <a:bodyPr/>
        <a:lstStyle/>
        <a:p>
          <a:endParaRPr lang="en-US" b="1" i="1"/>
        </a:p>
      </dgm:t>
    </dgm:pt>
    <dgm:pt modelId="{E362825F-7077-4495-9FA4-AF7282D38CB6}" type="sibTrans" cxnId="{56E37AD4-887A-46A8-8B80-25B6B5CF2E73}">
      <dgm:prSet/>
      <dgm:spPr/>
      <dgm:t>
        <a:bodyPr/>
        <a:lstStyle/>
        <a:p>
          <a:endParaRPr lang="en-US" b="1" i="1"/>
        </a:p>
      </dgm:t>
    </dgm:pt>
    <dgm:pt modelId="{19E8A51A-5024-4AA9-AF3B-377B6E882960}">
      <dgm:prSet phldrT="[Text]"/>
      <dgm:spPr/>
      <dgm:t>
        <a:bodyPr/>
        <a:lstStyle/>
        <a:p>
          <a:pPr algn="ctr"/>
          <a:r>
            <a:rPr lang="en-US" b="1" i="1" dirty="0">
              <a:ln>
                <a:solidFill>
                  <a:srgbClr val="DDDDDD"/>
                </a:solidFill>
              </a:ln>
              <a:solidFill>
                <a:schemeClr val="tx1"/>
              </a:solidFill>
            </a:rPr>
            <a:t>CONSTRUCTION</a:t>
          </a:r>
        </a:p>
      </dgm:t>
    </dgm:pt>
    <dgm:pt modelId="{293F4023-DE4D-47AC-AC6E-ED1674437CEE}" type="parTrans" cxnId="{045EAA05-EEBE-4ECF-932C-1CFB5CDE538C}">
      <dgm:prSet/>
      <dgm:spPr/>
      <dgm:t>
        <a:bodyPr/>
        <a:lstStyle/>
        <a:p>
          <a:endParaRPr lang="en-US" b="1" i="1"/>
        </a:p>
      </dgm:t>
    </dgm:pt>
    <dgm:pt modelId="{3491DF7F-FBAD-446D-B0E6-187A4BE6BA39}" type="sibTrans" cxnId="{045EAA05-EEBE-4ECF-932C-1CFB5CDE538C}">
      <dgm:prSet/>
      <dgm:spPr/>
      <dgm:t>
        <a:bodyPr/>
        <a:lstStyle/>
        <a:p>
          <a:endParaRPr lang="en-US" b="1" i="1"/>
        </a:p>
      </dgm:t>
    </dgm:pt>
    <dgm:pt modelId="{B41C44F4-BCD9-476E-856F-039455491483}">
      <dgm:prSet phldrT="[Text]"/>
      <dgm:spPr/>
      <dgm:t>
        <a:bodyPr/>
        <a:lstStyle/>
        <a:p>
          <a:pPr algn="ctr"/>
          <a:r>
            <a:rPr lang="en-US" b="1" i="1" dirty="0">
              <a:ln>
                <a:solidFill>
                  <a:srgbClr val="DDDDDD"/>
                </a:solidFill>
              </a:ln>
              <a:solidFill>
                <a:schemeClr val="tx1"/>
              </a:solidFill>
            </a:rPr>
            <a:t>YEAR</a:t>
          </a:r>
          <a:r>
            <a:rPr lang="en-US" b="1" i="1" dirty="0"/>
            <a:t> </a:t>
          </a:r>
          <a:r>
            <a:rPr lang="en-US" b="1" i="1" dirty="0">
              <a:ln>
                <a:solidFill>
                  <a:srgbClr val="DDDDDD"/>
                </a:solidFill>
              </a:ln>
              <a:solidFill>
                <a:schemeClr val="tx1"/>
              </a:solidFill>
            </a:rPr>
            <a:t>BUILT</a:t>
          </a:r>
        </a:p>
      </dgm:t>
    </dgm:pt>
    <dgm:pt modelId="{02484B69-3A16-4D5C-BA56-F807DF63149D}" type="parTrans" cxnId="{1B6880CC-F315-439E-AEBB-F9E66194E11D}">
      <dgm:prSet/>
      <dgm:spPr/>
      <dgm:t>
        <a:bodyPr/>
        <a:lstStyle/>
        <a:p>
          <a:endParaRPr lang="en-US" b="1" i="1"/>
        </a:p>
      </dgm:t>
    </dgm:pt>
    <dgm:pt modelId="{EEA1F4E9-DFB0-4022-B08F-98DEC422B4ED}" type="sibTrans" cxnId="{1B6880CC-F315-439E-AEBB-F9E66194E11D}">
      <dgm:prSet/>
      <dgm:spPr/>
      <dgm:t>
        <a:bodyPr/>
        <a:lstStyle/>
        <a:p>
          <a:endParaRPr lang="en-US" b="1" i="1"/>
        </a:p>
      </dgm:t>
    </dgm:pt>
    <dgm:pt modelId="{B8E0AC24-EEA7-4032-ACE0-52EEF9D9E3A2}">
      <dgm:prSet phldrT="[Text]"/>
      <dgm:spPr/>
      <dgm:t>
        <a:bodyPr/>
        <a:lstStyle/>
        <a:p>
          <a:pPr algn="ctr"/>
          <a:r>
            <a:rPr lang="en-US" b="1" i="1" dirty="0">
              <a:ln>
                <a:solidFill>
                  <a:srgbClr val="DDDDDD"/>
                </a:solidFill>
              </a:ln>
              <a:solidFill>
                <a:schemeClr val="tx1"/>
              </a:solidFill>
            </a:rPr>
            <a:t>NUMBER</a:t>
          </a:r>
          <a:r>
            <a:rPr lang="en-US" b="1" i="1" dirty="0">
              <a:solidFill>
                <a:schemeClr val="tx1"/>
              </a:solidFill>
            </a:rPr>
            <a:t> </a:t>
          </a:r>
          <a:r>
            <a:rPr lang="en-US" b="1" i="1" dirty="0">
              <a:ln>
                <a:solidFill>
                  <a:srgbClr val="DDDDDD"/>
                </a:solidFill>
              </a:ln>
              <a:solidFill>
                <a:schemeClr val="tx1"/>
              </a:solidFill>
            </a:rPr>
            <a:t>OF</a:t>
          </a:r>
          <a:r>
            <a:rPr lang="en-US" b="1" i="1" dirty="0">
              <a:solidFill>
                <a:schemeClr val="tx1"/>
              </a:solidFill>
            </a:rPr>
            <a:t> </a:t>
          </a:r>
          <a:r>
            <a:rPr lang="en-US" b="1" i="1" dirty="0">
              <a:ln>
                <a:solidFill>
                  <a:srgbClr val="DDDDDD"/>
                </a:solidFill>
              </a:ln>
              <a:solidFill>
                <a:schemeClr val="tx1"/>
              </a:solidFill>
            </a:rPr>
            <a:t>STORIES</a:t>
          </a:r>
        </a:p>
      </dgm:t>
    </dgm:pt>
    <dgm:pt modelId="{8482E02F-945D-4C66-9863-D561E90C7864}" type="parTrans" cxnId="{01F053D7-D994-45DE-9505-C759148B6D66}">
      <dgm:prSet/>
      <dgm:spPr/>
      <dgm:t>
        <a:bodyPr/>
        <a:lstStyle/>
        <a:p>
          <a:endParaRPr lang="en-US" b="1" i="1"/>
        </a:p>
      </dgm:t>
    </dgm:pt>
    <dgm:pt modelId="{89B0DFFF-4B6D-4EC9-ACC9-D707DA0FE93B}" type="sibTrans" cxnId="{01F053D7-D994-45DE-9505-C759148B6D66}">
      <dgm:prSet/>
      <dgm:spPr/>
      <dgm:t>
        <a:bodyPr/>
        <a:lstStyle/>
        <a:p>
          <a:endParaRPr lang="en-US" b="1" i="1"/>
        </a:p>
      </dgm:t>
    </dgm:pt>
    <dgm:pt modelId="{7ABA282A-5CD8-4225-8B6A-21AA1AEC1005}" type="pres">
      <dgm:prSet presAssocID="{A4496F30-B12A-489C-8981-42D77D591EEC}" presName="linear" presStyleCnt="0">
        <dgm:presLayoutVars>
          <dgm:animLvl val="lvl"/>
          <dgm:resizeHandles val="exact"/>
        </dgm:presLayoutVars>
      </dgm:prSet>
      <dgm:spPr/>
    </dgm:pt>
    <dgm:pt modelId="{9188B101-21EC-4B99-BF9D-DF700EDCE5FF}" type="pres">
      <dgm:prSet presAssocID="{9855D8E8-D1EC-44D7-9B46-4E7F7FC9D5F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8AFAED-11E0-4D3F-8125-7A98979A4AC4}" type="pres">
      <dgm:prSet presAssocID="{E362825F-7077-4495-9FA4-AF7282D38CB6}" presName="spacer" presStyleCnt="0"/>
      <dgm:spPr/>
    </dgm:pt>
    <dgm:pt modelId="{4BEBCF2C-1287-407B-AAB9-0FDFC854EF76}" type="pres">
      <dgm:prSet presAssocID="{19E8A51A-5024-4AA9-AF3B-377B6E88296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0BB550A-BD7E-4EDF-BDB1-B7BBBBBE5BE8}" type="pres">
      <dgm:prSet presAssocID="{3491DF7F-FBAD-446D-B0E6-187A4BE6BA39}" presName="spacer" presStyleCnt="0"/>
      <dgm:spPr/>
    </dgm:pt>
    <dgm:pt modelId="{42DB097F-F5F2-4F67-958B-33B53606BFCE}" type="pres">
      <dgm:prSet presAssocID="{B41C44F4-BCD9-476E-856F-03945549148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C5CE194-3918-4085-A29F-9F2E1E0E8876}" type="pres">
      <dgm:prSet presAssocID="{EEA1F4E9-DFB0-4022-B08F-98DEC422B4ED}" presName="spacer" presStyleCnt="0"/>
      <dgm:spPr/>
    </dgm:pt>
    <dgm:pt modelId="{6618464F-77E7-4E98-BB03-2BA517B4FB6D}" type="pres">
      <dgm:prSet presAssocID="{B8E0AC24-EEA7-4032-ACE0-52EEF9D9E3A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45EAA05-EEBE-4ECF-932C-1CFB5CDE538C}" srcId="{A4496F30-B12A-489C-8981-42D77D591EEC}" destId="{19E8A51A-5024-4AA9-AF3B-377B6E882960}" srcOrd="1" destOrd="0" parTransId="{293F4023-DE4D-47AC-AC6E-ED1674437CEE}" sibTransId="{3491DF7F-FBAD-446D-B0E6-187A4BE6BA39}"/>
    <dgm:cxn modelId="{0A9B9B10-783C-4ECB-B5B2-4DC19E5766B3}" type="presOf" srcId="{B41C44F4-BCD9-476E-856F-039455491483}" destId="{42DB097F-F5F2-4F67-958B-33B53606BFCE}" srcOrd="0" destOrd="0" presId="urn:microsoft.com/office/officeart/2005/8/layout/vList2"/>
    <dgm:cxn modelId="{9AE4CC16-A799-401C-BEB0-D5E89B5E271F}" type="presOf" srcId="{A4496F30-B12A-489C-8981-42D77D591EEC}" destId="{7ABA282A-5CD8-4225-8B6A-21AA1AEC1005}" srcOrd="0" destOrd="0" presId="urn:microsoft.com/office/officeart/2005/8/layout/vList2"/>
    <dgm:cxn modelId="{D1BC302F-91E3-4B86-B6FB-8F9EEA624154}" type="presOf" srcId="{19E8A51A-5024-4AA9-AF3B-377B6E882960}" destId="{4BEBCF2C-1287-407B-AAB9-0FDFC854EF76}" srcOrd="0" destOrd="0" presId="urn:microsoft.com/office/officeart/2005/8/layout/vList2"/>
    <dgm:cxn modelId="{1C62FF66-E947-4485-BA79-03B12CD07E7D}" type="presOf" srcId="{9855D8E8-D1EC-44D7-9B46-4E7F7FC9D5F3}" destId="{9188B101-21EC-4B99-BF9D-DF700EDCE5FF}" srcOrd="0" destOrd="0" presId="urn:microsoft.com/office/officeart/2005/8/layout/vList2"/>
    <dgm:cxn modelId="{1B6880CC-F315-439E-AEBB-F9E66194E11D}" srcId="{A4496F30-B12A-489C-8981-42D77D591EEC}" destId="{B41C44F4-BCD9-476E-856F-039455491483}" srcOrd="2" destOrd="0" parTransId="{02484B69-3A16-4D5C-BA56-F807DF63149D}" sibTransId="{EEA1F4E9-DFB0-4022-B08F-98DEC422B4ED}"/>
    <dgm:cxn modelId="{6EB226CE-1868-4B3B-AF7C-FD851680B383}" type="presOf" srcId="{B8E0AC24-EEA7-4032-ACE0-52EEF9D9E3A2}" destId="{6618464F-77E7-4E98-BB03-2BA517B4FB6D}" srcOrd="0" destOrd="0" presId="urn:microsoft.com/office/officeart/2005/8/layout/vList2"/>
    <dgm:cxn modelId="{56E37AD4-887A-46A8-8B80-25B6B5CF2E73}" srcId="{A4496F30-B12A-489C-8981-42D77D591EEC}" destId="{9855D8E8-D1EC-44D7-9B46-4E7F7FC9D5F3}" srcOrd="0" destOrd="0" parTransId="{64BE7DB4-2415-45AA-AF17-2FAB8C48A085}" sibTransId="{E362825F-7077-4495-9FA4-AF7282D38CB6}"/>
    <dgm:cxn modelId="{01F053D7-D994-45DE-9505-C759148B6D66}" srcId="{A4496F30-B12A-489C-8981-42D77D591EEC}" destId="{B8E0AC24-EEA7-4032-ACE0-52EEF9D9E3A2}" srcOrd="3" destOrd="0" parTransId="{8482E02F-945D-4C66-9863-D561E90C7864}" sibTransId="{89B0DFFF-4B6D-4EC9-ACC9-D707DA0FE93B}"/>
    <dgm:cxn modelId="{7A46173F-1F78-4975-A877-8E3C57284387}" type="presParOf" srcId="{7ABA282A-5CD8-4225-8B6A-21AA1AEC1005}" destId="{9188B101-21EC-4B99-BF9D-DF700EDCE5FF}" srcOrd="0" destOrd="0" presId="urn:microsoft.com/office/officeart/2005/8/layout/vList2"/>
    <dgm:cxn modelId="{3EC1324B-91CE-4C14-BF1C-98FF00ECB535}" type="presParOf" srcId="{7ABA282A-5CD8-4225-8B6A-21AA1AEC1005}" destId="{FB8AFAED-11E0-4D3F-8125-7A98979A4AC4}" srcOrd="1" destOrd="0" presId="urn:microsoft.com/office/officeart/2005/8/layout/vList2"/>
    <dgm:cxn modelId="{6925D07A-F326-47FF-AB8A-EF5D350826AF}" type="presParOf" srcId="{7ABA282A-5CD8-4225-8B6A-21AA1AEC1005}" destId="{4BEBCF2C-1287-407B-AAB9-0FDFC854EF76}" srcOrd="2" destOrd="0" presId="urn:microsoft.com/office/officeart/2005/8/layout/vList2"/>
    <dgm:cxn modelId="{85120180-3A57-478D-A76A-662A9F601B39}" type="presParOf" srcId="{7ABA282A-5CD8-4225-8B6A-21AA1AEC1005}" destId="{00BB550A-BD7E-4EDF-BDB1-B7BBBBBE5BE8}" srcOrd="3" destOrd="0" presId="urn:microsoft.com/office/officeart/2005/8/layout/vList2"/>
    <dgm:cxn modelId="{0326B3DD-670C-4C73-A4D3-249CB9C96B86}" type="presParOf" srcId="{7ABA282A-5CD8-4225-8B6A-21AA1AEC1005}" destId="{42DB097F-F5F2-4F67-958B-33B53606BFCE}" srcOrd="4" destOrd="0" presId="urn:microsoft.com/office/officeart/2005/8/layout/vList2"/>
    <dgm:cxn modelId="{13634937-BA99-4592-B081-8543A1482116}" type="presParOf" srcId="{7ABA282A-5CD8-4225-8B6A-21AA1AEC1005}" destId="{AC5CE194-3918-4085-A29F-9F2E1E0E8876}" srcOrd="5" destOrd="0" presId="urn:microsoft.com/office/officeart/2005/8/layout/vList2"/>
    <dgm:cxn modelId="{4A4888D2-5659-421A-986F-B638D5928C92}" type="presParOf" srcId="{7ABA282A-5CD8-4225-8B6A-21AA1AEC1005}" destId="{6618464F-77E7-4E98-BB03-2BA517B4FB6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496F30-B12A-489C-8981-42D77D591EE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855D8E8-D1EC-44D7-9B46-4E7F7FC9D5F3}">
      <dgm:prSet phldrT="[Text]"/>
      <dgm:spPr/>
      <dgm:t>
        <a:bodyPr/>
        <a:lstStyle/>
        <a:p>
          <a:pPr algn="ctr"/>
          <a:r>
            <a:rPr lang="en-US" b="1" i="1" dirty="0">
              <a:ln/>
            </a:rPr>
            <a:t>Roof Covering (</a:t>
          </a:r>
          <a:r>
            <a:rPr lang="en-US" b="1" i="1" dirty="0" err="1">
              <a:ln/>
            </a:rPr>
            <a:t>RoofSys</a:t>
          </a:r>
          <a:r>
            <a:rPr lang="en-US" b="1" i="1" dirty="0">
              <a:ln/>
            </a:rPr>
            <a:t>)</a:t>
          </a:r>
        </a:p>
      </dgm:t>
    </dgm:pt>
    <dgm:pt modelId="{64BE7DB4-2415-45AA-AF17-2FAB8C48A085}" type="parTrans" cxnId="{56E37AD4-887A-46A8-8B80-25B6B5CF2E73}">
      <dgm:prSet/>
      <dgm:spPr/>
      <dgm:t>
        <a:bodyPr/>
        <a:lstStyle/>
        <a:p>
          <a:endParaRPr lang="en-US" b="1" i="1"/>
        </a:p>
      </dgm:t>
    </dgm:pt>
    <dgm:pt modelId="{E362825F-7077-4495-9FA4-AF7282D38CB6}" type="sibTrans" cxnId="{56E37AD4-887A-46A8-8B80-25B6B5CF2E73}">
      <dgm:prSet/>
      <dgm:spPr/>
      <dgm:t>
        <a:bodyPr/>
        <a:lstStyle/>
        <a:p>
          <a:endParaRPr lang="en-US" b="1" i="1"/>
        </a:p>
      </dgm:t>
    </dgm:pt>
    <dgm:pt modelId="{19E8A51A-5024-4AA9-AF3B-377B6E882960}">
      <dgm:prSet phldrT="[Text]"/>
      <dgm:spPr/>
      <dgm:t>
        <a:bodyPr/>
        <a:lstStyle/>
        <a:p>
          <a:pPr algn="ctr"/>
          <a:r>
            <a:rPr lang="en-US" b="1" i="1" dirty="0">
              <a:ln/>
            </a:rPr>
            <a:t>Roof Age (</a:t>
          </a:r>
          <a:r>
            <a:rPr lang="en-US" b="1" i="1" dirty="0" err="1">
              <a:ln/>
            </a:rPr>
            <a:t>RoofAge</a:t>
          </a:r>
          <a:r>
            <a:rPr lang="en-US" b="1" i="1" dirty="0">
              <a:ln/>
            </a:rPr>
            <a:t>)</a:t>
          </a:r>
        </a:p>
      </dgm:t>
    </dgm:pt>
    <dgm:pt modelId="{293F4023-DE4D-47AC-AC6E-ED1674437CEE}" type="parTrans" cxnId="{045EAA05-EEBE-4ECF-932C-1CFB5CDE538C}">
      <dgm:prSet/>
      <dgm:spPr/>
      <dgm:t>
        <a:bodyPr/>
        <a:lstStyle/>
        <a:p>
          <a:endParaRPr lang="en-US" b="1" i="1"/>
        </a:p>
      </dgm:t>
    </dgm:pt>
    <dgm:pt modelId="{3491DF7F-FBAD-446D-B0E6-187A4BE6BA39}" type="sibTrans" cxnId="{045EAA05-EEBE-4ECF-932C-1CFB5CDE538C}">
      <dgm:prSet/>
      <dgm:spPr/>
      <dgm:t>
        <a:bodyPr/>
        <a:lstStyle/>
        <a:p>
          <a:endParaRPr lang="en-US" b="1" i="1"/>
        </a:p>
      </dgm:t>
    </dgm:pt>
    <dgm:pt modelId="{B41C44F4-BCD9-476E-856F-039455491483}">
      <dgm:prSet phldrT="[Text]"/>
      <dgm:spPr/>
      <dgm:t>
        <a:bodyPr/>
        <a:lstStyle/>
        <a:p>
          <a:pPr algn="ctr"/>
          <a:r>
            <a:rPr lang="en-US" b="1" i="1" dirty="0">
              <a:ln/>
            </a:rPr>
            <a:t>Roof Anchorage (</a:t>
          </a:r>
          <a:r>
            <a:rPr lang="en-US" b="1" i="1" dirty="0" err="1">
              <a:ln/>
            </a:rPr>
            <a:t>RoofAnch</a:t>
          </a:r>
          <a:r>
            <a:rPr lang="en-US" b="1" i="1" dirty="0">
              <a:ln/>
            </a:rPr>
            <a:t>)</a:t>
          </a:r>
        </a:p>
      </dgm:t>
    </dgm:pt>
    <dgm:pt modelId="{02484B69-3A16-4D5C-BA56-F807DF63149D}" type="parTrans" cxnId="{1B6880CC-F315-439E-AEBB-F9E66194E11D}">
      <dgm:prSet/>
      <dgm:spPr/>
      <dgm:t>
        <a:bodyPr/>
        <a:lstStyle/>
        <a:p>
          <a:endParaRPr lang="en-US" b="1" i="1"/>
        </a:p>
      </dgm:t>
    </dgm:pt>
    <dgm:pt modelId="{EEA1F4E9-DFB0-4022-B08F-98DEC422B4ED}" type="sibTrans" cxnId="{1B6880CC-F315-439E-AEBB-F9E66194E11D}">
      <dgm:prSet/>
      <dgm:spPr/>
      <dgm:t>
        <a:bodyPr/>
        <a:lstStyle/>
        <a:p>
          <a:endParaRPr lang="en-US" b="1" i="1"/>
        </a:p>
      </dgm:t>
    </dgm:pt>
    <dgm:pt modelId="{B8E0AC24-EEA7-4032-ACE0-52EEF9D9E3A2}">
      <dgm:prSet phldrT="[Text]"/>
      <dgm:spPr/>
      <dgm:t>
        <a:bodyPr/>
        <a:lstStyle/>
        <a:p>
          <a:pPr algn="ctr"/>
          <a:r>
            <a:rPr lang="en-US" b="1" i="1" dirty="0">
              <a:ln/>
            </a:rPr>
            <a:t>Roof Sheathing Attachment (</a:t>
          </a:r>
          <a:r>
            <a:rPr lang="en-US" b="1" i="1" dirty="0" err="1">
              <a:ln/>
            </a:rPr>
            <a:t>Cladrate</a:t>
          </a:r>
          <a:r>
            <a:rPr lang="en-US" b="1" i="1" dirty="0">
              <a:ln/>
            </a:rPr>
            <a:t>)</a:t>
          </a:r>
        </a:p>
      </dgm:t>
    </dgm:pt>
    <dgm:pt modelId="{8482E02F-945D-4C66-9863-D561E90C7864}" type="parTrans" cxnId="{01F053D7-D994-45DE-9505-C759148B6D66}">
      <dgm:prSet/>
      <dgm:spPr/>
      <dgm:t>
        <a:bodyPr/>
        <a:lstStyle/>
        <a:p>
          <a:endParaRPr lang="en-US" b="1" i="1"/>
        </a:p>
      </dgm:t>
    </dgm:pt>
    <dgm:pt modelId="{89B0DFFF-4B6D-4EC9-ACC9-D707DA0FE93B}" type="sibTrans" cxnId="{01F053D7-D994-45DE-9505-C759148B6D66}">
      <dgm:prSet/>
      <dgm:spPr/>
      <dgm:t>
        <a:bodyPr/>
        <a:lstStyle/>
        <a:p>
          <a:endParaRPr lang="en-US" b="1" i="1"/>
        </a:p>
      </dgm:t>
    </dgm:pt>
    <dgm:pt modelId="{ED0B487E-169D-4557-8F4D-B14809EBBAE5}">
      <dgm:prSet phldrT="[Text]"/>
      <dgm:spPr/>
      <dgm:t>
        <a:bodyPr/>
        <a:lstStyle/>
        <a:p>
          <a:pPr algn="ctr"/>
          <a:r>
            <a:rPr lang="en-US" b="1" i="1" dirty="0">
              <a:ln/>
            </a:rPr>
            <a:t>Roof Geometry (</a:t>
          </a:r>
          <a:r>
            <a:rPr lang="en-US" b="1" i="1" dirty="0" err="1">
              <a:ln/>
            </a:rPr>
            <a:t>RoofGeom</a:t>
          </a:r>
          <a:r>
            <a:rPr lang="en-US" b="1" i="1" dirty="0">
              <a:ln/>
            </a:rPr>
            <a:t>)</a:t>
          </a:r>
        </a:p>
      </dgm:t>
    </dgm:pt>
    <dgm:pt modelId="{A40F7138-FDDD-4EC1-BFEC-D39E77E47983}" type="parTrans" cxnId="{68275EEF-5E42-4941-AB23-76C8941337B0}">
      <dgm:prSet/>
      <dgm:spPr/>
      <dgm:t>
        <a:bodyPr/>
        <a:lstStyle/>
        <a:p>
          <a:endParaRPr lang="en-US"/>
        </a:p>
      </dgm:t>
    </dgm:pt>
    <dgm:pt modelId="{1CC31A9F-19FD-43A5-B322-88539B6FE925}" type="sibTrans" cxnId="{68275EEF-5E42-4941-AB23-76C8941337B0}">
      <dgm:prSet/>
      <dgm:spPr/>
      <dgm:t>
        <a:bodyPr/>
        <a:lstStyle/>
        <a:p>
          <a:endParaRPr lang="en-US"/>
        </a:p>
      </dgm:t>
    </dgm:pt>
    <dgm:pt modelId="{7ABA282A-5CD8-4225-8B6A-21AA1AEC1005}" type="pres">
      <dgm:prSet presAssocID="{A4496F30-B12A-489C-8981-42D77D591EEC}" presName="linear" presStyleCnt="0">
        <dgm:presLayoutVars>
          <dgm:animLvl val="lvl"/>
          <dgm:resizeHandles val="exact"/>
        </dgm:presLayoutVars>
      </dgm:prSet>
      <dgm:spPr/>
    </dgm:pt>
    <dgm:pt modelId="{9188B101-21EC-4B99-BF9D-DF700EDCE5FF}" type="pres">
      <dgm:prSet presAssocID="{9855D8E8-D1EC-44D7-9B46-4E7F7FC9D5F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B8AFAED-11E0-4D3F-8125-7A98979A4AC4}" type="pres">
      <dgm:prSet presAssocID="{E362825F-7077-4495-9FA4-AF7282D38CB6}" presName="spacer" presStyleCnt="0"/>
      <dgm:spPr/>
    </dgm:pt>
    <dgm:pt modelId="{FCF29E83-D0A4-43E0-9A6F-E06ECE5DB520}" type="pres">
      <dgm:prSet presAssocID="{ED0B487E-169D-4557-8F4D-B14809EBBAE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C70798C-D721-42B7-8A18-684ABC8D16D1}" type="pres">
      <dgm:prSet presAssocID="{1CC31A9F-19FD-43A5-B322-88539B6FE925}" presName="spacer" presStyleCnt="0"/>
      <dgm:spPr/>
    </dgm:pt>
    <dgm:pt modelId="{4BEBCF2C-1287-407B-AAB9-0FDFC854EF76}" type="pres">
      <dgm:prSet presAssocID="{19E8A51A-5024-4AA9-AF3B-377B6E88296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0BB550A-BD7E-4EDF-BDB1-B7BBBBBE5BE8}" type="pres">
      <dgm:prSet presAssocID="{3491DF7F-FBAD-446D-B0E6-187A4BE6BA39}" presName="spacer" presStyleCnt="0"/>
      <dgm:spPr/>
    </dgm:pt>
    <dgm:pt modelId="{42DB097F-F5F2-4F67-958B-33B53606BFCE}" type="pres">
      <dgm:prSet presAssocID="{B41C44F4-BCD9-476E-856F-03945549148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C5CE194-3918-4085-A29F-9F2E1E0E8876}" type="pres">
      <dgm:prSet presAssocID="{EEA1F4E9-DFB0-4022-B08F-98DEC422B4ED}" presName="spacer" presStyleCnt="0"/>
      <dgm:spPr/>
    </dgm:pt>
    <dgm:pt modelId="{6618464F-77E7-4E98-BB03-2BA517B4FB6D}" type="pres">
      <dgm:prSet presAssocID="{B8E0AC24-EEA7-4032-ACE0-52EEF9D9E3A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45EAA05-EEBE-4ECF-932C-1CFB5CDE538C}" srcId="{A4496F30-B12A-489C-8981-42D77D591EEC}" destId="{19E8A51A-5024-4AA9-AF3B-377B6E882960}" srcOrd="2" destOrd="0" parTransId="{293F4023-DE4D-47AC-AC6E-ED1674437CEE}" sibTransId="{3491DF7F-FBAD-446D-B0E6-187A4BE6BA39}"/>
    <dgm:cxn modelId="{0A9B9B10-783C-4ECB-B5B2-4DC19E5766B3}" type="presOf" srcId="{B41C44F4-BCD9-476E-856F-039455491483}" destId="{42DB097F-F5F2-4F67-958B-33B53606BFCE}" srcOrd="0" destOrd="0" presId="urn:microsoft.com/office/officeart/2005/8/layout/vList2"/>
    <dgm:cxn modelId="{9AE4CC16-A799-401C-BEB0-D5E89B5E271F}" type="presOf" srcId="{A4496F30-B12A-489C-8981-42D77D591EEC}" destId="{7ABA282A-5CD8-4225-8B6A-21AA1AEC1005}" srcOrd="0" destOrd="0" presId="urn:microsoft.com/office/officeart/2005/8/layout/vList2"/>
    <dgm:cxn modelId="{D1BC302F-91E3-4B86-B6FB-8F9EEA624154}" type="presOf" srcId="{19E8A51A-5024-4AA9-AF3B-377B6E882960}" destId="{4BEBCF2C-1287-407B-AAB9-0FDFC854EF76}" srcOrd="0" destOrd="0" presId="urn:microsoft.com/office/officeart/2005/8/layout/vList2"/>
    <dgm:cxn modelId="{1C62FF66-E947-4485-BA79-03B12CD07E7D}" type="presOf" srcId="{9855D8E8-D1EC-44D7-9B46-4E7F7FC9D5F3}" destId="{9188B101-21EC-4B99-BF9D-DF700EDCE5FF}" srcOrd="0" destOrd="0" presId="urn:microsoft.com/office/officeart/2005/8/layout/vList2"/>
    <dgm:cxn modelId="{1B6880CC-F315-439E-AEBB-F9E66194E11D}" srcId="{A4496F30-B12A-489C-8981-42D77D591EEC}" destId="{B41C44F4-BCD9-476E-856F-039455491483}" srcOrd="3" destOrd="0" parTransId="{02484B69-3A16-4D5C-BA56-F807DF63149D}" sibTransId="{EEA1F4E9-DFB0-4022-B08F-98DEC422B4ED}"/>
    <dgm:cxn modelId="{6EB226CE-1868-4B3B-AF7C-FD851680B383}" type="presOf" srcId="{B8E0AC24-EEA7-4032-ACE0-52EEF9D9E3A2}" destId="{6618464F-77E7-4E98-BB03-2BA517B4FB6D}" srcOrd="0" destOrd="0" presId="urn:microsoft.com/office/officeart/2005/8/layout/vList2"/>
    <dgm:cxn modelId="{0358D5CE-E746-4B3E-9F25-7A5D67CD3FC4}" type="presOf" srcId="{ED0B487E-169D-4557-8F4D-B14809EBBAE5}" destId="{FCF29E83-D0A4-43E0-9A6F-E06ECE5DB520}" srcOrd="0" destOrd="0" presId="urn:microsoft.com/office/officeart/2005/8/layout/vList2"/>
    <dgm:cxn modelId="{56E37AD4-887A-46A8-8B80-25B6B5CF2E73}" srcId="{A4496F30-B12A-489C-8981-42D77D591EEC}" destId="{9855D8E8-D1EC-44D7-9B46-4E7F7FC9D5F3}" srcOrd="0" destOrd="0" parTransId="{64BE7DB4-2415-45AA-AF17-2FAB8C48A085}" sibTransId="{E362825F-7077-4495-9FA4-AF7282D38CB6}"/>
    <dgm:cxn modelId="{01F053D7-D994-45DE-9505-C759148B6D66}" srcId="{A4496F30-B12A-489C-8981-42D77D591EEC}" destId="{B8E0AC24-EEA7-4032-ACE0-52EEF9D9E3A2}" srcOrd="4" destOrd="0" parTransId="{8482E02F-945D-4C66-9863-D561E90C7864}" sibTransId="{89B0DFFF-4B6D-4EC9-ACC9-D707DA0FE93B}"/>
    <dgm:cxn modelId="{68275EEF-5E42-4941-AB23-76C8941337B0}" srcId="{A4496F30-B12A-489C-8981-42D77D591EEC}" destId="{ED0B487E-169D-4557-8F4D-B14809EBBAE5}" srcOrd="1" destOrd="0" parTransId="{A40F7138-FDDD-4EC1-BFEC-D39E77E47983}" sibTransId="{1CC31A9F-19FD-43A5-B322-88539B6FE925}"/>
    <dgm:cxn modelId="{7A46173F-1F78-4975-A877-8E3C57284387}" type="presParOf" srcId="{7ABA282A-5CD8-4225-8B6A-21AA1AEC1005}" destId="{9188B101-21EC-4B99-BF9D-DF700EDCE5FF}" srcOrd="0" destOrd="0" presId="urn:microsoft.com/office/officeart/2005/8/layout/vList2"/>
    <dgm:cxn modelId="{3EC1324B-91CE-4C14-BF1C-98FF00ECB535}" type="presParOf" srcId="{7ABA282A-5CD8-4225-8B6A-21AA1AEC1005}" destId="{FB8AFAED-11E0-4D3F-8125-7A98979A4AC4}" srcOrd="1" destOrd="0" presId="urn:microsoft.com/office/officeart/2005/8/layout/vList2"/>
    <dgm:cxn modelId="{02B26143-BEBB-469C-93CF-BF7702B7E872}" type="presParOf" srcId="{7ABA282A-5CD8-4225-8B6A-21AA1AEC1005}" destId="{FCF29E83-D0A4-43E0-9A6F-E06ECE5DB520}" srcOrd="2" destOrd="0" presId="urn:microsoft.com/office/officeart/2005/8/layout/vList2"/>
    <dgm:cxn modelId="{7A772643-2C7A-485D-98A7-65C5822F839A}" type="presParOf" srcId="{7ABA282A-5CD8-4225-8B6A-21AA1AEC1005}" destId="{3C70798C-D721-42B7-8A18-684ABC8D16D1}" srcOrd="3" destOrd="0" presId="urn:microsoft.com/office/officeart/2005/8/layout/vList2"/>
    <dgm:cxn modelId="{6925D07A-F326-47FF-AB8A-EF5D350826AF}" type="presParOf" srcId="{7ABA282A-5CD8-4225-8B6A-21AA1AEC1005}" destId="{4BEBCF2C-1287-407B-AAB9-0FDFC854EF76}" srcOrd="4" destOrd="0" presId="urn:microsoft.com/office/officeart/2005/8/layout/vList2"/>
    <dgm:cxn modelId="{85120180-3A57-478D-A76A-662A9F601B39}" type="presParOf" srcId="{7ABA282A-5CD8-4225-8B6A-21AA1AEC1005}" destId="{00BB550A-BD7E-4EDF-BDB1-B7BBBBBE5BE8}" srcOrd="5" destOrd="0" presId="urn:microsoft.com/office/officeart/2005/8/layout/vList2"/>
    <dgm:cxn modelId="{0326B3DD-670C-4C73-A4D3-249CB9C96B86}" type="presParOf" srcId="{7ABA282A-5CD8-4225-8B6A-21AA1AEC1005}" destId="{42DB097F-F5F2-4F67-958B-33B53606BFCE}" srcOrd="6" destOrd="0" presId="urn:microsoft.com/office/officeart/2005/8/layout/vList2"/>
    <dgm:cxn modelId="{13634937-BA99-4592-B081-8543A1482116}" type="presParOf" srcId="{7ABA282A-5CD8-4225-8B6A-21AA1AEC1005}" destId="{AC5CE194-3918-4085-A29F-9F2E1E0E8876}" srcOrd="7" destOrd="0" presId="urn:microsoft.com/office/officeart/2005/8/layout/vList2"/>
    <dgm:cxn modelId="{4A4888D2-5659-421A-986F-B638D5928C92}" type="presParOf" srcId="{7ABA282A-5CD8-4225-8B6A-21AA1AEC1005}" destId="{6618464F-77E7-4E98-BB03-2BA517B4FB6D}" srcOrd="8" destOrd="0" presId="urn:microsoft.com/office/officeart/2005/8/layout/vList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8B101-21EC-4B99-BF9D-DF700EDCE5FF}">
      <dsp:nvSpPr>
        <dsp:cNvPr id="0" name=""/>
        <dsp:cNvSpPr/>
      </dsp:nvSpPr>
      <dsp:spPr>
        <a:xfrm>
          <a:off x="0" y="46660"/>
          <a:ext cx="3573769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ln>
                <a:solidFill>
                  <a:srgbClr val="DDDDDD"/>
                </a:solidFill>
              </a:ln>
              <a:solidFill>
                <a:schemeClr val="tx1"/>
              </a:solidFill>
            </a:rPr>
            <a:t>OCCUPANCY</a:t>
          </a:r>
        </a:p>
      </dsp:txBody>
      <dsp:txXfrm>
        <a:off x="27415" y="74075"/>
        <a:ext cx="3518939" cy="506769"/>
      </dsp:txXfrm>
    </dsp:sp>
    <dsp:sp modelId="{4BEBCF2C-1287-407B-AAB9-0FDFC854EF76}">
      <dsp:nvSpPr>
        <dsp:cNvPr id="0" name=""/>
        <dsp:cNvSpPr/>
      </dsp:nvSpPr>
      <dsp:spPr>
        <a:xfrm>
          <a:off x="0" y="677380"/>
          <a:ext cx="3573769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ln>
                <a:solidFill>
                  <a:srgbClr val="DDDDDD"/>
                </a:solidFill>
              </a:ln>
              <a:solidFill>
                <a:schemeClr val="tx1"/>
              </a:solidFill>
            </a:rPr>
            <a:t>CONSTRUCTION</a:t>
          </a:r>
        </a:p>
      </dsp:txBody>
      <dsp:txXfrm>
        <a:off x="27415" y="704795"/>
        <a:ext cx="3518939" cy="506769"/>
      </dsp:txXfrm>
    </dsp:sp>
    <dsp:sp modelId="{42DB097F-F5F2-4F67-958B-33B53606BFCE}">
      <dsp:nvSpPr>
        <dsp:cNvPr id="0" name=""/>
        <dsp:cNvSpPr/>
      </dsp:nvSpPr>
      <dsp:spPr>
        <a:xfrm>
          <a:off x="0" y="1308100"/>
          <a:ext cx="3573769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ln>
                <a:solidFill>
                  <a:srgbClr val="DDDDDD"/>
                </a:solidFill>
              </a:ln>
              <a:solidFill>
                <a:schemeClr val="tx1"/>
              </a:solidFill>
            </a:rPr>
            <a:t>YEAR</a:t>
          </a:r>
          <a:r>
            <a:rPr lang="en-US" sz="2400" b="1" i="1" kern="1200" dirty="0"/>
            <a:t> </a:t>
          </a:r>
          <a:r>
            <a:rPr lang="en-US" sz="2400" b="1" i="1" kern="1200" dirty="0">
              <a:ln>
                <a:solidFill>
                  <a:srgbClr val="DDDDDD"/>
                </a:solidFill>
              </a:ln>
              <a:solidFill>
                <a:schemeClr val="tx1"/>
              </a:solidFill>
            </a:rPr>
            <a:t>BUILT</a:t>
          </a:r>
        </a:p>
      </dsp:txBody>
      <dsp:txXfrm>
        <a:off x="27415" y="1335515"/>
        <a:ext cx="3518939" cy="506769"/>
      </dsp:txXfrm>
    </dsp:sp>
    <dsp:sp modelId="{6618464F-77E7-4E98-BB03-2BA517B4FB6D}">
      <dsp:nvSpPr>
        <dsp:cNvPr id="0" name=""/>
        <dsp:cNvSpPr/>
      </dsp:nvSpPr>
      <dsp:spPr>
        <a:xfrm>
          <a:off x="0" y="1938820"/>
          <a:ext cx="3573769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ln>
                <a:solidFill>
                  <a:srgbClr val="DDDDDD"/>
                </a:solidFill>
              </a:ln>
              <a:solidFill>
                <a:schemeClr val="tx1"/>
              </a:solidFill>
            </a:rPr>
            <a:t>NUMBER</a:t>
          </a:r>
          <a:r>
            <a:rPr lang="en-US" sz="2400" b="1" i="1" kern="1200" dirty="0">
              <a:solidFill>
                <a:schemeClr val="tx1"/>
              </a:solidFill>
            </a:rPr>
            <a:t> </a:t>
          </a:r>
          <a:r>
            <a:rPr lang="en-US" sz="2400" b="1" i="1" kern="1200" dirty="0">
              <a:ln>
                <a:solidFill>
                  <a:srgbClr val="DDDDDD"/>
                </a:solidFill>
              </a:ln>
              <a:solidFill>
                <a:schemeClr val="tx1"/>
              </a:solidFill>
            </a:rPr>
            <a:t>OF</a:t>
          </a:r>
          <a:r>
            <a:rPr lang="en-US" sz="2400" b="1" i="1" kern="1200" dirty="0">
              <a:solidFill>
                <a:schemeClr val="tx1"/>
              </a:solidFill>
            </a:rPr>
            <a:t> </a:t>
          </a:r>
          <a:r>
            <a:rPr lang="en-US" sz="2400" b="1" i="1" kern="1200" dirty="0">
              <a:ln>
                <a:solidFill>
                  <a:srgbClr val="DDDDDD"/>
                </a:solidFill>
              </a:ln>
              <a:solidFill>
                <a:schemeClr val="tx1"/>
              </a:solidFill>
            </a:rPr>
            <a:t>STORIES</a:t>
          </a:r>
        </a:p>
      </dsp:txBody>
      <dsp:txXfrm>
        <a:off x="27415" y="1966235"/>
        <a:ext cx="3518939" cy="506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8B101-21EC-4B99-BF9D-DF700EDCE5FF}">
      <dsp:nvSpPr>
        <dsp:cNvPr id="0" name=""/>
        <dsp:cNvSpPr/>
      </dsp:nvSpPr>
      <dsp:spPr>
        <a:xfrm>
          <a:off x="0" y="36618"/>
          <a:ext cx="3573769" cy="304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 dirty="0">
              <a:ln/>
            </a:rPr>
            <a:t>Roof Covering (</a:t>
          </a:r>
          <a:r>
            <a:rPr lang="en-US" sz="1300" b="1" i="1" kern="1200" dirty="0" err="1">
              <a:ln/>
            </a:rPr>
            <a:t>RoofSys</a:t>
          </a:r>
          <a:r>
            <a:rPr lang="en-US" sz="1300" b="1" i="1" kern="1200" dirty="0">
              <a:ln/>
            </a:rPr>
            <a:t>)</a:t>
          </a:r>
        </a:p>
      </dsp:txBody>
      <dsp:txXfrm>
        <a:off x="14850" y="51468"/>
        <a:ext cx="3544069" cy="274500"/>
      </dsp:txXfrm>
    </dsp:sp>
    <dsp:sp modelId="{FCF29E83-D0A4-43E0-9A6F-E06ECE5DB520}">
      <dsp:nvSpPr>
        <dsp:cNvPr id="0" name=""/>
        <dsp:cNvSpPr/>
      </dsp:nvSpPr>
      <dsp:spPr>
        <a:xfrm>
          <a:off x="0" y="378258"/>
          <a:ext cx="3573769" cy="304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 dirty="0">
              <a:ln/>
            </a:rPr>
            <a:t>Roof Geometry (</a:t>
          </a:r>
          <a:r>
            <a:rPr lang="en-US" sz="1300" b="1" i="1" kern="1200" dirty="0" err="1">
              <a:ln/>
            </a:rPr>
            <a:t>RoofGeom</a:t>
          </a:r>
          <a:r>
            <a:rPr lang="en-US" sz="1300" b="1" i="1" kern="1200" dirty="0">
              <a:ln/>
            </a:rPr>
            <a:t>)</a:t>
          </a:r>
        </a:p>
      </dsp:txBody>
      <dsp:txXfrm>
        <a:off x="14850" y="393108"/>
        <a:ext cx="3544069" cy="274500"/>
      </dsp:txXfrm>
    </dsp:sp>
    <dsp:sp modelId="{4BEBCF2C-1287-407B-AAB9-0FDFC854EF76}">
      <dsp:nvSpPr>
        <dsp:cNvPr id="0" name=""/>
        <dsp:cNvSpPr/>
      </dsp:nvSpPr>
      <dsp:spPr>
        <a:xfrm>
          <a:off x="0" y="719898"/>
          <a:ext cx="3573769" cy="304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 dirty="0">
              <a:ln/>
            </a:rPr>
            <a:t>Roof Age (</a:t>
          </a:r>
          <a:r>
            <a:rPr lang="en-US" sz="1300" b="1" i="1" kern="1200" dirty="0" err="1">
              <a:ln/>
            </a:rPr>
            <a:t>RoofAge</a:t>
          </a:r>
          <a:r>
            <a:rPr lang="en-US" sz="1300" b="1" i="1" kern="1200" dirty="0">
              <a:ln/>
            </a:rPr>
            <a:t>)</a:t>
          </a:r>
        </a:p>
      </dsp:txBody>
      <dsp:txXfrm>
        <a:off x="14850" y="734748"/>
        <a:ext cx="3544069" cy="274500"/>
      </dsp:txXfrm>
    </dsp:sp>
    <dsp:sp modelId="{42DB097F-F5F2-4F67-958B-33B53606BFCE}">
      <dsp:nvSpPr>
        <dsp:cNvPr id="0" name=""/>
        <dsp:cNvSpPr/>
      </dsp:nvSpPr>
      <dsp:spPr>
        <a:xfrm>
          <a:off x="0" y="1061538"/>
          <a:ext cx="3573769" cy="304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 dirty="0">
              <a:ln/>
            </a:rPr>
            <a:t>Roof Anchorage (</a:t>
          </a:r>
          <a:r>
            <a:rPr lang="en-US" sz="1300" b="1" i="1" kern="1200" dirty="0" err="1">
              <a:ln/>
            </a:rPr>
            <a:t>RoofAnch</a:t>
          </a:r>
          <a:r>
            <a:rPr lang="en-US" sz="1300" b="1" i="1" kern="1200" dirty="0">
              <a:ln/>
            </a:rPr>
            <a:t>)</a:t>
          </a:r>
        </a:p>
      </dsp:txBody>
      <dsp:txXfrm>
        <a:off x="14850" y="1076388"/>
        <a:ext cx="3544069" cy="274500"/>
      </dsp:txXfrm>
    </dsp:sp>
    <dsp:sp modelId="{6618464F-77E7-4E98-BB03-2BA517B4FB6D}">
      <dsp:nvSpPr>
        <dsp:cNvPr id="0" name=""/>
        <dsp:cNvSpPr/>
      </dsp:nvSpPr>
      <dsp:spPr>
        <a:xfrm>
          <a:off x="0" y="1403178"/>
          <a:ext cx="3573769" cy="304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 dirty="0">
              <a:ln/>
            </a:rPr>
            <a:t>Roof Sheathing Attachment (</a:t>
          </a:r>
          <a:r>
            <a:rPr lang="en-US" sz="1300" b="1" i="1" kern="1200" dirty="0" err="1">
              <a:ln/>
            </a:rPr>
            <a:t>Cladrate</a:t>
          </a:r>
          <a:r>
            <a:rPr lang="en-US" sz="1300" b="1" i="1" kern="1200" dirty="0">
              <a:ln/>
            </a:rPr>
            <a:t>)</a:t>
          </a:r>
        </a:p>
      </dsp:txBody>
      <dsp:txXfrm>
        <a:off x="14850" y="1418028"/>
        <a:ext cx="3544069" cy="274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B452840-6A6E-45DC-B57D-FD12A4B5081D}" type="datetimeFigureOut">
              <a:rPr lang="en-US" smtClean="0"/>
              <a:t>6/30/2023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DC9B637-C023-41DE-8033-D12E63F3F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4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BCF949-6E89-48A5-8CC8-2F399239DA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94746"/>
          </a:xfrm>
          <a:prstGeom prst="rect">
            <a:avLst/>
          </a:prstGeom>
        </p:spPr>
      </p:pic>
      <p:sp>
        <p:nvSpPr>
          <p:cNvPr id="5137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6872660" y="2414590"/>
            <a:ext cx="5098481" cy="403278"/>
          </a:xfrm>
        </p:spPr>
        <p:txBody>
          <a:bodyPr>
            <a:normAutofit/>
          </a:bodyPr>
          <a:lstStyle>
            <a:lvl1pPr marL="0" indent="0" algn="ctr">
              <a:spcBef>
                <a:spcPct val="20000"/>
              </a:spcBef>
              <a:buFont typeface="Wingdings" pitchFamily="2" charset="2"/>
              <a:buNone/>
              <a:defRPr sz="2200" b="0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74126" y="1836739"/>
            <a:ext cx="5098481" cy="492443"/>
          </a:xfrm>
        </p:spPr>
        <p:txBody>
          <a:bodyPr wrap="square">
            <a:spAutoFit/>
          </a:bodyPr>
          <a:lstStyle>
            <a:lvl1pPr algn="ctr">
              <a:defRPr sz="26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323401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979795-F39B-48A8-8EC8-80F43110FA0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95300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032FD8-2574-4690-8DD3-FF8C6DEA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502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DDB3ACF-A075-4C4A-8EDB-120501DE7D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119077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4A9FCC-C290-4F7C-ABC5-F18EFAC4B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D707B-6C22-4A91-9EC1-617C186848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05351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4320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46741-C232-4B1B-B3B8-57CDF1A7187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05351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106ED34-F5F4-45C3-9F00-59C0106F26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87668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8075"/>
            <a:ext cx="10363200" cy="1362075"/>
          </a:xfrm>
        </p:spPr>
        <p:txBody>
          <a:bodyPr anchor="ctr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455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8075"/>
            <a:ext cx="10363200" cy="1362075"/>
          </a:xfrm>
        </p:spPr>
        <p:txBody>
          <a:bodyPr anchor="ctr"/>
          <a:lstStyle>
            <a:lvl1pPr algn="ctr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91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972" y="244433"/>
            <a:ext cx="9832064" cy="4175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368425"/>
            <a:ext cx="11165417" cy="42560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152664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le and Conten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368425"/>
            <a:ext cx="11183111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058974-F894-4296-B2A4-E33879DD6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3653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564907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1691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03821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DCEF1-1661-4E83-93A0-F04F647B7D3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78551" y="1368425"/>
            <a:ext cx="5482167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5480051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0664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Text Box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5480051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A194D5-B674-459F-94A7-CD1A3B3169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28677A-9F64-4ADE-B567-60F0188536C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78551" y="1368425"/>
            <a:ext cx="5482167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2989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979795-F39B-48A8-8EC8-80F43110FA0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95300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032FD8-2574-4690-8DD3-FF8C6DEA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502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7450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52253" y="253486"/>
            <a:ext cx="9821784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1" y="1368425"/>
            <a:ext cx="11165417" cy="425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4498449" y="6546679"/>
            <a:ext cx="31951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B013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 b="1" dirty="0"/>
              <a:t>The information contained in this document is strictly proprietary and confidential.</a:t>
            </a: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11542184" y="6506992"/>
            <a:ext cx="719667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031D9183-D896-4265-8F24-3747F7348211}" type="slidenum">
              <a:rPr lang="en-US" altLang="en-US" sz="1000" b="1">
                <a:solidFill>
                  <a:srgbClr val="666666"/>
                </a:solidFill>
              </a:rPr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altLang="en-US" sz="1000" b="1" dirty="0">
              <a:solidFill>
                <a:srgbClr val="666666"/>
              </a:solidFill>
            </a:endParaRPr>
          </a:p>
        </p:txBody>
      </p:sp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524934" y="6548266"/>
            <a:ext cx="3293533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 b="1" dirty="0">
                <a:solidFill>
                  <a:srgbClr val="666666"/>
                </a:solidFill>
              </a:rPr>
              <a:t>NAME OF DIRECTORY-FILE LOCATION</a:t>
            </a:r>
          </a:p>
        </p:txBody>
      </p:sp>
      <p:pic>
        <p:nvPicPr>
          <p:cNvPr id="12" name="Picture 46" descr="TigerRisk_Full_Logo_ColorV5">
            <a:extLst>
              <a:ext uri="{FF2B5EF4-FFF2-40B4-BE49-F238E27FC236}">
                <a16:creationId xmlns:a16="http://schemas.microsoft.com/office/drawing/2014/main" id="{83301F9E-6DB7-4D0B-8B91-B83364BC174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77"/>
          <a:stretch/>
        </p:blipFill>
        <p:spPr bwMode="auto">
          <a:xfrm>
            <a:off x="10066867" y="6153051"/>
            <a:ext cx="1524000" cy="5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2DC229-88FD-4EDE-B934-A1E5F72B43BA}"/>
              </a:ext>
            </a:extLst>
          </p:cNvPr>
          <p:cNvSpPr/>
          <p:nvPr userDrawn="1"/>
        </p:nvSpPr>
        <p:spPr bwMode="auto">
          <a:xfrm>
            <a:off x="932688" y="725932"/>
            <a:ext cx="722376" cy="73152"/>
          </a:xfrm>
          <a:prstGeom prst="rect">
            <a:avLst/>
          </a:prstGeom>
          <a:solidFill>
            <a:srgbClr val="F7B041"/>
          </a:solidFill>
          <a:ln w="12700" cap="flat" cmpd="sng" algn="ctr">
            <a:solidFill>
              <a:srgbClr val="F7B04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38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6" r:id="rId4"/>
    <p:sldLayoutId id="2147483672" r:id="rId5"/>
    <p:sldLayoutId id="2147483667" r:id="rId6"/>
    <p:sldLayoutId id="2147483673" r:id="rId7"/>
    <p:sldLayoutId id="2147483674" r:id="rId8"/>
    <p:sldLayoutId id="2147483677" r:id="rId9"/>
    <p:sldLayoutId id="2147483678" r:id="rId10"/>
    <p:sldLayoutId id="2147483676" r:id="rId11"/>
    <p:sldLayoutId id="2147483675" r:id="rId12"/>
    <p:sldLayoutId id="2147483663" r:id="rId13"/>
    <p:sldLayoutId id="2147483671" r:id="rId14"/>
  </p:sldLayoutIdLst>
  <p:transition spd="med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85000"/>
        </a:spcBef>
        <a:spcAft>
          <a:spcPct val="0"/>
        </a:spcAft>
        <a:buClr>
          <a:srgbClr val="F7B041"/>
        </a:buClr>
        <a:buSzPct val="70000"/>
        <a:buFont typeface="Wingdings" pitchFamily="2" charset="2"/>
        <a:buChar char="n"/>
        <a:defRPr sz="1800" b="1">
          <a:solidFill>
            <a:srgbClr val="666666"/>
          </a:solidFill>
          <a:latin typeface="+mn-lt"/>
          <a:ea typeface="+mn-ea"/>
          <a:cs typeface="+mn-cs"/>
        </a:defRPr>
      </a:lvl1pPr>
      <a:lvl2pPr marL="792163" indent="-269875" algn="l" rtl="0" eaLnBrk="1" fontAlgn="base" hangingPunct="1">
        <a:spcBef>
          <a:spcPct val="1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>
          <a:solidFill>
            <a:srgbClr val="666666"/>
          </a:solidFill>
          <a:latin typeface="+mn-lt"/>
        </a:defRPr>
      </a:lvl2pPr>
      <a:lvl3pPr marL="1200150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SzPct val="85000"/>
        <a:buFont typeface="Symbol" pitchFamily="18" charset="2"/>
        <a:buChar char="·"/>
        <a:defRPr sz="1600" i="1">
          <a:solidFill>
            <a:srgbClr val="666666"/>
          </a:solidFill>
          <a:latin typeface="+mn-lt"/>
        </a:defRPr>
      </a:lvl3pPr>
      <a:lvl4pPr marL="1608138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4pPr>
      <a:lvl5pPr marL="20161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5pPr>
      <a:lvl6pPr marL="24733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6pPr>
      <a:lvl7pPr marL="29305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7pPr>
      <a:lvl8pPr marL="33877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8pPr>
      <a:lvl9pPr marL="38449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3D4A9685-7243-4DF2-9FBF-F7D8350D3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966" y="2824944"/>
            <a:ext cx="5098481" cy="75713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RMS Import Files </a:t>
            </a:r>
            <a:br>
              <a:rPr lang="en-US" sz="2400" dirty="0"/>
            </a:br>
            <a:r>
              <a:rPr lang="en-US" sz="2400" dirty="0"/>
              <a:t>&amp; RMS Codes</a:t>
            </a:r>
            <a:endParaRPr lang="en-US" sz="1900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AE611EF-E34A-40D6-8AB5-E139ECC42269}"/>
              </a:ext>
            </a:extLst>
          </p:cNvPr>
          <p:cNvSpPr txBox="1">
            <a:spLocks/>
          </p:cNvSpPr>
          <p:nvPr/>
        </p:nvSpPr>
        <p:spPr bwMode="auto">
          <a:xfrm>
            <a:off x="7212966" y="2532336"/>
            <a:ext cx="509848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sz="1500" kern="0" dirty="0">
                <a:solidFill>
                  <a:srgbClr val="F7B041"/>
                </a:solidFill>
              </a:rPr>
              <a:t>TIGERRISK PARTNERS</a:t>
            </a:r>
          </a:p>
        </p:txBody>
      </p:sp>
    </p:spTree>
    <p:extLst>
      <p:ext uri="{BB962C8B-B14F-4D97-AF65-F5344CB8AC3E}">
        <p14:creationId xmlns:p14="http://schemas.microsoft.com/office/powerpoint/2010/main" val="2715627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C21E-846F-4792-9BAC-96B47946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 Import Files &amp; Codes – Where to Find Documentation?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0D526-A088-48C2-97D5-EB5C6D3A858A}"/>
              </a:ext>
            </a:extLst>
          </p:cNvPr>
          <p:cNvSpPr txBox="1"/>
          <p:nvPr/>
        </p:nvSpPr>
        <p:spPr>
          <a:xfrm>
            <a:off x="770835" y="3951214"/>
            <a:ext cx="3373326" cy="1480405"/>
          </a:xfrm>
          <a:prstGeom prst="rect">
            <a:avLst/>
          </a:prstGeom>
          <a:solidFill>
            <a:srgbClr val="F7B04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ClrTx/>
              <a:buFont typeface="Arial" panose="020B0604020202020204" pitchFamily="34" charset="0"/>
              <a:buChar char="•"/>
            </a:pPr>
            <a:r>
              <a:rPr lang="en-US" i="1" dirty="0"/>
              <a:t>DLM Reference Guide – provides material necessary to use RMS products effectively. Includes:</a:t>
            </a:r>
          </a:p>
          <a:p>
            <a:pPr marL="628650" lvl="1" indent="-171450">
              <a:buClrTx/>
              <a:buFont typeface="Arial" panose="020B0604020202020204" pitchFamily="34" charset="0"/>
              <a:buChar char="•"/>
            </a:pPr>
            <a:r>
              <a:rPr lang="en-US" i="1" dirty="0"/>
              <a:t>Import File Structure Details</a:t>
            </a:r>
          </a:p>
          <a:p>
            <a:pPr marL="628650" lvl="1" indent="-171450">
              <a:buClrTx/>
              <a:buFont typeface="Arial" panose="020B0604020202020204" pitchFamily="34" charset="0"/>
              <a:buChar char="•"/>
            </a:pPr>
            <a:r>
              <a:rPr lang="en-US" i="1" dirty="0"/>
              <a:t>Construction Classes</a:t>
            </a:r>
          </a:p>
          <a:p>
            <a:pPr marL="628650" lvl="1" indent="-171450">
              <a:buClrTx/>
              <a:buFont typeface="Arial" panose="020B0604020202020204" pitchFamily="34" charset="0"/>
              <a:buChar char="•"/>
            </a:pPr>
            <a:r>
              <a:rPr lang="en-US" i="1" dirty="0"/>
              <a:t>Occupancy Types</a:t>
            </a:r>
          </a:p>
          <a:p>
            <a:pPr marL="628650" lvl="1" indent="-171450">
              <a:buClrTx/>
              <a:buFont typeface="Arial" panose="020B0604020202020204" pitchFamily="34" charset="0"/>
              <a:buChar char="•"/>
            </a:pPr>
            <a:r>
              <a:rPr lang="en-US" i="1" dirty="0"/>
              <a:t>Country Information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731C59-CBD1-37DF-A34C-85B35EF8B1F7}"/>
              </a:ext>
            </a:extLst>
          </p:cNvPr>
          <p:cNvGrpSpPr/>
          <p:nvPr/>
        </p:nvGrpSpPr>
        <p:grpSpPr>
          <a:xfrm>
            <a:off x="221867" y="932930"/>
            <a:ext cx="8263854" cy="2496069"/>
            <a:chOff x="221867" y="932930"/>
            <a:chExt cx="8263854" cy="249606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8ACAC21-0471-DACB-095B-741618403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867" y="932930"/>
              <a:ext cx="8263854" cy="2496069"/>
            </a:xfrm>
            <a:prstGeom prst="rect">
              <a:avLst/>
            </a:prstGeom>
            <a:ln>
              <a:solidFill>
                <a:srgbClr val="171449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CA3AFC-A7D0-A95A-D97B-B2D3F4E57075}"/>
                </a:ext>
              </a:extLst>
            </p:cNvPr>
            <p:cNvSpPr/>
            <p:nvPr/>
          </p:nvSpPr>
          <p:spPr bwMode="auto">
            <a:xfrm>
              <a:off x="4454554" y="1827041"/>
              <a:ext cx="956345" cy="224879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7B041"/>
                </a:buClr>
                <a:buSzPct val="70000"/>
                <a:buFont typeface="Wingdings" pitchFamily="2" charset="2"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B8B5BC-8555-FFB4-8BEF-D7F69F3E342E}"/>
              </a:ext>
            </a:extLst>
          </p:cNvPr>
          <p:cNvGrpSpPr/>
          <p:nvPr/>
        </p:nvGrpSpPr>
        <p:grpSpPr>
          <a:xfrm>
            <a:off x="4761711" y="2601781"/>
            <a:ext cx="7099365" cy="3442657"/>
            <a:chOff x="4870768" y="3170910"/>
            <a:chExt cx="7099365" cy="344265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B0B0F55-201C-4F59-B19B-2F8D83123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0768" y="3170910"/>
              <a:ext cx="7099365" cy="3442657"/>
            </a:xfrm>
            <a:prstGeom prst="rect">
              <a:avLst/>
            </a:prstGeom>
            <a:ln>
              <a:solidFill>
                <a:srgbClr val="171449"/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D36611-E626-C5C6-B146-83A83750655D}"/>
                </a:ext>
              </a:extLst>
            </p:cNvPr>
            <p:cNvSpPr/>
            <p:nvPr/>
          </p:nvSpPr>
          <p:spPr bwMode="auto">
            <a:xfrm>
              <a:off x="6096000" y="4894737"/>
              <a:ext cx="3173835" cy="256103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7B041"/>
                </a:buClr>
                <a:buSzPct val="70000"/>
                <a:buFont typeface="Wingdings" pitchFamily="2" charset="2"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198537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13125C-7A15-45F5-B798-862832F9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972" y="250489"/>
            <a:ext cx="9832064" cy="417512"/>
          </a:xfrm>
        </p:spPr>
        <p:txBody>
          <a:bodyPr/>
          <a:lstStyle/>
          <a:p>
            <a:r>
              <a:rPr lang="en-US" dirty="0"/>
              <a:t>RMS Import Files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29ABB2-4C6B-45CA-ACC2-520C0970A12F}"/>
              </a:ext>
            </a:extLst>
          </p:cNvPr>
          <p:cNvSpPr txBox="1"/>
          <p:nvPr/>
        </p:nvSpPr>
        <p:spPr>
          <a:xfrm>
            <a:off x="5581753" y="1232195"/>
            <a:ext cx="5442595" cy="2099036"/>
          </a:xfrm>
          <a:prstGeom prst="rect">
            <a:avLst/>
          </a:prstGeom>
          <a:solidFill>
            <a:srgbClr val="969696"/>
          </a:solidFill>
          <a:ln>
            <a:solidFill>
              <a:srgbClr val="9696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000" b="1" i="1" dirty="0">
                <a:solidFill>
                  <a:schemeClr val="bg1"/>
                </a:solidFill>
              </a:rPr>
              <a:t>ACCOUNT FILE:</a:t>
            </a:r>
          </a:p>
          <a:p>
            <a:r>
              <a:rPr lang="en-US" sz="1000" b="1" i="1" dirty="0">
                <a:solidFill>
                  <a:schemeClr val="bg1"/>
                </a:solidFill>
              </a:rPr>
              <a:t>Contains Policy Terms &amp; Line of Business details of the exposure</a:t>
            </a:r>
          </a:p>
          <a:p>
            <a:endParaRPr lang="en-US" sz="1000" b="1" i="1" dirty="0">
              <a:solidFill>
                <a:schemeClr val="bg1"/>
              </a:solidFill>
            </a:endParaRPr>
          </a:p>
          <a:p>
            <a:r>
              <a:rPr lang="en-US" sz="800" b="1" i="1" dirty="0">
                <a:solidFill>
                  <a:schemeClr val="bg1"/>
                </a:solidFill>
              </a:rPr>
              <a:t>2 Fields ALWAYS Required in an Account File: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ACCOUNT NUMBER (ACCNTNUM) – *This will be the field that joins the Account File and the Location File together*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POLICY TYPE (POLICYTYPE)– This specifies the peril type to be applied to your policy (Policy type codes within the DLM Reference Guide)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POLICY TERMS (if applicable)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Limits, deductibles, attachment points,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Multiple policies can be associated with a single account (i.e. $50M </a:t>
            </a:r>
            <a:r>
              <a:rPr lang="en-US" sz="800" i="1" dirty="0" err="1">
                <a:solidFill>
                  <a:schemeClr val="bg1"/>
                </a:solidFill>
              </a:rPr>
              <a:t>xs</a:t>
            </a:r>
            <a:r>
              <a:rPr lang="en-US" sz="800" i="1" dirty="0">
                <a:solidFill>
                  <a:schemeClr val="bg1"/>
                </a:solidFill>
              </a:rPr>
              <a:t> $50M HU Policy, $50M </a:t>
            </a:r>
            <a:r>
              <a:rPr lang="en-US" sz="800" i="1" dirty="0" err="1">
                <a:solidFill>
                  <a:schemeClr val="bg1"/>
                </a:solidFill>
              </a:rPr>
              <a:t>xs</a:t>
            </a:r>
            <a:r>
              <a:rPr lang="en-US" sz="800" i="1" dirty="0">
                <a:solidFill>
                  <a:schemeClr val="bg1"/>
                </a:solidFill>
              </a:rPr>
              <a:t> $10M All Other Peril), or there can just be a single policy associated with a single account, or there may not be policy terms (meaning location terms are only utilized)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AD6481-378F-408E-B422-5529367F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753" y="3456982"/>
            <a:ext cx="6137623" cy="2053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384BE5-2D67-E870-B26F-A3B583038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24" y="1478297"/>
            <a:ext cx="4725163" cy="3705868"/>
          </a:xfrm>
          <a:prstGeom prst="rect">
            <a:avLst/>
          </a:prstGeom>
          <a:noFill/>
          <a:ln>
            <a:solidFill>
              <a:srgbClr val="171449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6EF645-A572-98AF-CEB1-F4707299BF99}"/>
              </a:ext>
            </a:extLst>
          </p:cNvPr>
          <p:cNvSpPr/>
          <p:nvPr/>
        </p:nvSpPr>
        <p:spPr bwMode="auto">
          <a:xfrm>
            <a:off x="841972" y="4320330"/>
            <a:ext cx="1792171" cy="32717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3431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13125C-7A15-45F5-B798-862832F9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 Import Files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DA6551-81B6-4FC4-B281-7038885F4E4D}"/>
              </a:ext>
            </a:extLst>
          </p:cNvPr>
          <p:cNvGrpSpPr/>
          <p:nvPr/>
        </p:nvGrpSpPr>
        <p:grpSpPr>
          <a:xfrm>
            <a:off x="3513456" y="1086820"/>
            <a:ext cx="6011909" cy="4684359"/>
            <a:chOff x="3443045" y="309591"/>
            <a:chExt cx="6011909" cy="468435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181F3C-1A2E-408C-BC3E-3AAAE8F1FF3E}"/>
                </a:ext>
              </a:extLst>
            </p:cNvPr>
            <p:cNvSpPr txBox="1"/>
            <p:nvPr/>
          </p:nvSpPr>
          <p:spPr>
            <a:xfrm>
              <a:off x="3443045" y="309591"/>
              <a:ext cx="6011909" cy="4684359"/>
            </a:xfrm>
            <a:prstGeom prst="rect">
              <a:avLst/>
            </a:prstGeom>
            <a:solidFill>
              <a:srgbClr val="DDDDDD"/>
            </a:solidFill>
            <a:ln>
              <a:solidFill>
                <a:srgbClr val="96969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000" b="1" i="1" dirty="0"/>
                <a:t>LOCATION FILE:</a:t>
              </a:r>
              <a:br>
                <a:rPr lang="en-US" sz="1000" b="1" i="1" dirty="0"/>
              </a:br>
              <a:r>
                <a:rPr lang="en-US" sz="1000" b="1" i="1" dirty="0"/>
                <a:t>Contains the geography information, risk characteristics, and location terms of the exposure</a:t>
              </a:r>
              <a:br>
                <a:rPr lang="en-US" sz="800" b="1" i="1" dirty="0"/>
              </a:br>
              <a:endParaRPr lang="en-US" sz="800" b="1" i="1" dirty="0"/>
            </a:p>
            <a:p>
              <a:r>
                <a:rPr lang="en-US" sz="800" b="1" i="1" dirty="0"/>
                <a:t>ALWAYS Required Fields to Import: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i="1" dirty="0"/>
                <a:t>ACCOUNT NUMBER (ACCNTNUM) - *This field is used as the key between the Account File and the Location File*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i="1" dirty="0"/>
                <a:t>STATE (STATECODE)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i="1" dirty="0"/>
                <a:t>COUNTY (COUNTY)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i="1" dirty="0"/>
                <a:t>COUNTRY SCHEME (CNTRYSCHEME) –The scheme used for importing country codes (typically always ISO2A)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i="1" dirty="0"/>
                <a:t>COUNTRY CODE (CNTRYCODE )– The country code of the location from the matching country code scheme (US)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i="1" dirty="0"/>
                <a:t>BUILDING CLASS (BLDCLASS) – Construction Type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i="1" dirty="0"/>
                <a:t>BUILDING SCHEME (BLDGSCHEME) – typically always choose “RMS”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i="1" dirty="0"/>
                <a:t>OCCUPANCY TYPE (OCCTYPE) – Occupancy Type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i="1" dirty="0"/>
                <a:t>OCCUPANCY SCHEME (OCCSCHEME) – typically always choose “ATC”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800" i="1" dirty="0"/>
                <a:t>LOCATION TERMS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800" i="1" dirty="0"/>
                <a:t>COVERAGE VALUES – The full replacement cost associated with the coverage type.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US" sz="800" i="1" dirty="0"/>
                <a:t>(XXCV1VAL) – Building 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US" sz="800" i="1" dirty="0"/>
                <a:t>(XXCV2VAL) – Contents 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US" sz="800" i="1" dirty="0"/>
                <a:t>(XXCV3VAL) – Business Interruption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US" sz="800" i="1" dirty="0"/>
                <a:t>(XXCV4VAL) – Coverage A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US" sz="800" i="1" dirty="0"/>
                <a:t>(XXCV5VAL) – Coverage B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US" sz="800" i="1" dirty="0"/>
                <a:t>(XXCV6VAL) – Coverage C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US" sz="800" i="1" dirty="0"/>
                <a:t>(XXCV7VAL) – Coverage D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800" i="1" dirty="0"/>
                <a:t>LIMITS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US" sz="800" i="1" dirty="0"/>
                <a:t>(XXSITELIM) – site limit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US" sz="800" i="1" dirty="0"/>
                <a:t>(XXCVXLIMIT) – coverage limits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800" i="1" dirty="0"/>
                <a:t>DEDUCTIBLES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US" sz="800" i="1" dirty="0"/>
                <a:t>(XXSITEDED) – site deductible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US" sz="800" i="1" dirty="0"/>
                <a:t>(XXCVXDED) – coverage deductibles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800" i="1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502D83C-2FFB-406F-8DF8-48396E8E683B}"/>
                </a:ext>
              </a:extLst>
            </p:cNvPr>
            <p:cNvSpPr/>
            <p:nvPr/>
          </p:nvSpPr>
          <p:spPr bwMode="auto">
            <a:xfrm>
              <a:off x="4412879" y="3172563"/>
              <a:ext cx="820230" cy="629032"/>
            </a:xfrm>
            <a:prstGeom prst="rect">
              <a:avLst/>
            </a:prstGeom>
            <a:noFill/>
            <a:ln w="12700" cap="flat" cmpd="sng" algn="ctr">
              <a:solidFill>
                <a:srgbClr val="F7B04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F7B041"/>
                </a:buClr>
                <a:buSzPct val="70000"/>
                <a:buFont typeface="Wingdings" pitchFamily="2" charset="2"/>
                <a:buNone/>
                <a:tabLst/>
              </a:pPr>
              <a:endParaRPr kumimoji="0" 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1AA8D9-C260-4234-A3C5-A9F2C6A69D76}"/>
                </a:ext>
              </a:extLst>
            </p:cNvPr>
            <p:cNvCxnSpPr/>
            <p:nvPr/>
          </p:nvCxnSpPr>
          <p:spPr bwMode="auto">
            <a:xfrm>
              <a:off x="5233109" y="3485036"/>
              <a:ext cx="1199423" cy="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C30CC3-F6BF-4214-8F1E-1C7FFD24EBBC}"/>
                </a:ext>
              </a:extLst>
            </p:cNvPr>
            <p:cNvSpPr txBox="1"/>
            <p:nvPr/>
          </p:nvSpPr>
          <p:spPr>
            <a:xfrm>
              <a:off x="6387177" y="3377314"/>
              <a:ext cx="22674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/>
                <a:t>Use for Homeowners risks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EDD9B9F-4246-4F4D-955A-ECC18417E3A8}"/>
              </a:ext>
            </a:extLst>
          </p:cNvPr>
          <p:cNvSpPr/>
          <p:nvPr/>
        </p:nvSpPr>
        <p:spPr bwMode="auto">
          <a:xfrm>
            <a:off x="4703291" y="3490988"/>
            <a:ext cx="169499" cy="1296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83B904-F26A-46F6-9416-E72E314F131E}"/>
              </a:ext>
            </a:extLst>
          </p:cNvPr>
          <p:cNvCxnSpPr/>
          <p:nvPr/>
        </p:nvCxnSpPr>
        <p:spPr bwMode="auto">
          <a:xfrm flipH="1">
            <a:off x="3131209" y="3542172"/>
            <a:ext cx="155843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644FA5F-37FB-42E3-BA05-DEFA9504C35B}"/>
              </a:ext>
            </a:extLst>
          </p:cNvPr>
          <p:cNvSpPr txBox="1"/>
          <p:nvPr/>
        </p:nvSpPr>
        <p:spPr>
          <a:xfrm>
            <a:off x="1232394" y="3158986"/>
            <a:ext cx="226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Specify policy type (WS for hurricane, EQ for Earthquake, TO for Severe Thunderstorm / Winter Storm, etc.)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CE853C-7FC1-400B-8BF2-0304F67AA183}"/>
              </a:ext>
            </a:extLst>
          </p:cNvPr>
          <p:cNvSpPr txBox="1"/>
          <p:nvPr/>
        </p:nvSpPr>
        <p:spPr>
          <a:xfrm>
            <a:off x="9728918" y="1375982"/>
            <a:ext cx="1750226" cy="338554"/>
          </a:xfrm>
          <a:prstGeom prst="rect">
            <a:avLst/>
          </a:prstGeom>
          <a:solidFill>
            <a:srgbClr val="666666"/>
          </a:solidFill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Parentheses are RMS import file field header names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FBFBEB-FDC7-4A69-9685-200DF44DB387}"/>
              </a:ext>
            </a:extLst>
          </p:cNvPr>
          <p:cNvCxnSpPr/>
          <p:nvPr/>
        </p:nvCxnSpPr>
        <p:spPr bwMode="auto">
          <a:xfrm>
            <a:off x="4367555" y="5261820"/>
            <a:ext cx="0" cy="73782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9D83B04-69D9-4F85-A984-F1E30715F2B2}"/>
              </a:ext>
            </a:extLst>
          </p:cNvPr>
          <p:cNvSpPr txBox="1"/>
          <p:nvPr/>
        </p:nvSpPr>
        <p:spPr>
          <a:xfrm>
            <a:off x="3910426" y="5938680"/>
            <a:ext cx="3387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/>
              <a:t>Sometimes, deductibles will be received as percentages. If this is the case, generally we’d multiply that deductible percentage against Coverage A – but that is something you’ll want to confirm in your assumptions document with the client.</a:t>
            </a:r>
          </a:p>
        </p:txBody>
      </p:sp>
    </p:spTree>
    <p:extLst>
      <p:ext uri="{BB962C8B-B14F-4D97-AF65-F5344CB8AC3E}">
        <p14:creationId xmlns:p14="http://schemas.microsoft.com/office/powerpoint/2010/main" val="710446665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13125C-7A15-45F5-B798-862832F9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 Import Files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181F3C-1A2E-408C-BC3E-3AAAE8F1FF3E}"/>
              </a:ext>
            </a:extLst>
          </p:cNvPr>
          <p:cNvSpPr txBox="1"/>
          <p:nvPr/>
        </p:nvSpPr>
        <p:spPr>
          <a:xfrm>
            <a:off x="476079" y="1746829"/>
            <a:ext cx="5723385" cy="3945696"/>
          </a:xfrm>
          <a:prstGeom prst="rect">
            <a:avLst/>
          </a:prstGeom>
          <a:solidFill>
            <a:srgbClr val="969696"/>
          </a:solidFill>
          <a:ln>
            <a:solidFill>
              <a:srgbClr val="9696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chemeClr val="bg1"/>
                </a:solidFill>
              </a:rPr>
              <a:t>ADDITIONAL GOOD TO HAVE LOCATION FILE FIELDS:</a:t>
            </a:r>
            <a:br>
              <a:rPr lang="en-US" sz="800" b="1" i="1" dirty="0">
                <a:solidFill>
                  <a:schemeClr val="bg1"/>
                </a:solidFill>
              </a:rPr>
            </a:br>
            <a:endParaRPr lang="en-US" sz="800" b="1" i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DETAILED GEOGRAPHY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(STREETNAME) – address number and street name of the location (do not use punctuation)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(CITY)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(POSTALCODE)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(LATITUDE/LONGITUDE)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YEARBUILT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NUMBER OF STORIES (NUMSTORIES)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SQUARE FOOTAGE (FLOORAREA)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LOCATION IDENTIFIER (LOCNUM) – Best practice to make sure all risks in your portfolio have a unique ID, which is what we use the LOCNUM field for.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If you do not have multiple locations per account, you can also just set this to the account number since the account number is already unique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This field is required if you have any facultative reinsurance.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SECONDARY MODIFIERS / ADDITIONAL RISK CHARACTERISTICS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Roof Covering (ROOFSYS)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Roof Geometry (ROOFGEOM)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Roof Age (ROOFAGE)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Roof Anchor (ROOFANCH)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Roof Sheathing Attachment (CLADRATE)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Foundation System (FOUNDSYS)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Opening Protection (RESISTOPEN)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Cladding Type (CLADSYS)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i="1" dirty="0">
                <a:solidFill>
                  <a:schemeClr val="bg1"/>
                </a:solidFill>
              </a:rPr>
              <a:t>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26FA7-C799-4584-B4EB-5A88EB946B79}"/>
              </a:ext>
            </a:extLst>
          </p:cNvPr>
          <p:cNvSpPr txBox="1"/>
          <p:nvPr/>
        </p:nvSpPr>
        <p:spPr>
          <a:xfrm>
            <a:off x="3617210" y="572493"/>
            <a:ext cx="3588934" cy="1480405"/>
          </a:xfrm>
          <a:prstGeom prst="rect">
            <a:avLst/>
          </a:prstGeom>
          <a:solidFill>
            <a:srgbClr val="F7B04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0" lang="en-US" sz="11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BEST PRACTICES</a:t>
            </a:r>
          </a:p>
          <a:p>
            <a:endParaRPr lang="en-US" b="1" i="1" dirty="0">
              <a:solidFill>
                <a:schemeClr val="bg1"/>
              </a:solidFill>
            </a:endParaRPr>
          </a:p>
          <a:p>
            <a:pPr marL="171450" indent="-171450">
              <a:buClrTx/>
              <a:buFont typeface="Arial" panose="020B0604020202020204" pitchFamily="34" charset="0"/>
              <a:buChar char="•"/>
            </a:pPr>
            <a:r>
              <a:rPr kumimoji="0" lang="en-US" sz="11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Include ALL applicable risk details and characteristics to your import files </a:t>
            </a:r>
          </a:p>
          <a:p>
            <a:pPr marL="171450" indent="-171450">
              <a:buClrTx/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Create Separate Import Files for each peril (HU, SCS/WT, &amp; EQ-FF)</a:t>
            </a:r>
          </a:p>
          <a:p>
            <a:pPr>
              <a:buClrTx/>
            </a:pP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F094C-B033-4FA9-9229-CA5ABCA03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447" y="676390"/>
            <a:ext cx="4172156" cy="535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4920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1A48FA47-85A3-45F5-8EDA-B627F6277EBF}"/>
              </a:ext>
            </a:extLst>
          </p:cNvPr>
          <p:cNvSpPr txBox="1"/>
          <p:nvPr/>
        </p:nvSpPr>
        <p:spPr>
          <a:xfrm>
            <a:off x="4914315" y="4933753"/>
            <a:ext cx="5430796" cy="600164"/>
          </a:xfrm>
          <a:prstGeom prst="rect">
            <a:avLst/>
          </a:prstGeom>
          <a:solidFill>
            <a:srgbClr val="DDDDDD"/>
          </a:solidFill>
          <a:ln>
            <a:solidFill>
              <a:srgbClr val="969696"/>
            </a:solidFill>
          </a:ln>
        </p:spPr>
        <p:txBody>
          <a:bodyPr wrap="square">
            <a:spAutoFit/>
          </a:bodyPr>
          <a:lstStyle/>
          <a:p>
            <a:r>
              <a:rPr lang="en-US" sz="1000" i="1" dirty="0"/>
              <a:t>These are some examples of secondary modifiers in the North Atlantic Windstorm and US Severe Thunderstorm Models</a:t>
            </a:r>
          </a:p>
          <a:p>
            <a:r>
              <a:rPr lang="en-US" sz="1000" i="1" dirty="0"/>
              <a:t>Secondary Modifiers will vary by peril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13125C-7A15-45F5-B798-862832F9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 Codes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54F899-5AAC-40BD-A0B7-47410FA54D98}"/>
              </a:ext>
            </a:extLst>
          </p:cNvPr>
          <p:cNvSpPr txBox="1"/>
          <p:nvPr/>
        </p:nvSpPr>
        <p:spPr>
          <a:xfrm>
            <a:off x="3126399" y="421180"/>
            <a:ext cx="6894832" cy="978729"/>
          </a:xfrm>
          <a:prstGeom prst="rect">
            <a:avLst/>
          </a:prstGeom>
          <a:solidFill>
            <a:srgbClr val="969696"/>
          </a:solidFill>
          <a:ln>
            <a:solidFill>
              <a:srgbClr val="96969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sz="800" b="1" i="1" dirty="0">
                <a:solidFill>
                  <a:schemeClr val="bg1"/>
                </a:solidFill>
              </a:rPr>
              <a:t>DLM Reference Guide:</a:t>
            </a:r>
          </a:p>
          <a:p>
            <a:pPr algn="r"/>
            <a:r>
              <a:rPr lang="en-US" sz="800" i="1" dirty="0">
                <a:solidFill>
                  <a:schemeClr val="bg1"/>
                </a:solidFill>
              </a:rPr>
              <a:t>Contains Import file structures, construction classes, occupancy types, and country information</a:t>
            </a:r>
            <a:br>
              <a:rPr lang="en-US" sz="800" i="1" dirty="0">
                <a:solidFill>
                  <a:schemeClr val="bg1"/>
                </a:solidFill>
              </a:rPr>
            </a:br>
            <a:r>
              <a:rPr lang="en-US" sz="800" i="1" dirty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en-US" sz="800" b="1" i="1" dirty="0">
                <a:solidFill>
                  <a:schemeClr val="bg1"/>
                </a:solidFill>
              </a:rPr>
              <a:t>Secondary Modifiers Applicability: Reference Guide:</a:t>
            </a:r>
          </a:p>
          <a:p>
            <a:pPr algn="r"/>
            <a:r>
              <a:rPr lang="en-US" sz="800" i="1" dirty="0">
                <a:solidFill>
                  <a:schemeClr val="bg1"/>
                </a:solidFill>
              </a:rPr>
              <a:t>Contains secondary modifier applicability and mapping details for each RMS model</a:t>
            </a:r>
          </a:p>
          <a:p>
            <a:pPr algn="r"/>
            <a:r>
              <a:rPr lang="en-US" sz="800" i="1" dirty="0">
                <a:solidFill>
                  <a:schemeClr val="bg1"/>
                </a:solidFill>
              </a:rPr>
              <a:t>https://support.rms.com/group/rms/peril-models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C65BBB-124D-4057-B6E7-9B37B964E9F1}"/>
              </a:ext>
            </a:extLst>
          </p:cNvPr>
          <p:cNvSpPr txBox="1"/>
          <p:nvPr/>
        </p:nvSpPr>
        <p:spPr>
          <a:xfrm>
            <a:off x="431012" y="4420117"/>
            <a:ext cx="61949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/>
              <a:t>***Secondary modifiers only applicable if all primary modifiers are known***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0FFA4B-841B-4E6E-B92A-D2BCD0F3C70E}"/>
              </a:ext>
            </a:extLst>
          </p:cNvPr>
          <p:cNvSpPr txBox="1"/>
          <p:nvPr/>
        </p:nvSpPr>
        <p:spPr>
          <a:xfrm>
            <a:off x="6096000" y="1995058"/>
            <a:ext cx="5430795" cy="800219"/>
          </a:xfrm>
          <a:prstGeom prst="rect">
            <a:avLst/>
          </a:prstGeom>
          <a:solidFill>
            <a:srgbClr val="DDDDDD"/>
          </a:solidFill>
          <a:ln>
            <a:solidFill>
              <a:srgbClr val="969696"/>
            </a:solidFill>
          </a:ln>
        </p:spPr>
        <p:txBody>
          <a:bodyPr wrap="square">
            <a:spAutoFit/>
          </a:bodyPr>
          <a:lstStyle/>
          <a:p>
            <a:r>
              <a:rPr lang="en-US" sz="1000" i="1" dirty="0"/>
              <a:t>To code your Occupancy and Construction data, you will need to assign these fields both a “Scheme” and then that Scheme’s respective “code” for the risk’s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/>
              <a:t>For Occupancy, most common to utilize “ATC” Occupancy Scheme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/>
              <a:t>For Construction, most common to utilize “RMS” Construction Scheme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889A0F6-4D09-4E42-A509-18AD6ADC11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382922"/>
              </p:ext>
            </p:extLst>
          </p:nvPr>
        </p:nvGraphicFramePr>
        <p:xfrm>
          <a:off x="945503" y="1845435"/>
          <a:ext cx="3573769" cy="2547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9A0A4B3F-D7B5-40AF-B9FA-8524603210F8}"/>
              </a:ext>
            </a:extLst>
          </p:cNvPr>
          <p:cNvSpPr txBox="1"/>
          <p:nvPr/>
        </p:nvSpPr>
        <p:spPr>
          <a:xfrm>
            <a:off x="6095999" y="3134473"/>
            <a:ext cx="5430795" cy="553998"/>
          </a:xfrm>
          <a:prstGeom prst="rect">
            <a:avLst/>
          </a:prstGeom>
          <a:solidFill>
            <a:srgbClr val="DDDDDD"/>
          </a:solidFill>
          <a:ln>
            <a:solidFill>
              <a:srgbClr val="969696"/>
            </a:solidFill>
          </a:ln>
        </p:spPr>
        <p:txBody>
          <a:bodyPr wrap="square">
            <a:spAutoFit/>
          </a:bodyPr>
          <a:lstStyle/>
          <a:p>
            <a:r>
              <a:rPr lang="en-US" sz="1000" i="1" dirty="0"/>
              <a:t>Needs to be in date format (MM/DD/YYYY). So if the year built is 2000, can enter as 12/31/2000.  If unknown, set to 12/31/9999.  If left blank in import file, will automatically set to 12/31/9999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0B2513-E9CC-4316-932F-91B1CEE972B8}"/>
              </a:ext>
            </a:extLst>
          </p:cNvPr>
          <p:cNvSpPr txBox="1"/>
          <p:nvPr/>
        </p:nvSpPr>
        <p:spPr>
          <a:xfrm>
            <a:off x="6095998" y="3917448"/>
            <a:ext cx="5430795" cy="246221"/>
          </a:xfrm>
          <a:prstGeom prst="rect">
            <a:avLst/>
          </a:prstGeom>
          <a:solidFill>
            <a:srgbClr val="DDDDDD"/>
          </a:solidFill>
          <a:ln>
            <a:solidFill>
              <a:srgbClr val="969696"/>
            </a:solidFill>
          </a:ln>
        </p:spPr>
        <p:txBody>
          <a:bodyPr wrap="square">
            <a:spAutoFit/>
          </a:bodyPr>
          <a:lstStyle/>
          <a:p>
            <a:r>
              <a:rPr lang="en-US" sz="1000" i="1" dirty="0"/>
              <a:t>Needs to be a single digit. If unknown, should set to 0.</a:t>
            </a:r>
          </a:p>
        </p:txBody>
      </p: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B7902F40-B06C-40AA-AB97-AE2728AF5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101751"/>
              </p:ext>
            </p:extLst>
          </p:nvPr>
        </p:nvGraphicFramePr>
        <p:xfrm>
          <a:off x="945503" y="4607960"/>
          <a:ext cx="3573769" cy="1743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0" name="Arrow: Right 49">
            <a:extLst>
              <a:ext uri="{FF2B5EF4-FFF2-40B4-BE49-F238E27FC236}">
                <a16:creationId xmlns:a16="http://schemas.microsoft.com/office/drawing/2014/main" id="{164239FD-5454-44D4-88FD-629B12CDEE28}"/>
              </a:ext>
            </a:extLst>
          </p:cNvPr>
          <p:cNvSpPr/>
          <p:nvPr/>
        </p:nvSpPr>
        <p:spPr bwMode="auto">
          <a:xfrm>
            <a:off x="4846692" y="3940803"/>
            <a:ext cx="1152293" cy="246867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8F0AC70-5A65-41B2-B9E0-DF42BCF7F10A}"/>
              </a:ext>
            </a:extLst>
          </p:cNvPr>
          <p:cNvSpPr/>
          <p:nvPr/>
        </p:nvSpPr>
        <p:spPr bwMode="auto">
          <a:xfrm>
            <a:off x="4846693" y="3301744"/>
            <a:ext cx="1152293" cy="246867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178C64BE-9FEC-4D60-B487-AEBC17526E29}"/>
              </a:ext>
            </a:extLst>
          </p:cNvPr>
          <p:cNvSpPr/>
          <p:nvPr/>
        </p:nvSpPr>
        <p:spPr bwMode="auto">
          <a:xfrm>
            <a:off x="4846692" y="2370600"/>
            <a:ext cx="1152293" cy="24686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1B56EA35-3F6E-4E73-A7D8-9F094FD86367}"/>
              </a:ext>
            </a:extLst>
          </p:cNvPr>
          <p:cNvSpPr/>
          <p:nvPr/>
        </p:nvSpPr>
        <p:spPr bwMode="auto">
          <a:xfrm>
            <a:off x="4519272" y="1922140"/>
            <a:ext cx="271208" cy="1212333"/>
          </a:xfrm>
          <a:prstGeom prst="rightBrace">
            <a:avLst>
              <a:gd name="adj1" fmla="val 8333"/>
              <a:gd name="adj2" fmla="val 4616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8F17B9FE-A0A4-4A6A-B3A6-289218DF5989}"/>
              </a:ext>
            </a:extLst>
          </p:cNvPr>
          <p:cNvSpPr/>
          <p:nvPr/>
        </p:nvSpPr>
        <p:spPr bwMode="auto">
          <a:xfrm>
            <a:off x="4561635" y="4672710"/>
            <a:ext cx="186482" cy="1470784"/>
          </a:xfrm>
          <a:prstGeom prst="rightBrace">
            <a:avLst>
              <a:gd name="adj1" fmla="val 8333"/>
              <a:gd name="adj2" fmla="val 43429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713043-0F85-454E-A9EC-8169A1AE7F90}"/>
              </a:ext>
            </a:extLst>
          </p:cNvPr>
          <p:cNvCxnSpPr/>
          <p:nvPr/>
        </p:nvCxnSpPr>
        <p:spPr bwMode="auto">
          <a:xfrm flipV="1">
            <a:off x="4519272" y="2968051"/>
            <a:ext cx="1671803" cy="30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52B48F-4B04-4CCF-BE56-90061B48B70E}"/>
              </a:ext>
            </a:extLst>
          </p:cNvPr>
          <p:cNvSpPr txBox="1"/>
          <p:nvPr/>
        </p:nvSpPr>
        <p:spPr>
          <a:xfrm>
            <a:off x="6191075" y="2879279"/>
            <a:ext cx="619490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i="1" dirty="0"/>
              <a:t>If your construction type is coded as “brick veneer”, you should set “</a:t>
            </a:r>
            <a:r>
              <a:rPr lang="en-US" sz="700" b="1" i="1" dirty="0" err="1"/>
              <a:t>bldgclass</a:t>
            </a:r>
            <a:r>
              <a:rPr lang="en-US" sz="700" b="1" i="1" dirty="0"/>
              <a:t>” = 1, and add a RMS field “</a:t>
            </a:r>
            <a:r>
              <a:rPr lang="en-US" sz="700" b="1" i="1" dirty="0" err="1"/>
              <a:t>cladsys</a:t>
            </a:r>
            <a:r>
              <a:rPr lang="en-US" sz="700" b="1" i="1" dirty="0"/>
              <a:t>”, and set that to 1.</a:t>
            </a:r>
          </a:p>
        </p:txBody>
      </p:sp>
    </p:spTree>
    <p:extLst>
      <p:ext uri="{BB962C8B-B14F-4D97-AF65-F5344CB8AC3E}">
        <p14:creationId xmlns:p14="http://schemas.microsoft.com/office/powerpoint/2010/main" val="418998886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828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40138165-5579-4269-B9D8-A7359340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" y="0"/>
            <a:ext cx="1218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958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igerTemplate">
  <a:themeElements>
    <a:clrScheme name="TigerColors9-10-2014">
      <a:dk1>
        <a:sysClr val="windowText" lastClr="000000"/>
      </a:dk1>
      <a:lt1>
        <a:sysClr val="window" lastClr="FFFFFF"/>
      </a:lt1>
      <a:dk2>
        <a:srgbClr val="969696"/>
      </a:dk2>
      <a:lt2>
        <a:srgbClr val="E5DEDB"/>
      </a:lt2>
      <a:accent1>
        <a:srgbClr val="F7B041"/>
      </a:accent1>
      <a:accent2>
        <a:srgbClr val="663300"/>
      </a:accent2>
      <a:accent3>
        <a:srgbClr val="808000"/>
      </a:accent3>
      <a:accent4>
        <a:srgbClr val="E64823"/>
      </a:accent4>
      <a:accent5>
        <a:srgbClr val="FFCA08"/>
      </a:accent5>
      <a:accent6>
        <a:srgbClr val="336600"/>
      </a:accent6>
      <a:hlink>
        <a:srgbClr val="0000FF"/>
      </a:hlink>
      <a:folHlink>
        <a:srgbClr val="FF00FF"/>
      </a:folHlink>
    </a:clrScheme>
    <a:fontScheme name="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F7B041"/>
          </a:buClr>
          <a:buSzPct val="70000"/>
          <a:buFont typeface="Wingdings" pitchFamily="2" charset="2"/>
          <a:buNone/>
          <a:tabLst/>
          <a:defRPr kumimoji="0" lang="en-US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F7B041"/>
          </a:buClr>
          <a:buSzPct val="70000"/>
          <a:buFont typeface="Wingdings" pitchFamily="2" charset="2"/>
          <a:buNone/>
          <a:tabLst/>
          <a:defRPr kumimoji="0" lang="en-US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lide Master 1">
        <a:dk1>
          <a:srgbClr val="000000"/>
        </a:dk1>
        <a:lt1>
          <a:srgbClr val="FFFFFF"/>
        </a:lt1>
        <a:dk2>
          <a:srgbClr val="1F145D"/>
        </a:dk2>
        <a:lt2>
          <a:srgbClr val="0039A6"/>
        </a:lt2>
        <a:accent1>
          <a:srgbClr val="8E9194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C6C7C8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2">
        <a:dk1>
          <a:srgbClr val="000000"/>
        </a:dk1>
        <a:lt1>
          <a:srgbClr val="FFFFFF"/>
        </a:lt1>
        <a:dk2>
          <a:srgbClr val="000000"/>
        </a:dk2>
        <a:lt2>
          <a:srgbClr val="0039A6"/>
        </a:lt2>
        <a:accent1>
          <a:srgbClr val="8E9194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C6C7C8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8E9194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C6C7C8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0000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6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000000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616365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66FF33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C1E2E5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AFCDCF"/>
        </a:accent6>
        <a:hlink>
          <a:srgbClr val="009AA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gerTemplate.potm" id="{CEE39305-B8A2-413F-A7C2-E8CDA2877C52}" vid="{07032B72-60EA-4A98-BD8E-430C6FD932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TigerTemplate</Template>
  <TotalTime>11819</TotalTime>
  <Words>963</Words>
  <Application>Microsoft Office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Wingdings</vt:lpstr>
      <vt:lpstr>TigerTemplate</vt:lpstr>
      <vt:lpstr>RMS Import Files  &amp; RMS Codes</vt:lpstr>
      <vt:lpstr>RMS Import Files &amp; Codes – Where to Find Documentation?</vt:lpstr>
      <vt:lpstr>RMS Import Files</vt:lpstr>
      <vt:lpstr>RMS Import Files</vt:lpstr>
      <vt:lpstr>RMS Import Files</vt:lpstr>
      <vt:lpstr>RMS Codes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Ruppel</dc:creator>
  <cp:lastModifiedBy>Maggie Leigland</cp:lastModifiedBy>
  <cp:revision>366</cp:revision>
  <cp:lastPrinted>2021-01-21T01:11:51Z</cp:lastPrinted>
  <dcterms:created xsi:type="dcterms:W3CDTF">2018-01-30T16:53:25Z</dcterms:created>
  <dcterms:modified xsi:type="dcterms:W3CDTF">2023-07-03T14:26:08Z</dcterms:modified>
</cp:coreProperties>
</file>