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2" r:id="rId4"/>
    <p:sldId id="263" r:id="rId5"/>
    <p:sldId id="258" r:id="rId6"/>
    <p:sldId id="264" r:id="rId7"/>
    <p:sldId id="261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0A6B-1A89-6834-4703-985CA9963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4BFB5-07B9-7D8F-163C-9A4CDBB04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A83E2-4506-1F0B-AA43-6EFA50A1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79527-ABFC-2021-C796-B8345EBF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852BF-DFE5-C58A-DBF8-2C824383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94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B991-84D5-1532-86E1-FF48F0D4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EE57B-410D-CE0B-A578-4CA326B2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6A2D9-3B12-5618-1A46-C8819DC6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FE206-8556-C705-F343-5716BBA4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4F1AD-8BEE-9E9F-7387-B1ED2A5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42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E3876-30A7-94AD-CAB5-D48EA979F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32633-5785-4127-6DFE-E9EF0540C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0EB21-529C-3C0C-93A9-1B2AB2D2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61B43-7F5E-3C1A-31BE-ADAEBB77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DBDD-AD1C-4D9C-1BB9-AACB5B70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2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4B34-751A-59F8-717F-19B6F844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1ABD7-DC98-15E8-267A-B4C3CFCE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47337-89DC-39E8-4C4E-7D6EA83B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2354D-9992-C6A0-3674-709312DD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26E5-6AAB-24CA-9880-F9EE4E7C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27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5FA9-5DDD-34F6-8B23-A82C13C3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3004C-CA09-35D1-AA62-4B03E36C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9AEBD-D949-73B0-FA56-FBFCBBA6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E5552-F1EA-3BEB-A864-681519E1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28C8F-C67A-13A6-6539-A774D868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63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F4AC-2E27-0862-E9BA-1A2A9D58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8964-095F-5AF6-AC0D-ABAC5CED4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F8375-63DB-DF66-B98B-97462F5A4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D4982-A793-340E-49ED-DF4C71A6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6BC25-F796-4448-38D9-67976683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2FD1F-C621-9739-9449-3131B3F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65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9CE1-7DAB-C7D1-14EF-B54662A6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94FB1-8CD6-A376-4322-19B5A2338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38DCD-BC18-737A-078B-889576DAB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98F9D-01E2-1BAC-7464-4A461C720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13AF9-F6AE-AC95-AA60-B0FBA48DE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178EB-E773-BE2D-829D-F278C505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CE572-1F3D-7E63-0444-DFFDF259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EB201-CBEC-DFB0-DDAF-2CBEF38A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3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86F2-8ED7-8BDD-169B-0424022A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F796F-BE29-CA57-0B1C-72D1983D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B9D20-FAFF-396B-095A-2E034CBB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084CA-3DFC-87F7-041F-6EBB7F7B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18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3DB26-EBB9-A4A5-717E-7060FF7E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7B0A6-D1B7-5ACC-2C9F-0D38F7B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BA3F8-169D-C3CE-CB01-428D30D1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4057-40C5-A2F5-C996-EA859069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A78D-FCD3-E443-9A23-45DC562DC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4AA23-17BD-A4A1-7D32-5AC814ABE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A89C4-3BF7-3086-9DB2-9C2099D9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515A0-CBCC-705F-A86E-D675BC90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828C-A827-E456-8EE3-30421723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1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6B1D-FF12-C44D-2040-05FF14A9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AB9EA-9670-DA3D-1EAF-4832E30D9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2AE07-7A4E-FAC2-BC7F-216FADED5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67E87-200F-9BC2-103C-07A4053D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D1E6-9EE4-F252-1B1D-9522E0D5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EEEE3-C871-0CC5-FEC3-9B44F522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5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8F06F-D6D5-BEF8-EF0D-AF4F8C2D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440E3-A88C-A7C9-B7DD-AA37B9C5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ECDE9-DF2C-EA05-7173-F28B8BFE6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94CA-6A46-400E-BDD4-DFB5C56E565A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DC2C1-A3A9-E398-163A-2D04800F5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A4974-73B0-85EE-2A89-058089595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69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nteract/papermil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10" Type="http://schemas.openxmlformats.org/officeDocument/2006/relationships/image" Target="../media/image17.sv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8081-C769-17D7-12D8-5B18CA557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196" y="1868812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IN" sz="4400" b="1" dirty="0">
                <a:solidFill>
                  <a:schemeClr val="accent1">
                    <a:lumMod val="75000"/>
                  </a:schemeClr>
                </a:solidFill>
              </a:rPr>
              <a:t>Data Versioning and reproducible ML in </a:t>
            </a:r>
            <a:r>
              <a:rPr lang="en-IN" sz="4400" b="1" dirty="0" err="1">
                <a:solidFill>
                  <a:schemeClr val="accent1">
                    <a:lumMod val="75000"/>
                  </a:schemeClr>
                </a:solidFill>
              </a:rPr>
              <a:t>Jupyter</a:t>
            </a:r>
            <a:r>
              <a:rPr lang="en-IN" sz="4400" b="1" dirty="0">
                <a:solidFill>
                  <a:schemeClr val="accent1">
                    <a:lumMod val="75000"/>
                  </a:schemeClr>
                </a:solidFill>
              </a:rPr>
              <a:t> Notebook using DVC, Feast, Papermill and </a:t>
            </a:r>
            <a:r>
              <a:rPr lang="en-IN" sz="4400" b="1" dirty="0" err="1">
                <a:solidFill>
                  <a:schemeClr val="accent1">
                    <a:lumMod val="75000"/>
                  </a:schemeClr>
                </a:solidFill>
              </a:rPr>
              <a:t>MLflow</a:t>
            </a:r>
            <a:endParaRPr lang="en-IN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C24ED-20AD-9939-2987-F14D1536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72" y="4687835"/>
            <a:ext cx="1813052" cy="1185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652840-936C-09DA-1717-0DEA42245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71" y="581129"/>
            <a:ext cx="4231905" cy="85626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253BB-A702-5EEE-67C4-196DEB03B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501" y="4592046"/>
            <a:ext cx="3605438" cy="1049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0E69AC-EA1E-849C-F406-97AE9997D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7311" y="185252"/>
            <a:ext cx="3212493" cy="1111703"/>
          </a:xfrm>
          <a:prstGeom prst="rect">
            <a:avLst/>
          </a:prstGeom>
        </p:spPr>
      </p:pic>
      <p:pic>
        <p:nvPicPr>
          <p:cNvPr id="8" name="Picture 7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16077586-8AB7-5B60-34E1-E12A5D30F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40" y="4735378"/>
            <a:ext cx="1813052" cy="18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78F7F-DB62-FF46-9CAD-0439C8A604D6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sng" dirty="0">
                <a:effectLst/>
                <a:hlinkClick r:id="rId2"/>
              </a:rPr>
              <a:t>Papermill</a:t>
            </a:r>
            <a:r>
              <a:rPr lang="en-US" sz="1400" b="0" i="0" dirty="0">
                <a:effectLst/>
              </a:rPr>
              <a:t> is a library for parameterizing, executing, and analyzing </a:t>
            </a:r>
            <a:r>
              <a:rPr lang="en-US" sz="1400" b="0" i="0" dirty="0" err="1">
                <a:effectLst/>
              </a:rPr>
              <a:t>Jupyter</a:t>
            </a:r>
            <a:r>
              <a:rPr lang="en-US" sz="1400" b="0" i="0" dirty="0">
                <a:effectLst/>
              </a:rPr>
              <a:t> notebooks. With it, you can spawn multiple notebooks with different parameter sets and execute them concurrently. Papermill can also help collect and summarize metrics from a collection of notebooks.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A parameterized notebook is a notebook which allows you to specify parameters in your code and accept input values at runtime. This provides an excellent mechanism for users to define notebooks as reusable templates.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Papermill doesn’t modify the source notebook, we get a functional property added to our definition of work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Sample Executor: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IN" sz="1050" dirty="0"/>
              <a:t>Papermill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IN" sz="1050" dirty="0"/>
              <a:t>//input/notebook/location/</a:t>
            </a:r>
            <a:r>
              <a:rPr lang="en-IN" sz="1050" dirty="0" err="1"/>
              <a:t>notebook_file.ipynb</a:t>
            </a:r>
            <a:endParaRPr lang="en-IN" sz="1050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IN" sz="1050" dirty="0"/>
              <a:t>//output/notebook/location/${timestamp}_notebook_file_fr.ipynb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IN" sz="1050" dirty="0"/>
              <a:t>-p param1 value1</a:t>
            </a:r>
            <a:endParaRPr lang="en-US" sz="1050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034" name="Isosceles Triangle 10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F58D3B-634E-DCCD-25BA-22BC3867C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5320" y="2189578"/>
            <a:ext cx="6253212" cy="354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Isosceles Triangle 103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DC8CC71-E2CD-D9BA-BB39-C81A98778C24}"/>
              </a:ext>
            </a:extLst>
          </p:cNvPr>
          <p:cNvSpPr txBox="1"/>
          <p:nvPr/>
        </p:nvSpPr>
        <p:spPr>
          <a:xfrm>
            <a:off x="6015913" y="6176963"/>
            <a:ext cx="6097554" cy="24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b="1" i="1" dirty="0">
                <a:solidFill>
                  <a:schemeClr val="accent1"/>
                </a:solidFill>
              </a:rPr>
              <a:t>Reference: https://netflixtechblog.com/scheduling-notebooks-348e6c14cfd6</a:t>
            </a:r>
          </a:p>
        </p:txBody>
      </p:sp>
    </p:spTree>
    <p:extLst>
      <p:ext uri="{BB962C8B-B14F-4D97-AF65-F5344CB8AC3E}">
        <p14:creationId xmlns:p14="http://schemas.microsoft.com/office/powerpoint/2010/main" val="319813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C70261-4173-79FE-67CB-36C6854D54FE}"/>
              </a:ext>
            </a:extLst>
          </p:cNvPr>
          <p:cNvSpPr txBox="1"/>
          <p:nvPr/>
        </p:nvSpPr>
        <p:spPr>
          <a:xfrm>
            <a:off x="634482" y="531845"/>
            <a:ext cx="5461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ML Problem Statement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What we need to track in Data science project to be 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able to reproduce the results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32F4B-AE99-BDB0-74E0-90D59AAC30DB}"/>
              </a:ext>
            </a:extLst>
          </p:cNvPr>
          <p:cNvSpPr txBox="1"/>
          <p:nvPr/>
        </p:nvSpPr>
        <p:spPr>
          <a:xfrm>
            <a:off x="783771" y="1454029"/>
            <a:ext cx="53122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Tabular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Images, Videos, Sound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Functionality, Hyper-parameter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pre-processing,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Metadata(metrics, params)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Dependencies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9EFBC-BEFD-154A-AB0C-D93E16C76887}"/>
              </a:ext>
            </a:extLst>
          </p:cNvPr>
          <p:cNvSpPr txBox="1"/>
          <p:nvPr/>
        </p:nvSpPr>
        <p:spPr>
          <a:xfrm>
            <a:off x="6245289" y="531845"/>
            <a:ext cx="54615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Data Versioning </a:t>
            </a:r>
            <a:r>
              <a:rPr lang="en-IN" sz="2400" dirty="0" err="1">
                <a:solidFill>
                  <a:schemeClr val="accent2">
                    <a:lumMod val="75000"/>
                  </a:schemeClr>
                </a:solidFill>
              </a:rPr>
              <a:t>Usecase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Data Beyond Data Science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6576F5-8E06-E225-1C40-D341E25FEDFC}"/>
              </a:ext>
            </a:extLst>
          </p:cNvPr>
          <p:cNvSpPr txBox="1"/>
          <p:nvPr/>
        </p:nvSpPr>
        <p:spPr>
          <a:xfrm>
            <a:off x="6394578" y="1454029"/>
            <a:ext cx="5312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engineering during data cleaning and data preparation.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Test data in software engineering to assure the functionality of the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Development and testing the database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4456C-D384-F68E-C0AC-D8DB8AF402FD}"/>
              </a:ext>
            </a:extLst>
          </p:cNvPr>
          <p:cNvSpPr txBox="1"/>
          <p:nvPr/>
        </p:nvSpPr>
        <p:spPr>
          <a:xfrm>
            <a:off x="6096000" y="3280314"/>
            <a:ext cx="54615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Classical DV solution and there downsides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Classical Software engineering tools are not enough to solve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Ml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reproducibility crisis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39291-8585-E583-31B7-9C53CBC219D5}"/>
              </a:ext>
            </a:extLst>
          </p:cNvPr>
          <p:cNvSpPr txBox="1"/>
          <p:nvPr/>
        </p:nvSpPr>
        <p:spPr>
          <a:xfrm>
            <a:off x="6245289" y="4429491"/>
            <a:ext cx="5312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GIT-LFS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External Storage</a:t>
            </a:r>
          </a:p>
        </p:txBody>
      </p:sp>
    </p:spTree>
    <p:extLst>
      <p:ext uri="{BB962C8B-B14F-4D97-AF65-F5344CB8AC3E}">
        <p14:creationId xmlns:p14="http://schemas.microsoft.com/office/powerpoint/2010/main" val="144540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0AFF9-F1CF-64CB-7394-A10DC8A197AE}"/>
              </a:ext>
            </a:extLst>
          </p:cNvPr>
          <p:cNvSpPr txBox="1"/>
          <p:nvPr/>
        </p:nvSpPr>
        <p:spPr>
          <a:xfrm>
            <a:off x="634482" y="530298"/>
            <a:ext cx="54615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What is DVC?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Git like Data version control for ML Projects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098EE-83A8-61CE-2E04-A721175D1A68}"/>
              </a:ext>
            </a:extLst>
          </p:cNvPr>
          <p:cNvSpPr txBox="1"/>
          <p:nvPr/>
        </p:nvSpPr>
        <p:spPr>
          <a:xfrm>
            <a:off x="783771" y="1454029"/>
            <a:ext cx="53122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dvc</a:t>
            </a:r>
            <a:r>
              <a:rPr lang="en-IN" b="1" dirty="0"/>
              <a:t> and git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git: version code, small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dvc</a:t>
            </a:r>
            <a:r>
              <a:rPr lang="en-IN" dirty="0"/>
              <a:t>: version data, </a:t>
            </a:r>
            <a:r>
              <a:rPr lang="en-IN" dirty="0" err="1"/>
              <a:t>intermed</a:t>
            </a:r>
            <a:r>
              <a:rPr lang="en-IN" dirty="0"/>
              <a:t> results,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dvc</a:t>
            </a:r>
            <a:r>
              <a:rPr lang="en-IN" dirty="0"/>
              <a:t> use git, w/o storing file content in repo.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Versioning and storing large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dvc</a:t>
            </a:r>
            <a:r>
              <a:rPr lang="en-IN" dirty="0"/>
              <a:t> save info on data in special .</a:t>
            </a:r>
            <a:r>
              <a:rPr lang="en-IN" dirty="0" err="1"/>
              <a:t>dvc</a:t>
            </a:r>
            <a:r>
              <a:rPr lang="en-IN" dirty="0"/>
              <a:t>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.</a:t>
            </a:r>
            <a:r>
              <a:rPr lang="en-IN" dirty="0" err="1"/>
              <a:t>dvc</a:t>
            </a:r>
            <a:r>
              <a:rPr lang="en-IN" dirty="0"/>
              <a:t> files can then be versioned using git.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actual storage happens w remote storage(S3, azure blob, Cloud storage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dvc</a:t>
            </a:r>
            <a:r>
              <a:rPr lang="en-IN" dirty="0"/>
              <a:t> supports many remote storage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dvc</a:t>
            </a:r>
            <a:r>
              <a:rPr lang="en-IN" b="1" dirty="0"/>
              <a:t> main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versioning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pipelines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ABA03-9F27-938B-4824-70576D3B2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35" y="1268962"/>
            <a:ext cx="5342083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4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2DC05D-1620-056D-9851-6829D2BE0C9A}"/>
              </a:ext>
            </a:extLst>
          </p:cNvPr>
          <p:cNvSpPr txBox="1"/>
          <p:nvPr/>
        </p:nvSpPr>
        <p:spPr>
          <a:xfrm>
            <a:off x="240264" y="499102"/>
            <a:ext cx="64871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Data Pipeline: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How is data filtered, transformed, or used to train ML models?</a:t>
            </a:r>
          </a:p>
          <a:p>
            <a:pPr lvl="1"/>
            <a:endParaRPr lang="en-US" dirty="0">
              <a:solidFill>
                <a:srgbClr val="24292F"/>
              </a:solidFill>
              <a:latin typeface="brandongrotesqu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4292F"/>
              </a:solidFill>
              <a:latin typeface="brandongrotesq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89F61-2109-B61F-AD4E-4F6C7BF23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96" y="2521391"/>
            <a:ext cx="8037744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0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B2DBEC-7518-D0D0-510A-0A8675F0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89" y="1142999"/>
            <a:ext cx="10630821" cy="5090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A57DA3-1401-96B5-5452-DC62CA709A99}"/>
              </a:ext>
            </a:extLst>
          </p:cNvPr>
          <p:cNvSpPr txBox="1"/>
          <p:nvPr/>
        </p:nvSpPr>
        <p:spPr>
          <a:xfrm>
            <a:off x="621264" y="270502"/>
            <a:ext cx="648710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Mlflow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-Model lifecycle management: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randongrotesque"/>
              </a:rPr>
              <a:t>Model governance and experimentation</a:t>
            </a:r>
            <a:endParaRPr lang="en-US" dirty="0">
              <a:solidFill>
                <a:srgbClr val="24292F"/>
              </a:solidFill>
              <a:latin typeface="brandongrotesque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24292F"/>
              </a:solidFill>
              <a:latin typeface="brandongrotesq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81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23FF928-0001-B1B8-F578-55424C000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38349"/>
              </p:ext>
            </p:extLst>
          </p:nvPr>
        </p:nvGraphicFramePr>
        <p:xfrm>
          <a:off x="949649" y="1307495"/>
          <a:ext cx="8127999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308076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549193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547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MLFLOW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DVC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1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Versioning ML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5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Versioning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02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Versioning ML Pipelines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2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Connecting data and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Manual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52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Tracking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metric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3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Visualise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98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11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env dependencies (packages,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22326"/>
                  </a:ext>
                </a:extLst>
              </a:tr>
            </a:tbl>
          </a:graphicData>
        </a:graphic>
      </p:graphicFrame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2D251879-DB41-B0D5-297D-4C9B948AF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8138" y="1693507"/>
            <a:ext cx="311020" cy="311020"/>
          </a:xfrm>
          <a:prstGeom prst="rect">
            <a:avLst/>
          </a:prstGeom>
        </p:spPr>
      </p:pic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DB69A804-A99A-FC4D-6CAF-20317B3EC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8138" y="2079519"/>
            <a:ext cx="311020" cy="31102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51ABA96E-D41E-F887-3FAB-08D5EF5D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8138" y="3214363"/>
            <a:ext cx="311020" cy="311020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664A1AF1-066A-4F58-0A4D-FD097AD0B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8138" y="3525383"/>
            <a:ext cx="311020" cy="311020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5A1EAC1E-B330-E8AA-041D-527691AA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7126" y="1691952"/>
            <a:ext cx="311020" cy="31102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49D0B7F5-CC7D-7AAA-7C50-73EE87FB9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7126" y="2104401"/>
            <a:ext cx="311020" cy="31102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F531BC6C-C416-DA85-497B-8FEB4E773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7126" y="2479835"/>
            <a:ext cx="311020" cy="31102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F039D47C-30F8-749C-9C8A-AE7B7E61B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7126" y="3560148"/>
            <a:ext cx="311020" cy="311020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C547F452-D439-F74F-55F0-4A9D81517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7126" y="3930503"/>
            <a:ext cx="311020" cy="311020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38A8217D-F56C-6858-FF8B-7688006E4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8138" y="3886236"/>
            <a:ext cx="311020" cy="311020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EA60600D-73D3-1872-AFF3-688814852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8138" y="4295555"/>
            <a:ext cx="311020" cy="311020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DA8462F8-AAEF-C3F8-FAB7-7EC0A979C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7126" y="4280367"/>
            <a:ext cx="311020" cy="311020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4377B218-0D94-B922-BE3B-CEE473718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7126" y="2819920"/>
            <a:ext cx="311020" cy="3110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2FF218-6257-113C-7B12-E78FF6F67A39}"/>
              </a:ext>
            </a:extLst>
          </p:cNvPr>
          <p:cNvSpPr txBox="1"/>
          <p:nvPr/>
        </p:nvSpPr>
        <p:spPr>
          <a:xfrm>
            <a:off x="606489" y="589098"/>
            <a:ext cx="623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Feature difference between MLFLOW and DVC</a:t>
            </a:r>
          </a:p>
        </p:txBody>
      </p:sp>
    </p:spTree>
    <p:extLst>
      <p:ext uri="{BB962C8B-B14F-4D97-AF65-F5344CB8AC3E}">
        <p14:creationId xmlns:p14="http://schemas.microsoft.com/office/powerpoint/2010/main" val="35476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8FFD044-561B-BD5B-864F-190BE3A4F011}"/>
              </a:ext>
            </a:extLst>
          </p:cNvPr>
          <p:cNvSpPr/>
          <p:nvPr/>
        </p:nvSpPr>
        <p:spPr>
          <a:xfrm>
            <a:off x="571500" y="875603"/>
            <a:ext cx="9172575" cy="4543326"/>
          </a:xfrm>
          <a:prstGeom prst="rect">
            <a:avLst/>
          </a:prstGeom>
          <a:solidFill>
            <a:schemeClr val="bg1"/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28E824-BCA6-A99D-B7FB-4EB21B3BB5D6}"/>
              </a:ext>
            </a:extLst>
          </p:cNvPr>
          <p:cNvSpPr/>
          <p:nvPr/>
        </p:nvSpPr>
        <p:spPr>
          <a:xfrm>
            <a:off x="1479665" y="1161524"/>
            <a:ext cx="8035810" cy="3124725"/>
          </a:xfrm>
          <a:prstGeom prst="rect">
            <a:avLst/>
          </a:prstGeom>
          <a:solidFill>
            <a:schemeClr val="bg1"/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876E4A44-2D8D-461F-2ABD-349C0CFD6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16" y="2667848"/>
            <a:ext cx="761152" cy="761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78334A-89DE-AF89-9261-88F1C0F83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209" y="1439071"/>
            <a:ext cx="1958510" cy="396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A3484B-C8AD-081A-3651-8BC8D08B2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520" y="3661259"/>
            <a:ext cx="871584" cy="30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F2C90F-747D-7A58-03F8-F20C71EC3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72" y="4687836"/>
            <a:ext cx="815233" cy="532956"/>
          </a:xfrm>
          <a:prstGeom prst="rect">
            <a:avLst/>
          </a:prstGeom>
        </p:spPr>
      </p:pic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9DDC45BA-7EF0-535E-AAB2-A864DC423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5685" y="1835345"/>
            <a:ext cx="637559" cy="637559"/>
          </a:xfrm>
          <a:prstGeom prst="rect">
            <a:avLst/>
          </a:prstGeom>
        </p:spPr>
      </p:pic>
      <p:pic>
        <p:nvPicPr>
          <p:cNvPr id="14" name="Graphic 13" descr="Document outline">
            <a:extLst>
              <a:ext uri="{FF2B5EF4-FFF2-40B4-BE49-F238E27FC236}">
                <a16:creationId xmlns:a16="http://schemas.microsoft.com/office/drawing/2014/main" id="{E89CDEEE-8A2A-D522-45F9-E84331BDCB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711" y="4149062"/>
            <a:ext cx="442244" cy="442244"/>
          </a:xfrm>
          <a:prstGeom prst="rect">
            <a:avLst/>
          </a:prstGeom>
        </p:spPr>
      </p:pic>
      <p:pic>
        <p:nvPicPr>
          <p:cNvPr id="15" name="Picture 14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93424C00-F5EB-CEAB-DCB4-A7C79E5B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91" y="2667848"/>
            <a:ext cx="761152" cy="761152"/>
          </a:xfrm>
          <a:prstGeom prst="rect">
            <a:avLst/>
          </a:prstGeom>
        </p:spPr>
      </p:pic>
      <p:pic>
        <p:nvPicPr>
          <p:cNvPr id="16" name="Picture 15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783436E6-5C07-2396-505F-3757042DB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66" y="2667848"/>
            <a:ext cx="761152" cy="7611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C0321A-3B84-0B04-995E-4F7B5D343C92}"/>
              </a:ext>
            </a:extLst>
          </p:cNvPr>
          <p:cNvSpPr txBox="1"/>
          <p:nvPr/>
        </p:nvSpPr>
        <p:spPr>
          <a:xfrm>
            <a:off x="698453" y="3806309"/>
            <a:ext cx="72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dvc.yaml</a:t>
            </a:r>
            <a:endParaRPr lang="en-IN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3CAB2-6B63-A68A-F41B-96140C99250F}"/>
              </a:ext>
            </a:extLst>
          </p:cNvPr>
          <p:cNvSpPr txBox="1"/>
          <p:nvPr/>
        </p:nvSpPr>
        <p:spPr>
          <a:xfrm>
            <a:off x="1990725" y="2479503"/>
            <a:ext cx="937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params.yaml</a:t>
            </a:r>
            <a:endParaRPr lang="en-IN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6E161C-31DE-ED4A-15AD-99BA7E59D9B1}"/>
              </a:ext>
            </a:extLst>
          </p:cNvPr>
          <p:cNvSpPr txBox="1"/>
          <p:nvPr/>
        </p:nvSpPr>
        <p:spPr>
          <a:xfrm>
            <a:off x="8143876" y="1200008"/>
            <a:ext cx="141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>
                    <a:lumMod val="75000"/>
                  </a:schemeClr>
                </a:solidFill>
              </a:rPr>
              <a:t>DVC Pipeline DAG</a:t>
            </a:r>
            <a:endParaRPr lang="en-IN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A13C76-142C-FD5A-81AC-E2C9688DF0D1}"/>
              </a:ext>
            </a:extLst>
          </p:cNvPr>
          <p:cNvSpPr txBox="1"/>
          <p:nvPr/>
        </p:nvSpPr>
        <p:spPr>
          <a:xfrm>
            <a:off x="3846930" y="3472000"/>
            <a:ext cx="1182270" cy="25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Data Ingestion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4F3E95-4687-04B0-416A-C4E5A49CC90B}"/>
              </a:ext>
            </a:extLst>
          </p:cNvPr>
          <p:cNvSpPr txBox="1"/>
          <p:nvPr/>
        </p:nvSpPr>
        <p:spPr>
          <a:xfrm>
            <a:off x="5493908" y="3472000"/>
            <a:ext cx="1306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Feature engineering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117D9-8C28-686F-F72B-BDDA93BB6224}"/>
              </a:ext>
            </a:extLst>
          </p:cNvPr>
          <p:cNvSpPr txBox="1"/>
          <p:nvPr/>
        </p:nvSpPr>
        <p:spPr>
          <a:xfrm>
            <a:off x="7015997" y="3472000"/>
            <a:ext cx="1306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Model Building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9828EE1-C81D-F813-181D-1FBBB0E219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7379" y="1692759"/>
            <a:ext cx="979342" cy="285172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69FA588-0AD4-7D9D-5DC7-F62F1BA3D86C}"/>
              </a:ext>
            </a:extLst>
          </p:cNvPr>
          <p:cNvCxnSpPr>
            <a:stCxn id="15" idx="0"/>
            <a:endCxn id="26" idx="1"/>
          </p:cNvCxnSpPr>
          <p:nvPr/>
        </p:nvCxnSpPr>
        <p:spPr>
          <a:xfrm rot="5400000" flipH="1" flipV="1">
            <a:off x="5597672" y="2118141"/>
            <a:ext cx="832503" cy="266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B7B7312-13F0-07E1-0776-BA5B214BCB74}"/>
              </a:ext>
            </a:extLst>
          </p:cNvPr>
          <p:cNvCxnSpPr>
            <a:stCxn id="26" idx="3"/>
            <a:endCxn id="16" idx="0"/>
          </p:cNvCxnSpPr>
          <p:nvPr/>
        </p:nvCxnSpPr>
        <p:spPr>
          <a:xfrm>
            <a:off x="7126721" y="1835345"/>
            <a:ext cx="306321" cy="832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Graphic 31" descr="Database outline">
            <a:extLst>
              <a:ext uri="{FF2B5EF4-FFF2-40B4-BE49-F238E27FC236}">
                <a16:creationId xmlns:a16="http://schemas.microsoft.com/office/drawing/2014/main" id="{39E649C5-C1CE-1792-1F9F-270F1D8405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29950" y="1295483"/>
            <a:ext cx="414200" cy="4142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4827ED-A519-1C28-A952-E9D8F215289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4708468" y="3048424"/>
            <a:ext cx="791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CDC21F-22AF-A3CE-82E1-F5B3A4B284CA}"/>
              </a:ext>
            </a:extLst>
          </p:cNvPr>
          <p:cNvCxnSpPr>
            <a:cxnSpLocks/>
          </p:cNvCxnSpPr>
          <p:nvPr/>
        </p:nvCxnSpPr>
        <p:spPr>
          <a:xfrm>
            <a:off x="6335298" y="3048848"/>
            <a:ext cx="791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37B118C-0DF5-3A0B-1B00-A8625A7691DE}"/>
              </a:ext>
            </a:extLst>
          </p:cNvPr>
          <p:cNvCxnSpPr>
            <a:stCxn id="20" idx="2"/>
            <a:endCxn id="5" idx="1"/>
          </p:cNvCxnSpPr>
          <p:nvPr/>
        </p:nvCxnSpPr>
        <p:spPr>
          <a:xfrm rot="16200000" flipH="1">
            <a:off x="3041929" y="2143037"/>
            <a:ext cx="322700" cy="1488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4DCA885-7BAF-42CB-42F3-C42493AD3C75}"/>
              </a:ext>
            </a:extLst>
          </p:cNvPr>
          <p:cNvCxnSpPr>
            <a:stCxn id="16" idx="3"/>
            <a:endCxn id="9" idx="0"/>
          </p:cNvCxnSpPr>
          <p:nvPr/>
        </p:nvCxnSpPr>
        <p:spPr>
          <a:xfrm>
            <a:off x="7813618" y="3048424"/>
            <a:ext cx="981694" cy="612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3DCE24-806F-05AC-3E43-73EE0CD9CE79}"/>
              </a:ext>
            </a:extLst>
          </p:cNvPr>
          <p:cNvSpPr txBox="1"/>
          <p:nvPr/>
        </p:nvSpPr>
        <p:spPr>
          <a:xfrm>
            <a:off x="8322939" y="3962876"/>
            <a:ext cx="1182270" cy="25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bg2">
                    <a:lumMod val="25000"/>
                  </a:schemeClr>
                </a:solidFill>
              </a:rPr>
              <a:t>Metadata store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E7311C-3899-6A48-92DA-D3B96A4C05ED}"/>
              </a:ext>
            </a:extLst>
          </p:cNvPr>
          <p:cNvSpPr txBox="1"/>
          <p:nvPr/>
        </p:nvSpPr>
        <p:spPr>
          <a:xfrm>
            <a:off x="385418" y="142875"/>
            <a:ext cx="549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MLOPs: DVC-Papermill-Feast-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Mlflow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Jupyter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Notebook 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6E8C1294-E746-30C2-D9DA-C815FEF5AD71}"/>
              </a:ext>
            </a:extLst>
          </p:cNvPr>
          <p:cNvSpPr/>
          <p:nvPr/>
        </p:nvSpPr>
        <p:spPr>
          <a:xfrm>
            <a:off x="742872" y="3532282"/>
            <a:ext cx="171528" cy="24622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D249FAD9-7755-0872-8A1C-4DD647AB3095}"/>
              </a:ext>
            </a:extLst>
          </p:cNvPr>
          <p:cNvSpPr/>
          <p:nvPr/>
        </p:nvSpPr>
        <p:spPr>
          <a:xfrm>
            <a:off x="1904961" y="2284253"/>
            <a:ext cx="171528" cy="24622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D95D54B7-EC41-7CD4-B87F-C9DF8CCF9A61}"/>
              </a:ext>
            </a:extLst>
          </p:cNvPr>
          <p:cNvSpPr/>
          <p:nvPr/>
        </p:nvSpPr>
        <p:spPr>
          <a:xfrm>
            <a:off x="3684041" y="3635930"/>
            <a:ext cx="171528" cy="24622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EF6C146-E650-F15E-3677-28338DFAE28D}"/>
              </a:ext>
            </a:extLst>
          </p:cNvPr>
          <p:cNvSpPr/>
          <p:nvPr/>
        </p:nvSpPr>
        <p:spPr>
          <a:xfrm>
            <a:off x="5928159" y="2378627"/>
            <a:ext cx="171528" cy="24622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67A7349C-0487-861D-2528-821C3798E8E3}"/>
              </a:ext>
            </a:extLst>
          </p:cNvPr>
          <p:cNvSpPr/>
          <p:nvPr/>
        </p:nvSpPr>
        <p:spPr>
          <a:xfrm>
            <a:off x="7164460" y="2378627"/>
            <a:ext cx="171528" cy="24622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D0A5C97F-AF30-C872-35DD-922A86A627D8}"/>
              </a:ext>
            </a:extLst>
          </p:cNvPr>
          <p:cNvSpPr/>
          <p:nvPr/>
        </p:nvSpPr>
        <p:spPr>
          <a:xfrm>
            <a:off x="8500515" y="3343940"/>
            <a:ext cx="171528" cy="24622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Rectangle: Single Corner Snipped 48">
            <a:extLst>
              <a:ext uri="{FF2B5EF4-FFF2-40B4-BE49-F238E27FC236}">
                <a16:creationId xmlns:a16="http://schemas.microsoft.com/office/drawing/2014/main" id="{C9FB90B9-AC20-E17D-C1A5-0CF5DE8CDD33}"/>
              </a:ext>
            </a:extLst>
          </p:cNvPr>
          <p:cNvSpPr/>
          <p:nvPr/>
        </p:nvSpPr>
        <p:spPr>
          <a:xfrm>
            <a:off x="9825422" y="247565"/>
            <a:ext cx="2338680" cy="4262123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1: </a:t>
            </a:r>
            <a:r>
              <a:rPr lang="en-IN" sz="1200" dirty="0" err="1">
                <a:solidFill>
                  <a:schemeClr val="tx1"/>
                </a:solidFill>
              </a:rPr>
              <a:t>dvc</a:t>
            </a:r>
            <a:r>
              <a:rPr lang="en-IN" sz="1200" dirty="0">
                <a:solidFill>
                  <a:schemeClr val="tx1"/>
                </a:solidFill>
              </a:rPr>
              <a:t> pipeline contains the </a:t>
            </a:r>
            <a:r>
              <a:rPr lang="en-IN" sz="1200" dirty="0" err="1">
                <a:solidFill>
                  <a:schemeClr val="tx1"/>
                </a:solidFill>
              </a:rPr>
              <a:t>dag</a:t>
            </a:r>
            <a:r>
              <a:rPr lang="en-IN" sz="1200" dirty="0">
                <a:solidFill>
                  <a:schemeClr val="tx1"/>
                </a:solidFill>
              </a:rPr>
              <a:t> details like </a:t>
            </a:r>
            <a:r>
              <a:rPr lang="en-IN" sz="1200" dirty="0" err="1">
                <a:solidFill>
                  <a:schemeClr val="tx1"/>
                </a:solidFill>
              </a:rPr>
              <a:t>cmd</a:t>
            </a:r>
            <a:r>
              <a:rPr lang="en-IN" sz="1200" dirty="0">
                <a:solidFill>
                  <a:schemeClr val="tx1"/>
                </a:solidFill>
              </a:rPr>
              <a:t>, input, output and dependencies.</a:t>
            </a:r>
          </a:p>
          <a:p>
            <a:r>
              <a:rPr lang="en-IN" sz="1200" dirty="0">
                <a:solidFill>
                  <a:schemeClr val="tx1"/>
                </a:solidFill>
              </a:rPr>
              <a:t>2: papermill: it takes the parameters from </a:t>
            </a:r>
            <a:r>
              <a:rPr lang="en-IN" sz="1200" dirty="0" err="1">
                <a:solidFill>
                  <a:schemeClr val="tx1"/>
                </a:solidFill>
              </a:rPr>
              <a:t>params.yaml</a:t>
            </a:r>
            <a:r>
              <a:rPr lang="en-IN" sz="1200" dirty="0">
                <a:solidFill>
                  <a:schemeClr val="tx1"/>
                </a:solidFill>
              </a:rPr>
              <a:t> file and pass to notebook for its execution.</a:t>
            </a:r>
          </a:p>
          <a:p>
            <a:r>
              <a:rPr lang="en-IN" sz="1200" dirty="0">
                <a:solidFill>
                  <a:schemeClr val="tx1"/>
                </a:solidFill>
              </a:rPr>
              <a:t>3: data ingestion: it takes the data from source location for processing.</a:t>
            </a:r>
          </a:p>
          <a:p>
            <a:r>
              <a:rPr lang="en-IN" sz="1200" dirty="0">
                <a:solidFill>
                  <a:schemeClr val="tx1"/>
                </a:solidFill>
              </a:rPr>
              <a:t>4: Feature engineering &amp; Feast: the feature are stored in feast with its record it and event timestamp.</a:t>
            </a:r>
          </a:p>
          <a:p>
            <a:r>
              <a:rPr lang="en-IN" sz="1200" dirty="0">
                <a:solidFill>
                  <a:schemeClr val="tx1"/>
                </a:solidFill>
              </a:rPr>
              <a:t>5: Feast &amp; modelling: the feature which is required for modelling is pulled and model is been trained.</a:t>
            </a:r>
          </a:p>
          <a:p>
            <a:r>
              <a:rPr lang="en-IN" sz="1200" dirty="0">
                <a:solidFill>
                  <a:schemeClr val="tx1"/>
                </a:solidFill>
              </a:rPr>
              <a:t>6: </a:t>
            </a:r>
            <a:r>
              <a:rPr lang="en-IN" sz="1200" dirty="0" err="1">
                <a:solidFill>
                  <a:schemeClr val="tx1"/>
                </a:solidFill>
              </a:rPr>
              <a:t>Mlflow</a:t>
            </a:r>
            <a:r>
              <a:rPr lang="en-IN" sz="1200" dirty="0">
                <a:solidFill>
                  <a:schemeClr val="tx1"/>
                </a:solidFill>
              </a:rPr>
              <a:t>: All the meta data and artifacts and models are stored in </a:t>
            </a:r>
            <a:r>
              <a:rPr lang="en-IN" sz="1200" dirty="0" err="1">
                <a:solidFill>
                  <a:schemeClr val="tx1"/>
                </a:solidFill>
              </a:rPr>
              <a:t>mlflow</a:t>
            </a:r>
            <a:r>
              <a:rPr lang="en-IN" sz="1200" dirty="0">
                <a:solidFill>
                  <a:schemeClr val="tx1"/>
                </a:solidFill>
              </a:rPr>
              <a:t> in local for validation and comparison.</a:t>
            </a:r>
          </a:p>
        </p:txBody>
      </p:sp>
    </p:spTree>
    <p:extLst>
      <p:ext uri="{BB962C8B-B14F-4D97-AF65-F5344CB8AC3E}">
        <p14:creationId xmlns:p14="http://schemas.microsoft.com/office/powerpoint/2010/main" val="79574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576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brandongrotesque</vt:lpstr>
      <vt:lpstr>Calibri</vt:lpstr>
      <vt:lpstr>Calibri Light</vt:lpstr>
      <vt:lpstr>Wingdings</vt:lpstr>
      <vt:lpstr>Office Theme</vt:lpstr>
      <vt:lpstr>Data Versioning and reproducible ML in Jupyter Notebook using DVC, Feast, Papermill and MLflow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karry</dc:creator>
  <cp:lastModifiedBy>Harsh karry</cp:lastModifiedBy>
  <cp:revision>4</cp:revision>
  <dcterms:created xsi:type="dcterms:W3CDTF">2023-01-02T05:43:54Z</dcterms:created>
  <dcterms:modified xsi:type="dcterms:W3CDTF">2023-01-04T12:59:50Z</dcterms:modified>
</cp:coreProperties>
</file>