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70A6B-1A89-6834-4703-985CA9963C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54BFB5-07B9-7D8F-163C-9A4CDBB04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A83E2-4506-1F0B-AA43-6EFA50A1E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94CA-6A46-400E-BDD4-DFB5C56E565A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79527-ABFC-2021-C796-B8345EBF0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852BF-DFE5-C58A-DBF8-2C8243831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C03A9-91D1-44AE-B916-4894B502D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942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3B991-84D5-1532-86E1-FF48F0D4E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0EE57B-410D-CE0B-A578-4CA326B2D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6A2D9-3B12-5618-1A46-C8819DC6B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94CA-6A46-400E-BDD4-DFB5C56E565A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FE206-8556-C705-F343-5716BBA40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4F1AD-8BEE-9E9F-7387-B1ED2A5CF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C03A9-91D1-44AE-B916-4894B502D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42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8E3876-30A7-94AD-CAB5-D48EA979F7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632633-5785-4127-6DFE-E9EF0540C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0EB21-529C-3C0C-93A9-1B2AB2D2D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94CA-6A46-400E-BDD4-DFB5C56E565A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61B43-7F5E-3C1A-31BE-ADAEBB77B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7DBDD-AD1C-4D9C-1BB9-AACB5B707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C03A9-91D1-44AE-B916-4894B502D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726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C4B34-751A-59F8-717F-19B6F8443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1ABD7-DC98-15E8-267A-B4C3CFCEC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47337-89DC-39E8-4C4E-7D6EA83BE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94CA-6A46-400E-BDD4-DFB5C56E565A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2354D-9992-C6A0-3674-709312DD7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F26E5-6AAB-24CA-9880-F9EE4E7CF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C03A9-91D1-44AE-B916-4894B502D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278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E5FA9-5DDD-34F6-8B23-A82C13C3A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3004C-CA09-35D1-AA62-4B03E36C9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9AEBD-D949-73B0-FA56-FBFCBBA62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94CA-6A46-400E-BDD4-DFB5C56E565A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E5552-F1EA-3BEB-A864-681519E10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28C8F-C67A-13A6-6539-A774D868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C03A9-91D1-44AE-B916-4894B502D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631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FF4AC-2E27-0862-E9BA-1A2A9D583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D8964-095F-5AF6-AC0D-ABAC5CED4B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F8375-63DB-DF66-B98B-97462F5A4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AD4982-A793-340E-49ED-DF4C71A61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94CA-6A46-400E-BDD4-DFB5C56E565A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56BC25-F796-4448-38D9-679766833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D2FD1F-C621-9739-9449-3131B3F8F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C03A9-91D1-44AE-B916-4894B502D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653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89CE1-7DAB-C7D1-14EF-B54662A66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94FB1-8CD6-A376-4322-19B5A2338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338DCD-BC18-737A-078B-889576DAB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F98F9D-01E2-1BAC-7464-4A461C720E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613AF9-F6AE-AC95-AA60-B0FBA48DE4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E178EB-E773-BE2D-829D-F278C5052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94CA-6A46-400E-BDD4-DFB5C56E565A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0CE572-1F3D-7E63-0444-DFFDF259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4EB201-CBEC-DFB0-DDAF-2CBEF38AC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C03A9-91D1-44AE-B916-4894B502D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538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086F2-8ED7-8BDD-169B-0424022A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DF796F-BE29-CA57-0B1C-72D1983D5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94CA-6A46-400E-BDD4-DFB5C56E565A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5B9D20-FAFF-396B-095A-2E034CBB3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C084CA-3DFC-87F7-041F-6EBB7F7B0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C03A9-91D1-44AE-B916-4894B502D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180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63DB26-EBB9-A4A5-717E-7060FF7EE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94CA-6A46-400E-BDD4-DFB5C56E565A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E7B0A6-D1B7-5ACC-2C9F-0D38F7B59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BA3F8-169D-C3CE-CB01-428D30D18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C03A9-91D1-44AE-B916-4894B502D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958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F4057-40C5-A2F5-C996-EA8590693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DA78D-FCD3-E443-9A23-45DC562DC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74AA23-17BD-A4A1-7D32-5AC814ABE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A89C4-3BF7-3086-9DB2-9C2099D9B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94CA-6A46-400E-BDD4-DFB5C56E565A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3515A0-CBCC-705F-A86E-D675BC901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B828C-A827-E456-8EE3-30421723B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C03A9-91D1-44AE-B916-4894B502D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178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86B1D-FF12-C44D-2040-05FF14A9A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EAB9EA-9670-DA3D-1EAF-4832E30D99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42AE07-7A4E-FAC2-BC7F-216FADED5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67E87-200F-9BC2-103C-07A4053D2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94CA-6A46-400E-BDD4-DFB5C56E565A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9D1E6-9EE4-F252-1B1D-9522E0D54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EEEE3-C871-0CC5-FEC3-9B44F5225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C03A9-91D1-44AE-B916-4894B502D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458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48F06F-D6D5-BEF8-EF0D-AF4F8C2D6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440E3-A88C-A7C9-B7DD-AA37B9C57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ECDE9-DF2C-EA05-7173-F28B8BFE6E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C94CA-6A46-400E-BDD4-DFB5C56E565A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DC2C1-A3A9-E398-163A-2D04800F5C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A4974-73B0-85EE-2A89-0580895951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C03A9-91D1-44AE-B916-4894B502D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698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8FFD044-561B-BD5B-864F-190BE3A4F011}"/>
              </a:ext>
            </a:extLst>
          </p:cNvPr>
          <p:cNvSpPr/>
          <p:nvPr/>
        </p:nvSpPr>
        <p:spPr>
          <a:xfrm>
            <a:off x="571500" y="875603"/>
            <a:ext cx="9172575" cy="4543326"/>
          </a:xfrm>
          <a:prstGeom prst="rect">
            <a:avLst/>
          </a:prstGeom>
          <a:solidFill>
            <a:schemeClr val="bg1"/>
          </a:solidFill>
          <a:ln w="222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28E824-BCA6-A99D-B7FB-4EB21B3BB5D6}"/>
              </a:ext>
            </a:extLst>
          </p:cNvPr>
          <p:cNvSpPr/>
          <p:nvPr/>
        </p:nvSpPr>
        <p:spPr>
          <a:xfrm>
            <a:off x="1479665" y="1161524"/>
            <a:ext cx="8035810" cy="3124725"/>
          </a:xfrm>
          <a:prstGeom prst="rect">
            <a:avLst/>
          </a:prstGeom>
          <a:solidFill>
            <a:schemeClr val="bg1"/>
          </a:solidFill>
          <a:ln w="222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 descr="A picture containing text, lamp&#10;&#10;Description automatically generated">
            <a:extLst>
              <a:ext uri="{FF2B5EF4-FFF2-40B4-BE49-F238E27FC236}">
                <a16:creationId xmlns:a16="http://schemas.microsoft.com/office/drawing/2014/main" id="{876E4A44-2D8D-461F-2ABD-349C0CFD6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316" y="2667848"/>
            <a:ext cx="761152" cy="7611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78334A-89DE-AF89-9261-88F1C0F83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209" y="1439071"/>
            <a:ext cx="1958510" cy="3962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A3484B-C8AD-081A-3651-8BC8D08B2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9520" y="3661259"/>
            <a:ext cx="871584" cy="3016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CF2C90F-747D-7A58-03F8-F20C71EC3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872" y="4687836"/>
            <a:ext cx="815233" cy="532956"/>
          </a:xfrm>
          <a:prstGeom prst="rect">
            <a:avLst/>
          </a:prstGeom>
        </p:spPr>
      </p:pic>
      <p:pic>
        <p:nvPicPr>
          <p:cNvPr id="13" name="Graphic 12" descr="Document outline">
            <a:extLst>
              <a:ext uri="{FF2B5EF4-FFF2-40B4-BE49-F238E27FC236}">
                <a16:creationId xmlns:a16="http://schemas.microsoft.com/office/drawing/2014/main" id="{9DDC45BA-7EF0-535E-AAB2-A864DC4239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55685" y="1835345"/>
            <a:ext cx="637559" cy="637559"/>
          </a:xfrm>
          <a:prstGeom prst="rect">
            <a:avLst/>
          </a:prstGeom>
        </p:spPr>
      </p:pic>
      <p:pic>
        <p:nvPicPr>
          <p:cNvPr id="14" name="Graphic 13" descr="Document outline">
            <a:extLst>
              <a:ext uri="{FF2B5EF4-FFF2-40B4-BE49-F238E27FC236}">
                <a16:creationId xmlns:a16="http://schemas.microsoft.com/office/drawing/2014/main" id="{E89CDEEE-8A2A-D522-45F9-E84331BDCB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1711" y="4149062"/>
            <a:ext cx="442244" cy="442244"/>
          </a:xfrm>
          <a:prstGeom prst="rect">
            <a:avLst/>
          </a:prstGeom>
        </p:spPr>
      </p:pic>
      <p:pic>
        <p:nvPicPr>
          <p:cNvPr id="15" name="Picture 14" descr="A picture containing text, lamp&#10;&#10;Description automatically generated">
            <a:extLst>
              <a:ext uri="{FF2B5EF4-FFF2-40B4-BE49-F238E27FC236}">
                <a16:creationId xmlns:a16="http://schemas.microsoft.com/office/drawing/2014/main" id="{93424C00-F5EB-CEAB-DCB4-A7C79E5BB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891" y="2667848"/>
            <a:ext cx="761152" cy="761152"/>
          </a:xfrm>
          <a:prstGeom prst="rect">
            <a:avLst/>
          </a:prstGeom>
        </p:spPr>
      </p:pic>
      <p:pic>
        <p:nvPicPr>
          <p:cNvPr id="16" name="Picture 15" descr="A picture containing text, lamp&#10;&#10;Description automatically generated">
            <a:extLst>
              <a:ext uri="{FF2B5EF4-FFF2-40B4-BE49-F238E27FC236}">
                <a16:creationId xmlns:a16="http://schemas.microsoft.com/office/drawing/2014/main" id="{783436E6-5C07-2396-505F-3757042DB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466" y="2667848"/>
            <a:ext cx="761152" cy="76115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3C0321A-3B84-0B04-995E-4F7B5D343C92}"/>
              </a:ext>
            </a:extLst>
          </p:cNvPr>
          <p:cNvSpPr txBox="1"/>
          <p:nvPr/>
        </p:nvSpPr>
        <p:spPr>
          <a:xfrm>
            <a:off x="698453" y="3806309"/>
            <a:ext cx="7263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 err="1"/>
              <a:t>dvc.yaml</a:t>
            </a:r>
            <a:endParaRPr lang="en-IN" sz="1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F3CAB2-6B63-A68A-F41B-96140C99250F}"/>
              </a:ext>
            </a:extLst>
          </p:cNvPr>
          <p:cNvSpPr txBox="1"/>
          <p:nvPr/>
        </p:nvSpPr>
        <p:spPr>
          <a:xfrm>
            <a:off x="1990725" y="2479503"/>
            <a:ext cx="9370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 err="1"/>
              <a:t>params.yaml</a:t>
            </a:r>
            <a:endParaRPr lang="en-IN" sz="1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6E161C-31DE-ED4A-15AD-99BA7E59D9B1}"/>
              </a:ext>
            </a:extLst>
          </p:cNvPr>
          <p:cNvSpPr txBox="1"/>
          <p:nvPr/>
        </p:nvSpPr>
        <p:spPr>
          <a:xfrm>
            <a:off x="8143876" y="1200008"/>
            <a:ext cx="1414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accent2">
                    <a:lumMod val="75000"/>
                  </a:schemeClr>
                </a:solidFill>
              </a:rPr>
              <a:t>DVC Pipeline DAG</a:t>
            </a:r>
            <a:endParaRPr lang="en-IN" sz="1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A13C76-142C-FD5A-81AC-E2C9688DF0D1}"/>
              </a:ext>
            </a:extLst>
          </p:cNvPr>
          <p:cNvSpPr txBox="1"/>
          <p:nvPr/>
        </p:nvSpPr>
        <p:spPr>
          <a:xfrm>
            <a:off x="3846930" y="3472000"/>
            <a:ext cx="1182270" cy="252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/>
              <a:t>Data Ingestion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4F3E95-4687-04B0-416A-C4E5A49CC90B}"/>
              </a:ext>
            </a:extLst>
          </p:cNvPr>
          <p:cNvSpPr txBox="1"/>
          <p:nvPr/>
        </p:nvSpPr>
        <p:spPr>
          <a:xfrm>
            <a:off x="5493908" y="3472000"/>
            <a:ext cx="1306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/>
              <a:t>Feature engineering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D117D9-8C28-686F-F72B-BDDA93BB6224}"/>
              </a:ext>
            </a:extLst>
          </p:cNvPr>
          <p:cNvSpPr txBox="1"/>
          <p:nvPr/>
        </p:nvSpPr>
        <p:spPr>
          <a:xfrm>
            <a:off x="7015997" y="3472000"/>
            <a:ext cx="1306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/>
              <a:t>Model Building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9828EE1-C81D-F813-181D-1FBBB0E219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47379" y="1692759"/>
            <a:ext cx="979342" cy="285172"/>
          </a:xfrm>
          <a:prstGeom prst="rect">
            <a:avLst/>
          </a:prstGeom>
        </p:spPr>
      </p:pic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669FA588-0AD4-7D9D-5DC7-F62F1BA3D86C}"/>
              </a:ext>
            </a:extLst>
          </p:cNvPr>
          <p:cNvCxnSpPr>
            <a:stCxn id="15" idx="0"/>
            <a:endCxn id="26" idx="1"/>
          </p:cNvCxnSpPr>
          <p:nvPr/>
        </p:nvCxnSpPr>
        <p:spPr>
          <a:xfrm rot="5400000" flipH="1" flipV="1">
            <a:off x="5597672" y="2118141"/>
            <a:ext cx="832503" cy="2669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B7B7312-13F0-07E1-0776-BA5B214BCB74}"/>
              </a:ext>
            </a:extLst>
          </p:cNvPr>
          <p:cNvCxnSpPr>
            <a:stCxn id="26" idx="3"/>
            <a:endCxn id="16" idx="0"/>
          </p:cNvCxnSpPr>
          <p:nvPr/>
        </p:nvCxnSpPr>
        <p:spPr>
          <a:xfrm>
            <a:off x="7126721" y="1835345"/>
            <a:ext cx="306321" cy="8325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" name="Graphic 31" descr="Database outline">
            <a:extLst>
              <a:ext uri="{FF2B5EF4-FFF2-40B4-BE49-F238E27FC236}">
                <a16:creationId xmlns:a16="http://schemas.microsoft.com/office/drawing/2014/main" id="{39E649C5-C1CE-1792-1F9F-270F1D8405B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29950" y="1295483"/>
            <a:ext cx="414200" cy="414200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04827ED-A519-1C28-A952-E9D8F215289D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>
            <a:off x="4708468" y="3048424"/>
            <a:ext cx="791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8CDC21F-22AF-A3CE-82E1-F5B3A4B284CA}"/>
              </a:ext>
            </a:extLst>
          </p:cNvPr>
          <p:cNvCxnSpPr>
            <a:cxnSpLocks/>
          </p:cNvCxnSpPr>
          <p:nvPr/>
        </p:nvCxnSpPr>
        <p:spPr>
          <a:xfrm>
            <a:off x="6335298" y="3048848"/>
            <a:ext cx="791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C37B118C-0DF5-3A0B-1B00-A8625A7691DE}"/>
              </a:ext>
            </a:extLst>
          </p:cNvPr>
          <p:cNvCxnSpPr>
            <a:stCxn id="20" idx="2"/>
            <a:endCxn id="5" idx="1"/>
          </p:cNvCxnSpPr>
          <p:nvPr/>
        </p:nvCxnSpPr>
        <p:spPr>
          <a:xfrm rot="16200000" flipH="1">
            <a:off x="3041929" y="2143037"/>
            <a:ext cx="322700" cy="14880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B4DCA885-7BAF-42CB-42F3-C42493AD3C75}"/>
              </a:ext>
            </a:extLst>
          </p:cNvPr>
          <p:cNvCxnSpPr>
            <a:stCxn id="16" idx="3"/>
            <a:endCxn id="9" idx="0"/>
          </p:cNvCxnSpPr>
          <p:nvPr/>
        </p:nvCxnSpPr>
        <p:spPr>
          <a:xfrm>
            <a:off x="7813618" y="3048424"/>
            <a:ext cx="981694" cy="6128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93DCE24-806F-05AC-3E43-73EE0CD9CE79}"/>
              </a:ext>
            </a:extLst>
          </p:cNvPr>
          <p:cNvSpPr txBox="1"/>
          <p:nvPr/>
        </p:nvSpPr>
        <p:spPr>
          <a:xfrm>
            <a:off x="8322939" y="3962876"/>
            <a:ext cx="1182270" cy="252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>
                <a:solidFill>
                  <a:schemeClr val="bg2">
                    <a:lumMod val="25000"/>
                  </a:schemeClr>
                </a:solidFill>
              </a:rPr>
              <a:t>Metadata store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3E7311C-3899-6A48-92DA-D3B96A4C05ED}"/>
              </a:ext>
            </a:extLst>
          </p:cNvPr>
          <p:cNvSpPr txBox="1"/>
          <p:nvPr/>
        </p:nvSpPr>
        <p:spPr>
          <a:xfrm>
            <a:off x="385418" y="142875"/>
            <a:ext cx="5495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MLOPs: DVC-Papermill-Feast-</a:t>
            </a:r>
            <a:r>
              <a:rPr lang="en-IN" b="1" dirty="0" err="1">
                <a:solidFill>
                  <a:schemeClr val="accent1">
                    <a:lumMod val="75000"/>
                  </a:schemeClr>
                </a:solidFill>
              </a:rPr>
              <a:t>Mlflow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en-IN" b="1" dirty="0" err="1">
                <a:solidFill>
                  <a:schemeClr val="accent1">
                    <a:lumMod val="75000"/>
                  </a:schemeClr>
                </a:solidFill>
              </a:rPr>
              <a:t>Jupyter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 Notebook </a:t>
            </a:r>
          </a:p>
        </p:txBody>
      </p: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6E8C1294-E746-30C2-D9DA-C815FEF5AD71}"/>
              </a:ext>
            </a:extLst>
          </p:cNvPr>
          <p:cNvSpPr/>
          <p:nvPr/>
        </p:nvSpPr>
        <p:spPr>
          <a:xfrm>
            <a:off x="742872" y="3532282"/>
            <a:ext cx="171528" cy="246221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D249FAD9-7755-0872-8A1C-4DD647AB3095}"/>
              </a:ext>
            </a:extLst>
          </p:cNvPr>
          <p:cNvSpPr/>
          <p:nvPr/>
        </p:nvSpPr>
        <p:spPr>
          <a:xfrm>
            <a:off x="1904961" y="2284253"/>
            <a:ext cx="171528" cy="246221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D95D54B7-EC41-7CD4-B87F-C9DF8CCF9A61}"/>
              </a:ext>
            </a:extLst>
          </p:cNvPr>
          <p:cNvSpPr/>
          <p:nvPr/>
        </p:nvSpPr>
        <p:spPr>
          <a:xfrm>
            <a:off x="3684041" y="3635930"/>
            <a:ext cx="171528" cy="246221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9EF6C146-E650-F15E-3677-28338DFAE28D}"/>
              </a:ext>
            </a:extLst>
          </p:cNvPr>
          <p:cNvSpPr/>
          <p:nvPr/>
        </p:nvSpPr>
        <p:spPr>
          <a:xfrm>
            <a:off x="5928159" y="2378627"/>
            <a:ext cx="171528" cy="246221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67A7349C-0487-861D-2528-821C3798E8E3}"/>
              </a:ext>
            </a:extLst>
          </p:cNvPr>
          <p:cNvSpPr/>
          <p:nvPr/>
        </p:nvSpPr>
        <p:spPr>
          <a:xfrm>
            <a:off x="7164460" y="2378627"/>
            <a:ext cx="171528" cy="246221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id="{D0A5C97F-AF30-C872-35DD-922A86A627D8}"/>
              </a:ext>
            </a:extLst>
          </p:cNvPr>
          <p:cNvSpPr/>
          <p:nvPr/>
        </p:nvSpPr>
        <p:spPr>
          <a:xfrm>
            <a:off x="8500515" y="3343940"/>
            <a:ext cx="171528" cy="246221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9" name="Rectangle: Single Corner Snipped 48">
            <a:extLst>
              <a:ext uri="{FF2B5EF4-FFF2-40B4-BE49-F238E27FC236}">
                <a16:creationId xmlns:a16="http://schemas.microsoft.com/office/drawing/2014/main" id="{C9FB90B9-AC20-E17D-C1A5-0CF5DE8CDD33}"/>
              </a:ext>
            </a:extLst>
          </p:cNvPr>
          <p:cNvSpPr/>
          <p:nvPr/>
        </p:nvSpPr>
        <p:spPr>
          <a:xfrm>
            <a:off x="9825422" y="247565"/>
            <a:ext cx="2338680" cy="4262123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schemeClr val="tx1"/>
                </a:solidFill>
              </a:rPr>
              <a:t>1: </a:t>
            </a:r>
            <a:r>
              <a:rPr lang="en-IN" sz="1200" dirty="0" err="1">
                <a:solidFill>
                  <a:schemeClr val="tx1"/>
                </a:solidFill>
              </a:rPr>
              <a:t>dvc</a:t>
            </a:r>
            <a:r>
              <a:rPr lang="en-IN" sz="1200" dirty="0">
                <a:solidFill>
                  <a:schemeClr val="tx1"/>
                </a:solidFill>
              </a:rPr>
              <a:t> pipeline contains the </a:t>
            </a:r>
            <a:r>
              <a:rPr lang="en-IN" sz="1200" dirty="0" err="1">
                <a:solidFill>
                  <a:schemeClr val="tx1"/>
                </a:solidFill>
              </a:rPr>
              <a:t>dag</a:t>
            </a:r>
            <a:r>
              <a:rPr lang="en-IN" sz="1200" dirty="0">
                <a:solidFill>
                  <a:schemeClr val="tx1"/>
                </a:solidFill>
              </a:rPr>
              <a:t> details like </a:t>
            </a:r>
            <a:r>
              <a:rPr lang="en-IN" sz="1200" dirty="0" err="1">
                <a:solidFill>
                  <a:schemeClr val="tx1"/>
                </a:solidFill>
              </a:rPr>
              <a:t>cmd</a:t>
            </a:r>
            <a:r>
              <a:rPr lang="en-IN" sz="1200" dirty="0">
                <a:solidFill>
                  <a:schemeClr val="tx1"/>
                </a:solidFill>
              </a:rPr>
              <a:t>, input, output and dependencies.</a:t>
            </a:r>
          </a:p>
          <a:p>
            <a:r>
              <a:rPr lang="en-IN" sz="1200" dirty="0">
                <a:solidFill>
                  <a:schemeClr val="tx1"/>
                </a:solidFill>
              </a:rPr>
              <a:t>2: papermill: it takes the parameters from </a:t>
            </a:r>
            <a:r>
              <a:rPr lang="en-IN" sz="1200" dirty="0" err="1">
                <a:solidFill>
                  <a:schemeClr val="tx1"/>
                </a:solidFill>
              </a:rPr>
              <a:t>params.yaml</a:t>
            </a:r>
            <a:r>
              <a:rPr lang="en-IN" sz="1200" dirty="0">
                <a:solidFill>
                  <a:schemeClr val="tx1"/>
                </a:solidFill>
              </a:rPr>
              <a:t> file and pass to notebook for its execution.</a:t>
            </a:r>
          </a:p>
          <a:p>
            <a:r>
              <a:rPr lang="en-IN" sz="1200" dirty="0">
                <a:solidFill>
                  <a:schemeClr val="tx1"/>
                </a:solidFill>
              </a:rPr>
              <a:t>3: data ingestion: it takes the data from source location for processing.</a:t>
            </a:r>
          </a:p>
          <a:p>
            <a:r>
              <a:rPr lang="en-IN" sz="1200" dirty="0">
                <a:solidFill>
                  <a:schemeClr val="tx1"/>
                </a:solidFill>
              </a:rPr>
              <a:t>4: Feature engineering &amp; Feast: the feature are stored in feast with its record it and event timestamp.</a:t>
            </a:r>
          </a:p>
          <a:p>
            <a:r>
              <a:rPr lang="en-IN" sz="1200" dirty="0">
                <a:solidFill>
                  <a:schemeClr val="tx1"/>
                </a:solidFill>
              </a:rPr>
              <a:t>5: Feast &amp; modelling: the feature which is required for modelling is pulled and model is been trained.</a:t>
            </a:r>
          </a:p>
          <a:p>
            <a:r>
              <a:rPr lang="en-IN" sz="1200" dirty="0">
                <a:solidFill>
                  <a:schemeClr val="tx1"/>
                </a:solidFill>
              </a:rPr>
              <a:t>6: </a:t>
            </a:r>
            <a:r>
              <a:rPr lang="en-IN" sz="1200" dirty="0" err="1">
                <a:solidFill>
                  <a:schemeClr val="tx1"/>
                </a:solidFill>
              </a:rPr>
              <a:t>Mlflow</a:t>
            </a:r>
            <a:r>
              <a:rPr lang="en-IN" sz="1200" dirty="0">
                <a:solidFill>
                  <a:schemeClr val="tx1"/>
                </a:solidFill>
              </a:rPr>
              <a:t>: All the meta data and artifacts and models are stored in </a:t>
            </a:r>
            <a:r>
              <a:rPr lang="en-IN" sz="1200" dirty="0" err="1">
                <a:solidFill>
                  <a:schemeClr val="tx1"/>
                </a:solidFill>
              </a:rPr>
              <a:t>mlflow</a:t>
            </a:r>
            <a:r>
              <a:rPr lang="en-IN" sz="1200" dirty="0">
                <a:solidFill>
                  <a:schemeClr val="tx1"/>
                </a:solidFill>
              </a:rPr>
              <a:t> in local for validation and comparison.</a:t>
            </a:r>
          </a:p>
        </p:txBody>
      </p:sp>
    </p:spTree>
    <p:extLst>
      <p:ext uri="{BB962C8B-B14F-4D97-AF65-F5344CB8AC3E}">
        <p14:creationId xmlns:p14="http://schemas.microsoft.com/office/powerpoint/2010/main" val="795743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145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 karry</dc:creator>
  <cp:lastModifiedBy>Harsh karry</cp:lastModifiedBy>
  <cp:revision>2</cp:revision>
  <dcterms:created xsi:type="dcterms:W3CDTF">2023-01-02T05:43:54Z</dcterms:created>
  <dcterms:modified xsi:type="dcterms:W3CDTF">2023-01-02T06:18:50Z</dcterms:modified>
</cp:coreProperties>
</file>