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1.xml" ContentType="application/vnd.openxmlformats-officedocument.presentationml.notesSlide+xml"/>
  <Override PartName="/ppt/tags/tag49.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50.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6.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2"/>
  </p:sldMasterIdLst>
  <p:notesMasterIdLst>
    <p:notesMasterId r:id="rId28"/>
  </p:notesMasterIdLst>
  <p:sldIdLst>
    <p:sldId id="291" r:id="rId3"/>
    <p:sldId id="392" r:id="rId4"/>
    <p:sldId id="396" r:id="rId5"/>
    <p:sldId id="389" r:id="rId6"/>
    <p:sldId id="403" r:id="rId7"/>
    <p:sldId id="404" r:id="rId8"/>
    <p:sldId id="406" r:id="rId9"/>
    <p:sldId id="407" r:id="rId10"/>
    <p:sldId id="397" r:id="rId11"/>
    <p:sldId id="381" r:id="rId12"/>
    <p:sldId id="378" r:id="rId13"/>
    <p:sldId id="316" r:id="rId14"/>
    <p:sldId id="379" r:id="rId15"/>
    <p:sldId id="405" r:id="rId16"/>
    <p:sldId id="382" r:id="rId17"/>
    <p:sldId id="383" r:id="rId18"/>
    <p:sldId id="384" r:id="rId19"/>
    <p:sldId id="386" r:id="rId20"/>
    <p:sldId id="387" r:id="rId21"/>
    <p:sldId id="398" r:id="rId22"/>
    <p:sldId id="373" r:id="rId23"/>
    <p:sldId id="399" r:id="rId24"/>
    <p:sldId id="402" r:id="rId25"/>
    <p:sldId id="380" r:id="rId26"/>
    <p:sldId id="292" r:id="rId27"/>
  </p:sldIdLst>
  <p:sldSz cx="9906000" cy="6858000" type="A4"/>
  <p:notesSz cx="9906000" cy="6858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15" userDrawn="1">
          <p15:clr>
            <a:srgbClr val="A4A3A4"/>
          </p15:clr>
        </p15:guide>
        <p15:guide id="2"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1DE"/>
    <a:srgbClr val="9B1717"/>
    <a:srgbClr val="C00000"/>
    <a:srgbClr val="E46C0A"/>
    <a:srgbClr val="FABF8E"/>
    <a:srgbClr val="ED8787"/>
    <a:srgbClr val="FFB3B3"/>
    <a:srgbClr val="B11E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96" d="100"/>
          <a:sy n="96" d="100"/>
        </p:scale>
        <p:origin x="1092" y="57"/>
      </p:cViewPr>
      <p:guideLst>
        <p:guide orient="horz" pos="2915"/>
        <p:guide pos="2160"/>
      </p:guideLst>
    </p:cSldViewPr>
  </p:slideViewPr>
  <p:notesTextViewPr>
    <p:cViewPr>
      <p:scale>
        <a:sx n="100" d="100"/>
        <a:sy n="100" d="100"/>
      </p:scale>
      <p:origin x="0" y="0"/>
    </p:cViewPr>
  </p:notesTextViewPr>
  <p:notesViewPr>
    <p:cSldViewPr>
      <p:cViewPr varScale="1">
        <p:scale>
          <a:sx n="87" d="100"/>
          <a:sy n="87" d="100"/>
        </p:scale>
        <p:origin x="1853" y="5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oleObject" Target="file:///E:\PHBS&#23398;&#20064;&#36164;&#26009;\Corporate%20Finance\project\&#20054;&#23453;&#24180;&#25253;&#25968;&#2545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PHBS&#23398;&#20064;&#36164;&#26009;\Corporate%20Finance\project\&#20054;&#23453;&#24180;&#25253;&#25968;&#25454;.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PHBS&#23398;&#20064;&#36164;&#26009;\Corporate%20Finance\project\&#20054;&#23453;&#24180;&#25253;&#25968;&#25454;.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PHBS&#23398;&#20064;&#36164;&#26009;\Corporate%20Finance\project\&#20054;&#23453;&#24180;&#25253;&#25968;&#25454;.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006527403845899"/>
          <c:y val="0.161675556684447"/>
          <c:w val="0.69563332123289601"/>
          <c:h val="0.72298562427088198"/>
        </c:manualLayout>
      </c:layout>
      <c:barChart>
        <c:barDir val="col"/>
        <c:grouping val="clustered"/>
        <c:varyColors val="0"/>
        <c:ser>
          <c:idx val="0"/>
          <c:order val="0"/>
          <c:tx>
            <c:strRef>
              <c:f>Sheet1!$A$5</c:f>
              <c:strCache>
                <c:ptCount val="1"/>
                <c:pt idx="0">
                  <c:v> Net Profit Attributable to Shareholders of the Parent Company </c:v>
                </c:pt>
              </c:strCache>
            </c:strRef>
          </c:tx>
          <c:spPr>
            <a:solidFill>
              <a:srgbClr val="C00000"/>
            </a:solidFill>
            <a:ln w="25400">
              <a:noFill/>
            </a:ln>
            <a:effectLst/>
          </c:spPr>
          <c:invertIfNegative val="0"/>
          <c:cat>
            <c:numRef>
              <c:f>Sheet1!$B$1:$F$1</c:f>
              <c:numCache>
                <c:formatCode>yyyy"年"</c:formatCode>
                <c:ptCount val="5"/>
                <c:pt idx="0">
                  <c:v>43465</c:v>
                </c:pt>
                <c:pt idx="1">
                  <c:v>43830</c:v>
                </c:pt>
                <c:pt idx="2">
                  <c:v>44196</c:v>
                </c:pt>
                <c:pt idx="3">
                  <c:v>44561</c:v>
                </c:pt>
                <c:pt idx="4">
                  <c:v>44926</c:v>
                </c:pt>
              </c:numCache>
            </c:numRef>
          </c:cat>
          <c:val>
            <c:numRef>
              <c:f>Sheet1!$B$5:$F$5</c:f>
              <c:numCache>
                <c:formatCode>###,##0.00</c:formatCode>
                <c:ptCount val="5"/>
                <c:pt idx="0">
                  <c:v>4452.2</c:v>
                </c:pt>
                <c:pt idx="1">
                  <c:v>416.02</c:v>
                </c:pt>
                <c:pt idx="2">
                  <c:v>11148.41</c:v>
                </c:pt>
                <c:pt idx="3">
                  <c:v>14027.41</c:v>
                </c:pt>
                <c:pt idx="4">
                  <c:v>26687.56</c:v>
                </c:pt>
              </c:numCache>
            </c:numRef>
          </c:val>
          <c:extLst>
            <c:ext xmlns:c16="http://schemas.microsoft.com/office/drawing/2014/chart" uri="{C3380CC4-5D6E-409C-BE32-E72D297353CC}">
              <c16:uniqueId val="{00000000-3433-41EF-AD6D-B7767AC166F7}"/>
            </c:ext>
          </c:extLst>
        </c:ser>
        <c:dLbls>
          <c:showLegendKey val="0"/>
          <c:showVal val="0"/>
          <c:showCatName val="0"/>
          <c:showSerName val="0"/>
          <c:showPercent val="0"/>
          <c:showBubbleSize val="0"/>
        </c:dLbls>
        <c:gapWidth val="150"/>
        <c:overlap val="-27"/>
        <c:axId val="523563855"/>
        <c:axId val="534922911"/>
      </c:barChart>
      <c:lineChart>
        <c:grouping val="standard"/>
        <c:varyColors val="0"/>
        <c:ser>
          <c:idx val="1"/>
          <c:order val="1"/>
          <c:tx>
            <c:strRef>
              <c:f>Sheet1!$A$6</c:f>
              <c:strCache>
                <c:ptCount val="1"/>
                <c:pt idx="0">
                  <c:v>YOY(%)</c:v>
                </c:pt>
              </c:strCache>
            </c:strRef>
          </c:tx>
          <c:spPr>
            <a:ln w="19050" cap="rnd">
              <a:solidFill>
                <a:srgbClr val="7F7F7F"/>
              </a:solidFill>
              <a:prstDash val="solid"/>
              <a:round/>
            </a:ln>
            <a:effectLst/>
          </c:spPr>
          <c:marker>
            <c:symbol val="none"/>
          </c:marker>
          <c:cat>
            <c:numRef>
              <c:f>Sheet1!$B$1:$F$1</c:f>
              <c:numCache>
                <c:formatCode>yyyy"年"</c:formatCode>
                <c:ptCount val="5"/>
                <c:pt idx="0">
                  <c:v>43465</c:v>
                </c:pt>
                <c:pt idx="1">
                  <c:v>43830</c:v>
                </c:pt>
                <c:pt idx="2">
                  <c:v>44196</c:v>
                </c:pt>
                <c:pt idx="3">
                  <c:v>44561</c:v>
                </c:pt>
                <c:pt idx="4">
                  <c:v>44926</c:v>
                </c:pt>
              </c:numCache>
            </c:numRef>
          </c:cat>
          <c:val>
            <c:numRef>
              <c:f>Sheet1!$B$6:$F$6</c:f>
              <c:numCache>
                <c:formatCode>###,##0.00</c:formatCode>
                <c:ptCount val="5"/>
                <c:pt idx="1">
                  <c:v>-0.90659999999999996</c:v>
                </c:pt>
                <c:pt idx="2">
                  <c:v>25.797499999999999</c:v>
                </c:pt>
                <c:pt idx="3">
                  <c:v>0.25819999999999999</c:v>
                </c:pt>
                <c:pt idx="4">
                  <c:v>0.90249999999999997</c:v>
                </c:pt>
              </c:numCache>
            </c:numRef>
          </c:val>
          <c:smooth val="1"/>
          <c:extLst>
            <c:ext xmlns:c16="http://schemas.microsoft.com/office/drawing/2014/chart" uri="{C3380CC4-5D6E-409C-BE32-E72D297353CC}">
              <c16:uniqueId val="{00000001-3433-41EF-AD6D-B7767AC166F7}"/>
            </c:ext>
          </c:extLst>
        </c:ser>
        <c:dLbls>
          <c:showLegendKey val="0"/>
          <c:showVal val="0"/>
          <c:showCatName val="0"/>
          <c:showSerName val="0"/>
          <c:showPercent val="0"/>
          <c:showBubbleSize val="0"/>
        </c:dLbls>
        <c:marker val="1"/>
        <c:smooth val="0"/>
        <c:axId val="523566255"/>
        <c:axId val="531885087"/>
      </c:lineChart>
      <c:dateAx>
        <c:axId val="523563855"/>
        <c:scaling>
          <c:orientation val="minMax"/>
        </c:scaling>
        <c:delete val="0"/>
        <c:axPos val="b"/>
        <c:numFmt formatCode="yyyy" sourceLinked="0"/>
        <c:majorTickMark val="out"/>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lang="zh-CN" sz="1000" b="0" i="0" u="none" strike="noStrike" kern="1200" baseline="0">
                <a:solidFill>
                  <a:srgbClr val="000000"/>
                </a:solidFill>
                <a:latin typeface="Times New Roman" panose="02020603050405020304" pitchFamily="18" charset="0"/>
                <a:ea typeface="Arial" panose="020B0604020202020204"/>
                <a:cs typeface="Times New Roman" panose="02020603050405020304" pitchFamily="18" charset="0"/>
              </a:defRPr>
            </a:pPr>
            <a:endParaRPr lang="zh-CN"/>
          </a:p>
        </c:txPr>
        <c:crossAx val="534922911"/>
        <c:crosses val="autoZero"/>
        <c:auto val="1"/>
        <c:lblOffset val="100"/>
        <c:baseTimeUnit val="years"/>
      </c:dateAx>
      <c:valAx>
        <c:axId val="534922911"/>
        <c:scaling>
          <c:orientation val="minMax"/>
        </c:scaling>
        <c:delete val="0"/>
        <c:axPos val="l"/>
        <c:numFmt formatCode="#,##0_);[Red]\(#,##0\)" sourceLinked="0"/>
        <c:majorTickMark val="out"/>
        <c:minorTickMark val="none"/>
        <c:tickLblPos val="nextTo"/>
        <c:spPr>
          <a:noFill/>
          <a:ln>
            <a:solidFill>
              <a:schemeClr val="bg1">
                <a:lumMod val="65000"/>
              </a:schemeClr>
            </a:solidFill>
          </a:ln>
          <a:effectLst/>
        </c:spPr>
        <c:txPr>
          <a:bodyPr rot="-60000000" spcFirstLastPara="1" vertOverflow="ellipsis" vert="horz" wrap="square" anchor="ctr" anchorCtr="1"/>
          <a:lstStyle/>
          <a:p>
            <a:pPr>
              <a:defRPr lang="zh-CN" sz="900" b="0" i="0" u="none" strike="noStrike" kern="1200" baseline="0">
                <a:solidFill>
                  <a:srgbClr val="000000"/>
                </a:solidFill>
                <a:latin typeface="Times New Roman" panose="02020603050405020304" pitchFamily="18" charset="0"/>
                <a:ea typeface="Arial" panose="020B0604020202020204"/>
                <a:cs typeface="Times New Roman" panose="02020603050405020304" pitchFamily="18" charset="0"/>
              </a:defRPr>
            </a:pPr>
            <a:endParaRPr lang="zh-CN"/>
          </a:p>
        </c:txPr>
        <c:crossAx val="523563855"/>
        <c:crosses val="autoZero"/>
        <c:crossBetween val="between"/>
      </c:valAx>
      <c:dateAx>
        <c:axId val="523566255"/>
        <c:scaling>
          <c:orientation val="minMax"/>
        </c:scaling>
        <c:delete val="1"/>
        <c:axPos val="b"/>
        <c:numFmt formatCode="yyyy&quot;年&quot;" sourceLinked="1"/>
        <c:majorTickMark val="out"/>
        <c:minorTickMark val="none"/>
        <c:tickLblPos val="nextTo"/>
        <c:crossAx val="531885087"/>
        <c:crosses val="autoZero"/>
        <c:auto val="1"/>
        <c:lblOffset val="100"/>
        <c:baseTimeUnit val="years"/>
      </c:dateAx>
      <c:valAx>
        <c:axId val="531885087"/>
        <c:scaling>
          <c:orientation val="minMax"/>
        </c:scaling>
        <c:delete val="0"/>
        <c:axPos val="r"/>
        <c:numFmt formatCode="0%" sourceLinked="0"/>
        <c:majorTickMark val="out"/>
        <c:minorTickMark val="none"/>
        <c:tickLblPos val="nextTo"/>
        <c:spPr>
          <a:noFill/>
          <a:ln>
            <a:solidFill>
              <a:schemeClr val="bg1">
                <a:lumMod val="65000"/>
              </a:schemeClr>
            </a:solidFill>
          </a:ln>
          <a:effectLst/>
        </c:spPr>
        <c:txPr>
          <a:bodyPr rot="-60000000" spcFirstLastPara="1" vertOverflow="ellipsis" vert="horz" wrap="square" anchor="ctr" anchorCtr="1"/>
          <a:lstStyle/>
          <a:p>
            <a:pPr>
              <a:defRPr lang="zh-CN" sz="900" b="0" i="0" u="none" strike="noStrike" kern="1200" baseline="0">
                <a:solidFill>
                  <a:srgbClr val="000000"/>
                </a:solidFill>
                <a:latin typeface="Times New Roman" panose="02020603050405020304" pitchFamily="18" charset="0"/>
                <a:ea typeface="Arial" panose="020B0604020202020204"/>
                <a:cs typeface="Times New Roman" panose="02020603050405020304" pitchFamily="18" charset="0"/>
              </a:defRPr>
            </a:pPr>
            <a:endParaRPr lang="zh-CN"/>
          </a:p>
        </c:txPr>
        <c:crossAx val="523566255"/>
        <c:crosses val="max"/>
        <c:crossBetween val="between"/>
      </c:valAx>
      <c:spPr>
        <a:noFill/>
        <a:ln w="25400">
          <a:noFill/>
        </a:ln>
        <a:effectLst/>
      </c:spPr>
    </c:plotArea>
    <c:legend>
      <c:legendPos val="t"/>
      <c:overlay val="0"/>
      <c:spPr>
        <a:noFill/>
        <a:ln w="25400">
          <a:noFill/>
        </a:ln>
        <a:effectLst/>
      </c:spPr>
      <c:txPr>
        <a:bodyPr rot="0" spcFirstLastPara="1" vertOverflow="ellipsis" vert="horz" wrap="square" anchor="ctr" anchorCtr="1"/>
        <a:lstStyle/>
        <a:p>
          <a:pPr>
            <a:defRPr lang="zh-CN" sz="900" b="0" i="0" u="none" strike="noStrike" kern="1200" baseline="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defRPr>
          </a:pPr>
          <a:endParaRPr lang="zh-CN"/>
        </a:p>
      </c:txPr>
    </c:legend>
    <c:plotVisOnly val="1"/>
    <c:dispBlanksAs val="gap"/>
    <c:showDLblsOverMax val="0"/>
  </c:chart>
  <c:spPr>
    <a:solidFill>
      <a:schemeClr val="bg1"/>
    </a:solidFill>
    <a:ln w="25400" cap="flat" cmpd="sng" algn="ctr">
      <a:noFill/>
      <a:round/>
    </a:ln>
    <a:effectLst/>
  </c:spPr>
  <c:txPr>
    <a:bodyPr/>
    <a:lstStyle/>
    <a:p>
      <a:pPr>
        <a:defRPr lang="zh-CN" sz="800">
          <a:latin typeface="Arial" panose="020B0604020202020204"/>
          <a:ea typeface="Arial" panose="020B0604020202020204"/>
          <a:cs typeface="Arial" panose="020B0604020202020204"/>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162070698609501"/>
          <c:y val="0.13894410158189699"/>
          <c:w val="0.80157078237560697"/>
          <c:h val="0.76528268425906198"/>
        </c:manualLayout>
      </c:layout>
      <c:barChart>
        <c:barDir val="col"/>
        <c:grouping val="stacked"/>
        <c:varyColors val="0"/>
        <c:ser>
          <c:idx val="0"/>
          <c:order val="0"/>
          <c:tx>
            <c:strRef>
              <c:f>Sheet2!$A$3</c:f>
              <c:strCache>
                <c:ptCount val="1"/>
                <c:pt idx="0">
                  <c:v>Snacks</c:v>
                </c:pt>
              </c:strCache>
            </c:strRef>
          </c:tx>
          <c:spPr>
            <a:solidFill>
              <a:srgbClr val="C00000"/>
            </a:solidFill>
            <a:ln w="25400">
              <a:noFill/>
            </a:ln>
            <a:effectLst/>
          </c:spPr>
          <c:invertIfNegative val="0"/>
          <c:cat>
            <c:numRef>
              <c:f>Sheet2!$B$1:$E$1</c:f>
              <c:numCache>
                <c:formatCode>General</c:formatCode>
                <c:ptCount val="4"/>
                <c:pt idx="0">
                  <c:v>2019</c:v>
                </c:pt>
                <c:pt idx="1">
                  <c:v>2020</c:v>
                </c:pt>
                <c:pt idx="2">
                  <c:v>2021</c:v>
                </c:pt>
                <c:pt idx="3">
                  <c:v>2022</c:v>
                </c:pt>
              </c:numCache>
            </c:numRef>
          </c:cat>
          <c:val>
            <c:numRef>
              <c:f>Sheet2!$B$3:$E$3</c:f>
              <c:numCache>
                <c:formatCode>0.00_);[Red]\(0.00\)</c:formatCode>
                <c:ptCount val="4"/>
                <c:pt idx="0">
                  <c:v>909.01639999999998</c:v>
                </c:pt>
                <c:pt idx="1">
                  <c:v>1296.1568</c:v>
                </c:pt>
                <c:pt idx="2">
                  <c:v>1629.9344000000001</c:v>
                </c:pt>
                <c:pt idx="3">
                  <c:v>1954.0214000000001</c:v>
                </c:pt>
              </c:numCache>
            </c:numRef>
          </c:val>
          <c:extLst>
            <c:ext xmlns:c16="http://schemas.microsoft.com/office/drawing/2014/chart" uri="{C3380CC4-5D6E-409C-BE32-E72D297353CC}">
              <c16:uniqueId val="{00000000-0089-4BE1-925A-5962D8553067}"/>
            </c:ext>
          </c:extLst>
        </c:ser>
        <c:ser>
          <c:idx val="1"/>
          <c:order val="1"/>
          <c:tx>
            <c:strRef>
              <c:f>Sheet2!$A$4</c:f>
              <c:strCache>
                <c:ptCount val="1"/>
                <c:pt idx="0">
                  <c:v>Staple</c:v>
                </c:pt>
              </c:strCache>
            </c:strRef>
          </c:tx>
          <c:spPr>
            <a:solidFill>
              <a:srgbClr val="7F7F7F"/>
            </a:solidFill>
            <a:ln w="25400">
              <a:noFill/>
            </a:ln>
            <a:effectLst/>
          </c:spPr>
          <c:invertIfNegative val="0"/>
          <c:cat>
            <c:numRef>
              <c:f>Sheet2!$B$1:$E$1</c:f>
              <c:numCache>
                <c:formatCode>General</c:formatCode>
                <c:ptCount val="4"/>
                <c:pt idx="0">
                  <c:v>2019</c:v>
                </c:pt>
                <c:pt idx="1">
                  <c:v>2020</c:v>
                </c:pt>
                <c:pt idx="2">
                  <c:v>2021</c:v>
                </c:pt>
                <c:pt idx="3">
                  <c:v>2022</c:v>
                </c:pt>
              </c:numCache>
            </c:numRef>
          </c:cat>
          <c:val>
            <c:numRef>
              <c:f>Sheet2!$B$4:$E$4</c:f>
              <c:numCache>
                <c:formatCode>0.00_);[Red]\(0.00\)</c:formatCode>
                <c:ptCount val="4"/>
                <c:pt idx="0">
                  <c:v>483.4853</c:v>
                </c:pt>
                <c:pt idx="1">
                  <c:v>695.51179999999999</c:v>
                </c:pt>
                <c:pt idx="2">
                  <c:v>912.00670000000002</c:v>
                </c:pt>
                <c:pt idx="3">
                  <c:v>1388.4384</c:v>
                </c:pt>
              </c:numCache>
            </c:numRef>
          </c:val>
          <c:extLst>
            <c:ext xmlns:c16="http://schemas.microsoft.com/office/drawing/2014/chart" uri="{C3380CC4-5D6E-409C-BE32-E72D297353CC}">
              <c16:uniqueId val="{00000001-0089-4BE1-925A-5962D8553067}"/>
            </c:ext>
          </c:extLst>
        </c:ser>
        <c:ser>
          <c:idx val="2"/>
          <c:order val="2"/>
          <c:tx>
            <c:strRef>
              <c:f>Sheet2!$A$5</c:f>
              <c:strCache>
                <c:ptCount val="1"/>
                <c:pt idx="0">
                  <c:v>Health care</c:v>
                </c:pt>
              </c:strCache>
            </c:strRef>
          </c:tx>
          <c:spPr>
            <a:solidFill>
              <a:srgbClr val="FF9BA4"/>
            </a:solidFill>
            <a:ln w="25400">
              <a:noFill/>
            </a:ln>
            <a:effectLst/>
          </c:spPr>
          <c:invertIfNegative val="0"/>
          <c:cat>
            <c:numRef>
              <c:f>Sheet2!$B$1:$E$1</c:f>
              <c:numCache>
                <c:formatCode>General</c:formatCode>
                <c:ptCount val="4"/>
                <c:pt idx="0">
                  <c:v>2019</c:v>
                </c:pt>
                <c:pt idx="1">
                  <c:v>2020</c:v>
                </c:pt>
                <c:pt idx="2">
                  <c:v>2021</c:v>
                </c:pt>
                <c:pt idx="3">
                  <c:v>2022</c:v>
                </c:pt>
              </c:numCache>
            </c:numRef>
          </c:cat>
          <c:val>
            <c:numRef>
              <c:f>Sheet2!$B$5:$E$5</c:f>
              <c:numCache>
                <c:formatCode>0.00_);[Red]\(0.00\)</c:formatCode>
                <c:ptCount val="4"/>
                <c:pt idx="0">
                  <c:v>7.5884</c:v>
                </c:pt>
                <c:pt idx="1">
                  <c:v>12.9482</c:v>
                </c:pt>
                <c:pt idx="2">
                  <c:v>18.136199999999999</c:v>
                </c:pt>
                <c:pt idx="3">
                  <c:v>36.697099999999999</c:v>
                </c:pt>
              </c:numCache>
            </c:numRef>
          </c:val>
          <c:extLst>
            <c:ext xmlns:c16="http://schemas.microsoft.com/office/drawing/2014/chart" uri="{C3380CC4-5D6E-409C-BE32-E72D297353CC}">
              <c16:uniqueId val="{00000002-0089-4BE1-925A-5962D8553067}"/>
            </c:ext>
          </c:extLst>
        </c:ser>
        <c:ser>
          <c:idx val="3"/>
          <c:order val="3"/>
          <c:tx>
            <c:strRef>
              <c:f>Sheet2!$A$6</c:f>
              <c:strCache>
                <c:ptCount val="1"/>
                <c:pt idx="0">
                  <c:v>Others</c:v>
                </c:pt>
              </c:strCache>
            </c:strRef>
          </c:tx>
          <c:spPr>
            <a:solidFill>
              <a:srgbClr val="BFBFBF"/>
            </a:solidFill>
            <a:ln w="25400">
              <a:noFill/>
            </a:ln>
            <a:effectLst/>
          </c:spPr>
          <c:invertIfNegative val="0"/>
          <c:cat>
            <c:numRef>
              <c:f>Sheet2!$B$1:$E$1</c:f>
              <c:numCache>
                <c:formatCode>General</c:formatCode>
                <c:ptCount val="4"/>
                <c:pt idx="0">
                  <c:v>2019</c:v>
                </c:pt>
                <c:pt idx="1">
                  <c:v>2020</c:v>
                </c:pt>
                <c:pt idx="2">
                  <c:v>2021</c:v>
                </c:pt>
                <c:pt idx="3">
                  <c:v>2022</c:v>
                </c:pt>
              </c:numCache>
            </c:numRef>
          </c:cat>
          <c:val>
            <c:numRef>
              <c:f>Sheet2!$B$6:$E$6</c:f>
              <c:numCache>
                <c:formatCode>0.00_);[Red]\(0.00\)</c:formatCode>
                <c:ptCount val="4"/>
                <c:pt idx="0">
                  <c:v>3.0515781999999998</c:v>
                </c:pt>
                <c:pt idx="1">
                  <c:v>8.4220734000000004</c:v>
                </c:pt>
                <c:pt idx="2">
                  <c:v>15.0857855</c:v>
                </c:pt>
                <c:pt idx="3">
                  <c:v>18.382336599999999</c:v>
                </c:pt>
              </c:numCache>
            </c:numRef>
          </c:val>
          <c:extLst>
            <c:ext xmlns:c16="http://schemas.microsoft.com/office/drawing/2014/chart" uri="{C3380CC4-5D6E-409C-BE32-E72D297353CC}">
              <c16:uniqueId val="{00000003-0089-4BE1-925A-5962D8553067}"/>
            </c:ext>
          </c:extLst>
        </c:ser>
        <c:dLbls>
          <c:showLegendKey val="0"/>
          <c:showVal val="0"/>
          <c:showCatName val="0"/>
          <c:showSerName val="0"/>
          <c:showPercent val="0"/>
          <c:showBubbleSize val="0"/>
        </c:dLbls>
        <c:gapWidth val="150"/>
        <c:overlap val="100"/>
        <c:axId val="705045183"/>
        <c:axId val="615868767"/>
      </c:barChart>
      <c:catAx>
        <c:axId val="705045183"/>
        <c:scaling>
          <c:orientation val="minMax"/>
        </c:scaling>
        <c:delete val="0"/>
        <c:axPos val="b"/>
        <c:numFmt formatCode="General" sourceLinked="1"/>
        <c:majorTickMark val="out"/>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lang="zh-CN" sz="1000" b="0" i="0" u="none" strike="noStrike" kern="1200" baseline="0">
                <a:solidFill>
                  <a:srgbClr val="000000"/>
                </a:solidFill>
                <a:latin typeface="Times New Roman" panose="02020603050405020304" pitchFamily="18" charset="0"/>
                <a:ea typeface="Arial" panose="020B0604020202020204"/>
                <a:cs typeface="Times New Roman" panose="02020603050405020304" pitchFamily="18" charset="0"/>
              </a:defRPr>
            </a:pPr>
            <a:endParaRPr lang="zh-CN"/>
          </a:p>
        </c:txPr>
        <c:crossAx val="615868767"/>
        <c:crosses val="autoZero"/>
        <c:auto val="1"/>
        <c:lblAlgn val="ctr"/>
        <c:lblOffset val="100"/>
        <c:noMultiLvlLbl val="0"/>
      </c:catAx>
      <c:valAx>
        <c:axId val="615868767"/>
        <c:scaling>
          <c:orientation val="minMax"/>
        </c:scaling>
        <c:delete val="0"/>
        <c:axPos val="l"/>
        <c:numFmt formatCode="#,##0_);[Red]\(#,##0\)" sourceLinked="0"/>
        <c:majorTickMark val="out"/>
        <c:minorTickMark val="none"/>
        <c:tickLblPos val="nextTo"/>
        <c:spPr>
          <a:noFill/>
          <a:ln>
            <a:solidFill>
              <a:schemeClr val="bg1">
                <a:lumMod val="65000"/>
              </a:schemeClr>
            </a:solidFill>
          </a:ln>
          <a:effectLst/>
        </c:spPr>
        <c:txPr>
          <a:bodyPr rot="-60000000" spcFirstLastPara="1" vertOverflow="ellipsis" vert="horz" wrap="square" anchor="ctr" anchorCtr="1"/>
          <a:lstStyle/>
          <a:p>
            <a:pPr>
              <a:defRPr lang="zh-CN" sz="900" b="0" i="0" u="none" strike="noStrike" kern="1200" baseline="0">
                <a:solidFill>
                  <a:srgbClr val="000000"/>
                </a:solidFill>
                <a:latin typeface="Times New Roman" panose="02020603050405020304" pitchFamily="18" charset="0"/>
                <a:ea typeface="Arial" panose="020B0604020202020204"/>
                <a:cs typeface="Times New Roman" panose="02020603050405020304" pitchFamily="18" charset="0"/>
              </a:defRPr>
            </a:pPr>
            <a:endParaRPr lang="zh-CN"/>
          </a:p>
        </c:txPr>
        <c:crossAx val="705045183"/>
        <c:crosses val="autoZero"/>
        <c:crossBetween val="between"/>
      </c:valAx>
      <c:spPr>
        <a:noFill/>
        <a:ln w="25400">
          <a:noFill/>
        </a:ln>
        <a:effectLst/>
      </c:spPr>
    </c:plotArea>
    <c:legend>
      <c:legendPos val="t"/>
      <c:overlay val="0"/>
      <c:spPr>
        <a:noFill/>
        <a:ln w="25400">
          <a:noFill/>
        </a:ln>
        <a:effectLst/>
      </c:spPr>
      <c:txPr>
        <a:bodyPr rot="0" spcFirstLastPara="1" vertOverflow="ellipsis" vert="horz" wrap="square" anchor="ctr" anchorCtr="1"/>
        <a:lstStyle/>
        <a:p>
          <a:pPr>
            <a:defRPr lang="zh-CN" sz="1000" b="0" i="0" u="none" strike="noStrike" kern="1200" baseline="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defRPr>
          </a:pPr>
          <a:endParaRPr lang="zh-CN"/>
        </a:p>
      </c:txPr>
    </c:legend>
    <c:plotVisOnly val="1"/>
    <c:dispBlanksAs val="gap"/>
    <c:showDLblsOverMax val="0"/>
  </c:chart>
  <c:spPr>
    <a:solidFill>
      <a:schemeClr val="bg1"/>
    </a:solidFill>
    <a:ln w="25400" cap="flat" cmpd="sng" algn="ctr">
      <a:noFill/>
      <a:round/>
    </a:ln>
    <a:effectLst/>
  </c:spPr>
  <c:txPr>
    <a:bodyPr/>
    <a:lstStyle/>
    <a:p>
      <a:pPr>
        <a:defRPr lang="zh-CN" sz="800">
          <a:latin typeface="Arial" panose="020B0604020202020204"/>
          <a:ea typeface="Arial" panose="020B0604020202020204"/>
          <a:cs typeface="Arial" panose="020B0604020202020204"/>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Sheet2!$A$9</c:f>
              <c:strCache>
                <c:ptCount val="1"/>
                <c:pt idx="0">
                  <c:v>Snacks</c:v>
                </c:pt>
              </c:strCache>
            </c:strRef>
          </c:tx>
          <c:spPr>
            <a:solidFill>
              <a:srgbClr val="C00000"/>
            </a:solidFill>
            <a:ln w="25400">
              <a:noFill/>
            </a:ln>
            <a:effectLst/>
          </c:spPr>
          <c:invertIfNegative val="0"/>
          <c:cat>
            <c:numRef>
              <c:f>Sheet2!$B$1:$E$1</c:f>
              <c:numCache>
                <c:formatCode>General</c:formatCode>
                <c:ptCount val="4"/>
                <c:pt idx="0">
                  <c:v>2019</c:v>
                </c:pt>
                <c:pt idx="1">
                  <c:v>2020</c:v>
                </c:pt>
                <c:pt idx="2">
                  <c:v>2021</c:v>
                </c:pt>
                <c:pt idx="3">
                  <c:v>2022</c:v>
                </c:pt>
              </c:numCache>
            </c:numRef>
          </c:cat>
          <c:val>
            <c:numRef>
              <c:f>Sheet2!$B$9:$E$9</c:f>
              <c:numCache>
                <c:formatCode>0.00_);[Red]\(0.00\)</c:formatCode>
                <c:ptCount val="4"/>
                <c:pt idx="0">
                  <c:v>0.64784363127615097</c:v>
                </c:pt>
                <c:pt idx="1">
                  <c:v>0.64388066078962802</c:v>
                </c:pt>
                <c:pt idx="2">
                  <c:v>0.63294414601455395</c:v>
                </c:pt>
                <c:pt idx="3">
                  <c:v>0.57512842793699004</c:v>
                </c:pt>
              </c:numCache>
            </c:numRef>
          </c:val>
          <c:extLst>
            <c:ext xmlns:c16="http://schemas.microsoft.com/office/drawing/2014/chart" uri="{C3380CC4-5D6E-409C-BE32-E72D297353CC}">
              <c16:uniqueId val="{00000000-04F7-441C-AA41-49FB856B4168}"/>
            </c:ext>
          </c:extLst>
        </c:ser>
        <c:ser>
          <c:idx val="1"/>
          <c:order val="1"/>
          <c:tx>
            <c:strRef>
              <c:f>Sheet2!$A$10</c:f>
              <c:strCache>
                <c:ptCount val="1"/>
                <c:pt idx="0">
                  <c:v>Staple</c:v>
                </c:pt>
              </c:strCache>
            </c:strRef>
          </c:tx>
          <c:spPr>
            <a:solidFill>
              <a:srgbClr val="7F7F7F"/>
            </a:solidFill>
            <a:ln w="25400">
              <a:noFill/>
            </a:ln>
            <a:effectLst/>
          </c:spPr>
          <c:invertIfNegative val="0"/>
          <c:cat>
            <c:numRef>
              <c:f>Sheet2!$B$1:$E$1</c:f>
              <c:numCache>
                <c:formatCode>General</c:formatCode>
                <c:ptCount val="4"/>
                <c:pt idx="0">
                  <c:v>2019</c:v>
                </c:pt>
                <c:pt idx="1">
                  <c:v>2020</c:v>
                </c:pt>
                <c:pt idx="2">
                  <c:v>2021</c:v>
                </c:pt>
                <c:pt idx="3">
                  <c:v>2022</c:v>
                </c:pt>
              </c:numCache>
            </c:numRef>
          </c:cat>
          <c:val>
            <c:numRef>
              <c:f>Sheet2!$B$10:$E$10</c:f>
              <c:numCache>
                <c:formatCode>0.00_);[Red]\(0.00\)</c:formatCode>
                <c:ptCount val="4"/>
                <c:pt idx="0">
                  <c:v>0.34457340089864102</c:v>
                </c:pt>
                <c:pt idx="1">
                  <c:v>0.34550341237339799</c:v>
                </c:pt>
                <c:pt idx="2">
                  <c:v>0.35415492911312901</c:v>
                </c:pt>
                <c:pt idx="3">
                  <c:v>0.40866000458303597</c:v>
                </c:pt>
              </c:numCache>
            </c:numRef>
          </c:val>
          <c:extLst>
            <c:ext xmlns:c16="http://schemas.microsoft.com/office/drawing/2014/chart" uri="{C3380CC4-5D6E-409C-BE32-E72D297353CC}">
              <c16:uniqueId val="{00000001-04F7-441C-AA41-49FB856B4168}"/>
            </c:ext>
          </c:extLst>
        </c:ser>
        <c:ser>
          <c:idx val="2"/>
          <c:order val="2"/>
          <c:tx>
            <c:strRef>
              <c:f>Sheet2!$A$11</c:f>
              <c:strCache>
                <c:ptCount val="1"/>
                <c:pt idx="0">
                  <c:v>Health care</c:v>
                </c:pt>
              </c:strCache>
            </c:strRef>
          </c:tx>
          <c:spPr>
            <a:solidFill>
              <a:srgbClr val="FF9BA4"/>
            </a:solidFill>
            <a:ln w="25400">
              <a:noFill/>
            </a:ln>
            <a:effectLst/>
          </c:spPr>
          <c:invertIfNegative val="0"/>
          <c:cat>
            <c:numRef>
              <c:f>Sheet2!$B$1:$E$1</c:f>
              <c:numCache>
                <c:formatCode>General</c:formatCode>
                <c:ptCount val="4"/>
                <c:pt idx="0">
                  <c:v>2019</c:v>
                </c:pt>
                <c:pt idx="1">
                  <c:v>2020</c:v>
                </c:pt>
                <c:pt idx="2">
                  <c:v>2021</c:v>
                </c:pt>
                <c:pt idx="3">
                  <c:v>2022</c:v>
                </c:pt>
              </c:numCache>
            </c:numRef>
          </c:cat>
          <c:val>
            <c:numRef>
              <c:f>Sheet2!$B$11:$E$11</c:f>
              <c:numCache>
                <c:formatCode>0.00_);[Red]\(0.00\)</c:formatCode>
                <c:ptCount val="4"/>
                <c:pt idx="0">
                  <c:v>5.4081495246685804E-3</c:v>
                </c:pt>
                <c:pt idx="1">
                  <c:v>6.4321659015608799E-3</c:v>
                </c:pt>
                <c:pt idx="2">
                  <c:v>7.0427384199935597E-3</c:v>
                </c:pt>
                <c:pt idx="3">
                  <c:v>1.08010820315717E-2</c:v>
                </c:pt>
              </c:numCache>
            </c:numRef>
          </c:val>
          <c:extLst>
            <c:ext xmlns:c16="http://schemas.microsoft.com/office/drawing/2014/chart" uri="{C3380CC4-5D6E-409C-BE32-E72D297353CC}">
              <c16:uniqueId val="{00000002-04F7-441C-AA41-49FB856B4168}"/>
            </c:ext>
          </c:extLst>
        </c:ser>
        <c:ser>
          <c:idx val="3"/>
          <c:order val="3"/>
          <c:tx>
            <c:strRef>
              <c:f>Sheet2!$A$12</c:f>
              <c:strCache>
                <c:ptCount val="1"/>
                <c:pt idx="0">
                  <c:v>Others</c:v>
                </c:pt>
              </c:strCache>
            </c:strRef>
          </c:tx>
          <c:spPr>
            <a:solidFill>
              <a:srgbClr val="BFBFBF"/>
            </a:solidFill>
            <a:ln w="25400">
              <a:noFill/>
            </a:ln>
            <a:effectLst/>
          </c:spPr>
          <c:invertIfNegative val="0"/>
          <c:cat>
            <c:numRef>
              <c:f>Sheet2!$B$1:$E$1</c:f>
              <c:numCache>
                <c:formatCode>General</c:formatCode>
                <c:ptCount val="4"/>
                <c:pt idx="0">
                  <c:v>2019</c:v>
                </c:pt>
                <c:pt idx="1">
                  <c:v>2020</c:v>
                </c:pt>
                <c:pt idx="2">
                  <c:v>2021</c:v>
                </c:pt>
                <c:pt idx="3">
                  <c:v>2022</c:v>
                </c:pt>
              </c:numCache>
            </c:numRef>
          </c:cat>
          <c:val>
            <c:numRef>
              <c:f>Sheet2!$B$12:$E$12</c:f>
              <c:numCache>
                <c:formatCode>0.00_);[Red]\(0.00\)</c:formatCode>
                <c:ptCount val="4"/>
                <c:pt idx="0">
                  <c:v>2.1748183005401698E-3</c:v>
                </c:pt>
                <c:pt idx="1">
                  <c:v>4.1837609354136397E-3</c:v>
                </c:pt>
                <c:pt idx="2">
                  <c:v>5.85818645232362E-3</c:v>
                </c:pt>
                <c:pt idx="3">
                  <c:v>5.4104854484022498E-3</c:v>
                </c:pt>
              </c:numCache>
            </c:numRef>
          </c:val>
          <c:extLst>
            <c:ext xmlns:c16="http://schemas.microsoft.com/office/drawing/2014/chart" uri="{C3380CC4-5D6E-409C-BE32-E72D297353CC}">
              <c16:uniqueId val="{00000003-04F7-441C-AA41-49FB856B4168}"/>
            </c:ext>
          </c:extLst>
        </c:ser>
        <c:dLbls>
          <c:showLegendKey val="0"/>
          <c:showVal val="0"/>
          <c:showCatName val="0"/>
          <c:showSerName val="0"/>
          <c:showPercent val="0"/>
          <c:showBubbleSize val="0"/>
        </c:dLbls>
        <c:gapWidth val="150"/>
        <c:overlap val="100"/>
        <c:axId val="523567215"/>
        <c:axId val="712425583"/>
      </c:barChart>
      <c:catAx>
        <c:axId val="523567215"/>
        <c:scaling>
          <c:orientation val="minMax"/>
        </c:scaling>
        <c:delete val="0"/>
        <c:axPos val="b"/>
        <c:numFmt formatCode="General" sourceLinked="1"/>
        <c:majorTickMark val="out"/>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lang="zh-CN" sz="1000" b="0" i="0" u="none" strike="noStrike" kern="1200" baseline="0">
                <a:solidFill>
                  <a:srgbClr val="000000"/>
                </a:solidFill>
                <a:latin typeface="Times New Roman" panose="02020603050405020304" pitchFamily="18" charset="0"/>
                <a:ea typeface="Arial" panose="020B0604020202020204"/>
                <a:cs typeface="Times New Roman" panose="02020603050405020304" pitchFamily="18" charset="0"/>
              </a:defRPr>
            </a:pPr>
            <a:endParaRPr lang="zh-CN"/>
          </a:p>
        </c:txPr>
        <c:crossAx val="712425583"/>
        <c:crosses val="autoZero"/>
        <c:auto val="1"/>
        <c:lblAlgn val="ctr"/>
        <c:lblOffset val="100"/>
        <c:noMultiLvlLbl val="0"/>
      </c:catAx>
      <c:valAx>
        <c:axId val="712425583"/>
        <c:scaling>
          <c:orientation val="minMax"/>
        </c:scaling>
        <c:delete val="0"/>
        <c:axPos val="l"/>
        <c:numFmt formatCode="0%" sourceLinked="0"/>
        <c:majorTickMark val="out"/>
        <c:minorTickMark val="none"/>
        <c:tickLblPos val="nextTo"/>
        <c:spPr>
          <a:noFill/>
          <a:ln>
            <a:solidFill>
              <a:schemeClr val="bg1">
                <a:lumMod val="65000"/>
                <a:alpha val="99000"/>
              </a:schemeClr>
            </a:solidFill>
          </a:ln>
          <a:effectLst/>
        </c:spPr>
        <c:txPr>
          <a:bodyPr rot="-60000000" spcFirstLastPara="1" vertOverflow="ellipsis" vert="horz" wrap="square" anchor="ctr" anchorCtr="1"/>
          <a:lstStyle/>
          <a:p>
            <a:pPr>
              <a:defRPr lang="zh-CN" sz="900" b="0" i="0" u="none" strike="noStrike" kern="1200" baseline="0">
                <a:solidFill>
                  <a:srgbClr val="000000"/>
                </a:solidFill>
                <a:latin typeface="Times New Roman" panose="02020603050405020304" pitchFamily="18" charset="0"/>
                <a:ea typeface="Arial" panose="020B0604020202020204"/>
                <a:cs typeface="Times New Roman" panose="02020603050405020304" pitchFamily="18" charset="0"/>
              </a:defRPr>
            </a:pPr>
            <a:endParaRPr lang="zh-CN"/>
          </a:p>
        </c:txPr>
        <c:crossAx val="523567215"/>
        <c:crosses val="autoZero"/>
        <c:crossBetween val="between"/>
      </c:valAx>
      <c:spPr>
        <a:noFill/>
        <a:ln w="25400">
          <a:noFill/>
        </a:ln>
        <a:effectLst/>
      </c:spPr>
    </c:plotArea>
    <c:legend>
      <c:legendPos val="t"/>
      <c:overlay val="0"/>
      <c:spPr>
        <a:noFill/>
        <a:ln w="25400">
          <a:noFill/>
        </a:ln>
        <a:effectLst/>
      </c:spPr>
      <c:txPr>
        <a:bodyPr rot="0" spcFirstLastPara="1" vertOverflow="ellipsis" vert="horz" wrap="square" anchor="ctr" anchorCtr="1"/>
        <a:lstStyle/>
        <a:p>
          <a:pPr>
            <a:defRPr lang="zh-CN" sz="1000" b="0" i="0" u="none" strike="noStrike" kern="1200" baseline="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defRPr>
          </a:pPr>
          <a:endParaRPr lang="zh-CN"/>
        </a:p>
      </c:txPr>
    </c:legend>
    <c:plotVisOnly val="1"/>
    <c:dispBlanksAs val="gap"/>
    <c:showDLblsOverMax val="0"/>
  </c:chart>
  <c:spPr>
    <a:solidFill>
      <a:schemeClr val="bg1"/>
    </a:solidFill>
    <a:ln w="25400" cap="flat" cmpd="sng" algn="ctr">
      <a:noFill/>
      <a:round/>
    </a:ln>
    <a:effectLst/>
  </c:spPr>
  <c:txPr>
    <a:bodyPr/>
    <a:lstStyle/>
    <a:p>
      <a:pPr>
        <a:defRPr lang="zh-CN" sz="800">
          <a:latin typeface="Arial" panose="020B0604020202020204"/>
          <a:ea typeface="Arial" panose="020B0604020202020204"/>
          <a:cs typeface="Arial" panose="020B0604020202020204"/>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2119270291548"/>
          <c:y val="0.145051247085734"/>
          <c:w val="0.76246949662195596"/>
          <c:h val="0.72357981788589298"/>
        </c:manualLayout>
      </c:layout>
      <c:barChart>
        <c:barDir val="col"/>
        <c:grouping val="clustered"/>
        <c:varyColors val="0"/>
        <c:ser>
          <c:idx val="0"/>
          <c:order val="0"/>
          <c:tx>
            <c:strRef>
              <c:f>Sheet1!$A$2</c:f>
              <c:strCache>
                <c:ptCount val="1"/>
                <c:pt idx="0">
                  <c:v>Total Revenue</c:v>
                </c:pt>
              </c:strCache>
            </c:strRef>
          </c:tx>
          <c:spPr>
            <a:solidFill>
              <a:srgbClr val="C00000"/>
            </a:solidFill>
            <a:ln w="25400">
              <a:noFill/>
            </a:ln>
            <a:effectLst/>
          </c:spPr>
          <c:invertIfNegative val="0"/>
          <c:cat>
            <c:numRef>
              <c:f>Sheet1!$B$1:$F$1</c:f>
              <c:numCache>
                <c:formatCode>yyyy"年"</c:formatCode>
                <c:ptCount val="5"/>
                <c:pt idx="0">
                  <c:v>43465</c:v>
                </c:pt>
                <c:pt idx="1">
                  <c:v>43830</c:v>
                </c:pt>
                <c:pt idx="2">
                  <c:v>44196</c:v>
                </c:pt>
                <c:pt idx="3">
                  <c:v>44561</c:v>
                </c:pt>
                <c:pt idx="4">
                  <c:v>44926</c:v>
                </c:pt>
              </c:numCache>
            </c:numRef>
          </c:cat>
          <c:val>
            <c:numRef>
              <c:f>Sheet1!$B$2:$F$2</c:f>
              <c:numCache>
                <c:formatCode>###,##0.00</c:formatCode>
                <c:ptCount val="5"/>
                <c:pt idx="0">
                  <c:v>122111.24</c:v>
                </c:pt>
                <c:pt idx="1">
                  <c:v>140314.17000000001</c:v>
                </c:pt>
                <c:pt idx="2">
                  <c:v>201303.89</c:v>
                </c:pt>
                <c:pt idx="3">
                  <c:v>257516.31</c:v>
                </c:pt>
                <c:pt idx="4">
                  <c:v>339753.92</c:v>
                </c:pt>
              </c:numCache>
            </c:numRef>
          </c:val>
          <c:extLst>
            <c:ext xmlns:c16="http://schemas.microsoft.com/office/drawing/2014/chart" uri="{C3380CC4-5D6E-409C-BE32-E72D297353CC}">
              <c16:uniqueId val="{00000000-4885-4132-9A21-67A362FB8C96}"/>
            </c:ext>
          </c:extLst>
        </c:ser>
        <c:dLbls>
          <c:showLegendKey val="0"/>
          <c:showVal val="0"/>
          <c:showCatName val="0"/>
          <c:showSerName val="0"/>
          <c:showPercent val="0"/>
          <c:showBubbleSize val="0"/>
        </c:dLbls>
        <c:gapWidth val="150"/>
        <c:overlap val="-27"/>
        <c:axId val="1195175424"/>
        <c:axId val="1551250496"/>
      </c:barChart>
      <c:lineChart>
        <c:grouping val="standard"/>
        <c:varyColors val="0"/>
        <c:ser>
          <c:idx val="1"/>
          <c:order val="1"/>
          <c:tx>
            <c:strRef>
              <c:f>Sheet1!$A$3</c:f>
              <c:strCache>
                <c:ptCount val="1"/>
                <c:pt idx="0">
                  <c:v>YOY(%)</c:v>
                </c:pt>
              </c:strCache>
            </c:strRef>
          </c:tx>
          <c:spPr>
            <a:ln w="19050" cap="rnd">
              <a:solidFill>
                <a:srgbClr val="7F7F7F"/>
              </a:solidFill>
              <a:prstDash val="solid"/>
              <a:round/>
            </a:ln>
            <a:effectLst/>
          </c:spPr>
          <c:marker>
            <c:symbol val="none"/>
          </c:marker>
          <c:cat>
            <c:numRef>
              <c:f>Sheet1!$B$1:$E$1</c:f>
              <c:numCache>
                <c:formatCode>yyyy"年"</c:formatCode>
                <c:ptCount val="4"/>
                <c:pt idx="0">
                  <c:v>43465</c:v>
                </c:pt>
                <c:pt idx="1">
                  <c:v>43830</c:v>
                </c:pt>
                <c:pt idx="2">
                  <c:v>44196</c:v>
                </c:pt>
                <c:pt idx="3">
                  <c:v>44561</c:v>
                </c:pt>
              </c:numCache>
            </c:numRef>
          </c:cat>
          <c:val>
            <c:numRef>
              <c:f>Sheet1!$B$3:$F$3</c:f>
              <c:numCache>
                <c:formatCode>###,##0.00</c:formatCode>
                <c:ptCount val="5"/>
                <c:pt idx="1">
                  <c:v>0.14910000000000001</c:v>
                </c:pt>
                <c:pt idx="2">
                  <c:v>0.43469999999999998</c:v>
                </c:pt>
                <c:pt idx="3">
                  <c:v>0.2792</c:v>
                </c:pt>
                <c:pt idx="4">
                  <c:v>0.31929999999999997</c:v>
                </c:pt>
              </c:numCache>
            </c:numRef>
          </c:val>
          <c:smooth val="1"/>
          <c:extLst>
            <c:ext xmlns:c16="http://schemas.microsoft.com/office/drawing/2014/chart" uri="{C3380CC4-5D6E-409C-BE32-E72D297353CC}">
              <c16:uniqueId val="{00000001-4885-4132-9A21-67A362FB8C96}"/>
            </c:ext>
          </c:extLst>
        </c:ser>
        <c:dLbls>
          <c:showLegendKey val="0"/>
          <c:showVal val="0"/>
          <c:showCatName val="0"/>
          <c:showSerName val="0"/>
          <c:showPercent val="0"/>
          <c:showBubbleSize val="0"/>
        </c:dLbls>
        <c:marker val="1"/>
        <c:smooth val="0"/>
        <c:axId val="1195175904"/>
        <c:axId val="1551268352"/>
      </c:lineChart>
      <c:dateAx>
        <c:axId val="1195175424"/>
        <c:scaling>
          <c:orientation val="minMax"/>
        </c:scaling>
        <c:delete val="0"/>
        <c:axPos val="b"/>
        <c:numFmt formatCode="yyyy" sourceLinked="0"/>
        <c:majorTickMark val="out"/>
        <c:minorTickMark val="none"/>
        <c:tickLblPos val="nextTo"/>
        <c:spPr>
          <a:noFill/>
          <a:ln w="9525" cap="flat" cmpd="sng" algn="ctr">
            <a:solidFill>
              <a:schemeClr val="bg1">
                <a:lumMod val="65000"/>
              </a:schemeClr>
            </a:solidFill>
            <a:round/>
          </a:ln>
          <a:effectLst/>
        </c:spPr>
        <c:txPr>
          <a:bodyPr rot="0" spcFirstLastPara="1" vertOverflow="ellipsis" wrap="square" anchor="ctr" anchorCtr="1"/>
          <a:lstStyle/>
          <a:p>
            <a:pPr>
              <a:defRPr lang="zh-CN" sz="1000" b="0" i="0" u="none" strike="noStrike" kern="1200" baseline="0">
                <a:solidFill>
                  <a:srgbClr val="000000"/>
                </a:solidFill>
                <a:latin typeface="Times New Roman" panose="02020603050405020304" pitchFamily="18" charset="0"/>
                <a:ea typeface="Arial" panose="020B0604020202020204"/>
                <a:cs typeface="Times New Roman" panose="02020603050405020304" pitchFamily="18" charset="0"/>
              </a:defRPr>
            </a:pPr>
            <a:endParaRPr lang="zh-CN"/>
          </a:p>
        </c:txPr>
        <c:crossAx val="1551250496"/>
        <c:crosses val="autoZero"/>
        <c:auto val="1"/>
        <c:lblOffset val="100"/>
        <c:baseTimeUnit val="years"/>
      </c:dateAx>
      <c:valAx>
        <c:axId val="1551250496"/>
        <c:scaling>
          <c:orientation val="minMax"/>
        </c:scaling>
        <c:delete val="0"/>
        <c:axPos val="l"/>
        <c:numFmt formatCode="#,##0_);[Red]\(#,##0\)" sourceLinked="0"/>
        <c:majorTickMark val="out"/>
        <c:minorTickMark val="none"/>
        <c:tickLblPos val="nextTo"/>
        <c:spPr>
          <a:noFill/>
          <a:ln>
            <a:solidFill>
              <a:schemeClr val="bg1">
                <a:lumMod val="65000"/>
              </a:schemeClr>
            </a:solidFill>
          </a:ln>
          <a:effectLst/>
        </c:spPr>
        <c:txPr>
          <a:bodyPr rot="-60000000" spcFirstLastPara="1" vertOverflow="ellipsis" vert="horz" wrap="square" anchor="ctr" anchorCtr="1"/>
          <a:lstStyle/>
          <a:p>
            <a:pPr>
              <a:defRPr lang="zh-CN" sz="900" b="0" i="0" u="none" strike="noStrike" kern="1200" baseline="0">
                <a:solidFill>
                  <a:srgbClr val="000000"/>
                </a:solidFill>
                <a:latin typeface="Times New Roman" panose="02020603050405020304" pitchFamily="18" charset="0"/>
                <a:ea typeface="Arial" panose="020B0604020202020204"/>
                <a:cs typeface="Times New Roman" panose="02020603050405020304" pitchFamily="18" charset="0"/>
              </a:defRPr>
            </a:pPr>
            <a:endParaRPr lang="zh-CN"/>
          </a:p>
        </c:txPr>
        <c:crossAx val="1195175424"/>
        <c:crosses val="autoZero"/>
        <c:crossBetween val="between"/>
      </c:valAx>
      <c:dateAx>
        <c:axId val="1195175904"/>
        <c:scaling>
          <c:orientation val="minMax"/>
        </c:scaling>
        <c:delete val="1"/>
        <c:axPos val="b"/>
        <c:numFmt formatCode="yyyy&quot;年&quot;" sourceLinked="1"/>
        <c:majorTickMark val="out"/>
        <c:minorTickMark val="none"/>
        <c:tickLblPos val="nextTo"/>
        <c:crossAx val="1551268352"/>
        <c:crosses val="autoZero"/>
        <c:auto val="1"/>
        <c:lblOffset val="100"/>
        <c:baseTimeUnit val="years"/>
      </c:dateAx>
      <c:valAx>
        <c:axId val="1551268352"/>
        <c:scaling>
          <c:orientation val="minMax"/>
        </c:scaling>
        <c:delete val="0"/>
        <c:axPos val="r"/>
        <c:numFmt formatCode="0%" sourceLinked="0"/>
        <c:majorTickMark val="out"/>
        <c:minorTickMark val="none"/>
        <c:tickLblPos val="nextTo"/>
        <c:spPr>
          <a:noFill/>
          <a:ln>
            <a:solidFill>
              <a:schemeClr val="bg1">
                <a:lumMod val="65000"/>
              </a:schemeClr>
            </a:solidFill>
          </a:ln>
          <a:effectLst/>
        </c:spPr>
        <c:txPr>
          <a:bodyPr rot="-60000000" spcFirstLastPara="1" vertOverflow="ellipsis" vert="horz" wrap="square" anchor="ctr" anchorCtr="1"/>
          <a:lstStyle/>
          <a:p>
            <a:pPr>
              <a:defRPr lang="zh-CN" sz="900" b="0" i="0" u="none" strike="noStrike" kern="1200" baseline="0">
                <a:solidFill>
                  <a:srgbClr val="000000"/>
                </a:solidFill>
                <a:latin typeface="Times New Roman" panose="02020603050405020304" pitchFamily="18" charset="0"/>
                <a:ea typeface="Arial" panose="020B0604020202020204"/>
                <a:cs typeface="Times New Roman" panose="02020603050405020304" pitchFamily="18" charset="0"/>
              </a:defRPr>
            </a:pPr>
            <a:endParaRPr lang="zh-CN"/>
          </a:p>
        </c:txPr>
        <c:crossAx val="1195175904"/>
        <c:crosses val="max"/>
        <c:crossBetween val="between"/>
      </c:valAx>
      <c:spPr>
        <a:noFill/>
        <a:ln w="25400">
          <a:noFill/>
        </a:ln>
        <a:effectLst/>
      </c:spPr>
    </c:plotArea>
    <c:legend>
      <c:legendPos val="t"/>
      <c:overlay val="0"/>
      <c:spPr>
        <a:noFill/>
        <a:ln w="25400">
          <a:noFill/>
        </a:ln>
        <a:effectLst/>
      </c:spPr>
      <c:txPr>
        <a:bodyPr rot="0" spcFirstLastPara="1" vertOverflow="ellipsis" vert="horz" wrap="square" anchor="ctr" anchorCtr="1"/>
        <a:lstStyle/>
        <a:p>
          <a:pPr>
            <a:defRPr lang="zh-CN" sz="1000" b="0" i="0" u="none" strike="noStrike" kern="1200" baseline="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defRPr>
          </a:pPr>
          <a:endParaRPr lang="zh-CN"/>
        </a:p>
      </c:txPr>
    </c:legend>
    <c:plotVisOnly val="1"/>
    <c:dispBlanksAs val="gap"/>
    <c:showDLblsOverMax val="0"/>
  </c:chart>
  <c:spPr>
    <a:solidFill>
      <a:schemeClr val="bg1"/>
    </a:solidFill>
    <a:ln w="25400" cap="flat" cmpd="sng" algn="ctr">
      <a:noFill/>
      <a:round/>
    </a:ln>
    <a:effectLst/>
  </c:spPr>
  <c:txPr>
    <a:bodyPr/>
    <a:lstStyle/>
    <a:p>
      <a:pPr>
        <a:defRPr lang="zh-CN" sz="800">
          <a:latin typeface="Arial" panose="020B0604020202020204"/>
          <a:ea typeface="Arial" panose="020B0604020202020204"/>
          <a:cs typeface="Arial" panose="020B0604020202020204"/>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2926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11813" y="0"/>
            <a:ext cx="4292600" cy="344488"/>
          </a:xfrm>
          <a:prstGeom prst="rect">
            <a:avLst/>
          </a:prstGeom>
        </p:spPr>
        <p:txBody>
          <a:bodyPr vert="horz" lIns="91440" tIns="45720" rIns="91440" bIns="45720" rtlCol="0"/>
          <a:lstStyle>
            <a:lvl1pPr algn="r">
              <a:defRPr sz="1200"/>
            </a:lvl1pPr>
          </a:lstStyle>
          <a:p>
            <a:fld id="{AA048B16-0AF5-4127-9CA5-34549284128B}" type="datetimeFigureOut">
              <a:rPr lang="zh-CN" altLang="en-US" smtClean="0"/>
              <a:t>2024/1/10</a:t>
            </a:fld>
            <a:endParaRPr lang="zh-CN" altLang="en-US"/>
          </a:p>
        </p:txBody>
      </p:sp>
      <p:sp>
        <p:nvSpPr>
          <p:cNvPr id="4" name="幻灯片图像占位符 3"/>
          <p:cNvSpPr>
            <a:spLocks noGrp="1" noRot="1" noChangeAspect="1"/>
          </p:cNvSpPr>
          <p:nvPr>
            <p:ph type="sldImg" idx="2"/>
          </p:nvPr>
        </p:nvSpPr>
        <p:spPr>
          <a:xfrm>
            <a:off x="3281363" y="857250"/>
            <a:ext cx="3343275"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0600" y="3300413"/>
            <a:ext cx="7924800" cy="2700337"/>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6513513"/>
            <a:ext cx="42926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11813" y="6513513"/>
            <a:ext cx="4292600" cy="344487"/>
          </a:xfrm>
          <a:prstGeom prst="rect">
            <a:avLst/>
          </a:prstGeom>
        </p:spPr>
        <p:txBody>
          <a:bodyPr vert="horz" lIns="91440" tIns="45720" rIns="91440" bIns="45720" rtlCol="0" anchor="b"/>
          <a:lstStyle>
            <a:lvl1pPr algn="r">
              <a:defRPr sz="1200"/>
            </a:lvl1pPr>
          </a:lstStyle>
          <a:p>
            <a:fld id="{E36F7E74-4654-4E95-BA74-B893E7480F0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sz="1200" b="1" dirty="0">
                <a:latin typeface="Palatino Linotype" panose="02040502050505030304" pitchFamily="18" charset="0"/>
                <a:cs typeface="Arial" panose="020B0604020202020204" pitchFamily="34" charset="0"/>
              </a:rPr>
              <a:t>investment in operating working capital </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effectLst/>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b="1" dirty="0">
              <a:solidFill>
                <a:schemeClr val="bg1"/>
              </a:solidFill>
              <a:effectLst/>
              <a:latin typeface="微软雅黑" panose="020B0503020204020204" pitchFamily="34" charset="-122"/>
              <a:ea typeface="微软雅黑" panose="020B0503020204020204" pitchFamily="34" charset="-122"/>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6F7E74-4654-4E95-BA74-B893E7480F0D}" type="slidenum">
              <a:rPr lang="zh-CN" altLang="en-US" smtClean="0"/>
              <a:t>23</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6F7E74-4654-4E95-BA74-B893E7480F0D}" type="slidenum">
              <a:rPr lang="zh-CN" altLang="en-US" smtClean="0"/>
              <a:t>24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2.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647950" y="0"/>
            <a:ext cx="7254875" cy="919480"/>
          </a:xfrm>
          <a:custGeom>
            <a:avLst/>
            <a:gdLst/>
            <a:ahLst/>
            <a:cxnLst/>
            <a:rect l="l" t="t" r="r" b="b"/>
            <a:pathLst>
              <a:path w="7254875" h="919480">
                <a:moveTo>
                  <a:pt x="0" y="0"/>
                </a:moveTo>
                <a:lnTo>
                  <a:pt x="7254875" y="0"/>
                </a:lnTo>
                <a:lnTo>
                  <a:pt x="7254875" y="919123"/>
                </a:lnTo>
                <a:lnTo>
                  <a:pt x="0" y="919123"/>
                </a:lnTo>
                <a:lnTo>
                  <a:pt x="0" y="0"/>
                </a:lnTo>
                <a:close/>
              </a:path>
            </a:pathLst>
          </a:custGeom>
          <a:solidFill>
            <a:srgbClr val="B42100"/>
          </a:solidFill>
        </p:spPr>
        <p:txBody>
          <a:bodyPr wrap="square" lIns="0" tIns="0" rIns="0" bIns="0" rtlCol="0"/>
          <a:lstStyle/>
          <a:p>
            <a:endParaRPr/>
          </a:p>
        </p:txBody>
      </p:sp>
      <p:sp>
        <p:nvSpPr>
          <p:cNvPr id="17" name="bk object 17"/>
          <p:cNvSpPr/>
          <p:nvPr/>
        </p:nvSpPr>
        <p:spPr>
          <a:xfrm>
            <a:off x="362711" y="164592"/>
            <a:ext cx="1962912" cy="673607"/>
          </a:xfrm>
          <a:prstGeom prst="rect">
            <a:avLst/>
          </a:prstGeom>
          <a:blipFill>
            <a:blip r:embed="rId2" cstate="print"/>
            <a:stretch>
              <a:fillRect/>
            </a:stretch>
          </a:blipFill>
        </p:spPr>
        <p:txBody>
          <a:bodyPr wrap="square" lIns="0" tIns="0" rIns="0" bIns="0" rtlCol="0"/>
          <a:lstStyle/>
          <a:p>
            <a:endParaRPr/>
          </a:p>
        </p:txBody>
      </p:sp>
      <p:sp>
        <p:nvSpPr>
          <p:cNvPr id="6" name="矩形 5"/>
          <p:cNvSpPr/>
          <p:nvPr userDrawn="1"/>
        </p:nvSpPr>
        <p:spPr>
          <a:xfrm>
            <a:off x="-1752600" y="2438400"/>
            <a:ext cx="1393276" cy="3250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object 8"/>
          <p:cNvSpPr txBox="1"/>
          <p:nvPr userDrawn="1"/>
        </p:nvSpPr>
        <p:spPr>
          <a:xfrm>
            <a:off x="-1752600" y="1949930"/>
            <a:ext cx="1393276" cy="302006"/>
          </a:xfrm>
          <a:prstGeom prst="rect">
            <a:avLst/>
          </a:prstGeom>
          <a:solidFill>
            <a:srgbClr val="9B1717"/>
          </a:solidFill>
        </p:spPr>
        <p:txBody>
          <a:bodyPr vert="horz" wrap="square" lIns="0" tIns="85725" rIns="0" bIns="0" rtlCol="0">
            <a:spAutoFit/>
          </a:bodyPr>
          <a:lstStyle/>
          <a:p>
            <a:pPr marL="502285">
              <a:lnSpc>
                <a:spcPct val="100000"/>
              </a:lnSpc>
              <a:spcBef>
                <a:spcPts val="675"/>
              </a:spcBef>
            </a:pPr>
            <a:endParaRPr sz="1400" dirty="0">
              <a:latin typeface="Palatino Linotype" panose="02040502050505030304"/>
              <a:cs typeface="Palatino Linotype" panose="02040502050505030304"/>
            </a:endParaRPr>
          </a:p>
        </p:txBody>
      </p:sp>
      <p:sp>
        <p:nvSpPr>
          <p:cNvPr id="8" name="矩形 7"/>
          <p:cNvSpPr/>
          <p:nvPr userDrawn="1"/>
        </p:nvSpPr>
        <p:spPr>
          <a:xfrm>
            <a:off x="-1752600" y="2949884"/>
            <a:ext cx="1393276" cy="32502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4" name="Holder 4"/>
          <p:cNvSpPr>
            <a:spLocks noGrp="1"/>
          </p:cNvSpPr>
          <p:nvPr>
            <p:ph type="sldNum" sz="quarter" idx="7"/>
          </p:nvPr>
        </p:nvSpPr>
        <p:spPr/>
        <p:txBody>
          <a:bodyPr lIns="0" tIns="0" rIns="0" bIns="0"/>
          <a:lstStyle>
            <a:lvl1pPr>
              <a:defRPr sz="900" b="0" i="0">
                <a:solidFill>
                  <a:srgbClr val="ADABA1"/>
                </a:solidFill>
                <a:latin typeface="Arial" panose="020B0604020202020204"/>
                <a:cs typeface="Arial" panose="020B0604020202020204"/>
              </a:defRPr>
            </a:lvl1pPr>
          </a:lstStyle>
          <a:p>
            <a:pPr marL="101600">
              <a:lnSpc>
                <a:spcPct val="100000"/>
              </a:lnSpc>
              <a:spcBef>
                <a:spcPts val="15"/>
              </a:spcBef>
            </a:pPr>
            <a:fld id="{81D60167-4931-47E6-BA6A-407CBD079E47}" type="slidenum">
              <a:rPr dirty="0"/>
              <a:t>‹#›</a:t>
            </a:fld>
            <a:endParaRPr dirty="0"/>
          </a:p>
        </p:txBody>
      </p:sp>
      <p:sp>
        <p:nvSpPr>
          <p:cNvPr id="5" name="矩形 4"/>
          <p:cNvSpPr/>
          <p:nvPr userDrawn="1"/>
        </p:nvSpPr>
        <p:spPr>
          <a:xfrm>
            <a:off x="-1752600" y="2438400"/>
            <a:ext cx="1393276" cy="3250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object 8"/>
          <p:cNvSpPr txBox="1"/>
          <p:nvPr userDrawn="1"/>
        </p:nvSpPr>
        <p:spPr>
          <a:xfrm>
            <a:off x="-1752600" y="1949930"/>
            <a:ext cx="1393276" cy="302006"/>
          </a:xfrm>
          <a:prstGeom prst="rect">
            <a:avLst/>
          </a:prstGeom>
          <a:solidFill>
            <a:srgbClr val="9B1717"/>
          </a:solidFill>
        </p:spPr>
        <p:txBody>
          <a:bodyPr vert="horz" wrap="square" lIns="0" tIns="85725" rIns="0" bIns="0" rtlCol="0">
            <a:spAutoFit/>
          </a:bodyPr>
          <a:lstStyle/>
          <a:p>
            <a:pPr marL="502285">
              <a:lnSpc>
                <a:spcPct val="100000"/>
              </a:lnSpc>
              <a:spcBef>
                <a:spcPts val="675"/>
              </a:spcBef>
            </a:pPr>
            <a:endParaRPr sz="1400" dirty="0">
              <a:latin typeface="Palatino Linotype" panose="02040502050505030304"/>
              <a:cs typeface="Palatino Linotype" panose="020405020505050303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R Disclaimer">
    <p:spTree>
      <p:nvGrpSpPr>
        <p:cNvPr id="1" name=""/>
        <p:cNvGrpSpPr/>
        <p:nvPr/>
      </p:nvGrpSpPr>
      <p:grpSpPr>
        <a:xfrm>
          <a:off x="0" y="0"/>
          <a:ext cx="0" cy="0"/>
          <a:chOff x="0" y="0"/>
          <a:chExt cx="0" cy="0"/>
        </a:xfrm>
      </p:grpSpPr>
      <p:graphicFrame>
        <p:nvGraphicFramePr>
          <p:cNvPr id="2" name="对象 1" hidden="1"/>
          <p:cNvGraphicFramePr>
            <a:graphicFrameLocks noChangeAspect="1"/>
          </p:cNvGraphicFramePr>
          <p:nvPr userDrawn="1">
            <p:custDataLst>
              <p:tags r:id="rId1"/>
            </p:custDataLst>
          </p:nvPr>
        </p:nvGraphicFramePr>
        <p:xfrm>
          <a:off x="1589" y="1588"/>
          <a:ext cx="1587" cy="1587"/>
        </p:xfrm>
        <a:graphic>
          <a:graphicData uri="http://schemas.openxmlformats.org/presentationml/2006/ole">
            <mc:AlternateContent xmlns:mc="http://schemas.openxmlformats.org/markup-compatibility/2006">
              <mc:Choice xmlns:v="urn:schemas-microsoft-com:vml" Requires="v">
                <p:oleObj name="think-cell Slide" r:id="rId3" imgW="7620" imgH="7620" progId="TCLayout.ActiveDocument.1">
                  <p:embed/>
                </p:oleObj>
              </mc:Choice>
              <mc:Fallback>
                <p:oleObj name="think-cell Slide" r:id="rId3" imgW="7620" imgH="7620" progId="TCLayout.ActiveDocument.1">
                  <p:embed/>
                  <p:pic>
                    <p:nvPicPr>
                      <p:cNvPr id="0" name="对象 1" hidden="1"/>
                      <p:cNvPicPr/>
                      <p:nvPr/>
                    </p:nvPicPr>
                    <p:blipFill>
                      <a:blip r:embed="rId4"/>
                      <a:stretch>
                        <a:fillRect/>
                      </a:stretch>
                    </p:blipFill>
                    <p:spPr>
                      <a:xfrm>
                        <a:off x="1589" y="1588"/>
                        <a:ext cx="1587" cy="1587"/>
                      </a:xfrm>
                      <a:prstGeom prst="rect">
                        <a:avLst/>
                      </a:prstGeom>
                    </p:spPr>
                  </p:pic>
                </p:oleObj>
              </mc:Fallback>
            </mc:AlternateContent>
          </a:graphicData>
        </a:graphic>
      </p:graphicFrame>
      <p:sp>
        <p:nvSpPr>
          <p:cNvPr id="7" name="Title Placeholder 1"/>
          <p:cNvSpPr>
            <a:spLocks noGrp="1"/>
          </p:cNvSpPr>
          <p:nvPr>
            <p:ph type="title"/>
          </p:nvPr>
        </p:nvSpPr>
        <p:spPr bwMode="auto">
          <a:xfrm>
            <a:off x="264882" y="296795"/>
            <a:ext cx="9369611" cy="384721"/>
          </a:xfrm>
          <a:prstGeom prst="rect">
            <a:avLst/>
          </a:prstGeom>
          <a:noFill/>
          <a:ln w="9525">
            <a:noFill/>
            <a:miter lim="800000"/>
          </a:ln>
        </p:spPr>
        <p:txBody>
          <a:bodyPr vert="horz" wrap="square" lIns="0" tIns="0" rIns="0" bIns="0" numCol="1" anchor="t" anchorCtr="0" compatLnSpc="1"/>
          <a:lstStyle>
            <a:lvl1pPr>
              <a:defRPr>
                <a:latin typeface="Palatino Linotype" panose="02040502050505030304" pitchFamily="18" charset="0"/>
                <a:ea typeface="华文楷体" panose="02010600040101010101" pitchFamily="2" charset="-122"/>
              </a:defRPr>
            </a:lvl1pPr>
          </a:lstStyle>
          <a:p>
            <a:pPr lvl="0"/>
            <a:r>
              <a:rPr lang="en-US" dirty="0"/>
              <a:t>Click to edit Master title style</a:t>
            </a:r>
          </a:p>
        </p:txBody>
      </p:sp>
      <p:pic>
        <p:nvPicPr>
          <p:cNvPr id="4" name="Picture 2" descr="http://statics.phbs.pku.edu.cn/uploadfile/2017/1122/20171122092949636.png"/>
          <p:cNvPicPr>
            <a:picLocks noChangeAspect="1" noChangeArrowheads="1"/>
          </p:cNvPicPr>
          <p:nvPr userDrawn="1"/>
        </p:nvPicPr>
        <p:blipFill rotWithShape="1">
          <a:blip r:embed="rId5"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l="16631" t="26645" r="15215" b="28137"/>
          <a:stretch>
            <a:fillRect/>
          </a:stretch>
        </p:blipFill>
        <p:spPr bwMode="auto">
          <a:xfrm>
            <a:off x="7676272" y="189391"/>
            <a:ext cx="1958222" cy="669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2950" y="2125980"/>
            <a:ext cx="84201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485900" y="3840480"/>
            <a:ext cx="69342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p:txBody>
          <a:bodyPr lIns="0" tIns="0" rIns="0" bIns="0"/>
          <a:lstStyle>
            <a:lvl1pPr>
              <a:defRPr sz="900" b="0" i="0">
                <a:solidFill>
                  <a:srgbClr val="ADABA1"/>
                </a:solidFill>
                <a:latin typeface="Arial" panose="020B0604020202020204"/>
                <a:cs typeface="Arial" panose="020B0604020202020204"/>
              </a:defRPr>
            </a:lvl1pPr>
          </a:lstStyle>
          <a:p>
            <a:pPr marL="101600">
              <a:lnSpc>
                <a:spcPct val="100000"/>
              </a:lnSpc>
              <a:spcBef>
                <a:spcPts val="15"/>
              </a:spcBef>
            </a:pPr>
            <a:fld id="{81D60167-4931-47E6-BA6A-407CBD079E47}" type="slidenum">
              <a:rPr dirty="0"/>
              <a:t>‹#›</a:t>
            </a:fld>
            <a:endParaRPr dirty="0"/>
          </a:p>
        </p:txBody>
      </p:sp>
      <p:sp>
        <p:nvSpPr>
          <p:cNvPr id="7" name="矩形 6"/>
          <p:cNvSpPr/>
          <p:nvPr userDrawn="1"/>
        </p:nvSpPr>
        <p:spPr>
          <a:xfrm>
            <a:off x="-1752600" y="2438400"/>
            <a:ext cx="1393276" cy="3250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object 8"/>
          <p:cNvSpPr txBox="1"/>
          <p:nvPr userDrawn="1"/>
        </p:nvSpPr>
        <p:spPr>
          <a:xfrm>
            <a:off x="-1752600" y="1949930"/>
            <a:ext cx="1393276" cy="302006"/>
          </a:xfrm>
          <a:prstGeom prst="rect">
            <a:avLst/>
          </a:prstGeom>
          <a:solidFill>
            <a:srgbClr val="9B1717"/>
          </a:solidFill>
        </p:spPr>
        <p:txBody>
          <a:bodyPr vert="horz" wrap="square" lIns="0" tIns="85725" rIns="0" bIns="0" rtlCol="0">
            <a:spAutoFit/>
          </a:bodyPr>
          <a:lstStyle/>
          <a:p>
            <a:pPr marL="502285">
              <a:lnSpc>
                <a:spcPct val="100000"/>
              </a:lnSpc>
              <a:spcBef>
                <a:spcPts val="675"/>
              </a:spcBef>
            </a:pPr>
            <a:endParaRPr sz="1400" dirty="0">
              <a:latin typeface="Palatino Linotype" panose="02040502050505030304"/>
              <a:cs typeface="Palatino Linotype" panose="020405020505050303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p:txBody>
          <a:bodyPr lIns="0" tIns="0" rIns="0" bIns="0"/>
          <a:lstStyle>
            <a:lvl1pPr>
              <a:defRPr sz="900" b="0" i="0">
                <a:solidFill>
                  <a:srgbClr val="ADABA1"/>
                </a:solidFill>
                <a:latin typeface="Arial" panose="020B0604020202020204"/>
                <a:cs typeface="Arial" panose="020B0604020202020204"/>
              </a:defRPr>
            </a:lvl1pPr>
          </a:lstStyle>
          <a:p>
            <a:pPr marL="101600">
              <a:lnSpc>
                <a:spcPct val="100000"/>
              </a:lnSpc>
              <a:spcBef>
                <a:spcPts val="15"/>
              </a:spcBef>
            </a:pPr>
            <a:fld id="{81D60167-4931-47E6-BA6A-407CBD079E47}" type="slidenum">
              <a:rPr dirty="0"/>
              <a:t>‹#›</a:t>
            </a:fld>
            <a:endParaRPr dirty="0"/>
          </a:p>
        </p:txBody>
      </p:sp>
      <p:sp>
        <p:nvSpPr>
          <p:cNvPr id="7" name="矩形 6"/>
          <p:cNvSpPr/>
          <p:nvPr userDrawn="1"/>
        </p:nvSpPr>
        <p:spPr>
          <a:xfrm>
            <a:off x="-1752600" y="2438400"/>
            <a:ext cx="1393276" cy="3250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object 8"/>
          <p:cNvSpPr txBox="1"/>
          <p:nvPr userDrawn="1"/>
        </p:nvSpPr>
        <p:spPr>
          <a:xfrm>
            <a:off x="-1752600" y="1949930"/>
            <a:ext cx="1393276" cy="302006"/>
          </a:xfrm>
          <a:prstGeom prst="rect">
            <a:avLst/>
          </a:prstGeom>
          <a:solidFill>
            <a:srgbClr val="9B1717"/>
          </a:solidFill>
        </p:spPr>
        <p:txBody>
          <a:bodyPr vert="horz" wrap="square" lIns="0" tIns="85725" rIns="0" bIns="0" rtlCol="0">
            <a:spAutoFit/>
          </a:bodyPr>
          <a:lstStyle/>
          <a:p>
            <a:pPr marL="502285">
              <a:lnSpc>
                <a:spcPct val="100000"/>
              </a:lnSpc>
              <a:spcBef>
                <a:spcPts val="675"/>
              </a:spcBef>
            </a:pPr>
            <a:endParaRPr sz="1400" dirty="0">
              <a:latin typeface="Palatino Linotype" panose="02040502050505030304"/>
              <a:cs typeface="Palatino Linotype" panose="02040502050505030304"/>
            </a:endParaRPr>
          </a:p>
        </p:txBody>
      </p:sp>
      <p:sp>
        <p:nvSpPr>
          <p:cNvPr id="9" name="矩形 8"/>
          <p:cNvSpPr/>
          <p:nvPr userDrawn="1"/>
        </p:nvSpPr>
        <p:spPr>
          <a:xfrm>
            <a:off x="-1752600" y="2949884"/>
            <a:ext cx="1393276" cy="32502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Palatino Linotype" panose="02040502050505030304"/>
                <a:cs typeface="Palatino Linotype" panose="02040502050505030304"/>
              </a:defRPr>
            </a:lvl1pPr>
          </a:lstStyle>
          <a:p>
            <a:endParaRPr/>
          </a:p>
        </p:txBody>
      </p:sp>
      <p:sp>
        <p:nvSpPr>
          <p:cNvPr id="3" name="Holder 3"/>
          <p:cNvSpPr>
            <a:spLocks noGrp="1"/>
          </p:cNvSpPr>
          <p:nvPr>
            <p:ph sz="half" idx="2"/>
          </p:nvPr>
        </p:nvSpPr>
        <p:spPr>
          <a:xfrm>
            <a:off x="495300" y="1577340"/>
            <a:ext cx="430911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01590" y="1577340"/>
            <a:ext cx="430911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7" name="Holder 7"/>
          <p:cNvSpPr>
            <a:spLocks noGrp="1"/>
          </p:cNvSpPr>
          <p:nvPr>
            <p:ph type="sldNum" sz="quarter" idx="7"/>
          </p:nvPr>
        </p:nvSpPr>
        <p:spPr/>
        <p:txBody>
          <a:bodyPr lIns="0" tIns="0" rIns="0" bIns="0"/>
          <a:lstStyle>
            <a:lvl1pPr>
              <a:defRPr sz="900" b="0" i="0">
                <a:solidFill>
                  <a:srgbClr val="ADABA1"/>
                </a:solidFill>
                <a:latin typeface="Arial" panose="020B0604020202020204"/>
                <a:cs typeface="Arial" panose="020B0604020202020204"/>
              </a:defRPr>
            </a:lvl1pPr>
          </a:lstStyle>
          <a:p>
            <a:pPr marL="101600">
              <a:lnSpc>
                <a:spcPct val="100000"/>
              </a:lnSpc>
              <a:spcBef>
                <a:spcPts val="15"/>
              </a:spcBef>
            </a:pPr>
            <a:fld id="{81D60167-4931-47E6-BA6A-407CBD079E47}" type="slidenum">
              <a:rPr dirty="0"/>
              <a:t>‹#›</a:t>
            </a:fld>
            <a:endParaRPr dirty="0"/>
          </a:p>
        </p:txBody>
      </p:sp>
      <p:sp>
        <p:nvSpPr>
          <p:cNvPr id="8" name="矩形 7"/>
          <p:cNvSpPr/>
          <p:nvPr userDrawn="1"/>
        </p:nvSpPr>
        <p:spPr>
          <a:xfrm>
            <a:off x="-1752600" y="2438400"/>
            <a:ext cx="1393276" cy="3250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object 8"/>
          <p:cNvSpPr txBox="1"/>
          <p:nvPr userDrawn="1"/>
        </p:nvSpPr>
        <p:spPr>
          <a:xfrm>
            <a:off x="-1752600" y="1949930"/>
            <a:ext cx="1393276" cy="302006"/>
          </a:xfrm>
          <a:prstGeom prst="rect">
            <a:avLst/>
          </a:prstGeom>
          <a:solidFill>
            <a:srgbClr val="9B1717"/>
          </a:solidFill>
        </p:spPr>
        <p:txBody>
          <a:bodyPr vert="horz" wrap="square" lIns="0" tIns="85725" rIns="0" bIns="0" rtlCol="0">
            <a:spAutoFit/>
          </a:bodyPr>
          <a:lstStyle/>
          <a:p>
            <a:pPr marL="502285">
              <a:lnSpc>
                <a:spcPct val="100000"/>
              </a:lnSpc>
              <a:spcBef>
                <a:spcPts val="675"/>
              </a:spcBef>
            </a:pPr>
            <a:endParaRPr sz="1400" dirty="0">
              <a:latin typeface="Palatino Linotype" panose="02040502050505030304"/>
              <a:cs typeface="Palatino Linotype" panose="020405020505050303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4" name="Holder 4"/>
          <p:cNvSpPr>
            <a:spLocks noGrp="1"/>
          </p:cNvSpPr>
          <p:nvPr>
            <p:ph type="sldNum" sz="quarter" idx="7"/>
          </p:nvPr>
        </p:nvSpPr>
        <p:spPr/>
        <p:txBody>
          <a:bodyPr lIns="0" tIns="0" rIns="0" bIns="0"/>
          <a:lstStyle>
            <a:lvl1pPr>
              <a:defRPr sz="900" b="0" i="0">
                <a:solidFill>
                  <a:srgbClr val="ADABA1"/>
                </a:solidFill>
                <a:latin typeface="Arial" panose="020B0604020202020204"/>
                <a:cs typeface="Arial" panose="020B0604020202020204"/>
              </a:defRPr>
            </a:lvl1pPr>
          </a:lstStyle>
          <a:p>
            <a:pPr marL="101600">
              <a:lnSpc>
                <a:spcPct val="100000"/>
              </a:lnSpc>
              <a:spcBef>
                <a:spcPts val="15"/>
              </a:spcBef>
            </a:pPr>
            <a:fld id="{81D60167-4931-47E6-BA6A-407CBD079E47}" type="slidenum">
              <a:rPr dirty="0"/>
              <a:t>‹#›</a:t>
            </a:fld>
            <a:endParaRPr dirty="0"/>
          </a:p>
        </p:txBody>
      </p:sp>
      <p:sp>
        <p:nvSpPr>
          <p:cNvPr id="5" name="矩形 4"/>
          <p:cNvSpPr/>
          <p:nvPr userDrawn="1"/>
        </p:nvSpPr>
        <p:spPr>
          <a:xfrm>
            <a:off x="-1752600" y="2438400"/>
            <a:ext cx="1393276" cy="3250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object 8"/>
          <p:cNvSpPr txBox="1"/>
          <p:nvPr userDrawn="1"/>
        </p:nvSpPr>
        <p:spPr>
          <a:xfrm>
            <a:off x="-1752600" y="1949930"/>
            <a:ext cx="1393276" cy="302006"/>
          </a:xfrm>
          <a:prstGeom prst="rect">
            <a:avLst/>
          </a:prstGeom>
          <a:solidFill>
            <a:srgbClr val="9B1717"/>
          </a:solidFill>
        </p:spPr>
        <p:txBody>
          <a:bodyPr vert="horz" wrap="square" lIns="0" tIns="85725" rIns="0" bIns="0" rtlCol="0">
            <a:spAutoFit/>
          </a:bodyPr>
          <a:lstStyle/>
          <a:p>
            <a:pPr marL="502285">
              <a:lnSpc>
                <a:spcPct val="100000"/>
              </a:lnSpc>
              <a:spcBef>
                <a:spcPts val="675"/>
              </a:spcBef>
            </a:pPr>
            <a:endParaRPr sz="1400" dirty="0">
              <a:latin typeface="Palatino Linotype" panose="02040502050505030304"/>
              <a:cs typeface="Palatino Linotype" panose="020405020505050303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647950" y="0"/>
            <a:ext cx="7254875" cy="919480"/>
          </a:xfrm>
          <a:custGeom>
            <a:avLst/>
            <a:gdLst/>
            <a:ahLst/>
            <a:cxnLst/>
            <a:rect l="l" t="t" r="r" b="b"/>
            <a:pathLst>
              <a:path w="7254875" h="919480">
                <a:moveTo>
                  <a:pt x="0" y="0"/>
                </a:moveTo>
                <a:lnTo>
                  <a:pt x="7254875" y="0"/>
                </a:lnTo>
                <a:lnTo>
                  <a:pt x="7254875" y="919123"/>
                </a:lnTo>
                <a:lnTo>
                  <a:pt x="0" y="919123"/>
                </a:lnTo>
                <a:lnTo>
                  <a:pt x="0" y="0"/>
                </a:lnTo>
                <a:close/>
              </a:path>
            </a:pathLst>
          </a:custGeom>
          <a:solidFill>
            <a:srgbClr val="B42100"/>
          </a:solidFill>
        </p:spPr>
        <p:txBody>
          <a:bodyPr wrap="square" lIns="0" tIns="0" rIns="0" bIns="0" rtlCol="0"/>
          <a:lstStyle/>
          <a:p>
            <a:endParaRPr/>
          </a:p>
        </p:txBody>
      </p:sp>
      <p:sp>
        <p:nvSpPr>
          <p:cNvPr id="17" name="bk object 17"/>
          <p:cNvSpPr/>
          <p:nvPr/>
        </p:nvSpPr>
        <p:spPr>
          <a:xfrm>
            <a:off x="362711" y="164592"/>
            <a:ext cx="1962912" cy="673607"/>
          </a:xfrm>
          <a:prstGeom prst="rect">
            <a:avLst/>
          </a:prstGeom>
          <a:blipFill>
            <a:blip r:embed="rId2" cstate="print"/>
            <a:stretch>
              <a:fillRect/>
            </a:stretch>
          </a:blipFill>
        </p:spPr>
        <p:txBody>
          <a:bodyPr wrap="square" lIns="0" tIns="0" rIns="0" bIns="0" rtlCol="0"/>
          <a:lstStyle/>
          <a:p>
            <a:endParaRPr/>
          </a:p>
        </p:txBody>
      </p:sp>
      <p:sp>
        <p:nvSpPr>
          <p:cNvPr id="6" name="矩形 5"/>
          <p:cNvSpPr/>
          <p:nvPr userDrawn="1"/>
        </p:nvSpPr>
        <p:spPr>
          <a:xfrm>
            <a:off x="-1752600" y="2438400"/>
            <a:ext cx="1393276" cy="3250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object 8"/>
          <p:cNvSpPr txBox="1"/>
          <p:nvPr userDrawn="1"/>
        </p:nvSpPr>
        <p:spPr>
          <a:xfrm>
            <a:off x="-1752600" y="1949930"/>
            <a:ext cx="1393276" cy="302006"/>
          </a:xfrm>
          <a:prstGeom prst="rect">
            <a:avLst/>
          </a:prstGeom>
          <a:solidFill>
            <a:srgbClr val="9B1717"/>
          </a:solidFill>
        </p:spPr>
        <p:txBody>
          <a:bodyPr vert="horz" wrap="square" lIns="0" tIns="85725" rIns="0" bIns="0" rtlCol="0">
            <a:spAutoFit/>
          </a:bodyPr>
          <a:lstStyle/>
          <a:p>
            <a:pPr marL="502285">
              <a:lnSpc>
                <a:spcPct val="100000"/>
              </a:lnSpc>
              <a:spcBef>
                <a:spcPts val="675"/>
              </a:spcBef>
            </a:pPr>
            <a:endParaRPr sz="1400" dirty="0">
              <a:latin typeface="Palatino Linotype" panose="02040502050505030304"/>
              <a:cs typeface="Palatino Linotype" panose="02040502050505030304"/>
            </a:endParaRPr>
          </a:p>
        </p:txBody>
      </p:sp>
      <p:sp>
        <p:nvSpPr>
          <p:cNvPr id="8" name="矩形 7"/>
          <p:cNvSpPr/>
          <p:nvPr userDrawn="1"/>
        </p:nvSpPr>
        <p:spPr>
          <a:xfrm>
            <a:off x="-1752600" y="2949884"/>
            <a:ext cx="1393276" cy="32502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2950" y="2125980"/>
            <a:ext cx="84201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485900" y="3840480"/>
            <a:ext cx="6934200" cy="1714500"/>
          </a:xfrm>
          <a:prstGeom prst="rect">
            <a:avLst/>
          </a:prstGeom>
        </p:spPr>
        <p:txBody>
          <a:bodyPr wrap="square" lIns="0" tIns="0" rIns="0" bIns="0">
            <a:spAutoFit/>
          </a:bodyPr>
          <a:lstStyle>
            <a:lvl1pPr>
              <a:defRPr/>
            </a:lvl1pPr>
          </a:lstStyle>
          <a:p>
            <a:endParaRPr/>
          </a:p>
        </p:txBody>
      </p:sp>
      <p:sp>
        <p:nvSpPr>
          <p:cNvPr id="7" name="矩形 6"/>
          <p:cNvSpPr/>
          <p:nvPr userDrawn="1"/>
        </p:nvSpPr>
        <p:spPr>
          <a:xfrm>
            <a:off x="-1752600" y="2438400"/>
            <a:ext cx="1393276" cy="3250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object 8"/>
          <p:cNvSpPr txBox="1"/>
          <p:nvPr userDrawn="1"/>
        </p:nvSpPr>
        <p:spPr>
          <a:xfrm>
            <a:off x="-1752600" y="1949930"/>
            <a:ext cx="1393276" cy="302006"/>
          </a:xfrm>
          <a:prstGeom prst="rect">
            <a:avLst/>
          </a:prstGeom>
          <a:solidFill>
            <a:srgbClr val="9B1717"/>
          </a:solidFill>
        </p:spPr>
        <p:txBody>
          <a:bodyPr vert="horz" wrap="square" lIns="0" tIns="85725" rIns="0" bIns="0" rtlCol="0">
            <a:spAutoFit/>
          </a:bodyPr>
          <a:lstStyle/>
          <a:p>
            <a:pPr marL="502285">
              <a:lnSpc>
                <a:spcPct val="100000"/>
              </a:lnSpc>
              <a:spcBef>
                <a:spcPts val="675"/>
              </a:spcBef>
            </a:pPr>
            <a:endParaRPr sz="1400" dirty="0">
              <a:latin typeface="Palatino Linotype" panose="02040502050505030304"/>
              <a:cs typeface="Palatino Linotype" panose="02040502050505030304"/>
            </a:endParaRPr>
          </a:p>
        </p:txBody>
      </p:sp>
      <p:sp>
        <p:nvSpPr>
          <p:cNvPr id="12" name="日期占位符 11"/>
          <p:cNvSpPr>
            <a:spLocks noGrp="1"/>
          </p:cNvSpPr>
          <p:nvPr>
            <p:ph type="dt" sz="half" idx="10"/>
          </p:nvPr>
        </p:nvSpPr>
        <p:spPr/>
        <p:txBody>
          <a:bodyPr/>
          <a:lstStyle/>
          <a:p>
            <a:endParaRPr lang="en-US"/>
          </a:p>
        </p:txBody>
      </p:sp>
      <p:sp>
        <p:nvSpPr>
          <p:cNvPr id="13" name="页脚占位符 12"/>
          <p:cNvSpPr>
            <a:spLocks noGrp="1"/>
          </p:cNvSpPr>
          <p:nvPr>
            <p:ph type="ftr" sz="quarter" idx="11"/>
          </p:nvPr>
        </p:nvSpPr>
        <p:spPr/>
        <p:txBody>
          <a:bodyPr/>
          <a:lstStyle/>
          <a:p>
            <a:endParaRPr lang="zh-CN" altLang="en-US"/>
          </a:p>
        </p:txBody>
      </p:sp>
      <p:sp>
        <p:nvSpPr>
          <p:cNvPr id="14" name="灯片编号占位符 13"/>
          <p:cNvSpPr>
            <a:spLocks noGrp="1"/>
          </p:cNvSpPr>
          <p:nvPr>
            <p:ph type="sldNum" sz="quarter" idx="12"/>
          </p:nvPr>
        </p:nvSpPr>
        <p:spPr/>
        <p:txBody>
          <a:bodyPr/>
          <a:lstStyle/>
          <a:p>
            <a:pPr marL="101600">
              <a:lnSpc>
                <a:spcPct val="100000"/>
              </a:lnSpc>
              <a:spcBef>
                <a:spcPts val="15"/>
              </a:spcBef>
            </a:pPr>
            <a:fld id="{81D60167-4931-47E6-BA6A-407CBD079E47}" type="slidenum">
              <a:rPr lang="en-US" altLang="zh-CN" smtClean="0"/>
              <a:t>‹#›</a:t>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p:txBody>
          <a:bodyPr lIns="0" tIns="0" rIns="0" bIns="0"/>
          <a:lstStyle>
            <a:lvl1pPr>
              <a:defRPr sz="900" b="0" i="0">
                <a:solidFill>
                  <a:srgbClr val="ADABA1"/>
                </a:solidFill>
                <a:latin typeface="Arial" panose="020B0604020202020204"/>
                <a:cs typeface="Arial" panose="020B0604020202020204"/>
              </a:defRPr>
            </a:lvl1pPr>
          </a:lstStyle>
          <a:p>
            <a:pPr marL="101600">
              <a:lnSpc>
                <a:spcPct val="100000"/>
              </a:lnSpc>
              <a:spcBef>
                <a:spcPts val="15"/>
              </a:spcBef>
            </a:pPr>
            <a:fld id="{81D60167-4931-47E6-BA6A-407CBD079E47}" type="slidenum">
              <a:rPr dirty="0"/>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Palatino Linotype" panose="02040502050505030304"/>
                <a:cs typeface="Palatino Linotype" panose="02040502050505030304"/>
              </a:defRPr>
            </a:lvl1pPr>
          </a:lstStyle>
          <a:p>
            <a:endParaRPr/>
          </a:p>
        </p:txBody>
      </p:sp>
      <p:sp>
        <p:nvSpPr>
          <p:cNvPr id="3" name="Holder 3"/>
          <p:cNvSpPr>
            <a:spLocks noGrp="1"/>
          </p:cNvSpPr>
          <p:nvPr>
            <p:ph sz="half" idx="2"/>
          </p:nvPr>
        </p:nvSpPr>
        <p:spPr>
          <a:xfrm>
            <a:off x="495300" y="1577340"/>
            <a:ext cx="430911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01590" y="1577340"/>
            <a:ext cx="430911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7" name="Holder 7"/>
          <p:cNvSpPr>
            <a:spLocks noGrp="1"/>
          </p:cNvSpPr>
          <p:nvPr>
            <p:ph type="sldNum" sz="quarter" idx="7"/>
          </p:nvPr>
        </p:nvSpPr>
        <p:spPr/>
        <p:txBody>
          <a:bodyPr lIns="0" tIns="0" rIns="0" bIns="0"/>
          <a:lstStyle>
            <a:lvl1pPr>
              <a:defRPr sz="900" b="0" i="0">
                <a:solidFill>
                  <a:srgbClr val="ADABA1"/>
                </a:solidFill>
                <a:latin typeface="Arial" panose="020B0604020202020204"/>
                <a:cs typeface="Arial" panose="020B0604020202020204"/>
              </a:defRPr>
            </a:lvl1pPr>
          </a:lstStyle>
          <a:p>
            <a:pPr marL="101600">
              <a:lnSpc>
                <a:spcPct val="100000"/>
              </a:lnSpc>
              <a:spcBef>
                <a:spcPts val="15"/>
              </a:spcBef>
            </a:pPr>
            <a:fld id="{81D60167-4931-47E6-BA6A-407CBD079E47}" type="slidenum">
              <a:rPr dirty="0"/>
              <a:t>‹#›</a:t>
            </a:fld>
            <a:endParaRPr dirty="0"/>
          </a:p>
        </p:txBody>
      </p:sp>
      <p:sp>
        <p:nvSpPr>
          <p:cNvPr id="8" name="矩形 7"/>
          <p:cNvSpPr/>
          <p:nvPr userDrawn="1"/>
        </p:nvSpPr>
        <p:spPr>
          <a:xfrm>
            <a:off x="-1752600" y="2438400"/>
            <a:ext cx="1393276" cy="3250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object 8"/>
          <p:cNvSpPr txBox="1"/>
          <p:nvPr userDrawn="1"/>
        </p:nvSpPr>
        <p:spPr>
          <a:xfrm>
            <a:off x="-1752600" y="1949930"/>
            <a:ext cx="1393276" cy="302006"/>
          </a:xfrm>
          <a:prstGeom prst="rect">
            <a:avLst/>
          </a:prstGeom>
          <a:solidFill>
            <a:srgbClr val="9B1717"/>
          </a:solidFill>
        </p:spPr>
        <p:txBody>
          <a:bodyPr vert="horz" wrap="square" lIns="0" tIns="85725" rIns="0" bIns="0" rtlCol="0">
            <a:spAutoFit/>
          </a:bodyPr>
          <a:lstStyle/>
          <a:p>
            <a:pPr marL="502285">
              <a:lnSpc>
                <a:spcPct val="100000"/>
              </a:lnSpc>
              <a:spcBef>
                <a:spcPts val="675"/>
              </a:spcBef>
            </a:pPr>
            <a:endParaRPr sz="1400" dirty="0">
              <a:latin typeface="Palatino Linotype" panose="02040502050505030304"/>
              <a:cs typeface="Palatino Linotype" panose="02040502050505030304"/>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8.xml"/><Relationship Id="rId7"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71464" y="917440"/>
            <a:ext cx="8684260" cy="0"/>
          </a:xfrm>
          <a:custGeom>
            <a:avLst/>
            <a:gdLst/>
            <a:ahLst/>
            <a:cxnLst/>
            <a:rect l="l" t="t" r="r" b="b"/>
            <a:pathLst>
              <a:path w="8684260">
                <a:moveTo>
                  <a:pt x="0" y="0"/>
                </a:moveTo>
                <a:lnTo>
                  <a:pt x="8683775" y="0"/>
                </a:lnTo>
              </a:path>
            </a:pathLst>
          </a:custGeom>
          <a:ln w="12701">
            <a:solidFill>
              <a:srgbClr val="808080"/>
            </a:solidFill>
          </a:ln>
        </p:spPr>
        <p:txBody>
          <a:bodyPr wrap="square" lIns="0" tIns="0" rIns="0" bIns="0" rtlCol="0"/>
          <a:lstStyle/>
          <a:p>
            <a:endParaRPr/>
          </a:p>
        </p:txBody>
      </p:sp>
      <p:sp>
        <p:nvSpPr>
          <p:cNvPr id="17" name="bk object 17"/>
          <p:cNvSpPr/>
          <p:nvPr/>
        </p:nvSpPr>
        <p:spPr>
          <a:xfrm>
            <a:off x="235683" y="736423"/>
            <a:ext cx="0" cy="182880"/>
          </a:xfrm>
          <a:custGeom>
            <a:avLst/>
            <a:gdLst/>
            <a:ahLst/>
            <a:cxnLst/>
            <a:rect l="l" t="t" r="r" b="b"/>
            <a:pathLst>
              <a:path h="182880">
                <a:moveTo>
                  <a:pt x="0" y="182604"/>
                </a:moveTo>
                <a:lnTo>
                  <a:pt x="1" y="0"/>
                </a:lnTo>
              </a:path>
            </a:pathLst>
          </a:custGeom>
          <a:ln w="76200">
            <a:solidFill>
              <a:srgbClr val="B42100"/>
            </a:solidFill>
          </a:ln>
        </p:spPr>
        <p:txBody>
          <a:bodyPr wrap="square" lIns="0" tIns="0" rIns="0" bIns="0" rtlCol="0"/>
          <a:lstStyle/>
          <a:p>
            <a:endParaRPr/>
          </a:p>
        </p:txBody>
      </p:sp>
      <p:sp>
        <p:nvSpPr>
          <p:cNvPr id="18" name="bk object 18"/>
          <p:cNvSpPr/>
          <p:nvPr/>
        </p:nvSpPr>
        <p:spPr>
          <a:xfrm>
            <a:off x="259756" y="784059"/>
            <a:ext cx="0" cy="137160"/>
          </a:xfrm>
          <a:custGeom>
            <a:avLst/>
            <a:gdLst/>
            <a:ahLst/>
            <a:cxnLst/>
            <a:rect l="l" t="t" r="r" b="b"/>
            <a:pathLst>
              <a:path h="137159">
                <a:moveTo>
                  <a:pt x="0" y="136557"/>
                </a:moveTo>
                <a:lnTo>
                  <a:pt x="1" y="0"/>
                </a:lnTo>
              </a:path>
            </a:pathLst>
          </a:custGeom>
          <a:ln w="38100">
            <a:solidFill>
              <a:srgbClr val="969696"/>
            </a:solidFill>
          </a:ln>
        </p:spPr>
        <p:txBody>
          <a:bodyPr wrap="square" lIns="0" tIns="0" rIns="0" bIns="0" rtlCol="0"/>
          <a:lstStyle/>
          <a:p>
            <a:endParaRPr/>
          </a:p>
        </p:txBody>
      </p:sp>
      <p:sp>
        <p:nvSpPr>
          <p:cNvPr id="19" name="bk object 19"/>
          <p:cNvSpPr/>
          <p:nvPr/>
        </p:nvSpPr>
        <p:spPr>
          <a:xfrm>
            <a:off x="8955240" y="946022"/>
            <a:ext cx="454025" cy="0"/>
          </a:xfrm>
          <a:custGeom>
            <a:avLst/>
            <a:gdLst/>
            <a:ahLst/>
            <a:cxnLst/>
            <a:rect l="l" t="t" r="r" b="b"/>
            <a:pathLst>
              <a:path w="454025">
                <a:moveTo>
                  <a:pt x="0" y="0"/>
                </a:moveTo>
                <a:lnTo>
                  <a:pt x="453951" y="0"/>
                </a:lnTo>
              </a:path>
            </a:pathLst>
          </a:custGeom>
          <a:ln w="69866">
            <a:solidFill>
              <a:srgbClr val="B42100"/>
            </a:solidFill>
          </a:ln>
        </p:spPr>
        <p:txBody>
          <a:bodyPr wrap="square" lIns="0" tIns="0" rIns="0" bIns="0" rtlCol="0"/>
          <a:lstStyle/>
          <a:p>
            <a:endParaRPr/>
          </a:p>
        </p:txBody>
      </p:sp>
      <p:sp>
        <p:nvSpPr>
          <p:cNvPr id="20" name="bk object 20"/>
          <p:cNvSpPr/>
          <p:nvPr/>
        </p:nvSpPr>
        <p:spPr>
          <a:xfrm>
            <a:off x="8955240" y="932524"/>
            <a:ext cx="412750" cy="0"/>
          </a:xfrm>
          <a:custGeom>
            <a:avLst/>
            <a:gdLst/>
            <a:ahLst/>
            <a:cxnLst/>
            <a:rect l="l" t="t" r="r" b="b"/>
            <a:pathLst>
              <a:path w="412750">
                <a:moveTo>
                  <a:pt x="0" y="0"/>
                </a:moveTo>
                <a:lnTo>
                  <a:pt x="412683" y="0"/>
                </a:lnTo>
              </a:path>
            </a:pathLst>
          </a:custGeom>
          <a:ln w="42871">
            <a:solidFill>
              <a:srgbClr val="969696"/>
            </a:solidFill>
          </a:ln>
        </p:spPr>
        <p:txBody>
          <a:bodyPr wrap="square" lIns="0" tIns="0" rIns="0" bIns="0" rtlCol="0"/>
          <a:lstStyle/>
          <a:p>
            <a:endParaRPr/>
          </a:p>
        </p:txBody>
      </p:sp>
      <p:sp>
        <p:nvSpPr>
          <p:cNvPr id="21" name="bk object 21"/>
          <p:cNvSpPr/>
          <p:nvPr/>
        </p:nvSpPr>
        <p:spPr>
          <a:xfrm>
            <a:off x="7674864" y="188976"/>
            <a:ext cx="1959864" cy="67056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52139" y="538479"/>
            <a:ext cx="5145405" cy="406400"/>
          </a:xfrm>
          <a:prstGeom prst="rect">
            <a:avLst/>
          </a:prstGeom>
        </p:spPr>
        <p:txBody>
          <a:bodyPr wrap="square" lIns="0" tIns="0" rIns="0" bIns="0">
            <a:spAutoFit/>
          </a:bodyPr>
          <a:lstStyle>
            <a:lvl1pPr>
              <a:defRPr sz="2500" b="0" i="0">
                <a:solidFill>
                  <a:schemeClr val="tx1"/>
                </a:solidFill>
                <a:latin typeface="Palatino Linotype" panose="02040502050505030304"/>
                <a:cs typeface="Palatino Linotype" panose="02040502050505030304"/>
              </a:defRPr>
            </a:lvl1pPr>
          </a:lstStyle>
          <a:p>
            <a:endParaRPr/>
          </a:p>
        </p:txBody>
      </p:sp>
      <p:sp>
        <p:nvSpPr>
          <p:cNvPr id="3" name="Holder 3"/>
          <p:cNvSpPr>
            <a:spLocks noGrp="1"/>
          </p:cNvSpPr>
          <p:nvPr>
            <p:ph type="body" idx="1"/>
          </p:nvPr>
        </p:nvSpPr>
        <p:spPr>
          <a:xfrm>
            <a:off x="337343" y="3086006"/>
            <a:ext cx="9231312" cy="355472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368040" y="6377940"/>
            <a:ext cx="316992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95300" y="6377940"/>
            <a:ext cx="2278380" cy="34290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9481200" y="6595522"/>
            <a:ext cx="203834" cy="153670"/>
          </a:xfrm>
          <a:prstGeom prst="rect">
            <a:avLst/>
          </a:prstGeom>
        </p:spPr>
        <p:txBody>
          <a:bodyPr wrap="square" lIns="0" tIns="0" rIns="0" bIns="0">
            <a:spAutoFit/>
          </a:bodyPr>
          <a:lstStyle>
            <a:lvl1pPr>
              <a:defRPr sz="900" b="0" i="0">
                <a:solidFill>
                  <a:srgbClr val="ADABA1"/>
                </a:solidFill>
                <a:latin typeface="Arial" panose="020B0604020202020204"/>
                <a:cs typeface="Arial" panose="020B0604020202020204"/>
              </a:defRPr>
            </a:lvl1pPr>
          </a:lstStyle>
          <a:p>
            <a:pPr marL="101600">
              <a:lnSpc>
                <a:spcPct val="100000"/>
              </a:lnSpc>
              <a:spcBef>
                <a:spcPts val="15"/>
              </a:spcBef>
            </a:pPr>
            <a:fld id="{81D60167-4931-47E6-BA6A-407CBD079E47}" type="slidenum">
              <a:rPr dirty="0"/>
              <a:t>‹#›</a:t>
            </a:fld>
            <a:endParaRPr dirty="0"/>
          </a:p>
        </p:txBody>
      </p:sp>
      <p:sp>
        <p:nvSpPr>
          <p:cNvPr id="7" name="矩形 6"/>
          <p:cNvSpPr/>
          <p:nvPr userDrawn="1"/>
        </p:nvSpPr>
        <p:spPr>
          <a:xfrm>
            <a:off x="-1752600" y="2438400"/>
            <a:ext cx="1393276" cy="3250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object 8"/>
          <p:cNvSpPr txBox="1"/>
          <p:nvPr userDrawn="1"/>
        </p:nvSpPr>
        <p:spPr>
          <a:xfrm>
            <a:off x="-1752600" y="1949930"/>
            <a:ext cx="1393276" cy="302006"/>
          </a:xfrm>
          <a:prstGeom prst="rect">
            <a:avLst/>
          </a:prstGeom>
          <a:solidFill>
            <a:srgbClr val="9B1717"/>
          </a:solidFill>
        </p:spPr>
        <p:txBody>
          <a:bodyPr vert="horz" wrap="square" lIns="0" tIns="85725" rIns="0" bIns="0" rtlCol="0">
            <a:spAutoFit/>
          </a:bodyPr>
          <a:lstStyle/>
          <a:p>
            <a:pPr marL="502285">
              <a:lnSpc>
                <a:spcPct val="100000"/>
              </a:lnSpc>
              <a:spcBef>
                <a:spcPts val="675"/>
              </a:spcBef>
            </a:pPr>
            <a:endParaRPr sz="1400" dirty="0">
              <a:latin typeface="Palatino Linotype" panose="02040502050505030304"/>
              <a:cs typeface="Palatino Linotype" panose="02040502050505030304"/>
            </a:endParaRPr>
          </a:p>
        </p:txBody>
      </p:sp>
      <p:sp>
        <p:nvSpPr>
          <p:cNvPr id="9" name="矩形 8"/>
          <p:cNvSpPr/>
          <p:nvPr userDrawn="1"/>
        </p:nvSpPr>
        <p:spPr>
          <a:xfrm>
            <a:off x="-1752600" y="2949884"/>
            <a:ext cx="1393276" cy="32502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71464" y="917440"/>
            <a:ext cx="8684260" cy="0"/>
          </a:xfrm>
          <a:custGeom>
            <a:avLst/>
            <a:gdLst/>
            <a:ahLst/>
            <a:cxnLst/>
            <a:rect l="l" t="t" r="r" b="b"/>
            <a:pathLst>
              <a:path w="8684260">
                <a:moveTo>
                  <a:pt x="0" y="0"/>
                </a:moveTo>
                <a:lnTo>
                  <a:pt x="8683775" y="0"/>
                </a:lnTo>
              </a:path>
            </a:pathLst>
          </a:custGeom>
          <a:ln w="12701">
            <a:solidFill>
              <a:srgbClr val="808080"/>
            </a:solidFill>
          </a:ln>
        </p:spPr>
        <p:txBody>
          <a:bodyPr wrap="square" lIns="0" tIns="0" rIns="0" bIns="0" rtlCol="0"/>
          <a:lstStyle/>
          <a:p>
            <a:endParaRPr/>
          </a:p>
        </p:txBody>
      </p:sp>
      <p:sp>
        <p:nvSpPr>
          <p:cNvPr id="17" name="bk object 17"/>
          <p:cNvSpPr/>
          <p:nvPr/>
        </p:nvSpPr>
        <p:spPr>
          <a:xfrm>
            <a:off x="235683" y="736423"/>
            <a:ext cx="0" cy="182880"/>
          </a:xfrm>
          <a:custGeom>
            <a:avLst/>
            <a:gdLst/>
            <a:ahLst/>
            <a:cxnLst/>
            <a:rect l="l" t="t" r="r" b="b"/>
            <a:pathLst>
              <a:path h="182880">
                <a:moveTo>
                  <a:pt x="0" y="182604"/>
                </a:moveTo>
                <a:lnTo>
                  <a:pt x="1" y="0"/>
                </a:lnTo>
              </a:path>
            </a:pathLst>
          </a:custGeom>
          <a:ln w="76200">
            <a:solidFill>
              <a:srgbClr val="B42100"/>
            </a:solidFill>
          </a:ln>
        </p:spPr>
        <p:txBody>
          <a:bodyPr wrap="square" lIns="0" tIns="0" rIns="0" bIns="0" rtlCol="0"/>
          <a:lstStyle/>
          <a:p>
            <a:endParaRPr/>
          </a:p>
        </p:txBody>
      </p:sp>
      <p:sp>
        <p:nvSpPr>
          <p:cNvPr id="18" name="bk object 18"/>
          <p:cNvSpPr/>
          <p:nvPr/>
        </p:nvSpPr>
        <p:spPr>
          <a:xfrm>
            <a:off x="259756" y="784059"/>
            <a:ext cx="0" cy="137160"/>
          </a:xfrm>
          <a:custGeom>
            <a:avLst/>
            <a:gdLst/>
            <a:ahLst/>
            <a:cxnLst/>
            <a:rect l="l" t="t" r="r" b="b"/>
            <a:pathLst>
              <a:path h="137159">
                <a:moveTo>
                  <a:pt x="0" y="136557"/>
                </a:moveTo>
                <a:lnTo>
                  <a:pt x="1" y="0"/>
                </a:lnTo>
              </a:path>
            </a:pathLst>
          </a:custGeom>
          <a:ln w="38100">
            <a:solidFill>
              <a:srgbClr val="969696"/>
            </a:solidFill>
          </a:ln>
        </p:spPr>
        <p:txBody>
          <a:bodyPr wrap="square" lIns="0" tIns="0" rIns="0" bIns="0" rtlCol="0"/>
          <a:lstStyle/>
          <a:p>
            <a:endParaRPr/>
          </a:p>
        </p:txBody>
      </p:sp>
      <p:sp>
        <p:nvSpPr>
          <p:cNvPr id="19" name="bk object 19"/>
          <p:cNvSpPr/>
          <p:nvPr/>
        </p:nvSpPr>
        <p:spPr>
          <a:xfrm>
            <a:off x="8955240" y="946022"/>
            <a:ext cx="454025" cy="0"/>
          </a:xfrm>
          <a:custGeom>
            <a:avLst/>
            <a:gdLst/>
            <a:ahLst/>
            <a:cxnLst/>
            <a:rect l="l" t="t" r="r" b="b"/>
            <a:pathLst>
              <a:path w="454025">
                <a:moveTo>
                  <a:pt x="0" y="0"/>
                </a:moveTo>
                <a:lnTo>
                  <a:pt x="453951" y="0"/>
                </a:lnTo>
              </a:path>
            </a:pathLst>
          </a:custGeom>
          <a:ln w="69866">
            <a:solidFill>
              <a:srgbClr val="B42100"/>
            </a:solidFill>
          </a:ln>
        </p:spPr>
        <p:txBody>
          <a:bodyPr wrap="square" lIns="0" tIns="0" rIns="0" bIns="0" rtlCol="0"/>
          <a:lstStyle/>
          <a:p>
            <a:endParaRPr/>
          </a:p>
        </p:txBody>
      </p:sp>
      <p:sp>
        <p:nvSpPr>
          <p:cNvPr id="20" name="bk object 20"/>
          <p:cNvSpPr/>
          <p:nvPr/>
        </p:nvSpPr>
        <p:spPr>
          <a:xfrm>
            <a:off x="8955240" y="932524"/>
            <a:ext cx="412750" cy="0"/>
          </a:xfrm>
          <a:custGeom>
            <a:avLst/>
            <a:gdLst/>
            <a:ahLst/>
            <a:cxnLst/>
            <a:rect l="l" t="t" r="r" b="b"/>
            <a:pathLst>
              <a:path w="412750">
                <a:moveTo>
                  <a:pt x="0" y="0"/>
                </a:moveTo>
                <a:lnTo>
                  <a:pt x="412683" y="0"/>
                </a:lnTo>
              </a:path>
            </a:pathLst>
          </a:custGeom>
          <a:ln w="42871">
            <a:solidFill>
              <a:srgbClr val="969696"/>
            </a:solidFill>
          </a:ln>
        </p:spPr>
        <p:txBody>
          <a:bodyPr wrap="square" lIns="0" tIns="0" rIns="0" bIns="0" rtlCol="0"/>
          <a:lstStyle/>
          <a:p>
            <a:endParaRPr/>
          </a:p>
        </p:txBody>
      </p:sp>
      <p:sp>
        <p:nvSpPr>
          <p:cNvPr id="21" name="bk object 21"/>
          <p:cNvSpPr/>
          <p:nvPr/>
        </p:nvSpPr>
        <p:spPr>
          <a:xfrm>
            <a:off x="7674864" y="188976"/>
            <a:ext cx="1959864" cy="670560"/>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252139" y="538479"/>
            <a:ext cx="5145405" cy="406400"/>
          </a:xfrm>
          <a:prstGeom prst="rect">
            <a:avLst/>
          </a:prstGeom>
        </p:spPr>
        <p:txBody>
          <a:bodyPr wrap="square" lIns="0" tIns="0" rIns="0" bIns="0">
            <a:spAutoFit/>
          </a:bodyPr>
          <a:lstStyle>
            <a:lvl1pPr>
              <a:defRPr sz="2500" b="0" i="0">
                <a:solidFill>
                  <a:schemeClr val="tx1"/>
                </a:solidFill>
                <a:latin typeface="Palatino Linotype" panose="02040502050505030304"/>
                <a:cs typeface="Palatino Linotype" panose="02040502050505030304"/>
              </a:defRPr>
            </a:lvl1pPr>
          </a:lstStyle>
          <a:p>
            <a:endParaRPr/>
          </a:p>
        </p:txBody>
      </p:sp>
      <p:sp>
        <p:nvSpPr>
          <p:cNvPr id="3" name="Holder 3"/>
          <p:cNvSpPr>
            <a:spLocks noGrp="1"/>
          </p:cNvSpPr>
          <p:nvPr>
            <p:ph type="body" idx="1"/>
          </p:nvPr>
        </p:nvSpPr>
        <p:spPr>
          <a:xfrm>
            <a:off x="337343" y="3086006"/>
            <a:ext cx="9231312" cy="355472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368040" y="6377940"/>
            <a:ext cx="316992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95300" y="6377940"/>
            <a:ext cx="2278380" cy="34290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9481200" y="6595522"/>
            <a:ext cx="203834" cy="153670"/>
          </a:xfrm>
          <a:prstGeom prst="rect">
            <a:avLst/>
          </a:prstGeom>
        </p:spPr>
        <p:txBody>
          <a:bodyPr wrap="square" lIns="0" tIns="0" rIns="0" bIns="0">
            <a:spAutoFit/>
          </a:bodyPr>
          <a:lstStyle>
            <a:lvl1pPr>
              <a:defRPr sz="900" b="0" i="0">
                <a:solidFill>
                  <a:srgbClr val="ADABA1"/>
                </a:solidFill>
                <a:latin typeface="Arial" panose="020B0604020202020204"/>
                <a:cs typeface="Arial" panose="020B0604020202020204"/>
              </a:defRPr>
            </a:lvl1pPr>
          </a:lstStyle>
          <a:p>
            <a:pPr marL="101600">
              <a:lnSpc>
                <a:spcPct val="100000"/>
              </a:lnSpc>
              <a:spcBef>
                <a:spcPts val="15"/>
              </a:spcBef>
            </a:pPr>
            <a:fld id="{81D60167-4931-47E6-BA6A-407CBD079E47}" type="slidenum">
              <a:rPr dirty="0"/>
              <a:t>‹#›</a:t>
            </a:fld>
            <a:endParaRPr dirty="0"/>
          </a:p>
        </p:txBody>
      </p:sp>
      <p:sp>
        <p:nvSpPr>
          <p:cNvPr id="7" name="矩形 6"/>
          <p:cNvSpPr/>
          <p:nvPr userDrawn="1"/>
        </p:nvSpPr>
        <p:spPr>
          <a:xfrm>
            <a:off x="-1752600" y="2438400"/>
            <a:ext cx="1393276" cy="3250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object 8"/>
          <p:cNvSpPr txBox="1"/>
          <p:nvPr userDrawn="1"/>
        </p:nvSpPr>
        <p:spPr>
          <a:xfrm>
            <a:off x="-1752600" y="1949930"/>
            <a:ext cx="1393276" cy="302006"/>
          </a:xfrm>
          <a:prstGeom prst="rect">
            <a:avLst/>
          </a:prstGeom>
          <a:solidFill>
            <a:srgbClr val="9B1717"/>
          </a:solidFill>
        </p:spPr>
        <p:txBody>
          <a:bodyPr vert="horz" wrap="square" lIns="0" tIns="85725" rIns="0" bIns="0" rtlCol="0">
            <a:spAutoFit/>
          </a:bodyPr>
          <a:lstStyle/>
          <a:p>
            <a:pPr marL="502285">
              <a:lnSpc>
                <a:spcPct val="100000"/>
              </a:lnSpc>
              <a:spcBef>
                <a:spcPts val="675"/>
              </a:spcBef>
            </a:pPr>
            <a:endParaRPr sz="1400" dirty="0">
              <a:latin typeface="Palatino Linotype" panose="02040502050505030304"/>
              <a:cs typeface="Palatino Linotype" panose="02040502050505030304"/>
            </a:endParaRPr>
          </a:p>
        </p:txBody>
      </p:sp>
      <p:sp>
        <p:nvSpPr>
          <p:cNvPr id="9" name="矩形 8"/>
          <p:cNvSpPr/>
          <p:nvPr userDrawn="1"/>
        </p:nvSpPr>
        <p:spPr>
          <a:xfrm>
            <a:off x="-1752600" y="2949884"/>
            <a:ext cx="1393276" cy="32502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1.xml"/><Relationship Id="rId1" Type="http://schemas.openxmlformats.org/officeDocument/2006/relationships/tags" Target="../tags/tag49.xml"/><Relationship Id="rId6" Type="http://schemas.openxmlformats.org/officeDocument/2006/relationships/image" Target="../media/image30.wmf"/><Relationship Id="rId5" Type="http://schemas.openxmlformats.org/officeDocument/2006/relationships/oleObject" Target="../embeddings/oleObject2.bin"/><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1.xml"/><Relationship Id="rId1" Type="http://schemas.openxmlformats.org/officeDocument/2006/relationships/tags" Target="../tags/tag50.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tags" Target="../tags/tag15.xml"/><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tags" Target="../tags/tag14.xml"/><Relationship Id="rId17" Type="http://schemas.openxmlformats.org/officeDocument/2006/relationships/image" Target="../media/image5.png"/><Relationship Id="rId2" Type="http://schemas.openxmlformats.org/officeDocument/2006/relationships/tags" Target="../tags/tag4.xml"/><Relationship Id="rId16"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5" Type="http://schemas.openxmlformats.org/officeDocument/2006/relationships/tags" Target="../tags/tag7.xml"/><Relationship Id="rId15" Type="http://schemas.openxmlformats.org/officeDocument/2006/relationships/tags" Target="../tags/tag17.xml"/><Relationship Id="rId10" Type="http://schemas.openxmlformats.org/officeDocument/2006/relationships/tags" Target="../tags/tag12.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tags" Target="../tags/tag16.xml"/></Relationships>
</file>

<file path=ppt/slides/_rels/slide20.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tags" Target="../tags/tag63.xml"/><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tags" Target="../tags/tag62.xml"/><Relationship Id="rId17" Type="http://schemas.openxmlformats.org/officeDocument/2006/relationships/image" Target="../media/image5.png"/><Relationship Id="rId2" Type="http://schemas.openxmlformats.org/officeDocument/2006/relationships/tags" Target="../tags/tag52.xml"/><Relationship Id="rId16"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tags" Target="../tags/tag61.xml"/><Relationship Id="rId5" Type="http://schemas.openxmlformats.org/officeDocument/2006/relationships/tags" Target="../tags/tag55.xml"/><Relationship Id="rId15" Type="http://schemas.openxmlformats.org/officeDocument/2006/relationships/tags" Target="../tags/tag65.xml"/><Relationship Id="rId10" Type="http://schemas.openxmlformats.org/officeDocument/2006/relationships/tags" Target="../tags/tag60.xml"/><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tags" Target="../tags/tag64.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notesSlide" Target="../notesSlides/notesSlide6.xml"/></Relationships>
</file>

<file path=ppt/slides/_rels/slide22.xml.rels><?xml version="1.0" encoding="UTF-8" standalone="yes"?>
<Relationships xmlns="http://schemas.openxmlformats.org/package/2006/relationships"><Relationship Id="rId8" Type="http://schemas.openxmlformats.org/officeDocument/2006/relationships/tags" Target="../tags/tag75.xml"/><Relationship Id="rId13" Type="http://schemas.openxmlformats.org/officeDocument/2006/relationships/tags" Target="../tags/tag80.xml"/><Relationship Id="rId3" Type="http://schemas.openxmlformats.org/officeDocument/2006/relationships/tags" Target="../tags/tag70.xml"/><Relationship Id="rId7" Type="http://schemas.openxmlformats.org/officeDocument/2006/relationships/tags" Target="../tags/tag74.xml"/><Relationship Id="rId12" Type="http://schemas.openxmlformats.org/officeDocument/2006/relationships/tags" Target="../tags/tag79.xml"/><Relationship Id="rId17" Type="http://schemas.openxmlformats.org/officeDocument/2006/relationships/image" Target="../media/image5.png"/><Relationship Id="rId2" Type="http://schemas.openxmlformats.org/officeDocument/2006/relationships/tags" Target="../tags/tag69.xml"/><Relationship Id="rId16" Type="http://schemas.openxmlformats.org/officeDocument/2006/relationships/slideLayout" Target="../slideLayouts/slideLayout7.xml"/><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tags" Target="../tags/tag78.xml"/><Relationship Id="rId5" Type="http://schemas.openxmlformats.org/officeDocument/2006/relationships/tags" Target="../tags/tag72.xml"/><Relationship Id="rId15" Type="http://schemas.openxmlformats.org/officeDocument/2006/relationships/tags" Target="../tags/tag82.xml"/><Relationship Id="rId10" Type="http://schemas.openxmlformats.org/officeDocument/2006/relationships/tags" Target="../tags/tag77.xml"/><Relationship Id="rId4" Type="http://schemas.openxmlformats.org/officeDocument/2006/relationships/tags" Target="../tags/tag71.xml"/><Relationship Id="rId9" Type="http://schemas.openxmlformats.org/officeDocument/2006/relationships/tags" Target="../tags/tag76.xml"/><Relationship Id="rId14" Type="http://schemas.openxmlformats.org/officeDocument/2006/relationships/tags" Target="../tags/tag81.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image" Target="../media/image5.png"/><Relationship Id="rId2" Type="http://schemas.openxmlformats.org/officeDocument/2006/relationships/tags" Target="../tags/tag19.xml"/><Relationship Id="rId16" Type="http://schemas.openxmlformats.org/officeDocument/2006/relationships/slideLayout" Target="../slideLayouts/slideLayout7.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image" Target="../media/image10.jpeg"/><Relationship Id="rId16" Type="http://schemas.openxmlformats.org/officeDocument/2006/relationships/image" Target="../media/image24.png"/><Relationship Id="rId20" Type="http://schemas.openxmlformats.org/officeDocument/2006/relationships/image" Target="../media/image28.jpe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5" Type="http://schemas.openxmlformats.org/officeDocument/2006/relationships/chart" Target="../charts/chart4.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tags" Target="../tags/tag41.xml"/><Relationship Id="rId13" Type="http://schemas.openxmlformats.org/officeDocument/2006/relationships/tags" Target="../tags/tag46.xml"/><Relationship Id="rId3" Type="http://schemas.openxmlformats.org/officeDocument/2006/relationships/tags" Target="../tags/tag36.xml"/><Relationship Id="rId7" Type="http://schemas.openxmlformats.org/officeDocument/2006/relationships/tags" Target="../tags/tag40.xml"/><Relationship Id="rId12" Type="http://schemas.openxmlformats.org/officeDocument/2006/relationships/tags" Target="../tags/tag45.xml"/><Relationship Id="rId17" Type="http://schemas.openxmlformats.org/officeDocument/2006/relationships/image" Target="../media/image5.png"/><Relationship Id="rId2" Type="http://schemas.openxmlformats.org/officeDocument/2006/relationships/tags" Target="../tags/tag35.xml"/><Relationship Id="rId16"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tags" Target="../tags/tag44.xml"/><Relationship Id="rId5" Type="http://schemas.openxmlformats.org/officeDocument/2006/relationships/tags" Target="../tags/tag38.xml"/><Relationship Id="rId15" Type="http://schemas.openxmlformats.org/officeDocument/2006/relationships/tags" Target="../tags/tag48.xml"/><Relationship Id="rId10" Type="http://schemas.openxmlformats.org/officeDocument/2006/relationships/tags" Target="../tags/tag43.xml"/><Relationship Id="rId4" Type="http://schemas.openxmlformats.org/officeDocument/2006/relationships/tags" Target="../tags/tag37.xml"/><Relationship Id="rId9" Type="http://schemas.openxmlformats.org/officeDocument/2006/relationships/tags" Target="../tags/tag42.xml"/><Relationship Id="rId14" Type="http://schemas.openxmlformats.org/officeDocument/2006/relationships/tags" Target="../tags/tag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p:nvPr/>
        </p:nvSpPr>
        <p:spPr>
          <a:xfrm>
            <a:off x="0" y="3458636"/>
            <a:ext cx="9904730" cy="0"/>
          </a:xfrm>
          <a:custGeom>
            <a:avLst/>
            <a:gdLst/>
            <a:ahLst/>
            <a:cxnLst/>
            <a:rect l="l" t="t" r="r" b="b"/>
            <a:pathLst>
              <a:path w="9904730">
                <a:moveTo>
                  <a:pt x="0" y="0"/>
                </a:moveTo>
                <a:lnTo>
                  <a:pt x="9904413" y="1"/>
                </a:lnTo>
              </a:path>
            </a:pathLst>
          </a:custGeom>
          <a:ln w="6350">
            <a:solidFill>
              <a:srgbClr val="B42100"/>
            </a:solidFill>
          </a:ln>
        </p:spPr>
        <p:txBody>
          <a:bodyPr wrap="square" lIns="0" tIns="0" rIns="0" bIns="0" rtlCol="0"/>
          <a:lstStyle/>
          <a:p>
            <a:endParaRPr>
              <a:latin typeface="Times New Roman" panose="02020603050405020304" pitchFamily="18" charset="0"/>
              <a:cs typeface="Times New Roman" panose="02020603050405020304" pitchFamily="18" charset="0"/>
              <a:sym typeface="+mn-lt"/>
            </a:endParaRPr>
          </a:p>
        </p:txBody>
      </p:sp>
      <p:sp>
        <p:nvSpPr>
          <p:cNvPr id="5" name="object 8"/>
          <p:cNvSpPr txBox="1"/>
          <p:nvPr/>
        </p:nvSpPr>
        <p:spPr>
          <a:xfrm>
            <a:off x="315956" y="2895600"/>
            <a:ext cx="7151644" cy="1515800"/>
          </a:xfrm>
          <a:prstGeom prst="rect">
            <a:avLst/>
          </a:prstGeom>
        </p:spPr>
        <p:txBody>
          <a:bodyPr vert="horz" wrap="square" lIns="0" tIns="12700" rIns="0" bIns="0" rtlCol="0">
            <a:spAutoFit/>
          </a:bodyPr>
          <a:lstStyle>
            <a:lvl1pPr>
              <a:defRPr sz="2500" b="0" i="0">
                <a:solidFill>
                  <a:schemeClr val="tx1"/>
                </a:solidFill>
                <a:latin typeface="Palatino Linotype" panose="02040502050505030304"/>
                <a:ea typeface="+mj-ea"/>
                <a:cs typeface="Palatino Linotype" panose="02040502050505030304"/>
              </a:defRPr>
            </a:lvl1pPr>
          </a:lstStyle>
          <a:p>
            <a:pPr marL="12700">
              <a:spcBef>
                <a:spcPts val="100"/>
              </a:spcBef>
            </a:pPr>
            <a:r>
              <a:rPr kumimoji="0" lang="en-US" altLang="zh-CN" sz="3600" b="1" i="0" u="none" strike="noStrike" kern="1200" cap="none" spc="-1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mn-lt"/>
              </a:rPr>
              <a:t>Valuation of</a:t>
            </a:r>
          </a:p>
          <a:p>
            <a:pPr marL="12700">
              <a:spcBef>
                <a:spcPts val="100"/>
              </a:spcBef>
            </a:pPr>
            <a:r>
              <a:rPr lang="en-US" altLang="zh-CN" sz="2400" kern="0" spc="-10" dirty="0">
                <a:solidFill>
                  <a:schemeClr val="bg1">
                    <a:lumMod val="50000"/>
                  </a:schemeClr>
                </a:solidFill>
                <a:latin typeface="Times New Roman" panose="02020603050405020304" pitchFamily="18" charset="0"/>
                <a:ea typeface="+mn-ea"/>
                <a:cs typeface="Times New Roman" panose="02020603050405020304" pitchFamily="18" charset="0"/>
                <a:sym typeface="+mn-lt"/>
              </a:rPr>
              <a:t>——with DCF and Relative Valuation</a:t>
            </a:r>
          </a:p>
          <a:p>
            <a:pPr marL="12700">
              <a:spcBef>
                <a:spcPts val="100"/>
              </a:spcBef>
            </a:pPr>
            <a:r>
              <a:rPr lang="en-US" altLang="zh-CN" sz="3600" b="1" kern="0" spc="-10" dirty="0">
                <a:solidFill>
                  <a:prstClr val="black"/>
                </a:solidFill>
                <a:latin typeface="Times New Roman" panose="02020603050405020304" pitchFamily="18" charset="0"/>
                <a:ea typeface="+mn-ea"/>
                <a:cs typeface="Times New Roman" panose="02020603050405020304" pitchFamily="18" charset="0"/>
                <a:sym typeface="+mn-lt"/>
              </a:rPr>
              <a:t>  </a:t>
            </a:r>
            <a:endParaRPr lang="en-US" sz="3600" kern="0" dirty="0">
              <a:latin typeface="Times New Roman" panose="02020603050405020304" pitchFamily="18" charset="0"/>
              <a:ea typeface="+mn-ea"/>
              <a:cs typeface="Times New Roman" panose="02020603050405020304" pitchFamily="18" charset="0"/>
              <a:sym typeface="+mn-lt"/>
            </a:endParaRPr>
          </a:p>
        </p:txBody>
      </p:sp>
      <p:sp>
        <p:nvSpPr>
          <p:cNvPr id="8" name="object 6"/>
          <p:cNvSpPr txBox="1"/>
          <p:nvPr/>
        </p:nvSpPr>
        <p:spPr>
          <a:xfrm>
            <a:off x="315956" y="5140452"/>
            <a:ext cx="8248015" cy="1101725"/>
          </a:xfrm>
          <a:prstGeom prst="rect">
            <a:avLst/>
          </a:prstGeom>
        </p:spPr>
        <p:txBody>
          <a:bodyPr vert="horz" wrap="square" lIns="0" tIns="12700" rIns="0" bIns="0" rtlCol="0">
            <a:spAutoFit/>
          </a:bodyPr>
          <a:lstStyle/>
          <a:p>
            <a:pPr marL="20955">
              <a:lnSpc>
                <a:spcPct val="100000"/>
              </a:lnSpc>
              <a:spcBef>
                <a:spcPts val="100"/>
              </a:spcBef>
            </a:pPr>
            <a:r>
              <a:rPr lang="en-US" sz="2000" dirty="0">
                <a:latin typeface="Times New Roman" panose="02020603050405020304" pitchFamily="18" charset="0"/>
                <a:cs typeface="Times New Roman" panose="02020603050405020304" pitchFamily="18" charset="0"/>
                <a:sym typeface="+mn-lt"/>
              </a:rPr>
              <a:t>January 11</a:t>
            </a:r>
            <a:r>
              <a:rPr sz="2000" dirty="0">
                <a:latin typeface="Times New Roman" panose="02020603050405020304" pitchFamily="18" charset="0"/>
                <a:cs typeface="Times New Roman" panose="02020603050405020304" pitchFamily="18" charset="0"/>
                <a:sym typeface="+mn-lt"/>
              </a:rPr>
              <a:t>, 202</a:t>
            </a:r>
            <a:r>
              <a:rPr lang="en-US" sz="2000" dirty="0">
                <a:latin typeface="Times New Roman" panose="02020603050405020304" pitchFamily="18" charset="0"/>
                <a:cs typeface="Times New Roman" panose="02020603050405020304" pitchFamily="18" charset="0"/>
                <a:sym typeface="+mn-lt"/>
              </a:rPr>
              <a:t>4</a:t>
            </a:r>
            <a:endParaRPr sz="2000" dirty="0">
              <a:latin typeface="Times New Roman" panose="02020603050405020304" pitchFamily="18" charset="0"/>
              <a:cs typeface="Times New Roman" panose="02020603050405020304" pitchFamily="18" charset="0"/>
              <a:sym typeface="+mn-lt"/>
            </a:endParaRPr>
          </a:p>
          <a:p>
            <a:pPr>
              <a:lnSpc>
                <a:spcPct val="100000"/>
              </a:lnSpc>
              <a:spcBef>
                <a:spcPts val="35"/>
              </a:spcBef>
            </a:pPr>
            <a:endParaRPr sz="3050" dirty="0">
              <a:latin typeface="Times New Roman" panose="02020603050405020304" pitchFamily="18" charset="0"/>
              <a:cs typeface="Times New Roman" panose="02020603050405020304" pitchFamily="18" charset="0"/>
              <a:sym typeface="+mn-lt"/>
            </a:endParaRPr>
          </a:p>
          <a:p>
            <a:pPr marL="12700">
              <a:lnSpc>
                <a:spcPct val="100000"/>
              </a:lnSpc>
            </a:pPr>
            <a:r>
              <a:rPr sz="2000" spc="-5" dirty="0">
                <a:latin typeface="Times New Roman" panose="02020603050405020304" pitchFamily="18" charset="0"/>
                <a:cs typeface="Times New Roman" panose="02020603050405020304" pitchFamily="18" charset="0"/>
                <a:sym typeface="+mn-lt"/>
              </a:rPr>
              <a:t>Group </a:t>
            </a:r>
            <a:r>
              <a:rPr lang="en-US" sz="2000" spc="-5" dirty="0">
                <a:latin typeface="Times New Roman" panose="02020603050405020304" pitchFamily="18" charset="0"/>
                <a:cs typeface="Times New Roman" panose="02020603050405020304" pitchFamily="18" charset="0"/>
                <a:sym typeface="+mn-lt"/>
              </a:rPr>
              <a:t>6</a:t>
            </a:r>
            <a:r>
              <a:rPr sz="2000" dirty="0">
                <a:latin typeface="Times New Roman" panose="02020603050405020304" pitchFamily="18" charset="0"/>
                <a:cs typeface="Times New Roman" panose="02020603050405020304" pitchFamily="18" charset="0"/>
                <a:sym typeface="+mn-lt"/>
              </a:rPr>
              <a:t>:</a:t>
            </a:r>
            <a:r>
              <a:rPr lang="en-US" sz="2000" dirty="0">
                <a:latin typeface="Times New Roman" panose="02020603050405020304" pitchFamily="18" charset="0"/>
                <a:cs typeface="Times New Roman" panose="02020603050405020304" pitchFamily="18" charset="0"/>
                <a:sym typeface="+mn-lt"/>
              </a:rPr>
              <a:t> </a:t>
            </a:r>
            <a:r>
              <a:rPr lang="en-US" sz="2000" dirty="0" err="1">
                <a:latin typeface="Times New Roman" panose="02020603050405020304" pitchFamily="18" charset="0"/>
                <a:cs typeface="Times New Roman" panose="02020603050405020304" pitchFamily="18" charset="0"/>
                <a:sym typeface="+mn-lt"/>
              </a:rPr>
              <a:t>Zesong</a:t>
            </a:r>
            <a:r>
              <a:rPr lang="en-US" sz="2000" dirty="0">
                <a:latin typeface="Times New Roman" panose="02020603050405020304" pitchFamily="18" charset="0"/>
                <a:cs typeface="Times New Roman" panose="02020603050405020304" pitchFamily="18" charset="0"/>
                <a:sym typeface="+mn-lt"/>
              </a:rPr>
              <a:t> Wu</a:t>
            </a:r>
            <a:r>
              <a:rPr lang="en-US" altLang="zh-CN" sz="2000" dirty="0">
                <a:latin typeface="Times New Roman" panose="02020603050405020304" pitchFamily="18" charset="0"/>
                <a:cs typeface="Times New Roman" panose="02020603050405020304" pitchFamily="18" charset="0"/>
                <a:sym typeface="+mn-lt"/>
              </a:rPr>
              <a:t>, </a:t>
            </a:r>
            <a:r>
              <a:rPr lang="en-US" altLang="zh-CN" sz="2000" dirty="0" err="1">
                <a:latin typeface="Times New Roman" panose="02020603050405020304" pitchFamily="18" charset="0"/>
                <a:cs typeface="Times New Roman" panose="02020603050405020304" pitchFamily="18" charset="0"/>
                <a:sym typeface="+mn-lt"/>
              </a:rPr>
              <a:t>Yelan</a:t>
            </a:r>
            <a:r>
              <a:rPr lang="en-US" altLang="zh-CN" sz="2000" dirty="0">
                <a:latin typeface="Times New Roman" panose="02020603050405020304" pitchFamily="18" charset="0"/>
                <a:cs typeface="Times New Roman" panose="02020603050405020304" pitchFamily="18" charset="0"/>
                <a:sym typeface="+mn-lt"/>
              </a:rPr>
              <a:t> Yao, </a:t>
            </a:r>
            <a:r>
              <a:rPr lang="en-US" altLang="zh-CN" sz="2000" dirty="0" err="1">
                <a:latin typeface="Times New Roman" panose="02020603050405020304" pitchFamily="18" charset="0"/>
                <a:cs typeface="Times New Roman" panose="02020603050405020304" pitchFamily="18" charset="0"/>
                <a:sym typeface="+mn-lt"/>
              </a:rPr>
              <a:t>Jiachen</a:t>
            </a:r>
            <a:r>
              <a:rPr lang="en-US" altLang="zh-CN" sz="2000" dirty="0">
                <a:latin typeface="Times New Roman" panose="02020603050405020304" pitchFamily="18" charset="0"/>
                <a:cs typeface="Times New Roman" panose="02020603050405020304" pitchFamily="18" charset="0"/>
                <a:sym typeface="+mn-lt"/>
              </a:rPr>
              <a:t> Li, Jie Yao, Yuhang Qin, </a:t>
            </a:r>
            <a:r>
              <a:rPr lang="en-US" altLang="zh-CN" sz="2000" dirty="0" err="1">
                <a:latin typeface="Times New Roman" panose="02020603050405020304" pitchFamily="18" charset="0"/>
                <a:cs typeface="Times New Roman" panose="02020603050405020304" pitchFamily="18" charset="0"/>
                <a:sym typeface="+mn-lt"/>
              </a:rPr>
              <a:t>Pengye</a:t>
            </a:r>
            <a:r>
              <a:rPr lang="en-US" altLang="zh-CN" sz="2000" dirty="0">
                <a:latin typeface="Times New Roman" panose="02020603050405020304" pitchFamily="18" charset="0"/>
                <a:cs typeface="Times New Roman" panose="02020603050405020304" pitchFamily="18" charset="0"/>
                <a:sym typeface="+mn-lt"/>
              </a:rPr>
              <a:t> Shi</a:t>
            </a:r>
            <a:endParaRPr sz="2000" dirty="0">
              <a:latin typeface="Times New Roman" panose="02020603050405020304" pitchFamily="18" charset="0"/>
              <a:cs typeface="Times New Roman" panose="02020603050405020304" pitchFamily="18" charset="0"/>
              <a:sym typeface="+mn-lt"/>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2657707"/>
            <a:ext cx="2831822" cy="107609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5555" y="602317"/>
            <a:ext cx="9365942" cy="384721"/>
          </a:xfrm>
        </p:spPr>
        <p:txBody>
          <a:bodyPr/>
          <a:lstStyle/>
          <a:p>
            <a:r>
              <a:rPr lang="en-US" altLang="zh-CN" b="1" dirty="0"/>
              <a:t>Net Income &amp; Two Stages Model</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602284594"/>
              </p:ext>
            </p:extLst>
          </p:nvPr>
        </p:nvGraphicFramePr>
        <p:xfrm>
          <a:off x="876300" y="1905000"/>
          <a:ext cx="8153400" cy="3886200"/>
        </p:xfrm>
        <a:graphic>
          <a:graphicData uri="http://schemas.openxmlformats.org/drawingml/2006/table">
            <a:tbl>
              <a:tblPr/>
              <a:tblGrid>
                <a:gridCol w="996526">
                  <a:extLst>
                    <a:ext uri="{9D8B030D-6E8A-4147-A177-3AD203B41FA5}">
                      <a16:colId xmlns:a16="http://schemas.microsoft.com/office/drawing/2014/main" val="20000"/>
                    </a:ext>
                  </a:extLst>
                </a:gridCol>
                <a:gridCol w="7156874">
                  <a:extLst>
                    <a:ext uri="{9D8B030D-6E8A-4147-A177-3AD203B41FA5}">
                      <a16:colId xmlns:a16="http://schemas.microsoft.com/office/drawing/2014/main" val="20001"/>
                    </a:ext>
                  </a:extLst>
                </a:gridCol>
              </a:tblGrid>
              <a:tr h="485775">
                <a:tc>
                  <a:txBody>
                    <a:bodyPr/>
                    <a:lstStyle/>
                    <a:p>
                      <a:pPr algn="ctr" fontAlgn="ctr"/>
                      <a:endParaRPr lang="zh-CN" altLang="en-US" sz="2000" b="1" i="0" u="none" strike="noStrike" dirty="0">
                        <a:solidFill>
                          <a:schemeClr val="tx1"/>
                        </a:solidFill>
                        <a:effectLst/>
                        <a:latin typeface="等线" panose="02010600030101010101" pitchFamily="2" charset="-122"/>
                        <a:ea typeface="等线" panose="02010600030101010101" pitchFamily="2" charset="-122"/>
                      </a:endParaRPr>
                    </a:p>
                  </a:txBody>
                  <a:tcPr marL="5330" marR="5330" marT="533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chemeClr val="accent4">
                        <a:lumMod val="20000"/>
                        <a:lumOff val="80000"/>
                      </a:schemeClr>
                    </a:solidFill>
                  </a:tcPr>
                </a:tc>
                <a:tc>
                  <a:txBody>
                    <a:bodyPr/>
                    <a:lstStyle/>
                    <a:p>
                      <a:pPr algn="l" fontAlgn="ctr"/>
                      <a:r>
                        <a:rPr lang="en-US" sz="2000" b="1" i="0" u="none" strike="noStrike" dirty="0">
                          <a:solidFill>
                            <a:schemeClr val="tx1"/>
                          </a:solidFill>
                          <a:effectLst/>
                          <a:latin typeface="Times New Roman" panose="02020603050405020304" pitchFamily="18" charset="0"/>
                          <a:ea typeface="等线" panose="02010600030101010101" pitchFamily="2" charset="-122"/>
                        </a:rPr>
                        <a:t>Sales</a:t>
                      </a:r>
                    </a:p>
                  </a:txBody>
                  <a:tcPr marL="5330" marR="5330" marT="533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accent4">
                        <a:lumMod val="20000"/>
                        <a:lumOff val="80000"/>
                      </a:schemeClr>
                    </a:solidFill>
                  </a:tcPr>
                </a:tc>
                <a:extLst>
                  <a:ext uri="{0D108BD9-81ED-4DB2-BD59-A6C34878D82A}">
                    <a16:rowId xmlns:a16="http://schemas.microsoft.com/office/drawing/2014/main" val="10000"/>
                  </a:ext>
                </a:extLst>
              </a:tr>
              <a:tr h="485775">
                <a:tc>
                  <a:txBody>
                    <a:bodyPr/>
                    <a:lstStyle/>
                    <a:p>
                      <a:pPr algn="ctr" fontAlgn="ctr"/>
                      <a:r>
                        <a:rPr lang="en-US" altLang="zh-CN" sz="2000" b="1" i="0" u="none" strike="noStrike" dirty="0">
                          <a:solidFill>
                            <a:schemeClr val="tx1"/>
                          </a:solidFill>
                          <a:effectLst/>
                          <a:latin typeface="等线" panose="02010600030101010101" pitchFamily="2" charset="-122"/>
                          <a:ea typeface="等线" panose="02010600030101010101" pitchFamily="2" charset="-122"/>
                        </a:rPr>
                        <a:t>-</a:t>
                      </a:r>
                    </a:p>
                  </a:txBody>
                  <a:tcPr marL="5330" marR="5330" marT="5330" marB="0" anchor="ctr">
                    <a:lnL w="12700" cap="flat" cmpd="sng" algn="ctr">
                      <a:solidFill>
                        <a:schemeClr val="tx1"/>
                      </a:solidFill>
                      <a:prstDash val="solid"/>
                      <a:round/>
                      <a:headEnd type="none" w="med" len="med"/>
                      <a:tailEnd type="none" w="med" len="med"/>
                    </a:lnL>
                    <a:lnR>
                      <a:noFill/>
                    </a:lnR>
                    <a:lnT>
                      <a:noFill/>
                    </a:lnT>
                    <a:lnB>
                      <a:noFill/>
                    </a:lnB>
                    <a:solidFill>
                      <a:schemeClr val="accent4">
                        <a:lumMod val="20000"/>
                        <a:lumOff val="80000"/>
                      </a:schemeClr>
                    </a:solidFill>
                  </a:tcPr>
                </a:tc>
                <a:tc>
                  <a:txBody>
                    <a:bodyPr/>
                    <a:lstStyle/>
                    <a:p>
                      <a:pPr algn="l" fontAlgn="ctr"/>
                      <a:r>
                        <a:rPr lang="en-US" sz="2000" b="1" i="0" u="none" strike="noStrike" dirty="0">
                          <a:solidFill>
                            <a:schemeClr val="tx1"/>
                          </a:solidFill>
                          <a:effectLst/>
                          <a:latin typeface="Times New Roman" panose="02020603050405020304" pitchFamily="18" charset="0"/>
                          <a:ea typeface="等线" panose="02010600030101010101" pitchFamily="2" charset="-122"/>
                        </a:rPr>
                        <a:t>Cost of goods sold</a:t>
                      </a:r>
                    </a:p>
                  </a:txBody>
                  <a:tcPr marL="5330" marR="5330" marT="5330" marB="0" anchor="ctr">
                    <a:lnL>
                      <a:noFill/>
                    </a:lnL>
                    <a:lnR w="12700" cap="flat" cmpd="sng" algn="ctr">
                      <a:solidFill>
                        <a:schemeClr val="tx1"/>
                      </a:solidFill>
                      <a:prstDash val="solid"/>
                      <a:round/>
                      <a:headEnd type="none" w="med" len="med"/>
                      <a:tailEnd type="none" w="med" len="med"/>
                    </a:lnR>
                    <a:lnT>
                      <a:noFill/>
                    </a:lnT>
                    <a:lnB>
                      <a:noFill/>
                    </a:lnB>
                    <a:solidFill>
                      <a:schemeClr val="accent4">
                        <a:lumMod val="20000"/>
                        <a:lumOff val="80000"/>
                      </a:schemeClr>
                    </a:solidFill>
                  </a:tcPr>
                </a:tc>
                <a:extLst>
                  <a:ext uri="{0D108BD9-81ED-4DB2-BD59-A6C34878D82A}">
                    <a16:rowId xmlns:a16="http://schemas.microsoft.com/office/drawing/2014/main" val="10001"/>
                  </a:ext>
                </a:extLst>
              </a:tr>
              <a:tr h="485775">
                <a:tc>
                  <a:txBody>
                    <a:bodyPr/>
                    <a:lstStyle/>
                    <a:p>
                      <a:pPr algn="ctr" fontAlgn="ctr"/>
                      <a:r>
                        <a:rPr lang="en-US" altLang="zh-CN" sz="2000" b="1" i="0" u="none" strike="noStrike" dirty="0">
                          <a:solidFill>
                            <a:schemeClr val="tx1"/>
                          </a:solidFill>
                          <a:effectLst/>
                          <a:latin typeface="等线" panose="02010600030101010101" pitchFamily="2" charset="-122"/>
                          <a:ea typeface="等线" panose="02010600030101010101" pitchFamily="2" charset="-122"/>
                        </a:rPr>
                        <a:t>-</a:t>
                      </a:r>
                    </a:p>
                  </a:txBody>
                  <a:tcPr marL="5330" marR="5330" marT="5330" marB="0" anchor="ctr">
                    <a:lnL w="12700" cap="flat" cmpd="sng" algn="ctr">
                      <a:solidFill>
                        <a:schemeClr val="tx1"/>
                      </a:solidFill>
                      <a:prstDash val="solid"/>
                      <a:round/>
                      <a:headEnd type="none" w="med" len="med"/>
                      <a:tailEnd type="none" w="med" len="med"/>
                    </a:lnL>
                    <a:lnR>
                      <a:noFill/>
                    </a:lnR>
                    <a:lnT>
                      <a:noFill/>
                    </a:lnT>
                    <a:lnB>
                      <a:noFill/>
                    </a:lnB>
                    <a:solidFill>
                      <a:schemeClr val="accent4">
                        <a:lumMod val="20000"/>
                        <a:lumOff val="80000"/>
                      </a:schemeClr>
                    </a:solidFill>
                  </a:tcPr>
                </a:tc>
                <a:tc>
                  <a:txBody>
                    <a:bodyPr/>
                    <a:lstStyle/>
                    <a:p>
                      <a:pPr algn="l" fontAlgn="ctr"/>
                      <a:r>
                        <a:rPr lang="en-US" sz="2000" b="1" i="0" u="none" strike="noStrike" dirty="0">
                          <a:solidFill>
                            <a:schemeClr val="tx1"/>
                          </a:solidFill>
                          <a:effectLst/>
                          <a:latin typeface="Times New Roman" panose="02020603050405020304" pitchFamily="18" charset="0"/>
                          <a:ea typeface="等线" panose="02010600030101010101" pitchFamily="2" charset="-122"/>
                        </a:rPr>
                        <a:t>Selling, general, and administrative expenses </a:t>
                      </a:r>
                    </a:p>
                  </a:txBody>
                  <a:tcPr marL="5330" marR="5330" marT="5330" marB="0" anchor="ctr">
                    <a:lnL>
                      <a:noFill/>
                    </a:lnL>
                    <a:lnR w="12700" cap="flat" cmpd="sng" algn="ctr">
                      <a:solidFill>
                        <a:schemeClr val="tx1"/>
                      </a:solidFill>
                      <a:prstDash val="solid"/>
                      <a:round/>
                      <a:headEnd type="none" w="med" len="med"/>
                      <a:tailEnd type="none" w="med" len="med"/>
                    </a:lnR>
                    <a:lnT>
                      <a:noFill/>
                    </a:lnT>
                    <a:lnB>
                      <a:noFill/>
                    </a:lnB>
                    <a:solidFill>
                      <a:schemeClr val="accent4">
                        <a:lumMod val="20000"/>
                        <a:lumOff val="80000"/>
                      </a:schemeClr>
                    </a:solidFill>
                  </a:tcPr>
                </a:tc>
                <a:extLst>
                  <a:ext uri="{0D108BD9-81ED-4DB2-BD59-A6C34878D82A}">
                    <a16:rowId xmlns:a16="http://schemas.microsoft.com/office/drawing/2014/main" val="10002"/>
                  </a:ext>
                </a:extLst>
              </a:tr>
              <a:tr h="485775">
                <a:tc>
                  <a:txBody>
                    <a:bodyPr/>
                    <a:lstStyle/>
                    <a:p>
                      <a:pPr algn="ctr" fontAlgn="ctr"/>
                      <a:r>
                        <a:rPr lang="en-US" altLang="zh-CN" sz="2000" b="1" i="0" u="none" strike="noStrike" dirty="0">
                          <a:solidFill>
                            <a:schemeClr val="tx1"/>
                          </a:solidFill>
                          <a:effectLst/>
                          <a:latin typeface="等线" panose="02010600030101010101" pitchFamily="2" charset="-122"/>
                          <a:ea typeface="等线" panose="02010600030101010101" pitchFamily="2" charset="-122"/>
                        </a:rPr>
                        <a:t>-</a:t>
                      </a:r>
                    </a:p>
                  </a:txBody>
                  <a:tcPr marL="5330" marR="5330" marT="5330" marB="0" anchor="ctr">
                    <a:lnL w="12700" cap="flat" cmpd="sng" algn="ctr">
                      <a:solidFill>
                        <a:schemeClr val="tx1"/>
                      </a:solidFill>
                      <a:prstDash val="solid"/>
                      <a:round/>
                      <a:headEnd type="none" w="med" len="med"/>
                      <a:tailEnd type="none" w="med" len="med"/>
                    </a:lnL>
                    <a:lnR>
                      <a:noFill/>
                    </a:lnR>
                    <a:lnT>
                      <a:noFill/>
                    </a:lnT>
                    <a:lnB>
                      <a:noFill/>
                    </a:lnB>
                    <a:solidFill>
                      <a:schemeClr val="accent4">
                        <a:lumMod val="20000"/>
                        <a:lumOff val="80000"/>
                      </a:schemeClr>
                    </a:solidFill>
                  </a:tcPr>
                </a:tc>
                <a:tc>
                  <a:txBody>
                    <a:bodyPr/>
                    <a:lstStyle/>
                    <a:p>
                      <a:pPr algn="l" fontAlgn="ctr"/>
                      <a:r>
                        <a:rPr lang="en-US" sz="2000" b="1" i="0" u="none" strike="noStrike" dirty="0">
                          <a:solidFill>
                            <a:schemeClr val="tx1"/>
                          </a:solidFill>
                          <a:effectLst/>
                          <a:latin typeface="Times New Roman" panose="02020603050405020304" pitchFamily="18" charset="0"/>
                          <a:ea typeface="等线" panose="02010600030101010101" pitchFamily="2" charset="-122"/>
                        </a:rPr>
                        <a:t> Depreciation</a:t>
                      </a:r>
                    </a:p>
                  </a:txBody>
                  <a:tcPr marL="5330" marR="5330" marT="5330" marB="0" anchor="ctr">
                    <a:lnL>
                      <a:noFill/>
                    </a:lnL>
                    <a:lnR w="12700" cap="flat" cmpd="sng" algn="ctr">
                      <a:solidFill>
                        <a:schemeClr val="tx1"/>
                      </a:solidFill>
                      <a:prstDash val="solid"/>
                      <a:round/>
                      <a:headEnd type="none" w="med" len="med"/>
                      <a:tailEnd type="none" w="med" len="med"/>
                    </a:lnR>
                    <a:lnT>
                      <a:noFill/>
                    </a:lnT>
                    <a:lnB>
                      <a:noFill/>
                    </a:lnB>
                    <a:solidFill>
                      <a:schemeClr val="accent4">
                        <a:lumMod val="20000"/>
                        <a:lumOff val="80000"/>
                      </a:schemeClr>
                    </a:solidFill>
                  </a:tcPr>
                </a:tc>
                <a:extLst>
                  <a:ext uri="{0D108BD9-81ED-4DB2-BD59-A6C34878D82A}">
                    <a16:rowId xmlns:a16="http://schemas.microsoft.com/office/drawing/2014/main" val="10003"/>
                  </a:ext>
                </a:extLst>
              </a:tr>
              <a:tr h="485775">
                <a:tc>
                  <a:txBody>
                    <a:bodyPr/>
                    <a:lstStyle/>
                    <a:p>
                      <a:pPr algn="ctr" fontAlgn="ctr"/>
                      <a:r>
                        <a:rPr lang="en-US" altLang="zh-CN" sz="2000" b="1" i="0" u="none" strike="noStrike" dirty="0">
                          <a:solidFill>
                            <a:schemeClr val="tx1"/>
                          </a:solidFill>
                          <a:effectLst/>
                          <a:latin typeface="等线" panose="02010600030101010101" pitchFamily="2" charset="-122"/>
                          <a:ea typeface="等线" panose="02010600030101010101" pitchFamily="2" charset="-122"/>
                        </a:rPr>
                        <a:t>-</a:t>
                      </a:r>
                    </a:p>
                  </a:txBody>
                  <a:tcPr marL="5330" marR="5330" marT="5330" marB="0" anchor="ctr">
                    <a:lnL w="12700" cap="flat" cmpd="sng" algn="ctr">
                      <a:solidFill>
                        <a:schemeClr val="tx1"/>
                      </a:solidFill>
                      <a:prstDash val="solid"/>
                      <a:round/>
                      <a:headEnd type="none" w="med" len="med"/>
                      <a:tailEnd type="none" w="med" len="med"/>
                    </a:lnL>
                    <a:lnR>
                      <a:noFill/>
                    </a:lnR>
                    <a:lnT>
                      <a:noFill/>
                    </a:lnT>
                    <a:lnB>
                      <a:noFill/>
                    </a:lnB>
                    <a:solidFill>
                      <a:schemeClr val="accent4">
                        <a:lumMod val="20000"/>
                        <a:lumOff val="80000"/>
                      </a:schemeClr>
                    </a:solidFill>
                  </a:tcPr>
                </a:tc>
                <a:tc>
                  <a:txBody>
                    <a:bodyPr/>
                    <a:lstStyle/>
                    <a:p>
                      <a:pPr algn="l" fontAlgn="ctr"/>
                      <a:r>
                        <a:rPr lang="en-US" sz="2000" b="1" i="0" u="none" strike="noStrike" dirty="0">
                          <a:solidFill>
                            <a:schemeClr val="tx1"/>
                          </a:solidFill>
                          <a:effectLst/>
                          <a:latin typeface="Times New Roman" panose="02020603050405020304" pitchFamily="18" charset="0"/>
                          <a:ea typeface="等线" panose="02010600030101010101" pitchFamily="2" charset="-122"/>
                        </a:rPr>
                        <a:t>Interest expenses</a:t>
                      </a:r>
                    </a:p>
                  </a:txBody>
                  <a:tcPr marL="5330" marR="5330" marT="5330" marB="0" anchor="ctr">
                    <a:lnL>
                      <a:noFill/>
                    </a:lnL>
                    <a:lnR w="12700" cap="flat" cmpd="sng" algn="ctr">
                      <a:solidFill>
                        <a:schemeClr val="tx1"/>
                      </a:solidFill>
                      <a:prstDash val="solid"/>
                      <a:round/>
                      <a:headEnd type="none" w="med" len="med"/>
                      <a:tailEnd type="none" w="med" len="med"/>
                    </a:lnR>
                    <a:lnT>
                      <a:noFill/>
                    </a:lnT>
                    <a:lnB>
                      <a:noFill/>
                    </a:lnB>
                    <a:solidFill>
                      <a:schemeClr val="accent4">
                        <a:lumMod val="20000"/>
                        <a:lumOff val="80000"/>
                      </a:schemeClr>
                    </a:solidFill>
                  </a:tcPr>
                </a:tc>
                <a:extLst>
                  <a:ext uri="{0D108BD9-81ED-4DB2-BD59-A6C34878D82A}">
                    <a16:rowId xmlns:a16="http://schemas.microsoft.com/office/drawing/2014/main" val="10004"/>
                  </a:ext>
                </a:extLst>
              </a:tr>
              <a:tr h="485775">
                <a:tc>
                  <a:txBody>
                    <a:bodyPr/>
                    <a:lstStyle/>
                    <a:p>
                      <a:pPr algn="ctr" fontAlgn="ctr"/>
                      <a:r>
                        <a:rPr lang="en-US" altLang="zh-CN" sz="2000" b="1" i="0" u="none" strike="noStrike" dirty="0">
                          <a:solidFill>
                            <a:schemeClr val="tx1"/>
                          </a:solidFill>
                          <a:effectLst/>
                          <a:latin typeface="等线" panose="02010600030101010101" pitchFamily="2" charset="-122"/>
                          <a:ea typeface="等线" panose="02010600030101010101" pitchFamily="2" charset="-122"/>
                        </a:rPr>
                        <a:t>-</a:t>
                      </a:r>
                    </a:p>
                  </a:txBody>
                  <a:tcPr marL="5330" marR="5330" marT="5330"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ctr"/>
                      <a:r>
                        <a:rPr lang="en-US" sz="2000" b="1" i="0" u="none" strike="noStrike" dirty="0">
                          <a:solidFill>
                            <a:schemeClr val="tx1"/>
                          </a:solidFill>
                          <a:effectLst/>
                          <a:latin typeface="Times New Roman" panose="02020603050405020304" pitchFamily="18" charset="0"/>
                          <a:ea typeface="等线" panose="02010600030101010101" pitchFamily="2" charset="-122"/>
                        </a:rPr>
                        <a:t>Taxes</a:t>
                      </a:r>
                    </a:p>
                  </a:txBody>
                  <a:tcPr marL="5330" marR="5330" marT="5330"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5"/>
                  </a:ext>
                </a:extLst>
              </a:tr>
              <a:tr h="485775">
                <a:tc>
                  <a:txBody>
                    <a:bodyPr/>
                    <a:lstStyle/>
                    <a:p>
                      <a:pPr algn="ctr" fontAlgn="ctr"/>
                      <a:r>
                        <a:rPr lang="en-US" altLang="zh-CN" sz="2000" b="1" i="0" u="none" strike="noStrike" dirty="0">
                          <a:solidFill>
                            <a:schemeClr val="tx1"/>
                          </a:solidFill>
                          <a:effectLst/>
                          <a:latin typeface="等线" panose="02010600030101010101" pitchFamily="2" charset="-122"/>
                          <a:ea typeface="等线" panose="02010600030101010101" pitchFamily="2" charset="-122"/>
                        </a:rPr>
                        <a:t>=</a:t>
                      </a:r>
                    </a:p>
                  </a:txBody>
                  <a:tcPr marL="5330" marR="5330" marT="533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ctr"/>
                      <a:r>
                        <a:rPr lang="en-US" sz="2000" b="1" i="0" u="none" strike="noStrike" dirty="0">
                          <a:solidFill>
                            <a:schemeClr val="tx1"/>
                          </a:solidFill>
                          <a:effectLst/>
                          <a:latin typeface="Times New Roman" panose="02020603050405020304" pitchFamily="18" charset="0"/>
                          <a:ea typeface="等线" panose="02010600030101010101" pitchFamily="2" charset="-122"/>
                        </a:rPr>
                        <a:t>Net Income</a:t>
                      </a:r>
                    </a:p>
                  </a:txBody>
                  <a:tcPr marL="5330" marR="5330" marT="533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6"/>
                  </a:ext>
                </a:extLst>
              </a:tr>
              <a:tr h="485775">
                <a:tc gridSpan="2">
                  <a:txBody>
                    <a:bodyPr/>
                    <a:lstStyle/>
                    <a:p>
                      <a:pPr algn="ctr" fontAlgn="ctr"/>
                      <a:r>
                        <a:rPr lang="en-US" sz="2000" b="1" i="0" u="none" strike="noStrike" dirty="0">
                          <a:solidFill>
                            <a:srgbClr val="000000"/>
                          </a:solidFill>
                          <a:effectLst/>
                          <a:latin typeface="Times New Roman" panose="02020603050405020304" pitchFamily="18" charset="0"/>
                          <a:ea typeface="等线" panose="02010600030101010101" pitchFamily="2" charset="-122"/>
                        </a:rPr>
                        <a:t>Net income = (Sales - COGS - SG&amp;A - Depreciation - Interest) * (1 -τ)</a:t>
                      </a:r>
                    </a:p>
                  </a:txBody>
                  <a:tcPr marL="5330" marR="5330" marT="53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tc>
                <a:extLst>
                  <a:ext uri="{0D108BD9-81ED-4DB2-BD59-A6C34878D82A}">
                    <a16:rowId xmlns:a16="http://schemas.microsoft.com/office/drawing/2014/main" val="10007"/>
                  </a:ext>
                </a:extLst>
              </a:tr>
            </a:tbl>
          </a:graphicData>
        </a:graphic>
      </p:graphicFrame>
      <p:sp>
        <p:nvSpPr>
          <p:cNvPr id="5" name="文本框 4"/>
          <p:cNvSpPr txBox="1"/>
          <p:nvPr/>
        </p:nvSpPr>
        <p:spPr>
          <a:xfrm>
            <a:off x="88584" y="1213362"/>
            <a:ext cx="4950732" cy="338476"/>
          </a:xfrm>
          <a:prstGeom prst="rect">
            <a:avLst/>
          </a:prstGeom>
          <a:noFill/>
          <a:ln w="6350" cap="flat">
            <a:noFill/>
            <a:miter lim="800000"/>
          </a:ln>
        </p:spPr>
        <p:txBody>
          <a:bodyPr wrap="square">
            <a:spAutoFit/>
          </a:bodyPr>
          <a:lstStyle/>
          <a:p>
            <a:pPr marL="628650" lvl="1" indent="-90170" defTabSz="957580">
              <a:buClr>
                <a:srgbClr val="9B1717"/>
              </a:buClr>
              <a:buFont typeface="Arial" panose="020B0604020202020204" pitchFamily="34" charset="0"/>
              <a:buChar char="•"/>
              <a:defRPr/>
            </a:pPr>
            <a:r>
              <a:rPr lang="en-US" altLang="zh-CN" sz="1600" b="1" dirty="0">
                <a:latin typeface="Palatino Linotype" panose="02040502050505030304" pitchFamily="18" charset="0"/>
                <a:cs typeface="Arial" panose="020B0604020202020204" pitchFamily="34" charset="0"/>
              </a:rPr>
              <a:t>Calculation of Net Income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5555" y="602317"/>
            <a:ext cx="9365942" cy="384721"/>
          </a:xfrm>
        </p:spPr>
        <p:txBody>
          <a:bodyPr/>
          <a:lstStyle/>
          <a:p>
            <a:r>
              <a:rPr lang="en-US" altLang="zh-CN" b="1" dirty="0"/>
              <a:t>Revenue Forecast</a:t>
            </a:r>
            <a:endParaRPr lang="en-US" b="1" dirty="0"/>
          </a:p>
        </p:txBody>
      </p:sp>
      <p:sp>
        <p:nvSpPr>
          <p:cNvPr id="3" name="Text Placeholder 5"/>
          <p:cNvSpPr txBox="1"/>
          <p:nvPr/>
        </p:nvSpPr>
        <p:spPr>
          <a:xfrm>
            <a:off x="242302" y="1104318"/>
            <a:ext cx="9400859" cy="5148658"/>
          </a:xfrm>
          <a:prstGeom prst="rect">
            <a:avLst/>
          </a:prstGeom>
        </p:spPr>
        <p:txBody>
          <a:bodyPr/>
          <a:lstStyle>
            <a:lvl1pPr marL="188595" indent="-188595" algn="l" defTabSz="958215" rtl="0" eaLnBrk="1" latinLnBrk="0" hangingPunct="1">
              <a:lnSpc>
                <a:spcPct val="90000"/>
              </a:lnSpc>
              <a:spcBef>
                <a:spcPts val="1465"/>
              </a:spcBef>
              <a:buClr>
                <a:schemeClr val="bg2"/>
              </a:buClr>
              <a:buSzPct val="100000"/>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1pPr>
            <a:lvl2pPr marL="325755" indent="-133985" algn="l" defTabSz="958215" rtl="0" eaLnBrk="1" latinLnBrk="0" hangingPunct="1">
              <a:lnSpc>
                <a:spcPct val="90000"/>
              </a:lnSpc>
              <a:spcBef>
                <a:spcPts val="945"/>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2pPr>
            <a:lvl3pPr marL="513080" indent="-188595" algn="l" defTabSz="958215" rtl="0" eaLnBrk="1" latinLnBrk="0" hangingPunct="1">
              <a:lnSpc>
                <a:spcPct val="90000"/>
              </a:lnSpc>
              <a:spcBef>
                <a:spcPts val="630"/>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3pPr>
            <a:lvl4pPr marL="663575" indent="-143510" algn="l" defTabSz="958215" rtl="0" eaLnBrk="1" latinLnBrk="0" hangingPunct="1">
              <a:lnSpc>
                <a:spcPct val="90000"/>
              </a:lnSpc>
              <a:spcBef>
                <a:spcPts val="210"/>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4pPr>
            <a:lvl5pPr marL="807085" indent="-143510" algn="l" defTabSz="958215" rtl="0" eaLnBrk="1" latinLnBrk="0" hangingPunct="1">
              <a:lnSpc>
                <a:spcPct val="90000"/>
              </a:lnSpc>
              <a:spcBef>
                <a:spcPts val="105"/>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5pPr>
            <a:lvl6pPr marL="2633980"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6pPr>
            <a:lvl7pPr marL="311340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7pPr>
            <a:lvl8pPr marL="359219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8pPr>
            <a:lvl9pPr marL="407098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9pPr>
          </a:lstStyle>
          <a:p>
            <a:pPr marL="355600" lvl="1" indent="-90170"/>
            <a:r>
              <a:rPr lang="en-US" sz="1600" b="1" dirty="0"/>
              <a:t>Sales Revenue Forecast</a:t>
            </a:r>
          </a:p>
        </p:txBody>
      </p:sp>
      <p:graphicFrame>
        <p:nvGraphicFramePr>
          <p:cNvPr id="6" name="表格 5"/>
          <p:cNvGraphicFramePr>
            <a:graphicFrameLocks noGrp="1"/>
          </p:cNvGraphicFramePr>
          <p:nvPr/>
        </p:nvGraphicFramePr>
        <p:xfrm>
          <a:off x="173965" y="1485234"/>
          <a:ext cx="9365944" cy="2397508"/>
        </p:xfrm>
        <a:graphic>
          <a:graphicData uri="http://schemas.openxmlformats.org/drawingml/2006/table">
            <a:tbl>
              <a:tblPr/>
              <a:tblGrid>
                <a:gridCol w="1746193">
                  <a:extLst>
                    <a:ext uri="{9D8B030D-6E8A-4147-A177-3AD203B41FA5}">
                      <a16:colId xmlns:a16="http://schemas.microsoft.com/office/drawing/2014/main" val="20000"/>
                    </a:ext>
                  </a:extLst>
                </a:gridCol>
                <a:gridCol w="846639">
                  <a:extLst>
                    <a:ext uri="{9D8B030D-6E8A-4147-A177-3AD203B41FA5}">
                      <a16:colId xmlns:a16="http://schemas.microsoft.com/office/drawing/2014/main" val="20001"/>
                    </a:ext>
                  </a:extLst>
                </a:gridCol>
                <a:gridCol w="846639">
                  <a:extLst>
                    <a:ext uri="{9D8B030D-6E8A-4147-A177-3AD203B41FA5}">
                      <a16:colId xmlns:a16="http://schemas.microsoft.com/office/drawing/2014/main" val="20002"/>
                    </a:ext>
                  </a:extLst>
                </a:gridCol>
                <a:gridCol w="846639">
                  <a:extLst>
                    <a:ext uri="{9D8B030D-6E8A-4147-A177-3AD203B41FA5}">
                      <a16:colId xmlns:a16="http://schemas.microsoft.com/office/drawing/2014/main" val="20003"/>
                    </a:ext>
                  </a:extLst>
                </a:gridCol>
                <a:gridCol w="846639">
                  <a:extLst>
                    <a:ext uri="{9D8B030D-6E8A-4147-A177-3AD203B41FA5}">
                      <a16:colId xmlns:a16="http://schemas.microsoft.com/office/drawing/2014/main" val="20004"/>
                    </a:ext>
                  </a:extLst>
                </a:gridCol>
                <a:gridCol w="846639">
                  <a:extLst>
                    <a:ext uri="{9D8B030D-6E8A-4147-A177-3AD203B41FA5}">
                      <a16:colId xmlns:a16="http://schemas.microsoft.com/office/drawing/2014/main" val="20005"/>
                    </a:ext>
                  </a:extLst>
                </a:gridCol>
                <a:gridCol w="846639">
                  <a:extLst>
                    <a:ext uri="{9D8B030D-6E8A-4147-A177-3AD203B41FA5}">
                      <a16:colId xmlns:a16="http://schemas.microsoft.com/office/drawing/2014/main" val="20006"/>
                    </a:ext>
                  </a:extLst>
                </a:gridCol>
                <a:gridCol w="846639">
                  <a:extLst>
                    <a:ext uri="{9D8B030D-6E8A-4147-A177-3AD203B41FA5}">
                      <a16:colId xmlns:a16="http://schemas.microsoft.com/office/drawing/2014/main" val="20007"/>
                    </a:ext>
                  </a:extLst>
                </a:gridCol>
                <a:gridCol w="846639">
                  <a:extLst>
                    <a:ext uri="{9D8B030D-6E8A-4147-A177-3AD203B41FA5}">
                      <a16:colId xmlns:a16="http://schemas.microsoft.com/office/drawing/2014/main" val="20008"/>
                    </a:ext>
                  </a:extLst>
                </a:gridCol>
                <a:gridCol w="846639">
                  <a:extLst>
                    <a:ext uri="{9D8B030D-6E8A-4147-A177-3AD203B41FA5}">
                      <a16:colId xmlns:a16="http://schemas.microsoft.com/office/drawing/2014/main" val="20009"/>
                    </a:ext>
                  </a:extLst>
                </a:gridCol>
              </a:tblGrid>
              <a:tr h="357753">
                <a:tc>
                  <a:txBody>
                    <a:bodyPr/>
                    <a:lstStyle/>
                    <a:p>
                      <a:pPr algn="ctr" fontAlgn="ctr"/>
                      <a:r>
                        <a:rPr lang="en-US" altLang="zh-CN" sz="1100" b="1" i="0" u="none" strike="noStrike" dirty="0">
                          <a:solidFill>
                            <a:srgbClr val="FFFFFF"/>
                          </a:solidFill>
                          <a:effectLst/>
                          <a:latin typeface="微软雅黑" panose="020B0503020204020204" pitchFamily="34" charset="-122"/>
                          <a:ea typeface="微软雅黑" panose="020B0503020204020204" pitchFamily="34" charset="-122"/>
                        </a:rPr>
                        <a:t>(Million Yuan)</a:t>
                      </a:r>
                      <a:r>
                        <a:rPr lang="zh-CN" altLang="en-US" sz="1100" b="1" i="0" u="none" strike="noStrike" dirty="0">
                          <a:solidFill>
                            <a:srgbClr val="9B1717"/>
                          </a:solidFill>
                          <a:effectLst/>
                          <a:latin typeface="微软雅黑" panose="020B0503020204020204" pitchFamily="34" charset="-122"/>
                          <a:ea typeface="微软雅黑" panose="020B0503020204020204" pitchFamily="34" charset="-122"/>
                        </a:rPr>
                        <a:t>　</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altLang="zh-CN" sz="1100" b="1" i="0" u="none" strike="noStrike" dirty="0">
                          <a:solidFill>
                            <a:srgbClr val="FFFFFF"/>
                          </a:solidFill>
                          <a:effectLst/>
                          <a:latin typeface="微软雅黑" panose="020B0503020204020204" pitchFamily="34" charset="-122"/>
                          <a:ea typeface="微软雅黑" panose="020B0503020204020204" pitchFamily="34" charset="-122"/>
                        </a:rPr>
                        <a:t>2019</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altLang="zh-CN" sz="1100" b="1" i="0" u="none" strike="noStrike" dirty="0">
                          <a:solidFill>
                            <a:srgbClr val="FFFFFF"/>
                          </a:solidFill>
                          <a:effectLst/>
                          <a:latin typeface="微软雅黑" panose="020B0503020204020204" pitchFamily="34" charset="-122"/>
                          <a:ea typeface="微软雅黑" panose="020B0503020204020204" pitchFamily="34" charset="-122"/>
                        </a:rPr>
                        <a:t>2020</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altLang="zh-CN" sz="1100" b="1" i="0" u="none" strike="noStrike" dirty="0">
                          <a:solidFill>
                            <a:srgbClr val="FFFFFF"/>
                          </a:solidFill>
                          <a:effectLst/>
                          <a:latin typeface="微软雅黑" panose="020B0503020204020204" pitchFamily="34" charset="-122"/>
                          <a:ea typeface="微软雅黑" panose="020B0503020204020204" pitchFamily="34" charset="-122"/>
                        </a:rPr>
                        <a:t>2021</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altLang="zh-CN" sz="1100" b="1" i="0" u="none" strike="noStrike" dirty="0">
                          <a:solidFill>
                            <a:srgbClr val="FFFFFF"/>
                          </a:solidFill>
                          <a:effectLst/>
                          <a:latin typeface="微软雅黑" panose="020B0503020204020204" pitchFamily="34" charset="-122"/>
                          <a:ea typeface="微软雅黑" panose="020B0503020204020204" pitchFamily="34" charset="-122"/>
                        </a:rPr>
                        <a:t>2022</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sz="1100" b="1" i="0" u="none" strike="noStrike" dirty="0">
                          <a:solidFill>
                            <a:srgbClr val="FFFFFF"/>
                          </a:solidFill>
                          <a:effectLst/>
                          <a:latin typeface="微软雅黑" panose="020B0503020204020204" pitchFamily="34" charset="-122"/>
                          <a:ea typeface="微软雅黑" panose="020B0503020204020204" pitchFamily="34" charset="-122"/>
                        </a:rPr>
                        <a:t>2023E</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sz="1100" b="1" i="0" u="none" strike="noStrike" dirty="0">
                          <a:solidFill>
                            <a:srgbClr val="FFFFFF"/>
                          </a:solidFill>
                          <a:effectLst/>
                          <a:latin typeface="微软雅黑" panose="020B0503020204020204" pitchFamily="34" charset="-122"/>
                          <a:ea typeface="微软雅黑" panose="020B0503020204020204" pitchFamily="34" charset="-122"/>
                        </a:rPr>
                        <a:t>2024E</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sz="1100" b="1" i="0" u="none" strike="noStrike" dirty="0">
                          <a:solidFill>
                            <a:srgbClr val="FFFFFF"/>
                          </a:solidFill>
                          <a:effectLst/>
                          <a:latin typeface="微软雅黑" panose="020B0503020204020204" pitchFamily="34" charset="-122"/>
                          <a:ea typeface="微软雅黑" panose="020B0503020204020204" pitchFamily="34" charset="-122"/>
                        </a:rPr>
                        <a:t>2025E</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sz="1100" b="1" i="0" u="none" strike="noStrike" dirty="0">
                          <a:solidFill>
                            <a:srgbClr val="FFFFFF"/>
                          </a:solidFill>
                          <a:effectLst/>
                          <a:latin typeface="微软雅黑" panose="020B0503020204020204" pitchFamily="34" charset="-122"/>
                          <a:ea typeface="微软雅黑" panose="020B0503020204020204" pitchFamily="34" charset="-122"/>
                        </a:rPr>
                        <a:t>2026E</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sz="1100" b="1" i="0" u="none" strike="noStrike" dirty="0">
                          <a:solidFill>
                            <a:srgbClr val="FFFFFF"/>
                          </a:solidFill>
                          <a:effectLst/>
                          <a:latin typeface="微软雅黑" panose="020B0503020204020204" pitchFamily="34" charset="-122"/>
                          <a:ea typeface="微软雅黑" panose="020B0503020204020204" pitchFamily="34" charset="-122"/>
                        </a:rPr>
                        <a:t>2027E</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extLst>
                  <a:ext uri="{0D108BD9-81ED-4DB2-BD59-A6C34878D82A}">
                    <a16:rowId xmlns:a16="http://schemas.microsoft.com/office/drawing/2014/main" val="10000"/>
                  </a:ext>
                </a:extLst>
              </a:tr>
              <a:tr h="407951">
                <a:tc>
                  <a:txBody>
                    <a:bodyPr/>
                    <a:lstStyle/>
                    <a:p>
                      <a:pPr algn="ctr" fontAlgn="ctr"/>
                      <a:r>
                        <a:rPr lang="en-US" sz="1100" b="1" i="0" u="none" strike="noStrike" dirty="0">
                          <a:solidFill>
                            <a:srgbClr val="FFFFFF"/>
                          </a:solidFill>
                          <a:effectLst/>
                          <a:latin typeface="微软雅黑" panose="020B0503020204020204" pitchFamily="34" charset="-122"/>
                          <a:ea typeface="微软雅黑" panose="020B0503020204020204" pitchFamily="34" charset="-122"/>
                        </a:rPr>
                        <a:t>Revenue</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1403.14 </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2013.04 </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2575.16 </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3397.54 </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4202.29 </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5061.06 </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6075.06 </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7178.52 </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8318.26 </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001"/>
                  </a:ext>
                </a:extLst>
              </a:tr>
              <a:tr h="407951">
                <a:tc>
                  <a:txBody>
                    <a:bodyPr/>
                    <a:lstStyle/>
                    <a:p>
                      <a:pPr algn="ctr" fontAlgn="ctr"/>
                      <a:r>
                        <a:rPr lang="en-US" sz="1100" b="1" i="0" u="none" strike="noStrike" dirty="0">
                          <a:solidFill>
                            <a:srgbClr val="FFFFFF"/>
                          </a:solidFill>
                          <a:effectLst/>
                          <a:latin typeface="微软雅黑" panose="020B0503020204020204" pitchFamily="34" charset="-122"/>
                          <a:ea typeface="微软雅黑" panose="020B0503020204020204" pitchFamily="34" charset="-122"/>
                        </a:rPr>
                        <a:t>Snacks</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909.02 </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1296.16 </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1629.93 </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1954.02 </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2247.12 </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2516.78 </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2768.46 </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3045.30 </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3349.83 </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002"/>
                  </a:ext>
                </a:extLst>
              </a:tr>
              <a:tr h="407951">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Staple Food</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483.49 </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695.51 </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912.01 </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1388.44 </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1874.39 </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2436.71 </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3167.72 </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3959.65 </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4751.58 </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003"/>
                  </a:ext>
                </a:extLst>
              </a:tr>
              <a:tr h="407951">
                <a:tc>
                  <a:txBody>
                    <a:bodyPr/>
                    <a:lstStyle/>
                    <a:p>
                      <a:pPr algn="ctr" fontAlgn="ctr"/>
                      <a:r>
                        <a:rPr lang="en-US" sz="1100" b="1" i="0" u="none" strike="noStrike" dirty="0">
                          <a:solidFill>
                            <a:srgbClr val="FFFFFF"/>
                          </a:solidFill>
                          <a:effectLst/>
                          <a:latin typeface="微软雅黑" panose="020B0503020204020204" pitchFamily="34" charset="-122"/>
                          <a:ea typeface="微软雅黑" panose="020B0503020204020204" pitchFamily="34" charset="-122"/>
                        </a:rPr>
                        <a:t>Health Care Products</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7.59 </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12.95 </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18.14 </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36.70 </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58.72 </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82.20 </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110.97 </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144.26 </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187.54 </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004"/>
                  </a:ext>
                </a:extLst>
              </a:tr>
              <a:tr h="407951">
                <a:tc>
                  <a:txBody>
                    <a:bodyPr/>
                    <a:lstStyle/>
                    <a:p>
                      <a:pPr algn="ctr" fontAlgn="ctr"/>
                      <a:r>
                        <a:rPr lang="en-US" sz="1100" b="1" i="0" u="none" strike="noStrike" dirty="0">
                          <a:solidFill>
                            <a:srgbClr val="FFFFFF"/>
                          </a:solidFill>
                          <a:effectLst/>
                          <a:latin typeface="微软雅黑" panose="020B0503020204020204" pitchFamily="34" charset="-122"/>
                          <a:ea typeface="微软雅黑" panose="020B0503020204020204" pitchFamily="34" charset="-122"/>
                        </a:rPr>
                        <a:t>Others</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3.05 </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8.42 </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15.09 </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18.38 </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22.06 </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25.37 </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27.90 </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29.30 </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29.30 </a:t>
                      </a:r>
                    </a:p>
                  </a:txBody>
                  <a:tcPr marL="5016" marR="5016" marT="501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005"/>
                  </a:ext>
                </a:extLst>
              </a:tr>
            </a:tbl>
          </a:graphicData>
        </a:graphic>
      </p:graphicFrame>
      <p:sp>
        <p:nvSpPr>
          <p:cNvPr id="8" name="文本框 7"/>
          <p:cNvSpPr txBox="1"/>
          <p:nvPr/>
        </p:nvSpPr>
        <p:spPr>
          <a:xfrm>
            <a:off x="2472" y="3935177"/>
            <a:ext cx="4950732" cy="338476"/>
          </a:xfrm>
          <a:prstGeom prst="rect">
            <a:avLst/>
          </a:prstGeom>
          <a:noFill/>
          <a:ln w="6350" cap="flat">
            <a:noFill/>
            <a:miter lim="800000"/>
          </a:ln>
        </p:spPr>
        <p:txBody>
          <a:bodyPr wrap="square">
            <a:spAutoFit/>
          </a:bodyPr>
          <a:lstStyle/>
          <a:p>
            <a:pPr marL="628650" lvl="1" indent="-90170" defTabSz="957580">
              <a:buClr>
                <a:srgbClr val="9B1717"/>
              </a:buClr>
              <a:buFont typeface="Arial" panose="020B0604020202020204" pitchFamily="34" charset="0"/>
              <a:buChar char="•"/>
              <a:defRPr/>
            </a:pPr>
            <a:r>
              <a:rPr lang="en-US" altLang="zh-CN" sz="1600" b="1" dirty="0">
                <a:latin typeface="Palatino Linotype" panose="02040502050505030304" pitchFamily="18" charset="0"/>
                <a:cs typeface="Arial" panose="020B0604020202020204" pitchFamily="34" charset="0"/>
              </a:rPr>
              <a:t>Revenue Growth Rate</a:t>
            </a:r>
          </a:p>
        </p:txBody>
      </p:sp>
      <p:graphicFrame>
        <p:nvGraphicFramePr>
          <p:cNvPr id="9" name="表格 8"/>
          <p:cNvGraphicFramePr>
            <a:graphicFrameLocks noGrp="1"/>
          </p:cNvGraphicFramePr>
          <p:nvPr/>
        </p:nvGraphicFramePr>
        <p:xfrm>
          <a:off x="173966" y="4310772"/>
          <a:ext cx="9365945" cy="2123988"/>
        </p:xfrm>
        <a:graphic>
          <a:graphicData uri="http://schemas.openxmlformats.org/drawingml/2006/table">
            <a:tbl>
              <a:tblPr/>
              <a:tblGrid>
                <a:gridCol w="1746194">
                  <a:extLst>
                    <a:ext uri="{9D8B030D-6E8A-4147-A177-3AD203B41FA5}">
                      <a16:colId xmlns:a16="http://schemas.microsoft.com/office/drawing/2014/main" val="20000"/>
                    </a:ext>
                  </a:extLst>
                </a:gridCol>
                <a:gridCol w="846639">
                  <a:extLst>
                    <a:ext uri="{9D8B030D-6E8A-4147-A177-3AD203B41FA5}">
                      <a16:colId xmlns:a16="http://schemas.microsoft.com/office/drawing/2014/main" val="20001"/>
                    </a:ext>
                  </a:extLst>
                </a:gridCol>
                <a:gridCol w="846639">
                  <a:extLst>
                    <a:ext uri="{9D8B030D-6E8A-4147-A177-3AD203B41FA5}">
                      <a16:colId xmlns:a16="http://schemas.microsoft.com/office/drawing/2014/main" val="20002"/>
                    </a:ext>
                  </a:extLst>
                </a:gridCol>
                <a:gridCol w="846639">
                  <a:extLst>
                    <a:ext uri="{9D8B030D-6E8A-4147-A177-3AD203B41FA5}">
                      <a16:colId xmlns:a16="http://schemas.microsoft.com/office/drawing/2014/main" val="20003"/>
                    </a:ext>
                  </a:extLst>
                </a:gridCol>
                <a:gridCol w="846639">
                  <a:extLst>
                    <a:ext uri="{9D8B030D-6E8A-4147-A177-3AD203B41FA5}">
                      <a16:colId xmlns:a16="http://schemas.microsoft.com/office/drawing/2014/main" val="20004"/>
                    </a:ext>
                  </a:extLst>
                </a:gridCol>
                <a:gridCol w="846639">
                  <a:extLst>
                    <a:ext uri="{9D8B030D-6E8A-4147-A177-3AD203B41FA5}">
                      <a16:colId xmlns:a16="http://schemas.microsoft.com/office/drawing/2014/main" val="20005"/>
                    </a:ext>
                  </a:extLst>
                </a:gridCol>
                <a:gridCol w="846639">
                  <a:extLst>
                    <a:ext uri="{9D8B030D-6E8A-4147-A177-3AD203B41FA5}">
                      <a16:colId xmlns:a16="http://schemas.microsoft.com/office/drawing/2014/main" val="20006"/>
                    </a:ext>
                  </a:extLst>
                </a:gridCol>
                <a:gridCol w="846639">
                  <a:extLst>
                    <a:ext uri="{9D8B030D-6E8A-4147-A177-3AD203B41FA5}">
                      <a16:colId xmlns:a16="http://schemas.microsoft.com/office/drawing/2014/main" val="20007"/>
                    </a:ext>
                  </a:extLst>
                </a:gridCol>
                <a:gridCol w="846639">
                  <a:extLst>
                    <a:ext uri="{9D8B030D-6E8A-4147-A177-3AD203B41FA5}">
                      <a16:colId xmlns:a16="http://schemas.microsoft.com/office/drawing/2014/main" val="20008"/>
                    </a:ext>
                  </a:extLst>
                </a:gridCol>
                <a:gridCol w="846639">
                  <a:extLst>
                    <a:ext uri="{9D8B030D-6E8A-4147-A177-3AD203B41FA5}">
                      <a16:colId xmlns:a16="http://schemas.microsoft.com/office/drawing/2014/main" val="20009"/>
                    </a:ext>
                  </a:extLst>
                </a:gridCol>
              </a:tblGrid>
              <a:tr h="353998">
                <a:tc>
                  <a:txBody>
                    <a:bodyPr/>
                    <a:lstStyle/>
                    <a:p>
                      <a:pPr algn="ctr"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　</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altLang="zh-CN" sz="1100" b="1" i="0" u="none" strike="noStrike" dirty="0">
                          <a:solidFill>
                            <a:srgbClr val="FFFFFF"/>
                          </a:solidFill>
                          <a:effectLst/>
                          <a:latin typeface="微软雅黑" panose="020B0503020204020204" pitchFamily="34" charset="-122"/>
                          <a:ea typeface="微软雅黑" panose="020B0503020204020204" pitchFamily="34" charset="-122"/>
                        </a:rPr>
                        <a:t>2019</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altLang="zh-CN" sz="1100" b="1" i="0" u="none" strike="noStrike">
                          <a:solidFill>
                            <a:srgbClr val="FFFFFF"/>
                          </a:solidFill>
                          <a:effectLst/>
                          <a:latin typeface="微软雅黑" panose="020B0503020204020204" pitchFamily="34" charset="-122"/>
                          <a:ea typeface="微软雅黑" panose="020B0503020204020204" pitchFamily="34" charset="-122"/>
                        </a:rPr>
                        <a:t>2020</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altLang="zh-CN" sz="1100" b="1" i="0" u="none" strike="noStrike">
                          <a:solidFill>
                            <a:srgbClr val="FFFFFF"/>
                          </a:solidFill>
                          <a:effectLst/>
                          <a:latin typeface="微软雅黑" panose="020B0503020204020204" pitchFamily="34" charset="-122"/>
                          <a:ea typeface="微软雅黑" panose="020B0503020204020204" pitchFamily="34" charset="-122"/>
                        </a:rPr>
                        <a:t>2021</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altLang="zh-CN" sz="1100" b="1" i="0" u="none" strike="noStrike">
                          <a:solidFill>
                            <a:srgbClr val="FFFFFF"/>
                          </a:solidFill>
                          <a:effectLst/>
                          <a:latin typeface="微软雅黑" panose="020B0503020204020204" pitchFamily="34" charset="-122"/>
                          <a:ea typeface="微软雅黑" panose="020B0503020204020204" pitchFamily="34" charset="-122"/>
                        </a:rPr>
                        <a:t>2022</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2023E</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2024E</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2025E</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2026E</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2027E</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extLst>
                  <a:ext uri="{0D108BD9-81ED-4DB2-BD59-A6C34878D82A}">
                    <a16:rowId xmlns:a16="http://schemas.microsoft.com/office/drawing/2014/main" val="10000"/>
                  </a:ext>
                </a:extLst>
              </a:tr>
              <a:tr h="353998">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Revenue Growth Rate</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43.47%</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27.92%</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31.93%</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23.69%</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20.44%</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20.04%</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12.04%</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12.04%</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001"/>
                  </a:ext>
                </a:extLst>
              </a:tr>
              <a:tr h="353998">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Snacks</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　</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42.59%</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25.75%</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19.88%</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15.00%</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12.00%</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10.00%</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10.00%</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10.00%</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002"/>
                  </a:ext>
                </a:extLst>
              </a:tr>
              <a:tr h="353998">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Staple Food</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　</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43.85%</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31.13%</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52.24%</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35.00%</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30.00%</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30.00%</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25.00%</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20.00%</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003"/>
                  </a:ext>
                </a:extLst>
              </a:tr>
              <a:tr h="353998">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Health Care Products</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　</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70.63%</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40.07%</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102.34%</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60.00%</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40.00%</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35.00%</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30.00%</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30.00%</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004"/>
                  </a:ext>
                </a:extLst>
              </a:tr>
              <a:tr h="353998">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Others</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　</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175.99%</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79.12%</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21.85%</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20.00%</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15.00%</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10.00%</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5.00%</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0.00%</a:t>
                      </a:r>
                    </a:p>
                  </a:txBody>
                  <a:tcPr marL="4991" marR="4991" marT="4991"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550" y="599059"/>
            <a:ext cx="9365942" cy="384721"/>
          </a:xfrm>
        </p:spPr>
        <p:txBody>
          <a:bodyPr/>
          <a:lstStyle/>
          <a:p>
            <a:r>
              <a:rPr lang="en-US" b="1" dirty="0"/>
              <a:t>COGS Forecast</a:t>
            </a:r>
          </a:p>
        </p:txBody>
      </p:sp>
      <p:sp>
        <p:nvSpPr>
          <p:cNvPr id="6" name="文本框 5"/>
          <p:cNvSpPr txBox="1"/>
          <p:nvPr/>
        </p:nvSpPr>
        <p:spPr>
          <a:xfrm>
            <a:off x="-50398" y="1081778"/>
            <a:ext cx="4950732" cy="338476"/>
          </a:xfrm>
          <a:prstGeom prst="rect">
            <a:avLst/>
          </a:prstGeom>
          <a:noFill/>
          <a:ln w="6350" cap="flat">
            <a:noFill/>
            <a:miter lim="800000"/>
          </a:ln>
        </p:spPr>
        <p:txBody>
          <a:bodyPr wrap="square">
            <a:spAutoFit/>
          </a:bodyPr>
          <a:lstStyle/>
          <a:p>
            <a:pPr marL="628650" lvl="1" indent="-90170" defTabSz="957580">
              <a:buClr>
                <a:srgbClr val="9B1717"/>
              </a:buClr>
              <a:buFont typeface="Arial" panose="020B0604020202020204" pitchFamily="34" charset="0"/>
              <a:buChar char="•"/>
              <a:defRPr/>
            </a:pPr>
            <a:r>
              <a:rPr lang="en-US" altLang="zh-CN" sz="1600" b="1" dirty="0">
                <a:latin typeface="Palatino Linotype" panose="02040502050505030304" pitchFamily="18" charset="0"/>
                <a:cs typeface="Arial" panose="020B0604020202020204" pitchFamily="34" charset="0"/>
              </a:rPr>
              <a:t>Cost of Good Sold Forecast</a:t>
            </a:r>
          </a:p>
        </p:txBody>
      </p:sp>
      <p:graphicFrame>
        <p:nvGraphicFramePr>
          <p:cNvPr id="8" name="表格 7"/>
          <p:cNvGraphicFramePr>
            <a:graphicFrameLocks noGrp="1"/>
          </p:cNvGraphicFramePr>
          <p:nvPr/>
        </p:nvGraphicFramePr>
        <p:xfrm>
          <a:off x="160006" y="1629217"/>
          <a:ext cx="9545919" cy="3203610"/>
        </p:xfrm>
        <a:graphic>
          <a:graphicData uri="http://schemas.openxmlformats.org/drawingml/2006/table">
            <a:tbl>
              <a:tblPr/>
              <a:tblGrid>
                <a:gridCol w="1779747">
                  <a:extLst>
                    <a:ext uri="{9D8B030D-6E8A-4147-A177-3AD203B41FA5}">
                      <a16:colId xmlns:a16="http://schemas.microsoft.com/office/drawing/2014/main" val="20000"/>
                    </a:ext>
                  </a:extLst>
                </a:gridCol>
                <a:gridCol w="862908">
                  <a:extLst>
                    <a:ext uri="{9D8B030D-6E8A-4147-A177-3AD203B41FA5}">
                      <a16:colId xmlns:a16="http://schemas.microsoft.com/office/drawing/2014/main" val="20001"/>
                    </a:ext>
                  </a:extLst>
                </a:gridCol>
                <a:gridCol w="862908">
                  <a:extLst>
                    <a:ext uri="{9D8B030D-6E8A-4147-A177-3AD203B41FA5}">
                      <a16:colId xmlns:a16="http://schemas.microsoft.com/office/drawing/2014/main" val="20002"/>
                    </a:ext>
                  </a:extLst>
                </a:gridCol>
                <a:gridCol w="862908">
                  <a:extLst>
                    <a:ext uri="{9D8B030D-6E8A-4147-A177-3AD203B41FA5}">
                      <a16:colId xmlns:a16="http://schemas.microsoft.com/office/drawing/2014/main" val="20003"/>
                    </a:ext>
                  </a:extLst>
                </a:gridCol>
                <a:gridCol w="862908">
                  <a:extLst>
                    <a:ext uri="{9D8B030D-6E8A-4147-A177-3AD203B41FA5}">
                      <a16:colId xmlns:a16="http://schemas.microsoft.com/office/drawing/2014/main" val="20004"/>
                    </a:ext>
                  </a:extLst>
                </a:gridCol>
                <a:gridCol w="862908">
                  <a:extLst>
                    <a:ext uri="{9D8B030D-6E8A-4147-A177-3AD203B41FA5}">
                      <a16:colId xmlns:a16="http://schemas.microsoft.com/office/drawing/2014/main" val="20005"/>
                    </a:ext>
                  </a:extLst>
                </a:gridCol>
                <a:gridCol w="862908">
                  <a:extLst>
                    <a:ext uri="{9D8B030D-6E8A-4147-A177-3AD203B41FA5}">
                      <a16:colId xmlns:a16="http://schemas.microsoft.com/office/drawing/2014/main" val="20006"/>
                    </a:ext>
                  </a:extLst>
                </a:gridCol>
                <a:gridCol w="862908">
                  <a:extLst>
                    <a:ext uri="{9D8B030D-6E8A-4147-A177-3AD203B41FA5}">
                      <a16:colId xmlns:a16="http://schemas.microsoft.com/office/drawing/2014/main" val="20007"/>
                    </a:ext>
                  </a:extLst>
                </a:gridCol>
                <a:gridCol w="862908">
                  <a:extLst>
                    <a:ext uri="{9D8B030D-6E8A-4147-A177-3AD203B41FA5}">
                      <a16:colId xmlns:a16="http://schemas.microsoft.com/office/drawing/2014/main" val="20008"/>
                    </a:ext>
                  </a:extLst>
                </a:gridCol>
                <a:gridCol w="862908">
                  <a:extLst>
                    <a:ext uri="{9D8B030D-6E8A-4147-A177-3AD203B41FA5}">
                      <a16:colId xmlns:a16="http://schemas.microsoft.com/office/drawing/2014/main" val="20009"/>
                    </a:ext>
                  </a:extLst>
                </a:gridCol>
              </a:tblGrid>
              <a:tr h="533935">
                <a:tc>
                  <a:txBody>
                    <a:bodyPr/>
                    <a:lstStyle/>
                    <a:p>
                      <a:pPr algn="ctr" fontAlgn="ctr"/>
                      <a:r>
                        <a:rPr lang="en-US" altLang="zh-CN" sz="1100" b="1" i="0" u="none" strike="noStrike" dirty="0">
                          <a:solidFill>
                            <a:srgbClr val="FFFFFF"/>
                          </a:solidFill>
                          <a:effectLst/>
                          <a:latin typeface="微软雅黑" panose="020B0503020204020204" pitchFamily="34" charset="-122"/>
                          <a:ea typeface="微软雅黑" panose="020B0503020204020204" pitchFamily="34" charset="-122"/>
                        </a:rPr>
                        <a:t>(Million Yuan)</a:t>
                      </a: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　</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altLang="zh-CN" sz="1100" b="1" i="0" u="none" strike="noStrike" dirty="0">
                          <a:solidFill>
                            <a:srgbClr val="FFFFFF"/>
                          </a:solidFill>
                          <a:effectLst/>
                          <a:latin typeface="微软雅黑" panose="020B0503020204020204" pitchFamily="34" charset="-122"/>
                          <a:ea typeface="微软雅黑" panose="020B0503020204020204" pitchFamily="34" charset="-122"/>
                        </a:rPr>
                        <a:t>2019</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altLang="zh-CN" sz="1100" b="1" i="0" u="none" strike="noStrike" dirty="0">
                          <a:solidFill>
                            <a:srgbClr val="FFFFFF"/>
                          </a:solidFill>
                          <a:effectLst/>
                          <a:latin typeface="微软雅黑" panose="020B0503020204020204" pitchFamily="34" charset="-122"/>
                          <a:ea typeface="微软雅黑" panose="020B0503020204020204" pitchFamily="34" charset="-122"/>
                        </a:rPr>
                        <a:t>2020</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altLang="zh-CN" sz="1100" b="1" i="0" u="none" strike="noStrike" dirty="0">
                          <a:solidFill>
                            <a:srgbClr val="FFFFFF"/>
                          </a:solidFill>
                          <a:effectLst/>
                          <a:latin typeface="微软雅黑" panose="020B0503020204020204" pitchFamily="34" charset="-122"/>
                          <a:ea typeface="微软雅黑" panose="020B0503020204020204" pitchFamily="34" charset="-122"/>
                        </a:rPr>
                        <a:t>2021</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altLang="zh-CN" sz="1100" b="1" i="0" u="none" strike="noStrike">
                          <a:solidFill>
                            <a:srgbClr val="FFFFFF"/>
                          </a:solidFill>
                          <a:effectLst/>
                          <a:latin typeface="微软雅黑" panose="020B0503020204020204" pitchFamily="34" charset="-122"/>
                          <a:ea typeface="微软雅黑" panose="020B0503020204020204" pitchFamily="34" charset="-122"/>
                        </a:rPr>
                        <a:t>2022</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2023E</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2024E</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2025E</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2026E</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2027E</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extLst>
                  <a:ext uri="{0D108BD9-81ED-4DB2-BD59-A6C34878D82A}">
                    <a16:rowId xmlns:a16="http://schemas.microsoft.com/office/drawing/2014/main" val="10000"/>
                  </a:ext>
                </a:extLst>
              </a:tr>
              <a:tr h="533935">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COGS</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997.93 </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1345.67 </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1730.58 </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2135.24 </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2738.76 </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3276.95 </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3905.27 </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4707.44 </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5436.84 </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001"/>
                  </a:ext>
                </a:extLst>
              </a:tr>
              <a:tr h="533935">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Snacks</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717.85 </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929.96 </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1,143.05 </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1,299.32 </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1,572.99 </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1,761.75 </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1,937.92 </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2,131.71 </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2,344.88 </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002"/>
                  </a:ext>
                </a:extLst>
              </a:tr>
              <a:tr h="533935">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Staple Food</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275.19 </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405.58 </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570.51 </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806.39 </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1,124.64 </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1,462.03 </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1,900.63 </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2,494.58 </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2,993.50 </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003"/>
                  </a:ext>
                </a:extLst>
              </a:tr>
              <a:tr h="533935">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Health Care Products</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2.80 </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5.12 </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6.98 </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15.36 </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23.49 </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32.88 </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44.39 </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57.71 </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75.02 </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004"/>
                  </a:ext>
                </a:extLst>
              </a:tr>
              <a:tr h="533935">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Others</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2.10 </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5.01 </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10.04 </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14.17 </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17.65 </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20.29 </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22.32 </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23.44 </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23.44 </a:t>
                      </a:r>
                    </a:p>
                  </a:txBody>
                  <a:tcPr marL="5442" marR="5442" marT="54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0014" y="549347"/>
            <a:ext cx="9365942" cy="384721"/>
          </a:xfrm>
        </p:spPr>
        <p:txBody>
          <a:bodyPr/>
          <a:lstStyle/>
          <a:p>
            <a:r>
              <a:rPr lang="en-US" altLang="zh-CN" b="1" dirty="0"/>
              <a:t>Gross Profit &amp; Gross Margin Forecast</a:t>
            </a:r>
            <a:endParaRPr lang="zh-CN" altLang="en-US" b="1" dirty="0"/>
          </a:p>
        </p:txBody>
      </p:sp>
      <p:sp>
        <p:nvSpPr>
          <p:cNvPr id="3" name="文本框 2"/>
          <p:cNvSpPr txBox="1"/>
          <p:nvPr/>
        </p:nvSpPr>
        <p:spPr>
          <a:xfrm>
            <a:off x="-86393" y="1089281"/>
            <a:ext cx="4950732" cy="338476"/>
          </a:xfrm>
          <a:prstGeom prst="rect">
            <a:avLst/>
          </a:prstGeom>
          <a:noFill/>
          <a:ln w="6350" cap="flat">
            <a:noFill/>
            <a:miter lim="800000"/>
          </a:ln>
        </p:spPr>
        <p:txBody>
          <a:bodyPr wrap="square">
            <a:spAutoFit/>
          </a:bodyPr>
          <a:lstStyle/>
          <a:p>
            <a:pPr marL="628650" lvl="1" indent="-90170" defTabSz="957580">
              <a:buClr>
                <a:srgbClr val="9B1717"/>
              </a:buClr>
              <a:buFont typeface="Arial" panose="020B0604020202020204" pitchFamily="34" charset="0"/>
              <a:buChar char="•"/>
              <a:defRPr/>
            </a:pPr>
            <a:r>
              <a:rPr lang="en-US" altLang="zh-CN" sz="1600" b="1" dirty="0">
                <a:latin typeface="Palatino Linotype" panose="02040502050505030304" pitchFamily="18" charset="0"/>
                <a:cs typeface="Arial" panose="020B0604020202020204" pitchFamily="34" charset="0"/>
              </a:rPr>
              <a:t>Gross Profit and Gross Margin Forecast</a:t>
            </a:r>
          </a:p>
        </p:txBody>
      </p:sp>
      <p:graphicFrame>
        <p:nvGraphicFramePr>
          <p:cNvPr id="5" name="表格 4"/>
          <p:cNvGraphicFramePr>
            <a:graphicFrameLocks noGrp="1"/>
          </p:cNvGraphicFramePr>
          <p:nvPr>
            <p:extLst>
              <p:ext uri="{D42A27DB-BD31-4B8C-83A1-F6EECF244321}">
                <p14:modId xmlns:p14="http://schemas.microsoft.com/office/powerpoint/2010/main" val="3924974941"/>
              </p:ext>
            </p:extLst>
          </p:nvPr>
        </p:nvGraphicFramePr>
        <p:xfrm>
          <a:off x="273564" y="1538626"/>
          <a:ext cx="9178899" cy="4878016"/>
        </p:xfrm>
        <a:graphic>
          <a:graphicData uri="http://schemas.openxmlformats.org/drawingml/2006/table">
            <a:tbl>
              <a:tblPr/>
              <a:tblGrid>
                <a:gridCol w="1711320">
                  <a:extLst>
                    <a:ext uri="{9D8B030D-6E8A-4147-A177-3AD203B41FA5}">
                      <a16:colId xmlns:a16="http://schemas.microsoft.com/office/drawing/2014/main" val="20000"/>
                    </a:ext>
                  </a:extLst>
                </a:gridCol>
                <a:gridCol w="829731">
                  <a:extLst>
                    <a:ext uri="{9D8B030D-6E8A-4147-A177-3AD203B41FA5}">
                      <a16:colId xmlns:a16="http://schemas.microsoft.com/office/drawing/2014/main" val="20001"/>
                    </a:ext>
                  </a:extLst>
                </a:gridCol>
                <a:gridCol w="829731">
                  <a:extLst>
                    <a:ext uri="{9D8B030D-6E8A-4147-A177-3AD203B41FA5}">
                      <a16:colId xmlns:a16="http://schemas.microsoft.com/office/drawing/2014/main" val="20002"/>
                    </a:ext>
                  </a:extLst>
                </a:gridCol>
                <a:gridCol w="829731">
                  <a:extLst>
                    <a:ext uri="{9D8B030D-6E8A-4147-A177-3AD203B41FA5}">
                      <a16:colId xmlns:a16="http://schemas.microsoft.com/office/drawing/2014/main" val="20003"/>
                    </a:ext>
                  </a:extLst>
                </a:gridCol>
                <a:gridCol w="829731">
                  <a:extLst>
                    <a:ext uri="{9D8B030D-6E8A-4147-A177-3AD203B41FA5}">
                      <a16:colId xmlns:a16="http://schemas.microsoft.com/office/drawing/2014/main" val="20004"/>
                    </a:ext>
                  </a:extLst>
                </a:gridCol>
                <a:gridCol w="829731">
                  <a:extLst>
                    <a:ext uri="{9D8B030D-6E8A-4147-A177-3AD203B41FA5}">
                      <a16:colId xmlns:a16="http://schemas.microsoft.com/office/drawing/2014/main" val="20005"/>
                    </a:ext>
                  </a:extLst>
                </a:gridCol>
                <a:gridCol w="829731">
                  <a:extLst>
                    <a:ext uri="{9D8B030D-6E8A-4147-A177-3AD203B41FA5}">
                      <a16:colId xmlns:a16="http://schemas.microsoft.com/office/drawing/2014/main" val="20006"/>
                    </a:ext>
                  </a:extLst>
                </a:gridCol>
                <a:gridCol w="829731">
                  <a:extLst>
                    <a:ext uri="{9D8B030D-6E8A-4147-A177-3AD203B41FA5}">
                      <a16:colId xmlns:a16="http://schemas.microsoft.com/office/drawing/2014/main" val="20007"/>
                    </a:ext>
                  </a:extLst>
                </a:gridCol>
                <a:gridCol w="829731">
                  <a:extLst>
                    <a:ext uri="{9D8B030D-6E8A-4147-A177-3AD203B41FA5}">
                      <a16:colId xmlns:a16="http://schemas.microsoft.com/office/drawing/2014/main" val="20008"/>
                    </a:ext>
                  </a:extLst>
                </a:gridCol>
                <a:gridCol w="829731">
                  <a:extLst>
                    <a:ext uri="{9D8B030D-6E8A-4147-A177-3AD203B41FA5}">
                      <a16:colId xmlns:a16="http://schemas.microsoft.com/office/drawing/2014/main" val="20009"/>
                    </a:ext>
                  </a:extLst>
                </a:gridCol>
              </a:tblGrid>
              <a:tr h="443456">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zh-CN" altLang="en-US" sz="1100" b="1" i="0" u="none" strike="noStrike" dirty="0">
                          <a:solidFill>
                            <a:srgbClr val="FFFFFF"/>
                          </a:solidFill>
                          <a:effectLst/>
                          <a:latin typeface="微软雅黑" panose="020B0503020204020204" pitchFamily="34" charset="-122"/>
                          <a:ea typeface="微软雅黑" panose="020B0503020204020204" pitchFamily="34" charset="-122"/>
                        </a:rPr>
                        <a:t>　</a:t>
                      </a:r>
                      <a:r>
                        <a:rPr lang="en-US" altLang="zh-CN" sz="1100" b="1" i="0" u="none" strike="noStrike" dirty="0">
                          <a:solidFill>
                            <a:srgbClr val="FFFFFF"/>
                          </a:solidFill>
                          <a:effectLst/>
                          <a:latin typeface="微软雅黑" panose="020B0503020204020204" pitchFamily="34" charset="-122"/>
                          <a:ea typeface="微软雅黑" panose="020B0503020204020204" pitchFamily="34" charset="-122"/>
                        </a:rPr>
                        <a:t>(Million Yuan)</a:t>
                      </a:r>
                      <a:endParaRPr lang="zh-CN" altLang="en-US" sz="11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altLang="zh-CN" sz="1100" b="1" i="0" u="none" strike="noStrike">
                          <a:solidFill>
                            <a:srgbClr val="FFFFFF"/>
                          </a:solidFill>
                          <a:effectLst/>
                          <a:latin typeface="微软雅黑" panose="020B0503020204020204" pitchFamily="34" charset="-122"/>
                          <a:ea typeface="微软雅黑" panose="020B0503020204020204" pitchFamily="34" charset="-122"/>
                        </a:rPr>
                        <a:t>2019</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altLang="zh-CN" sz="1100" b="1" i="0" u="none" strike="noStrike">
                          <a:solidFill>
                            <a:srgbClr val="FFFFFF"/>
                          </a:solidFill>
                          <a:effectLst/>
                          <a:latin typeface="微软雅黑" panose="020B0503020204020204" pitchFamily="34" charset="-122"/>
                          <a:ea typeface="微软雅黑" panose="020B0503020204020204" pitchFamily="34" charset="-122"/>
                        </a:rPr>
                        <a:t>2020</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altLang="zh-CN" sz="1100" b="1" i="0" u="none" strike="noStrike">
                          <a:solidFill>
                            <a:srgbClr val="FFFFFF"/>
                          </a:solidFill>
                          <a:effectLst/>
                          <a:latin typeface="微软雅黑" panose="020B0503020204020204" pitchFamily="34" charset="-122"/>
                          <a:ea typeface="微软雅黑" panose="020B0503020204020204" pitchFamily="34" charset="-122"/>
                        </a:rPr>
                        <a:t>2021</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altLang="zh-CN" sz="1100" b="1" i="0" u="none" strike="noStrike">
                          <a:solidFill>
                            <a:srgbClr val="FFFFFF"/>
                          </a:solidFill>
                          <a:effectLst/>
                          <a:latin typeface="微软雅黑" panose="020B0503020204020204" pitchFamily="34" charset="-122"/>
                          <a:ea typeface="微软雅黑" panose="020B0503020204020204" pitchFamily="34" charset="-122"/>
                        </a:rPr>
                        <a:t>2022</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2023E</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2024E</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2025E</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2026E</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2027E</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extLst>
                  <a:ext uri="{0D108BD9-81ED-4DB2-BD59-A6C34878D82A}">
                    <a16:rowId xmlns:a16="http://schemas.microsoft.com/office/drawing/2014/main" val="10000"/>
                  </a:ext>
                </a:extLst>
              </a:tr>
              <a:tr h="443456">
                <a:tc>
                  <a:txBody>
                    <a:bodyPr/>
                    <a:lstStyle/>
                    <a:p>
                      <a:pPr algn="ctr" fontAlgn="ctr"/>
                      <a:r>
                        <a:rPr lang="en-US" sz="1100" b="1" i="0" u="none" strike="noStrike" dirty="0">
                          <a:solidFill>
                            <a:srgbClr val="FFFFFF"/>
                          </a:solidFill>
                          <a:effectLst/>
                          <a:latin typeface="微软雅黑" panose="020B0503020204020204" pitchFamily="34" charset="-122"/>
                          <a:ea typeface="微软雅黑" panose="020B0503020204020204" pitchFamily="34" charset="-122"/>
                        </a:rPr>
                        <a:t>Gross Profit</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405.22 </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667.37 </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844.59 </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1,262.30 </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1,463.54 </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1,784.11 </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2,169.79 </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2,471.08 </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2,881.42 </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001"/>
                  </a:ext>
                </a:extLst>
              </a:tr>
              <a:tr h="443456">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Gross Margin</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altLang="zh-CN" sz="1100" b="1" i="1" u="none" strike="noStrike" dirty="0">
                          <a:solidFill>
                            <a:srgbClr val="7B7B7B"/>
                          </a:solidFill>
                          <a:effectLst/>
                          <a:latin typeface="微软雅黑" panose="020B0503020204020204" pitchFamily="34" charset="-122"/>
                          <a:ea typeface="微软雅黑" panose="020B0503020204020204" pitchFamily="34" charset="-122"/>
                        </a:rPr>
                        <a:t>28.88%</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1" i="1" u="none" strike="noStrike">
                          <a:solidFill>
                            <a:srgbClr val="7B7B7B"/>
                          </a:solidFill>
                          <a:effectLst/>
                          <a:latin typeface="微软雅黑" panose="020B0503020204020204" pitchFamily="34" charset="-122"/>
                          <a:ea typeface="微软雅黑" panose="020B0503020204020204" pitchFamily="34" charset="-122"/>
                        </a:rPr>
                        <a:t>33.15%</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1" i="1" u="none" strike="noStrike">
                          <a:solidFill>
                            <a:srgbClr val="7B7B7B"/>
                          </a:solidFill>
                          <a:effectLst/>
                          <a:latin typeface="微软雅黑" panose="020B0503020204020204" pitchFamily="34" charset="-122"/>
                          <a:ea typeface="微软雅黑" panose="020B0503020204020204" pitchFamily="34" charset="-122"/>
                        </a:rPr>
                        <a:t>32.80%</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1" i="1" u="none" strike="noStrike">
                          <a:solidFill>
                            <a:srgbClr val="7B7B7B"/>
                          </a:solidFill>
                          <a:effectLst/>
                          <a:latin typeface="微软雅黑" panose="020B0503020204020204" pitchFamily="34" charset="-122"/>
                          <a:ea typeface="微软雅黑" panose="020B0503020204020204" pitchFamily="34" charset="-122"/>
                        </a:rPr>
                        <a:t>37.15%</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1" i="1" u="none" strike="noStrike">
                          <a:solidFill>
                            <a:srgbClr val="7B7B7B"/>
                          </a:solidFill>
                          <a:effectLst/>
                          <a:latin typeface="微软雅黑" panose="020B0503020204020204" pitchFamily="34" charset="-122"/>
                          <a:ea typeface="微软雅黑" panose="020B0503020204020204" pitchFamily="34" charset="-122"/>
                        </a:rPr>
                        <a:t>34.83%</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1" i="1" u="none" strike="noStrike">
                          <a:solidFill>
                            <a:srgbClr val="7B7B7B"/>
                          </a:solidFill>
                          <a:effectLst/>
                          <a:latin typeface="微软雅黑" panose="020B0503020204020204" pitchFamily="34" charset="-122"/>
                          <a:ea typeface="微软雅黑" panose="020B0503020204020204" pitchFamily="34" charset="-122"/>
                        </a:rPr>
                        <a:t>35.25%</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1" i="1" u="none" strike="noStrike">
                          <a:solidFill>
                            <a:srgbClr val="7B7B7B"/>
                          </a:solidFill>
                          <a:effectLst/>
                          <a:latin typeface="微软雅黑" panose="020B0503020204020204" pitchFamily="34" charset="-122"/>
                          <a:ea typeface="微软雅黑" panose="020B0503020204020204" pitchFamily="34" charset="-122"/>
                        </a:rPr>
                        <a:t>35.72%</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1" i="1" u="none" strike="noStrike">
                          <a:solidFill>
                            <a:srgbClr val="7B7B7B"/>
                          </a:solidFill>
                          <a:effectLst/>
                          <a:latin typeface="微软雅黑" panose="020B0503020204020204" pitchFamily="34" charset="-122"/>
                          <a:ea typeface="微软雅黑" panose="020B0503020204020204" pitchFamily="34" charset="-122"/>
                        </a:rPr>
                        <a:t>34.42%</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1" i="1" u="none" strike="noStrike">
                          <a:solidFill>
                            <a:srgbClr val="7B7B7B"/>
                          </a:solidFill>
                          <a:effectLst/>
                          <a:latin typeface="微软雅黑" panose="020B0503020204020204" pitchFamily="34" charset="-122"/>
                          <a:ea typeface="微软雅黑" panose="020B0503020204020204" pitchFamily="34" charset="-122"/>
                        </a:rPr>
                        <a:t>34.64%</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002"/>
                  </a:ext>
                </a:extLst>
              </a:tr>
              <a:tr h="443456">
                <a:tc rowSpan="2">
                  <a:txBody>
                    <a:bodyPr/>
                    <a:lstStyle/>
                    <a:p>
                      <a:pPr algn="ctr" fontAlgn="ctr"/>
                      <a:r>
                        <a:rPr lang="en-US" sz="1100" b="1" i="0" u="none" strike="noStrike" dirty="0">
                          <a:solidFill>
                            <a:srgbClr val="FFFFFF"/>
                          </a:solidFill>
                          <a:effectLst/>
                          <a:latin typeface="微软雅黑" panose="020B0503020204020204" pitchFamily="34" charset="-122"/>
                          <a:ea typeface="微软雅黑" panose="020B0503020204020204" pitchFamily="34" charset="-122"/>
                        </a:rPr>
                        <a:t>Snacks</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191.17 </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366.20 </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486.88 </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654.70 </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674.14 </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755.03 </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830.54 </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913.59 </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1,004.95 </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003"/>
                  </a:ext>
                </a:extLst>
              </a:tr>
              <a:tr h="443456">
                <a:tc vMerge="1">
                  <a:txBody>
                    <a:bodyPr/>
                    <a:lstStyle/>
                    <a:p>
                      <a:endParaRPr lang="zh-CN"/>
                    </a:p>
                  </a:txBody>
                  <a:tcPr/>
                </a:tc>
                <a:tc>
                  <a:txBody>
                    <a:bodyPr/>
                    <a:lstStyle/>
                    <a:p>
                      <a:pPr algn="ctr" fontAlgn="ctr"/>
                      <a:r>
                        <a:rPr lang="en-US" altLang="zh-CN" sz="1100" b="0" i="1" u="none" strike="noStrike">
                          <a:solidFill>
                            <a:srgbClr val="525252"/>
                          </a:solidFill>
                          <a:effectLst/>
                          <a:latin typeface="微软雅黑" panose="020B0503020204020204" pitchFamily="34" charset="-122"/>
                          <a:ea typeface="微软雅黑" panose="020B0503020204020204" pitchFamily="34" charset="-122"/>
                        </a:rPr>
                        <a:t>21.03%</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1" u="none" strike="noStrike">
                          <a:solidFill>
                            <a:srgbClr val="525252"/>
                          </a:solidFill>
                          <a:effectLst/>
                          <a:latin typeface="微软雅黑" panose="020B0503020204020204" pitchFamily="34" charset="-122"/>
                          <a:ea typeface="微软雅黑" panose="020B0503020204020204" pitchFamily="34" charset="-122"/>
                        </a:rPr>
                        <a:t>28.25%</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1" u="none" strike="noStrike">
                          <a:solidFill>
                            <a:srgbClr val="525252"/>
                          </a:solidFill>
                          <a:effectLst/>
                          <a:latin typeface="微软雅黑" panose="020B0503020204020204" pitchFamily="34" charset="-122"/>
                          <a:ea typeface="微软雅黑" panose="020B0503020204020204" pitchFamily="34" charset="-122"/>
                        </a:rPr>
                        <a:t>29.87%</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1" u="none" strike="noStrike">
                          <a:solidFill>
                            <a:srgbClr val="525252"/>
                          </a:solidFill>
                          <a:effectLst/>
                          <a:latin typeface="微软雅黑" panose="020B0503020204020204" pitchFamily="34" charset="-122"/>
                          <a:ea typeface="微软雅黑" panose="020B0503020204020204" pitchFamily="34" charset="-122"/>
                        </a:rPr>
                        <a:t>33.51%</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1" u="none" strike="noStrike">
                          <a:solidFill>
                            <a:srgbClr val="525252"/>
                          </a:solidFill>
                          <a:effectLst/>
                          <a:latin typeface="微软雅黑" panose="020B0503020204020204" pitchFamily="34" charset="-122"/>
                          <a:ea typeface="微软雅黑" panose="020B0503020204020204" pitchFamily="34" charset="-122"/>
                        </a:rPr>
                        <a:t>30.00%</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1" u="none" strike="noStrike">
                          <a:solidFill>
                            <a:srgbClr val="525252"/>
                          </a:solidFill>
                          <a:effectLst/>
                          <a:latin typeface="微软雅黑" panose="020B0503020204020204" pitchFamily="34" charset="-122"/>
                          <a:ea typeface="微软雅黑" panose="020B0503020204020204" pitchFamily="34" charset="-122"/>
                        </a:rPr>
                        <a:t>30.00%</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1" u="none" strike="noStrike">
                          <a:solidFill>
                            <a:srgbClr val="525252"/>
                          </a:solidFill>
                          <a:effectLst/>
                          <a:latin typeface="微软雅黑" panose="020B0503020204020204" pitchFamily="34" charset="-122"/>
                          <a:ea typeface="微软雅黑" panose="020B0503020204020204" pitchFamily="34" charset="-122"/>
                        </a:rPr>
                        <a:t>30.00%</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1" u="none" strike="noStrike">
                          <a:solidFill>
                            <a:srgbClr val="525252"/>
                          </a:solidFill>
                          <a:effectLst/>
                          <a:latin typeface="微软雅黑" panose="020B0503020204020204" pitchFamily="34" charset="-122"/>
                          <a:ea typeface="微软雅黑" panose="020B0503020204020204" pitchFamily="34" charset="-122"/>
                        </a:rPr>
                        <a:t>30.00%</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1" u="none" strike="noStrike">
                          <a:solidFill>
                            <a:srgbClr val="525252"/>
                          </a:solidFill>
                          <a:effectLst/>
                          <a:latin typeface="微软雅黑" panose="020B0503020204020204" pitchFamily="34" charset="-122"/>
                          <a:ea typeface="微软雅黑" panose="020B0503020204020204" pitchFamily="34" charset="-122"/>
                        </a:rPr>
                        <a:t>30.00%</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004"/>
                  </a:ext>
                </a:extLst>
              </a:tr>
              <a:tr h="443456">
                <a:tc rowSpan="2">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Staple Food</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208.30 </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289.93 </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341.50 </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582.05 </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749.76 </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974.68 </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1,267.09 </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1,465.07 </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1,758.09 </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005"/>
                  </a:ext>
                </a:extLst>
              </a:tr>
              <a:tr h="443456">
                <a:tc vMerge="1">
                  <a:txBody>
                    <a:bodyPr/>
                    <a:lstStyle/>
                    <a:p>
                      <a:endParaRPr lang="zh-CN"/>
                    </a:p>
                  </a:txBody>
                  <a:tcPr/>
                </a:tc>
                <a:tc>
                  <a:txBody>
                    <a:bodyPr/>
                    <a:lstStyle/>
                    <a:p>
                      <a:pPr algn="ctr" fontAlgn="ctr"/>
                      <a:r>
                        <a:rPr lang="en-US" altLang="zh-CN" sz="1100" b="0" i="1" u="none" strike="noStrike">
                          <a:solidFill>
                            <a:srgbClr val="525252"/>
                          </a:solidFill>
                          <a:effectLst/>
                          <a:latin typeface="微软雅黑" panose="020B0503020204020204" pitchFamily="34" charset="-122"/>
                          <a:ea typeface="微软雅黑" panose="020B0503020204020204" pitchFamily="34" charset="-122"/>
                        </a:rPr>
                        <a:t>43.08%</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1" u="none" strike="noStrike">
                          <a:solidFill>
                            <a:srgbClr val="525252"/>
                          </a:solidFill>
                          <a:effectLst/>
                          <a:latin typeface="微软雅黑" panose="020B0503020204020204" pitchFamily="34" charset="-122"/>
                          <a:ea typeface="微软雅黑" panose="020B0503020204020204" pitchFamily="34" charset="-122"/>
                        </a:rPr>
                        <a:t>41.69%</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1" u="none" strike="noStrike">
                          <a:solidFill>
                            <a:srgbClr val="525252"/>
                          </a:solidFill>
                          <a:effectLst/>
                          <a:latin typeface="微软雅黑" panose="020B0503020204020204" pitchFamily="34" charset="-122"/>
                          <a:ea typeface="微软雅黑" panose="020B0503020204020204" pitchFamily="34" charset="-122"/>
                        </a:rPr>
                        <a:t>37.44%</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1" u="none" strike="noStrike">
                          <a:solidFill>
                            <a:srgbClr val="525252"/>
                          </a:solidFill>
                          <a:effectLst/>
                          <a:latin typeface="微软雅黑" panose="020B0503020204020204" pitchFamily="34" charset="-122"/>
                          <a:ea typeface="微软雅黑" panose="020B0503020204020204" pitchFamily="34" charset="-122"/>
                        </a:rPr>
                        <a:t>41.92%</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1" u="none" strike="noStrike">
                          <a:solidFill>
                            <a:srgbClr val="525252"/>
                          </a:solidFill>
                          <a:effectLst/>
                          <a:latin typeface="微软雅黑" panose="020B0503020204020204" pitchFamily="34" charset="-122"/>
                          <a:ea typeface="微软雅黑" panose="020B0503020204020204" pitchFamily="34" charset="-122"/>
                        </a:rPr>
                        <a:t>40.00%</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1" u="none" strike="noStrike">
                          <a:solidFill>
                            <a:srgbClr val="525252"/>
                          </a:solidFill>
                          <a:effectLst/>
                          <a:latin typeface="微软雅黑" panose="020B0503020204020204" pitchFamily="34" charset="-122"/>
                          <a:ea typeface="微软雅黑" panose="020B0503020204020204" pitchFamily="34" charset="-122"/>
                        </a:rPr>
                        <a:t>40.00%</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1" u="none" strike="noStrike">
                          <a:solidFill>
                            <a:srgbClr val="525252"/>
                          </a:solidFill>
                          <a:effectLst/>
                          <a:latin typeface="微软雅黑" panose="020B0503020204020204" pitchFamily="34" charset="-122"/>
                          <a:ea typeface="微软雅黑" panose="020B0503020204020204" pitchFamily="34" charset="-122"/>
                        </a:rPr>
                        <a:t>40.00%</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1" u="none" strike="noStrike">
                          <a:solidFill>
                            <a:srgbClr val="525252"/>
                          </a:solidFill>
                          <a:effectLst/>
                          <a:latin typeface="微软雅黑" panose="020B0503020204020204" pitchFamily="34" charset="-122"/>
                          <a:ea typeface="微软雅黑" panose="020B0503020204020204" pitchFamily="34" charset="-122"/>
                        </a:rPr>
                        <a:t>37.00%</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1" u="none" strike="noStrike">
                          <a:solidFill>
                            <a:srgbClr val="525252"/>
                          </a:solidFill>
                          <a:effectLst/>
                          <a:latin typeface="微软雅黑" panose="020B0503020204020204" pitchFamily="34" charset="-122"/>
                          <a:ea typeface="微软雅黑" panose="020B0503020204020204" pitchFamily="34" charset="-122"/>
                        </a:rPr>
                        <a:t>37.00%</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006"/>
                  </a:ext>
                </a:extLst>
              </a:tr>
              <a:tr h="443456">
                <a:tc rowSpan="2">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Health Care Products</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4.79 </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7.83 </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11.16 </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21.34 </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35.23 </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49.32 </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66.58 </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86.56 </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112.53 </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007"/>
                  </a:ext>
                </a:extLst>
              </a:tr>
              <a:tr h="443456">
                <a:tc vMerge="1">
                  <a:txBody>
                    <a:bodyPr/>
                    <a:lstStyle/>
                    <a:p>
                      <a:endParaRPr lang="zh-CN"/>
                    </a:p>
                  </a:txBody>
                  <a:tcPr/>
                </a:tc>
                <a:tc>
                  <a:txBody>
                    <a:bodyPr/>
                    <a:lstStyle/>
                    <a:p>
                      <a:pPr algn="ctr" fontAlgn="ctr"/>
                      <a:r>
                        <a:rPr lang="en-US" altLang="zh-CN" sz="1100" b="0" i="1" u="none" strike="noStrike">
                          <a:solidFill>
                            <a:srgbClr val="525252"/>
                          </a:solidFill>
                          <a:effectLst/>
                          <a:latin typeface="微软雅黑" panose="020B0503020204020204" pitchFamily="34" charset="-122"/>
                          <a:ea typeface="微软雅黑" panose="020B0503020204020204" pitchFamily="34" charset="-122"/>
                        </a:rPr>
                        <a:t>63.17%</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1" u="none" strike="noStrike">
                          <a:solidFill>
                            <a:srgbClr val="525252"/>
                          </a:solidFill>
                          <a:effectLst/>
                          <a:latin typeface="微软雅黑" panose="020B0503020204020204" pitchFamily="34" charset="-122"/>
                          <a:ea typeface="微软雅黑" panose="020B0503020204020204" pitchFamily="34" charset="-122"/>
                        </a:rPr>
                        <a:t>60.47%</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1" u="none" strike="noStrike">
                          <a:solidFill>
                            <a:srgbClr val="525252"/>
                          </a:solidFill>
                          <a:effectLst/>
                          <a:latin typeface="微软雅黑" panose="020B0503020204020204" pitchFamily="34" charset="-122"/>
                          <a:ea typeface="微软雅黑" panose="020B0503020204020204" pitchFamily="34" charset="-122"/>
                        </a:rPr>
                        <a:t>61.52%</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1" u="none" strike="noStrike">
                          <a:solidFill>
                            <a:srgbClr val="525252"/>
                          </a:solidFill>
                          <a:effectLst/>
                          <a:latin typeface="微软雅黑" panose="020B0503020204020204" pitchFamily="34" charset="-122"/>
                          <a:ea typeface="微软雅黑" panose="020B0503020204020204" pitchFamily="34" charset="-122"/>
                        </a:rPr>
                        <a:t>58.15%</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1" u="none" strike="noStrike">
                          <a:solidFill>
                            <a:srgbClr val="525252"/>
                          </a:solidFill>
                          <a:effectLst/>
                          <a:latin typeface="微软雅黑" panose="020B0503020204020204" pitchFamily="34" charset="-122"/>
                          <a:ea typeface="微软雅黑" panose="020B0503020204020204" pitchFamily="34" charset="-122"/>
                        </a:rPr>
                        <a:t>60.00%</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1" u="none" strike="noStrike">
                          <a:solidFill>
                            <a:srgbClr val="525252"/>
                          </a:solidFill>
                          <a:effectLst/>
                          <a:latin typeface="微软雅黑" panose="020B0503020204020204" pitchFamily="34" charset="-122"/>
                          <a:ea typeface="微软雅黑" panose="020B0503020204020204" pitchFamily="34" charset="-122"/>
                        </a:rPr>
                        <a:t>60.00%</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1" u="none" strike="noStrike">
                          <a:solidFill>
                            <a:srgbClr val="525252"/>
                          </a:solidFill>
                          <a:effectLst/>
                          <a:latin typeface="微软雅黑" panose="020B0503020204020204" pitchFamily="34" charset="-122"/>
                          <a:ea typeface="微软雅黑" panose="020B0503020204020204" pitchFamily="34" charset="-122"/>
                        </a:rPr>
                        <a:t>60.00%</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1" u="none" strike="noStrike">
                          <a:solidFill>
                            <a:srgbClr val="525252"/>
                          </a:solidFill>
                          <a:effectLst/>
                          <a:latin typeface="微软雅黑" panose="020B0503020204020204" pitchFamily="34" charset="-122"/>
                          <a:ea typeface="微软雅黑" panose="020B0503020204020204" pitchFamily="34" charset="-122"/>
                        </a:rPr>
                        <a:t>60.00%</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1" u="none" strike="noStrike">
                          <a:solidFill>
                            <a:srgbClr val="525252"/>
                          </a:solidFill>
                          <a:effectLst/>
                          <a:latin typeface="微软雅黑" panose="020B0503020204020204" pitchFamily="34" charset="-122"/>
                          <a:ea typeface="微软雅黑" panose="020B0503020204020204" pitchFamily="34" charset="-122"/>
                        </a:rPr>
                        <a:t>60.00%</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008"/>
                  </a:ext>
                </a:extLst>
              </a:tr>
              <a:tr h="443456">
                <a:tc rowSpan="2">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Others</a:t>
                      </a:r>
                    </a:p>
                  </a:txBody>
                  <a:tcPr marL="3876" marR="3876" marT="3876" marB="0" anchor="ctr">
                    <a:lnL>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0.95 </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3.41 </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5.05 </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4.22 </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4.41 </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5.07 </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5.58 </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5.86 </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5.86 </a:t>
                      </a:r>
                    </a:p>
                  </a:txBody>
                  <a:tcPr marL="3876" marR="3876" marT="3876"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009"/>
                  </a:ext>
                </a:extLst>
              </a:tr>
              <a:tr h="443456">
                <a:tc vMerge="1">
                  <a:txBody>
                    <a:bodyPr/>
                    <a:lstStyle/>
                    <a:p>
                      <a:endParaRPr lang="zh-CN"/>
                    </a:p>
                  </a:txBody>
                  <a:tcPr/>
                </a:tc>
                <a:tc>
                  <a:txBody>
                    <a:bodyPr/>
                    <a:lstStyle/>
                    <a:p>
                      <a:pPr algn="ctr" fontAlgn="ctr"/>
                      <a:r>
                        <a:rPr lang="en-US" altLang="zh-CN" sz="1100" b="0" i="1" u="none" strike="noStrike">
                          <a:solidFill>
                            <a:srgbClr val="525252"/>
                          </a:solidFill>
                          <a:effectLst/>
                          <a:latin typeface="微软雅黑" panose="020B0503020204020204" pitchFamily="34" charset="-122"/>
                          <a:ea typeface="微软雅黑" panose="020B0503020204020204" pitchFamily="34" charset="-122"/>
                        </a:rPr>
                        <a:t>31.27%</a:t>
                      </a:r>
                    </a:p>
                  </a:txBody>
                  <a:tcPr marL="3876" marR="3876" marT="3876" marB="0" anchor="ctr">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r>
                        <a:rPr lang="en-US" altLang="zh-CN" sz="1100" b="0" i="1" u="none" strike="noStrike">
                          <a:solidFill>
                            <a:srgbClr val="525252"/>
                          </a:solidFill>
                          <a:effectLst/>
                          <a:latin typeface="微软雅黑" panose="020B0503020204020204" pitchFamily="34" charset="-122"/>
                          <a:ea typeface="微软雅黑" panose="020B0503020204020204" pitchFamily="34" charset="-122"/>
                        </a:rPr>
                        <a:t>40.49%</a:t>
                      </a:r>
                    </a:p>
                  </a:txBody>
                  <a:tcPr marL="3876" marR="3876" marT="3876" marB="0" anchor="ctr">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r>
                        <a:rPr lang="en-US" altLang="zh-CN" sz="1100" b="0" i="1" u="none" strike="noStrike">
                          <a:solidFill>
                            <a:srgbClr val="525252"/>
                          </a:solidFill>
                          <a:effectLst/>
                          <a:latin typeface="微软雅黑" panose="020B0503020204020204" pitchFamily="34" charset="-122"/>
                          <a:ea typeface="微软雅黑" panose="020B0503020204020204" pitchFamily="34" charset="-122"/>
                        </a:rPr>
                        <a:t>33.47%</a:t>
                      </a:r>
                    </a:p>
                  </a:txBody>
                  <a:tcPr marL="3876" marR="3876" marT="3876" marB="0" anchor="ctr">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r>
                        <a:rPr lang="en-US" altLang="zh-CN" sz="1100" b="0" i="1" u="none" strike="noStrike">
                          <a:solidFill>
                            <a:srgbClr val="525252"/>
                          </a:solidFill>
                          <a:effectLst/>
                          <a:latin typeface="微软雅黑" panose="020B0503020204020204" pitchFamily="34" charset="-122"/>
                          <a:ea typeface="微软雅黑" panose="020B0503020204020204" pitchFamily="34" charset="-122"/>
                        </a:rPr>
                        <a:t>22.93%</a:t>
                      </a:r>
                    </a:p>
                  </a:txBody>
                  <a:tcPr marL="3876" marR="3876" marT="3876" marB="0" anchor="ctr">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r>
                        <a:rPr lang="en-US" altLang="zh-CN" sz="1100" b="0" i="1" u="none" strike="noStrike">
                          <a:solidFill>
                            <a:srgbClr val="525252"/>
                          </a:solidFill>
                          <a:effectLst/>
                          <a:latin typeface="微软雅黑" panose="020B0503020204020204" pitchFamily="34" charset="-122"/>
                          <a:ea typeface="微软雅黑" panose="020B0503020204020204" pitchFamily="34" charset="-122"/>
                        </a:rPr>
                        <a:t>20.00%</a:t>
                      </a:r>
                    </a:p>
                  </a:txBody>
                  <a:tcPr marL="3876" marR="3876" marT="3876" marB="0" anchor="ctr">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EDEDED"/>
                    </a:solidFill>
                  </a:tcPr>
                </a:tc>
                <a:tc>
                  <a:txBody>
                    <a:bodyPr/>
                    <a:lstStyle/>
                    <a:p>
                      <a:pPr algn="ctr" fontAlgn="ctr"/>
                      <a:r>
                        <a:rPr lang="en-US" altLang="zh-CN" sz="1100" b="0" i="1" u="none" strike="noStrike">
                          <a:solidFill>
                            <a:srgbClr val="525252"/>
                          </a:solidFill>
                          <a:effectLst/>
                          <a:latin typeface="微软雅黑" panose="020B0503020204020204" pitchFamily="34" charset="-122"/>
                          <a:ea typeface="微软雅黑" panose="020B0503020204020204" pitchFamily="34" charset="-122"/>
                        </a:rPr>
                        <a:t>20.00%</a:t>
                      </a:r>
                    </a:p>
                  </a:txBody>
                  <a:tcPr marL="3876" marR="3876" marT="3876" marB="0" anchor="ctr">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EDEDED"/>
                    </a:solidFill>
                  </a:tcPr>
                </a:tc>
                <a:tc>
                  <a:txBody>
                    <a:bodyPr/>
                    <a:lstStyle/>
                    <a:p>
                      <a:pPr algn="ctr" fontAlgn="ctr"/>
                      <a:r>
                        <a:rPr lang="en-US" altLang="zh-CN" sz="1100" b="0" i="1" u="none" strike="noStrike">
                          <a:solidFill>
                            <a:srgbClr val="525252"/>
                          </a:solidFill>
                          <a:effectLst/>
                          <a:latin typeface="微软雅黑" panose="020B0503020204020204" pitchFamily="34" charset="-122"/>
                          <a:ea typeface="微软雅黑" panose="020B0503020204020204" pitchFamily="34" charset="-122"/>
                        </a:rPr>
                        <a:t>20.00%</a:t>
                      </a:r>
                    </a:p>
                  </a:txBody>
                  <a:tcPr marL="3876" marR="3876" marT="3876" marB="0" anchor="ctr">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EDEDED"/>
                    </a:solidFill>
                  </a:tcPr>
                </a:tc>
                <a:tc>
                  <a:txBody>
                    <a:bodyPr/>
                    <a:lstStyle/>
                    <a:p>
                      <a:pPr algn="ctr" fontAlgn="ctr"/>
                      <a:r>
                        <a:rPr lang="en-US" altLang="zh-CN" sz="1100" b="0" i="1" u="none" strike="noStrike">
                          <a:solidFill>
                            <a:srgbClr val="525252"/>
                          </a:solidFill>
                          <a:effectLst/>
                          <a:latin typeface="微软雅黑" panose="020B0503020204020204" pitchFamily="34" charset="-122"/>
                          <a:ea typeface="微软雅黑" panose="020B0503020204020204" pitchFamily="34" charset="-122"/>
                        </a:rPr>
                        <a:t>20.00%</a:t>
                      </a:r>
                    </a:p>
                  </a:txBody>
                  <a:tcPr marL="3876" marR="3876" marT="3876" marB="0" anchor="ctr">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EDEDED"/>
                    </a:solidFill>
                  </a:tcPr>
                </a:tc>
                <a:tc>
                  <a:txBody>
                    <a:bodyPr/>
                    <a:lstStyle/>
                    <a:p>
                      <a:pPr algn="ctr" fontAlgn="ctr"/>
                      <a:r>
                        <a:rPr lang="en-US" altLang="zh-CN" sz="1100" b="0" i="1" u="none" strike="noStrike" dirty="0">
                          <a:solidFill>
                            <a:srgbClr val="525252"/>
                          </a:solidFill>
                          <a:effectLst/>
                          <a:latin typeface="微软雅黑" panose="020B0503020204020204" pitchFamily="34" charset="-122"/>
                          <a:ea typeface="微软雅黑" panose="020B0503020204020204" pitchFamily="34" charset="-122"/>
                        </a:rPr>
                        <a:t>20.00%</a:t>
                      </a:r>
                    </a:p>
                  </a:txBody>
                  <a:tcPr marL="3876" marR="3876" marT="3876" marB="0" anchor="ctr">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2444" y="549347"/>
            <a:ext cx="9365942" cy="384721"/>
          </a:xfrm>
        </p:spPr>
        <p:txBody>
          <a:bodyPr/>
          <a:lstStyle/>
          <a:p>
            <a:r>
              <a:rPr lang="en-US" altLang="zh-CN" b="1" dirty="0"/>
              <a:t>Income Statement Forecast</a:t>
            </a:r>
            <a:endParaRPr lang="zh-CN" altLang="en-US" b="1" dirty="0"/>
          </a:p>
        </p:txBody>
      </p:sp>
      <p:graphicFrame>
        <p:nvGraphicFramePr>
          <p:cNvPr id="9" name="表格 8">
            <a:extLst>
              <a:ext uri="{FF2B5EF4-FFF2-40B4-BE49-F238E27FC236}">
                <a16:creationId xmlns:a16="http://schemas.microsoft.com/office/drawing/2014/main" id="{36AEEC6D-D2C8-6B06-4B21-DFD79E25B8D9}"/>
              </a:ext>
            </a:extLst>
          </p:cNvPr>
          <p:cNvGraphicFramePr>
            <a:graphicFrameLocks noGrp="1"/>
          </p:cNvGraphicFramePr>
          <p:nvPr>
            <p:extLst>
              <p:ext uri="{D42A27DB-BD31-4B8C-83A1-F6EECF244321}">
                <p14:modId xmlns:p14="http://schemas.microsoft.com/office/powerpoint/2010/main" val="2470239318"/>
              </p:ext>
            </p:extLst>
          </p:nvPr>
        </p:nvGraphicFramePr>
        <p:xfrm>
          <a:off x="228600" y="1066800"/>
          <a:ext cx="9263045" cy="5580005"/>
        </p:xfrm>
        <a:graphic>
          <a:graphicData uri="http://schemas.openxmlformats.org/drawingml/2006/table">
            <a:tbl>
              <a:tblPr/>
              <a:tblGrid>
                <a:gridCol w="1919243">
                  <a:extLst>
                    <a:ext uri="{9D8B030D-6E8A-4147-A177-3AD203B41FA5}">
                      <a16:colId xmlns:a16="http://schemas.microsoft.com/office/drawing/2014/main" val="2714759669"/>
                    </a:ext>
                  </a:extLst>
                </a:gridCol>
                <a:gridCol w="689177">
                  <a:extLst>
                    <a:ext uri="{9D8B030D-6E8A-4147-A177-3AD203B41FA5}">
                      <a16:colId xmlns:a16="http://schemas.microsoft.com/office/drawing/2014/main" val="1216110797"/>
                    </a:ext>
                  </a:extLst>
                </a:gridCol>
                <a:gridCol w="689177">
                  <a:extLst>
                    <a:ext uri="{9D8B030D-6E8A-4147-A177-3AD203B41FA5}">
                      <a16:colId xmlns:a16="http://schemas.microsoft.com/office/drawing/2014/main" val="1355664063"/>
                    </a:ext>
                  </a:extLst>
                </a:gridCol>
                <a:gridCol w="745681">
                  <a:extLst>
                    <a:ext uri="{9D8B030D-6E8A-4147-A177-3AD203B41FA5}">
                      <a16:colId xmlns:a16="http://schemas.microsoft.com/office/drawing/2014/main" val="4082263217"/>
                    </a:ext>
                  </a:extLst>
                </a:gridCol>
                <a:gridCol w="745681">
                  <a:extLst>
                    <a:ext uri="{9D8B030D-6E8A-4147-A177-3AD203B41FA5}">
                      <a16:colId xmlns:a16="http://schemas.microsoft.com/office/drawing/2014/main" val="214871447"/>
                    </a:ext>
                  </a:extLst>
                </a:gridCol>
                <a:gridCol w="745681">
                  <a:extLst>
                    <a:ext uri="{9D8B030D-6E8A-4147-A177-3AD203B41FA5}">
                      <a16:colId xmlns:a16="http://schemas.microsoft.com/office/drawing/2014/main" val="3659761762"/>
                    </a:ext>
                  </a:extLst>
                </a:gridCol>
                <a:gridCol w="745681">
                  <a:extLst>
                    <a:ext uri="{9D8B030D-6E8A-4147-A177-3AD203B41FA5}">
                      <a16:colId xmlns:a16="http://schemas.microsoft.com/office/drawing/2014/main" val="3799317445"/>
                    </a:ext>
                  </a:extLst>
                </a:gridCol>
                <a:gridCol w="745681">
                  <a:extLst>
                    <a:ext uri="{9D8B030D-6E8A-4147-A177-3AD203B41FA5}">
                      <a16:colId xmlns:a16="http://schemas.microsoft.com/office/drawing/2014/main" val="2541048967"/>
                    </a:ext>
                  </a:extLst>
                </a:gridCol>
                <a:gridCol w="745681">
                  <a:extLst>
                    <a:ext uri="{9D8B030D-6E8A-4147-A177-3AD203B41FA5}">
                      <a16:colId xmlns:a16="http://schemas.microsoft.com/office/drawing/2014/main" val="2699682744"/>
                    </a:ext>
                  </a:extLst>
                </a:gridCol>
                <a:gridCol w="745681">
                  <a:extLst>
                    <a:ext uri="{9D8B030D-6E8A-4147-A177-3AD203B41FA5}">
                      <a16:colId xmlns:a16="http://schemas.microsoft.com/office/drawing/2014/main" val="1919217610"/>
                    </a:ext>
                  </a:extLst>
                </a:gridCol>
                <a:gridCol w="745681">
                  <a:extLst>
                    <a:ext uri="{9D8B030D-6E8A-4147-A177-3AD203B41FA5}">
                      <a16:colId xmlns:a16="http://schemas.microsoft.com/office/drawing/2014/main" val="3645659126"/>
                    </a:ext>
                  </a:extLst>
                </a:gridCol>
              </a:tblGrid>
              <a:tr h="229056">
                <a:tc>
                  <a:txBody>
                    <a:bodyPr/>
                    <a:lstStyle/>
                    <a:p>
                      <a:pPr algn="ctr" fontAlgn="ctr"/>
                      <a:r>
                        <a:rPr lang="en-US" sz="1200" b="1" i="0" u="none" strike="noStrike" dirty="0">
                          <a:solidFill>
                            <a:srgbClr val="FFFFFF"/>
                          </a:solidFill>
                          <a:effectLst/>
                          <a:latin typeface="微软雅黑" panose="020B0503020204020204" pitchFamily="34" charset="-122"/>
                          <a:ea typeface="微软雅黑" panose="020B0503020204020204" pitchFamily="34" charset="-122"/>
                        </a:rPr>
                        <a:t>(Million Yuan)　</a:t>
                      </a:r>
                    </a:p>
                  </a:txBody>
                  <a:tcPr marL="2000" marR="2000" marT="2000" marB="0" anchor="ctr">
                    <a:lnL>
                      <a:noFill/>
                    </a:lnL>
                    <a:lnR>
                      <a:noFill/>
                    </a:lnR>
                    <a:lnT>
                      <a:noFill/>
                    </a:lnT>
                    <a:lnB>
                      <a:noFill/>
                    </a:lnB>
                    <a:solidFill>
                      <a:srgbClr val="9B1717"/>
                    </a:solidFill>
                  </a:tcPr>
                </a:tc>
                <a:tc>
                  <a:txBody>
                    <a:bodyPr/>
                    <a:lstStyle/>
                    <a:p>
                      <a:pPr algn="ctr" fontAlgn="ctr"/>
                      <a:r>
                        <a:rPr lang="en-US" altLang="zh-CN" sz="1100" b="1" i="0" u="none" strike="noStrike">
                          <a:solidFill>
                            <a:srgbClr val="FFFFFF"/>
                          </a:solidFill>
                          <a:effectLst/>
                          <a:latin typeface="微软雅黑" panose="020B0503020204020204" pitchFamily="34" charset="-122"/>
                          <a:ea typeface="微软雅黑" panose="020B0503020204020204" pitchFamily="34" charset="-122"/>
                        </a:rPr>
                        <a:t>2018</a:t>
                      </a:r>
                    </a:p>
                  </a:txBody>
                  <a:tcPr marL="2000" marR="2000" marT="2000" marB="0" anchor="ctr">
                    <a:lnL>
                      <a:noFill/>
                    </a:lnL>
                    <a:lnR>
                      <a:noFill/>
                    </a:lnR>
                    <a:lnT>
                      <a:noFill/>
                    </a:lnT>
                    <a:lnB>
                      <a:noFill/>
                    </a:lnB>
                    <a:solidFill>
                      <a:srgbClr val="9B1717"/>
                    </a:solidFill>
                  </a:tcPr>
                </a:tc>
                <a:tc>
                  <a:txBody>
                    <a:bodyPr/>
                    <a:lstStyle/>
                    <a:p>
                      <a:pPr algn="ctr" fontAlgn="ctr"/>
                      <a:r>
                        <a:rPr lang="en-US" altLang="zh-CN" sz="1100" b="1" i="0" u="none" strike="noStrike">
                          <a:solidFill>
                            <a:srgbClr val="FFFFFF"/>
                          </a:solidFill>
                          <a:effectLst/>
                          <a:latin typeface="微软雅黑" panose="020B0503020204020204" pitchFamily="34" charset="-122"/>
                          <a:ea typeface="微软雅黑" panose="020B0503020204020204" pitchFamily="34" charset="-122"/>
                        </a:rPr>
                        <a:t>2019</a:t>
                      </a:r>
                    </a:p>
                  </a:txBody>
                  <a:tcPr marL="2000" marR="2000" marT="2000" marB="0" anchor="ctr">
                    <a:lnL>
                      <a:noFill/>
                    </a:lnL>
                    <a:lnR>
                      <a:noFill/>
                    </a:lnR>
                    <a:lnT>
                      <a:noFill/>
                    </a:lnT>
                    <a:lnB>
                      <a:noFill/>
                    </a:lnB>
                    <a:solidFill>
                      <a:srgbClr val="9B1717"/>
                    </a:solidFill>
                  </a:tcPr>
                </a:tc>
                <a:tc>
                  <a:txBody>
                    <a:bodyPr/>
                    <a:lstStyle/>
                    <a:p>
                      <a:pPr algn="ctr" fontAlgn="ctr"/>
                      <a:r>
                        <a:rPr lang="en-US" altLang="zh-CN" sz="1100" b="1" i="0" u="none" strike="noStrike">
                          <a:solidFill>
                            <a:srgbClr val="FFFFFF"/>
                          </a:solidFill>
                          <a:effectLst/>
                          <a:latin typeface="微软雅黑" panose="020B0503020204020204" pitchFamily="34" charset="-122"/>
                          <a:ea typeface="微软雅黑" panose="020B0503020204020204" pitchFamily="34" charset="-122"/>
                        </a:rPr>
                        <a:t>2020</a:t>
                      </a:r>
                    </a:p>
                  </a:txBody>
                  <a:tcPr marL="2000" marR="2000" marT="2000" marB="0" anchor="ctr">
                    <a:lnL>
                      <a:noFill/>
                    </a:lnL>
                    <a:lnR>
                      <a:noFill/>
                    </a:lnR>
                    <a:lnT>
                      <a:noFill/>
                    </a:lnT>
                    <a:lnB>
                      <a:noFill/>
                    </a:lnB>
                    <a:solidFill>
                      <a:srgbClr val="9B1717"/>
                    </a:solidFill>
                  </a:tcPr>
                </a:tc>
                <a:tc>
                  <a:txBody>
                    <a:bodyPr/>
                    <a:lstStyle/>
                    <a:p>
                      <a:pPr algn="ctr" fontAlgn="ctr"/>
                      <a:r>
                        <a:rPr lang="en-US" altLang="zh-CN" sz="1100" b="1" i="0" u="none" strike="noStrike">
                          <a:solidFill>
                            <a:srgbClr val="FFFFFF"/>
                          </a:solidFill>
                          <a:effectLst/>
                          <a:latin typeface="微软雅黑" panose="020B0503020204020204" pitchFamily="34" charset="-122"/>
                          <a:ea typeface="微软雅黑" panose="020B0503020204020204" pitchFamily="34" charset="-122"/>
                        </a:rPr>
                        <a:t>2021</a:t>
                      </a:r>
                    </a:p>
                  </a:txBody>
                  <a:tcPr marL="2000" marR="2000" marT="2000" marB="0" anchor="ctr">
                    <a:lnL>
                      <a:noFill/>
                    </a:lnL>
                    <a:lnR>
                      <a:noFill/>
                    </a:lnR>
                    <a:lnT>
                      <a:noFill/>
                    </a:lnT>
                    <a:lnB>
                      <a:noFill/>
                    </a:lnB>
                    <a:solidFill>
                      <a:srgbClr val="9B1717"/>
                    </a:solidFill>
                  </a:tcPr>
                </a:tc>
                <a:tc>
                  <a:txBody>
                    <a:bodyPr/>
                    <a:lstStyle/>
                    <a:p>
                      <a:pPr algn="ctr" fontAlgn="ctr"/>
                      <a:r>
                        <a:rPr lang="en-US" altLang="zh-CN" sz="1100" b="1" i="0" u="none" strike="noStrike">
                          <a:solidFill>
                            <a:srgbClr val="FFFFFF"/>
                          </a:solidFill>
                          <a:effectLst/>
                          <a:latin typeface="微软雅黑" panose="020B0503020204020204" pitchFamily="34" charset="-122"/>
                          <a:ea typeface="微软雅黑" panose="020B0503020204020204" pitchFamily="34" charset="-122"/>
                        </a:rPr>
                        <a:t>2022</a:t>
                      </a:r>
                    </a:p>
                  </a:txBody>
                  <a:tcPr marL="2000" marR="2000" marT="2000" marB="0" anchor="ctr">
                    <a:lnL>
                      <a:noFill/>
                    </a:lnL>
                    <a:lnR>
                      <a:noFill/>
                    </a:lnR>
                    <a:lnT>
                      <a:noFill/>
                    </a:lnT>
                    <a:lnB>
                      <a:noFill/>
                    </a:lnB>
                    <a:solidFill>
                      <a:srgbClr val="9B1717"/>
                    </a:solidFill>
                  </a:tcPr>
                </a:tc>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2023E</a:t>
                      </a:r>
                    </a:p>
                  </a:txBody>
                  <a:tcPr marL="2000" marR="2000" marT="2000" marB="0" anchor="ctr">
                    <a:lnL>
                      <a:noFill/>
                    </a:lnL>
                    <a:lnR>
                      <a:noFill/>
                    </a:lnR>
                    <a:lnT>
                      <a:noFill/>
                    </a:lnT>
                    <a:lnB>
                      <a:noFill/>
                    </a:lnB>
                    <a:solidFill>
                      <a:srgbClr val="9B1717"/>
                    </a:solidFill>
                  </a:tcPr>
                </a:tc>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2024E</a:t>
                      </a:r>
                    </a:p>
                  </a:txBody>
                  <a:tcPr marL="2000" marR="2000" marT="2000" marB="0" anchor="ctr">
                    <a:lnL>
                      <a:noFill/>
                    </a:lnL>
                    <a:lnR>
                      <a:noFill/>
                    </a:lnR>
                    <a:lnT>
                      <a:noFill/>
                    </a:lnT>
                    <a:lnB>
                      <a:noFill/>
                    </a:lnB>
                    <a:solidFill>
                      <a:srgbClr val="9B1717"/>
                    </a:solidFill>
                  </a:tcPr>
                </a:tc>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2025E</a:t>
                      </a:r>
                    </a:p>
                  </a:txBody>
                  <a:tcPr marL="2000" marR="2000" marT="2000" marB="0" anchor="ctr">
                    <a:lnL>
                      <a:noFill/>
                    </a:lnL>
                    <a:lnR>
                      <a:noFill/>
                    </a:lnR>
                    <a:lnT>
                      <a:noFill/>
                    </a:lnT>
                    <a:lnB>
                      <a:noFill/>
                    </a:lnB>
                    <a:solidFill>
                      <a:srgbClr val="9B1717"/>
                    </a:solidFill>
                  </a:tcPr>
                </a:tc>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2026E</a:t>
                      </a:r>
                    </a:p>
                  </a:txBody>
                  <a:tcPr marL="2000" marR="2000" marT="2000" marB="0" anchor="ctr">
                    <a:lnL>
                      <a:noFill/>
                    </a:lnL>
                    <a:lnR>
                      <a:noFill/>
                    </a:lnR>
                    <a:lnT>
                      <a:noFill/>
                    </a:lnT>
                    <a:lnB>
                      <a:noFill/>
                    </a:lnB>
                    <a:solidFill>
                      <a:srgbClr val="9B1717"/>
                    </a:solidFill>
                  </a:tcPr>
                </a:tc>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2027E</a:t>
                      </a:r>
                    </a:p>
                  </a:txBody>
                  <a:tcPr marL="2000" marR="2000" marT="2000" marB="0" anchor="ctr">
                    <a:lnL>
                      <a:noFill/>
                    </a:lnL>
                    <a:lnR>
                      <a:noFill/>
                    </a:lnR>
                    <a:lnT>
                      <a:noFill/>
                    </a:lnT>
                    <a:lnB>
                      <a:noFill/>
                    </a:lnB>
                    <a:solidFill>
                      <a:srgbClr val="9B1717"/>
                    </a:solidFill>
                  </a:tcPr>
                </a:tc>
                <a:extLst>
                  <a:ext uri="{0D108BD9-81ED-4DB2-BD59-A6C34878D82A}">
                    <a16:rowId xmlns:a16="http://schemas.microsoft.com/office/drawing/2014/main" val="3788202868"/>
                  </a:ext>
                </a:extLst>
              </a:tr>
              <a:tr h="229056">
                <a:tc>
                  <a:txBody>
                    <a:bodyPr/>
                    <a:lstStyle/>
                    <a:p>
                      <a:pPr algn="ctr" fontAlgn="ctr"/>
                      <a:r>
                        <a:rPr lang="en-US" sz="1200" b="1" i="0" u="none" strike="noStrike">
                          <a:solidFill>
                            <a:srgbClr val="FFFFFF"/>
                          </a:solidFill>
                          <a:effectLst/>
                          <a:latin typeface="微软雅黑" panose="020B0503020204020204" pitchFamily="34" charset="-122"/>
                          <a:ea typeface="微软雅黑" panose="020B0503020204020204" pitchFamily="34" charset="-122"/>
                        </a:rPr>
                        <a:t>Revenue</a:t>
                      </a:r>
                    </a:p>
                  </a:txBody>
                  <a:tcPr marL="2000" marR="2000" marT="2000" marB="0" anchor="ctr">
                    <a:lnL>
                      <a:noFill/>
                    </a:lnL>
                    <a:lnR>
                      <a:noFill/>
                    </a:lnR>
                    <a:lnT>
                      <a:noFill/>
                    </a:lnT>
                    <a:lnB>
                      <a:noFill/>
                    </a:lnB>
                    <a:solidFill>
                      <a:srgbClr val="9B1717"/>
                    </a:solid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1221.11 </a:t>
                      </a:r>
                    </a:p>
                  </a:txBody>
                  <a:tcPr marL="2000" marR="2000" marT="2000" marB="0" anchor="ctr">
                    <a:lnL>
                      <a:noFill/>
                    </a:lnL>
                    <a:lnR>
                      <a:noFill/>
                    </a:lnR>
                    <a:lnT>
                      <a:noFill/>
                    </a:lnT>
                    <a:lnB>
                      <a:noFill/>
                    </a:lnB>
                    <a:no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1403.14 </a:t>
                      </a:r>
                    </a:p>
                  </a:txBody>
                  <a:tcPr marL="2000" marR="2000" marT="2000" marB="0" anchor="ctr">
                    <a:lnL>
                      <a:noFill/>
                    </a:lnL>
                    <a:lnR>
                      <a:noFill/>
                    </a:lnR>
                    <a:lnT>
                      <a:noFill/>
                    </a:lnT>
                    <a:lnB>
                      <a:noFill/>
                    </a:lnB>
                    <a:no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2013.04 </a:t>
                      </a:r>
                    </a:p>
                  </a:txBody>
                  <a:tcPr marL="2000" marR="2000" marT="2000" marB="0" anchor="ctr">
                    <a:lnL>
                      <a:noFill/>
                    </a:lnL>
                    <a:lnR>
                      <a:noFill/>
                    </a:lnR>
                    <a:lnT>
                      <a:noFill/>
                    </a:lnT>
                    <a:lnB>
                      <a:noFill/>
                    </a:lnB>
                    <a:no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2575.16 </a:t>
                      </a:r>
                    </a:p>
                  </a:txBody>
                  <a:tcPr marL="2000" marR="2000" marT="2000" marB="0" anchor="ctr">
                    <a:lnL>
                      <a:noFill/>
                    </a:lnL>
                    <a:lnR>
                      <a:noFill/>
                    </a:lnR>
                    <a:lnT>
                      <a:noFill/>
                    </a:lnT>
                    <a:lnB>
                      <a:noFill/>
                    </a:lnB>
                    <a:no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3397.54 </a:t>
                      </a:r>
                    </a:p>
                  </a:txBody>
                  <a:tcPr marL="2000" marR="2000" marT="2000" marB="0" anchor="ctr">
                    <a:lnL>
                      <a:noFill/>
                    </a:lnL>
                    <a:lnR>
                      <a:noFill/>
                    </a:lnR>
                    <a:lnT>
                      <a:noFill/>
                    </a:lnT>
                    <a:lnB>
                      <a:noFill/>
                    </a:lnB>
                    <a:no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4202.29 </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5061.06 </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6075.06 </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6806.36 </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7625.70 </a:t>
                      </a:r>
                    </a:p>
                  </a:txBody>
                  <a:tcPr marL="2000" marR="2000" marT="2000" marB="0" anchor="ctr">
                    <a:lnL>
                      <a:noFill/>
                    </a:lnL>
                    <a:lnR>
                      <a:noFill/>
                    </a:lnR>
                    <a:lnT>
                      <a:noFill/>
                    </a:lnT>
                    <a:lnB>
                      <a:noFill/>
                    </a:lnB>
                    <a:solidFill>
                      <a:srgbClr val="EDEDED"/>
                    </a:solidFill>
                  </a:tcPr>
                </a:tc>
                <a:extLst>
                  <a:ext uri="{0D108BD9-81ED-4DB2-BD59-A6C34878D82A}">
                    <a16:rowId xmlns:a16="http://schemas.microsoft.com/office/drawing/2014/main" val="614294592"/>
                  </a:ext>
                </a:extLst>
              </a:tr>
              <a:tr h="229056">
                <a:tc>
                  <a:txBody>
                    <a:bodyPr/>
                    <a:lstStyle/>
                    <a:p>
                      <a:pPr algn="ctr" fontAlgn="ctr"/>
                      <a:r>
                        <a:rPr lang="en-US" sz="1200" b="1" i="0" u="none" strike="noStrike" dirty="0">
                          <a:solidFill>
                            <a:srgbClr val="FFFFFF"/>
                          </a:solidFill>
                          <a:effectLst/>
                          <a:latin typeface="微软雅黑" panose="020B0503020204020204" pitchFamily="34" charset="-122"/>
                          <a:ea typeface="微软雅黑" panose="020B0503020204020204" pitchFamily="34" charset="-122"/>
                        </a:rPr>
                        <a:t>COGS</a:t>
                      </a:r>
                    </a:p>
                  </a:txBody>
                  <a:tcPr marL="2000" marR="2000" marT="2000" marB="0" anchor="ctr">
                    <a:lnL>
                      <a:noFill/>
                    </a:lnL>
                    <a:lnR>
                      <a:noFill/>
                    </a:lnR>
                    <a:lnT>
                      <a:noFill/>
                    </a:lnT>
                    <a:lnB>
                      <a:noFill/>
                    </a:lnB>
                    <a:solidFill>
                      <a:srgbClr val="9B1717"/>
                    </a:solid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(829.74)</a:t>
                      </a:r>
                    </a:p>
                  </a:txBody>
                  <a:tcPr marL="2000" marR="2000" marT="2000" marB="0" anchor="ctr">
                    <a:lnL>
                      <a:noFill/>
                    </a:lnL>
                    <a:lnR>
                      <a:noFill/>
                    </a:lnR>
                    <a:lnT>
                      <a:noFill/>
                    </a:lnT>
                    <a:lnB>
                      <a:noFill/>
                    </a:lnB>
                    <a:no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(997.93)</a:t>
                      </a:r>
                    </a:p>
                  </a:txBody>
                  <a:tcPr marL="2000" marR="2000" marT="2000" marB="0" anchor="ctr">
                    <a:lnL>
                      <a:noFill/>
                    </a:lnL>
                    <a:lnR>
                      <a:noFill/>
                    </a:lnR>
                    <a:lnT>
                      <a:noFill/>
                    </a:lnT>
                    <a:lnB>
                      <a:noFill/>
                    </a:lnB>
                    <a:no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(1422.24)</a:t>
                      </a:r>
                    </a:p>
                  </a:txBody>
                  <a:tcPr marL="2000" marR="2000" marT="2000" marB="0" anchor="ctr">
                    <a:lnL>
                      <a:noFill/>
                    </a:lnL>
                    <a:lnR>
                      <a:noFill/>
                    </a:lnR>
                    <a:lnT>
                      <a:noFill/>
                    </a:lnT>
                    <a:lnB>
                      <a:noFill/>
                    </a:lnB>
                    <a:no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(1834.07)</a:t>
                      </a:r>
                    </a:p>
                  </a:txBody>
                  <a:tcPr marL="2000" marR="2000" marT="2000" marB="0" anchor="ctr">
                    <a:lnL>
                      <a:noFill/>
                    </a:lnL>
                    <a:lnR>
                      <a:noFill/>
                    </a:lnR>
                    <a:lnT>
                      <a:noFill/>
                    </a:lnT>
                    <a:lnB>
                      <a:noFill/>
                    </a:lnB>
                    <a:no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(2290.37)</a:t>
                      </a:r>
                    </a:p>
                  </a:txBody>
                  <a:tcPr marL="2000" marR="2000" marT="2000" marB="0" anchor="ctr">
                    <a:lnL>
                      <a:noFill/>
                    </a:lnL>
                    <a:lnR>
                      <a:noFill/>
                    </a:lnR>
                    <a:lnT>
                      <a:noFill/>
                    </a:lnT>
                    <a:lnB>
                      <a:noFill/>
                    </a:lnB>
                    <a:no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(2738.76)</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(3276.95)</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(3905.27)</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(4463.39)</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(4984.18)</a:t>
                      </a:r>
                    </a:p>
                  </a:txBody>
                  <a:tcPr marL="2000" marR="2000" marT="2000" marB="0" anchor="ctr">
                    <a:lnL>
                      <a:noFill/>
                    </a:lnL>
                    <a:lnR>
                      <a:noFill/>
                    </a:lnR>
                    <a:lnT>
                      <a:noFill/>
                    </a:lnT>
                    <a:lnB>
                      <a:noFill/>
                    </a:lnB>
                    <a:solidFill>
                      <a:srgbClr val="EDEDED"/>
                    </a:solidFill>
                  </a:tcPr>
                </a:tc>
                <a:extLst>
                  <a:ext uri="{0D108BD9-81ED-4DB2-BD59-A6C34878D82A}">
                    <a16:rowId xmlns:a16="http://schemas.microsoft.com/office/drawing/2014/main" val="3334189229"/>
                  </a:ext>
                </a:extLst>
              </a:tr>
              <a:tr h="229056">
                <a:tc>
                  <a:txBody>
                    <a:bodyPr/>
                    <a:lstStyle/>
                    <a:p>
                      <a:pPr algn="ctr" fontAlgn="ctr"/>
                      <a:r>
                        <a:rPr lang="en-US" sz="1200" b="1" i="0" u="none" strike="noStrike" dirty="0">
                          <a:solidFill>
                            <a:srgbClr val="FFFFFF"/>
                          </a:solidFill>
                          <a:effectLst/>
                          <a:latin typeface="微软雅黑" panose="020B0503020204020204" pitchFamily="34" charset="-122"/>
                          <a:ea typeface="微软雅黑" panose="020B0503020204020204" pitchFamily="34" charset="-122"/>
                        </a:rPr>
                        <a:t>Gross Profit</a:t>
                      </a:r>
                    </a:p>
                  </a:txBody>
                  <a:tcPr marL="2000" marR="2000" marT="2000" marB="0" anchor="ctr">
                    <a:lnL>
                      <a:noFill/>
                    </a:lnL>
                    <a:lnR>
                      <a:noFill/>
                    </a:lnR>
                    <a:lnT>
                      <a:noFill/>
                    </a:lnT>
                    <a:lnB>
                      <a:noFill/>
                    </a:lnB>
                    <a:solidFill>
                      <a:srgbClr val="9B1717"/>
                    </a:solidFill>
                  </a:tcPr>
                </a:tc>
                <a:tc>
                  <a:txBody>
                    <a:bodyPr/>
                    <a:lstStyle/>
                    <a:p>
                      <a:pPr algn="ctr" fontAlgn="ct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391.37 </a:t>
                      </a:r>
                    </a:p>
                  </a:txBody>
                  <a:tcPr marL="2000" marR="2000" marT="2000" marB="0" anchor="ctr">
                    <a:lnL>
                      <a:noFill/>
                    </a:lnL>
                    <a:lnR>
                      <a:noFill/>
                    </a:lnR>
                    <a:lnT>
                      <a:noFill/>
                    </a:lnT>
                    <a:lnB>
                      <a:noFill/>
                    </a:lnB>
                    <a:no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405.22 </a:t>
                      </a:r>
                    </a:p>
                  </a:txBody>
                  <a:tcPr marL="2000" marR="2000" marT="2000" marB="0" anchor="ctr">
                    <a:lnL>
                      <a:noFill/>
                    </a:lnL>
                    <a:lnR>
                      <a:noFill/>
                    </a:lnR>
                    <a:lnT>
                      <a:noFill/>
                    </a:lnT>
                    <a:lnB>
                      <a:noFill/>
                    </a:lnB>
                    <a:no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590.80 </a:t>
                      </a:r>
                    </a:p>
                  </a:txBody>
                  <a:tcPr marL="2000" marR="2000" marT="2000" marB="0" anchor="ctr">
                    <a:lnL>
                      <a:noFill/>
                    </a:lnL>
                    <a:lnR>
                      <a:noFill/>
                    </a:lnR>
                    <a:lnT>
                      <a:noFill/>
                    </a:lnT>
                    <a:lnB>
                      <a:noFill/>
                    </a:lnB>
                    <a:no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741.09 </a:t>
                      </a:r>
                    </a:p>
                  </a:txBody>
                  <a:tcPr marL="2000" marR="2000" marT="2000" marB="0" anchor="ctr">
                    <a:lnL>
                      <a:noFill/>
                    </a:lnL>
                    <a:lnR>
                      <a:noFill/>
                    </a:lnR>
                    <a:lnT>
                      <a:noFill/>
                    </a:lnT>
                    <a:lnB>
                      <a:noFill/>
                    </a:lnB>
                    <a:no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1107.17 </a:t>
                      </a:r>
                    </a:p>
                  </a:txBody>
                  <a:tcPr marL="2000" marR="2000" marT="2000" marB="0" anchor="ctr">
                    <a:lnL>
                      <a:noFill/>
                    </a:lnL>
                    <a:lnR>
                      <a:noFill/>
                    </a:lnR>
                    <a:lnT>
                      <a:noFill/>
                    </a:lnT>
                    <a:lnB>
                      <a:noFill/>
                    </a:lnB>
                    <a:no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1463.54 </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1784.11 </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2169.79 </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2342.97 </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2641.52 </a:t>
                      </a:r>
                    </a:p>
                  </a:txBody>
                  <a:tcPr marL="2000" marR="2000" marT="2000" marB="0" anchor="ctr">
                    <a:lnL>
                      <a:noFill/>
                    </a:lnL>
                    <a:lnR>
                      <a:noFill/>
                    </a:lnR>
                    <a:lnT>
                      <a:noFill/>
                    </a:lnT>
                    <a:lnB>
                      <a:noFill/>
                    </a:lnB>
                    <a:solidFill>
                      <a:srgbClr val="EDEDED"/>
                    </a:solidFill>
                  </a:tcPr>
                </a:tc>
                <a:extLst>
                  <a:ext uri="{0D108BD9-81ED-4DB2-BD59-A6C34878D82A}">
                    <a16:rowId xmlns:a16="http://schemas.microsoft.com/office/drawing/2014/main" val="76708618"/>
                  </a:ext>
                </a:extLst>
              </a:tr>
              <a:tr h="299864">
                <a:tc>
                  <a:txBody>
                    <a:bodyPr/>
                    <a:lstStyle/>
                    <a:p>
                      <a:pPr algn="ctr" fontAlgn="ctr"/>
                      <a:r>
                        <a:rPr lang="en-US" sz="1200" b="0" i="0" u="none" strike="noStrike" dirty="0">
                          <a:solidFill>
                            <a:srgbClr val="FFFFFF"/>
                          </a:solidFill>
                          <a:effectLst/>
                          <a:latin typeface="微软雅黑" panose="020B0503020204020204" pitchFamily="34" charset="-122"/>
                          <a:ea typeface="微软雅黑" panose="020B0503020204020204" pitchFamily="34" charset="-122"/>
                        </a:rPr>
                        <a:t>Business Tax Expense</a:t>
                      </a:r>
                    </a:p>
                  </a:txBody>
                  <a:tcPr marL="2000" marR="2000" marT="2000" marB="0" anchor="ctr">
                    <a:lnL>
                      <a:noFill/>
                    </a:lnL>
                    <a:lnR>
                      <a:noFill/>
                    </a:lnR>
                    <a:lnT>
                      <a:noFill/>
                    </a:lnT>
                    <a:lnB>
                      <a:noFill/>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(7.85)</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(7.24)</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(12.41)</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(10.89)</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(15.21)</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(18.91)</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(22.77)</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(27.34)</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(30.63)</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(34.32)</a:t>
                      </a:r>
                    </a:p>
                  </a:txBody>
                  <a:tcPr marL="2000" marR="2000" marT="2000" marB="0" anchor="ctr">
                    <a:lnL>
                      <a:noFill/>
                    </a:lnL>
                    <a:lnR>
                      <a:noFill/>
                    </a:lnR>
                    <a:lnT>
                      <a:noFill/>
                    </a:lnT>
                    <a:lnB>
                      <a:noFill/>
                    </a:lnB>
                    <a:solidFill>
                      <a:srgbClr val="EDEDED"/>
                    </a:solidFill>
                  </a:tcPr>
                </a:tc>
                <a:extLst>
                  <a:ext uri="{0D108BD9-81ED-4DB2-BD59-A6C34878D82A}">
                    <a16:rowId xmlns:a16="http://schemas.microsoft.com/office/drawing/2014/main" val="4013408065"/>
                  </a:ext>
                </a:extLst>
              </a:tr>
              <a:tr h="229056">
                <a:tc>
                  <a:txBody>
                    <a:bodyPr/>
                    <a:lstStyle/>
                    <a:p>
                      <a:pPr algn="ctr" fontAlgn="ctr"/>
                      <a:r>
                        <a:rPr lang="en-US" sz="1200" b="0" i="0" u="none" strike="noStrike">
                          <a:solidFill>
                            <a:srgbClr val="FFFFFF"/>
                          </a:solidFill>
                          <a:effectLst/>
                          <a:latin typeface="微软雅黑" panose="020B0503020204020204" pitchFamily="34" charset="-122"/>
                          <a:ea typeface="微软雅黑" panose="020B0503020204020204" pitchFamily="34" charset="-122"/>
                        </a:rPr>
                        <a:t>Selling Expense</a:t>
                      </a:r>
                    </a:p>
                  </a:txBody>
                  <a:tcPr marL="2000" marR="2000" marT="2000" marB="0" anchor="ctr">
                    <a:lnL>
                      <a:noFill/>
                    </a:lnL>
                    <a:lnR>
                      <a:noFill/>
                    </a:lnR>
                    <a:lnT>
                      <a:noFill/>
                    </a:lnT>
                    <a:lnB>
                      <a:noFill/>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(166.67)</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(245.92)</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(264.24)</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(355.83)</a:t>
                      </a:r>
                    </a:p>
                  </a:txBody>
                  <a:tcPr marL="2000" marR="2000" marT="2000" marB="0" anchor="ctr">
                    <a:lnL>
                      <a:noFill/>
                    </a:lnL>
                    <a:lnR>
                      <a:noFill/>
                    </a:lnR>
                    <a:lnT>
                      <a:noFill/>
                    </a:lnT>
                    <a:lnB>
                      <a:noFill/>
                    </a:lnB>
                    <a:noFill/>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(545.17)</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(630.34)</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(759.16)</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(911.26)</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(1020.95)</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(1143.85)</a:t>
                      </a:r>
                    </a:p>
                  </a:txBody>
                  <a:tcPr marL="2000" marR="2000" marT="2000" marB="0" anchor="ctr">
                    <a:lnL>
                      <a:noFill/>
                    </a:lnL>
                    <a:lnR>
                      <a:noFill/>
                    </a:lnR>
                    <a:lnT>
                      <a:noFill/>
                    </a:lnT>
                    <a:lnB>
                      <a:noFill/>
                    </a:lnB>
                    <a:solidFill>
                      <a:srgbClr val="EDEDED"/>
                    </a:solidFill>
                  </a:tcPr>
                </a:tc>
                <a:extLst>
                  <a:ext uri="{0D108BD9-81ED-4DB2-BD59-A6C34878D82A}">
                    <a16:rowId xmlns:a16="http://schemas.microsoft.com/office/drawing/2014/main" val="2055863106"/>
                  </a:ext>
                </a:extLst>
              </a:tr>
              <a:tr h="299864">
                <a:tc>
                  <a:txBody>
                    <a:bodyPr/>
                    <a:lstStyle/>
                    <a:p>
                      <a:pPr algn="ctr" fontAlgn="ctr"/>
                      <a:r>
                        <a:rPr lang="en-US" sz="1200" b="0" i="0" u="none" strike="noStrike">
                          <a:solidFill>
                            <a:srgbClr val="FFFFFF"/>
                          </a:solidFill>
                          <a:effectLst/>
                          <a:latin typeface="微软雅黑" panose="020B0503020204020204" pitchFamily="34" charset="-122"/>
                          <a:ea typeface="微软雅黑" panose="020B0503020204020204" pitchFamily="34" charset="-122"/>
                        </a:rPr>
                        <a:t>Administration Expense</a:t>
                      </a:r>
                    </a:p>
                  </a:txBody>
                  <a:tcPr marL="2000" marR="2000" marT="2000" marB="0" anchor="ctr">
                    <a:lnL>
                      <a:noFill/>
                    </a:lnL>
                    <a:lnR>
                      <a:noFill/>
                    </a:lnR>
                    <a:lnT>
                      <a:noFill/>
                    </a:lnT>
                    <a:lnB>
                      <a:noFill/>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(99.45)</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(102.20)</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(112.36)</a:t>
                      </a:r>
                    </a:p>
                  </a:txBody>
                  <a:tcPr marL="2000" marR="2000" marT="2000" marB="0" anchor="ctr">
                    <a:lnL>
                      <a:noFill/>
                    </a:lnL>
                    <a:lnR>
                      <a:noFill/>
                    </a:lnR>
                    <a:lnT>
                      <a:noFill/>
                    </a:lnT>
                    <a:lnB>
                      <a:noFill/>
                    </a:lnB>
                    <a:noFill/>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(128.09)</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(176.82)</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(222.72)</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(263.18)</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(315.90)</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(347.12)</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(381.29)</a:t>
                      </a:r>
                    </a:p>
                  </a:txBody>
                  <a:tcPr marL="2000" marR="2000" marT="2000" marB="0" anchor="ctr">
                    <a:lnL>
                      <a:noFill/>
                    </a:lnL>
                    <a:lnR>
                      <a:noFill/>
                    </a:lnR>
                    <a:lnT>
                      <a:noFill/>
                    </a:lnT>
                    <a:lnB>
                      <a:noFill/>
                    </a:lnB>
                    <a:solidFill>
                      <a:srgbClr val="EDEDED"/>
                    </a:solidFill>
                  </a:tcPr>
                </a:tc>
                <a:extLst>
                  <a:ext uri="{0D108BD9-81ED-4DB2-BD59-A6C34878D82A}">
                    <a16:rowId xmlns:a16="http://schemas.microsoft.com/office/drawing/2014/main" val="1587044705"/>
                  </a:ext>
                </a:extLst>
              </a:tr>
              <a:tr h="229056">
                <a:tc>
                  <a:txBody>
                    <a:bodyPr/>
                    <a:lstStyle/>
                    <a:p>
                      <a:pPr algn="ctr" fontAlgn="ctr"/>
                      <a:r>
                        <a:rPr lang="en-US" sz="1200" b="0" i="0" u="none" strike="noStrike">
                          <a:solidFill>
                            <a:srgbClr val="FFFFFF"/>
                          </a:solidFill>
                          <a:effectLst/>
                          <a:latin typeface="微软雅黑" panose="020B0503020204020204" pitchFamily="34" charset="-122"/>
                          <a:ea typeface="微软雅黑" panose="020B0503020204020204" pitchFamily="34" charset="-122"/>
                        </a:rPr>
                        <a:t>R&amp;D Expense</a:t>
                      </a:r>
                    </a:p>
                  </a:txBody>
                  <a:tcPr marL="2000" marR="2000" marT="2000" marB="0" anchor="ctr">
                    <a:lnL>
                      <a:noFill/>
                    </a:lnL>
                    <a:lnR>
                      <a:noFill/>
                    </a:lnR>
                    <a:lnT>
                      <a:noFill/>
                    </a:lnT>
                    <a:lnB>
                      <a:noFill/>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(27.65)</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(35.53)</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(44.05)</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(59.36)</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(67.85)</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(84.05)</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(101.22)</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(121.50)</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(136.13)</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(152.51)</a:t>
                      </a:r>
                    </a:p>
                  </a:txBody>
                  <a:tcPr marL="2000" marR="2000" marT="2000" marB="0" anchor="ctr">
                    <a:lnL>
                      <a:noFill/>
                    </a:lnL>
                    <a:lnR>
                      <a:noFill/>
                    </a:lnR>
                    <a:lnT>
                      <a:noFill/>
                    </a:lnT>
                    <a:lnB>
                      <a:noFill/>
                    </a:lnB>
                    <a:solidFill>
                      <a:srgbClr val="EDEDED"/>
                    </a:solidFill>
                  </a:tcPr>
                </a:tc>
                <a:extLst>
                  <a:ext uri="{0D108BD9-81ED-4DB2-BD59-A6C34878D82A}">
                    <a16:rowId xmlns:a16="http://schemas.microsoft.com/office/drawing/2014/main" val="2737303359"/>
                  </a:ext>
                </a:extLst>
              </a:tr>
              <a:tr h="229056">
                <a:tc>
                  <a:txBody>
                    <a:bodyPr/>
                    <a:lstStyle/>
                    <a:p>
                      <a:pPr algn="ctr" fontAlgn="ctr"/>
                      <a:r>
                        <a:rPr lang="en-US" sz="1200" b="0" i="0" u="none" strike="noStrike">
                          <a:solidFill>
                            <a:srgbClr val="FFFFFF"/>
                          </a:solidFill>
                          <a:effectLst/>
                          <a:latin typeface="微软雅黑" panose="020B0503020204020204" pitchFamily="34" charset="-122"/>
                          <a:ea typeface="微软雅黑" panose="020B0503020204020204" pitchFamily="34" charset="-122"/>
                        </a:rPr>
                        <a:t>Financial Expense</a:t>
                      </a:r>
                    </a:p>
                  </a:txBody>
                  <a:tcPr marL="2000" marR="2000" marT="2000" marB="0" anchor="ctr">
                    <a:lnL>
                      <a:noFill/>
                    </a:lnL>
                    <a:lnR>
                      <a:noFill/>
                    </a:lnR>
                    <a:lnT>
                      <a:noFill/>
                    </a:lnT>
                    <a:lnB>
                      <a:noFill/>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(14.03)</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(7.48)</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(33.53)</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(15.66)</a:t>
                      </a:r>
                    </a:p>
                  </a:txBody>
                  <a:tcPr marL="2000" marR="2000" marT="2000" marB="0" anchor="ctr">
                    <a:lnL>
                      <a:noFill/>
                    </a:lnL>
                    <a:lnR>
                      <a:noFill/>
                    </a:lnR>
                    <a:lnT>
                      <a:noFill/>
                    </a:lnT>
                    <a:lnB>
                      <a:noFill/>
                    </a:lnB>
                    <a:noFill/>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44.08 </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18.01 </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2.78 </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(6.81)</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(15.55)</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(18.52)</a:t>
                      </a:r>
                    </a:p>
                  </a:txBody>
                  <a:tcPr marL="2000" marR="2000" marT="2000" marB="0" anchor="ctr">
                    <a:lnL>
                      <a:noFill/>
                    </a:lnL>
                    <a:lnR>
                      <a:noFill/>
                    </a:lnR>
                    <a:lnT>
                      <a:noFill/>
                    </a:lnT>
                    <a:lnB>
                      <a:noFill/>
                    </a:lnB>
                    <a:solidFill>
                      <a:srgbClr val="EDEDED"/>
                    </a:solidFill>
                  </a:tcPr>
                </a:tc>
                <a:extLst>
                  <a:ext uri="{0D108BD9-81ED-4DB2-BD59-A6C34878D82A}">
                    <a16:rowId xmlns:a16="http://schemas.microsoft.com/office/drawing/2014/main" val="489906100"/>
                  </a:ext>
                </a:extLst>
              </a:tr>
              <a:tr h="229056">
                <a:tc>
                  <a:txBody>
                    <a:bodyPr/>
                    <a:lstStyle/>
                    <a:p>
                      <a:pPr algn="ctr" fontAlgn="ctr"/>
                      <a:r>
                        <a:rPr lang="en-US" sz="1200" b="1" i="0" u="none" strike="noStrike" dirty="0">
                          <a:solidFill>
                            <a:srgbClr val="FFFFFF"/>
                          </a:solidFill>
                          <a:effectLst/>
                          <a:latin typeface="微软雅黑" panose="020B0503020204020204" pitchFamily="34" charset="-122"/>
                          <a:ea typeface="微软雅黑" panose="020B0503020204020204" pitchFamily="34" charset="-122"/>
                        </a:rPr>
                        <a:t>Interest Expense</a:t>
                      </a:r>
                    </a:p>
                  </a:txBody>
                  <a:tcPr marL="2000" marR="2000" marT="2000" marB="0" anchor="ctr">
                    <a:lnL>
                      <a:noFill/>
                    </a:lnL>
                    <a:lnR>
                      <a:noFill/>
                    </a:lnR>
                    <a:lnT>
                      <a:noFill/>
                    </a:lnT>
                    <a:lnB>
                      <a:noFill/>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0.00 </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0.00 </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11.48 </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18.90 </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11.84 </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1.04 </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(5.13)</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(8.78)</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(10.99)</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(11.64)</a:t>
                      </a:r>
                    </a:p>
                  </a:txBody>
                  <a:tcPr marL="2000" marR="2000" marT="2000" marB="0" anchor="ctr">
                    <a:lnL>
                      <a:noFill/>
                    </a:lnL>
                    <a:lnR>
                      <a:noFill/>
                    </a:lnR>
                    <a:lnT>
                      <a:noFill/>
                    </a:lnT>
                    <a:lnB>
                      <a:noFill/>
                    </a:lnB>
                    <a:solidFill>
                      <a:srgbClr val="EDEDED"/>
                    </a:solidFill>
                  </a:tcPr>
                </a:tc>
                <a:extLst>
                  <a:ext uri="{0D108BD9-81ED-4DB2-BD59-A6C34878D82A}">
                    <a16:rowId xmlns:a16="http://schemas.microsoft.com/office/drawing/2014/main" val="839355914"/>
                  </a:ext>
                </a:extLst>
              </a:tr>
              <a:tr h="229056">
                <a:tc>
                  <a:txBody>
                    <a:bodyPr/>
                    <a:lstStyle/>
                    <a:p>
                      <a:pPr algn="ctr" fontAlgn="ctr"/>
                      <a:r>
                        <a:rPr lang="en-US" sz="1200" b="0" i="0" u="none" strike="noStrike">
                          <a:solidFill>
                            <a:srgbClr val="FFFFFF"/>
                          </a:solidFill>
                          <a:effectLst/>
                          <a:latin typeface="微软雅黑" panose="020B0503020204020204" pitchFamily="34" charset="-122"/>
                          <a:ea typeface="微软雅黑" panose="020B0503020204020204" pitchFamily="34" charset="-122"/>
                        </a:rPr>
                        <a:t>Interest Income</a:t>
                      </a:r>
                    </a:p>
                  </a:txBody>
                  <a:tcPr marL="2000" marR="2000" marT="2000" marB="0" anchor="ctr">
                    <a:lnL>
                      <a:noFill/>
                    </a:lnL>
                    <a:lnR>
                      <a:noFill/>
                    </a:lnR>
                    <a:lnT>
                      <a:noFill/>
                    </a:lnT>
                    <a:lnB>
                      <a:noFill/>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0.00 </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0.00 </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1.91 </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0.51 </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1.94 </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3.02 </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7.09 </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8.02 </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9.56 </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11.88 </a:t>
                      </a:r>
                    </a:p>
                  </a:txBody>
                  <a:tcPr marL="2000" marR="2000" marT="2000" marB="0" anchor="ctr">
                    <a:lnL>
                      <a:noFill/>
                    </a:lnL>
                    <a:lnR>
                      <a:noFill/>
                    </a:lnR>
                    <a:lnT>
                      <a:noFill/>
                    </a:lnT>
                    <a:lnB>
                      <a:noFill/>
                    </a:lnB>
                    <a:solidFill>
                      <a:srgbClr val="EDEDED"/>
                    </a:solidFill>
                  </a:tcPr>
                </a:tc>
                <a:extLst>
                  <a:ext uri="{0D108BD9-81ED-4DB2-BD59-A6C34878D82A}">
                    <a16:rowId xmlns:a16="http://schemas.microsoft.com/office/drawing/2014/main" val="1860522419"/>
                  </a:ext>
                </a:extLst>
              </a:tr>
              <a:tr h="299864">
                <a:tc>
                  <a:txBody>
                    <a:bodyPr/>
                    <a:lstStyle/>
                    <a:p>
                      <a:pPr algn="ctr" fontAlgn="ctr"/>
                      <a:r>
                        <a:rPr lang="en-US" sz="1200" b="0" i="0" u="none" strike="noStrike" dirty="0">
                          <a:solidFill>
                            <a:srgbClr val="FFFFFF"/>
                          </a:solidFill>
                          <a:effectLst/>
                          <a:latin typeface="微软雅黑" panose="020B0503020204020204" pitchFamily="34" charset="-122"/>
                          <a:ea typeface="微软雅黑" panose="020B0503020204020204" pitchFamily="34" charset="-122"/>
                        </a:rPr>
                        <a:t>Exchange Gain or Loss</a:t>
                      </a:r>
                    </a:p>
                  </a:txBody>
                  <a:tcPr marL="2000" marR="2000" marT="2000" marB="0" anchor="ctr">
                    <a:lnL>
                      <a:noFill/>
                    </a:lnL>
                    <a:lnR>
                      <a:noFill/>
                    </a:lnR>
                    <a:lnT>
                      <a:noFill/>
                    </a:lnT>
                    <a:lnB>
                      <a:noFill/>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0.00 </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0.00 </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15.56 </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6.36 </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(23.83)</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(15.00)</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(20.00)</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(20.00)</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(15.00)</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(15.00)</a:t>
                      </a:r>
                    </a:p>
                  </a:txBody>
                  <a:tcPr marL="2000" marR="2000" marT="2000" marB="0" anchor="ctr">
                    <a:lnL>
                      <a:noFill/>
                    </a:lnL>
                    <a:lnR>
                      <a:noFill/>
                    </a:lnR>
                    <a:lnT>
                      <a:noFill/>
                    </a:lnT>
                    <a:lnB>
                      <a:noFill/>
                    </a:lnB>
                    <a:solidFill>
                      <a:srgbClr val="EDEDED"/>
                    </a:solidFill>
                  </a:tcPr>
                </a:tc>
                <a:extLst>
                  <a:ext uri="{0D108BD9-81ED-4DB2-BD59-A6C34878D82A}">
                    <a16:rowId xmlns:a16="http://schemas.microsoft.com/office/drawing/2014/main" val="3890890661"/>
                  </a:ext>
                </a:extLst>
              </a:tr>
              <a:tr h="229056">
                <a:tc>
                  <a:txBody>
                    <a:bodyPr/>
                    <a:lstStyle/>
                    <a:p>
                      <a:pPr algn="ctr" fontAlgn="ctr"/>
                      <a:r>
                        <a:rPr lang="en-US" sz="1200" b="0" i="0" u="none" strike="noStrike">
                          <a:solidFill>
                            <a:srgbClr val="FFFFFF"/>
                          </a:solidFill>
                          <a:effectLst/>
                          <a:latin typeface="微软雅黑" panose="020B0503020204020204" pitchFamily="34" charset="-122"/>
                          <a:ea typeface="微软雅黑" panose="020B0503020204020204" pitchFamily="34" charset="-122"/>
                        </a:rPr>
                        <a:t>Others</a:t>
                      </a:r>
                    </a:p>
                  </a:txBody>
                  <a:tcPr marL="2000" marR="2000" marT="2000" marB="0" anchor="ctr">
                    <a:lnL>
                      <a:noFill/>
                    </a:lnL>
                    <a:lnR>
                      <a:noFill/>
                    </a:lnR>
                    <a:lnT>
                      <a:noFill/>
                    </a:lnT>
                    <a:lnB>
                      <a:noFill/>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0.41 </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4.61 </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6.16 </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3.70 </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6.58 </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8.16 </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6.07 </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11.76 </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14.48 </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16.21 </a:t>
                      </a:r>
                    </a:p>
                  </a:txBody>
                  <a:tcPr marL="2000" marR="2000" marT="2000" marB="0" anchor="ctr">
                    <a:lnL>
                      <a:noFill/>
                    </a:lnL>
                    <a:lnR>
                      <a:noFill/>
                    </a:lnR>
                    <a:lnT>
                      <a:noFill/>
                    </a:lnT>
                    <a:lnB>
                      <a:noFill/>
                    </a:lnB>
                    <a:solidFill>
                      <a:srgbClr val="EDEDED"/>
                    </a:solidFill>
                  </a:tcPr>
                </a:tc>
                <a:extLst>
                  <a:ext uri="{0D108BD9-81ED-4DB2-BD59-A6C34878D82A}">
                    <a16:rowId xmlns:a16="http://schemas.microsoft.com/office/drawing/2014/main" val="1843068205"/>
                  </a:ext>
                </a:extLst>
              </a:tr>
              <a:tr h="229056">
                <a:tc>
                  <a:txBody>
                    <a:bodyPr/>
                    <a:lstStyle/>
                    <a:p>
                      <a:pPr algn="ctr" fontAlgn="ctr"/>
                      <a:r>
                        <a:rPr lang="en-US" sz="1200" b="1" i="0" u="none" strike="noStrike" dirty="0">
                          <a:solidFill>
                            <a:srgbClr val="FFFFFF"/>
                          </a:solidFill>
                          <a:effectLst/>
                          <a:latin typeface="微软雅黑" panose="020B0503020204020204" pitchFamily="34" charset="-122"/>
                          <a:ea typeface="微软雅黑" panose="020B0503020204020204" pitchFamily="34" charset="-122"/>
                        </a:rPr>
                        <a:t>Operating Profit</a:t>
                      </a:r>
                    </a:p>
                  </a:txBody>
                  <a:tcPr marL="2000" marR="2000" marT="2000" marB="0" anchor="ctr">
                    <a:lnL>
                      <a:noFill/>
                    </a:lnL>
                    <a:lnR>
                      <a:noFill/>
                    </a:lnR>
                    <a:lnT>
                      <a:noFill/>
                    </a:lnT>
                    <a:lnB>
                      <a:noFill/>
                    </a:lnB>
                    <a:solidFill>
                      <a:srgbClr val="9B1717"/>
                    </a:solid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76.12 </a:t>
                      </a:r>
                    </a:p>
                  </a:txBody>
                  <a:tcPr marL="2000" marR="2000" marT="2000" marB="0" anchor="ctr">
                    <a:lnL>
                      <a:noFill/>
                    </a:lnL>
                    <a:lnR>
                      <a:noFill/>
                    </a:lnR>
                    <a:lnT>
                      <a:noFill/>
                    </a:lnT>
                    <a:lnB>
                      <a:noFill/>
                    </a:lnB>
                    <a:no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11.47 </a:t>
                      </a:r>
                    </a:p>
                  </a:txBody>
                  <a:tcPr marL="2000" marR="2000" marT="2000" marB="0" anchor="ctr">
                    <a:lnL>
                      <a:noFill/>
                    </a:lnL>
                    <a:lnR>
                      <a:noFill/>
                    </a:lnR>
                    <a:lnT>
                      <a:noFill/>
                    </a:lnT>
                    <a:lnB>
                      <a:noFill/>
                    </a:lnB>
                    <a:no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136.36 </a:t>
                      </a:r>
                    </a:p>
                  </a:txBody>
                  <a:tcPr marL="2000" marR="2000" marT="2000" marB="0" anchor="ctr">
                    <a:lnL>
                      <a:noFill/>
                    </a:lnL>
                    <a:lnR>
                      <a:noFill/>
                    </a:lnR>
                    <a:lnT>
                      <a:noFill/>
                    </a:lnT>
                    <a:lnB>
                      <a:noFill/>
                    </a:lnB>
                    <a:no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162.93 </a:t>
                      </a:r>
                    </a:p>
                  </a:txBody>
                  <a:tcPr marL="2000" marR="2000" marT="2000" marB="0" anchor="ctr">
                    <a:lnL>
                      <a:noFill/>
                    </a:lnL>
                    <a:lnR>
                      <a:noFill/>
                    </a:lnR>
                    <a:lnT>
                      <a:noFill/>
                    </a:lnT>
                    <a:lnB>
                      <a:noFill/>
                    </a:lnB>
                    <a:no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319.05 </a:t>
                      </a:r>
                    </a:p>
                  </a:txBody>
                  <a:tcPr marL="2000" marR="2000" marT="2000" marB="0" anchor="ctr">
                    <a:lnL>
                      <a:noFill/>
                    </a:lnL>
                    <a:lnR>
                      <a:noFill/>
                    </a:lnR>
                    <a:lnT>
                      <a:noFill/>
                    </a:lnT>
                    <a:lnB>
                      <a:noFill/>
                    </a:lnB>
                    <a:no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520.68 </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638.85 </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795.55 </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812.61 </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935.76 </a:t>
                      </a:r>
                    </a:p>
                  </a:txBody>
                  <a:tcPr marL="2000" marR="2000" marT="2000" marB="0" anchor="ctr">
                    <a:lnL>
                      <a:noFill/>
                    </a:lnL>
                    <a:lnR>
                      <a:noFill/>
                    </a:lnR>
                    <a:lnT>
                      <a:noFill/>
                    </a:lnT>
                    <a:lnB>
                      <a:noFill/>
                    </a:lnB>
                    <a:solidFill>
                      <a:srgbClr val="EDEDED"/>
                    </a:solidFill>
                  </a:tcPr>
                </a:tc>
                <a:extLst>
                  <a:ext uri="{0D108BD9-81ED-4DB2-BD59-A6C34878D82A}">
                    <a16:rowId xmlns:a16="http://schemas.microsoft.com/office/drawing/2014/main" val="2219985742"/>
                  </a:ext>
                </a:extLst>
              </a:tr>
              <a:tr h="299864">
                <a:tc>
                  <a:txBody>
                    <a:bodyPr/>
                    <a:lstStyle/>
                    <a:p>
                      <a:pPr algn="ctr" fontAlgn="ctr"/>
                      <a:r>
                        <a:rPr lang="en-US" sz="1200" b="0" i="0" u="none" strike="noStrike" dirty="0">
                          <a:solidFill>
                            <a:srgbClr val="FFFFFF"/>
                          </a:solidFill>
                          <a:effectLst/>
                          <a:latin typeface="微软雅黑" panose="020B0503020204020204" pitchFamily="34" charset="-122"/>
                          <a:ea typeface="微软雅黑" panose="020B0503020204020204" pitchFamily="34" charset="-122"/>
                        </a:rPr>
                        <a:t>Nonbusiness Income</a:t>
                      </a:r>
                    </a:p>
                  </a:txBody>
                  <a:tcPr marL="2000" marR="2000" marT="2000" marB="0" anchor="ctr">
                    <a:lnL>
                      <a:noFill/>
                    </a:lnL>
                    <a:lnR>
                      <a:noFill/>
                    </a:lnR>
                    <a:lnT>
                      <a:noFill/>
                    </a:lnT>
                    <a:lnB>
                      <a:noFill/>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0.46 </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0.52 </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0.50 </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17.70 </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0.46 </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0.50 </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0.50 </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0.50 </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0.50 </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0.50 </a:t>
                      </a:r>
                    </a:p>
                  </a:txBody>
                  <a:tcPr marL="2000" marR="2000" marT="2000" marB="0" anchor="ctr">
                    <a:lnL>
                      <a:noFill/>
                    </a:lnL>
                    <a:lnR>
                      <a:noFill/>
                    </a:lnR>
                    <a:lnT>
                      <a:noFill/>
                    </a:lnT>
                    <a:lnB>
                      <a:noFill/>
                    </a:lnB>
                    <a:solidFill>
                      <a:srgbClr val="EDEDED"/>
                    </a:solidFill>
                  </a:tcPr>
                </a:tc>
                <a:extLst>
                  <a:ext uri="{0D108BD9-81ED-4DB2-BD59-A6C34878D82A}">
                    <a16:rowId xmlns:a16="http://schemas.microsoft.com/office/drawing/2014/main" val="2633375291"/>
                  </a:ext>
                </a:extLst>
              </a:tr>
              <a:tr h="399583">
                <a:tc>
                  <a:txBody>
                    <a:bodyPr/>
                    <a:lstStyle/>
                    <a:p>
                      <a:pPr algn="ctr" fontAlgn="ctr"/>
                      <a:r>
                        <a:rPr lang="en-US" sz="1200" b="0" i="0" u="none" strike="noStrike" dirty="0">
                          <a:solidFill>
                            <a:srgbClr val="FFFFFF"/>
                          </a:solidFill>
                          <a:effectLst/>
                          <a:latin typeface="微软雅黑" panose="020B0503020204020204" pitchFamily="34" charset="-122"/>
                          <a:ea typeface="微软雅黑" panose="020B0503020204020204" pitchFamily="34" charset="-122"/>
                        </a:rPr>
                        <a:t>Non-business Expenditure</a:t>
                      </a:r>
                    </a:p>
                  </a:txBody>
                  <a:tcPr marL="2000" marR="2000" marT="2000" marB="0" anchor="ctr">
                    <a:lnL>
                      <a:noFill/>
                    </a:lnL>
                    <a:lnR>
                      <a:noFill/>
                    </a:lnR>
                    <a:lnT>
                      <a:noFill/>
                    </a:lnT>
                    <a:lnB>
                      <a:noFill/>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(0.81)</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(1.79)</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(1.35)</a:t>
                      </a:r>
                    </a:p>
                  </a:txBody>
                  <a:tcPr marL="2000" marR="2000" marT="2000" marB="0" anchor="ctr">
                    <a:lnL>
                      <a:noFill/>
                    </a:lnL>
                    <a:lnR>
                      <a:noFill/>
                    </a:lnR>
                    <a:lnT>
                      <a:noFill/>
                    </a:lnT>
                    <a:lnB>
                      <a:noFill/>
                    </a:lnB>
                    <a:noFill/>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(1.99)</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(1.60)</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(1.50)</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(1.50)</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(1.50)</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(1.00)</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(1.00)</a:t>
                      </a:r>
                    </a:p>
                  </a:txBody>
                  <a:tcPr marL="2000" marR="2000" marT="2000" marB="0" anchor="ctr">
                    <a:lnL>
                      <a:noFill/>
                    </a:lnL>
                    <a:lnR>
                      <a:noFill/>
                    </a:lnR>
                    <a:lnT>
                      <a:noFill/>
                    </a:lnT>
                    <a:lnB>
                      <a:noFill/>
                    </a:lnB>
                    <a:solidFill>
                      <a:srgbClr val="EDEDED"/>
                    </a:solidFill>
                  </a:tcPr>
                </a:tc>
                <a:extLst>
                  <a:ext uri="{0D108BD9-81ED-4DB2-BD59-A6C34878D82A}">
                    <a16:rowId xmlns:a16="http://schemas.microsoft.com/office/drawing/2014/main" val="828816768"/>
                  </a:ext>
                </a:extLst>
              </a:tr>
              <a:tr h="229056">
                <a:tc>
                  <a:txBody>
                    <a:bodyPr/>
                    <a:lstStyle/>
                    <a:p>
                      <a:pPr algn="ctr" fontAlgn="ctr"/>
                      <a:r>
                        <a:rPr lang="en-US" sz="1200" b="1" i="0" u="none" strike="noStrike" dirty="0">
                          <a:solidFill>
                            <a:srgbClr val="FFFFFF"/>
                          </a:solidFill>
                          <a:effectLst/>
                          <a:latin typeface="微软雅黑" panose="020B0503020204020204" pitchFamily="34" charset="-122"/>
                          <a:ea typeface="微软雅黑" panose="020B0503020204020204" pitchFamily="34" charset="-122"/>
                        </a:rPr>
                        <a:t>Pretax Profit</a:t>
                      </a:r>
                    </a:p>
                  </a:txBody>
                  <a:tcPr marL="2000" marR="2000" marT="2000" marB="0" anchor="ctr">
                    <a:lnL>
                      <a:noFill/>
                    </a:lnL>
                    <a:lnR>
                      <a:noFill/>
                    </a:lnR>
                    <a:lnT>
                      <a:noFill/>
                    </a:lnT>
                    <a:lnB>
                      <a:noFill/>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75.78 </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10.20 </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135.51 </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178.65 </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317.91 </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519.68 </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637.85 </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794.55 </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812.11 </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935.26 </a:t>
                      </a:r>
                    </a:p>
                  </a:txBody>
                  <a:tcPr marL="2000" marR="2000" marT="2000" marB="0" anchor="ctr">
                    <a:lnL>
                      <a:noFill/>
                    </a:lnL>
                    <a:lnR>
                      <a:noFill/>
                    </a:lnR>
                    <a:lnT>
                      <a:noFill/>
                    </a:lnT>
                    <a:lnB>
                      <a:noFill/>
                    </a:lnB>
                    <a:solidFill>
                      <a:srgbClr val="EDEDED"/>
                    </a:solidFill>
                  </a:tcPr>
                </a:tc>
                <a:extLst>
                  <a:ext uri="{0D108BD9-81ED-4DB2-BD59-A6C34878D82A}">
                    <a16:rowId xmlns:a16="http://schemas.microsoft.com/office/drawing/2014/main" val="3501701859"/>
                  </a:ext>
                </a:extLst>
              </a:tr>
              <a:tr h="229056">
                <a:tc>
                  <a:txBody>
                    <a:bodyPr/>
                    <a:lstStyle/>
                    <a:p>
                      <a:pPr algn="ctr" fontAlgn="ctr"/>
                      <a:r>
                        <a:rPr lang="en-US" sz="1200" b="0" i="0" u="none" strike="noStrike" dirty="0">
                          <a:solidFill>
                            <a:srgbClr val="FFFFFF"/>
                          </a:solidFill>
                          <a:effectLst/>
                          <a:latin typeface="微软雅黑" panose="020B0503020204020204" pitchFamily="34" charset="-122"/>
                          <a:ea typeface="微软雅黑" panose="020B0503020204020204" pitchFamily="34" charset="-122"/>
                        </a:rPr>
                        <a:t>Tax Rate</a:t>
                      </a:r>
                    </a:p>
                  </a:txBody>
                  <a:tcPr marL="2000" marR="2000" marT="2000" marB="0" anchor="ctr">
                    <a:lnL>
                      <a:noFill/>
                    </a:lnL>
                    <a:lnR>
                      <a:noFill/>
                    </a:lnR>
                    <a:lnT>
                      <a:noFill/>
                    </a:lnT>
                    <a:lnB>
                      <a:noFill/>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0.41 </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0.59 </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0.18 </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0.21 </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0.16 </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0.15 </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0.15 </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0.15 </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0.15 </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0.15 </a:t>
                      </a:r>
                    </a:p>
                  </a:txBody>
                  <a:tcPr marL="2000" marR="2000" marT="2000" marB="0" anchor="ctr">
                    <a:lnL>
                      <a:noFill/>
                    </a:lnL>
                    <a:lnR>
                      <a:noFill/>
                    </a:lnR>
                    <a:lnT>
                      <a:noFill/>
                    </a:lnT>
                    <a:lnB>
                      <a:noFill/>
                    </a:lnB>
                    <a:solidFill>
                      <a:srgbClr val="EDEDED"/>
                    </a:solidFill>
                  </a:tcPr>
                </a:tc>
                <a:extLst>
                  <a:ext uri="{0D108BD9-81ED-4DB2-BD59-A6C34878D82A}">
                    <a16:rowId xmlns:a16="http://schemas.microsoft.com/office/drawing/2014/main" val="3333099120"/>
                  </a:ext>
                </a:extLst>
              </a:tr>
              <a:tr h="229056">
                <a:tc>
                  <a:txBody>
                    <a:bodyPr/>
                    <a:lstStyle/>
                    <a:p>
                      <a:pPr algn="ctr" fontAlgn="ctr"/>
                      <a:r>
                        <a:rPr lang="en-US" sz="1200" b="1" i="0" u="none" strike="noStrike" dirty="0">
                          <a:solidFill>
                            <a:srgbClr val="FFFFFF"/>
                          </a:solidFill>
                          <a:effectLst/>
                          <a:latin typeface="微软雅黑" panose="020B0503020204020204" pitchFamily="34" charset="-122"/>
                          <a:ea typeface="微软雅黑" panose="020B0503020204020204" pitchFamily="34" charset="-122"/>
                        </a:rPr>
                        <a:t>Income Tax</a:t>
                      </a:r>
                    </a:p>
                  </a:txBody>
                  <a:tcPr marL="2000" marR="2000" marT="2000" marB="0" anchor="ctr">
                    <a:lnL>
                      <a:noFill/>
                    </a:lnL>
                    <a:lnR>
                      <a:noFill/>
                    </a:lnR>
                    <a:lnT>
                      <a:noFill/>
                    </a:lnT>
                    <a:lnB>
                      <a:noFill/>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(31.26)</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(6.04)</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(24.03)</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(36.84)</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(52.26)</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(77.95)</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(95.68)</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(119.18)</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(121.82)</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(140.29)</a:t>
                      </a:r>
                    </a:p>
                  </a:txBody>
                  <a:tcPr marL="2000" marR="2000" marT="2000" marB="0" anchor="ctr">
                    <a:lnL>
                      <a:noFill/>
                    </a:lnL>
                    <a:lnR>
                      <a:noFill/>
                    </a:lnR>
                    <a:lnT>
                      <a:noFill/>
                    </a:lnT>
                    <a:lnB>
                      <a:noFill/>
                    </a:lnB>
                    <a:solidFill>
                      <a:srgbClr val="EDEDED"/>
                    </a:solidFill>
                  </a:tcPr>
                </a:tc>
                <a:extLst>
                  <a:ext uri="{0D108BD9-81ED-4DB2-BD59-A6C34878D82A}">
                    <a16:rowId xmlns:a16="http://schemas.microsoft.com/office/drawing/2014/main" val="1116932191"/>
                  </a:ext>
                </a:extLst>
              </a:tr>
              <a:tr h="316070">
                <a:tc>
                  <a:txBody>
                    <a:bodyPr/>
                    <a:lstStyle/>
                    <a:p>
                      <a:pPr algn="ctr" fontAlgn="ctr"/>
                      <a:r>
                        <a:rPr lang="en-US" sz="1200" b="1" i="0" u="none" strike="noStrike" dirty="0">
                          <a:solidFill>
                            <a:srgbClr val="FFFFFF"/>
                          </a:solidFill>
                          <a:effectLst/>
                          <a:latin typeface="微软雅黑" panose="020B0503020204020204" pitchFamily="34" charset="-122"/>
                          <a:ea typeface="微软雅黑" panose="020B0503020204020204" pitchFamily="34" charset="-122"/>
                        </a:rPr>
                        <a:t>Profit After Tax</a:t>
                      </a:r>
                    </a:p>
                  </a:txBody>
                  <a:tcPr marL="2000" marR="2000" marT="2000" marB="0" anchor="ctr">
                    <a:lnL>
                      <a:noFill/>
                    </a:lnL>
                    <a:lnR>
                      <a:noFill/>
                    </a:lnR>
                    <a:lnT>
                      <a:noFill/>
                    </a:lnT>
                    <a:lnB>
                      <a:noFill/>
                    </a:lnB>
                    <a:solidFill>
                      <a:srgbClr val="9B1717"/>
                    </a:solid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44.52 </a:t>
                      </a:r>
                    </a:p>
                  </a:txBody>
                  <a:tcPr marL="2000" marR="2000" marT="2000" marB="0" anchor="ctr">
                    <a:lnL>
                      <a:noFill/>
                    </a:lnL>
                    <a:lnR>
                      <a:noFill/>
                    </a:lnR>
                    <a:lnT>
                      <a:noFill/>
                    </a:lnT>
                    <a:lnB>
                      <a:noFill/>
                    </a:lnB>
                    <a:no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4.16 </a:t>
                      </a:r>
                    </a:p>
                  </a:txBody>
                  <a:tcPr marL="2000" marR="2000" marT="2000" marB="0" anchor="ctr">
                    <a:lnL>
                      <a:noFill/>
                    </a:lnL>
                    <a:lnR>
                      <a:noFill/>
                    </a:lnR>
                    <a:lnT>
                      <a:noFill/>
                    </a:lnT>
                    <a:lnB>
                      <a:noFill/>
                    </a:lnB>
                    <a:no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111.48 </a:t>
                      </a:r>
                    </a:p>
                  </a:txBody>
                  <a:tcPr marL="2000" marR="2000" marT="2000" marB="0" anchor="ctr">
                    <a:lnL>
                      <a:noFill/>
                    </a:lnL>
                    <a:lnR>
                      <a:noFill/>
                    </a:lnR>
                    <a:lnT>
                      <a:noFill/>
                    </a:lnT>
                    <a:lnB>
                      <a:noFill/>
                    </a:lnB>
                    <a:no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141.81 </a:t>
                      </a:r>
                    </a:p>
                  </a:txBody>
                  <a:tcPr marL="2000" marR="2000" marT="2000" marB="0" anchor="ctr">
                    <a:lnL>
                      <a:noFill/>
                    </a:lnL>
                    <a:lnR>
                      <a:noFill/>
                    </a:lnR>
                    <a:lnT>
                      <a:noFill/>
                    </a:lnT>
                    <a:lnB>
                      <a:noFill/>
                    </a:lnB>
                    <a:no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265.65 </a:t>
                      </a:r>
                    </a:p>
                  </a:txBody>
                  <a:tcPr marL="2000" marR="2000" marT="2000" marB="0" anchor="ctr">
                    <a:lnL>
                      <a:noFill/>
                    </a:lnL>
                    <a:lnR>
                      <a:noFill/>
                    </a:lnR>
                    <a:lnT>
                      <a:noFill/>
                    </a:lnT>
                    <a:lnB>
                      <a:noFill/>
                    </a:lnB>
                    <a:no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441.73 </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542.17 </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675.37 </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690.30 </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794.97 </a:t>
                      </a:r>
                    </a:p>
                  </a:txBody>
                  <a:tcPr marL="2000" marR="2000" marT="2000" marB="0" anchor="ctr">
                    <a:lnL>
                      <a:noFill/>
                    </a:lnL>
                    <a:lnR>
                      <a:noFill/>
                    </a:lnR>
                    <a:lnT>
                      <a:noFill/>
                    </a:lnT>
                    <a:lnB>
                      <a:noFill/>
                    </a:lnB>
                    <a:solidFill>
                      <a:srgbClr val="EDEDED"/>
                    </a:solidFill>
                  </a:tcPr>
                </a:tc>
                <a:extLst>
                  <a:ext uri="{0D108BD9-81ED-4DB2-BD59-A6C34878D82A}">
                    <a16:rowId xmlns:a16="http://schemas.microsoft.com/office/drawing/2014/main" val="455576832"/>
                  </a:ext>
                </a:extLst>
              </a:tr>
              <a:tr h="229056">
                <a:tc>
                  <a:txBody>
                    <a:bodyPr/>
                    <a:lstStyle/>
                    <a:p>
                      <a:pPr algn="ctr" fontAlgn="ctr"/>
                      <a:r>
                        <a:rPr lang="en-US" sz="1200" b="0" i="0" u="none" strike="noStrike" dirty="0">
                          <a:solidFill>
                            <a:srgbClr val="FFFFFF"/>
                          </a:solidFill>
                          <a:effectLst/>
                          <a:latin typeface="微软雅黑" panose="020B0503020204020204" pitchFamily="34" charset="-122"/>
                          <a:ea typeface="微软雅黑" panose="020B0503020204020204" pitchFamily="34" charset="-122"/>
                        </a:rPr>
                        <a:t>Minority Interests</a:t>
                      </a:r>
                    </a:p>
                  </a:txBody>
                  <a:tcPr marL="2000" marR="2000" marT="2000" marB="0" anchor="ctr">
                    <a:lnL>
                      <a:noFill/>
                    </a:lnL>
                    <a:lnR>
                      <a:noFill/>
                    </a:lnR>
                    <a:lnT>
                      <a:noFill/>
                    </a:lnT>
                    <a:lnB>
                      <a:noFill/>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0.00 </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0.00 </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0.00 </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(1.51)</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0.96 </a:t>
                      </a:r>
                    </a:p>
                  </a:txBody>
                  <a:tcPr marL="2000" marR="2000" marT="2000" marB="0" anchor="ctr">
                    <a:lnL>
                      <a:noFill/>
                    </a:lnL>
                    <a:lnR>
                      <a:noFill/>
                    </a:lnR>
                    <a:lnT>
                      <a:noFill/>
                    </a:lnT>
                    <a:lnB>
                      <a:noFill/>
                    </a:lnB>
                    <a:no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0.70 </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0.45 </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0.55 </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(0.30)</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(0.50)</a:t>
                      </a:r>
                    </a:p>
                  </a:txBody>
                  <a:tcPr marL="2000" marR="2000" marT="2000" marB="0" anchor="ctr">
                    <a:lnL>
                      <a:noFill/>
                    </a:lnL>
                    <a:lnR>
                      <a:noFill/>
                    </a:lnR>
                    <a:lnT>
                      <a:noFill/>
                    </a:lnT>
                    <a:lnB>
                      <a:noFill/>
                    </a:lnB>
                    <a:solidFill>
                      <a:srgbClr val="EDEDED"/>
                    </a:solidFill>
                  </a:tcPr>
                </a:tc>
                <a:extLst>
                  <a:ext uri="{0D108BD9-81ED-4DB2-BD59-A6C34878D82A}">
                    <a16:rowId xmlns:a16="http://schemas.microsoft.com/office/drawing/2014/main" val="273674377"/>
                  </a:ext>
                </a:extLst>
              </a:tr>
              <a:tr h="229056">
                <a:tc>
                  <a:txBody>
                    <a:bodyPr/>
                    <a:lstStyle/>
                    <a:p>
                      <a:pPr algn="ctr" fontAlgn="ctr"/>
                      <a:r>
                        <a:rPr lang="en-US" sz="1200" b="1" i="0" u="none" strike="noStrike" dirty="0">
                          <a:solidFill>
                            <a:srgbClr val="FFFFFF"/>
                          </a:solidFill>
                          <a:effectLst/>
                          <a:latin typeface="微软雅黑" panose="020B0503020204020204" pitchFamily="34" charset="-122"/>
                          <a:ea typeface="微软雅黑" panose="020B0503020204020204" pitchFamily="34" charset="-122"/>
                        </a:rPr>
                        <a:t>Net Income</a:t>
                      </a:r>
                    </a:p>
                  </a:txBody>
                  <a:tcPr marL="2000" marR="2000" marT="2000" marB="0" anchor="ctr">
                    <a:lnL>
                      <a:noFill/>
                    </a:lnL>
                    <a:lnR>
                      <a:noFill/>
                    </a:lnR>
                    <a:lnT>
                      <a:noFill/>
                    </a:lnT>
                    <a:lnB>
                      <a:noFill/>
                    </a:lnB>
                    <a:solidFill>
                      <a:srgbClr val="9B1717"/>
                    </a:solid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44.52 </a:t>
                      </a:r>
                    </a:p>
                  </a:txBody>
                  <a:tcPr marL="2000" marR="2000" marT="2000" marB="0" anchor="ctr">
                    <a:lnL>
                      <a:noFill/>
                    </a:lnL>
                    <a:lnR>
                      <a:noFill/>
                    </a:lnR>
                    <a:lnT>
                      <a:noFill/>
                    </a:lnT>
                    <a:lnB>
                      <a:noFill/>
                    </a:lnB>
                    <a:no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4.16 </a:t>
                      </a:r>
                    </a:p>
                  </a:txBody>
                  <a:tcPr marL="2000" marR="2000" marT="2000" marB="0" anchor="ctr">
                    <a:lnL>
                      <a:noFill/>
                    </a:lnL>
                    <a:lnR>
                      <a:noFill/>
                    </a:lnR>
                    <a:lnT>
                      <a:noFill/>
                    </a:lnT>
                    <a:lnB>
                      <a:noFill/>
                    </a:lnB>
                    <a:no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111.48 </a:t>
                      </a:r>
                    </a:p>
                  </a:txBody>
                  <a:tcPr marL="2000" marR="2000" marT="2000" marB="0" anchor="ctr">
                    <a:lnL>
                      <a:noFill/>
                    </a:lnL>
                    <a:lnR>
                      <a:noFill/>
                    </a:lnR>
                    <a:lnT>
                      <a:noFill/>
                    </a:lnT>
                    <a:lnB>
                      <a:noFill/>
                    </a:lnB>
                    <a:no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140.27 </a:t>
                      </a:r>
                    </a:p>
                  </a:txBody>
                  <a:tcPr marL="2000" marR="2000" marT="2000" marB="0" anchor="ctr">
                    <a:lnL>
                      <a:noFill/>
                    </a:lnL>
                    <a:lnR>
                      <a:noFill/>
                    </a:lnR>
                    <a:lnT>
                      <a:noFill/>
                    </a:lnT>
                    <a:lnB>
                      <a:noFill/>
                    </a:lnB>
                    <a:no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266.88 </a:t>
                      </a:r>
                    </a:p>
                  </a:txBody>
                  <a:tcPr marL="2000" marR="2000" marT="2000" marB="0" anchor="ctr">
                    <a:lnL>
                      <a:noFill/>
                    </a:lnL>
                    <a:lnR>
                      <a:noFill/>
                    </a:lnR>
                    <a:lnT>
                      <a:noFill/>
                    </a:lnT>
                    <a:lnB>
                      <a:noFill/>
                    </a:lnB>
                    <a:no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442.43 </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542.62 </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675.92 </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690.00 </a:t>
                      </a:r>
                    </a:p>
                  </a:txBody>
                  <a:tcPr marL="2000" marR="2000" marT="2000" marB="0" anchor="ctr">
                    <a:lnL>
                      <a:noFill/>
                    </a:lnL>
                    <a:lnR>
                      <a:noFill/>
                    </a:lnR>
                    <a:lnT>
                      <a:noFill/>
                    </a:lnT>
                    <a:lnB>
                      <a:noFill/>
                    </a:lnB>
                    <a:solidFill>
                      <a:srgbClr val="EDEDED"/>
                    </a:solidFill>
                  </a:tcPr>
                </a:tc>
                <a:tc>
                  <a:txBody>
                    <a:bodyPr/>
                    <a:lstStyle/>
                    <a:p>
                      <a:pPr algn="ctr" fontAlgn="ct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794.47 </a:t>
                      </a:r>
                    </a:p>
                  </a:txBody>
                  <a:tcPr marL="2000" marR="2000" marT="2000" marB="0" anchor="ctr">
                    <a:lnL>
                      <a:noFill/>
                    </a:lnL>
                    <a:lnR>
                      <a:noFill/>
                    </a:lnR>
                    <a:lnT>
                      <a:noFill/>
                    </a:lnT>
                    <a:lnB>
                      <a:noFill/>
                    </a:lnB>
                    <a:solidFill>
                      <a:srgbClr val="EDEDED"/>
                    </a:solidFill>
                  </a:tcPr>
                </a:tc>
                <a:extLst>
                  <a:ext uri="{0D108BD9-81ED-4DB2-BD59-A6C34878D82A}">
                    <a16:rowId xmlns:a16="http://schemas.microsoft.com/office/drawing/2014/main" val="104855499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550" y="602317"/>
            <a:ext cx="9365942" cy="384175"/>
          </a:xfrm>
        </p:spPr>
        <p:txBody>
          <a:bodyPr/>
          <a:lstStyle/>
          <a:p>
            <a:r>
              <a:rPr lang="en-US" altLang="zh-CN" b="1" dirty="0"/>
              <a:t>DCF Model</a:t>
            </a:r>
            <a:endParaRPr lang="zh-CN" altLang="en-US" b="1" dirty="0"/>
          </a:p>
        </p:txBody>
      </p:sp>
      <p:sp>
        <p:nvSpPr>
          <p:cNvPr id="5" name="文本框 4"/>
          <p:cNvSpPr txBox="1"/>
          <p:nvPr/>
        </p:nvSpPr>
        <p:spPr>
          <a:xfrm>
            <a:off x="-381000" y="1059537"/>
            <a:ext cx="10042791" cy="1077218"/>
          </a:xfrm>
          <a:prstGeom prst="rect">
            <a:avLst/>
          </a:prstGeom>
          <a:noFill/>
          <a:ln w="6350" cap="flat">
            <a:noFill/>
            <a:miter lim="800000"/>
          </a:ln>
        </p:spPr>
        <p:txBody>
          <a:bodyPr wrap="square">
            <a:spAutoFit/>
          </a:bodyPr>
          <a:lstStyle/>
          <a:p>
            <a:pPr marL="628650" lvl="1" indent="-90170" defTabSz="957580">
              <a:buClr>
                <a:srgbClr val="9B1717"/>
              </a:buClr>
              <a:buFont typeface="Arial" panose="020B0604020202020204" pitchFamily="34" charset="0"/>
              <a:buChar char="•"/>
              <a:defRPr/>
            </a:pPr>
            <a:r>
              <a:rPr lang="en-US" altLang="zh-CN" sz="1600" b="1" dirty="0">
                <a:latin typeface="Palatino Linotype" panose="02040502050505030304" pitchFamily="18" charset="0"/>
                <a:cs typeface="Arial" panose="020B0604020202020204" pitchFamily="34" charset="0"/>
              </a:rPr>
              <a:t>FCFF = NOPLAT+ non-cash expense - investment in operating working capital - capital expenditure</a:t>
            </a:r>
          </a:p>
          <a:p>
            <a:pPr marL="628650" lvl="1" indent="-90170" defTabSz="957580">
              <a:buClr>
                <a:srgbClr val="9B1717"/>
              </a:buClr>
              <a:buFont typeface="Arial" panose="020B0604020202020204" pitchFamily="34" charset="0"/>
              <a:buChar char="•"/>
              <a:defRPr/>
            </a:pPr>
            <a:endParaRPr lang="en-US" altLang="zh-CN" sz="1600" b="1" dirty="0">
              <a:latin typeface="Palatino Linotype" panose="02040502050505030304" pitchFamily="18" charset="0"/>
              <a:cs typeface="Arial" panose="020B0604020202020204" pitchFamily="34" charset="0"/>
            </a:endParaRPr>
          </a:p>
          <a:p>
            <a:pPr marL="628650" lvl="1" indent="-90170" defTabSz="957580">
              <a:buClr>
                <a:srgbClr val="9B1717"/>
              </a:buClr>
              <a:buFont typeface="Arial" panose="020B0604020202020204" pitchFamily="34" charset="0"/>
              <a:buChar char="•"/>
              <a:defRPr/>
            </a:pPr>
            <a:r>
              <a:rPr lang="en-US" altLang="zh-CN" sz="1600" b="1" dirty="0">
                <a:latin typeface="Palatino Linotype" panose="02040502050505030304" pitchFamily="18" charset="0"/>
                <a:cs typeface="Arial" panose="020B0604020202020204" pitchFamily="34" charset="0"/>
              </a:rPr>
              <a:t>NOPLAT (Net Operating Profits Less Adjusted Taxes)</a:t>
            </a:r>
          </a:p>
          <a:p>
            <a:pPr marL="995680" lvl="2" defTabSz="957580">
              <a:buClr>
                <a:srgbClr val="9B1717"/>
              </a:buClr>
              <a:defRPr/>
            </a:pPr>
            <a:r>
              <a:rPr lang="zh-CN" altLang="en-US" sz="1600" b="1" dirty="0">
                <a:latin typeface="Palatino Linotype" panose="02040502050505030304" pitchFamily="18" charset="0"/>
                <a:cs typeface="Arial" panose="020B0604020202020204" pitchFamily="34" charset="0"/>
              </a:rPr>
              <a:t>   </a:t>
            </a:r>
            <a:r>
              <a:rPr lang="en-US" altLang="zh-CN" sz="1600" b="1" dirty="0">
                <a:latin typeface="Palatino Linotype" panose="02040502050505030304" pitchFamily="18" charset="0"/>
                <a:cs typeface="Arial" panose="020B0604020202020204" pitchFamily="34" charset="0"/>
              </a:rPr>
              <a:t>=</a:t>
            </a:r>
            <a:r>
              <a:rPr lang="zh-CN" altLang="en-US" sz="1600" b="1" dirty="0">
                <a:latin typeface="Palatino Linotype" panose="02040502050505030304" pitchFamily="18" charset="0"/>
                <a:cs typeface="Arial" panose="020B0604020202020204" pitchFamily="34" charset="0"/>
              </a:rPr>
              <a:t> </a:t>
            </a:r>
            <a:r>
              <a:rPr lang="en-US" altLang="zh-CN" sz="1600" b="1" dirty="0">
                <a:latin typeface="Palatino Linotype" panose="02040502050505030304" pitchFamily="18" charset="0"/>
                <a:cs typeface="Arial" panose="020B0604020202020204" pitchFamily="34" charset="0"/>
              </a:rPr>
              <a:t>Net profit + interest after tax = Net profit + interest (1- income tax rate)</a:t>
            </a:r>
          </a:p>
        </p:txBody>
      </p:sp>
      <p:graphicFrame>
        <p:nvGraphicFramePr>
          <p:cNvPr id="4" name="表格 3">
            <a:extLst>
              <a:ext uri="{FF2B5EF4-FFF2-40B4-BE49-F238E27FC236}">
                <a16:creationId xmlns:a16="http://schemas.microsoft.com/office/drawing/2014/main" id="{89D3B70D-E47A-1427-AC2A-D084AEB78E97}"/>
              </a:ext>
            </a:extLst>
          </p:cNvPr>
          <p:cNvGraphicFramePr>
            <a:graphicFrameLocks noGrp="1"/>
          </p:cNvGraphicFramePr>
          <p:nvPr>
            <p:extLst>
              <p:ext uri="{D42A27DB-BD31-4B8C-83A1-F6EECF244321}">
                <p14:modId xmlns:p14="http://schemas.microsoft.com/office/powerpoint/2010/main" val="2619142604"/>
              </p:ext>
            </p:extLst>
          </p:nvPr>
        </p:nvGraphicFramePr>
        <p:xfrm>
          <a:off x="291001" y="2209800"/>
          <a:ext cx="9323998" cy="4492648"/>
        </p:xfrm>
        <a:graphic>
          <a:graphicData uri="http://schemas.openxmlformats.org/drawingml/2006/table">
            <a:tbl>
              <a:tblPr/>
              <a:tblGrid>
                <a:gridCol w="3479623">
                  <a:extLst>
                    <a:ext uri="{9D8B030D-6E8A-4147-A177-3AD203B41FA5}">
                      <a16:colId xmlns:a16="http://schemas.microsoft.com/office/drawing/2014/main" val="3678948274"/>
                    </a:ext>
                  </a:extLst>
                </a:gridCol>
                <a:gridCol w="701324">
                  <a:extLst>
                    <a:ext uri="{9D8B030D-6E8A-4147-A177-3AD203B41FA5}">
                      <a16:colId xmlns:a16="http://schemas.microsoft.com/office/drawing/2014/main" val="53574648"/>
                    </a:ext>
                  </a:extLst>
                </a:gridCol>
                <a:gridCol w="630182">
                  <a:extLst>
                    <a:ext uri="{9D8B030D-6E8A-4147-A177-3AD203B41FA5}">
                      <a16:colId xmlns:a16="http://schemas.microsoft.com/office/drawing/2014/main" val="3323875385"/>
                    </a:ext>
                  </a:extLst>
                </a:gridCol>
                <a:gridCol w="630182">
                  <a:extLst>
                    <a:ext uri="{9D8B030D-6E8A-4147-A177-3AD203B41FA5}">
                      <a16:colId xmlns:a16="http://schemas.microsoft.com/office/drawing/2014/main" val="1244313880"/>
                    </a:ext>
                  </a:extLst>
                </a:gridCol>
                <a:gridCol w="630182">
                  <a:extLst>
                    <a:ext uri="{9D8B030D-6E8A-4147-A177-3AD203B41FA5}">
                      <a16:colId xmlns:a16="http://schemas.microsoft.com/office/drawing/2014/main" val="2079285504"/>
                    </a:ext>
                  </a:extLst>
                </a:gridCol>
                <a:gridCol w="650501">
                  <a:extLst>
                    <a:ext uri="{9D8B030D-6E8A-4147-A177-3AD203B41FA5}">
                      <a16:colId xmlns:a16="http://schemas.microsoft.com/office/drawing/2014/main" val="1051501733"/>
                    </a:ext>
                  </a:extLst>
                </a:gridCol>
                <a:gridCol w="650501">
                  <a:extLst>
                    <a:ext uri="{9D8B030D-6E8A-4147-A177-3AD203B41FA5}">
                      <a16:colId xmlns:a16="http://schemas.microsoft.com/office/drawing/2014/main" val="3075088871"/>
                    </a:ext>
                  </a:extLst>
                </a:gridCol>
                <a:gridCol w="650501">
                  <a:extLst>
                    <a:ext uri="{9D8B030D-6E8A-4147-A177-3AD203B41FA5}">
                      <a16:colId xmlns:a16="http://schemas.microsoft.com/office/drawing/2014/main" val="4059700410"/>
                    </a:ext>
                  </a:extLst>
                </a:gridCol>
                <a:gridCol w="650501">
                  <a:extLst>
                    <a:ext uri="{9D8B030D-6E8A-4147-A177-3AD203B41FA5}">
                      <a16:colId xmlns:a16="http://schemas.microsoft.com/office/drawing/2014/main" val="417232765"/>
                    </a:ext>
                  </a:extLst>
                </a:gridCol>
                <a:gridCol w="650501">
                  <a:extLst>
                    <a:ext uri="{9D8B030D-6E8A-4147-A177-3AD203B41FA5}">
                      <a16:colId xmlns:a16="http://schemas.microsoft.com/office/drawing/2014/main" val="2452176470"/>
                    </a:ext>
                  </a:extLst>
                </a:gridCol>
              </a:tblGrid>
              <a:tr h="199020">
                <a:tc>
                  <a:txBody>
                    <a:bodyPr/>
                    <a:lstStyle/>
                    <a:p>
                      <a:pPr algn="ctr" fontAlgn="ctr"/>
                      <a:r>
                        <a:rPr lang="en-US" sz="1200" b="1" i="0" u="none" strike="noStrike" dirty="0">
                          <a:solidFill>
                            <a:srgbClr val="FFFFFF"/>
                          </a:solidFill>
                          <a:effectLst/>
                          <a:latin typeface="微软雅黑" panose="020B0503020204020204" pitchFamily="34" charset="-122"/>
                          <a:ea typeface="微软雅黑" panose="020B0503020204020204" pitchFamily="34" charset="-122"/>
                        </a:rPr>
                        <a:t>(Million Yuan)　</a:t>
                      </a:r>
                    </a:p>
                  </a:txBody>
                  <a:tcPr marL="1814" marR="1814" marT="1814" marB="0" anchor="ctr">
                    <a:lnL>
                      <a:noFill/>
                    </a:lnL>
                    <a:lnR>
                      <a:noFill/>
                    </a:lnR>
                    <a:lnT>
                      <a:noFill/>
                    </a:lnT>
                    <a:lnB>
                      <a:noFill/>
                    </a:lnB>
                    <a:solidFill>
                      <a:srgbClr val="9B1717"/>
                    </a:solidFill>
                  </a:tcPr>
                </a:tc>
                <a:tc>
                  <a:txBody>
                    <a:bodyPr/>
                    <a:lstStyle/>
                    <a:p>
                      <a:pPr algn="ctr" fontAlgn="ctr"/>
                      <a:r>
                        <a:rPr lang="en-US" altLang="zh-CN" sz="1200" b="1" i="0" u="none" strike="noStrike" dirty="0">
                          <a:solidFill>
                            <a:srgbClr val="FFFFFF"/>
                          </a:solidFill>
                          <a:effectLst/>
                          <a:latin typeface="微软雅黑" panose="020B0503020204020204" pitchFamily="34" charset="-122"/>
                          <a:ea typeface="微软雅黑" panose="020B0503020204020204" pitchFamily="34" charset="-122"/>
                        </a:rPr>
                        <a:t>2019</a:t>
                      </a:r>
                    </a:p>
                  </a:txBody>
                  <a:tcPr marL="1814" marR="1814" marT="1814" marB="0" anchor="ctr">
                    <a:lnL>
                      <a:noFill/>
                    </a:lnL>
                    <a:lnR>
                      <a:noFill/>
                    </a:lnR>
                    <a:lnT>
                      <a:noFill/>
                    </a:lnT>
                    <a:lnB>
                      <a:noFill/>
                    </a:lnB>
                    <a:solidFill>
                      <a:srgbClr val="9B1717"/>
                    </a:solidFill>
                  </a:tcPr>
                </a:tc>
                <a:tc>
                  <a:txBody>
                    <a:bodyPr/>
                    <a:lstStyle/>
                    <a:p>
                      <a:pPr algn="ctr" fontAlgn="ctr"/>
                      <a:r>
                        <a:rPr lang="en-US" altLang="zh-CN" sz="1200" b="1" i="0" u="none" strike="noStrike">
                          <a:solidFill>
                            <a:srgbClr val="FFFFFF"/>
                          </a:solidFill>
                          <a:effectLst/>
                          <a:latin typeface="微软雅黑" panose="020B0503020204020204" pitchFamily="34" charset="-122"/>
                          <a:ea typeface="微软雅黑" panose="020B0503020204020204" pitchFamily="34" charset="-122"/>
                        </a:rPr>
                        <a:t>2020</a:t>
                      </a:r>
                    </a:p>
                  </a:txBody>
                  <a:tcPr marL="1814" marR="1814" marT="1814" marB="0" anchor="ctr">
                    <a:lnL>
                      <a:noFill/>
                    </a:lnL>
                    <a:lnR>
                      <a:noFill/>
                    </a:lnR>
                    <a:lnT>
                      <a:noFill/>
                    </a:lnT>
                    <a:lnB>
                      <a:noFill/>
                    </a:lnB>
                    <a:solidFill>
                      <a:srgbClr val="9B1717"/>
                    </a:solidFill>
                  </a:tcPr>
                </a:tc>
                <a:tc>
                  <a:txBody>
                    <a:bodyPr/>
                    <a:lstStyle/>
                    <a:p>
                      <a:pPr algn="ctr" fontAlgn="ctr"/>
                      <a:r>
                        <a:rPr lang="en-US" altLang="zh-CN" sz="1200" b="1" i="0" u="none" strike="noStrike">
                          <a:solidFill>
                            <a:srgbClr val="FFFFFF"/>
                          </a:solidFill>
                          <a:effectLst/>
                          <a:latin typeface="微软雅黑" panose="020B0503020204020204" pitchFamily="34" charset="-122"/>
                          <a:ea typeface="微软雅黑" panose="020B0503020204020204" pitchFamily="34" charset="-122"/>
                        </a:rPr>
                        <a:t>2021</a:t>
                      </a:r>
                    </a:p>
                  </a:txBody>
                  <a:tcPr marL="1814" marR="1814" marT="1814" marB="0" anchor="ctr">
                    <a:lnL>
                      <a:noFill/>
                    </a:lnL>
                    <a:lnR>
                      <a:noFill/>
                    </a:lnR>
                    <a:lnT>
                      <a:noFill/>
                    </a:lnT>
                    <a:lnB>
                      <a:noFill/>
                    </a:lnB>
                    <a:solidFill>
                      <a:srgbClr val="9B1717"/>
                    </a:solidFill>
                  </a:tcPr>
                </a:tc>
                <a:tc>
                  <a:txBody>
                    <a:bodyPr/>
                    <a:lstStyle/>
                    <a:p>
                      <a:pPr algn="ctr" fontAlgn="ctr"/>
                      <a:r>
                        <a:rPr lang="en-US" altLang="zh-CN" sz="1200" b="1" i="0" u="none" strike="noStrike">
                          <a:solidFill>
                            <a:srgbClr val="FFFFFF"/>
                          </a:solidFill>
                          <a:effectLst/>
                          <a:latin typeface="微软雅黑" panose="020B0503020204020204" pitchFamily="34" charset="-122"/>
                          <a:ea typeface="微软雅黑" panose="020B0503020204020204" pitchFamily="34" charset="-122"/>
                        </a:rPr>
                        <a:t>2022</a:t>
                      </a:r>
                    </a:p>
                  </a:txBody>
                  <a:tcPr marL="1814" marR="1814" marT="1814" marB="0" anchor="ctr">
                    <a:lnL>
                      <a:noFill/>
                    </a:lnL>
                    <a:lnR>
                      <a:noFill/>
                    </a:lnR>
                    <a:lnT>
                      <a:noFill/>
                    </a:lnT>
                    <a:lnB>
                      <a:noFill/>
                    </a:lnB>
                    <a:solidFill>
                      <a:srgbClr val="9B1717"/>
                    </a:solidFill>
                  </a:tcPr>
                </a:tc>
                <a:tc>
                  <a:txBody>
                    <a:bodyPr/>
                    <a:lstStyle/>
                    <a:p>
                      <a:pPr algn="ctr" fontAlgn="ctr"/>
                      <a:r>
                        <a:rPr lang="en-US" sz="1200" b="1" i="0" u="none" strike="noStrike">
                          <a:solidFill>
                            <a:srgbClr val="FFFFFF"/>
                          </a:solidFill>
                          <a:effectLst/>
                          <a:latin typeface="微软雅黑" panose="020B0503020204020204" pitchFamily="34" charset="-122"/>
                          <a:ea typeface="微软雅黑" panose="020B0503020204020204" pitchFamily="34" charset="-122"/>
                        </a:rPr>
                        <a:t>2023E</a:t>
                      </a:r>
                    </a:p>
                  </a:txBody>
                  <a:tcPr marL="1814" marR="1814" marT="1814" marB="0" anchor="ctr">
                    <a:lnL>
                      <a:noFill/>
                    </a:lnL>
                    <a:lnR>
                      <a:noFill/>
                    </a:lnR>
                    <a:lnT>
                      <a:noFill/>
                    </a:lnT>
                    <a:lnB>
                      <a:noFill/>
                    </a:lnB>
                    <a:solidFill>
                      <a:srgbClr val="9B1717"/>
                    </a:solidFill>
                  </a:tcPr>
                </a:tc>
                <a:tc>
                  <a:txBody>
                    <a:bodyPr/>
                    <a:lstStyle/>
                    <a:p>
                      <a:pPr algn="ctr" fontAlgn="ctr"/>
                      <a:r>
                        <a:rPr lang="en-US" sz="1200" b="1" i="0" u="none" strike="noStrike">
                          <a:solidFill>
                            <a:srgbClr val="FFFFFF"/>
                          </a:solidFill>
                          <a:effectLst/>
                          <a:latin typeface="微软雅黑" panose="020B0503020204020204" pitchFamily="34" charset="-122"/>
                          <a:ea typeface="微软雅黑" panose="020B0503020204020204" pitchFamily="34" charset="-122"/>
                        </a:rPr>
                        <a:t>2024E</a:t>
                      </a:r>
                    </a:p>
                  </a:txBody>
                  <a:tcPr marL="1814" marR="1814" marT="1814" marB="0" anchor="ctr">
                    <a:lnL>
                      <a:noFill/>
                    </a:lnL>
                    <a:lnR>
                      <a:noFill/>
                    </a:lnR>
                    <a:lnT>
                      <a:noFill/>
                    </a:lnT>
                    <a:lnB>
                      <a:noFill/>
                    </a:lnB>
                    <a:solidFill>
                      <a:srgbClr val="9B1717"/>
                    </a:solidFill>
                  </a:tcPr>
                </a:tc>
                <a:tc>
                  <a:txBody>
                    <a:bodyPr/>
                    <a:lstStyle/>
                    <a:p>
                      <a:pPr algn="ctr" fontAlgn="ctr"/>
                      <a:r>
                        <a:rPr lang="en-US" sz="1200" b="1" i="0" u="none" strike="noStrike">
                          <a:solidFill>
                            <a:srgbClr val="FFFFFF"/>
                          </a:solidFill>
                          <a:effectLst/>
                          <a:latin typeface="微软雅黑" panose="020B0503020204020204" pitchFamily="34" charset="-122"/>
                          <a:ea typeface="微软雅黑" panose="020B0503020204020204" pitchFamily="34" charset="-122"/>
                        </a:rPr>
                        <a:t>2025E</a:t>
                      </a:r>
                    </a:p>
                  </a:txBody>
                  <a:tcPr marL="1814" marR="1814" marT="1814" marB="0" anchor="ctr">
                    <a:lnL>
                      <a:noFill/>
                    </a:lnL>
                    <a:lnR>
                      <a:noFill/>
                    </a:lnR>
                    <a:lnT>
                      <a:noFill/>
                    </a:lnT>
                    <a:lnB>
                      <a:noFill/>
                    </a:lnB>
                    <a:solidFill>
                      <a:srgbClr val="9B1717"/>
                    </a:solidFill>
                  </a:tcPr>
                </a:tc>
                <a:tc>
                  <a:txBody>
                    <a:bodyPr/>
                    <a:lstStyle/>
                    <a:p>
                      <a:pPr algn="ctr" fontAlgn="ctr"/>
                      <a:r>
                        <a:rPr lang="en-US" sz="1200" b="1" i="0" u="none" strike="noStrike">
                          <a:solidFill>
                            <a:srgbClr val="FFFFFF"/>
                          </a:solidFill>
                          <a:effectLst/>
                          <a:latin typeface="微软雅黑" panose="020B0503020204020204" pitchFamily="34" charset="-122"/>
                          <a:ea typeface="微软雅黑" panose="020B0503020204020204" pitchFamily="34" charset="-122"/>
                        </a:rPr>
                        <a:t>2026E</a:t>
                      </a:r>
                    </a:p>
                  </a:txBody>
                  <a:tcPr marL="1814" marR="1814" marT="1814" marB="0" anchor="ctr">
                    <a:lnL>
                      <a:noFill/>
                    </a:lnL>
                    <a:lnR>
                      <a:noFill/>
                    </a:lnR>
                    <a:lnT>
                      <a:noFill/>
                    </a:lnT>
                    <a:lnB>
                      <a:noFill/>
                    </a:lnB>
                    <a:solidFill>
                      <a:srgbClr val="9B1717"/>
                    </a:solidFill>
                  </a:tcPr>
                </a:tc>
                <a:tc>
                  <a:txBody>
                    <a:bodyPr/>
                    <a:lstStyle/>
                    <a:p>
                      <a:pPr algn="ctr" fontAlgn="ctr"/>
                      <a:r>
                        <a:rPr lang="en-US" sz="1200" b="1" i="0" u="none" strike="noStrike">
                          <a:solidFill>
                            <a:srgbClr val="FFFFFF"/>
                          </a:solidFill>
                          <a:effectLst/>
                          <a:latin typeface="微软雅黑" panose="020B0503020204020204" pitchFamily="34" charset="-122"/>
                          <a:ea typeface="微软雅黑" panose="020B0503020204020204" pitchFamily="34" charset="-122"/>
                        </a:rPr>
                        <a:t>2027E</a:t>
                      </a:r>
                    </a:p>
                  </a:txBody>
                  <a:tcPr marL="1814" marR="1814" marT="1814" marB="0" anchor="ctr">
                    <a:lnL>
                      <a:noFill/>
                    </a:lnL>
                    <a:lnR>
                      <a:noFill/>
                    </a:lnR>
                    <a:lnT>
                      <a:noFill/>
                    </a:lnT>
                    <a:lnB>
                      <a:noFill/>
                    </a:lnB>
                    <a:solidFill>
                      <a:srgbClr val="9B1717"/>
                    </a:solidFill>
                  </a:tcPr>
                </a:tc>
                <a:extLst>
                  <a:ext uri="{0D108BD9-81ED-4DB2-BD59-A6C34878D82A}">
                    <a16:rowId xmlns:a16="http://schemas.microsoft.com/office/drawing/2014/main" val="3285628508"/>
                  </a:ext>
                </a:extLst>
              </a:tr>
              <a:tr h="199020">
                <a:tc>
                  <a:txBody>
                    <a:bodyPr/>
                    <a:lstStyle/>
                    <a:p>
                      <a:pPr algn="ctr" fontAlgn="ctr"/>
                      <a:r>
                        <a:rPr lang="en-US" sz="1200" b="0" i="0" u="none" strike="noStrike">
                          <a:solidFill>
                            <a:srgbClr val="FFFFFF"/>
                          </a:solidFill>
                          <a:effectLst/>
                          <a:latin typeface="微软雅黑" panose="020B0503020204020204" pitchFamily="34" charset="-122"/>
                          <a:ea typeface="微软雅黑" panose="020B0503020204020204" pitchFamily="34" charset="-122"/>
                        </a:rPr>
                        <a:t>NOPLAT</a:t>
                      </a:r>
                    </a:p>
                  </a:txBody>
                  <a:tcPr marL="1814" marR="1814" marT="1814" marB="0" anchor="ctr">
                    <a:lnL>
                      <a:noFill/>
                    </a:lnL>
                    <a:lnR>
                      <a:noFill/>
                    </a:lnR>
                    <a:lnT>
                      <a:noFill/>
                    </a:lnT>
                    <a:lnB>
                      <a:noFill/>
                    </a:lnB>
                    <a:solidFill>
                      <a:srgbClr val="9B1717"/>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7.98 </a:t>
                      </a:r>
                    </a:p>
                  </a:txBody>
                  <a:tcPr marL="1814" marR="1814" marT="1814" marB="0" anchor="ctr">
                    <a:lnL>
                      <a:noFill/>
                    </a:lnL>
                    <a:lnR>
                      <a:noFill/>
                    </a:lnR>
                    <a:lnT>
                      <a:noFill/>
                    </a:lnT>
                    <a:lnB>
                      <a:noFill/>
                    </a:lnB>
                    <a:no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136.00 </a:t>
                      </a:r>
                    </a:p>
                  </a:txBody>
                  <a:tcPr marL="1814" marR="1814" marT="1814" marB="0" anchor="ctr">
                    <a:lnL>
                      <a:noFill/>
                    </a:lnL>
                    <a:lnR>
                      <a:noFill/>
                    </a:lnR>
                    <a:lnT>
                      <a:noFill/>
                    </a:lnT>
                    <a:lnB>
                      <a:noFill/>
                    </a:lnB>
                    <a:no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156.55 </a:t>
                      </a:r>
                    </a:p>
                  </a:txBody>
                  <a:tcPr marL="1814" marR="1814" marT="1814" marB="0" anchor="ctr">
                    <a:lnL>
                      <a:noFill/>
                    </a:lnL>
                    <a:lnR>
                      <a:noFill/>
                    </a:lnR>
                    <a:lnT>
                      <a:noFill/>
                    </a:lnT>
                    <a:lnB>
                      <a:noFill/>
                    </a:lnB>
                    <a:no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263.12 </a:t>
                      </a:r>
                    </a:p>
                  </a:txBody>
                  <a:tcPr marL="1814" marR="1814" marT="1814" marB="0" anchor="ctr">
                    <a:lnL>
                      <a:noFill/>
                    </a:lnL>
                    <a:lnR>
                      <a:noFill/>
                    </a:lnR>
                    <a:lnT>
                      <a:noFill/>
                    </a:lnT>
                    <a:lnB>
                      <a:noFill/>
                    </a:lnB>
                    <a:no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439.56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552.87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687.63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701.38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806.32 </a:t>
                      </a:r>
                    </a:p>
                  </a:txBody>
                  <a:tcPr marL="1814" marR="1814" marT="1814" marB="0" anchor="ctr">
                    <a:lnL>
                      <a:noFill/>
                    </a:lnL>
                    <a:lnR>
                      <a:noFill/>
                    </a:lnR>
                    <a:lnT>
                      <a:noFill/>
                    </a:lnT>
                    <a:lnB>
                      <a:noFill/>
                    </a:lnB>
                    <a:solidFill>
                      <a:srgbClr val="EBF1DE"/>
                    </a:solidFill>
                  </a:tcPr>
                </a:tc>
                <a:extLst>
                  <a:ext uri="{0D108BD9-81ED-4DB2-BD59-A6C34878D82A}">
                    <a16:rowId xmlns:a16="http://schemas.microsoft.com/office/drawing/2014/main" val="1568292083"/>
                  </a:ext>
                </a:extLst>
              </a:tr>
              <a:tr h="641412">
                <a:tc>
                  <a:txBody>
                    <a:bodyPr/>
                    <a:lstStyle/>
                    <a:p>
                      <a:pPr algn="ctr" fontAlgn="ctr"/>
                      <a:r>
                        <a:rPr lang="en-US" sz="1200" b="0" i="0" u="none" strike="noStrike" dirty="0">
                          <a:solidFill>
                            <a:srgbClr val="FFFFFF"/>
                          </a:solidFill>
                          <a:effectLst/>
                          <a:latin typeface="微软雅黑" panose="020B0503020204020204" pitchFamily="34" charset="-122"/>
                          <a:ea typeface="微软雅黑" panose="020B0503020204020204" pitchFamily="34" charset="-122"/>
                        </a:rPr>
                        <a:t>Plus: non-cash operating expenses</a:t>
                      </a:r>
                    </a:p>
                  </a:txBody>
                  <a:tcPr marL="1814" marR="1814" marT="1814" marB="0" anchor="ctr">
                    <a:lnL>
                      <a:noFill/>
                    </a:lnL>
                    <a:lnR>
                      <a:noFill/>
                    </a:lnR>
                    <a:lnT>
                      <a:noFill/>
                    </a:lnT>
                    <a:lnB>
                      <a:noFill/>
                    </a:lnB>
                    <a:solidFill>
                      <a:srgbClr val="9B1717"/>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42.72 </a:t>
                      </a:r>
                    </a:p>
                  </a:txBody>
                  <a:tcPr marL="1814" marR="1814" marT="1814" marB="0" anchor="ctr">
                    <a:lnL>
                      <a:noFill/>
                    </a:lnL>
                    <a:lnR>
                      <a:noFill/>
                    </a:lnR>
                    <a:lnT>
                      <a:noFill/>
                    </a:lnT>
                    <a:lnB>
                      <a:noFill/>
                    </a:lnB>
                    <a:no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59.52 </a:t>
                      </a:r>
                    </a:p>
                  </a:txBody>
                  <a:tcPr marL="1814" marR="1814" marT="1814" marB="0" anchor="ctr">
                    <a:lnL>
                      <a:noFill/>
                    </a:lnL>
                    <a:lnR>
                      <a:noFill/>
                    </a:lnR>
                    <a:lnT>
                      <a:noFill/>
                    </a:lnT>
                    <a:lnB>
                      <a:noFill/>
                    </a:lnB>
                    <a:no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98.67 </a:t>
                      </a:r>
                    </a:p>
                  </a:txBody>
                  <a:tcPr marL="1814" marR="1814" marT="1814" marB="0" anchor="ctr">
                    <a:lnL>
                      <a:noFill/>
                    </a:lnL>
                    <a:lnR>
                      <a:noFill/>
                    </a:lnR>
                    <a:lnT>
                      <a:noFill/>
                    </a:lnT>
                    <a:lnB>
                      <a:noFill/>
                    </a:lnB>
                    <a:no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117.96 </a:t>
                      </a:r>
                    </a:p>
                  </a:txBody>
                  <a:tcPr marL="1814" marR="1814" marT="1814" marB="0" anchor="ctr">
                    <a:lnL>
                      <a:noFill/>
                    </a:lnL>
                    <a:lnR>
                      <a:noFill/>
                    </a:lnR>
                    <a:lnT>
                      <a:noFill/>
                    </a:lnT>
                    <a:lnB>
                      <a:noFill/>
                    </a:lnB>
                    <a:no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125.93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139.21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157.62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176.63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194.31 </a:t>
                      </a:r>
                    </a:p>
                  </a:txBody>
                  <a:tcPr marL="1814" marR="1814" marT="1814" marB="0" anchor="ctr">
                    <a:lnL>
                      <a:noFill/>
                    </a:lnL>
                    <a:lnR>
                      <a:noFill/>
                    </a:lnR>
                    <a:lnT>
                      <a:noFill/>
                    </a:lnT>
                    <a:lnB>
                      <a:noFill/>
                    </a:lnB>
                    <a:solidFill>
                      <a:srgbClr val="EBF1DE"/>
                    </a:solidFill>
                  </a:tcPr>
                </a:tc>
                <a:extLst>
                  <a:ext uri="{0D108BD9-81ED-4DB2-BD59-A6C34878D82A}">
                    <a16:rowId xmlns:a16="http://schemas.microsoft.com/office/drawing/2014/main" val="2511842014"/>
                  </a:ext>
                </a:extLst>
              </a:tr>
              <a:tr h="641412">
                <a:tc>
                  <a:txBody>
                    <a:bodyPr/>
                    <a:lstStyle/>
                    <a:p>
                      <a:pPr algn="ctr" fontAlgn="ctr"/>
                      <a:r>
                        <a:rPr lang="en-US" sz="1200" b="0" i="0" u="none" strike="noStrike" dirty="0">
                          <a:solidFill>
                            <a:srgbClr val="FFFFFF"/>
                          </a:solidFill>
                          <a:effectLst/>
                          <a:latin typeface="微软雅黑" panose="020B0503020204020204" pitchFamily="34" charset="-122"/>
                          <a:ea typeface="微软雅黑" panose="020B0503020204020204" pitchFamily="34" charset="-122"/>
                        </a:rPr>
                        <a:t>Less: Investment in operating working capital</a:t>
                      </a:r>
                    </a:p>
                  </a:txBody>
                  <a:tcPr marL="1814" marR="1814" marT="1814" marB="0" anchor="ctr">
                    <a:lnL>
                      <a:noFill/>
                    </a:lnL>
                    <a:lnR>
                      <a:noFill/>
                    </a:lnR>
                    <a:lnT>
                      <a:noFill/>
                    </a:lnT>
                    <a:lnB>
                      <a:noFill/>
                    </a:lnB>
                    <a:solidFill>
                      <a:srgbClr val="9B1717"/>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180.06 </a:t>
                      </a:r>
                    </a:p>
                  </a:txBody>
                  <a:tcPr marL="1814" marR="1814" marT="1814" marB="0" anchor="ctr">
                    <a:lnL>
                      <a:noFill/>
                    </a:lnL>
                    <a:lnR>
                      <a:noFill/>
                    </a:lnR>
                    <a:lnT>
                      <a:noFill/>
                    </a:lnT>
                    <a:lnB>
                      <a:noFill/>
                    </a:lnB>
                    <a:noFill/>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73.37 </a:t>
                      </a:r>
                    </a:p>
                  </a:txBody>
                  <a:tcPr marL="1814" marR="1814" marT="1814" marB="0" anchor="ctr">
                    <a:lnL>
                      <a:noFill/>
                    </a:lnL>
                    <a:lnR>
                      <a:noFill/>
                    </a:lnR>
                    <a:lnT>
                      <a:noFill/>
                    </a:lnT>
                    <a:lnB>
                      <a:noFill/>
                    </a:lnB>
                    <a:no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233.01 </a:t>
                      </a:r>
                    </a:p>
                  </a:txBody>
                  <a:tcPr marL="1814" marR="1814" marT="1814" marB="0" anchor="ctr">
                    <a:lnL>
                      <a:noFill/>
                    </a:lnL>
                    <a:lnR>
                      <a:noFill/>
                    </a:lnR>
                    <a:lnT>
                      <a:noFill/>
                    </a:lnT>
                    <a:lnB>
                      <a:noFill/>
                    </a:lnB>
                    <a:no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232.54 </a:t>
                      </a:r>
                    </a:p>
                  </a:txBody>
                  <a:tcPr marL="1814" marR="1814" marT="1814" marB="0" anchor="ctr">
                    <a:lnL>
                      <a:noFill/>
                    </a:lnL>
                    <a:lnR>
                      <a:noFill/>
                    </a:lnR>
                    <a:lnT>
                      <a:noFill/>
                    </a:lnT>
                    <a:lnB>
                      <a:noFill/>
                    </a:lnB>
                    <a:no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181.20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242.96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295.48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233.62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239.69 </a:t>
                      </a:r>
                    </a:p>
                  </a:txBody>
                  <a:tcPr marL="1814" marR="1814" marT="1814" marB="0" anchor="ctr">
                    <a:lnL>
                      <a:noFill/>
                    </a:lnL>
                    <a:lnR>
                      <a:noFill/>
                    </a:lnR>
                    <a:lnT>
                      <a:noFill/>
                    </a:lnT>
                    <a:lnB>
                      <a:noFill/>
                    </a:lnB>
                    <a:solidFill>
                      <a:srgbClr val="EBF1DE"/>
                    </a:solidFill>
                  </a:tcPr>
                </a:tc>
                <a:extLst>
                  <a:ext uri="{0D108BD9-81ED-4DB2-BD59-A6C34878D82A}">
                    <a16:rowId xmlns:a16="http://schemas.microsoft.com/office/drawing/2014/main" val="908920361"/>
                  </a:ext>
                </a:extLst>
              </a:tr>
              <a:tr h="366440">
                <a:tc>
                  <a:txBody>
                    <a:bodyPr/>
                    <a:lstStyle/>
                    <a:p>
                      <a:pPr algn="ctr" fontAlgn="ctr"/>
                      <a:r>
                        <a:rPr lang="en-US" sz="1200" b="0" i="0" u="none" strike="noStrike" dirty="0">
                          <a:solidFill>
                            <a:srgbClr val="FFFFFF"/>
                          </a:solidFill>
                          <a:effectLst/>
                          <a:latin typeface="微软雅黑" panose="020B0503020204020204" pitchFamily="34" charset="-122"/>
                          <a:ea typeface="微软雅黑" panose="020B0503020204020204" pitchFamily="34" charset="-122"/>
                        </a:rPr>
                        <a:t>Less: Capital expenditure</a:t>
                      </a:r>
                    </a:p>
                  </a:txBody>
                  <a:tcPr marL="1814" marR="1814" marT="1814" marB="0" anchor="ctr">
                    <a:lnL>
                      <a:noFill/>
                    </a:lnL>
                    <a:lnR>
                      <a:noFill/>
                    </a:lnR>
                    <a:lnT>
                      <a:noFill/>
                    </a:lnT>
                    <a:lnB>
                      <a:noFill/>
                    </a:lnB>
                    <a:solidFill>
                      <a:srgbClr val="9B1717"/>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308.81 </a:t>
                      </a:r>
                    </a:p>
                  </a:txBody>
                  <a:tcPr marL="1814" marR="1814" marT="1814" marB="0" anchor="ctr">
                    <a:lnL>
                      <a:noFill/>
                    </a:lnL>
                    <a:lnR>
                      <a:noFill/>
                    </a:lnR>
                    <a:lnT>
                      <a:noFill/>
                    </a:lnT>
                    <a:lnB>
                      <a:noFill/>
                    </a:lnB>
                    <a:no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154.43 </a:t>
                      </a:r>
                    </a:p>
                  </a:txBody>
                  <a:tcPr marL="1814" marR="1814" marT="1814" marB="0" anchor="ctr">
                    <a:lnL>
                      <a:noFill/>
                    </a:lnL>
                    <a:lnR>
                      <a:noFill/>
                    </a:lnR>
                    <a:lnT>
                      <a:noFill/>
                    </a:lnT>
                    <a:lnB>
                      <a:noFill/>
                    </a:lnB>
                    <a:no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97.69 </a:t>
                      </a:r>
                    </a:p>
                  </a:txBody>
                  <a:tcPr marL="1814" marR="1814" marT="1814" marB="0" anchor="ctr">
                    <a:lnL>
                      <a:noFill/>
                    </a:lnL>
                    <a:lnR>
                      <a:noFill/>
                    </a:lnR>
                    <a:lnT>
                      <a:noFill/>
                    </a:lnT>
                    <a:lnB>
                      <a:noFill/>
                    </a:lnB>
                    <a:no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179.52 </a:t>
                      </a:r>
                    </a:p>
                  </a:txBody>
                  <a:tcPr marL="1814" marR="1814" marT="1814" marB="0" anchor="ctr">
                    <a:lnL>
                      <a:noFill/>
                    </a:lnL>
                    <a:lnR>
                      <a:noFill/>
                    </a:lnR>
                    <a:lnT>
                      <a:noFill/>
                    </a:lnT>
                    <a:lnB>
                      <a:noFill/>
                    </a:lnB>
                    <a:no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220.00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310.00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310.00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260.00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210.00 </a:t>
                      </a:r>
                    </a:p>
                  </a:txBody>
                  <a:tcPr marL="1814" marR="1814" marT="1814" marB="0" anchor="ctr">
                    <a:lnL>
                      <a:noFill/>
                    </a:lnL>
                    <a:lnR>
                      <a:noFill/>
                    </a:lnR>
                    <a:lnT>
                      <a:noFill/>
                    </a:lnT>
                    <a:lnB>
                      <a:noFill/>
                    </a:lnB>
                    <a:solidFill>
                      <a:srgbClr val="EBF1DE"/>
                    </a:solidFill>
                  </a:tcPr>
                </a:tc>
                <a:extLst>
                  <a:ext uri="{0D108BD9-81ED-4DB2-BD59-A6C34878D82A}">
                    <a16:rowId xmlns:a16="http://schemas.microsoft.com/office/drawing/2014/main" val="2212709667"/>
                  </a:ext>
                </a:extLst>
              </a:tr>
              <a:tr h="199020">
                <a:tc>
                  <a:txBody>
                    <a:bodyPr/>
                    <a:lstStyle/>
                    <a:p>
                      <a:pPr algn="ctr" fontAlgn="ctr"/>
                      <a:r>
                        <a:rPr lang="en-US" sz="1200" b="1" i="0" u="none" strike="noStrike">
                          <a:solidFill>
                            <a:srgbClr val="FFFFFF"/>
                          </a:solidFill>
                          <a:effectLst/>
                          <a:latin typeface="微软雅黑" panose="020B0503020204020204" pitchFamily="34" charset="-122"/>
                          <a:ea typeface="微软雅黑" panose="020B0503020204020204" pitchFamily="34" charset="-122"/>
                        </a:rPr>
                        <a:t>FCFF</a:t>
                      </a:r>
                    </a:p>
                  </a:txBody>
                  <a:tcPr marL="1814" marR="1814" marT="1814" marB="0" anchor="ctr">
                    <a:lnL>
                      <a:noFill/>
                    </a:lnL>
                    <a:lnR>
                      <a:noFill/>
                    </a:lnR>
                    <a:lnT>
                      <a:noFill/>
                    </a:lnT>
                    <a:lnB>
                      <a:noFill/>
                    </a:lnB>
                    <a:solidFill>
                      <a:srgbClr val="9B1717"/>
                    </a:solidFill>
                  </a:tcPr>
                </a:tc>
                <a:tc>
                  <a:txBody>
                    <a:bodyPr/>
                    <a:lstStyle/>
                    <a:p>
                      <a:pPr algn="ctr" fontAlgn="ctr"/>
                      <a:r>
                        <a:rPr lang="en-US" altLang="zh-CN" sz="1200" b="1" i="0" u="none" strike="noStrike">
                          <a:solidFill>
                            <a:srgbClr val="000000"/>
                          </a:solidFill>
                          <a:effectLst/>
                          <a:latin typeface="微软雅黑" panose="020B0503020204020204" pitchFamily="34" charset="-122"/>
                          <a:ea typeface="微软雅黑" panose="020B0503020204020204" pitchFamily="34" charset="-122"/>
                        </a:rPr>
                        <a:t>(438.17)</a:t>
                      </a:r>
                    </a:p>
                  </a:txBody>
                  <a:tcPr marL="1814" marR="1814" marT="1814" marB="0" anchor="ctr">
                    <a:lnL>
                      <a:noFill/>
                    </a:lnL>
                    <a:lnR>
                      <a:noFill/>
                    </a:lnR>
                    <a:lnT>
                      <a:noFill/>
                    </a:lnT>
                    <a:lnB>
                      <a:noFill/>
                    </a:lnB>
                    <a:noFill/>
                  </a:tcPr>
                </a:tc>
                <a:tc>
                  <a:txBody>
                    <a:bodyPr/>
                    <a:lstStyle/>
                    <a:p>
                      <a:pPr algn="ctr" fontAlgn="ctr"/>
                      <a:r>
                        <a:rPr lang="en-US" altLang="zh-CN" sz="1200" b="1" i="0" u="none" strike="noStrike">
                          <a:solidFill>
                            <a:srgbClr val="000000"/>
                          </a:solidFill>
                          <a:effectLst/>
                          <a:latin typeface="微软雅黑" panose="020B0503020204020204" pitchFamily="34" charset="-122"/>
                          <a:ea typeface="微软雅黑" panose="020B0503020204020204" pitchFamily="34" charset="-122"/>
                        </a:rPr>
                        <a:t>(32.28)</a:t>
                      </a:r>
                    </a:p>
                  </a:txBody>
                  <a:tcPr marL="1814" marR="1814" marT="1814" marB="0" anchor="ctr">
                    <a:lnL>
                      <a:noFill/>
                    </a:lnL>
                    <a:lnR>
                      <a:noFill/>
                    </a:lnR>
                    <a:lnT>
                      <a:noFill/>
                    </a:lnT>
                    <a:lnB>
                      <a:noFill/>
                    </a:lnB>
                    <a:noFill/>
                  </a:tcPr>
                </a:tc>
                <a:tc>
                  <a:txBody>
                    <a:bodyPr/>
                    <a:lstStyle/>
                    <a:p>
                      <a:pPr algn="ctr" fontAlgn="ctr"/>
                      <a:r>
                        <a:rPr lang="en-US" altLang="zh-CN" sz="1200" b="1" i="0" u="none" strike="noStrike">
                          <a:solidFill>
                            <a:srgbClr val="000000"/>
                          </a:solidFill>
                          <a:effectLst/>
                          <a:latin typeface="微软雅黑" panose="020B0503020204020204" pitchFamily="34" charset="-122"/>
                          <a:ea typeface="微软雅黑" panose="020B0503020204020204" pitchFamily="34" charset="-122"/>
                        </a:rPr>
                        <a:t>(75.47)</a:t>
                      </a:r>
                    </a:p>
                  </a:txBody>
                  <a:tcPr marL="1814" marR="1814" marT="1814" marB="0" anchor="ctr">
                    <a:lnL>
                      <a:noFill/>
                    </a:lnL>
                    <a:lnR>
                      <a:noFill/>
                    </a:lnR>
                    <a:lnT>
                      <a:noFill/>
                    </a:lnT>
                    <a:lnB>
                      <a:noFill/>
                    </a:lnB>
                    <a:noFill/>
                  </a:tcPr>
                </a:tc>
                <a:tc>
                  <a:txBody>
                    <a:bodyPr/>
                    <a:lstStyle/>
                    <a:p>
                      <a:pPr algn="ctr" fontAlgn="ctr"/>
                      <a:r>
                        <a:rPr lang="en-US" altLang="zh-CN" sz="1200" b="1" i="0" u="none" strike="noStrike">
                          <a:solidFill>
                            <a:srgbClr val="000000"/>
                          </a:solidFill>
                          <a:effectLst/>
                          <a:latin typeface="微软雅黑" panose="020B0503020204020204" pitchFamily="34" charset="-122"/>
                          <a:ea typeface="微软雅黑" panose="020B0503020204020204" pitchFamily="34" charset="-122"/>
                        </a:rPr>
                        <a:t>(30.99)</a:t>
                      </a:r>
                    </a:p>
                  </a:txBody>
                  <a:tcPr marL="1814" marR="1814" marT="1814" marB="0" anchor="ctr">
                    <a:lnL>
                      <a:noFill/>
                    </a:lnL>
                    <a:lnR>
                      <a:noFill/>
                    </a:lnR>
                    <a:lnT>
                      <a:noFill/>
                    </a:lnT>
                    <a:lnB>
                      <a:noFill/>
                    </a:lnB>
                    <a:noFill/>
                  </a:tcPr>
                </a:tc>
                <a:tc>
                  <a:txBody>
                    <a:bodyPr/>
                    <a:lstStyle/>
                    <a:p>
                      <a:pPr algn="ctr" fontAlgn="ctr"/>
                      <a:r>
                        <a:rPr lang="en-US" altLang="zh-CN" sz="1200" b="1" i="0" u="none" strike="noStrike">
                          <a:solidFill>
                            <a:srgbClr val="000000"/>
                          </a:solidFill>
                          <a:effectLst/>
                          <a:latin typeface="微软雅黑" panose="020B0503020204020204" pitchFamily="34" charset="-122"/>
                          <a:ea typeface="微软雅黑" panose="020B0503020204020204" pitchFamily="34" charset="-122"/>
                        </a:rPr>
                        <a:t>164.29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1" i="0" u="none" strike="noStrike">
                          <a:solidFill>
                            <a:srgbClr val="000000"/>
                          </a:solidFill>
                          <a:effectLst/>
                          <a:latin typeface="微软雅黑" panose="020B0503020204020204" pitchFamily="34" charset="-122"/>
                          <a:ea typeface="微软雅黑" panose="020B0503020204020204" pitchFamily="34" charset="-122"/>
                        </a:rPr>
                        <a:t>139.13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1" i="0" u="none" strike="noStrike">
                          <a:solidFill>
                            <a:srgbClr val="000000"/>
                          </a:solidFill>
                          <a:effectLst/>
                          <a:latin typeface="微软雅黑" panose="020B0503020204020204" pitchFamily="34" charset="-122"/>
                          <a:ea typeface="微软雅黑" panose="020B0503020204020204" pitchFamily="34" charset="-122"/>
                        </a:rPr>
                        <a:t>239.77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1" i="0" u="none" strike="noStrike">
                          <a:solidFill>
                            <a:srgbClr val="000000"/>
                          </a:solidFill>
                          <a:effectLst/>
                          <a:latin typeface="微软雅黑" panose="020B0503020204020204" pitchFamily="34" charset="-122"/>
                          <a:ea typeface="微软雅黑" panose="020B0503020204020204" pitchFamily="34" charset="-122"/>
                        </a:rPr>
                        <a:t>384.39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1" i="0" u="none" strike="noStrike">
                          <a:solidFill>
                            <a:srgbClr val="000000"/>
                          </a:solidFill>
                          <a:effectLst/>
                          <a:latin typeface="微软雅黑" panose="020B0503020204020204" pitchFamily="34" charset="-122"/>
                          <a:ea typeface="微软雅黑" panose="020B0503020204020204" pitchFamily="34" charset="-122"/>
                        </a:rPr>
                        <a:t>550.94 </a:t>
                      </a:r>
                    </a:p>
                  </a:txBody>
                  <a:tcPr marL="1814" marR="1814" marT="1814" marB="0" anchor="ctr">
                    <a:lnL>
                      <a:noFill/>
                    </a:lnL>
                    <a:lnR>
                      <a:noFill/>
                    </a:lnR>
                    <a:lnT>
                      <a:noFill/>
                    </a:lnT>
                    <a:lnB>
                      <a:noFill/>
                    </a:lnB>
                    <a:solidFill>
                      <a:srgbClr val="EBF1DE"/>
                    </a:solidFill>
                  </a:tcPr>
                </a:tc>
                <a:extLst>
                  <a:ext uri="{0D108BD9-81ED-4DB2-BD59-A6C34878D82A}">
                    <a16:rowId xmlns:a16="http://schemas.microsoft.com/office/drawing/2014/main" val="258372030"/>
                  </a:ext>
                </a:extLst>
              </a:tr>
              <a:tr h="199020">
                <a:tc>
                  <a:txBody>
                    <a:bodyPr/>
                    <a:lstStyle/>
                    <a:p>
                      <a:pPr algn="ctr" fontAlgn="ctr"/>
                      <a:r>
                        <a:rPr lang="zh-CN" altLang="en-US" sz="1200" b="1" i="0" u="none" strike="noStrike">
                          <a:solidFill>
                            <a:srgbClr val="FFFFFF"/>
                          </a:solidFill>
                          <a:effectLst/>
                          <a:latin typeface="微软雅黑" panose="020B0503020204020204" pitchFamily="34" charset="-122"/>
                          <a:ea typeface="微软雅黑" panose="020B0503020204020204" pitchFamily="34" charset="-122"/>
                        </a:rPr>
                        <a:t>　</a:t>
                      </a:r>
                    </a:p>
                  </a:txBody>
                  <a:tcPr marL="1814" marR="1814" marT="1814" marB="0" anchor="ctr">
                    <a:lnL>
                      <a:noFill/>
                    </a:lnL>
                    <a:lnR>
                      <a:noFill/>
                    </a:lnR>
                    <a:lnT>
                      <a:noFill/>
                    </a:lnT>
                    <a:lnB>
                      <a:noFill/>
                    </a:lnB>
                    <a:solidFill>
                      <a:srgbClr val="9B1717"/>
                    </a:solidFill>
                  </a:tcPr>
                </a:tc>
                <a:tc>
                  <a:txBody>
                    <a:bodyPr/>
                    <a:lstStyle/>
                    <a:p>
                      <a:pPr algn="ctr" fontAlgn="ctr"/>
                      <a:r>
                        <a:rPr lang="en-US" sz="1200" b="1" i="0" u="none" strike="noStrike">
                          <a:solidFill>
                            <a:srgbClr val="FFFFFF"/>
                          </a:solidFill>
                          <a:effectLst/>
                          <a:latin typeface="微软雅黑" panose="020B0503020204020204" pitchFamily="34" charset="-122"/>
                          <a:ea typeface="微软雅黑" panose="020B0503020204020204" pitchFamily="34" charset="-122"/>
                        </a:rPr>
                        <a:t>2028E</a:t>
                      </a:r>
                    </a:p>
                  </a:txBody>
                  <a:tcPr marL="1814" marR="1814" marT="1814" marB="0" anchor="ctr">
                    <a:lnL>
                      <a:noFill/>
                    </a:lnL>
                    <a:lnR>
                      <a:noFill/>
                    </a:lnR>
                    <a:lnT>
                      <a:noFill/>
                    </a:lnT>
                    <a:lnB>
                      <a:noFill/>
                    </a:lnB>
                    <a:solidFill>
                      <a:srgbClr val="9B1717"/>
                    </a:solidFill>
                  </a:tcPr>
                </a:tc>
                <a:tc>
                  <a:txBody>
                    <a:bodyPr/>
                    <a:lstStyle/>
                    <a:p>
                      <a:pPr algn="ctr" fontAlgn="ctr"/>
                      <a:r>
                        <a:rPr lang="en-US" sz="1200" b="1" i="0" u="none" strike="noStrike">
                          <a:solidFill>
                            <a:srgbClr val="FFFFFF"/>
                          </a:solidFill>
                          <a:effectLst/>
                          <a:latin typeface="微软雅黑" panose="020B0503020204020204" pitchFamily="34" charset="-122"/>
                          <a:ea typeface="微软雅黑" panose="020B0503020204020204" pitchFamily="34" charset="-122"/>
                        </a:rPr>
                        <a:t>2029E</a:t>
                      </a:r>
                    </a:p>
                  </a:txBody>
                  <a:tcPr marL="1814" marR="1814" marT="1814" marB="0" anchor="ctr">
                    <a:lnL>
                      <a:noFill/>
                    </a:lnL>
                    <a:lnR>
                      <a:noFill/>
                    </a:lnR>
                    <a:lnT>
                      <a:noFill/>
                    </a:lnT>
                    <a:lnB>
                      <a:noFill/>
                    </a:lnB>
                    <a:solidFill>
                      <a:srgbClr val="9B1717"/>
                    </a:solidFill>
                  </a:tcPr>
                </a:tc>
                <a:tc>
                  <a:txBody>
                    <a:bodyPr/>
                    <a:lstStyle/>
                    <a:p>
                      <a:pPr algn="ctr" fontAlgn="ctr"/>
                      <a:r>
                        <a:rPr lang="en-US" sz="1200" b="1" i="0" u="none" strike="noStrike">
                          <a:solidFill>
                            <a:srgbClr val="FFFFFF"/>
                          </a:solidFill>
                          <a:effectLst/>
                          <a:latin typeface="微软雅黑" panose="020B0503020204020204" pitchFamily="34" charset="-122"/>
                          <a:ea typeface="微软雅黑" panose="020B0503020204020204" pitchFamily="34" charset="-122"/>
                        </a:rPr>
                        <a:t>2030E</a:t>
                      </a:r>
                    </a:p>
                  </a:txBody>
                  <a:tcPr marL="1814" marR="1814" marT="1814" marB="0" anchor="ctr">
                    <a:lnL>
                      <a:noFill/>
                    </a:lnL>
                    <a:lnR>
                      <a:noFill/>
                    </a:lnR>
                    <a:lnT>
                      <a:noFill/>
                    </a:lnT>
                    <a:lnB>
                      <a:noFill/>
                    </a:lnB>
                    <a:solidFill>
                      <a:srgbClr val="9B1717"/>
                    </a:solidFill>
                  </a:tcPr>
                </a:tc>
                <a:tc>
                  <a:txBody>
                    <a:bodyPr/>
                    <a:lstStyle/>
                    <a:p>
                      <a:pPr algn="ctr" fontAlgn="ctr"/>
                      <a:r>
                        <a:rPr lang="en-US" sz="1200" b="1" i="0" u="none" strike="noStrike">
                          <a:solidFill>
                            <a:srgbClr val="FFFFFF"/>
                          </a:solidFill>
                          <a:effectLst/>
                          <a:latin typeface="微软雅黑" panose="020B0503020204020204" pitchFamily="34" charset="-122"/>
                          <a:ea typeface="微软雅黑" panose="020B0503020204020204" pitchFamily="34" charset="-122"/>
                        </a:rPr>
                        <a:t>2031E</a:t>
                      </a:r>
                    </a:p>
                  </a:txBody>
                  <a:tcPr marL="1814" marR="1814" marT="1814" marB="0" anchor="ctr">
                    <a:lnL>
                      <a:noFill/>
                    </a:lnL>
                    <a:lnR>
                      <a:noFill/>
                    </a:lnR>
                    <a:lnT>
                      <a:noFill/>
                    </a:lnT>
                    <a:lnB>
                      <a:noFill/>
                    </a:lnB>
                    <a:solidFill>
                      <a:srgbClr val="9B1717"/>
                    </a:solidFill>
                  </a:tcPr>
                </a:tc>
                <a:tc>
                  <a:txBody>
                    <a:bodyPr/>
                    <a:lstStyle/>
                    <a:p>
                      <a:pPr algn="ctr" fontAlgn="ctr"/>
                      <a:r>
                        <a:rPr lang="en-US" sz="1200" b="1" i="0" u="none" strike="noStrike">
                          <a:solidFill>
                            <a:srgbClr val="FFFFFF"/>
                          </a:solidFill>
                          <a:effectLst/>
                          <a:latin typeface="微软雅黑" panose="020B0503020204020204" pitchFamily="34" charset="-122"/>
                          <a:ea typeface="微软雅黑" panose="020B0503020204020204" pitchFamily="34" charset="-122"/>
                        </a:rPr>
                        <a:t>2032E</a:t>
                      </a:r>
                    </a:p>
                  </a:txBody>
                  <a:tcPr marL="1814" marR="1814" marT="1814" marB="0" anchor="ctr">
                    <a:lnL>
                      <a:noFill/>
                    </a:lnL>
                    <a:lnR>
                      <a:noFill/>
                    </a:lnR>
                    <a:lnT>
                      <a:noFill/>
                    </a:lnT>
                    <a:lnB>
                      <a:noFill/>
                    </a:lnB>
                    <a:solidFill>
                      <a:srgbClr val="9B1717"/>
                    </a:solidFill>
                  </a:tcPr>
                </a:tc>
                <a:tc>
                  <a:txBody>
                    <a:bodyPr/>
                    <a:lstStyle/>
                    <a:p>
                      <a:pPr algn="ctr" fontAlgn="ctr"/>
                      <a:r>
                        <a:rPr lang="en-US" sz="1200" b="1" i="0" u="none" strike="noStrike">
                          <a:solidFill>
                            <a:srgbClr val="FFFFFF"/>
                          </a:solidFill>
                          <a:effectLst/>
                          <a:latin typeface="微软雅黑" panose="020B0503020204020204" pitchFamily="34" charset="-122"/>
                          <a:ea typeface="微软雅黑" panose="020B0503020204020204" pitchFamily="34" charset="-122"/>
                        </a:rPr>
                        <a:t>2033E</a:t>
                      </a:r>
                    </a:p>
                  </a:txBody>
                  <a:tcPr marL="1814" marR="1814" marT="1814" marB="0" anchor="ctr">
                    <a:lnL>
                      <a:noFill/>
                    </a:lnL>
                    <a:lnR>
                      <a:noFill/>
                    </a:lnR>
                    <a:lnT>
                      <a:noFill/>
                    </a:lnT>
                    <a:lnB>
                      <a:noFill/>
                    </a:lnB>
                    <a:solidFill>
                      <a:srgbClr val="9B1717"/>
                    </a:solidFill>
                  </a:tcPr>
                </a:tc>
                <a:tc>
                  <a:txBody>
                    <a:bodyPr/>
                    <a:lstStyle/>
                    <a:p>
                      <a:pPr algn="ctr" fontAlgn="ctr"/>
                      <a:r>
                        <a:rPr lang="en-US" sz="1200" b="1" i="0" u="none" strike="noStrike">
                          <a:solidFill>
                            <a:srgbClr val="FFFFFF"/>
                          </a:solidFill>
                          <a:effectLst/>
                          <a:latin typeface="微软雅黑" panose="020B0503020204020204" pitchFamily="34" charset="-122"/>
                          <a:ea typeface="微软雅黑" panose="020B0503020204020204" pitchFamily="34" charset="-122"/>
                        </a:rPr>
                        <a:t>2034E</a:t>
                      </a:r>
                    </a:p>
                  </a:txBody>
                  <a:tcPr marL="1814" marR="1814" marT="1814" marB="0" anchor="ctr">
                    <a:lnL>
                      <a:noFill/>
                    </a:lnL>
                    <a:lnR>
                      <a:noFill/>
                    </a:lnR>
                    <a:lnT>
                      <a:noFill/>
                    </a:lnT>
                    <a:lnB>
                      <a:noFill/>
                    </a:lnB>
                    <a:solidFill>
                      <a:srgbClr val="9B1717"/>
                    </a:solidFill>
                  </a:tcPr>
                </a:tc>
                <a:tc>
                  <a:txBody>
                    <a:bodyPr/>
                    <a:lstStyle/>
                    <a:p>
                      <a:pPr algn="ctr" fontAlgn="ctr"/>
                      <a:r>
                        <a:rPr lang="en-US" sz="1200" b="1" i="0" u="none" strike="noStrike">
                          <a:solidFill>
                            <a:srgbClr val="FFFFFF"/>
                          </a:solidFill>
                          <a:effectLst/>
                          <a:latin typeface="微软雅黑" panose="020B0503020204020204" pitchFamily="34" charset="-122"/>
                          <a:ea typeface="微软雅黑" panose="020B0503020204020204" pitchFamily="34" charset="-122"/>
                        </a:rPr>
                        <a:t>2035E</a:t>
                      </a:r>
                    </a:p>
                  </a:txBody>
                  <a:tcPr marL="1814" marR="1814" marT="1814" marB="0" anchor="ctr">
                    <a:lnL>
                      <a:noFill/>
                    </a:lnL>
                    <a:lnR>
                      <a:noFill/>
                    </a:lnR>
                    <a:lnT>
                      <a:noFill/>
                    </a:lnT>
                    <a:lnB>
                      <a:noFill/>
                    </a:lnB>
                    <a:solidFill>
                      <a:srgbClr val="9B1717"/>
                    </a:solidFill>
                  </a:tcPr>
                </a:tc>
                <a:tc>
                  <a:txBody>
                    <a:bodyPr/>
                    <a:lstStyle/>
                    <a:p>
                      <a:pPr algn="ctr" fontAlgn="ctr"/>
                      <a:r>
                        <a:rPr lang="zh-CN" altLang="en-US" sz="1200" b="1" i="0" u="none" strike="noStrike">
                          <a:solidFill>
                            <a:srgbClr val="FFFFFF"/>
                          </a:solidFill>
                          <a:effectLst/>
                          <a:latin typeface="微软雅黑" panose="020B0503020204020204" pitchFamily="34" charset="-122"/>
                          <a:ea typeface="微软雅黑" panose="020B0503020204020204" pitchFamily="34" charset="-122"/>
                        </a:rPr>
                        <a:t>　</a:t>
                      </a:r>
                    </a:p>
                  </a:txBody>
                  <a:tcPr marL="1814" marR="1814" marT="1814" marB="0" anchor="ctr">
                    <a:lnL>
                      <a:noFill/>
                    </a:lnL>
                    <a:lnR>
                      <a:noFill/>
                    </a:lnR>
                    <a:lnT>
                      <a:noFill/>
                    </a:lnT>
                    <a:lnB>
                      <a:noFill/>
                    </a:lnB>
                    <a:solidFill>
                      <a:srgbClr val="9B1717"/>
                    </a:solidFill>
                  </a:tcPr>
                </a:tc>
                <a:extLst>
                  <a:ext uri="{0D108BD9-81ED-4DB2-BD59-A6C34878D82A}">
                    <a16:rowId xmlns:a16="http://schemas.microsoft.com/office/drawing/2014/main" val="3285385874"/>
                  </a:ext>
                </a:extLst>
              </a:tr>
              <a:tr h="199020">
                <a:tc>
                  <a:txBody>
                    <a:bodyPr/>
                    <a:lstStyle/>
                    <a:p>
                      <a:pPr algn="ctr" fontAlgn="ctr"/>
                      <a:r>
                        <a:rPr lang="en-US" sz="1200" b="0" i="0" u="none" strike="noStrike" dirty="0">
                          <a:solidFill>
                            <a:srgbClr val="FFFFFF"/>
                          </a:solidFill>
                          <a:effectLst/>
                          <a:latin typeface="微软雅黑" panose="020B0503020204020204" pitchFamily="34" charset="-122"/>
                          <a:ea typeface="微软雅黑" panose="020B0503020204020204" pitchFamily="34" charset="-122"/>
                        </a:rPr>
                        <a:t>NOPLAT</a:t>
                      </a:r>
                    </a:p>
                  </a:txBody>
                  <a:tcPr marL="1814" marR="1814" marT="1814" marB="0" anchor="ctr">
                    <a:lnL>
                      <a:noFill/>
                    </a:lnL>
                    <a:lnR>
                      <a:noFill/>
                    </a:lnR>
                    <a:lnT>
                      <a:noFill/>
                    </a:lnT>
                    <a:lnB>
                      <a:noFill/>
                    </a:lnB>
                    <a:solidFill>
                      <a:srgbClr val="9B1717"/>
                    </a:solidFill>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886.96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957.91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1034.54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1086.27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1140.59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1174.80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1210.05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1234.25 </a:t>
                      </a:r>
                    </a:p>
                  </a:txBody>
                  <a:tcPr marL="1814" marR="1814" marT="1814" marB="0" anchor="ctr">
                    <a:lnL>
                      <a:noFill/>
                    </a:lnL>
                    <a:lnR>
                      <a:noFill/>
                    </a:lnR>
                    <a:lnT>
                      <a:noFill/>
                    </a:lnT>
                    <a:lnB>
                      <a:noFill/>
                    </a:lnB>
                    <a:solidFill>
                      <a:srgbClr val="EBF1DE"/>
                    </a:solidFill>
                  </a:tcPr>
                </a:tc>
                <a:tc>
                  <a:txBody>
                    <a:bodyPr/>
                    <a:lstStyle/>
                    <a:p>
                      <a:pPr algn="ctr" fontAlgn="ctr"/>
                      <a:r>
                        <a:rPr lang="zh-CN" altLang="en-US" sz="1200" b="0" i="0" u="none" strike="noStrike">
                          <a:solidFill>
                            <a:srgbClr val="000000"/>
                          </a:solidFill>
                          <a:effectLst/>
                          <a:latin typeface="Arial" panose="020B0604020202020204" pitchFamily="34" charset="0"/>
                          <a:ea typeface="等线" panose="02010600030101010101" pitchFamily="2" charset="-122"/>
                        </a:rPr>
                        <a:t>　</a:t>
                      </a:r>
                    </a:p>
                  </a:txBody>
                  <a:tcPr marL="1814" marR="1814" marT="1814" marB="0" anchor="ctr">
                    <a:lnL>
                      <a:noFill/>
                    </a:lnL>
                    <a:lnR>
                      <a:noFill/>
                    </a:lnR>
                    <a:lnT>
                      <a:noFill/>
                    </a:lnT>
                    <a:lnB>
                      <a:noFill/>
                    </a:lnB>
                    <a:solidFill>
                      <a:srgbClr val="EBF1DE"/>
                    </a:solidFill>
                  </a:tcPr>
                </a:tc>
                <a:extLst>
                  <a:ext uri="{0D108BD9-81ED-4DB2-BD59-A6C34878D82A}">
                    <a16:rowId xmlns:a16="http://schemas.microsoft.com/office/drawing/2014/main" val="2737273037"/>
                  </a:ext>
                </a:extLst>
              </a:tr>
              <a:tr h="641412">
                <a:tc>
                  <a:txBody>
                    <a:bodyPr/>
                    <a:lstStyle/>
                    <a:p>
                      <a:pPr algn="ctr" fontAlgn="ctr"/>
                      <a:r>
                        <a:rPr lang="en-US" sz="1200" b="0" i="0" u="none" strike="noStrike" dirty="0">
                          <a:solidFill>
                            <a:srgbClr val="FFFFFF"/>
                          </a:solidFill>
                          <a:effectLst/>
                          <a:latin typeface="微软雅黑" panose="020B0503020204020204" pitchFamily="34" charset="-122"/>
                          <a:ea typeface="微软雅黑" panose="020B0503020204020204" pitchFamily="34" charset="-122"/>
                        </a:rPr>
                        <a:t>Plus: non-cash operating expenses</a:t>
                      </a:r>
                    </a:p>
                  </a:txBody>
                  <a:tcPr marL="1814" marR="1814" marT="1814" marB="0" anchor="ctr">
                    <a:lnL>
                      <a:noFill/>
                    </a:lnL>
                    <a:lnR>
                      <a:noFill/>
                    </a:lnR>
                    <a:lnT>
                      <a:noFill/>
                    </a:lnT>
                    <a:lnB>
                      <a:noFill/>
                    </a:lnB>
                    <a:solidFill>
                      <a:srgbClr val="9B1717"/>
                    </a:solidFill>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293.59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317.08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342.44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359.57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377.54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388.87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400.54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408.55 </a:t>
                      </a:r>
                    </a:p>
                  </a:txBody>
                  <a:tcPr marL="1814" marR="1814" marT="1814" marB="0" anchor="ctr">
                    <a:lnL>
                      <a:noFill/>
                    </a:lnL>
                    <a:lnR>
                      <a:noFill/>
                    </a:lnR>
                    <a:lnT>
                      <a:noFill/>
                    </a:lnT>
                    <a:lnB>
                      <a:noFill/>
                    </a:lnB>
                    <a:solidFill>
                      <a:srgbClr val="EBF1DE"/>
                    </a:solidFill>
                  </a:tcPr>
                </a:tc>
                <a:tc>
                  <a:txBody>
                    <a:bodyPr/>
                    <a:lstStyle/>
                    <a:p>
                      <a:pPr algn="ctr" fontAlgn="ctr"/>
                      <a:r>
                        <a:rPr lang="zh-CN" altLang="en-US" sz="1200" b="0" i="0" u="none" strike="noStrike">
                          <a:solidFill>
                            <a:srgbClr val="000000"/>
                          </a:solidFill>
                          <a:effectLst/>
                          <a:latin typeface="Arial" panose="020B0604020202020204" pitchFamily="34" charset="0"/>
                          <a:ea typeface="等线" panose="02010600030101010101" pitchFamily="2" charset="-122"/>
                        </a:rPr>
                        <a:t>　</a:t>
                      </a:r>
                    </a:p>
                  </a:txBody>
                  <a:tcPr marL="1814" marR="1814" marT="1814" marB="0" anchor="ctr">
                    <a:lnL>
                      <a:noFill/>
                    </a:lnL>
                    <a:lnR>
                      <a:noFill/>
                    </a:lnR>
                    <a:lnT>
                      <a:noFill/>
                    </a:lnT>
                    <a:lnB>
                      <a:noFill/>
                    </a:lnB>
                    <a:solidFill>
                      <a:srgbClr val="EBF1DE"/>
                    </a:solidFill>
                  </a:tcPr>
                </a:tc>
                <a:extLst>
                  <a:ext uri="{0D108BD9-81ED-4DB2-BD59-A6C34878D82A}">
                    <a16:rowId xmlns:a16="http://schemas.microsoft.com/office/drawing/2014/main" val="2824697800"/>
                  </a:ext>
                </a:extLst>
              </a:tr>
              <a:tr h="641412">
                <a:tc>
                  <a:txBody>
                    <a:bodyPr/>
                    <a:lstStyle/>
                    <a:p>
                      <a:pPr algn="ctr" fontAlgn="ctr"/>
                      <a:r>
                        <a:rPr lang="en-US" sz="1200" b="0" i="0" u="none" strike="noStrike" dirty="0">
                          <a:solidFill>
                            <a:srgbClr val="FFFFFF"/>
                          </a:solidFill>
                          <a:effectLst/>
                          <a:latin typeface="微软雅黑" panose="020B0503020204020204" pitchFamily="34" charset="-122"/>
                          <a:ea typeface="微软雅黑" panose="020B0503020204020204" pitchFamily="34" charset="-122"/>
                        </a:rPr>
                        <a:t>Less: Investment in operating working capital</a:t>
                      </a:r>
                    </a:p>
                  </a:txBody>
                  <a:tcPr marL="1814" marR="1814" marT="1814" marB="0" anchor="ctr">
                    <a:lnL>
                      <a:noFill/>
                    </a:lnL>
                    <a:lnR>
                      <a:noFill/>
                    </a:lnR>
                    <a:lnT>
                      <a:noFill/>
                    </a:lnT>
                    <a:lnB>
                      <a:noFill/>
                    </a:lnB>
                    <a:solidFill>
                      <a:srgbClr val="9B1717"/>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434.87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214.74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231.92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156.55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164.37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103.56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106.66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73.24 </a:t>
                      </a:r>
                    </a:p>
                  </a:txBody>
                  <a:tcPr marL="1814" marR="1814" marT="1814" marB="0" anchor="ctr">
                    <a:lnL>
                      <a:noFill/>
                    </a:lnL>
                    <a:lnR>
                      <a:noFill/>
                    </a:lnR>
                    <a:lnT>
                      <a:noFill/>
                    </a:lnT>
                    <a:lnB>
                      <a:noFill/>
                    </a:lnB>
                    <a:solidFill>
                      <a:srgbClr val="EBF1DE"/>
                    </a:solidFill>
                  </a:tcPr>
                </a:tc>
                <a:tc>
                  <a:txBody>
                    <a:bodyPr/>
                    <a:lstStyle/>
                    <a:p>
                      <a:pPr algn="ctr" fontAlgn="ctr"/>
                      <a:r>
                        <a:rPr lang="zh-CN" altLang="en-US" sz="1200" b="0" i="0" u="none" strike="noStrike">
                          <a:solidFill>
                            <a:srgbClr val="000000"/>
                          </a:solidFill>
                          <a:effectLst/>
                          <a:latin typeface="Arial" panose="020B0604020202020204" pitchFamily="34" charset="0"/>
                          <a:ea typeface="等线" panose="02010600030101010101" pitchFamily="2" charset="-122"/>
                        </a:rPr>
                        <a:t>　</a:t>
                      </a:r>
                    </a:p>
                  </a:txBody>
                  <a:tcPr marL="1814" marR="1814" marT="1814" marB="0" anchor="ctr">
                    <a:lnL>
                      <a:noFill/>
                    </a:lnL>
                    <a:lnR>
                      <a:noFill/>
                    </a:lnR>
                    <a:lnT>
                      <a:noFill/>
                    </a:lnT>
                    <a:lnB>
                      <a:noFill/>
                    </a:lnB>
                    <a:solidFill>
                      <a:srgbClr val="EBF1DE"/>
                    </a:solidFill>
                  </a:tcPr>
                </a:tc>
                <a:extLst>
                  <a:ext uri="{0D108BD9-81ED-4DB2-BD59-A6C34878D82A}">
                    <a16:rowId xmlns:a16="http://schemas.microsoft.com/office/drawing/2014/main" val="1770972476"/>
                  </a:ext>
                </a:extLst>
              </a:tr>
              <a:tr h="366440">
                <a:tc>
                  <a:txBody>
                    <a:bodyPr/>
                    <a:lstStyle/>
                    <a:p>
                      <a:pPr algn="ctr" fontAlgn="ctr"/>
                      <a:r>
                        <a:rPr lang="en-US" sz="1200" b="0" i="0" u="none" strike="noStrike" dirty="0">
                          <a:solidFill>
                            <a:srgbClr val="FFFFFF"/>
                          </a:solidFill>
                          <a:effectLst/>
                          <a:latin typeface="微软雅黑" panose="020B0503020204020204" pitchFamily="34" charset="-122"/>
                          <a:ea typeface="微软雅黑" panose="020B0503020204020204" pitchFamily="34" charset="-122"/>
                        </a:rPr>
                        <a:t>Less: Capital expenditure</a:t>
                      </a:r>
                    </a:p>
                  </a:txBody>
                  <a:tcPr marL="1814" marR="1814" marT="1814" marB="0" anchor="ctr">
                    <a:lnL>
                      <a:noFill/>
                    </a:lnL>
                    <a:lnR>
                      <a:noFill/>
                    </a:lnR>
                    <a:lnT>
                      <a:noFill/>
                    </a:lnT>
                    <a:lnB>
                      <a:noFill/>
                    </a:lnB>
                    <a:solidFill>
                      <a:srgbClr val="9B1717"/>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(325.20)</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67.11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72.47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48.92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51.37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32.36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33.33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22.89 </a:t>
                      </a:r>
                    </a:p>
                  </a:txBody>
                  <a:tcPr marL="1814" marR="1814" marT="1814" marB="0" anchor="ctr">
                    <a:lnL>
                      <a:noFill/>
                    </a:lnL>
                    <a:lnR>
                      <a:noFill/>
                    </a:lnR>
                    <a:lnT>
                      <a:noFill/>
                    </a:lnT>
                    <a:lnB>
                      <a:noFill/>
                    </a:lnB>
                    <a:solidFill>
                      <a:srgbClr val="EBF1DE"/>
                    </a:solidFill>
                  </a:tcPr>
                </a:tc>
                <a:tc>
                  <a:txBody>
                    <a:bodyPr/>
                    <a:lstStyle/>
                    <a:p>
                      <a:pPr algn="ctr" fontAlgn="ctr"/>
                      <a:r>
                        <a:rPr lang="zh-CN" altLang="en-US" sz="1200" b="0" i="0" u="none" strike="noStrike">
                          <a:solidFill>
                            <a:srgbClr val="000000"/>
                          </a:solidFill>
                          <a:effectLst/>
                          <a:latin typeface="Arial" panose="020B0604020202020204" pitchFamily="34" charset="0"/>
                          <a:ea typeface="等线" panose="02010600030101010101" pitchFamily="2" charset="-122"/>
                        </a:rPr>
                        <a:t>　</a:t>
                      </a:r>
                    </a:p>
                  </a:txBody>
                  <a:tcPr marL="1814" marR="1814" marT="1814" marB="0" anchor="ctr">
                    <a:lnL>
                      <a:noFill/>
                    </a:lnL>
                    <a:lnR>
                      <a:noFill/>
                    </a:lnR>
                    <a:lnT>
                      <a:noFill/>
                    </a:lnT>
                    <a:lnB>
                      <a:noFill/>
                    </a:lnB>
                    <a:solidFill>
                      <a:srgbClr val="EBF1DE"/>
                    </a:solidFill>
                  </a:tcPr>
                </a:tc>
                <a:extLst>
                  <a:ext uri="{0D108BD9-81ED-4DB2-BD59-A6C34878D82A}">
                    <a16:rowId xmlns:a16="http://schemas.microsoft.com/office/drawing/2014/main" val="1007805000"/>
                  </a:ext>
                </a:extLst>
              </a:tr>
              <a:tr h="199020">
                <a:tc>
                  <a:txBody>
                    <a:bodyPr/>
                    <a:lstStyle/>
                    <a:p>
                      <a:pPr algn="ctr" fontAlgn="ctr"/>
                      <a:r>
                        <a:rPr lang="en-US" sz="1200" b="1" i="0" u="none" strike="noStrike" dirty="0">
                          <a:solidFill>
                            <a:srgbClr val="FFFFFF"/>
                          </a:solidFill>
                          <a:effectLst/>
                          <a:latin typeface="微软雅黑" panose="020B0503020204020204" pitchFamily="34" charset="-122"/>
                          <a:ea typeface="微软雅黑" panose="020B0503020204020204" pitchFamily="34" charset="-122"/>
                        </a:rPr>
                        <a:t>FCFF</a:t>
                      </a:r>
                    </a:p>
                  </a:txBody>
                  <a:tcPr marL="1814" marR="1814" marT="1814" marB="0" anchor="ctr">
                    <a:lnL>
                      <a:noFill/>
                    </a:lnL>
                    <a:lnR>
                      <a:noFill/>
                    </a:lnR>
                    <a:lnT>
                      <a:noFill/>
                    </a:lnT>
                    <a:lnB>
                      <a:noFill/>
                    </a:lnB>
                    <a:solidFill>
                      <a:srgbClr val="9B1717"/>
                    </a:solidFill>
                  </a:tcPr>
                </a:tc>
                <a:tc>
                  <a:txBody>
                    <a:bodyPr/>
                    <a:lstStyle/>
                    <a:p>
                      <a:pPr algn="ctr" fontAlgn="ctr"/>
                      <a:r>
                        <a:rPr lang="en-US" altLang="zh-CN" sz="1200" b="1" i="0" u="none" strike="noStrike">
                          <a:solidFill>
                            <a:srgbClr val="000000"/>
                          </a:solidFill>
                          <a:effectLst/>
                          <a:latin typeface="微软雅黑" panose="020B0503020204020204" pitchFamily="34" charset="-122"/>
                          <a:ea typeface="微软雅黑" panose="020B0503020204020204" pitchFamily="34" charset="-122"/>
                        </a:rPr>
                        <a:t>1070.88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1" i="0" u="none" strike="noStrike">
                          <a:solidFill>
                            <a:srgbClr val="000000"/>
                          </a:solidFill>
                          <a:effectLst/>
                          <a:latin typeface="微软雅黑" panose="020B0503020204020204" pitchFamily="34" charset="-122"/>
                          <a:ea typeface="微软雅黑" panose="020B0503020204020204" pitchFamily="34" charset="-122"/>
                        </a:rPr>
                        <a:t>993.14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1" i="0" u="none" strike="noStrike">
                          <a:solidFill>
                            <a:srgbClr val="000000"/>
                          </a:solidFill>
                          <a:effectLst/>
                          <a:latin typeface="微软雅黑" panose="020B0503020204020204" pitchFamily="34" charset="-122"/>
                          <a:ea typeface="微软雅黑" panose="020B0503020204020204" pitchFamily="34" charset="-122"/>
                        </a:rPr>
                        <a:t>1072.59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1" i="0" u="none" strike="noStrike">
                          <a:solidFill>
                            <a:srgbClr val="000000"/>
                          </a:solidFill>
                          <a:effectLst/>
                          <a:latin typeface="微软雅黑" panose="020B0503020204020204" pitchFamily="34" charset="-122"/>
                          <a:ea typeface="微软雅黑" panose="020B0503020204020204" pitchFamily="34" charset="-122"/>
                        </a:rPr>
                        <a:t>1240.37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1" i="0" u="none" strike="noStrike">
                          <a:solidFill>
                            <a:srgbClr val="000000"/>
                          </a:solidFill>
                          <a:effectLst/>
                          <a:latin typeface="微软雅黑" panose="020B0503020204020204" pitchFamily="34" charset="-122"/>
                          <a:ea typeface="微软雅黑" panose="020B0503020204020204" pitchFamily="34" charset="-122"/>
                        </a:rPr>
                        <a:t>1302.39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1" i="0" u="none" strike="noStrike">
                          <a:solidFill>
                            <a:srgbClr val="000000"/>
                          </a:solidFill>
                          <a:effectLst/>
                          <a:latin typeface="微软雅黑" panose="020B0503020204020204" pitchFamily="34" charset="-122"/>
                          <a:ea typeface="微软雅黑" panose="020B0503020204020204" pitchFamily="34" charset="-122"/>
                        </a:rPr>
                        <a:t>1427.76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1" i="0" u="none" strike="noStrike">
                          <a:solidFill>
                            <a:srgbClr val="000000"/>
                          </a:solidFill>
                          <a:effectLst/>
                          <a:latin typeface="微软雅黑" panose="020B0503020204020204" pitchFamily="34" charset="-122"/>
                          <a:ea typeface="微软雅黑" panose="020B0503020204020204" pitchFamily="34" charset="-122"/>
                        </a:rPr>
                        <a:t>1470.59 </a:t>
                      </a:r>
                    </a:p>
                  </a:txBody>
                  <a:tcPr marL="1814" marR="1814" marT="1814" marB="0" anchor="ctr">
                    <a:lnL>
                      <a:noFill/>
                    </a:lnL>
                    <a:lnR>
                      <a:noFill/>
                    </a:lnR>
                    <a:lnT>
                      <a:noFill/>
                    </a:lnT>
                    <a:lnB>
                      <a:noFill/>
                    </a:lnB>
                    <a:solidFill>
                      <a:srgbClr val="EBF1DE"/>
                    </a:solidFill>
                  </a:tcPr>
                </a:tc>
                <a:tc>
                  <a:txBody>
                    <a:bodyPr/>
                    <a:lstStyle/>
                    <a:p>
                      <a:pPr algn="ctr" fontAlgn="ctr"/>
                      <a:r>
                        <a:rPr lang="en-US" altLang="zh-CN" sz="1200" b="1" i="0" u="none" strike="noStrike" dirty="0">
                          <a:solidFill>
                            <a:srgbClr val="000000"/>
                          </a:solidFill>
                          <a:effectLst/>
                          <a:latin typeface="微软雅黑" panose="020B0503020204020204" pitchFamily="34" charset="-122"/>
                          <a:ea typeface="微软雅黑" panose="020B0503020204020204" pitchFamily="34" charset="-122"/>
                        </a:rPr>
                        <a:t>1546.67 </a:t>
                      </a:r>
                    </a:p>
                  </a:txBody>
                  <a:tcPr marL="1814" marR="1814" marT="1814" marB="0" anchor="ctr">
                    <a:lnL>
                      <a:noFill/>
                    </a:lnL>
                    <a:lnR>
                      <a:noFill/>
                    </a:lnR>
                    <a:lnT>
                      <a:noFill/>
                    </a:lnT>
                    <a:lnB>
                      <a:noFill/>
                    </a:lnB>
                    <a:solidFill>
                      <a:srgbClr val="EBF1DE"/>
                    </a:solidFill>
                  </a:tcPr>
                </a:tc>
                <a:tc>
                  <a:txBody>
                    <a:bodyPr/>
                    <a:lstStyle/>
                    <a:p>
                      <a:pPr algn="ctr" fontAlgn="ctr"/>
                      <a:r>
                        <a:rPr lang="zh-CN" altLang="en-US" sz="1200" b="0" i="0" u="none" strike="noStrike" dirty="0">
                          <a:solidFill>
                            <a:srgbClr val="000000"/>
                          </a:solidFill>
                          <a:effectLst/>
                          <a:latin typeface="Arial" panose="020B0604020202020204" pitchFamily="34" charset="0"/>
                          <a:ea typeface="等线" panose="02010600030101010101" pitchFamily="2" charset="-122"/>
                        </a:rPr>
                        <a:t>　</a:t>
                      </a:r>
                    </a:p>
                  </a:txBody>
                  <a:tcPr marL="1814" marR="1814" marT="1814" marB="0" anchor="ctr">
                    <a:lnL>
                      <a:noFill/>
                    </a:lnL>
                    <a:lnR>
                      <a:noFill/>
                    </a:lnR>
                    <a:lnT>
                      <a:noFill/>
                    </a:lnT>
                    <a:lnB>
                      <a:noFill/>
                    </a:lnB>
                    <a:solidFill>
                      <a:srgbClr val="EBF1DE"/>
                    </a:solidFill>
                  </a:tcPr>
                </a:tc>
                <a:extLst>
                  <a:ext uri="{0D108BD9-81ED-4DB2-BD59-A6C34878D82A}">
                    <a16:rowId xmlns:a16="http://schemas.microsoft.com/office/drawing/2014/main" val="2997770056"/>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5555" y="549347"/>
            <a:ext cx="9365942" cy="384721"/>
          </a:xfrm>
        </p:spPr>
        <p:txBody>
          <a:bodyPr/>
          <a:lstStyle/>
          <a:p>
            <a:r>
              <a:rPr lang="en-US" altLang="zh-CN" dirty="0"/>
              <a:t>WACC and Enterprise Value</a:t>
            </a:r>
            <a:endParaRPr lang="zh-CN" altLang="en-US" dirty="0"/>
          </a:p>
        </p:txBody>
      </p:sp>
      <p:graphicFrame>
        <p:nvGraphicFramePr>
          <p:cNvPr id="3" name="表格 2"/>
          <p:cNvGraphicFramePr>
            <a:graphicFrameLocks noGrp="1"/>
          </p:cNvGraphicFramePr>
          <p:nvPr>
            <p:custDataLst>
              <p:tags r:id="rId1"/>
            </p:custDataLst>
          </p:nvPr>
        </p:nvGraphicFramePr>
        <p:xfrm>
          <a:off x="440690" y="2461260"/>
          <a:ext cx="3826510" cy="2292350"/>
        </p:xfrm>
        <a:graphic>
          <a:graphicData uri="http://schemas.openxmlformats.org/drawingml/2006/table">
            <a:tbl>
              <a:tblPr/>
              <a:tblGrid>
                <a:gridCol w="2451100">
                  <a:extLst>
                    <a:ext uri="{9D8B030D-6E8A-4147-A177-3AD203B41FA5}">
                      <a16:colId xmlns:a16="http://schemas.microsoft.com/office/drawing/2014/main" val="20000"/>
                    </a:ext>
                  </a:extLst>
                </a:gridCol>
                <a:gridCol w="1375410">
                  <a:extLst>
                    <a:ext uri="{9D8B030D-6E8A-4147-A177-3AD203B41FA5}">
                      <a16:colId xmlns:a16="http://schemas.microsoft.com/office/drawing/2014/main" val="20001"/>
                    </a:ext>
                  </a:extLst>
                </a:gridCol>
              </a:tblGrid>
              <a:tr h="229235">
                <a:tc>
                  <a:txBody>
                    <a:bodyPr/>
                    <a:lstStyle/>
                    <a:p>
                      <a:pPr algn="ctr" fontAlgn="ctr"/>
                      <a:r>
                        <a:rPr lang="en-US" sz="1200" b="1" i="0" u="none" strike="noStrike" dirty="0">
                          <a:solidFill>
                            <a:srgbClr val="FFFFFF"/>
                          </a:solidFill>
                          <a:effectLst/>
                          <a:latin typeface="微软雅黑" panose="020B0503020204020204" pitchFamily="34" charset="-122"/>
                          <a:ea typeface="微软雅黑" panose="020B0503020204020204" pitchFamily="34" charset="-122"/>
                        </a:rPr>
                        <a:t>Risk-free rate</a:t>
                      </a:r>
                    </a:p>
                  </a:txBody>
                  <a:tcPr marL="0" marR="0" marT="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9B1717"/>
                    </a:solidFill>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1.5%</a:t>
                      </a:r>
                    </a:p>
                  </a:txBody>
                  <a:tcPr marL="0" marR="0" marT="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000"/>
                  </a:ext>
                </a:extLst>
              </a:tr>
              <a:tr h="229235">
                <a:tc>
                  <a:txBody>
                    <a:bodyPr/>
                    <a:lstStyle/>
                    <a:p>
                      <a:pPr algn="ctr" fontAlgn="ctr"/>
                      <a:r>
                        <a:rPr lang="en-US" sz="1200" b="1" i="0" u="none" strike="noStrike" dirty="0">
                          <a:solidFill>
                            <a:srgbClr val="FFFFFF"/>
                          </a:solidFill>
                          <a:effectLst/>
                          <a:latin typeface="微软雅黑" panose="020B0503020204020204" pitchFamily="34" charset="-122"/>
                          <a:ea typeface="微软雅黑" panose="020B0503020204020204" pitchFamily="34" charset="-122"/>
                        </a:rPr>
                        <a:t>Beta</a:t>
                      </a:r>
                    </a:p>
                  </a:txBody>
                  <a:tcPr marL="0" marR="0" marT="0" marB="0" anchor="ctr">
                    <a:lnL w="12700" cap="flat" cmpd="sng" algn="ctr">
                      <a:solidFill>
                        <a:schemeClr val="tx1"/>
                      </a:solidFill>
                      <a:prstDash val="solid"/>
                      <a:round/>
                      <a:headEnd type="none" w="med" len="med"/>
                      <a:tailEnd type="none" w="med" len="med"/>
                    </a:lnL>
                    <a:lnR>
                      <a:noFill/>
                    </a:lnR>
                    <a:lnT>
                      <a:noFill/>
                    </a:lnT>
                    <a:lnB>
                      <a:noFill/>
                    </a:lnB>
                    <a:solidFill>
                      <a:srgbClr val="9B1717"/>
                    </a:solidFill>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1.02</a:t>
                      </a:r>
                    </a:p>
                  </a:txBody>
                  <a:tcPr marL="0" marR="0" marT="0"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1"/>
                  </a:ext>
                </a:extLst>
              </a:tr>
              <a:tr h="229235">
                <a:tc>
                  <a:txBody>
                    <a:bodyPr/>
                    <a:lstStyle/>
                    <a:p>
                      <a:pPr algn="ctr" fontAlgn="ctr"/>
                      <a:r>
                        <a:rPr lang="en-US" sz="1200" b="1" i="0" u="none" strike="noStrike" dirty="0">
                          <a:solidFill>
                            <a:srgbClr val="FFFFFF"/>
                          </a:solidFill>
                          <a:effectLst/>
                          <a:latin typeface="微软雅黑" panose="020B0503020204020204" pitchFamily="34" charset="-122"/>
                          <a:ea typeface="微软雅黑" panose="020B0503020204020204" pitchFamily="34" charset="-122"/>
                        </a:rPr>
                        <a:t>Rm-Rf</a:t>
                      </a:r>
                    </a:p>
                  </a:txBody>
                  <a:tcPr marL="0" marR="0" marT="0" marB="0" anchor="ctr">
                    <a:lnL w="12700" cap="flat" cmpd="sng" algn="ctr">
                      <a:solidFill>
                        <a:schemeClr val="tx1"/>
                      </a:solidFill>
                      <a:prstDash val="solid"/>
                      <a:round/>
                      <a:headEnd type="none" w="med" len="med"/>
                      <a:tailEnd type="none" w="med" len="med"/>
                    </a:lnL>
                    <a:lnR>
                      <a:noFill/>
                    </a:lnR>
                    <a:lnT>
                      <a:noFill/>
                    </a:lnT>
                    <a:lnB>
                      <a:noFill/>
                    </a:lnB>
                    <a:solidFill>
                      <a:srgbClr val="9B1717"/>
                    </a:solidFill>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5.26%</a:t>
                      </a:r>
                    </a:p>
                  </a:txBody>
                  <a:tcPr marL="0" marR="0" marT="0"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229235">
                <a:tc>
                  <a:txBody>
                    <a:bodyPr/>
                    <a:lstStyle/>
                    <a:p>
                      <a:pPr algn="ctr" fontAlgn="ctr"/>
                      <a:r>
                        <a:rPr lang="en-US" sz="1200" b="1" i="0" u="none" strike="noStrike" dirty="0">
                          <a:solidFill>
                            <a:srgbClr val="FFFFFF"/>
                          </a:solidFill>
                          <a:effectLst/>
                          <a:latin typeface="微软雅黑" panose="020B0503020204020204" pitchFamily="34" charset="-122"/>
                          <a:ea typeface="微软雅黑" panose="020B0503020204020204" pitchFamily="34" charset="-122"/>
                        </a:rPr>
                        <a:t>Cost of equity</a:t>
                      </a:r>
                    </a:p>
                  </a:txBody>
                  <a:tcPr marL="0" marR="0" marT="0" marB="0" anchor="ctr">
                    <a:lnL w="12700" cap="flat" cmpd="sng" algn="ctr">
                      <a:solidFill>
                        <a:schemeClr val="tx1"/>
                      </a:solidFill>
                      <a:prstDash val="solid"/>
                      <a:round/>
                      <a:headEnd type="none" w="med" len="med"/>
                      <a:tailEnd type="none" w="med" len="med"/>
                    </a:lnL>
                    <a:lnR>
                      <a:noFill/>
                    </a:lnR>
                    <a:lnT>
                      <a:noFill/>
                    </a:lnT>
                    <a:lnB w="12700" cap="flat" cmpd="sng" algn="ctr">
                      <a:noFill/>
                      <a:prstDash val="solid"/>
                      <a:round/>
                      <a:headEnd type="none" w="med" len="med"/>
                      <a:tailEnd type="none" w="med" len="med"/>
                    </a:lnB>
                    <a:solidFill>
                      <a:srgbClr val="9B1717"/>
                    </a:solidFill>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0.06882</a:t>
                      </a:r>
                    </a:p>
                  </a:txBody>
                  <a:tcPr marL="0" marR="0" marT="0" marB="0" anchor="ctr">
                    <a:lnL>
                      <a:noFill/>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229235">
                <a:tc>
                  <a:txBody>
                    <a:bodyPr/>
                    <a:lstStyle/>
                    <a:p>
                      <a:pPr algn="ctr" fontAlgn="ctr"/>
                      <a:r>
                        <a:rPr lang="en-US" altLang="zh-CN" sz="1200" b="1" i="0" u="none" strike="noStrike" dirty="0">
                          <a:solidFill>
                            <a:srgbClr val="FFFFFF"/>
                          </a:solidFill>
                          <a:effectLst/>
                          <a:latin typeface="微软雅黑" panose="020B0503020204020204" pitchFamily="34" charset="-122"/>
                          <a:ea typeface="微软雅黑" panose="020B0503020204020204" pitchFamily="34" charset="-122"/>
                        </a:rPr>
                        <a:t>Tax rate</a:t>
                      </a:r>
                      <a:r>
                        <a:rPr lang="zh-CN" altLang="en-US" sz="1200" b="1" i="0" u="none" strike="noStrike" dirty="0">
                          <a:solidFill>
                            <a:srgbClr val="FFFFFF"/>
                          </a:solidFill>
                          <a:effectLst/>
                          <a:latin typeface="微软雅黑" panose="020B0503020204020204" pitchFamily="34" charset="-122"/>
                          <a:ea typeface="微软雅黑" panose="020B0503020204020204" pitchFamily="34" charset="-122"/>
                        </a:rPr>
                        <a:t>　</a:t>
                      </a:r>
                    </a:p>
                  </a:txBody>
                  <a:tcPr marL="0" marR="0" marT="0" marB="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B1717"/>
                    </a:solidFill>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15%</a:t>
                      </a:r>
                    </a:p>
                  </a:txBody>
                  <a:tcPr marL="0" marR="0" marT="0" marB="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229235">
                <a:tc>
                  <a:txBody>
                    <a:bodyPr/>
                    <a:lstStyle/>
                    <a:p>
                      <a:pPr algn="ctr" fontAlgn="ctr"/>
                      <a:r>
                        <a:rPr lang="en-US" sz="1200" b="1" i="0" u="none" strike="noStrike" dirty="0">
                          <a:solidFill>
                            <a:srgbClr val="FFFFFF"/>
                          </a:solidFill>
                          <a:effectLst/>
                          <a:latin typeface="微软雅黑" panose="020B0503020204020204" pitchFamily="34" charset="-122"/>
                          <a:ea typeface="微软雅黑" panose="020B0503020204020204" pitchFamily="34" charset="-122"/>
                        </a:rPr>
                        <a:t>Effective tax rate</a:t>
                      </a:r>
                    </a:p>
                  </a:txBody>
                  <a:tcPr marL="0" marR="0" marT="0" marB="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a:noFill/>
                    </a:lnB>
                    <a:solidFill>
                      <a:srgbClr val="9B1717"/>
                    </a:solidFill>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0.15</a:t>
                      </a:r>
                    </a:p>
                  </a:txBody>
                  <a:tcPr marL="0" marR="0" marT="0" marB="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10005"/>
                  </a:ext>
                </a:extLst>
              </a:tr>
              <a:tr h="229235">
                <a:tc>
                  <a:txBody>
                    <a:bodyPr/>
                    <a:lstStyle/>
                    <a:p>
                      <a:pPr algn="ctr" fontAlgn="ctr"/>
                      <a:r>
                        <a:rPr lang="en-US" sz="1200" b="1" i="0" u="none" strike="noStrike" dirty="0">
                          <a:solidFill>
                            <a:srgbClr val="FFFFFF"/>
                          </a:solidFill>
                          <a:effectLst/>
                          <a:latin typeface="微软雅黑" panose="020B0503020204020204" pitchFamily="34" charset="-122"/>
                          <a:ea typeface="微软雅黑" panose="020B0503020204020204" pitchFamily="34" charset="-122"/>
                        </a:rPr>
                        <a:t>Cost of debt*(1-t)</a:t>
                      </a:r>
                    </a:p>
                  </a:txBody>
                  <a:tcPr marL="0" marR="0" marT="0" marB="0" anchor="ctr">
                    <a:lnL w="12700" cap="flat" cmpd="sng" algn="ctr">
                      <a:solidFill>
                        <a:schemeClr val="tx1"/>
                      </a:solidFill>
                      <a:prstDash val="solid"/>
                      <a:round/>
                      <a:headEnd type="none" w="med" len="med"/>
                      <a:tailEnd type="none" w="med" len="med"/>
                    </a:lnL>
                    <a:lnR>
                      <a:noFill/>
                    </a:lnR>
                    <a:lnT>
                      <a:noFill/>
                    </a:lnT>
                    <a:lnB w="12700" cap="flat" cmpd="sng" algn="ctr">
                      <a:noFill/>
                      <a:prstDash val="solid"/>
                      <a:round/>
                      <a:headEnd type="none" w="med" len="med"/>
                      <a:tailEnd type="none" w="med" len="med"/>
                    </a:lnB>
                    <a:solidFill>
                      <a:srgbClr val="9B1717"/>
                    </a:solidFill>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0.04</a:t>
                      </a:r>
                    </a:p>
                  </a:txBody>
                  <a:tcPr marL="0" marR="0" marT="0" marB="0" anchor="ctr">
                    <a:lnL>
                      <a:noFill/>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r h="229235">
                <a:tc>
                  <a:txBody>
                    <a:bodyPr/>
                    <a:lstStyle/>
                    <a:p>
                      <a:pPr algn="ctr" fontAlgn="ctr"/>
                      <a:r>
                        <a:rPr lang="zh-CN" altLang="en-US" sz="1200" b="1" i="0" u="none" strike="noStrike" dirty="0">
                          <a:solidFill>
                            <a:srgbClr val="FFFFFF"/>
                          </a:solidFill>
                          <a:effectLst/>
                          <a:latin typeface="微软雅黑" panose="020B0503020204020204" pitchFamily="34" charset="-122"/>
                          <a:ea typeface="微软雅黑" panose="020B0503020204020204" pitchFamily="34" charset="-122"/>
                        </a:rPr>
                        <a:t>　</a:t>
                      </a:r>
                    </a:p>
                  </a:txBody>
                  <a:tcPr marL="0" marR="0" marT="0" marB="0"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B1717"/>
                    </a:solidFill>
                  </a:tcPr>
                </a:tc>
                <a:tc>
                  <a:txBody>
                    <a:bodyPr/>
                    <a:lstStyle/>
                    <a:p>
                      <a:pPr algn="ctr"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7"/>
                  </a:ext>
                </a:extLst>
              </a:tr>
              <a:tr h="229235">
                <a:tc>
                  <a:txBody>
                    <a:bodyPr/>
                    <a:lstStyle/>
                    <a:p>
                      <a:pPr algn="ctr" fontAlgn="ctr"/>
                      <a:r>
                        <a:rPr lang="en-US" sz="1200" b="1" i="0" u="none" strike="noStrike" dirty="0">
                          <a:solidFill>
                            <a:srgbClr val="FFFFFF"/>
                          </a:solidFill>
                          <a:effectLst/>
                          <a:latin typeface="微软雅黑" panose="020B0503020204020204" pitchFamily="34" charset="-122"/>
                          <a:ea typeface="微软雅黑" panose="020B0503020204020204" pitchFamily="34" charset="-122"/>
                        </a:rPr>
                        <a:t>D/E</a:t>
                      </a:r>
                    </a:p>
                  </a:txBody>
                  <a:tcPr marL="0" marR="0" marT="0" marB="0" anchor="ctr">
                    <a:lnL w="12700" cap="flat" cmpd="sng" algn="ctr">
                      <a:solidFill>
                        <a:schemeClr val="tx1"/>
                      </a:solidFill>
                      <a:prstDash val="solid"/>
                      <a:round/>
                      <a:headEnd type="none" w="med" len="med"/>
                      <a:tailEnd type="none" w="med" len="med"/>
                    </a:lnL>
                    <a:lnR>
                      <a:noFill/>
                    </a:lnR>
                    <a:lnT>
                      <a:noFill/>
                    </a:lnT>
                    <a:lnB>
                      <a:noFill/>
                    </a:lnB>
                    <a:solidFill>
                      <a:srgbClr val="9B1717"/>
                    </a:solidFill>
                  </a:tcPr>
                </a:tc>
                <a:tc>
                  <a:txBody>
                    <a:bodyPr/>
                    <a:lstStyle/>
                    <a:p>
                      <a:pPr algn="ctr"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30%</a:t>
                      </a:r>
                    </a:p>
                  </a:txBody>
                  <a:tcPr marL="0" marR="0" marT="0"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229235">
                <a:tc>
                  <a:txBody>
                    <a:bodyPr/>
                    <a:lstStyle/>
                    <a:p>
                      <a:pPr algn="ctr" fontAlgn="ctr"/>
                      <a:r>
                        <a:rPr lang="en-US" sz="1200" b="1" i="0" u="none" strike="noStrike" dirty="0">
                          <a:solidFill>
                            <a:srgbClr val="FFFFFF"/>
                          </a:solidFill>
                          <a:effectLst/>
                          <a:latin typeface="微软雅黑" panose="020B0503020204020204" pitchFamily="34" charset="-122"/>
                          <a:ea typeface="微软雅黑" panose="020B0503020204020204" pitchFamily="34" charset="-122"/>
                        </a:rPr>
                        <a:t>WACC</a:t>
                      </a:r>
                    </a:p>
                  </a:txBody>
                  <a:tcPr marL="0" marR="0" marT="0"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rgbClr val="9B1717"/>
                    </a:solidFill>
                  </a:tcPr>
                </a:tc>
                <a:tc>
                  <a:txBody>
                    <a:bodyPr/>
                    <a:lstStyle/>
                    <a:p>
                      <a:pPr algn="ctr" fontAlgn="ctr"/>
                      <a:r>
                        <a:rPr lang="en-US" altLang="zh-CN" sz="1200" b="1" i="0" u="none" strike="noStrike" dirty="0">
                          <a:solidFill>
                            <a:srgbClr val="000000"/>
                          </a:solidFill>
                          <a:effectLst/>
                          <a:latin typeface="微软雅黑" panose="020B0503020204020204" pitchFamily="34" charset="-122"/>
                          <a:ea typeface="微软雅黑" panose="020B0503020204020204" pitchFamily="34" charset="-122"/>
                        </a:rPr>
                        <a:t>0.06017</a:t>
                      </a:r>
                    </a:p>
                  </a:txBody>
                  <a:tcPr marL="0" marR="0" marT="0"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525" y="1289599"/>
            <a:ext cx="3361248" cy="499385"/>
          </a:xfrm>
          <a:prstGeom prst="rect">
            <a:avLst/>
          </a:prstGeom>
        </p:spPr>
      </p:pic>
      <p:graphicFrame>
        <p:nvGraphicFramePr>
          <p:cNvPr id="6" name="对象 5"/>
          <p:cNvGraphicFramePr>
            <a:graphicFrameLocks noChangeAspect="1"/>
          </p:cNvGraphicFramePr>
          <p:nvPr/>
        </p:nvGraphicFramePr>
        <p:xfrm>
          <a:off x="1312186" y="1946757"/>
          <a:ext cx="1990264" cy="356745"/>
        </p:xfrm>
        <a:graphic>
          <a:graphicData uri="http://schemas.openxmlformats.org/presentationml/2006/ole">
            <mc:AlternateContent xmlns:mc="http://schemas.openxmlformats.org/markup-compatibility/2006">
              <mc:Choice xmlns:v="urn:schemas-microsoft-com:vml" Requires="v">
                <p:oleObj name="Unknown" r:id="rId5" imgW="32308800" imgH="5791200" progId="Equation.DSMT4">
                  <p:embed/>
                </p:oleObj>
              </mc:Choice>
              <mc:Fallback>
                <p:oleObj name="Unknown" r:id="rId5" imgW="32308800" imgH="5791200" progId="Equation.DSMT4">
                  <p:embed/>
                  <p:pic>
                    <p:nvPicPr>
                      <p:cNvPr id="0" name="对象 5"/>
                      <p:cNvPicPr/>
                      <p:nvPr/>
                    </p:nvPicPr>
                    <p:blipFill>
                      <a:blip r:embed="rId6"/>
                      <a:stretch>
                        <a:fillRect/>
                      </a:stretch>
                    </p:blipFill>
                    <p:spPr>
                      <a:xfrm>
                        <a:off x="1312186" y="1946757"/>
                        <a:ext cx="1990264" cy="356745"/>
                      </a:xfrm>
                      <a:prstGeom prst="rect">
                        <a:avLst/>
                      </a:prstGeom>
                    </p:spPr>
                  </p:pic>
                </p:oleObj>
              </mc:Fallback>
            </mc:AlternateContent>
          </a:graphicData>
        </a:graphic>
      </p:graphicFrame>
      <p:graphicFrame>
        <p:nvGraphicFramePr>
          <p:cNvPr id="7" name="表格 6"/>
          <p:cNvGraphicFramePr>
            <a:graphicFrameLocks noGrp="1"/>
          </p:cNvGraphicFramePr>
          <p:nvPr/>
        </p:nvGraphicFramePr>
        <p:xfrm>
          <a:off x="4881009" y="1197269"/>
          <a:ext cx="4427467" cy="5471345"/>
        </p:xfrm>
        <a:graphic>
          <a:graphicData uri="http://schemas.openxmlformats.org/drawingml/2006/table">
            <a:tbl>
              <a:tblPr/>
              <a:tblGrid>
                <a:gridCol w="3207655">
                  <a:extLst>
                    <a:ext uri="{9D8B030D-6E8A-4147-A177-3AD203B41FA5}">
                      <a16:colId xmlns:a16="http://schemas.microsoft.com/office/drawing/2014/main" val="20000"/>
                    </a:ext>
                  </a:extLst>
                </a:gridCol>
                <a:gridCol w="1219812">
                  <a:extLst>
                    <a:ext uri="{9D8B030D-6E8A-4147-A177-3AD203B41FA5}">
                      <a16:colId xmlns:a16="http://schemas.microsoft.com/office/drawing/2014/main" val="20001"/>
                    </a:ext>
                  </a:extLst>
                </a:gridCol>
              </a:tblGrid>
              <a:tr h="497395">
                <a:tc>
                  <a:txBody>
                    <a:bodyPr/>
                    <a:lstStyle/>
                    <a:p>
                      <a:pPr algn="ctr" fontAlgn="ctr"/>
                      <a:r>
                        <a:rPr lang="en-US" sz="1200" b="1" i="0" u="none" strike="noStrike" dirty="0">
                          <a:solidFill>
                            <a:srgbClr val="FFFFFF"/>
                          </a:solidFill>
                          <a:effectLst/>
                          <a:latin typeface="微软雅黑" panose="020B0503020204020204" pitchFamily="34" charset="-122"/>
                          <a:ea typeface="微软雅黑" panose="020B0503020204020204" pitchFamily="34" charset="-122"/>
                        </a:rPr>
                        <a:t>DCF Valuation</a:t>
                      </a:r>
                    </a:p>
                  </a:txBody>
                  <a:tcPr marL="0" marR="0" marT="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9B1717"/>
                    </a:solidFill>
                  </a:tcPr>
                </a:tc>
                <a:tc>
                  <a:txBody>
                    <a:bodyPr/>
                    <a:lstStyle/>
                    <a:p>
                      <a:pPr algn="ctr" fontAlgn="ctr"/>
                      <a:r>
                        <a:rPr lang="en-US" sz="1200" b="1" i="0" u="none" strike="noStrike" dirty="0">
                          <a:solidFill>
                            <a:srgbClr val="FFFFFF"/>
                          </a:solidFill>
                          <a:effectLst/>
                          <a:latin typeface="微软雅黑" panose="020B0503020204020204" pitchFamily="34" charset="-122"/>
                          <a:ea typeface="微软雅黑" panose="020B0503020204020204" pitchFamily="34" charset="-122"/>
                        </a:rPr>
                        <a:t>DCF(million)</a:t>
                      </a:r>
                    </a:p>
                  </a:txBody>
                  <a:tcPr marL="0" marR="0" marT="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9B1717"/>
                    </a:solidFill>
                  </a:tcPr>
                </a:tc>
                <a:extLst>
                  <a:ext uri="{0D108BD9-81ED-4DB2-BD59-A6C34878D82A}">
                    <a16:rowId xmlns:a16="http://schemas.microsoft.com/office/drawing/2014/main" val="10000"/>
                  </a:ext>
                </a:extLst>
              </a:tr>
              <a:tr h="497395">
                <a:tc>
                  <a:txBody>
                    <a:bodyPr/>
                    <a:lstStyle/>
                    <a:p>
                      <a:pPr algn="ctr" fontAlgn="ctr"/>
                      <a:r>
                        <a:rPr lang="en-US" sz="1200" b="0" i="0" u="none" strike="noStrike" dirty="0">
                          <a:solidFill>
                            <a:srgbClr val="FFFFFF"/>
                          </a:solidFill>
                          <a:effectLst/>
                          <a:latin typeface="微软雅黑" panose="020B0503020204020204" pitchFamily="34" charset="-122"/>
                          <a:ea typeface="微软雅黑" panose="020B0503020204020204" pitchFamily="34" charset="-122"/>
                        </a:rPr>
                        <a:t>Phase I</a:t>
                      </a:r>
                    </a:p>
                  </a:txBody>
                  <a:tcPr marL="0" marR="0" marT="0" marB="0" anchor="ctr">
                    <a:lnL w="12700" cap="flat" cmpd="sng" algn="ctr">
                      <a:solidFill>
                        <a:schemeClr val="tx1"/>
                      </a:solidFill>
                      <a:prstDash val="solid"/>
                      <a:round/>
                      <a:headEnd type="none" w="med" len="med"/>
                      <a:tailEnd type="none" w="med" len="med"/>
                    </a:lnL>
                    <a:lnR>
                      <a:noFill/>
                    </a:lnR>
                    <a:lnT>
                      <a:noFill/>
                    </a:lnT>
                    <a:lnB>
                      <a:noFill/>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1268.147827</a:t>
                      </a:r>
                    </a:p>
                  </a:txBody>
                  <a:tcPr marL="0" marR="0" marT="0"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1"/>
                  </a:ext>
                </a:extLst>
              </a:tr>
              <a:tr h="497395">
                <a:tc>
                  <a:txBody>
                    <a:bodyPr/>
                    <a:lstStyle/>
                    <a:p>
                      <a:pPr algn="ctr" fontAlgn="ctr"/>
                      <a:r>
                        <a:rPr lang="en-US" sz="1200" b="0" i="0" u="none" strike="noStrike" dirty="0">
                          <a:solidFill>
                            <a:srgbClr val="FFFFFF"/>
                          </a:solidFill>
                          <a:effectLst/>
                          <a:latin typeface="微软雅黑" panose="020B0503020204020204" pitchFamily="34" charset="-122"/>
                          <a:ea typeface="微软雅黑" panose="020B0503020204020204" pitchFamily="34" charset="-122"/>
                        </a:rPr>
                        <a:t>Phase II</a:t>
                      </a:r>
                    </a:p>
                  </a:txBody>
                  <a:tcPr marL="0" marR="0" marT="0" marB="0" anchor="ctr">
                    <a:lnL w="12700" cap="flat" cmpd="sng" algn="ctr">
                      <a:solidFill>
                        <a:schemeClr val="tx1"/>
                      </a:solidFill>
                      <a:prstDash val="solid"/>
                      <a:round/>
                      <a:headEnd type="none" w="med" len="med"/>
                      <a:tailEnd type="none" w="med" len="med"/>
                    </a:lnL>
                    <a:lnR>
                      <a:noFill/>
                    </a:lnR>
                    <a:lnT>
                      <a:noFill/>
                    </a:lnT>
                    <a:lnB>
                      <a:noFill/>
                    </a:lnB>
                    <a:solidFill>
                      <a:srgbClr val="9B1717"/>
                    </a:solidFill>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6097.726355</a:t>
                      </a:r>
                    </a:p>
                  </a:txBody>
                  <a:tcPr marL="0" marR="0" marT="0"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497395">
                <a:tc>
                  <a:txBody>
                    <a:bodyPr/>
                    <a:lstStyle/>
                    <a:p>
                      <a:pPr algn="ctr" fontAlgn="ctr"/>
                      <a:r>
                        <a:rPr lang="en-US" sz="1200" b="0" i="0" u="none" strike="noStrike" dirty="0">
                          <a:solidFill>
                            <a:srgbClr val="FFFFFF"/>
                          </a:solidFill>
                          <a:effectLst/>
                          <a:latin typeface="微软雅黑" panose="020B0503020204020204" pitchFamily="34" charset="-122"/>
                          <a:ea typeface="微软雅黑" panose="020B0503020204020204" pitchFamily="34" charset="-122"/>
                        </a:rPr>
                        <a:t>Phase III</a:t>
                      </a:r>
                    </a:p>
                  </a:txBody>
                  <a:tcPr marL="0" marR="0" marT="0" marB="0" anchor="ctr">
                    <a:lnL w="12700" cap="flat" cmpd="sng" algn="ctr">
                      <a:solidFill>
                        <a:schemeClr val="tx1"/>
                      </a:solidFill>
                      <a:prstDash val="solid"/>
                      <a:round/>
                      <a:headEnd type="none" w="med" len="med"/>
                      <a:tailEnd type="none" w="med" len="med"/>
                    </a:lnL>
                    <a:lnR>
                      <a:noFill/>
                    </a:lnR>
                    <a:lnT>
                      <a:noFill/>
                    </a:lnT>
                    <a:lnB>
                      <a:noFill/>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19485.99552</a:t>
                      </a:r>
                    </a:p>
                  </a:txBody>
                  <a:tcPr marL="0" marR="0" marT="0"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497395">
                <a:tc>
                  <a:txBody>
                    <a:bodyPr/>
                    <a:lstStyle/>
                    <a:p>
                      <a:pPr algn="ctr" fontAlgn="ctr"/>
                      <a:r>
                        <a:rPr lang="en-US" sz="1200" b="0" i="0" u="none" strike="noStrike" dirty="0">
                          <a:solidFill>
                            <a:srgbClr val="FFFFFF"/>
                          </a:solidFill>
                          <a:effectLst/>
                          <a:latin typeface="微软雅黑" panose="020B0503020204020204" pitchFamily="34" charset="-122"/>
                          <a:ea typeface="微软雅黑" panose="020B0503020204020204" pitchFamily="34" charset="-122"/>
                        </a:rPr>
                        <a:t>Enterprise Value AEV</a:t>
                      </a:r>
                    </a:p>
                  </a:txBody>
                  <a:tcPr marL="0" marR="0" marT="0" marB="0" anchor="ctr">
                    <a:lnL w="12700" cap="flat" cmpd="sng" algn="ctr">
                      <a:solidFill>
                        <a:schemeClr val="tx1"/>
                      </a:solidFill>
                      <a:prstDash val="solid"/>
                      <a:round/>
                      <a:headEnd type="none" w="med" len="med"/>
                      <a:tailEnd type="none" w="med" len="med"/>
                    </a:lnL>
                    <a:lnR>
                      <a:noFill/>
                    </a:lnR>
                    <a:lnT>
                      <a:noFill/>
                    </a:lnT>
                    <a:lnB>
                      <a:noFill/>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26851.8697</a:t>
                      </a:r>
                    </a:p>
                  </a:txBody>
                  <a:tcPr marL="0" marR="0" marT="0"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497395">
                <a:tc>
                  <a:txBody>
                    <a:bodyPr/>
                    <a:lstStyle/>
                    <a:p>
                      <a:pPr algn="ctr" fontAlgn="ctr"/>
                      <a:r>
                        <a:rPr lang="en-US" sz="1200" b="0" i="0" u="none" strike="noStrike" dirty="0">
                          <a:solidFill>
                            <a:srgbClr val="FFFFFF"/>
                          </a:solidFill>
                          <a:effectLst/>
                          <a:latin typeface="微软雅黑" panose="020B0503020204020204" pitchFamily="34" charset="-122"/>
                          <a:ea typeface="微软雅黑" panose="020B0503020204020204" pitchFamily="34" charset="-122"/>
                        </a:rPr>
                        <a:t>Add: Non-operating net asset value</a:t>
                      </a:r>
                    </a:p>
                  </a:txBody>
                  <a:tcPr marL="0" marR="0" marT="0" marB="0" anchor="ctr">
                    <a:lnL w="12700" cap="flat" cmpd="sng" algn="ctr">
                      <a:solidFill>
                        <a:schemeClr val="tx1"/>
                      </a:solidFill>
                      <a:prstDash val="solid"/>
                      <a:round/>
                      <a:headEnd type="none" w="med" len="med"/>
                      <a:tailEnd type="none" w="med" len="med"/>
                    </a:lnL>
                    <a:lnR>
                      <a:noFill/>
                    </a:lnR>
                    <a:lnT>
                      <a:noFill/>
                    </a:lnT>
                    <a:lnB>
                      <a:noFill/>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1412.005</a:t>
                      </a:r>
                    </a:p>
                  </a:txBody>
                  <a:tcPr marL="0" marR="0" marT="0"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497395">
                <a:tc>
                  <a:txBody>
                    <a:bodyPr/>
                    <a:lstStyle/>
                    <a:p>
                      <a:pPr algn="ctr" fontAlgn="ctr"/>
                      <a:r>
                        <a:rPr lang="en-US" sz="1200" b="0" i="0" u="none" strike="noStrike" dirty="0">
                          <a:solidFill>
                            <a:srgbClr val="FFFFFF"/>
                          </a:solidFill>
                          <a:effectLst/>
                          <a:latin typeface="微软雅黑" panose="020B0503020204020204" pitchFamily="34" charset="-122"/>
                          <a:ea typeface="微软雅黑" panose="020B0503020204020204" pitchFamily="34" charset="-122"/>
                        </a:rPr>
                        <a:t>Less: Minority interest (market value)</a:t>
                      </a:r>
                    </a:p>
                  </a:txBody>
                  <a:tcPr marL="0" marR="0" marT="0" marB="0" anchor="ctr">
                    <a:lnL w="12700" cap="flat" cmpd="sng" algn="ctr">
                      <a:solidFill>
                        <a:schemeClr val="tx1"/>
                      </a:solidFill>
                      <a:prstDash val="solid"/>
                      <a:round/>
                      <a:headEnd type="none" w="med" len="med"/>
                      <a:tailEnd type="none" w="med" len="med"/>
                    </a:lnL>
                    <a:lnR>
                      <a:noFill/>
                    </a:lnR>
                    <a:lnT>
                      <a:noFill/>
                    </a:lnT>
                    <a:lnB>
                      <a:noFill/>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8.56</a:t>
                      </a:r>
                    </a:p>
                  </a:txBody>
                  <a:tcPr marL="0" marR="0" marT="0"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497395">
                <a:tc>
                  <a:txBody>
                    <a:bodyPr/>
                    <a:lstStyle/>
                    <a:p>
                      <a:pPr algn="ctr" fontAlgn="ctr"/>
                      <a:r>
                        <a:rPr lang="en-US" sz="1200" b="0" i="0" u="none" strike="noStrike" dirty="0" err="1">
                          <a:solidFill>
                            <a:srgbClr val="FFFFFF"/>
                          </a:solidFill>
                          <a:effectLst/>
                          <a:latin typeface="微软雅黑" panose="020B0503020204020204" pitchFamily="34" charset="-122"/>
                          <a:ea typeface="微软雅黑" panose="020B0503020204020204" pitchFamily="34" charset="-122"/>
                        </a:rPr>
                        <a:t>Less:Value</a:t>
                      </a:r>
                      <a:r>
                        <a:rPr lang="en-US" sz="1200" b="0" i="0" u="none" strike="noStrike" dirty="0">
                          <a:solidFill>
                            <a:srgbClr val="FFFFFF"/>
                          </a:solidFill>
                          <a:effectLst/>
                          <a:latin typeface="微软雅黑" panose="020B0503020204020204" pitchFamily="34" charset="-122"/>
                          <a:ea typeface="微软雅黑" panose="020B0503020204020204" pitchFamily="34" charset="-122"/>
                        </a:rPr>
                        <a:t> of debt</a:t>
                      </a:r>
                    </a:p>
                  </a:txBody>
                  <a:tcPr marL="0" marR="0" marT="0" marB="0" anchor="ctr">
                    <a:lnL w="12700" cap="flat" cmpd="sng" algn="ctr">
                      <a:solidFill>
                        <a:schemeClr val="tx1"/>
                      </a:solidFill>
                      <a:prstDash val="solid"/>
                      <a:round/>
                      <a:headEnd type="none" w="med" len="med"/>
                      <a:tailEnd type="none" w="med" len="med"/>
                    </a:lnL>
                    <a:lnR>
                      <a:noFill/>
                    </a:lnR>
                    <a:lnT>
                      <a:noFill/>
                    </a:lnT>
                    <a:lnB>
                      <a:noFill/>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a:t>
                      </a:r>
                    </a:p>
                  </a:txBody>
                  <a:tcPr marL="0" marR="0" marT="0"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497395">
                <a:tc>
                  <a:txBody>
                    <a:bodyPr/>
                    <a:lstStyle/>
                    <a:p>
                      <a:pPr algn="ctr" fontAlgn="ctr"/>
                      <a:r>
                        <a:rPr lang="en-US" sz="1200" b="0" i="0" u="none" strike="noStrike" dirty="0">
                          <a:solidFill>
                            <a:srgbClr val="FFFFFF"/>
                          </a:solidFill>
                          <a:effectLst/>
                          <a:latin typeface="微软雅黑" panose="020B0503020204020204" pitchFamily="34" charset="-122"/>
                          <a:ea typeface="微软雅黑" panose="020B0503020204020204" pitchFamily="34" charset="-122"/>
                        </a:rPr>
                        <a:t>Total equity value</a:t>
                      </a:r>
                    </a:p>
                  </a:txBody>
                  <a:tcPr marL="0" marR="0" marT="0" marB="0" anchor="ctr">
                    <a:lnL w="12700" cap="flat" cmpd="sng" algn="ctr">
                      <a:solidFill>
                        <a:schemeClr val="tx1"/>
                      </a:solidFill>
                      <a:prstDash val="solid"/>
                      <a:round/>
                      <a:headEnd type="none" w="med" len="med"/>
                      <a:tailEnd type="none" w="med" len="med"/>
                    </a:lnL>
                    <a:lnR>
                      <a:noFill/>
                    </a:lnR>
                    <a:lnT>
                      <a:noFill/>
                    </a:lnT>
                    <a:lnB>
                      <a:noFill/>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28255.3147</a:t>
                      </a:r>
                    </a:p>
                  </a:txBody>
                  <a:tcPr marL="0" marR="0" marT="0"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497395">
                <a:tc>
                  <a:txBody>
                    <a:bodyPr/>
                    <a:lstStyle/>
                    <a:p>
                      <a:pPr algn="ctr" fontAlgn="ctr"/>
                      <a:r>
                        <a:rPr lang="en-US" sz="1200" b="0" i="0" u="none" strike="noStrike" dirty="0">
                          <a:solidFill>
                            <a:srgbClr val="FFFFFF"/>
                          </a:solidFill>
                          <a:effectLst/>
                          <a:latin typeface="微软雅黑" panose="020B0503020204020204" pitchFamily="34" charset="-122"/>
                          <a:ea typeface="微软雅黑" panose="020B0503020204020204" pitchFamily="34" charset="-122"/>
                        </a:rPr>
                        <a:t>Equity(millions of shares)</a:t>
                      </a:r>
                    </a:p>
                  </a:txBody>
                  <a:tcPr marL="0" marR="0" marT="0" marB="0" anchor="ctr">
                    <a:lnL w="12700" cap="flat" cmpd="sng" algn="ctr">
                      <a:solidFill>
                        <a:schemeClr val="tx1"/>
                      </a:solidFill>
                      <a:prstDash val="solid"/>
                      <a:round/>
                      <a:headEnd type="none" w="med" len="med"/>
                      <a:tailEnd type="none" w="med" len="med"/>
                    </a:lnL>
                    <a:lnR>
                      <a:noFill/>
                    </a:lnR>
                    <a:lnT>
                      <a:noFill/>
                    </a:lnT>
                    <a:lnB>
                      <a:noFill/>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400.0445</a:t>
                      </a:r>
                    </a:p>
                  </a:txBody>
                  <a:tcPr marL="0" marR="0" marT="0"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9"/>
                  </a:ext>
                </a:extLst>
              </a:tr>
              <a:tr h="497395">
                <a:tc>
                  <a:txBody>
                    <a:bodyPr/>
                    <a:lstStyle/>
                    <a:p>
                      <a:pPr algn="ctr" fontAlgn="ctr"/>
                      <a:r>
                        <a:rPr lang="en-US" sz="1200" b="1" i="0" u="none" strike="noStrike" dirty="0">
                          <a:solidFill>
                            <a:srgbClr val="FFFFFF"/>
                          </a:solidFill>
                          <a:effectLst/>
                          <a:latin typeface="微软雅黑" panose="020B0503020204020204" pitchFamily="34" charset="-122"/>
                          <a:ea typeface="微软雅黑" panose="020B0503020204020204" pitchFamily="34" charset="-122"/>
                        </a:rPr>
                        <a:t>Value per share</a:t>
                      </a:r>
                    </a:p>
                  </a:txBody>
                  <a:tcPr marL="0" marR="0" marT="0"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rgbClr val="9B1717"/>
                    </a:solidFill>
                  </a:tcPr>
                </a:tc>
                <a:tc>
                  <a:txBody>
                    <a:bodyPr/>
                    <a:lstStyle/>
                    <a:p>
                      <a:pPr algn="ctr" fontAlgn="ct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70.63042912</a:t>
                      </a:r>
                    </a:p>
                  </a:txBody>
                  <a:tcPr marL="0" marR="0" marT="0"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8" name="矩形 7"/>
          <p:cNvSpPr/>
          <p:nvPr/>
        </p:nvSpPr>
        <p:spPr>
          <a:xfrm>
            <a:off x="201572" y="1197269"/>
            <a:ext cx="4427467" cy="5471341"/>
          </a:xfrm>
          <a:prstGeom prst="rect">
            <a:avLst/>
          </a:prstGeom>
          <a:noFill/>
          <a:ln w="19050" cap="flat">
            <a:solidFill>
              <a:srgbClr val="9B1717"/>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35" tIns="73135" rIns="73135" bIns="73135" numCol="1" spcCol="0" rtlCol="0" fromWordArt="0" anchor="ctr" anchorCtr="0" forceAA="0" compatLnSpc="1">
            <a:noAutofit/>
          </a:bodyPr>
          <a:lstStyle/>
          <a:p>
            <a:pPr algn="ctr">
              <a:lnSpc>
                <a:spcPct val="90000"/>
              </a:lnSpc>
              <a:spcBef>
                <a:spcPts val="900"/>
              </a:spcBef>
            </a:pPr>
            <a:endParaRPr lang="zh-CN" altLang="en-US" sz="1400" dirty="0" err="1">
              <a:solidFill>
                <a:schemeClr val="bg1"/>
              </a:solidFill>
              <a:latin typeface="Arial" panose="020B0604020202020204" pitchFamily="34" charset="0"/>
              <a:cs typeface="Arial" panose="020B0604020202020204" pitchFamily="34" charset="0"/>
            </a:endParaRPr>
          </a:p>
        </p:txBody>
      </p:sp>
      <p:sp>
        <p:nvSpPr>
          <p:cNvPr id="9" name="文本框 8"/>
          <p:cNvSpPr txBox="1"/>
          <p:nvPr/>
        </p:nvSpPr>
        <p:spPr>
          <a:xfrm>
            <a:off x="381000" y="4876800"/>
            <a:ext cx="4097655" cy="2122805"/>
          </a:xfrm>
          <a:prstGeom prst="rect">
            <a:avLst/>
          </a:prstGeom>
          <a:noFill/>
        </p:spPr>
        <p:txBody>
          <a:bodyPr wrap="square" rtlCol="0">
            <a:spAutoFit/>
          </a:bodyPr>
          <a:lstStyle/>
          <a:p>
            <a:pPr marL="171450" indent="-171450" fontAlgn="auto">
              <a:lnSpc>
                <a:spcPct val="150000"/>
              </a:lnSpc>
              <a:buFont typeface="Arial" panose="020B0604020202020204" pitchFamily="34" charset="0"/>
              <a:buChar char="•"/>
            </a:pPr>
            <a:r>
              <a:rPr lang="en-US" sz="1200" dirty="0">
                <a:solidFill>
                  <a:schemeClr val="tx1"/>
                </a:solidFill>
                <a:effectLst/>
                <a:latin typeface="微软雅黑" panose="020B0503020204020204" pitchFamily="34" charset="-122"/>
                <a:ea typeface="微软雅黑" panose="020B0503020204020204" pitchFamily="34" charset="-122"/>
                <a:sym typeface="+mn-ea"/>
              </a:rPr>
              <a:t>Rf</a:t>
            </a:r>
            <a:r>
              <a:rPr lang="zh-CN" altLang="en-US" sz="1200" dirty="0">
                <a:solidFill>
                  <a:schemeClr val="tx1"/>
                </a:solidFill>
                <a:effectLst/>
                <a:latin typeface="微软雅黑" panose="020B0503020204020204" pitchFamily="34" charset="-122"/>
                <a:ea typeface="微软雅黑" panose="020B0503020204020204" pitchFamily="34" charset="-122"/>
                <a:sym typeface="+mn-ea"/>
              </a:rPr>
              <a:t>：One year fixed deposit interest rate (pre tax)</a:t>
            </a:r>
          </a:p>
          <a:p>
            <a:pPr marL="171450" indent="-171450" fontAlgn="auto">
              <a:lnSpc>
                <a:spcPct val="150000"/>
              </a:lnSpc>
              <a:buFont typeface="Arial" panose="020B0604020202020204" pitchFamily="34" charset="0"/>
              <a:buChar char="•"/>
            </a:pPr>
            <a:r>
              <a:rPr lang="en-US" sz="1200" dirty="0">
                <a:solidFill>
                  <a:schemeClr val="tx1"/>
                </a:solidFill>
                <a:effectLst/>
                <a:latin typeface="微软雅黑" panose="020B0503020204020204" pitchFamily="34" charset="-122"/>
                <a:ea typeface="微软雅黑" panose="020B0503020204020204" pitchFamily="34" charset="-122"/>
                <a:sym typeface="+mn-ea"/>
              </a:rPr>
              <a:t>Beta</a:t>
            </a:r>
            <a:r>
              <a:rPr lang="zh-CN" altLang="en-US" sz="1200" dirty="0">
                <a:solidFill>
                  <a:schemeClr val="tx1"/>
                </a:solidFill>
                <a:effectLst/>
                <a:latin typeface="微软雅黑" panose="020B0503020204020204" pitchFamily="34" charset="-122"/>
                <a:ea typeface="微软雅黑" panose="020B0503020204020204" pitchFamily="34" charset="-122"/>
                <a:sym typeface="+mn-ea"/>
              </a:rPr>
              <a:t>：The arithmetic mean of the deleveraged original beta in the industry, </a:t>
            </a:r>
            <a:r>
              <a:rPr lang="en-US" altLang="zh-CN" sz="1200" dirty="0">
                <a:solidFill>
                  <a:schemeClr val="tx1"/>
                </a:solidFill>
                <a:effectLst/>
                <a:latin typeface="微软雅黑" panose="020B0503020204020204" pitchFamily="34" charset="-122"/>
                <a:ea typeface="微软雅黑" panose="020B0503020204020204" pitchFamily="34" charset="-122"/>
                <a:sym typeface="+mn-ea"/>
              </a:rPr>
              <a:t>then</a:t>
            </a:r>
            <a:r>
              <a:rPr lang="zh-CN" altLang="en-US" sz="1200" dirty="0">
                <a:solidFill>
                  <a:schemeClr val="tx1"/>
                </a:solidFill>
                <a:effectLst/>
                <a:latin typeface="微软雅黑" panose="020B0503020204020204" pitchFamily="34" charset="-122"/>
                <a:ea typeface="微软雅黑" panose="020B0503020204020204" pitchFamily="34" charset="-122"/>
                <a:sym typeface="+mn-ea"/>
              </a:rPr>
              <a:t> leverage and </a:t>
            </a:r>
            <a:r>
              <a:rPr lang="en-US" altLang="zh-CN" sz="1200" dirty="0">
                <a:solidFill>
                  <a:schemeClr val="tx1"/>
                </a:solidFill>
                <a:effectLst/>
                <a:latin typeface="微软雅黑" panose="020B0503020204020204" pitchFamily="34" charset="-122"/>
                <a:ea typeface="微软雅黑" panose="020B0503020204020204" pitchFamily="34" charset="-122"/>
                <a:sym typeface="+mn-ea"/>
              </a:rPr>
              <a:t>adjust </a:t>
            </a:r>
            <a:r>
              <a:rPr lang="zh-CN" altLang="en-US" sz="1200" dirty="0">
                <a:solidFill>
                  <a:schemeClr val="tx1"/>
                </a:solidFill>
                <a:effectLst/>
                <a:latin typeface="微软雅黑" panose="020B0503020204020204" pitchFamily="34" charset="-122"/>
                <a:ea typeface="微软雅黑" panose="020B0503020204020204" pitchFamily="34" charset="-122"/>
                <a:sym typeface="+mn-ea"/>
              </a:rPr>
              <a:t>tax rate</a:t>
            </a:r>
          </a:p>
          <a:p>
            <a:pPr marL="171450" indent="-171450" fontAlgn="auto">
              <a:lnSpc>
                <a:spcPct val="150000"/>
              </a:lnSpc>
              <a:buFont typeface="Arial" panose="020B0604020202020204" pitchFamily="34" charset="0"/>
              <a:buChar char="•"/>
            </a:pPr>
            <a:r>
              <a:rPr lang="en-US" sz="1200" dirty="0">
                <a:solidFill>
                  <a:schemeClr val="tx1"/>
                </a:solidFill>
                <a:effectLst/>
                <a:latin typeface="微软雅黑" panose="020B0503020204020204" pitchFamily="34" charset="-122"/>
                <a:ea typeface="微软雅黑" panose="020B0503020204020204" pitchFamily="34" charset="-122"/>
                <a:sym typeface="+mn-ea"/>
              </a:rPr>
              <a:t>Rm</a:t>
            </a:r>
            <a:r>
              <a:rPr lang="zh-CN" altLang="en-US" sz="1200" dirty="0">
                <a:solidFill>
                  <a:schemeClr val="tx1"/>
                </a:solidFill>
                <a:effectLst/>
                <a:latin typeface="微软雅黑" panose="020B0503020204020204" pitchFamily="34" charset="-122"/>
                <a:ea typeface="微软雅黑" panose="020B0503020204020204" pitchFamily="34" charset="-122"/>
                <a:sym typeface="+mn-ea"/>
              </a:rPr>
              <a:t>：</a:t>
            </a:r>
            <a:r>
              <a:rPr lang="en-US" sz="1200" dirty="0">
                <a:solidFill>
                  <a:schemeClr val="tx1"/>
                </a:solidFill>
                <a:effectLst/>
                <a:latin typeface="微软雅黑" panose="020B0503020204020204" pitchFamily="34" charset="-122"/>
                <a:ea typeface="微软雅黑" panose="020B0503020204020204" pitchFamily="34" charset="-122"/>
                <a:sym typeface="+mn-ea"/>
              </a:rPr>
              <a:t>5</a:t>
            </a:r>
            <a:r>
              <a:rPr sz="1200" dirty="0">
                <a:solidFill>
                  <a:schemeClr val="tx1"/>
                </a:solidFill>
                <a:effectLst/>
                <a:latin typeface="微软雅黑" panose="020B0503020204020204" pitchFamily="34" charset="-122"/>
                <a:ea typeface="微软雅黑" panose="020B0503020204020204" pitchFamily="34" charset="-122"/>
                <a:sym typeface="+mn-ea"/>
              </a:rPr>
              <a:t> year average return of Shanghai and Shenzhen indices</a:t>
            </a:r>
          </a:p>
          <a:p>
            <a:pPr marL="171450" indent="-171450">
              <a:buFont typeface="Arial" panose="020B0604020202020204" pitchFamily="34" charset="0"/>
              <a:buChar char="•"/>
            </a:pPr>
            <a:endParaRPr lang="zh-CN" altLang="en-US" sz="1200" dirty="0">
              <a:solidFill>
                <a:schemeClr val="tx1"/>
              </a:solidFill>
              <a:effectLst/>
              <a:latin typeface="微软雅黑" panose="020B0503020204020204" pitchFamily="34" charset="-122"/>
              <a:ea typeface="微软雅黑" panose="020B0503020204020204" pitchFamily="34" charset="-122"/>
              <a:sym typeface="+mn-ea"/>
            </a:endParaRPr>
          </a:p>
          <a:p>
            <a:endParaRPr lang="zh-CN" altLang="en-US" sz="1200" i="0" u="none" strike="noStrike" dirty="0">
              <a:solidFill>
                <a:schemeClr val="tx1"/>
              </a:solidFill>
              <a:effectLst/>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5555" y="549347"/>
            <a:ext cx="9365942" cy="384721"/>
          </a:xfrm>
        </p:spPr>
        <p:txBody>
          <a:bodyPr/>
          <a:lstStyle/>
          <a:p>
            <a:r>
              <a:rPr lang="en-US" altLang="zh-CN" b="1" dirty="0"/>
              <a:t>Sensitivity Analysis</a:t>
            </a:r>
            <a:endParaRPr lang="zh-CN" altLang="en-US" b="1" dirty="0"/>
          </a:p>
        </p:txBody>
      </p:sp>
      <p:graphicFrame>
        <p:nvGraphicFramePr>
          <p:cNvPr id="4" name="表格 3">
            <a:extLst>
              <a:ext uri="{FF2B5EF4-FFF2-40B4-BE49-F238E27FC236}">
                <a16:creationId xmlns:a16="http://schemas.microsoft.com/office/drawing/2014/main" id="{B967442D-5B59-D586-5866-6DEF886847B8}"/>
              </a:ext>
            </a:extLst>
          </p:cNvPr>
          <p:cNvGraphicFramePr>
            <a:graphicFrameLocks noGrp="1"/>
          </p:cNvGraphicFramePr>
          <p:nvPr/>
        </p:nvGraphicFramePr>
        <p:xfrm>
          <a:off x="205667" y="1439566"/>
          <a:ext cx="9365940" cy="4486540"/>
        </p:xfrm>
        <a:graphic>
          <a:graphicData uri="http://schemas.openxmlformats.org/drawingml/2006/table">
            <a:tbl>
              <a:tblPr/>
              <a:tblGrid>
                <a:gridCol w="2942739">
                  <a:extLst>
                    <a:ext uri="{9D8B030D-6E8A-4147-A177-3AD203B41FA5}">
                      <a16:colId xmlns:a16="http://schemas.microsoft.com/office/drawing/2014/main" val="20000"/>
                    </a:ext>
                  </a:extLst>
                </a:gridCol>
                <a:gridCol w="713689">
                  <a:extLst>
                    <a:ext uri="{9D8B030D-6E8A-4147-A177-3AD203B41FA5}">
                      <a16:colId xmlns:a16="http://schemas.microsoft.com/office/drawing/2014/main" val="20001"/>
                    </a:ext>
                  </a:extLst>
                </a:gridCol>
                <a:gridCol w="713689">
                  <a:extLst>
                    <a:ext uri="{9D8B030D-6E8A-4147-A177-3AD203B41FA5}">
                      <a16:colId xmlns:a16="http://schemas.microsoft.com/office/drawing/2014/main" val="20002"/>
                    </a:ext>
                  </a:extLst>
                </a:gridCol>
                <a:gridCol w="713689">
                  <a:extLst>
                    <a:ext uri="{9D8B030D-6E8A-4147-A177-3AD203B41FA5}">
                      <a16:colId xmlns:a16="http://schemas.microsoft.com/office/drawing/2014/main" val="20003"/>
                    </a:ext>
                  </a:extLst>
                </a:gridCol>
                <a:gridCol w="713689">
                  <a:extLst>
                    <a:ext uri="{9D8B030D-6E8A-4147-A177-3AD203B41FA5}">
                      <a16:colId xmlns:a16="http://schemas.microsoft.com/office/drawing/2014/main" val="20004"/>
                    </a:ext>
                  </a:extLst>
                </a:gridCol>
                <a:gridCol w="713689">
                  <a:extLst>
                    <a:ext uri="{9D8B030D-6E8A-4147-A177-3AD203B41FA5}">
                      <a16:colId xmlns:a16="http://schemas.microsoft.com/office/drawing/2014/main" val="20005"/>
                    </a:ext>
                  </a:extLst>
                </a:gridCol>
                <a:gridCol w="713689">
                  <a:extLst>
                    <a:ext uri="{9D8B030D-6E8A-4147-A177-3AD203B41FA5}">
                      <a16:colId xmlns:a16="http://schemas.microsoft.com/office/drawing/2014/main" val="20006"/>
                    </a:ext>
                  </a:extLst>
                </a:gridCol>
                <a:gridCol w="713689">
                  <a:extLst>
                    <a:ext uri="{9D8B030D-6E8A-4147-A177-3AD203B41FA5}">
                      <a16:colId xmlns:a16="http://schemas.microsoft.com/office/drawing/2014/main" val="20007"/>
                    </a:ext>
                  </a:extLst>
                </a:gridCol>
                <a:gridCol w="713689">
                  <a:extLst>
                    <a:ext uri="{9D8B030D-6E8A-4147-A177-3AD203B41FA5}">
                      <a16:colId xmlns:a16="http://schemas.microsoft.com/office/drawing/2014/main" val="20008"/>
                    </a:ext>
                  </a:extLst>
                </a:gridCol>
                <a:gridCol w="713689">
                  <a:extLst>
                    <a:ext uri="{9D8B030D-6E8A-4147-A177-3AD203B41FA5}">
                      <a16:colId xmlns:a16="http://schemas.microsoft.com/office/drawing/2014/main" val="20009"/>
                    </a:ext>
                  </a:extLst>
                </a:gridCol>
              </a:tblGrid>
              <a:tr h="340667">
                <a:tc>
                  <a:txBody>
                    <a:bodyPr/>
                    <a:lstStyle/>
                    <a:p>
                      <a:pPr algn="ctr" fontAlgn="ctr"/>
                      <a:r>
                        <a:rPr lang="en-US" sz="1200" b="1" i="0" u="none" strike="noStrike" dirty="0">
                          <a:solidFill>
                            <a:schemeClr val="bg1"/>
                          </a:solidFill>
                          <a:effectLst/>
                          <a:latin typeface="微软雅黑" panose="020B0503020204020204" pitchFamily="34" charset="-122"/>
                          <a:ea typeface="微软雅黑" panose="020B0503020204020204" pitchFamily="34" charset="-122"/>
                        </a:rPr>
                        <a:t>Sensitivity test result</a:t>
                      </a:r>
                    </a:p>
                  </a:txBody>
                  <a:tcPr marL="0" marR="0" marT="0" marB="0" anchor="ctr">
                    <a:lnL>
                      <a:noFill/>
                    </a:lnL>
                    <a:lnR>
                      <a:noFill/>
                    </a:lnR>
                    <a:lnT>
                      <a:noFill/>
                    </a:lnT>
                    <a:lnB>
                      <a:noFill/>
                    </a:lnB>
                    <a:solidFill>
                      <a:srgbClr val="9B1717"/>
                    </a:solidFill>
                  </a:tcPr>
                </a:tc>
                <a:tc gridSpan="9">
                  <a:txBody>
                    <a:bodyPr/>
                    <a:lstStyle/>
                    <a:p>
                      <a:pPr algn="ctr" fontAlgn="ctr"/>
                      <a:r>
                        <a:rPr lang="en-US" sz="1200" b="1" i="0" u="none" strike="noStrike" dirty="0">
                          <a:solidFill>
                            <a:schemeClr val="bg1"/>
                          </a:solidFill>
                          <a:effectLst/>
                          <a:latin typeface="微软雅黑" panose="020B0503020204020204" pitchFamily="34" charset="-122"/>
                          <a:ea typeface="微软雅黑" panose="020B0503020204020204" pitchFamily="34" charset="-122"/>
                        </a:rPr>
                        <a:t>Long-term Growth rate (g)</a:t>
                      </a:r>
                    </a:p>
                  </a:txBody>
                  <a:tcPr marL="0" marR="0" marT="0" marB="0" anchor="ctr">
                    <a:lnL>
                      <a:noFill/>
                    </a:lnL>
                    <a:lnR>
                      <a:noFill/>
                    </a:lnR>
                    <a:lnT>
                      <a:noFill/>
                    </a:lnT>
                    <a:lnB>
                      <a:noFill/>
                    </a:lnB>
                    <a:solidFill>
                      <a:srgbClr val="9B1717"/>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340667">
                <a:tc>
                  <a:txBody>
                    <a:bodyPr/>
                    <a:lstStyle/>
                    <a:p>
                      <a:pPr algn="ctr" fontAlgn="ctr"/>
                      <a:r>
                        <a:rPr lang="en-US" sz="1200" b="1" i="0" u="none" strike="noStrike" dirty="0">
                          <a:solidFill>
                            <a:schemeClr val="tx1"/>
                          </a:solidFill>
                          <a:effectLst/>
                          <a:latin typeface="微软雅黑" panose="020B0503020204020204" pitchFamily="34" charset="-122"/>
                          <a:ea typeface="微软雅黑" panose="020B0503020204020204" pitchFamily="34" charset="-122"/>
                        </a:rPr>
                        <a:t>WACC</a:t>
                      </a:r>
                    </a:p>
                  </a:txBody>
                  <a:tcPr marL="0" marR="0" marT="0" marB="0" anchor="ctr">
                    <a:lnL>
                      <a:noFill/>
                    </a:lnL>
                    <a:lnR>
                      <a:noFill/>
                    </a:lnR>
                    <a:lnT>
                      <a:noFill/>
                    </a:lnT>
                    <a:lnB>
                      <a:noFill/>
                    </a:lnB>
                    <a:solidFill>
                      <a:schemeClr val="accent4">
                        <a:lumMod val="20000"/>
                        <a:lumOff val="80000"/>
                      </a:schemeClr>
                    </a:solidFill>
                  </a:tcPr>
                </a:tc>
                <a:tc>
                  <a:txBody>
                    <a:bodyPr/>
                    <a:lstStyle/>
                    <a:p>
                      <a:pPr algn="ctr" fontAlgn="ctr"/>
                      <a:r>
                        <a:rPr lang="en-US" altLang="zh-CN" sz="1200" b="1" i="0" u="none" strike="noStrike" dirty="0">
                          <a:solidFill>
                            <a:schemeClr val="tx1"/>
                          </a:solidFill>
                          <a:effectLst/>
                          <a:latin typeface="微软雅黑" panose="020B0503020204020204" pitchFamily="34" charset="-122"/>
                          <a:ea typeface="微软雅黑" panose="020B0503020204020204" pitchFamily="34" charset="-122"/>
                        </a:rPr>
                        <a:t>0</a:t>
                      </a:r>
                    </a:p>
                  </a:txBody>
                  <a:tcPr marL="0" marR="0" marT="0" marB="0" anchor="ctr">
                    <a:lnL>
                      <a:noFill/>
                    </a:lnL>
                    <a:lnR>
                      <a:noFill/>
                    </a:lnR>
                    <a:lnT>
                      <a:noFill/>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buClrTx/>
                        <a:buSzTx/>
                        <a:buFontTx/>
                        <a:buNone/>
                      </a:pPr>
                      <a:r>
                        <a:rPr lang="en-US" altLang="zh-CN" sz="1200" b="1" dirty="0">
                          <a:effectLst/>
                          <a:latin typeface="微软雅黑" panose="020B0503020204020204" pitchFamily="34" charset="-122"/>
                          <a:ea typeface="微软雅黑" panose="020B0503020204020204" pitchFamily="34" charset="-122"/>
                        </a:rPr>
                        <a:t>0.50%</a:t>
                      </a:r>
                    </a:p>
                  </a:txBody>
                  <a:tcPr marL="12700" marR="12700" marT="12700" anchor="ctr">
                    <a:lnL>
                      <a:noFill/>
                    </a:lnL>
                    <a:lnR>
                      <a:noFill/>
                    </a:lnR>
                    <a:lnT>
                      <a:noFill/>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buClrTx/>
                        <a:buSzTx/>
                        <a:buFontTx/>
                        <a:buNone/>
                      </a:pPr>
                      <a:r>
                        <a:rPr lang="en-US" altLang="zh-CN" sz="1200" b="1" dirty="0">
                          <a:effectLst/>
                          <a:latin typeface="微软雅黑" panose="020B0503020204020204" pitchFamily="34" charset="-122"/>
                          <a:ea typeface="微软雅黑" panose="020B0503020204020204" pitchFamily="34" charset="-122"/>
                        </a:rPr>
                        <a:t>1.00%</a:t>
                      </a:r>
                    </a:p>
                  </a:txBody>
                  <a:tcPr marL="12700" marR="12700" marT="12700" anchor="ctr">
                    <a:lnL>
                      <a:noFill/>
                    </a:lnL>
                    <a:lnR>
                      <a:noFill/>
                    </a:lnR>
                    <a:lnT>
                      <a:noFill/>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buClrTx/>
                        <a:buSzTx/>
                        <a:buFontTx/>
                        <a:buNone/>
                      </a:pPr>
                      <a:r>
                        <a:rPr lang="en-US" altLang="zh-CN" sz="1200" b="1" dirty="0">
                          <a:effectLst/>
                          <a:latin typeface="微软雅黑" panose="020B0503020204020204" pitchFamily="34" charset="-122"/>
                          <a:ea typeface="微软雅黑" panose="020B0503020204020204" pitchFamily="34" charset="-122"/>
                        </a:rPr>
                        <a:t>1.50%</a:t>
                      </a:r>
                    </a:p>
                  </a:txBody>
                  <a:tcPr marL="12700" marR="12700" marT="12700" anchor="ctr">
                    <a:lnL>
                      <a:noFill/>
                    </a:lnL>
                    <a:lnR>
                      <a:noFill/>
                    </a:lnR>
                    <a:lnT>
                      <a:noFill/>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buClrTx/>
                        <a:buSzTx/>
                        <a:buFontTx/>
                        <a:buNone/>
                      </a:pPr>
                      <a:r>
                        <a:rPr lang="en-US" altLang="zh-CN" sz="1200" b="1" dirty="0">
                          <a:effectLst/>
                          <a:latin typeface="微软雅黑" panose="020B0503020204020204" pitchFamily="34" charset="-122"/>
                          <a:ea typeface="微软雅黑" panose="020B0503020204020204" pitchFamily="34" charset="-122"/>
                        </a:rPr>
                        <a:t>2.00%</a:t>
                      </a:r>
                    </a:p>
                  </a:txBody>
                  <a:tcPr marL="12700" marR="12700" marT="12700" anchor="ctr">
                    <a:lnL>
                      <a:noFill/>
                    </a:lnL>
                    <a:lnR>
                      <a:noFill/>
                    </a:lnR>
                    <a:lnT>
                      <a:noFill/>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buClrTx/>
                        <a:buSzTx/>
                        <a:buFontTx/>
                        <a:buNone/>
                      </a:pPr>
                      <a:r>
                        <a:rPr lang="en-US" altLang="zh-CN" sz="1200" b="1" dirty="0">
                          <a:effectLst/>
                          <a:latin typeface="微软雅黑" panose="020B0503020204020204" pitchFamily="34" charset="-122"/>
                          <a:ea typeface="微软雅黑" panose="020B0503020204020204" pitchFamily="34" charset="-122"/>
                        </a:rPr>
                        <a:t>2.50%</a:t>
                      </a:r>
                    </a:p>
                  </a:txBody>
                  <a:tcPr marL="12700" marR="12700" marT="12700" anchor="ctr">
                    <a:lnL>
                      <a:noFill/>
                    </a:lnL>
                    <a:lnR>
                      <a:noFill/>
                    </a:lnR>
                    <a:lnT>
                      <a:noFill/>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buClrTx/>
                        <a:buSzTx/>
                        <a:buFontTx/>
                        <a:buNone/>
                      </a:pPr>
                      <a:r>
                        <a:rPr lang="en-US" altLang="zh-CN" sz="1200" b="1" dirty="0">
                          <a:effectLst/>
                          <a:latin typeface="微软雅黑" panose="020B0503020204020204" pitchFamily="34" charset="-122"/>
                          <a:ea typeface="微软雅黑" panose="020B0503020204020204" pitchFamily="34" charset="-122"/>
                        </a:rPr>
                        <a:t>3.00%</a:t>
                      </a:r>
                    </a:p>
                  </a:txBody>
                  <a:tcPr marL="12700" marR="12700" marT="12700" anchor="ctr">
                    <a:lnL>
                      <a:noFill/>
                    </a:lnL>
                    <a:lnR>
                      <a:noFill/>
                    </a:lnR>
                    <a:lnT>
                      <a:noFill/>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buClrTx/>
                        <a:buSzTx/>
                        <a:buFontTx/>
                        <a:buNone/>
                      </a:pPr>
                      <a:r>
                        <a:rPr lang="en-US" altLang="zh-CN" sz="1200" b="1" dirty="0">
                          <a:effectLst/>
                          <a:latin typeface="微软雅黑" panose="020B0503020204020204" pitchFamily="34" charset="-122"/>
                          <a:ea typeface="微软雅黑" panose="020B0503020204020204" pitchFamily="34" charset="-122"/>
                        </a:rPr>
                        <a:t>3.50%</a:t>
                      </a:r>
                    </a:p>
                  </a:txBody>
                  <a:tcPr marL="12700" marR="12700" marT="12700" anchor="ctr">
                    <a:lnL>
                      <a:noFill/>
                    </a:lnL>
                    <a:lnR>
                      <a:noFill/>
                    </a:lnR>
                    <a:lnT>
                      <a:noFill/>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ctr">
                        <a:buClrTx/>
                        <a:buSzTx/>
                        <a:buFontTx/>
                        <a:buNone/>
                      </a:pPr>
                      <a:r>
                        <a:rPr lang="en-US" altLang="zh-CN" sz="1200" b="1" dirty="0">
                          <a:effectLst/>
                          <a:latin typeface="微软雅黑" panose="020B0503020204020204" pitchFamily="34" charset="-122"/>
                          <a:ea typeface="微软雅黑" panose="020B0503020204020204" pitchFamily="34" charset="-122"/>
                        </a:rPr>
                        <a:t>4.00%</a:t>
                      </a:r>
                    </a:p>
                  </a:txBody>
                  <a:tcPr marL="12700" marR="12700" marT="12700" anchor="ctr">
                    <a:lnL>
                      <a:noFill/>
                    </a:lnL>
                    <a:lnR>
                      <a:noFill/>
                    </a:lnR>
                    <a:lnT>
                      <a:noFill/>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1"/>
                  </a:ext>
                </a:extLst>
              </a:tr>
              <a:tr h="398536">
                <a:tc>
                  <a:txBody>
                    <a:bodyPr/>
                    <a:lstStyle/>
                    <a:p>
                      <a:pPr algn="ctr" fontAlgn="ctr"/>
                      <a:r>
                        <a:rPr lang="en-US" altLang="zh-CN" sz="1200" b="1" i="0" u="none" strike="noStrike" dirty="0">
                          <a:solidFill>
                            <a:schemeClr val="tx1"/>
                          </a:solidFill>
                          <a:effectLst/>
                          <a:latin typeface="微软雅黑" panose="020B0503020204020204" pitchFamily="34" charset="-122"/>
                          <a:ea typeface="微软雅黑" panose="020B0503020204020204" pitchFamily="34" charset="-122"/>
                        </a:rPr>
                        <a:t>3.5%</a:t>
                      </a:r>
                    </a:p>
                  </a:txBody>
                  <a:tcPr marL="0" marR="0" marT="0" marB="0" anchor="ctr">
                    <a:lnL>
                      <a:noFill/>
                    </a:lnL>
                    <a:lnR w="12700" cap="flat" cmpd="sng" algn="ctr">
                      <a:solidFill>
                        <a:schemeClr val="tx1"/>
                      </a:solidFill>
                      <a:prstDash val="solid"/>
                      <a:round/>
                      <a:headEnd type="none" w="med" len="med"/>
                      <a:tailEnd type="none" w="med" len="med"/>
                    </a:lnR>
                    <a:lnT>
                      <a:noFill/>
                    </a:lnT>
                    <a:lnB>
                      <a:noFill/>
                    </a:lnB>
                    <a:solidFill>
                      <a:schemeClr val="accent4">
                        <a:lumMod val="20000"/>
                        <a:lumOff val="80000"/>
                      </a:schemeClr>
                    </a:solidFill>
                  </a:tcPr>
                </a:tc>
                <a:tc>
                  <a:txBody>
                    <a:bodyPr/>
                    <a:lstStyle/>
                    <a:p>
                      <a:pPr indent="0" algn="ctr">
                        <a:buNone/>
                      </a:pPr>
                      <a:r>
                        <a:rPr lang="en-US" sz="1100" b="0" dirty="0">
                          <a:solidFill>
                            <a:srgbClr val="000000"/>
                          </a:solidFill>
                          <a:latin typeface="微软雅黑" panose="020B0503020204020204" pitchFamily="34" charset="-122"/>
                        </a:rPr>
                        <a:t>98.20 </a:t>
                      </a:r>
                      <a:endParaRPr lang="en-US" altLang="en-US" sz="1100" b="0" dirty="0">
                        <a:solidFill>
                          <a:srgbClr val="000000"/>
                        </a:solidFill>
                        <a:latin typeface="微软雅黑" panose="020B0503020204020204" pitchFamily="34" charset="-122"/>
                      </a:endParaRPr>
                    </a:p>
                  </a:txBody>
                  <a:tcPr marL="12700" marR="12700" marT="1270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a:txBody>
                    <a:bodyPr/>
                    <a:lstStyle/>
                    <a:p>
                      <a:pPr indent="0" algn="ctr">
                        <a:buNone/>
                      </a:pPr>
                      <a:r>
                        <a:rPr lang="en-US" sz="1100" b="0">
                          <a:solidFill>
                            <a:srgbClr val="000000"/>
                          </a:solidFill>
                          <a:latin typeface="微软雅黑" panose="020B0503020204020204" pitchFamily="34" charset="-122"/>
                        </a:rPr>
                        <a:t>110.66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indent="0" algn="ctr">
                        <a:buNone/>
                      </a:pPr>
                      <a:r>
                        <a:rPr lang="en-US" sz="1100" b="0">
                          <a:solidFill>
                            <a:srgbClr val="000000"/>
                          </a:solidFill>
                          <a:latin typeface="微软雅黑" panose="020B0503020204020204" pitchFamily="34" charset="-122"/>
                        </a:rPr>
                        <a:t>128.06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indent="0" algn="ctr">
                        <a:buNone/>
                      </a:pPr>
                      <a:r>
                        <a:rPr lang="en-US" sz="1100" b="0">
                          <a:solidFill>
                            <a:srgbClr val="000000"/>
                          </a:solidFill>
                          <a:latin typeface="微软雅黑" panose="020B0503020204020204" pitchFamily="34" charset="-122"/>
                        </a:rPr>
                        <a:t>154.09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indent="0" algn="ctr">
                        <a:buNone/>
                      </a:pPr>
                      <a:r>
                        <a:rPr lang="en-US" sz="1100" b="0">
                          <a:solidFill>
                            <a:srgbClr val="000000"/>
                          </a:solidFill>
                          <a:latin typeface="微软雅黑" panose="020B0503020204020204" pitchFamily="34" charset="-122"/>
                        </a:rPr>
                        <a:t>197.27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indent="0" algn="ctr">
                        <a:buNone/>
                      </a:pPr>
                      <a:r>
                        <a:rPr lang="en-US" sz="1100" b="0">
                          <a:solidFill>
                            <a:srgbClr val="000000"/>
                          </a:solidFill>
                          <a:latin typeface="微软雅黑" panose="020B0503020204020204" pitchFamily="34" charset="-122"/>
                        </a:rPr>
                        <a:t>282.89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indent="0" algn="ctr">
                        <a:buNone/>
                      </a:pPr>
                      <a:r>
                        <a:rPr lang="en-US" sz="1100" b="0">
                          <a:solidFill>
                            <a:srgbClr val="000000"/>
                          </a:solidFill>
                          <a:latin typeface="微软雅黑" panose="020B0503020204020204" pitchFamily="34" charset="-122"/>
                        </a:rPr>
                        <a:t>533.98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indent="0" algn="ctr">
                        <a:buNone/>
                      </a:pPr>
                      <a:r>
                        <a:rPr lang="en-US" sz="1100" b="0">
                          <a:solidFill>
                            <a:srgbClr val="000000"/>
                          </a:solidFill>
                          <a:latin typeface="微软雅黑" panose="020B0503020204020204" pitchFamily="34" charset="-122"/>
                        </a:rPr>
                        <a:t>15153.21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indent="0" algn="ctr">
                        <a:buNone/>
                      </a:pPr>
                      <a:r>
                        <a:rPr lang="en-US" sz="1100" b="0">
                          <a:solidFill>
                            <a:srgbClr val="000000"/>
                          </a:solidFill>
                          <a:latin typeface="微软雅黑" panose="020B0503020204020204" pitchFamily="34" charset="-122"/>
                        </a:rPr>
                        <a:t>-524.92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002"/>
                  </a:ext>
                </a:extLst>
              </a:tr>
              <a:tr h="340667">
                <a:tc>
                  <a:txBody>
                    <a:bodyPr/>
                    <a:lstStyle/>
                    <a:p>
                      <a:pPr algn="ctr" fontAlgn="ctr"/>
                      <a:r>
                        <a:rPr lang="en-US" altLang="zh-CN" sz="1200" b="1" i="0" u="none" strike="noStrike" dirty="0">
                          <a:solidFill>
                            <a:schemeClr val="tx1"/>
                          </a:solidFill>
                          <a:effectLst/>
                          <a:latin typeface="微软雅黑" panose="020B0503020204020204" pitchFamily="34" charset="-122"/>
                          <a:ea typeface="微软雅黑" panose="020B0503020204020204" pitchFamily="34" charset="-122"/>
                        </a:rPr>
                        <a:t>4.0%</a:t>
                      </a:r>
                    </a:p>
                  </a:txBody>
                  <a:tcPr marL="0" marR="0" marT="0" marB="0" anchor="ctr">
                    <a:lnL>
                      <a:noFill/>
                    </a:lnL>
                    <a:lnR w="12700" cap="flat" cmpd="sng" algn="ctr">
                      <a:solidFill>
                        <a:schemeClr val="tx1"/>
                      </a:solidFill>
                      <a:prstDash val="solid"/>
                      <a:round/>
                      <a:headEnd type="none" w="med" len="med"/>
                      <a:tailEnd type="none" w="med" len="med"/>
                    </a:lnR>
                    <a:lnT>
                      <a:noFill/>
                    </a:lnT>
                    <a:lnB>
                      <a:noFill/>
                    </a:lnB>
                    <a:solidFill>
                      <a:schemeClr val="accent4">
                        <a:lumMod val="20000"/>
                        <a:lumOff val="80000"/>
                      </a:schemeClr>
                    </a:solidFill>
                  </a:tcPr>
                </a:tc>
                <a:tc>
                  <a:txBody>
                    <a:bodyPr/>
                    <a:lstStyle/>
                    <a:p>
                      <a:pPr indent="0" algn="ctr">
                        <a:buNone/>
                      </a:pPr>
                      <a:r>
                        <a:rPr lang="en-US" sz="1100" b="0">
                          <a:solidFill>
                            <a:srgbClr val="000000"/>
                          </a:solidFill>
                          <a:latin typeface="微软雅黑" panose="020B0503020204020204" pitchFamily="34" charset="-122"/>
                        </a:rPr>
                        <a:t>84.79 </a:t>
                      </a:r>
                      <a:endParaRPr lang="en-US" altLang="en-US" sz="1100" b="0">
                        <a:solidFill>
                          <a:srgbClr val="000000"/>
                        </a:solidFill>
                        <a:latin typeface="微软雅黑" panose="020B0503020204020204" pitchFamily="34" charset="-122"/>
                      </a:endParaRPr>
                    </a:p>
                  </a:txBody>
                  <a:tcPr marL="12700" marR="12700" marT="1270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93.66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105.48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121.98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146.67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187.62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268.83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506.96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14372.05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extLst>
                  <a:ext uri="{0D108BD9-81ED-4DB2-BD59-A6C34878D82A}">
                    <a16:rowId xmlns:a16="http://schemas.microsoft.com/office/drawing/2014/main" val="10003"/>
                  </a:ext>
                </a:extLst>
              </a:tr>
              <a:tr h="340667">
                <a:tc>
                  <a:txBody>
                    <a:bodyPr/>
                    <a:lstStyle/>
                    <a:p>
                      <a:pPr algn="ctr" fontAlgn="ctr">
                        <a:buClrTx/>
                        <a:buSzTx/>
                        <a:buFontTx/>
                        <a:buNone/>
                      </a:pPr>
                      <a:r>
                        <a:rPr lang="en-US" altLang="zh-CN" sz="1200" b="1" dirty="0">
                          <a:effectLst/>
                          <a:latin typeface="微软雅黑" panose="020B0503020204020204" pitchFamily="34" charset="-122"/>
                          <a:ea typeface="微软雅黑" panose="020B0503020204020204" pitchFamily="34" charset="-122"/>
                        </a:rPr>
                        <a:t>4.50%</a:t>
                      </a:r>
                    </a:p>
                  </a:txBody>
                  <a:tcPr marL="12700" marR="12700" marT="12700" anchor="ctr">
                    <a:lnL>
                      <a:noFill/>
                    </a:lnL>
                    <a:lnR w="12700" cap="flat" cmpd="sng" algn="ctr">
                      <a:solidFill>
                        <a:schemeClr val="tx1"/>
                      </a:solidFill>
                      <a:prstDash val="solid"/>
                      <a:round/>
                      <a:headEnd type="none" w="med" len="med"/>
                      <a:tailEnd type="none" w="med" len="med"/>
                    </a:lnR>
                    <a:lnT>
                      <a:noFill/>
                    </a:lnT>
                    <a:lnB>
                      <a:noFill/>
                    </a:lnB>
                    <a:solidFill>
                      <a:schemeClr val="accent4">
                        <a:lumMod val="20000"/>
                        <a:lumOff val="80000"/>
                      </a:schemeClr>
                    </a:solidFill>
                  </a:tcPr>
                </a:tc>
                <a:tc>
                  <a:txBody>
                    <a:bodyPr/>
                    <a:lstStyle/>
                    <a:p>
                      <a:pPr indent="0" algn="ctr">
                        <a:buNone/>
                      </a:pPr>
                      <a:r>
                        <a:rPr lang="en-US" sz="1100" b="0">
                          <a:solidFill>
                            <a:srgbClr val="000000"/>
                          </a:solidFill>
                          <a:latin typeface="微软雅黑" panose="020B0503020204020204" pitchFamily="34" charset="-122"/>
                        </a:rPr>
                        <a:t>74.40 </a:t>
                      </a:r>
                      <a:endParaRPr lang="en-US" altLang="en-US" sz="1100" b="0">
                        <a:solidFill>
                          <a:srgbClr val="000000"/>
                        </a:solidFill>
                        <a:latin typeface="微软雅黑" panose="020B0503020204020204" pitchFamily="34" charset="-122"/>
                      </a:endParaRPr>
                    </a:p>
                  </a:txBody>
                  <a:tcPr marL="12700" marR="12700" marT="1270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80.95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89.37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100.58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116.24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139.65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178.51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255.54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481.45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extLst>
                  <a:ext uri="{0D108BD9-81ED-4DB2-BD59-A6C34878D82A}">
                    <a16:rowId xmlns:a16="http://schemas.microsoft.com/office/drawing/2014/main" val="10004"/>
                  </a:ext>
                </a:extLst>
              </a:tr>
              <a:tr h="340667">
                <a:tc>
                  <a:txBody>
                    <a:bodyPr/>
                    <a:lstStyle/>
                    <a:p>
                      <a:pPr algn="ctr" fontAlgn="ctr">
                        <a:buClrTx/>
                        <a:buSzTx/>
                        <a:buFontTx/>
                        <a:buNone/>
                      </a:pPr>
                      <a:r>
                        <a:rPr lang="en-US" altLang="zh-CN" sz="1200" b="1" dirty="0">
                          <a:effectLst/>
                          <a:latin typeface="微软雅黑" panose="020B0503020204020204" pitchFamily="34" charset="-122"/>
                          <a:ea typeface="微软雅黑" panose="020B0503020204020204" pitchFamily="34" charset="-122"/>
                        </a:rPr>
                        <a:t>5.00%</a:t>
                      </a:r>
                    </a:p>
                  </a:txBody>
                  <a:tcPr marL="12700" marR="12700" marT="12700" anchor="ctr">
                    <a:lnL>
                      <a:noFill/>
                    </a:lnL>
                    <a:lnR w="12700" cap="flat" cmpd="sng" algn="ctr">
                      <a:solidFill>
                        <a:schemeClr val="tx1"/>
                      </a:solidFill>
                      <a:prstDash val="solid"/>
                      <a:round/>
                      <a:headEnd type="none" w="med" len="med"/>
                      <a:tailEnd type="none" w="med" len="med"/>
                    </a:lnR>
                    <a:lnT>
                      <a:noFill/>
                    </a:lnT>
                    <a:lnB>
                      <a:noFill/>
                    </a:lnB>
                    <a:solidFill>
                      <a:schemeClr val="accent4">
                        <a:lumMod val="20000"/>
                        <a:lumOff val="80000"/>
                      </a:schemeClr>
                    </a:solidFill>
                  </a:tcPr>
                </a:tc>
                <a:tc>
                  <a:txBody>
                    <a:bodyPr/>
                    <a:lstStyle/>
                    <a:p>
                      <a:pPr indent="0" algn="ctr">
                        <a:buNone/>
                      </a:pPr>
                      <a:r>
                        <a:rPr lang="en-US" sz="1100" b="0">
                          <a:solidFill>
                            <a:srgbClr val="000000"/>
                          </a:solidFill>
                          <a:latin typeface="微软雅黑" panose="020B0503020204020204" pitchFamily="34" charset="-122"/>
                        </a:rPr>
                        <a:t>66.12 </a:t>
                      </a:r>
                      <a:endParaRPr lang="en-US" altLang="en-US" sz="1100" b="0">
                        <a:solidFill>
                          <a:srgbClr val="000000"/>
                        </a:solidFill>
                        <a:latin typeface="微软雅黑" panose="020B0503020204020204" pitchFamily="34" charset="-122"/>
                      </a:endParaRPr>
                    </a:p>
                  </a:txBody>
                  <a:tcPr marL="12700" marR="12700" marT="1270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71.10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77.32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85.31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95.94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110.80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FF0000"/>
                          </a:solidFill>
                          <a:latin typeface="微软雅黑" panose="020B0503020204020204" pitchFamily="34" charset="-122"/>
                        </a:rPr>
                        <a:t>133.02 </a:t>
                      </a:r>
                      <a:endParaRPr lang="en-US" altLang="en-US" sz="1100" b="0">
                        <a:solidFill>
                          <a:srgbClr val="FF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169.89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242.99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extLst>
                  <a:ext uri="{0D108BD9-81ED-4DB2-BD59-A6C34878D82A}">
                    <a16:rowId xmlns:a16="http://schemas.microsoft.com/office/drawing/2014/main" val="10005"/>
                  </a:ext>
                </a:extLst>
              </a:tr>
              <a:tr h="340667">
                <a:tc>
                  <a:txBody>
                    <a:bodyPr/>
                    <a:lstStyle/>
                    <a:p>
                      <a:pPr algn="ctr" fontAlgn="ctr">
                        <a:buClrTx/>
                        <a:buSzTx/>
                        <a:buFontTx/>
                        <a:buNone/>
                      </a:pPr>
                      <a:r>
                        <a:rPr lang="en-US" altLang="zh-CN" sz="1200" b="1" dirty="0">
                          <a:effectLst/>
                          <a:latin typeface="微软雅黑" panose="020B0503020204020204" pitchFamily="34" charset="-122"/>
                          <a:ea typeface="微软雅黑" panose="020B0503020204020204" pitchFamily="34" charset="-122"/>
                        </a:rPr>
                        <a:t>5.50%</a:t>
                      </a:r>
                    </a:p>
                  </a:txBody>
                  <a:tcPr marL="12700" marR="12700" marT="12700" anchor="ctr">
                    <a:lnL>
                      <a:noFill/>
                    </a:lnL>
                    <a:lnR w="12700" cap="flat" cmpd="sng" algn="ctr">
                      <a:solidFill>
                        <a:schemeClr val="tx1"/>
                      </a:solidFill>
                      <a:prstDash val="solid"/>
                      <a:round/>
                      <a:headEnd type="none" w="med" len="med"/>
                      <a:tailEnd type="none" w="med" len="med"/>
                    </a:lnR>
                    <a:lnT>
                      <a:noFill/>
                    </a:lnT>
                    <a:lnB>
                      <a:noFill/>
                    </a:lnB>
                    <a:solidFill>
                      <a:schemeClr val="accent4">
                        <a:lumMod val="20000"/>
                        <a:lumOff val="80000"/>
                      </a:schemeClr>
                    </a:solidFill>
                  </a:tcPr>
                </a:tc>
                <a:tc>
                  <a:txBody>
                    <a:bodyPr/>
                    <a:lstStyle/>
                    <a:p>
                      <a:pPr indent="0" algn="ctr">
                        <a:buNone/>
                      </a:pPr>
                      <a:r>
                        <a:rPr lang="en-US" sz="1100" b="0">
                          <a:solidFill>
                            <a:srgbClr val="000000"/>
                          </a:solidFill>
                          <a:latin typeface="微软雅黑" panose="020B0503020204020204" pitchFamily="34" charset="-122"/>
                        </a:rPr>
                        <a:t>59.39 </a:t>
                      </a:r>
                      <a:endParaRPr lang="en-US" altLang="en-US" sz="1100" b="0">
                        <a:solidFill>
                          <a:srgbClr val="000000"/>
                        </a:solidFill>
                        <a:latin typeface="微软雅黑" panose="020B0503020204020204" pitchFamily="34" charset="-122"/>
                      </a:endParaRPr>
                    </a:p>
                  </a:txBody>
                  <a:tcPr marL="12700" marR="12700" marT="1270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63.26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67.98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73.89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81.47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91.56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105.66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126.75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161.74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extLst>
                  <a:ext uri="{0D108BD9-81ED-4DB2-BD59-A6C34878D82A}">
                    <a16:rowId xmlns:a16="http://schemas.microsoft.com/office/drawing/2014/main" val="10006"/>
                  </a:ext>
                </a:extLst>
              </a:tr>
              <a:tr h="340667">
                <a:tc>
                  <a:txBody>
                    <a:bodyPr/>
                    <a:lstStyle/>
                    <a:p>
                      <a:pPr algn="ctr" fontAlgn="ctr">
                        <a:buClrTx/>
                        <a:buSzTx/>
                        <a:buFontTx/>
                        <a:buNone/>
                      </a:pPr>
                      <a:r>
                        <a:rPr lang="en-US" altLang="zh-CN" sz="1200" b="1" dirty="0">
                          <a:effectLst/>
                          <a:latin typeface="微软雅黑" panose="020B0503020204020204" pitchFamily="34" charset="-122"/>
                          <a:ea typeface="微软雅黑" panose="020B0503020204020204" pitchFamily="34" charset="-122"/>
                        </a:rPr>
                        <a:t>6.00%</a:t>
                      </a:r>
                    </a:p>
                  </a:txBody>
                  <a:tcPr marL="12700" marR="12700" marT="12700" anchor="ctr">
                    <a:lnL>
                      <a:noFill/>
                    </a:lnL>
                    <a:lnR w="12700" cap="flat" cmpd="sng" algn="ctr">
                      <a:solidFill>
                        <a:schemeClr val="tx1"/>
                      </a:solidFill>
                      <a:prstDash val="solid"/>
                      <a:round/>
                      <a:headEnd type="none" w="med" len="med"/>
                      <a:tailEnd type="none" w="med" len="med"/>
                    </a:lnR>
                    <a:lnT>
                      <a:noFill/>
                    </a:lnT>
                    <a:lnB>
                      <a:noFill/>
                    </a:lnB>
                    <a:solidFill>
                      <a:schemeClr val="accent4">
                        <a:lumMod val="20000"/>
                        <a:lumOff val="80000"/>
                      </a:schemeClr>
                    </a:solidFill>
                  </a:tcPr>
                </a:tc>
                <a:tc>
                  <a:txBody>
                    <a:bodyPr/>
                    <a:lstStyle/>
                    <a:p>
                      <a:pPr indent="0" algn="ctr">
                        <a:buNone/>
                      </a:pPr>
                      <a:r>
                        <a:rPr lang="en-US" sz="1100" b="0">
                          <a:solidFill>
                            <a:srgbClr val="000000"/>
                          </a:solidFill>
                          <a:latin typeface="微软雅黑" panose="020B0503020204020204" pitchFamily="34" charset="-122"/>
                        </a:rPr>
                        <a:t>53.80 </a:t>
                      </a:r>
                      <a:endParaRPr lang="en-US" altLang="en-US" sz="1100" b="0">
                        <a:solidFill>
                          <a:srgbClr val="000000"/>
                        </a:solidFill>
                        <a:latin typeface="微软雅黑" panose="020B0503020204020204" pitchFamily="34" charset="-122"/>
                      </a:endParaRPr>
                    </a:p>
                  </a:txBody>
                  <a:tcPr marL="12700" marR="12700" marT="1270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56.87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60.54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65.03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1">
                          <a:solidFill>
                            <a:srgbClr val="000000"/>
                          </a:solidFill>
                          <a:latin typeface="微软雅黑" panose="020B0503020204020204" pitchFamily="34" charset="-122"/>
                        </a:rPr>
                        <a:t>70.63 </a:t>
                      </a:r>
                      <a:endParaRPr lang="en-US" altLang="en-US" sz="1100" b="1">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77.83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87.41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100.80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120.82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extLst>
                  <a:ext uri="{0D108BD9-81ED-4DB2-BD59-A6C34878D82A}">
                    <a16:rowId xmlns:a16="http://schemas.microsoft.com/office/drawing/2014/main" val="10007"/>
                  </a:ext>
                </a:extLst>
              </a:tr>
              <a:tr h="340667">
                <a:tc>
                  <a:txBody>
                    <a:bodyPr/>
                    <a:lstStyle/>
                    <a:p>
                      <a:pPr algn="ctr" fontAlgn="ctr">
                        <a:buClrTx/>
                        <a:buSzTx/>
                        <a:buFontTx/>
                        <a:buNone/>
                      </a:pPr>
                      <a:r>
                        <a:rPr lang="en-US" altLang="zh-CN" sz="1200" b="1" dirty="0">
                          <a:effectLst/>
                          <a:latin typeface="微软雅黑" panose="020B0503020204020204" pitchFamily="34" charset="-122"/>
                          <a:ea typeface="微软雅黑" panose="020B0503020204020204" pitchFamily="34" charset="-122"/>
                        </a:rPr>
                        <a:t>6.50%</a:t>
                      </a:r>
                    </a:p>
                  </a:txBody>
                  <a:tcPr marL="12700" marR="12700" marT="12700" anchor="ctr">
                    <a:lnL>
                      <a:noFill/>
                    </a:lnL>
                    <a:lnR w="12700" cap="flat" cmpd="sng" algn="ctr">
                      <a:solidFill>
                        <a:schemeClr val="tx1"/>
                      </a:solidFill>
                      <a:prstDash val="solid"/>
                      <a:round/>
                      <a:headEnd type="none" w="med" len="med"/>
                      <a:tailEnd type="none" w="med" len="med"/>
                    </a:lnR>
                    <a:lnT>
                      <a:noFill/>
                    </a:lnT>
                    <a:lnB>
                      <a:noFill/>
                    </a:lnB>
                    <a:solidFill>
                      <a:schemeClr val="accent4">
                        <a:lumMod val="20000"/>
                        <a:lumOff val="80000"/>
                      </a:schemeClr>
                    </a:solidFill>
                  </a:tcPr>
                </a:tc>
                <a:tc>
                  <a:txBody>
                    <a:bodyPr/>
                    <a:lstStyle/>
                    <a:p>
                      <a:pPr indent="0" algn="ctr">
                        <a:buNone/>
                      </a:pPr>
                      <a:r>
                        <a:rPr lang="en-US" sz="1100" b="0">
                          <a:solidFill>
                            <a:srgbClr val="000000"/>
                          </a:solidFill>
                          <a:latin typeface="微软雅黑" panose="020B0503020204020204" pitchFamily="34" charset="-122"/>
                        </a:rPr>
                        <a:t>49.11 </a:t>
                      </a:r>
                      <a:endParaRPr lang="en-US" altLang="en-US" sz="1100" b="0">
                        <a:solidFill>
                          <a:srgbClr val="000000"/>
                        </a:solidFill>
                        <a:latin typeface="微软雅黑" panose="020B0503020204020204" pitchFamily="34" charset="-122"/>
                      </a:endParaRPr>
                    </a:p>
                  </a:txBody>
                  <a:tcPr marL="12700" marR="12700" marT="1270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51.57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54.48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57.97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62.23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67.55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74.38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83.48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96.19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extLst>
                  <a:ext uri="{0D108BD9-81ED-4DB2-BD59-A6C34878D82A}">
                    <a16:rowId xmlns:a16="http://schemas.microsoft.com/office/drawing/2014/main" val="10008"/>
                  </a:ext>
                </a:extLst>
              </a:tr>
              <a:tr h="340667">
                <a:tc>
                  <a:txBody>
                    <a:bodyPr/>
                    <a:lstStyle/>
                    <a:p>
                      <a:pPr algn="ctr" fontAlgn="ctr">
                        <a:buClrTx/>
                        <a:buSzTx/>
                        <a:buFontTx/>
                        <a:buNone/>
                      </a:pPr>
                      <a:r>
                        <a:rPr lang="en-US" altLang="zh-CN" sz="1200" b="1" dirty="0">
                          <a:effectLst/>
                          <a:latin typeface="微软雅黑" panose="020B0503020204020204" pitchFamily="34" charset="-122"/>
                          <a:ea typeface="微软雅黑" panose="020B0503020204020204" pitchFamily="34" charset="-122"/>
                        </a:rPr>
                        <a:t>7.00%</a:t>
                      </a:r>
                    </a:p>
                  </a:txBody>
                  <a:tcPr marL="12700" marR="12700" marT="12700" anchor="ctr">
                    <a:lnL>
                      <a:noFill/>
                    </a:lnL>
                    <a:lnR w="12700" cap="flat" cmpd="sng" algn="ctr">
                      <a:solidFill>
                        <a:schemeClr val="tx1"/>
                      </a:solidFill>
                      <a:prstDash val="solid"/>
                      <a:round/>
                      <a:headEnd type="none" w="med" len="med"/>
                      <a:tailEnd type="none" w="med" len="med"/>
                    </a:lnR>
                    <a:lnT>
                      <a:noFill/>
                    </a:lnT>
                    <a:lnB>
                      <a:noFill/>
                    </a:lnB>
                    <a:solidFill>
                      <a:schemeClr val="accent4">
                        <a:lumMod val="20000"/>
                        <a:lumOff val="80000"/>
                      </a:schemeClr>
                    </a:solidFill>
                  </a:tcPr>
                </a:tc>
                <a:tc>
                  <a:txBody>
                    <a:bodyPr/>
                    <a:lstStyle/>
                    <a:p>
                      <a:pPr indent="0" algn="ctr">
                        <a:buNone/>
                      </a:pPr>
                      <a:r>
                        <a:rPr lang="en-US" sz="1100" b="0">
                          <a:solidFill>
                            <a:srgbClr val="000000"/>
                          </a:solidFill>
                          <a:latin typeface="微软雅黑" panose="020B0503020204020204" pitchFamily="34" charset="-122"/>
                        </a:rPr>
                        <a:t>45.10 </a:t>
                      </a:r>
                      <a:endParaRPr lang="en-US" altLang="en-US" sz="1100" b="0">
                        <a:solidFill>
                          <a:srgbClr val="000000"/>
                        </a:solidFill>
                        <a:latin typeface="微软雅黑" panose="020B0503020204020204" pitchFamily="34" charset="-122"/>
                      </a:endParaRPr>
                    </a:p>
                  </a:txBody>
                  <a:tcPr marL="12700" marR="12700" marT="1270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47.11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FF0000"/>
                          </a:solidFill>
                          <a:latin typeface="微软雅黑" panose="020B0503020204020204" pitchFamily="34" charset="-122"/>
                        </a:rPr>
                        <a:t>49.45 </a:t>
                      </a:r>
                      <a:endParaRPr lang="en-US" altLang="en-US" sz="1100" b="0">
                        <a:solidFill>
                          <a:srgbClr val="FF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52.21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55.53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dirty="0">
                          <a:solidFill>
                            <a:srgbClr val="000000"/>
                          </a:solidFill>
                          <a:latin typeface="微软雅黑" panose="020B0503020204020204" pitchFamily="34" charset="-122"/>
                        </a:rPr>
                        <a:t>59.57 </a:t>
                      </a:r>
                      <a:endParaRPr lang="en-US" altLang="en-US" sz="1100" b="0" dirty="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64.63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71.12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79.76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extLst>
                  <a:ext uri="{0D108BD9-81ED-4DB2-BD59-A6C34878D82A}">
                    <a16:rowId xmlns:a16="http://schemas.microsoft.com/office/drawing/2014/main" val="10009"/>
                  </a:ext>
                </a:extLst>
              </a:tr>
              <a:tr h="340667">
                <a:tc>
                  <a:txBody>
                    <a:bodyPr/>
                    <a:lstStyle/>
                    <a:p>
                      <a:pPr algn="ctr" fontAlgn="ctr">
                        <a:buClrTx/>
                        <a:buSzTx/>
                        <a:buFontTx/>
                        <a:buNone/>
                      </a:pPr>
                      <a:r>
                        <a:rPr lang="en-US" altLang="zh-CN" sz="1200" b="1" dirty="0">
                          <a:effectLst/>
                          <a:latin typeface="微软雅黑" panose="020B0503020204020204" pitchFamily="34" charset="-122"/>
                          <a:ea typeface="微软雅黑" panose="020B0503020204020204" pitchFamily="34" charset="-122"/>
                        </a:rPr>
                        <a:t>7.50%</a:t>
                      </a:r>
                    </a:p>
                  </a:txBody>
                  <a:tcPr marL="12700" marR="12700" marT="12700" anchor="ctr">
                    <a:lnL>
                      <a:noFill/>
                    </a:lnL>
                    <a:lnR w="12700" cap="flat" cmpd="sng" algn="ctr">
                      <a:solidFill>
                        <a:schemeClr val="tx1"/>
                      </a:solidFill>
                      <a:prstDash val="solid"/>
                      <a:round/>
                      <a:headEnd type="none" w="med" len="med"/>
                      <a:tailEnd type="none" w="med" len="med"/>
                    </a:lnR>
                    <a:lnT>
                      <a:noFill/>
                    </a:lnT>
                    <a:lnB>
                      <a:noFill/>
                    </a:lnB>
                    <a:solidFill>
                      <a:schemeClr val="accent4">
                        <a:lumMod val="20000"/>
                        <a:lumOff val="80000"/>
                      </a:schemeClr>
                    </a:solidFill>
                  </a:tcPr>
                </a:tc>
                <a:tc>
                  <a:txBody>
                    <a:bodyPr/>
                    <a:lstStyle/>
                    <a:p>
                      <a:pPr indent="0" algn="ctr">
                        <a:buNone/>
                      </a:pPr>
                      <a:r>
                        <a:rPr lang="en-US" sz="1100" b="0">
                          <a:solidFill>
                            <a:srgbClr val="000000"/>
                          </a:solidFill>
                          <a:latin typeface="微软雅黑" panose="020B0503020204020204" pitchFamily="34" charset="-122"/>
                        </a:rPr>
                        <a:t>41.66 </a:t>
                      </a:r>
                      <a:endParaRPr lang="en-US" altLang="en-US" sz="1100" b="0">
                        <a:solidFill>
                          <a:srgbClr val="000000"/>
                        </a:solidFill>
                        <a:latin typeface="微软雅黑" panose="020B0503020204020204" pitchFamily="34" charset="-122"/>
                      </a:endParaRPr>
                    </a:p>
                  </a:txBody>
                  <a:tcPr marL="12700" marR="12700" marT="1270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43.31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45.22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47.44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50.06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53.21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57.06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61.86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68.03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extLst>
                  <a:ext uri="{0D108BD9-81ED-4DB2-BD59-A6C34878D82A}">
                    <a16:rowId xmlns:a16="http://schemas.microsoft.com/office/drawing/2014/main" val="10010"/>
                  </a:ext>
                </a:extLst>
              </a:tr>
              <a:tr h="340667">
                <a:tc>
                  <a:txBody>
                    <a:bodyPr/>
                    <a:lstStyle/>
                    <a:p>
                      <a:pPr algn="ctr" fontAlgn="ctr">
                        <a:buClrTx/>
                        <a:buSzTx/>
                        <a:buFontTx/>
                        <a:buNone/>
                      </a:pPr>
                      <a:r>
                        <a:rPr lang="en-US" altLang="zh-CN" sz="1200" b="1" dirty="0">
                          <a:effectLst/>
                          <a:latin typeface="微软雅黑" panose="020B0503020204020204" pitchFamily="34" charset="-122"/>
                          <a:ea typeface="微软雅黑" panose="020B0503020204020204" pitchFamily="34" charset="-122"/>
                        </a:rPr>
                        <a:t>8.00%</a:t>
                      </a:r>
                    </a:p>
                  </a:txBody>
                  <a:tcPr marL="12700" marR="12700" marT="12700" anchor="ctr">
                    <a:lnL>
                      <a:noFill/>
                    </a:lnL>
                    <a:lnR w="12700" cap="flat" cmpd="sng" algn="ctr">
                      <a:solidFill>
                        <a:schemeClr val="tx1"/>
                      </a:solidFill>
                      <a:prstDash val="solid"/>
                      <a:round/>
                      <a:headEnd type="none" w="med" len="med"/>
                      <a:tailEnd type="none" w="med" len="med"/>
                    </a:lnR>
                    <a:lnT>
                      <a:noFill/>
                    </a:lnT>
                    <a:lnB>
                      <a:noFill/>
                    </a:lnB>
                    <a:solidFill>
                      <a:schemeClr val="accent4">
                        <a:lumMod val="20000"/>
                        <a:lumOff val="80000"/>
                      </a:schemeClr>
                    </a:solidFill>
                  </a:tcPr>
                </a:tc>
                <a:tc>
                  <a:txBody>
                    <a:bodyPr/>
                    <a:lstStyle/>
                    <a:p>
                      <a:pPr indent="0" algn="ctr">
                        <a:buNone/>
                      </a:pPr>
                      <a:r>
                        <a:rPr lang="en-US" sz="1100" b="0">
                          <a:solidFill>
                            <a:srgbClr val="000000"/>
                          </a:solidFill>
                          <a:latin typeface="微软雅黑" panose="020B0503020204020204" pitchFamily="34" charset="-122"/>
                        </a:rPr>
                        <a:t>38.67 </a:t>
                      </a:r>
                      <a:endParaRPr lang="en-US" altLang="en-US" sz="1100" b="0">
                        <a:solidFill>
                          <a:srgbClr val="000000"/>
                        </a:solidFill>
                        <a:latin typeface="微软雅黑" panose="020B0503020204020204" pitchFamily="34" charset="-122"/>
                      </a:endParaRPr>
                    </a:p>
                  </a:txBody>
                  <a:tcPr marL="12700" marR="12700" marT="1270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40.04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41.61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43.42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45.53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48.03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51.02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54.67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59.23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extLst>
                  <a:ext uri="{0D108BD9-81ED-4DB2-BD59-A6C34878D82A}">
                    <a16:rowId xmlns:a16="http://schemas.microsoft.com/office/drawing/2014/main" val="10011"/>
                  </a:ext>
                </a:extLst>
              </a:tr>
              <a:tr h="340667">
                <a:tc>
                  <a:txBody>
                    <a:bodyPr/>
                    <a:lstStyle/>
                    <a:p>
                      <a:pPr algn="ctr" fontAlgn="ctr">
                        <a:buClrTx/>
                        <a:buSzTx/>
                        <a:buFontTx/>
                        <a:buNone/>
                      </a:pPr>
                      <a:r>
                        <a:rPr lang="en-US" altLang="zh-CN" sz="1200" b="1" dirty="0">
                          <a:effectLst/>
                          <a:latin typeface="微软雅黑" panose="020B0503020204020204" pitchFamily="34" charset="-122"/>
                          <a:ea typeface="微软雅黑" panose="020B0503020204020204" pitchFamily="34" charset="-122"/>
                        </a:rPr>
                        <a:t>8.50%</a:t>
                      </a:r>
                    </a:p>
                  </a:txBody>
                  <a:tcPr marL="12700" marR="12700" marT="12700" anchor="ctr">
                    <a:lnL>
                      <a:noFill/>
                    </a:lnL>
                    <a:lnR w="12700" cap="flat" cmpd="sng" algn="ctr">
                      <a:solidFill>
                        <a:schemeClr val="tx1"/>
                      </a:solidFill>
                      <a:prstDash val="solid"/>
                      <a:round/>
                      <a:headEnd type="none" w="med" len="med"/>
                      <a:tailEnd type="none" w="med" len="med"/>
                    </a:lnR>
                    <a:lnT>
                      <a:noFill/>
                    </a:lnT>
                    <a:lnB>
                      <a:noFill/>
                    </a:lnB>
                    <a:solidFill>
                      <a:schemeClr val="accent4">
                        <a:lumMod val="20000"/>
                        <a:lumOff val="80000"/>
                      </a:schemeClr>
                    </a:solidFill>
                  </a:tcPr>
                </a:tc>
                <a:tc>
                  <a:txBody>
                    <a:bodyPr/>
                    <a:lstStyle/>
                    <a:p>
                      <a:pPr indent="0" algn="ctr">
                        <a:buNone/>
                      </a:pPr>
                      <a:r>
                        <a:rPr lang="en-US" sz="1100" b="0">
                          <a:solidFill>
                            <a:srgbClr val="000000"/>
                          </a:solidFill>
                          <a:latin typeface="微软雅黑" panose="020B0503020204020204" pitchFamily="34" charset="-122"/>
                        </a:rPr>
                        <a:t>36.04 </a:t>
                      </a:r>
                      <a:endParaRPr lang="en-US" altLang="en-US" sz="1100" b="0">
                        <a:solidFill>
                          <a:srgbClr val="000000"/>
                        </a:solidFill>
                        <a:latin typeface="微软雅黑" panose="020B0503020204020204" pitchFamily="34" charset="-122"/>
                      </a:endParaRPr>
                    </a:p>
                  </a:txBody>
                  <a:tcPr marL="12700" marR="12700" marT="1270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37.19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38.50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39.99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41.71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43.72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46.09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a:solidFill>
                            <a:srgbClr val="000000"/>
                          </a:solidFill>
                          <a:latin typeface="微软雅黑" panose="020B0503020204020204" pitchFamily="34" charset="-122"/>
                        </a:rPr>
                        <a:t>48.94 </a:t>
                      </a:r>
                      <a:endParaRPr lang="en-US" altLang="en-US" sz="1100" b="0">
                        <a:solidFill>
                          <a:srgbClr val="000000"/>
                        </a:solidFill>
                        <a:latin typeface="微软雅黑" panose="020B0503020204020204" pitchFamily="34" charset="-122"/>
                      </a:endParaRPr>
                    </a:p>
                  </a:txBody>
                  <a:tcPr marL="12700" marR="12700" marT="12700" anchor="ctr">
                    <a:lnL>
                      <a:noFill/>
                    </a:lnL>
                    <a:lnR>
                      <a:noFill/>
                    </a:lnR>
                    <a:lnT>
                      <a:noFill/>
                    </a:lnT>
                    <a:lnB>
                      <a:noFill/>
                    </a:lnB>
                  </a:tcPr>
                </a:tc>
                <a:tc>
                  <a:txBody>
                    <a:bodyPr/>
                    <a:lstStyle/>
                    <a:p>
                      <a:pPr indent="0" algn="ctr">
                        <a:buNone/>
                      </a:pPr>
                      <a:r>
                        <a:rPr lang="en-US" sz="1100" b="0" dirty="0">
                          <a:solidFill>
                            <a:srgbClr val="000000"/>
                          </a:solidFill>
                          <a:latin typeface="微软雅黑" panose="020B0503020204020204" pitchFamily="34" charset="-122"/>
                        </a:rPr>
                        <a:t>52.41 </a:t>
                      </a:r>
                      <a:endParaRPr lang="en-US" altLang="en-US" sz="1100" b="0" dirty="0">
                        <a:solidFill>
                          <a:srgbClr val="000000"/>
                        </a:solidFill>
                        <a:latin typeface="微软雅黑" panose="020B0503020204020204" pitchFamily="34" charset="-122"/>
                      </a:endParaRPr>
                    </a:p>
                  </a:txBody>
                  <a:tcPr marL="12700" marR="12700" marT="12700" anchor="ctr">
                    <a:lnL>
                      <a:noFill/>
                    </a:lnL>
                    <a:lnR>
                      <a:noFill/>
                    </a:lnR>
                    <a:lnT>
                      <a:noFill/>
                    </a:lnT>
                    <a:lnB>
                      <a:noFill/>
                    </a:lnB>
                  </a:tcPr>
                </a:tc>
                <a:extLst>
                  <a:ext uri="{0D108BD9-81ED-4DB2-BD59-A6C34878D82A}">
                    <a16:rowId xmlns:a16="http://schemas.microsoft.com/office/drawing/2014/main" val="10012"/>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550" y="602317"/>
            <a:ext cx="9365942" cy="384721"/>
          </a:xfrm>
        </p:spPr>
        <p:txBody>
          <a:bodyPr/>
          <a:lstStyle/>
          <a:p>
            <a:r>
              <a:rPr lang="en-US" altLang="zh-CN" b="1" dirty="0"/>
              <a:t>APV Model</a:t>
            </a:r>
            <a:endParaRPr lang="zh-CN" altLang="en-US" b="1" dirty="0"/>
          </a:p>
        </p:txBody>
      </p:sp>
      <p:graphicFrame>
        <p:nvGraphicFramePr>
          <p:cNvPr id="4" name="表格 3"/>
          <p:cNvGraphicFramePr>
            <a:graphicFrameLocks noGrp="1"/>
          </p:cNvGraphicFramePr>
          <p:nvPr/>
        </p:nvGraphicFramePr>
        <p:xfrm>
          <a:off x="1125395" y="1635837"/>
          <a:ext cx="2760570" cy="2491983"/>
        </p:xfrm>
        <a:graphic>
          <a:graphicData uri="http://schemas.openxmlformats.org/drawingml/2006/table">
            <a:tbl>
              <a:tblPr/>
              <a:tblGrid>
                <a:gridCol w="2034104">
                  <a:extLst>
                    <a:ext uri="{9D8B030D-6E8A-4147-A177-3AD203B41FA5}">
                      <a16:colId xmlns:a16="http://schemas.microsoft.com/office/drawing/2014/main" val="20000"/>
                    </a:ext>
                  </a:extLst>
                </a:gridCol>
                <a:gridCol w="726466">
                  <a:extLst>
                    <a:ext uri="{9D8B030D-6E8A-4147-A177-3AD203B41FA5}">
                      <a16:colId xmlns:a16="http://schemas.microsoft.com/office/drawing/2014/main" val="20001"/>
                    </a:ext>
                  </a:extLst>
                </a:gridCol>
              </a:tblGrid>
              <a:tr h="541230">
                <a:tc>
                  <a:txBody>
                    <a:bodyPr/>
                    <a:lstStyle/>
                    <a:p>
                      <a:pPr algn="ctr" fontAlgn="ctr"/>
                      <a:r>
                        <a:rPr lang="en-US" sz="1100" b="1" i="0" u="none" strike="noStrike" dirty="0">
                          <a:solidFill>
                            <a:schemeClr val="bg1"/>
                          </a:solidFill>
                          <a:effectLst/>
                          <a:latin typeface="微软雅黑" panose="020B0503020204020204" pitchFamily="34" charset="-122"/>
                          <a:ea typeface="微软雅黑" panose="020B0503020204020204" pitchFamily="34" charset="-122"/>
                        </a:rPr>
                        <a:t>Risk-free rate</a:t>
                      </a:r>
                    </a:p>
                  </a:txBody>
                  <a:tcPr marL="0" marR="0" marT="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B42100"/>
                    </a:solidFill>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1.5%</a:t>
                      </a:r>
                    </a:p>
                  </a:txBody>
                  <a:tcPr marL="0" marR="0" marT="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000"/>
                  </a:ext>
                </a:extLst>
              </a:tr>
              <a:tr h="541230">
                <a:tc>
                  <a:txBody>
                    <a:bodyPr/>
                    <a:lstStyle/>
                    <a:p>
                      <a:pPr algn="ctr" fontAlgn="ctr"/>
                      <a:r>
                        <a:rPr lang="en-US" sz="1100" b="1" i="0" u="none" strike="noStrike" dirty="0">
                          <a:solidFill>
                            <a:schemeClr val="bg1"/>
                          </a:solidFill>
                          <a:effectLst/>
                          <a:latin typeface="微软雅黑" panose="020B0503020204020204" pitchFamily="34" charset="-122"/>
                          <a:ea typeface="微软雅黑" panose="020B0503020204020204" pitchFamily="34" charset="-122"/>
                        </a:rPr>
                        <a:t>Rm-Rf</a:t>
                      </a:r>
                    </a:p>
                  </a:txBody>
                  <a:tcPr marL="0" marR="0" marT="0" marB="0" anchor="ctr">
                    <a:lnL w="12700" cap="flat" cmpd="sng" algn="ctr">
                      <a:solidFill>
                        <a:schemeClr val="tx1"/>
                      </a:solidFill>
                      <a:prstDash val="solid"/>
                      <a:round/>
                      <a:headEnd type="none" w="med" len="med"/>
                      <a:tailEnd type="none" w="med" len="med"/>
                    </a:lnL>
                    <a:lnR>
                      <a:noFill/>
                    </a:lnR>
                    <a:lnT>
                      <a:noFill/>
                    </a:lnT>
                    <a:lnB>
                      <a:noFill/>
                    </a:lnB>
                    <a:solidFill>
                      <a:srgbClr val="B42100"/>
                    </a:solidFill>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5.26%</a:t>
                      </a:r>
                    </a:p>
                  </a:txBody>
                  <a:tcPr marL="0" marR="0" marT="0"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1"/>
                  </a:ext>
                </a:extLst>
              </a:tr>
              <a:tr h="469841">
                <a:tc>
                  <a:txBody>
                    <a:bodyPr/>
                    <a:lstStyle/>
                    <a:p>
                      <a:pPr algn="ctr" fontAlgn="ctr"/>
                      <a:r>
                        <a:rPr lang="en-US" sz="1100" b="1" i="0" u="none" strike="noStrike" dirty="0">
                          <a:solidFill>
                            <a:schemeClr val="bg1"/>
                          </a:solidFill>
                          <a:effectLst/>
                          <a:latin typeface="微软雅黑" panose="020B0503020204020204" pitchFamily="34" charset="-122"/>
                          <a:ea typeface="微软雅黑" panose="020B0503020204020204" pitchFamily="34" charset="-122"/>
                        </a:rPr>
                        <a:t>Beta(unlevered)</a:t>
                      </a:r>
                    </a:p>
                  </a:txBody>
                  <a:tcPr marL="0" marR="0" marT="0" marB="0" anchor="ctr">
                    <a:lnL w="12700" cap="flat" cmpd="sng" algn="ctr">
                      <a:solidFill>
                        <a:schemeClr val="tx1"/>
                      </a:solidFill>
                      <a:prstDash val="solid"/>
                      <a:round/>
                      <a:headEnd type="none" w="med" len="med"/>
                      <a:tailEnd type="none" w="med" len="med"/>
                    </a:lnL>
                    <a:lnR>
                      <a:noFill/>
                    </a:lnR>
                    <a:lnT>
                      <a:noFill/>
                    </a:lnT>
                    <a:lnB>
                      <a:noFill/>
                    </a:lnB>
                    <a:solidFill>
                      <a:srgbClr val="B42100"/>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0.75</a:t>
                      </a:r>
                    </a:p>
                  </a:txBody>
                  <a:tcPr marL="0" marR="0" marT="0"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469841">
                <a:tc>
                  <a:txBody>
                    <a:bodyPr/>
                    <a:lstStyle/>
                    <a:p>
                      <a:pPr algn="ctr" fontAlgn="ctr"/>
                      <a:r>
                        <a:rPr lang="en-US" sz="1100" b="1" i="0" u="none" strike="noStrike" dirty="0">
                          <a:solidFill>
                            <a:schemeClr val="bg1"/>
                          </a:solidFill>
                          <a:effectLst/>
                          <a:latin typeface="微软雅黑" panose="020B0503020204020204" pitchFamily="34" charset="-122"/>
                          <a:ea typeface="微软雅黑" panose="020B0503020204020204" pitchFamily="34" charset="-122"/>
                        </a:rPr>
                        <a:t>Cost of Equity (unlevered)</a:t>
                      </a:r>
                    </a:p>
                  </a:txBody>
                  <a:tcPr marL="0" marR="0" marT="0" marB="0" anchor="ctr">
                    <a:lnL w="12700" cap="flat" cmpd="sng" algn="ctr">
                      <a:solidFill>
                        <a:schemeClr val="tx1"/>
                      </a:solidFill>
                      <a:prstDash val="solid"/>
                      <a:round/>
                      <a:headEnd type="none" w="med" len="med"/>
                      <a:tailEnd type="none" w="med" len="med"/>
                    </a:lnL>
                    <a:lnR>
                      <a:noFill/>
                    </a:lnR>
                    <a:lnT>
                      <a:noFill/>
                    </a:lnT>
                    <a:lnB>
                      <a:noFill/>
                    </a:lnB>
                    <a:solidFill>
                      <a:srgbClr val="B42100"/>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5.45%</a:t>
                      </a:r>
                    </a:p>
                  </a:txBody>
                  <a:tcPr marL="0" marR="0" marT="0"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469841">
                <a:tc>
                  <a:txBody>
                    <a:bodyPr/>
                    <a:lstStyle/>
                    <a:p>
                      <a:pPr algn="ctr" fontAlgn="ctr"/>
                      <a:r>
                        <a:rPr lang="en-US" sz="1100" b="1" i="0" u="none" strike="noStrike" dirty="0">
                          <a:solidFill>
                            <a:schemeClr val="bg1"/>
                          </a:solidFill>
                          <a:effectLst/>
                          <a:latin typeface="微软雅黑" panose="020B0503020204020204" pitchFamily="34" charset="-122"/>
                          <a:ea typeface="微软雅黑" panose="020B0503020204020204" pitchFamily="34" charset="-122"/>
                        </a:rPr>
                        <a:t>Tax rate</a:t>
                      </a:r>
                    </a:p>
                  </a:txBody>
                  <a:tcPr marL="0" marR="0" marT="0"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rgbClr val="B42100"/>
                    </a:solidFill>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15%</a:t>
                      </a:r>
                    </a:p>
                  </a:txBody>
                  <a:tcPr marL="0" marR="0" marT="0"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2732" y="980621"/>
            <a:ext cx="2775918" cy="598853"/>
          </a:xfrm>
          <a:prstGeom prst="rect">
            <a:avLst/>
          </a:prstGeom>
        </p:spPr>
      </p:pic>
      <p:graphicFrame>
        <p:nvGraphicFramePr>
          <p:cNvPr id="7" name="表格 6"/>
          <p:cNvGraphicFramePr>
            <a:graphicFrameLocks noGrp="1"/>
          </p:cNvGraphicFramePr>
          <p:nvPr/>
        </p:nvGraphicFramePr>
        <p:xfrm>
          <a:off x="706282" y="4716583"/>
          <a:ext cx="8172268" cy="1955668"/>
        </p:xfrm>
        <a:graphic>
          <a:graphicData uri="http://schemas.openxmlformats.org/drawingml/2006/table">
            <a:tbl>
              <a:tblPr/>
              <a:tblGrid>
                <a:gridCol w="1113363">
                  <a:extLst>
                    <a:ext uri="{9D8B030D-6E8A-4147-A177-3AD203B41FA5}">
                      <a16:colId xmlns:a16="http://schemas.microsoft.com/office/drawing/2014/main" val="20000"/>
                    </a:ext>
                  </a:extLst>
                </a:gridCol>
                <a:gridCol w="1008415">
                  <a:extLst>
                    <a:ext uri="{9D8B030D-6E8A-4147-A177-3AD203B41FA5}">
                      <a16:colId xmlns:a16="http://schemas.microsoft.com/office/drawing/2014/main" val="20001"/>
                    </a:ext>
                  </a:extLst>
                </a:gridCol>
                <a:gridCol w="1008415">
                  <a:extLst>
                    <a:ext uri="{9D8B030D-6E8A-4147-A177-3AD203B41FA5}">
                      <a16:colId xmlns:a16="http://schemas.microsoft.com/office/drawing/2014/main" val="20002"/>
                    </a:ext>
                  </a:extLst>
                </a:gridCol>
                <a:gridCol w="1008415">
                  <a:extLst>
                    <a:ext uri="{9D8B030D-6E8A-4147-A177-3AD203B41FA5}">
                      <a16:colId xmlns:a16="http://schemas.microsoft.com/office/drawing/2014/main" val="20003"/>
                    </a:ext>
                  </a:extLst>
                </a:gridCol>
                <a:gridCol w="1008415">
                  <a:extLst>
                    <a:ext uri="{9D8B030D-6E8A-4147-A177-3AD203B41FA5}">
                      <a16:colId xmlns:a16="http://schemas.microsoft.com/office/drawing/2014/main" val="20004"/>
                    </a:ext>
                  </a:extLst>
                </a:gridCol>
                <a:gridCol w="1008415">
                  <a:extLst>
                    <a:ext uri="{9D8B030D-6E8A-4147-A177-3AD203B41FA5}">
                      <a16:colId xmlns:a16="http://schemas.microsoft.com/office/drawing/2014/main" val="20005"/>
                    </a:ext>
                  </a:extLst>
                </a:gridCol>
                <a:gridCol w="1008415">
                  <a:extLst>
                    <a:ext uri="{9D8B030D-6E8A-4147-A177-3AD203B41FA5}">
                      <a16:colId xmlns:a16="http://schemas.microsoft.com/office/drawing/2014/main" val="20006"/>
                    </a:ext>
                  </a:extLst>
                </a:gridCol>
                <a:gridCol w="1008415">
                  <a:extLst>
                    <a:ext uri="{9D8B030D-6E8A-4147-A177-3AD203B41FA5}">
                      <a16:colId xmlns:a16="http://schemas.microsoft.com/office/drawing/2014/main" val="20007"/>
                    </a:ext>
                  </a:extLst>
                </a:gridCol>
              </a:tblGrid>
              <a:tr h="475828">
                <a:tc>
                  <a:txBody>
                    <a:bodyPr/>
                    <a:lstStyle/>
                    <a:p>
                      <a:pPr algn="ctr" fontAlgn="ctr"/>
                      <a:r>
                        <a:rPr lang="zh-CN" altLang="en-US" sz="1200" b="1" i="0" u="none" strike="noStrike" dirty="0">
                          <a:solidFill>
                            <a:srgbClr val="FFFFFF"/>
                          </a:solidFill>
                          <a:effectLst/>
                          <a:latin typeface="微软雅黑" panose="020B0503020204020204" pitchFamily="34" charset="-122"/>
                          <a:ea typeface="微软雅黑" panose="020B0503020204020204" pitchFamily="34" charset="-122"/>
                        </a:rPr>
                        <a:t>　</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B42100"/>
                    </a:solidFill>
                  </a:tcPr>
                </a:tc>
                <a:tc>
                  <a:txBody>
                    <a:bodyPr/>
                    <a:lstStyle/>
                    <a:p>
                      <a:pPr algn="ctr" fontAlgn="ctr"/>
                      <a:r>
                        <a:rPr lang="en-US" sz="1200" b="1" i="0" u="none" strike="noStrike" dirty="0">
                          <a:solidFill>
                            <a:srgbClr val="FFFFFF"/>
                          </a:solidFill>
                          <a:effectLst/>
                          <a:latin typeface="微软雅黑" panose="020B0503020204020204" pitchFamily="34" charset="-122"/>
                          <a:ea typeface="微软雅黑" panose="020B0503020204020204" pitchFamily="34" charset="-122"/>
                        </a:rPr>
                        <a:t>2023E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B42100"/>
                    </a:solidFill>
                  </a:tcPr>
                </a:tc>
                <a:tc>
                  <a:txBody>
                    <a:bodyPr/>
                    <a:lstStyle/>
                    <a:p>
                      <a:pPr algn="ctr" fontAlgn="ctr"/>
                      <a:r>
                        <a:rPr lang="en-US" sz="1200" b="1" i="0" u="none" strike="noStrike" dirty="0">
                          <a:solidFill>
                            <a:srgbClr val="FFFFFF"/>
                          </a:solidFill>
                          <a:effectLst/>
                          <a:latin typeface="微软雅黑" panose="020B0503020204020204" pitchFamily="34" charset="-122"/>
                          <a:ea typeface="微软雅黑" panose="020B0503020204020204" pitchFamily="34" charset="-122"/>
                        </a:rPr>
                        <a:t>2024E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B42100"/>
                    </a:solidFill>
                  </a:tcPr>
                </a:tc>
                <a:tc>
                  <a:txBody>
                    <a:bodyPr/>
                    <a:lstStyle/>
                    <a:p>
                      <a:pPr algn="ctr" fontAlgn="ctr"/>
                      <a:r>
                        <a:rPr lang="en-US" sz="1200" b="1" i="0" u="none" strike="noStrike" dirty="0">
                          <a:solidFill>
                            <a:srgbClr val="FFFFFF"/>
                          </a:solidFill>
                          <a:effectLst/>
                          <a:latin typeface="微软雅黑" panose="020B0503020204020204" pitchFamily="34" charset="-122"/>
                          <a:ea typeface="微软雅黑" panose="020B0503020204020204" pitchFamily="34" charset="-122"/>
                        </a:rPr>
                        <a:t>2025E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B42100"/>
                    </a:solidFill>
                  </a:tcPr>
                </a:tc>
                <a:tc>
                  <a:txBody>
                    <a:bodyPr/>
                    <a:lstStyle/>
                    <a:p>
                      <a:pPr algn="ctr" fontAlgn="ctr"/>
                      <a:r>
                        <a:rPr lang="en-US" sz="1200" b="1" i="0" u="none" strike="noStrike" dirty="0">
                          <a:solidFill>
                            <a:srgbClr val="FFFFFF"/>
                          </a:solidFill>
                          <a:effectLst/>
                          <a:latin typeface="微软雅黑" panose="020B0503020204020204" pitchFamily="34" charset="-122"/>
                          <a:ea typeface="微软雅黑" panose="020B0503020204020204" pitchFamily="34" charset="-122"/>
                        </a:rPr>
                        <a:t>2026E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B42100"/>
                    </a:solidFill>
                  </a:tcPr>
                </a:tc>
                <a:tc>
                  <a:txBody>
                    <a:bodyPr/>
                    <a:lstStyle/>
                    <a:p>
                      <a:pPr algn="ctr" fontAlgn="ctr"/>
                      <a:r>
                        <a:rPr lang="en-US" sz="1200" b="1" i="0" u="none" strike="noStrike" dirty="0">
                          <a:solidFill>
                            <a:srgbClr val="FFFFFF"/>
                          </a:solidFill>
                          <a:effectLst/>
                          <a:latin typeface="微软雅黑" panose="020B0503020204020204" pitchFamily="34" charset="-122"/>
                          <a:ea typeface="微软雅黑" panose="020B0503020204020204" pitchFamily="34" charset="-122"/>
                        </a:rPr>
                        <a:t>2027E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B42100"/>
                    </a:solidFill>
                  </a:tcPr>
                </a:tc>
                <a:tc>
                  <a:txBody>
                    <a:bodyPr/>
                    <a:lstStyle/>
                    <a:p>
                      <a:pPr algn="ctr" fontAlgn="ctr"/>
                      <a:r>
                        <a:rPr lang="en-US" sz="1200" b="1" i="0" u="none" strike="noStrike" dirty="0">
                          <a:solidFill>
                            <a:srgbClr val="FFFFFF"/>
                          </a:solidFill>
                          <a:effectLst/>
                          <a:latin typeface="微软雅黑" panose="020B0503020204020204" pitchFamily="34" charset="-122"/>
                          <a:ea typeface="微软雅黑" panose="020B0503020204020204" pitchFamily="34" charset="-122"/>
                        </a:rPr>
                        <a:t>2028E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B42100"/>
                    </a:solidFill>
                  </a:tcPr>
                </a:tc>
                <a:tc>
                  <a:txBody>
                    <a:bodyPr/>
                    <a:lstStyle/>
                    <a:p>
                      <a:pPr algn="ctr" fontAlgn="ctr"/>
                      <a:r>
                        <a:rPr lang="en-US" sz="1200" b="1" i="0" u="none" strike="noStrike" dirty="0">
                          <a:solidFill>
                            <a:srgbClr val="FFFFFF"/>
                          </a:solidFill>
                          <a:effectLst/>
                          <a:latin typeface="微软雅黑" panose="020B0503020204020204" pitchFamily="34" charset="-122"/>
                          <a:ea typeface="微软雅黑" panose="020B0503020204020204" pitchFamily="34" charset="-122"/>
                        </a:rPr>
                        <a:t>2029E</a:t>
                      </a: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B42100"/>
                    </a:solidFill>
                  </a:tcPr>
                </a:tc>
                <a:extLst>
                  <a:ext uri="{0D108BD9-81ED-4DB2-BD59-A6C34878D82A}">
                    <a16:rowId xmlns:a16="http://schemas.microsoft.com/office/drawing/2014/main" val="10000"/>
                  </a:ext>
                </a:extLst>
              </a:tr>
              <a:tr h="502006">
                <a:tc>
                  <a:txBody>
                    <a:bodyPr/>
                    <a:lstStyle/>
                    <a:p>
                      <a:pPr algn="ctr" fontAlgn="ctr"/>
                      <a:r>
                        <a:rPr lang="en-US" sz="1200" b="1" i="0" u="none" strike="noStrike" dirty="0">
                          <a:solidFill>
                            <a:srgbClr val="FFFFFF"/>
                          </a:solidFill>
                          <a:effectLst/>
                          <a:latin typeface="微软雅黑" panose="020B0503020204020204" pitchFamily="34" charset="-122"/>
                          <a:ea typeface="微软雅黑" panose="020B0503020204020204" pitchFamily="34" charset="-122"/>
                        </a:rPr>
                        <a:t>FCFF</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B42100"/>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164.286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139.127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239.772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384.394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550.944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1070.88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993.143</a:t>
                      </a: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475828">
                <a:tc>
                  <a:txBody>
                    <a:bodyPr/>
                    <a:lstStyle/>
                    <a:p>
                      <a:pPr algn="ctr" fontAlgn="ctr"/>
                      <a:r>
                        <a:rPr lang="zh-CN" altLang="en-US" sz="1200" b="1" i="0" u="none" strike="noStrike" dirty="0">
                          <a:solidFill>
                            <a:srgbClr val="FFFFFF"/>
                          </a:solidFill>
                          <a:effectLst/>
                          <a:latin typeface="微软雅黑" panose="020B0503020204020204" pitchFamily="34" charset="-122"/>
                          <a:ea typeface="微软雅黑" panose="020B0503020204020204" pitchFamily="34" charset="-122"/>
                        </a:rPr>
                        <a:t>　</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B42100"/>
                    </a:solidFill>
                  </a:tcPr>
                </a:tc>
                <a:tc>
                  <a:txBody>
                    <a:bodyPr/>
                    <a:lstStyle/>
                    <a:p>
                      <a:pPr algn="ctr" fontAlgn="ctr"/>
                      <a:r>
                        <a:rPr lang="en-US" sz="1200" b="1" i="0" u="none" strike="noStrike" dirty="0">
                          <a:solidFill>
                            <a:srgbClr val="FFFFFF"/>
                          </a:solidFill>
                          <a:effectLst/>
                          <a:latin typeface="微软雅黑" panose="020B0503020204020204" pitchFamily="34" charset="-122"/>
                          <a:ea typeface="微软雅黑" panose="020B0503020204020204" pitchFamily="34" charset="-122"/>
                        </a:rPr>
                        <a:t>2030E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B42100"/>
                    </a:solidFill>
                  </a:tcPr>
                </a:tc>
                <a:tc>
                  <a:txBody>
                    <a:bodyPr/>
                    <a:lstStyle/>
                    <a:p>
                      <a:pPr algn="ctr" fontAlgn="ctr"/>
                      <a:r>
                        <a:rPr lang="en-US" sz="1200" b="1" i="0" u="none" strike="noStrike" dirty="0">
                          <a:solidFill>
                            <a:srgbClr val="FFFFFF"/>
                          </a:solidFill>
                          <a:effectLst/>
                          <a:latin typeface="微软雅黑" panose="020B0503020204020204" pitchFamily="34" charset="-122"/>
                          <a:ea typeface="微软雅黑" panose="020B0503020204020204" pitchFamily="34" charset="-122"/>
                        </a:rPr>
                        <a:t>2031E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B42100"/>
                    </a:solidFill>
                  </a:tcPr>
                </a:tc>
                <a:tc>
                  <a:txBody>
                    <a:bodyPr/>
                    <a:lstStyle/>
                    <a:p>
                      <a:pPr algn="ctr" fontAlgn="ctr"/>
                      <a:r>
                        <a:rPr lang="en-US" sz="1200" b="1" i="0" u="none" strike="noStrike" dirty="0">
                          <a:solidFill>
                            <a:srgbClr val="FFFFFF"/>
                          </a:solidFill>
                          <a:effectLst/>
                          <a:latin typeface="微软雅黑" panose="020B0503020204020204" pitchFamily="34" charset="-122"/>
                          <a:ea typeface="微软雅黑" panose="020B0503020204020204" pitchFamily="34" charset="-122"/>
                        </a:rPr>
                        <a:t>2032E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B42100"/>
                    </a:solidFill>
                  </a:tcPr>
                </a:tc>
                <a:tc>
                  <a:txBody>
                    <a:bodyPr/>
                    <a:lstStyle/>
                    <a:p>
                      <a:pPr algn="ctr" fontAlgn="ctr"/>
                      <a:r>
                        <a:rPr lang="en-US" sz="1200" b="1" i="0" u="none" strike="noStrike" dirty="0">
                          <a:solidFill>
                            <a:srgbClr val="FFFFFF"/>
                          </a:solidFill>
                          <a:effectLst/>
                          <a:latin typeface="微软雅黑" panose="020B0503020204020204" pitchFamily="34" charset="-122"/>
                          <a:ea typeface="微软雅黑" panose="020B0503020204020204" pitchFamily="34" charset="-122"/>
                        </a:rPr>
                        <a:t>2033E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B42100"/>
                    </a:solidFill>
                  </a:tcPr>
                </a:tc>
                <a:tc>
                  <a:txBody>
                    <a:bodyPr/>
                    <a:lstStyle/>
                    <a:p>
                      <a:pPr algn="ctr" fontAlgn="ctr"/>
                      <a:r>
                        <a:rPr lang="en-US" sz="1200" b="1" i="0" u="none" strike="noStrike" dirty="0">
                          <a:solidFill>
                            <a:srgbClr val="FFFFFF"/>
                          </a:solidFill>
                          <a:effectLst/>
                          <a:latin typeface="微软雅黑" panose="020B0503020204020204" pitchFamily="34" charset="-122"/>
                          <a:ea typeface="微软雅黑" panose="020B0503020204020204" pitchFamily="34" charset="-122"/>
                        </a:rPr>
                        <a:t>2034E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B42100"/>
                    </a:solidFill>
                  </a:tcPr>
                </a:tc>
                <a:tc>
                  <a:txBody>
                    <a:bodyPr/>
                    <a:lstStyle/>
                    <a:p>
                      <a:pPr algn="ctr" fontAlgn="ctr"/>
                      <a:r>
                        <a:rPr lang="en-US" sz="1200" b="1" i="0" u="none" strike="noStrike" dirty="0">
                          <a:solidFill>
                            <a:srgbClr val="FFFFFF"/>
                          </a:solidFill>
                          <a:effectLst/>
                          <a:latin typeface="微软雅黑" panose="020B0503020204020204" pitchFamily="34" charset="-122"/>
                          <a:ea typeface="微软雅黑" panose="020B0503020204020204" pitchFamily="34" charset="-122"/>
                        </a:rPr>
                        <a:t>2035E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B42100"/>
                    </a:solidFill>
                  </a:tcPr>
                </a:tc>
                <a:tc>
                  <a:txBody>
                    <a:bodyPr/>
                    <a:lstStyle/>
                    <a:p>
                      <a:pPr algn="ctr" fontAlgn="ctr"/>
                      <a:r>
                        <a:rPr lang="zh-CN" altLang="en-US" sz="1200" b="1" i="0" u="none" strike="noStrike" dirty="0">
                          <a:solidFill>
                            <a:srgbClr val="FFFFFF"/>
                          </a:solidFill>
                          <a:effectLst/>
                          <a:latin typeface="微软雅黑" panose="020B0503020204020204" pitchFamily="34" charset="-122"/>
                          <a:ea typeface="微软雅黑" panose="020B0503020204020204" pitchFamily="34" charset="-122"/>
                        </a:rPr>
                        <a:t>　</a:t>
                      </a: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B42100"/>
                    </a:solidFill>
                  </a:tcPr>
                </a:tc>
                <a:extLst>
                  <a:ext uri="{0D108BD9-81ED-4DB2-BD59-A6C34878D82A}">
                    <a16:rowId xmlns:a16="http://schemas.microsoft.com/office/drawing/2014/main" val="10002"/>
                  </a:ext>
                </a:extLst>
              </a:tr>
              <a:tr h="502006">
                <a:tc>
                  <a:txBody>
                    <a:bodyPr/>
                    <a:lstStyle/>
                    <a:p>
                      <a:pPr algn="ctr" fontAlgn="ctr"/>
                      <a:r>
                        <a:rPr lang="en-US" sz="1200" b="1" i="0" u="none" strike="noStrike" dirty="0">
                          <a:solidFill>
                            <a:srgbClr val="FFFFFF"/>
                          </a:solidFill>
                          <a:effectLst/>
                          <a:latin typeface="微软雅黑" panose="020B0503020204020204" pitchFamily="34" charset="-122"/>
                          <a:ea typeface="微软雅黑" panose="020B0503020204020204" pitchFamily="34" charset="-122"/>
                        </a:rPr>
                        <a:t>FCFF</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42100"/>
                    </a:solidFill>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1072.59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1240.37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1302.39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1427.76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1470.59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微软雅黑" panose="020B0503020204020204" pitchFamily="34" charset="-122"/>
                          <a:ea typeface="微软雅黑" panose="020B0503020204020204" pitchFamily="34" charset="-122"/>
                        </a:rPr>
                        <a:t>1546.67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文本框 8"/>
          <p:cNvSpPr txBox="1"/>
          <p:nvPr/>
        </p:nvSpPr>
        <p:spPr>
          <a:xfrm>
            <a:off x="3009974" y="4362987"/>
            <a:ext cx="4607445" cy="249241"/>
          </a:xfrm>
          <a:prstGeom prst="rect">
            <a:avLst/>
          </a:prstGeom>
          <a:noFill/>
          <a:ln w="6350" cap="flat">
            <a:noFill/>
            <a:miter lim="800000"/>
          </a:ln>
        </p:spPr>
        <p:txBody>
          <a:bodyPr wrap="square" lIns="0" tIns="0" rIns="0" bIns="0" rtlCol="0" anchor="t" anchorCtr="0">
            <a:spAutoFit/>
          </a:bodyPr>
          <a:lstStyle/>
          <a:p>
            <a:pPr>
              <a:lnSpc>
                <a:spcPct val="90000"/>
              </a:lnSpc>
              <a:spcBef>
                <a:spcPts val="600"/>
              </a:spcBef>
              <a:buClr>
                <a:schemeClr val="bg2"/>
              </a:buClr>
            </a:pPr>
            <a:r>
              <a:rPr lang="en-US" altLang="zh-CN" dirty="0">
                <a:latin typeface="Times New Roman" panose="02020603050405020304" pitchFamily="18" charset="0"/>
                <a:cs typeface="Times New Roman" panose="02020603050405020304" pitchFamily="18" charset="0"/>
              </a:rPr>
              <a:t>The value of the company without debt </a:t>
            </a:r>
            <a:endParaRPr lang="zh-CN" altLang="en-US"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6572805" y="1161621"/>
            <a:ext cx="1691796" cy="249241"/>
          </a:xfrm>
          <a:prstGeom prst="rect">
            <a:avLst/>
          </a:prstGeom>
          <a:noFill/>
          <a:ln w="6350" cap="flat">
            <a:noFill/>
            <a:miter lim="800000"/>
          </a:ln>
        </p:spPr>
        <p:txBody>
          <a:bodyPr wrap="square" lIns="0" tIns="0" rIns="0" bIns="0" rtlCol="0" anchor="t" anchorCtr="0">
            <a:spAutoFit/>
          </a:bodyPr>
          <a:lstStyle/>
          <a:p>
            <a:pPr>
              <a:lnSpc>
                <a:spcPct val="90000"/>
              </a:lnSpc>
              <a:spcBef>
                <a:spcPts val="600"/>
              </a:spcBef>
              <a:buClr>
                <a:schemeClr val="bg2"/>
              </a:buClr>
            </a:pPr>
            <a:r>
              <a:rPr lang="en-US" altLang="zh-CN" dirty="0">
                <a:latin typeface="Times New Roman" panose="02020603050405020304" pitchFamily="18" charset="0"/>
                <a:cs typeface="Times New Roman" panose="02020603050405020304" pitchFamily="18" charset="0"/>
              </a:rPr>
              <a:t>Valuation</a:t>
            </a:r>
            <a:endParaRPr lang="zh-CN" altLang="en-US" dirty="0">
              <a:latin typeface="Times New Roman" panose="02020603050405020304" pitchFamily="18" charset="0"/>
              <a:cs typeface="Times New Roman" panose="02020603050405020304" pitchFamily="18" charset="0"/>
            </a:endParaRPr>
          </a:p>
        </p:txBody>
      </p:sp>
      <p:graphicFrame>
        <p:nvGraphicFramePr>
          <p:cNvPr id="12" name="表格 11"/>
          <p:cNvGraphicFramePr>
            <a:graphicFrameLocks noGrp="1"/>
          </p:cNvGraphicFramePr>
          <p:nvPr>
            <p:custDataLst>
              <p:tags r:id="rId1"/>
            </p:custDataLst>
          </p:nvPr>
        </p:nvGraphicFramePr>
        <p:xfrm>
          <a:off x="5237480" y="1635760"/>
          <a:ext cx="3440430" cy="2506980"/>
        </p:xfrm>
        <a:graphic>
          <a:graphicData uri="http://schemas.openxmlformats.org/drawingml/2006/table">
            <a:tbl>
              <a:tblPr/>
              <a:tblGrid>
                <a:gridCol w="2684780">
                  <a:extLst>
                    <a:ext uri="{9D8B030D-6E8A-4147-A177-3AD203B41FA5}">
                      <a16:colId xmlns:a16="http://schemas.microsoft.com/office/drawing/2014/main" val="20000"/>
                    </a:ext>
                  </a:extLst>
                </a:gridCol>
                <a:gridCol w="755650">
                  <a:extLst>
                    <a:ext uri="{9D8B030D-6E8A-4147-A177-3AD203B41FA5}">
                      <a16:colId xmlns:a16="http://schemas.microsoft.com/office/drawing/2014/main" val="20001"/>
                    </a:ext>
                  </a:extLst>
                </a:gridCol>
              </a:tblGrid>
              <a:tr h="417830">
                <a:tc>
                  <a:txBody>
                    <a:bodyPr/>
                    <a:lstStyle/>
                    <a:p>
                      <a:pPr algn="ctr" fontAlgn="ctr"/>
                      <a:r>
                        <a:rPr lang="en-US" sz="1000" b="1" i="0" u="none" strike="noStrike" dirty="0">
                          <a:solidFill>
                            <a:srgbClr val="FFFFFF"/>
                          </a:solidFill>
                          <a:effectLst/>
                          <a:latin typeface="微软雅黑" panose="020B0503020204020204" pitchFamily="34" charset="-122"/>
                          <a:ea typeface="微软雅黑" panose="020B0503020204020204" pitchFamily="34" charset="-122"/>
                        </a:rPr>
                        <a:t>The value of the company without debt</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42100"/>
                    </a:solidFill>
                  </a:tcPr>
                </a:tc>
                <a:tc>
                  <a:txBody>
                    <a:bodyPr/>
                    <a:lstStyle/>
                    <a:p>
                      <a:pPr algn="ctr" fontAlgn="ctr">
                        <a:buClrTx/>
                        <a:buSzTx/>
                        <a:buFontTx/>
                        <a:buNone/>
                      </a:pPr>
                      <a:r>
                        <a:rPr lang="en-US" altLang="zh-CN" sz="1100" b="0">
                          <a:solidFill>
                            <a:srgbClr val="000000"/>
                          </a:solidFill>
                          <a:effectLst/>
                          <a:latin typeface="微软雅黑" panose="020B0503020204020204" pitchFamily="34" charset="-122"/>
                          <a:ea typeface="微软雅黑" panose="020B0503020204020204" pitchFamily="34" charset="-122"/>
                        </a:rPr>
                        <a:t>1,412.01 </a:t>
                      </a:r>
                    </a:p>
                  </a:txBody>
                  <a:tcPr marL="12700" marR="12700" marT="1270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17830">
                <a:tc>
                  <a:txBody>
                    <a:bodyPr/>
                    <a:lstStyle/>
                    <a:p>
                      <a:pPr algn="ctr" fontAlgn="ctr"/>
                      <a:r>
                        <a:rPr lang="en-US" sz="1000" b="1" i="0" u="none" strike="noStrike" dirty="0">
                          <a:solidFill>
                            <a:srgbClr val="FFFFFF"/>
                          </a:solidFill>
                          <a:effectLst/>
                          <a:latin typeface="微软雅黑" panose="020B0503020204020204" pitchFamily="34" charset="-122"/>
                          <a:ea typeface="微软雅黑" panose="020B0503020204020204" pitchFamily="34" charset="-122"/>
                        </a:rPr>
                        <a:t>Plus: The benefits of debt</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42100"/>
                    </a:solidFill>
                  </a:tcPr>
                </a:tc>
                <a:tc>
                  <a:txBody>
                    <a:bodyPr/>
                    <a:lstStyle/>
                    <a:p>
                      <a:pPr algn="ctr" fontAlgn="ctr">
                        <a:buClrTx/>
                        <a:buSzTx/>
                        <a:buFontTx/>
                        <a:buNone/>
                      </a:pPr>
                      <a:r>
                        <a:rPr lang="en-US" altLang="zh-CN" sz="1100" b="0">
                          <a:solidFill>
                            <a:srgbClr val="000000"/>
                          </a:solidFill>
                          <a:effectLst/>
                          <a:latin typeface="微软雅黑" panose="020B0503020204020204" pitchFamily="34" charset="-122"/>
                          <a:ea typeface="微软雅黑" panose="020B0503020204020204" pitchFamily="34" charset="-122"/>
                        </a:rPr>
                        <a:t>1,423.31 </a:t>
                      </a:r>
                    </a:p>
                  </a:txBody>
                  <a:tcPr marL="12700" marR="12700" marT="1270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17830">
                <a:tc>
                  <a:txBody>
                    <a:bodyPr/>
                    <a:lstStyle/>
                    <a:p>
                      <a:pPr algn="ctr" fontAlgn="ctr"/>
                      <a:r>
                        <a:rPr lang="en-US" sz="1000" b="1" i="0" u="none" strike="noStrike" dirty="0">
                          <a:solidFill>
                            <a:srgbClr val="FFFFFF"/>
                          </a:solidFill>
                          <a:effectLst/>
                          <a:latin typeface="微软雅黑" panose="020B0503020204020204" pitchFamily="34" charset="-122"/>
                          <a:ea typeface="微软雅黑" panose="020B0503020204020204" pitchFamily="34" charset="-122"/>
                        </a:rPr>
                        <a:t>Less: Minority interests</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2100"/>
                    </a:solidFill>
                  </a:tcPr>
                </a:tc>
                <a:tc>
                  <a:txBody>
                    <a:bodyPr/>
                    <a:lstStyle/>
                    <a:p>
                      <a:pPr algn="ctr" fontAlgn="ctr">
                        <a:buClrTx/>
                        <a:buSzTx/>
                        <a:buFontTx/>
                        <a:buNone/>
                      </a:pPr>
                      <a:r>
                        <a:rPr lang="en-US" altLang="zh-CN" sz="1100" b="0">
                          <a:solidFill>
                            <a:srgbClr val="000000"/>
                          </a:solidFill>
                          <a:effectLst/>
                          <a:latin typeface="微软雅黑" panose="020B0503020204020204" pitchFamily="34" charset="-122"/>
                          <a:ea typeface="微软雅黑" panose="020B0503020204020204" pitchFamily="34" charset="-122"/>
                        </a:rPr>
                        <a:t>8.56 </a:t>
                      </a:r>
                    </a:p>
                  </a:txBody>
                  <a:tcPr marL="12700" marR="12700" marT="1270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17830">
                <a:tc>
                  <a:txBody>
                    <a:bodyPr/>
                    <a:lstStyle/>
                    <a:p>
                      <a:pPr algn="ctr" fontAlgn="ctr"/>
                      <a:r>
                        <a:rPr lang="en-US" sz="1000" b="1" i="0" u="none" strike="noStrike" dirty="0">
                          <a:solidFill>
                            <a:srgbClr val="FFFFFF"/>
                          </a:solidFill>
                          <a:effectLst/>
                          <a:latin typeface="微软雅黑" panose="020B0503020204020204" pitchFamily="34" charset="-122"/>
                          <a:ea typeface="微软雅黑" panose="020B0503020204020204" pitchFamily="34" charset="-122"/>
                        </a:rPr>
                        <a:t>Total equity value</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42100"/>
                    </a:solidFill>
                  </a:tcPr>
                </a:tc>
                <a:tc>
                  <a:txBody>
                    <a:bodyPr/>
                    <a:lstStyle/>
                    <a:p>
                      <a:pPr algn="ctr" fontAlgn="ctr">
                        <a:buClrTx/>
                        <a:buSzTx/>
                        <a:buFontTx/>
                        <a:buNone/>
                      </a:pPr>
                      <a:r>
                        <a:rPr lang="en-US" altLang="zh-CN" sz="1100" b="0">
                          <a:solidFill>
                            <a:srgbClr val="000000"/>
                          </a:solidFill>
                          <a:effectLst/>
                          <a:latin typeface="微软雅黑" panose="020B0503020204020204" pitchFamily="34" charset="-122"/>
                          <a:ea typeface="微软雅黑" panose="020B0503020204020204" pitchFamily="34" charset="-122"/>
                        </a:rPr>
                        <a:t>31,335.45 </a:t>
                      </a:r>
                    </a:p>
                  </a:txBody>
                  <a:tcPr marL="12700" marR="12700" marT="1270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17830">
                <a:tc>
                  <a:txBody>
                    <a:bodyPr/>
                    <a:lstStyle/>
                    <a:p>
                      <a:pPr algn="ctr" fontAlgn="ctr"/>
                      <a:r>
                        <a:rPr lang="en-US" sz="1000" b="1" i="0" u="none" strike="noStrike" dirty="0">
                          <a:solidFill>
                            <a:srgbClr val="FFFFFF"/>
                          </a:solidFill>
                          <a:effectLst/>
                          <a:latin typeface="微软雅黑" panose="020B0503020204020204" pitchFamily="34" charset="-122"/>
                          <a:ea typeface="微软雅黑" panose="020B0503020204020204" pitchFamily="34" charset="-122"/>
                        </a:rPr>
                        <a:t>Capital stock (millions of shares)</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42100"/>
                    </a:solidFill>
                  </a:tcPr>
                </a:tc>
                <a:tc>
                  <a:txBody>
                    <a:bodyPr/>
                    <a:lstStyle/>
                    <a:p>
                      <a:pPr algn="ctr" fontAlgn="ctr">
                        <a:buClrTx/>
                        <a:buSzTx/>
                        <a:buFontTx/>
                        <a:buNone/>
                      </a:pPr>
                      <a:r>
                        <a:rPr lang="en-US" altLang="zh-CN" sz="1100" b="0">
                          <a:solidFill>
                            <a:srgbClr val="000000"/>
                          </a:solidFill>
                          <a:effectLst/>
                          <a:latin typeface="微软雅黑" panose="020B0503020204020204" pitchFamily="34" charset="-122"/>
                          <a:ea typeface="微软雅黑" panose="020B0503020204020204" pitchFamily="34" charset="-122"/>
                        </a:rPr>
                        <a:t>400.04 </a:t>
                      </a:r>
                    </a:p>
                  </a:txBody>
                  <a:tcPr marL="12700" marR="12700" marT="1270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17830">
                <a:tc>
                  <a:txBody>
                    <a:bodyPr/>
                    <a:lstStyle/>
                    <a:p>
                      <a:pPr algn="ctr" fontAlgn="ctr"/>
                      <a:r>
                        <a:rPr lang="en-US" sz="1000" b="1" i="0" u="none" strike="noStrike" dirty="0">
                          <a:solidFill>
                            <a:srgbClr val="FFFFFF"/>
                          </a:solidFill>
                          <a:effectLst/>
                          <a:latin typeface="微软雅黑" panose="020B0503020204020204" pitchFamily="34" charset="-122"/>
                          <a:ea typeface="微软雅黑" panose="020B0503020204020204" pitchFamily="34" charset="-122"/>
                        </a:rPr>
                        <a:t>Value per share (Yuan)</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2100"/>
                    </a:solidFill>
                  </a:tcPr>
                </a:tc>
                <a:tc>
                  <a:txBody>
                    <a:bodyPr/>
                    <a:lstStyle/>
                    <a:p>
                      <a:pPr algn="ctr" fontAlgn="ctr">
                        <a:buClrTx/>
                        <a:buSzTx/>
                        <a:buFontTx/>
                        <a:buNone/>
                      </a:pPr>
                      <a:r>
                        <a:rPr lang="en-US" altLang="zh-CN" sz="1100" b="1">
                          <a:solidFill>
                            <a:srgbClr val="000000"/>
                          </a:solidFill>
                          <a:effectLst/>
                          <a:latin typeface="微软雅黑" panose="020B0503020204020204" pitchFamily="34" charset="-122"/>
                          <a:ea typeface="微软雅黑" panose="020B0503020204020204" pitchFamily="34" charset="-122"/>
                        </a:rPr>
                        <a:t>78.33</a:t>
                      </a:r>
                      <a:r>
                        <a:rPr lang="en-US" altLang="zh-CN" sz="1100">
                          <a:solidFill>
                            <a:srgbClr val="000000"/>
                          </a:solidFill>
                          <a:effectLst/>
                          <a:latin typeface="微软雅黑" panose="020B0503020204020204" pitchFamily="34" charset="-122"/>
                          <a:ea typeface="微软雅黑" panose="020B0503020204020204" pitchFamily="34" charset="-122"/>
                        </a:rPr>
                        <a:t> </a:t>
                      </a:r>
                    </a:p>
                  </a:txBody>
                  <a:tcPr marL="12700" marR="12700" marT="1270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5"/>
                  </a:ext>
                </a:extLst>
              </a:tr>
            </a:tbl>
          </a:graphicData>
        </a:graphic>
      </p:graphicFrame>
      <p:sp>
        <p:nvSpPr>
          <p:cNvPr id="13" name="矩形 12"/>
          <p:cNvSpPr/>
          <p:nvPr/>
        </p:nvSpPr>
        <p:spPr>
          <a:xfrm>
            <a:off x="706281" y="987832"/>
            <a:ext cx="3598797" cy="3241784"/>
          </a:xfrm>
          <a:prstGeom prst="rect">
            <a:avLst/>
          </a:prstGeom>
          <a:noFill/>
          <a:ln w="12700" cap="flat">
            <a:solidFill>
              <a:srgbClr val="9B1717"/>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35" tIns="73135" rIns="73135" bIns="73135" numCol="1" spcCol="0" rtlCol="0" fromWordArt="0" anchor="ctr" anchorCtr="0" forceAA="0" compatLnSpc="1">
            <a:noAutofit/>
          </a:bodyPr>
          <a:lstStyle/>
          <a:p>
            <a:pPr algn="ctr">
              <a:lnSpc>
                <a:spcPct val="90000"/>
              </a:lnSpc>
              <a:spcBef>
                <a:spcPts val="900"/>
              </a:spcBef>
            </a:pPr>
            <a:endParaRPr lang="zh-CN" altLang="en-US" sz="1400" dirty="0" err="1">
              <a:noFill/>
              <a:latin typeface="Arial" panose="020B0604020202020204" pitchFamily="34" charset="0"/>
              <a:cs typeface="Arial" panose="020B0604020202020204" pitchFamily="34" charset="0"/>
            </a:endParaRPr>
          </a:p>
        </p:txBody>
      </p:sp>
      <p:sp>
        <p:nvSpPr>
          <p:cNvPr id="14" name="矩形 13"/>
          <p:cNvSpPr/>
          <p:nvPr/>
        </p:nvSpPr>
        <p:spPr>
          <a:xfrm>
            <a:off x="5071940" y="1003432"/>
            <a:ext cx="3763337" cy="3241785"/>
          </a:xfrm>
          <a:prstGeom prst="rect">
            <a:avLst/>
          </a:prstGeom>
          <a:noFill/>
          <a:ln w="12700" cap="flat">
            <a:solidFill>
              <a:srgbClr val="9B1717"/>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35" tIns="73135" rIns="73135" bIns="73135" numCol="1" spcCol="0" rtlCol="0" fromWordArt="0" anchor="ctr" anchorCtr="0" forceAA="0" compatLnSpc="1">
            <a:noAutofit/>
          </a:bodyPr>
          <a:lstStyle/>
          <a:p>
            <a:pPr algn="ctr">
              <a:lnSpc>
                <a:spcPct val="90000"/>
              </a:lnSpc>
              <a:spcBef>
                <a:spcPts val="900"/>
              </a:spcBef>
            </a:pPr>
            <a:endParaRPr lang="zh-CN" altLang="en-US" sz="1400" dirty="0" err="1">
              <a:noFill/>
              <a:latin typeface="Arial"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5555" y="540498"/>
            <a:ext cx="9365942" cy="384721"/>
          </a:xfrm>
        </p:spPr>
        <p:txBody>
          <a:bodyPr/>
          <a:lstStyle/>
          <a:p>
            <a:r>
              <a:rPr lang="en-US" altLang="zh-CN" b="1" dirty="0"/>
              <a:t>EVA Model</a:t>
            </a:r>
            <a:endParaRPr lang="zh-CN" altLang="en-US" b="1" dirty="0"/>
          </a:p>
        </p:txBody>
      </p:sp>
      <p:sp>
        <p:nvSpPr>
          <p:cNvPr id="4" name="文本框 3"/>
          <p:cNvSpPr txBox="1"/>
          <p:nvPr/>
        </p:nvSpPr>
        <p:spPr>
          <a:xfrm>
            <a:off x="525534" y="975847"/>
            <a:ext cx="9774480" cy="583565"/>
          </a:xfrm>
          <a:prstGeom prst="rect">
            <a:avLst/>
          </a:prstGeom>
          <a:noFill/>
          <a:ln w="6350" cap="flat">
            <a:noFill/>
            <a:miter lim="800000"/>
          </a:ln>
        </p:spPr>
        <p:txBody>
          <a:bodyPr wrap="square">
            <a:spAutoFit/>
          </a:bodyPr>
          <a:lstStyle/>
          <a:p>
            <a:r>
              <a:rPr lang="en-US" altLang="zh-CN" sz="1600" b="1" dirty="0">
                <a:latin typeface="Palatino Linotype" panose="02040502050505030304" pitchFamily="18" charset="0"/>
                <a:cs typeface="Arial" panose="020B0604020202020204" pitchFamily="34" charset="0"/>
              </a:rPr>
              <a:t>EVA = After-tax net operating profit - (</a:t>
            </a:r>
            <a:r>
              <a:rPr lang="en-US" altLang="zh-CN" sz="1600" b="1" dirty="0">
                <a:latin typeface="Palatino Linotype" panose="02040502050505030304" pitchFamily="18" charset="0"/>
                <a:cs typeface="Arial" panose="020B0604020202020204" pitchFamily="34" charset="0"/>
                <a:sym typeface="+mn-ea"/>
              </a:rPr>
              <a:t>WACC</a:t>
            </a:r>
            <a:r>
              <a:rPr lang="en-US" altLang="zh-CN" sz="1600" b="1" dirty="0">
                <a:latin typeface="Palatino Linotype" panose="02040502050505030304" pitchFamily="18" charset="0"/>
                <a:cs typeface="Arial" panose="020B0604020202020204" pitchFamily="34" charset="0"/>
              </a:rPr>
              <a:t> </a:t>
            </a:r>
            <a:r>
              <a:rPr lang="en-US" altLang="zh-CN" sz="1600" b="1" dirty="0">
                <a:latin typeface="Palatino Linotype" panose="02040502050505030304" pitchFamily="18" charset="0"/>
                <a:cs typeface="Arial" panose="020B0604020202020204" pitchFamily="34" charset="0"/>
                <a:sym typeface="+mn-ea"/>
              </a:rPr>
              <a:t>× Invested capital</a:t>
            </a:r>
            <a:r>
              <a:rPr lang="en-US" altLang="zh-CN" sz="1600" b="1" dirty="0">
                <a:latin typeface="Palatino Linotype" panose="02040502050505030304" pitchFamily="18" charset="0"/>
                <a:cs typeface="Arial" panose="020B0604020202020204" pitchFamily="34" charset="0"/>
              </a:rPr>
              <a:t>) </a:t>
            </a:r>
          </a:p>
          <a:p>
            <a:r>
              <a:rPr lang="en-US" altLang="zh-CN" sz="1600" b="1" dirty="0">
                <a:latin typeface="Palatino Linotype" panose="02040502050505030304" pitchFamily="18" charset="0"/>
                <a:cs typeface="Arial" panose="020B0604020202020204" pitchFamily="34" charset="0"/>
              </a:rPr>
              <a:t>         = NOPLAT-WACC ×IC</a:t>
            </a:r>
            <a:endParaRPr lang="zh-CN" altLang="en-US" sz="1600" b="1" dirty="0">
              <a:latin typeface="Palatino Linotype" panose="02040502050505030304" pitchFamily="18" charset="0"/>
              <a:cs typeface="Arial" panose="020B0604020202020204" pitchFamily="34" charset="0"/>
            </a:endParaRPr>
          </a:p>
        </p:txBody>
      </p:sp>
      <p:graphicFrame>
        <p:nvGraphicFramePr>
          <p:cNvPr id="9" name="表格 8"/>
          <p:cNvGraphicFramePr>
            <a:graphicFrameLocks noGrp="1"/>
          </p:cNvGraphicFramePr>
          <p:nvPr/>
        </p:nvGraphicFramePr>
        <p:xfrm>
          <a:off x="5276961" y="1611219"/>
          <a:ext cx="4070861" cy="4920276"/>
        </p:xfrm>
        <a:graphic>
          <a:graphicData uri="http://schemas.openxmlformats.org/drawingml/2006/table">
            <a:tbl>
              <a:tblPr/>
              <a:tblGrid>
                <a:gridCol w="2859797">
                  <a:extLst>
                    <a:ext uri="{9D8B030D-6E8A-4147-A177-3AD203B41FA5}">
                      <a16:colId xmlns:a16="http://schemas.microsoft.com/office/drawing/2014/main" val="20000"/>
                    </a:ext>
                  </a:extLst>
                </a:gridCol>
                <a:gridCol w="1211064">
                  <a:extLst>
                    <a:ext uri="{9D8B030D-6E8A-4147-A177-3AD203B41FA5}">
                      <a16:colId xmlns:a16="http://schemas.microsoft.com/office/drawing/2014/main" val="20001"/>
                    </a:ext>
                  </a:extLst>
                </a:gridCol>
              </a:tblGrid>
              <a:tr h="629528">
                <a:tc>
                  <a:txBody>
                    <a:bodyPr/>
                    <a:lstStyle/>
                    <a:p>
                      <a:pPr algn="ctr" fontAlgn="ctr"/>
                      <a:r>
                        <a:rPr lang="en-US" sz="1100" b="1" i="0" u="none" strike="noStrike" dirty="0">
                          <a:solidFill>
                            <a:srgbClr val="FFFFFF"/>
                          </a:solidFill>
                          <a:effectLst/>
                          <a:latin typeface="微软雅黑" panose="020B0503020204020204" pitchFamily="34" charset="-122"/>
                          <a:ea typeface="微软雅黑" panose="020B0503020204020204" pitchFamily="34" charset="-122"/>
                        </a:rPr>
                        <a:t>EVA Evaluation</a:t>
                      </a:r>
                    </a:p>
                  </a:txBody>
                  <a:tcPr marL="0" marR="0" marT="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9B1717"/>
                    </a:solidFill>
                  </a:tcPr>
                </a:tc>
                <a:tc>
                  <a:txBody>
                    <a:bodyPr/>
                    <a:lstStyle/>
                    <a:p>
                      <a:pPr algn="ctr" fontAlgn="ctr"/>
                      <a:r>
                        <a:rPr lang="en-US" sz="1100" b="0" i="0" u="none" strike="noStrike">
                          <a:solidFill>
                            <a:srgbClr val="000000"/>
                          </a:solidFill>
                          <a:effectLst/>
                          <a:latin typeface="微软雅黑" panose="020B0503020204020204" pitchFamily="34" charset="-122"/>
                          <a:ea typeface="微软雅黑" panose="020B0503020204020204" pitchFamily="34" charset="-122"/>
                        </a:rPr>
                        <a:t>PV（million）</a:t>
                      </a:r>
                    </a:p>
                  </a:txBody>
                  <a:tcPr marL="0" marR="0" marT="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000"/>
                  </a:ext>
                </a:extLst>
              </a:tr>
              <a:tr h="366122">
                <a:tc>
                  <a:txBody>
                    <a:bodyPr/>
                    <a:lstStyle/>
                    <a:p>
                      <a:pPr algn="ctr" fontAlgn="ctr"/>
                      <a:r>
                        <a:rPr lang="en-US" sz="1100" b="1" i="0" u="none" strike="noStrike" dirty="0">
                          <a:solidFill>
                            <a:srgbClr val="FFFFFF"/>
                          </a:solidFill>
                          <a:effectLst/>
                          <a:latin typeface="微软雅黑" panose="020B0503020204020204" pitchFamily="34" charset="-122"/>
                          <a:ea typeface="微软雅黑" panose="020B0503020204020204" pitchFamily="34" charset="-122"/>
                        </a:rPr>
                        <a:t>Phase I</a:t>
                      </a:r>
                    </a:p>
                  </a:txBody>
                  <a:tcPr marL="0" marR="0" marT="0" marB="0" anchor="ctr">
                    <a:lnL w="12700" cap="flat" cmpd="sng" algn="ctr">
                      <a:solidFill>
                        <a:schemeClr val="tx1"/>
                      </a:solidFill>
                      <a:prstDash val="solid"/>
                      <a:round/>
                      <a:headEnd type="none" w="med" len="med"/>
                      <a:tailEnd type="none" w="med" len="med"/>
                    </a:lnL>
                    <a:lnR>
                      <a:noFill/>
                    </a:lnR>
                    <a:lnT>
                      <a:noFill/>
                    </a:lnT>
                    <a:lnB>
                      <a:noFill/>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2010.355</a:t>
                      </a:r>
                    </a:p>
                  </a:txBody>
                  <a:tcPr marL="0" marR="0" marT="0"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1"/>
                  </a:ext>
                </a:extLst>
              </a:tr>
              <a:tr h="366122">
                <a:tc>
                  <a:txBody>
                    <a:bodyPr/>
                    <a:lstStyle/>
                    <a:p>
                      <a:pPr algn="ctr" fontAlgn="ctr"/>
                      <a:r>
                        <a:rPr lang="en-US" sz="1100" b="1" i="0" u="none" strike="noStrike" dirty="0">
                          <a:solidFill>
                            <a:srgbClr val="FFFFFF"/>
                          </a:solidFill>
                          <a:effectLst/>
                          <a:latin typeface="微软雅黑" panose="020B0503020204020204" pitchFamily="34" charset="-122"/>
                          <a:ea typeface="微软雅黑" panose="020B0503020204020204" pitchFamily="34" charset="-122"/>
                        </a:rPr>
                        <a:t>Phase II</a:t>
                      </a:r>
                    </a:p>
                  </a:txBody>
                  <a:tcPr marL="0" marR="0" marT="0" marB="0" anchor="ctr">
                    <a:lnL w="12700" cap="flat" cmpd="sng" algn="ctr">
                      <a:solidFill>
                        <a:schemeClr val="tx1"/>
                      </a:solidFill>
                      <a:prstDash val="solid"/>
                      <a:round/>
                      <a:headEnd type="none" w="med" len="med"/>
                      <a:tailEnd type="none" w="med" len="med"/>
                    </a:lnL>
                    <a:lnR>
                      <a:noFill/>
                    </a:lnR>
                    <a:lnT>
                      <a:noFill/>
                    </a:lnT>
                    <a:lnB>
                      <a:noFill/>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3360.658</a:t>
                      </a:r>
                    </a:p>
                  </a:txBody>
                  <a:tcPr marL="0" marR="0" marT="0"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366122">
                <a:tc>
                  <a:txBody>
                    <a:bodyPr/>
                    <a:lstStyle/>
                    <a:p>
                      <a:pPr algn="ctr" fontAlgn="ctr"/>
                      <a:r>
                        <a:rPr lang="en-US" sz="1100" b="1" i="0" u="none" strike="noStrike" dirty="0">
                          <a:solidFill>
                            <a:srgbClr val="FFFFFF"/>
                          </a:solidFill>
                          <a:effectLst/>
                          <a:latin typeface="微软雅黑" panose="020B0503020204020204" pitchFamily="34" charset="-122"/>
                          <a:ea typeface="微软雅黑" panose="020B0503020204020204" pitchFamily="34" charset="-122"/>
                        </a:rPr>
                        <a:t>Phase III</a:t>
                      </a:r>
                    </a:p>
                  </a:txBody>
                  <a:tcPr marL="0" marR="0" marT="0" marB="0" anchor="ctr">
                    <a:lnL w="12700" cap="flat" cmpd="sng" algn="ctr">
                      <a:solidFill>
                        <a:schemeClr val="tx1"/>
                      </a:solidFill>
                      <a:prstDash val="solid"/>
                      <a:round/>
                      <a:headEnd type="none" w="med" len="med"/>
                      <a:tailEnd type="none" w="med" len="med"/>
                    </a:lnL>
                    <a:lnR>
                      <a:noFill/>
                    </a:lnR>
                    <a:lnT>
                      <a:noFill/>
                    </a:lnT>
                    <a:lnB>
                      <a:noFill/>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9708.18</a:t>
                      </a:r>
                    </a:p>
                  </a:txBody>
                  <a:tcPr marL="0" marR="0" marT="0"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629528">
                <a:tc>
                  <a:txBody>
                    <a:bodyPr/>
                    <a:lstStyle/>
                    <a:p>
                      <a:pPr algn="ctr" fontAlgn="ctr"/>
                      <a:r>
                        <a:rPr lang="en-US" sz="1100" b="1" i="0" u="none" strike="noStrike" dirty="0">
                          <a:solidFill>
                            <a:srgbClr val="FFFFFF"/>
                          </a:solidFill>
                          <a:effectLst/>
                          <a:latin typeface="微软雅黑" panose="020B0503020204020204" pitchFamily="34" charset="-122"/>
                          <a:ea typeface="微软雅黑" panose="020B0503020204020204" pitchFamily="34" charset="-122"/>
                        </a:rPr>
                        <a:t>Present value of operational economic added value</a:t>
                      </a:r>
                    </a:p>
                  </a:txBody>
                  <a:tcPr marL="0" marR="0" marT="0" marB="0" anchor="ctr">
                    <a:lnL w="12700" cap="flat" cmpd="sng" algn="ctr">
                      <a:solidFill>
                        <a:schemeClr val="tx1"/>
                      </a:solidFill>
                      <a:prstDash val="solid"/>
                      <a:round/>
                      <a:headEnd type="none" w="med" len="med"/>
                      <a:tailEnd type="none" w="med" len="med"/>
                    </a:lnL>
                    <a:lnR>
                      <a:noFill/>
                    </a:lnR>
                    <a:lnT>
                      <a:noFill/>
                    </a:lnT>
                    <a:lnB>
                      <a:noFill/>
                    </a:lnB>
                    <a:solidFill>
                      <a:srgbClr val="9B1717"/>
                    </a:solidFill>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15079.19</a:t>
                      </a:r>
                    </a:p>
                  </a:txBody>
                  <a:tcPr marL="0" marR="0" marT="0"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366122">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Plus: Invested capital</a:t>
                      </a:r>
                    </a:p>
                  </a:txBody>
                  <a:tcPr marL="0" marR="0" marT="0" marB="0" anchor="ctr">
                    <a:lnL w="12700" cap="flat" cmpd="sng" algn="ctr">
                      <a:solidFill>
                        <a:schemeClr val="tx1"/>
                      </a:solidFill>
                      <a:prstDash val="solid"/>
                      <a:round/>
                      <a:headEnd type="none" w="med" len="med"/>
                      <a:tailEnd type="none" w="med" len="med"/>
                    </a:lnL>
                    <a:lnR>
                      <a:noFill/>
                    </a:lnR>
                    <a:lnT>
                      <a:noFill/>
                    </a:lnT>
                    <a:lnB>
                      <a:noFill/>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2240.735</a:t>
                      </a:r>
                    </a:p>
                  </a:txBody>
                  <a:tcPr marL="0" marR="0" marT="0"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366122">
                <a:tc>
                  <a:txBody>
                    <a:bodyPr/>
                    <a:lstStyle/>
                    <a:p>
                      <a:pPr algn="ctr" fontAlgn="ctr"/>
                      <a:r>
                        <a:rPr lang="en-US" sz="1100" b="1" i="0" u="none" strike="noStrike" dirty="0">
                          <a:solidFill>
                            <a:srgbClr val="FFFFFF"/>
                          </a:solidFill>
                          <a:effectLst/>
                          <a:latin typeface="微软雅黑" panose="020B0503020204020204" pitchFamily="34" charset="-122"/>
                          <a:ea typeface="微软雅黑" panose="020B0503020204020204" pitchFamily="34" charset="-122"/>
                        </a:rPr>
                        <a:t>Plus: non-operating net asset value</a:t>
                      </a:r>
                    </a:p>
                  </a:txBody>
                  <a:tcPr marL="0" marR="0" marT="0" marB="0" anchor="ctr">
                    <a:lnL w="12700" cap="flat" cmpd="sng" algn="ctr">
                      <a:solidFill>
                        <a:schemeClr val="tx1"/>
                      </a:solidFill>
                      <a:prstDash val="solid"/>
                      <a:round/>
                      <a:headEnd type="none" w="med" len="med"/>
                      <a:tailEnd type="none" w="med" len="med"/>
                    </a:lnL>
                    <a:lnR>
                      <a:noFill/>
                    </a:lnR>
                    <a:lnT>
                      <a:noFill/>
                    </a:lnT>
                    <a:lnB>
                      <a:noFill/>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1412.005</a:t>
                      </a:r>
                    </a:p>
                  </a:txBody>
                  <a:tcPr marL="0" marR="0" marT="0"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366122">
                <a:tc>
                  <a:txBody>
                    <a:bodyPr/>
                    <a:lstStyle/>
                    <a:p>
                      <a:pPr algn="ctr" fontAlgn="ctr"/>
                      <a:r>
                        <a:rPr lang="en-US" sz="1100" b="1" i="0" u="none" strike="noStrike" dirty="0">
                          <a:solidFill>
                            <a:srgbClr val="FFFFFF"/>
                          </a:solidFill>
                          <a:effectLst/>
                          <a:latin typeface="微软雅黑" panose="020B0503020204020204" pitchFamily="34" charset="-122"/>
                          <a:ea typeface="微软雅黑" panose="020B0503020204020204" pitchFamily="34" charset="-122"/>
                        </a:rPr>
                        <a:t>Less: debt value</a:t>
                      </a:r>
                    </a:p>
                  </a:txBody>
                  <a:tcPr marL="0" marR="0" marT="0" marB="0" anchor="ctr">
                    <a:lnL w="12700" cap="flat" cmpd="sng" algn="ctr">
                      <a:solidFill>
                        <a:schemeClr val="tx1"/>
                      </a:solidFill>
                      <a:prstDash val="solid"/>
                      <a:round/>
                      <a:headEnd type="none" w="med" len="med"/>
                      <a:tailEnd type="none" w="med" len="med"/>
                    </a:lnL>
                    <a:lnR>
                      <a:noFill/>
                    </a:lnR>
                    <a:lnT>
                      <a:noFill/>
                    </a:lnT>
                    <a:lnB>
                      <a:noFill/>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a:t>
                      </a:r>
                    </a:p>
                  </a:txBody>
                  <a:tcPr marL="0" marR="0" marT="0"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366122">
                <a:tc>
                  <a:txBody>
                    <a:bodyPr/>
                    <a:lstStyle/>
                    <a:p>
                      <a:pPr algn="ctr" fontAlgn="ctr"/>
                      <a:r>
                        <a:rPr lang="en-US" sz="1100" b="1" i="0" u="none" strike="noStrike" dirty="0">
                          <a:solidFill>
                            <a:srgbClr val="FFFFFF"/>
                          </a:solidFill>
                          <a:effectLst/>
                          <a:latin typeface="微软雅黑" panose="020B0503020204020204" pitchFamily="34" charset="-122"/>
                          <a:ea typeface="微软雅黑" panose="020B0503020204020204" pitchFamily="34" charset="-122"/>
                        </a:rPr>
                        <a:t>Less: Minority interests</a:t>
                      </a:r>
                    </a:p>
                  </a:txBody>
                  <a:tcPr marL="0" marR="0" marT="0" marB="0" anchor="ctr">
                    <a:lnL w="12700" cap="flat" cmpd="sng" algn="ctr">
                      <a:solidFill>
                        <a:schemeClr val="tx1"/>
                      </a:solidFill>
                      <a:prstDash val="solid"/>
                      <a:round/>
                      <a:headEnd type="none" w="med" len="med"/>
                      <a:tailEnd type="none" w="med" len="med"/>
                    </a:lnL>
                    <a:lnR>
                      <a:noFill/>
                    </a:lnR>
                    <a:lnT>
                      <a:noFill/>
                    </a:lnT>
                    <a:lnB>
                      <a:noFill/>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8.56</a:t>
                      </a:r>
                    </a:p>
                  </a:txBody>
                  <a:tcPr marL="0" marR="0" marT="0"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366122">
                <a:tc>
                  <a:txBody>
                    <a:bodyPr/>
                    <a:lstStyle/>
                    <a:p>
                      <a:pPr algn="ctr" fontAlgn="ctr"/>
                      <a:r>
                        <a:rPr lang="en-US" sz="1100" b="1" i="0" u="none" strike="noStrike" dirty="0">
                          <a:solidFill>
                            <a:srgbClr val="FFFFFF"/>
                          </a:solidFill>
                          <a:effectLst/>
                          <a:latin typeface="微软雅黑" panose="020B0503020204020204" pitchFamily="34" charset="-122"/>
                          <a:ea typeface="微软雅黑" panose="020B0503020204020204" pitchFamily="34" charset="-122"/>
                        </a:rPr>
                        <a:t>Total equity value</a:t>
                      </a:r>
                    </a:p>
                  </a:txBody>
                  <a:tcPr marL="0" marR="0" marT="0" marB="0" anchor="ctr">
                    <a:lnL w="12700" cap="flat" cmpd="sng" algn="ctr">
                      <a:solidFill>
                        <a:schemeClr val="tx1"/>
                      </a:solidFill>
                      <a:prstDash val="solid"/>
                      <a:round/>
                      <a:headEnd type="none" w="med" len="med"/>
                      <a:tailEnd type="none" w="med" len="med"/>
                    </a:lnL>
                    <a:lnR>
                      <a:noFill/>
                    </a:lnR>
                    <a:lnT>
                      <a:noFill/>
                    </a:lnT>
                    <a:lnB>
                      <a:noFill/>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18723.37</a:t>
                      </a:r>
                    </a:p>
                  </a:txBody>
                  <a:tcPr marL="0" marR="0" marT="0"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9"/>
                  </a:ext>
                </a:extLst>
              </a:tr>
              <a:tr h="366122">
                <a:tc>
                  <a:txBody>
                    <a:bodyPr/>
                    <a:lstStyle/>
                    <a:p>
                      <a:pPr algn="ctr" fontAlgn="ctr"/>
                      <a:r>
                        <a:rPr lang="en-US" sz="1100" b="1" i="0" u="none" strike="noStrike" dirty="0">
                          <a:solidFill>
                            <a:srgbClr val="FFFFFF"/>
                          </a:solidFill>
                          <a:effectLst/>
                          <a:latin typeface="微软雅黑" panose="020B0503020204020204" pitchFamily="34" charset="-122"/>
                          <a:ea typeface="微软雅黑" panose="020B0503020204020204" pitchFamily="34" charset="-122"/>
                        </a:rPr>
                        <a:t>Capital stock (millions of shares)</a:t>
                      </a:r>
                    </a:p>
                  </a:txBody>
                  <a:tcPr marL="0" marR="0" marT="0" marB="0" anchor="ctr">
                    <a:lnL w="12700" cap="flat" cmpd="sng" algn="ctr">
                      <a:solidFill>
                        <a:schemeClr val="tx1"/>
                      </a:solidFill>
                      <a:prstDash val="solid"/>
                      <a:round/>
                      <a:headEnd type="none" w="med" len="med"/>
                      <a:tailEnd type="none" w="med" len="med"/>
                    </a:lnL>
                    <a:lnR>
                      <a:noFill/>
                    </a:lnR>
                    <a:lnT>
                      <a:noFill/>
                    </a:lnT>
                    <a:lnB>
                      <a:noFill/>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400.0445</a:t>
                      </a:r>
                    </a:p>
                  </a:txBody>
                  <a:tcPr marL="0" marR="0" marT="0" marB="0"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0"/>
                  </a:ext>
                </a:extLst>
              </a:tr>
              <a:tr h="366122">
                <a:tc>
                  <a:txBody>
                    <a:bodyPr/>
                    <a:lstStyle/>
                    <a:p>
                      <a:pPr algn="ctr" fontAlgn="ctr"/>
                      <a:r>
                        <a:rPr lang="en-US" sz="1100" b="1" i="0" u="none" strike="noStrike" dirty="0">
                          <a:solidFill>
                            <a:srgbClr val="FFFFFF"/>
                          </a:solidFill>
                          <a:effectLst/>
                          <a:latin typeface="微软雅黑" panose="020B0503020204020204" pitchFamily="34" charset="-122"/>
                          <a:ea typeface="微软雅黑" panose="020B0503020204020204" pitchFamily="34" charset="-122"/>
                        </a:rPr>
                        <a:t>Value per share</a:t>
                      </a:r>
                    </a:p>
                  </a:txBody>
                  <a:tcPr marL="0" marR="0" marT="0"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rgbClr val="9B1717"/>
                    </a:solidFill>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46.80323</a:t>
                      </a:r>
                    </a:p>
                  </a:txBody>
                  <a:tcPr marL="0" marR="0" marT="0"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11"/>
                  </a:ext>
                </a:extLst>
              </a:tr>
            </a:tbl>
          </a:graphicData>
        </a:graphic>
      </p:graphicFrame>
      <p:graphicFrame>
        <p:nvGraphicFramePr>
          <p:cNvPr id="10" name="表格 9"/>
          <p:cNvGraphicFramePr>
            <a:graphicFrameLocks noGrp="1"/>
          </p:cNvGraphicFramePr>
          <p:nvPr/>
        </p:nvGraphicFramePr>
        <p:xfrm>
          <a:off x="523151" y="1618984"/>
          <a:ext cx="3959522" cy="4920278"/>
        </p:xfrm>
        <a:graphic>
          <a:graphicData uri="http://schemas.openxmlformats.org/drawingml/2006/table">
            <a:tbl>
              <a:tblPr/>
              <a:tblGrid>
                <a:gridCol w="1039790">
                  <a:extLst>
                    <a:ext uri="{9D8B030D-6E8A-4147-A177-3AD203B41FA5}">
                      <a16:colId xmlns:a16="http://schemas.microsoft.com/office/drawing/2014/main" val="20000"/>
                    </a:ext>
                  </a:extLst>
                </a:gridCol>
                <a:gridCol w="729933">
                  <a:extLst>
                    <a:ext uri="{9D8B030D-6E8A-4147-A177-3AD203B41FA5}">
                      <a16:colId xmlns:a16="http://schemas.microsoft.com/office/drawing/2014/main" val="20001"/>
                    </a:ext>
                  </a:extLst>
                </a:gridCol>
                <a:gridCol w="729933">
                  <a:extLst>
                    <a:ext uri="{9D8B030D-6E8A-4147-A177-3AD203B41FA5}">
                      <a16:colId xmlns:a16="http://schemas.microsoft.com/office/drawing/2014/main" val="20002"/>
                    </a:ext>
                  </a:extLst>
                </a:gridCol>
                <a:gridCol w="729933">
                  <a:extLst>
                    <a:ext uri="{9D8B030D-6E8A-4147-A177-3AD203B41FA5}">
                      <a16:colId xmlns:a16="http://schemas.microsoft.com/office/drawing/2014/main" val="20003"/>
                    </a:ext>
                  </a:extLst>
                </a:gridCol>
                <a:gridCol w="729933">
                  <a:extLst>
                    <a:ext uri="{9D8B030D-6E8A-4147-A177-3AD203B41FA5}">
                      <a16:colId xmlns:a16="http://schemas.microsoft.com/office/drawing/2014/main" val="20004"/>
                    </a:ext>
                  </a:extLst>
                </a:gridCol>
              </a:tblGrid>
              <a:tr h="233795">
                <a:tc>
                  <a:txBody>
                    <a:bodyPr/>
                    <a:lstStyle/>
                    <a:p>
                      <a:pPr algn="ctr" fontAlgn="ctr"/>
                      <a:r>
                        <a:rPr lang="zh-CN" altLang="en-US" sz="1100" b="1" i="0" u="none" strike="noStrike">
                          <a:solidFill>
                            <a:srgbClr val="FFFFFF"/>
                          </a:solidFill>
                          <a:effectLst/>
                          <a:latin typeface="微软雅黑" panose="020B0503020204020204" pitchFamily="34" charset="-122"/>
                          <a:ea typeface="微软雅黑" panose="020B0503020204020204" pitchFamily="34" charset="-122"/>
                        </a:rPr>
                        <a:t>　</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9B1717"/>
                    </a:solidFill>
                  </a:tcPr>
                </a:tc>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2023E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9B1717"/>
                    </a:solidFill>
                  </a:tcPr>
                </a:tc>
                <a:tc>
                  <a:txBody>
                    <a:bodyPr/>
                    <a:lstStyle/>
                    <a:p>
                      <a:pPr algn="ctr" fontAlgn="ctr"/>
                      <a:r>
                        <a:rPr lang="en-US" sz="1100" b="1" i="0" u="none" strike="noStrike" dirty="0">
                          <a:solidFill>
                            <a:srgbClr val="FFFFFF"/>
                          </a:solidFill>
                          <a:effectLst/>
                          <a:latin typeface="微软雅黑" panose="020B0503020204020204" pitchFamily="34" charset="-122"/>
                          <a:ea typeface="微软雅黑" panose="020B0503020204020204" pitchFamily="34" charset="-122"/>
                        </a:rPr>
                        <a:t>2024E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9B1717"/>
                    </a:solidFill>
                  </a:tcPr>
                </a:tc>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2025E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9B1717"/>
                    </a:solidFill>
                  </a:tcPr>
                </a:tc>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2026E</a:t>
                      </a: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9B1717"/>
                    </a:solidFill>
                  </a:tcPr>
                </a:tc>
                <a:extLst>
                  <a:ext uri="{0D108BD9-81ED-4DB2-BD59-A6C34878D82A}">
                    <a16:rowId xmlns:a16="http://schemas.microsoft.com/office/drawing/2014/main" val="10000"/>
                  </a:ext>
                </a:extLst>
              </a:tr>
              <a:tr h="246657">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NOPLAT</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439.564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552.87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687.631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701.38</a:t>
                      </a: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46657">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WACC</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0.06017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0.06017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0.06017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0.06017</a:t>
                      </a: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246657">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IC</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2384.4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2795.43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3240.12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3554.79</a:t>
                      </a: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246657">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EVA</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304.728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397.022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506.037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496.939</a:t>
                      </a: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246657">
                <a:tc>
                  <a:txBody>
                    <a:bodyPr/>
                    <a:lstStyle/>
                    <a:p>
                      <a:pPr algn="ctr" fontAlgn="ctr"/>
                      <a:r>
                        <a:rPr lang="zh-CN" altLang="en-US" sz="1100" b="1" i="0" u="none" strike="noStrike">
                          <a:solidFill>
                            <a:srgbClr val="FFFFFF"/>
                          </a:solidFill>
                          <a:effectLst/>
                          <a:latin typeface="微软雅黑" panose="020B0503020204020204" pitchFamily="34" charset="-122"/>
                          <a:ea typeface="微软雅黑" panose="020B0503020204020204" pitchFamily="34" charset="-122"/>
                        </a:rPr>
                        <a:t>　</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B1717"/>
                    </a:solidFill>
                  </a:tcPr>
                </a:tc>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2027E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B1717"/>
                    </a:solidFill>
                  </a:tcPr>
                </a:tc>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2028E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B1717"/>
                    </a:solidFill>
                  </a:tcPr>
                </a:tc>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2029E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B1717"/>
                    </a:solidFill>
                  </a:tcPr>
                </a:tc>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2030E</a:t>
                      </a: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B1717"/>
                    </a:solidFill>
                  </a:tcPr>
                </a:tc>
                <a:extLst>
                  <a:ext uri="{0D108BD9-81ED-4DB2-BD59-A6C34878D82A}">
                    <a16:rowId xmlns:a16="http://schemas.microsoft.com/office/drawing/2014/main" val="10005"/>
                  </a:ext>
                </a:extLst>
              </a:tr>
              <a:tr h="246657">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NOPLAT</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806.323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886.955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957.912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1034.54</a:t>
                      </a: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r h="246657">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WACC</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0.06017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0.06017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0.06017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0.06017</a:t>
                      </a: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7"/>
                  </a:ext>
                </a:extLst>
              </a:tr>
              <a:tr h="246657">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IC</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3807.59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5592.18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6039.55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6522.72</a:t>
                      </a: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8"/>
                  </a:ext>
                </a:extLst>
              </a:tr>
              <a:tr h="246657">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EVA</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584.809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604.141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607.944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656.579</a:t>
                      </a: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9"/>
                  </a:ext>
                </a:extLst>
              </a:tr>
              <a:tr h="246657">
                <a:tc>
                  <a:txBody>
                    <a:bodyPr/>
                    <a:lstStyle/>
                    <a:p>
                      <a:pPr algn="ctr" fontAlgn="ctr"/>
                      <a:r>
                        <a:rPr lang="zh-CN" altLang="en-US" sz="1100" b="1" i="0" u="none" strike="noStrike">
                          <a:solidFill>
                            <a:srgbClr val="FFFFFF"/>
                          </a:solidFill>
                          <a:effectLst/>
                          <a:latin typeface="微软雅黑" panose="020B0503020204020204" pitchFamily="34" charset="-122"/>
                          <a:ea typeface="微软雅黑" panose="020B0503020204020204" pitchFamily="34" charset="-122"/>
                        </a:rPr>
                        <a:t>　</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B1717"/>
                    </a:solidFill>
                  </a:tcPr>
                </a:tc>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2031E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B1717"/>
                    </a:solidFill>
                  </a:tcPr>
                </a:tc>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2032E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B1717"/>
                    </a:solidFill>
                  </a:tcPr>
                </a:tc>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2033E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B1717"/>
                    </a:solidFill>
                  </a:tcPr>
                </a:tc>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2034E</a:t>
                      </a: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B1717"/>
                    </a:solidFill>
                  </a:tcPr>
                </a:tc>
                <a:extLst>
                  <a:ext uri="{0D108BD9-81ED-4DB2-BD59-A6C34878D82A}">
                    <a16:rowId xmlns:a16="http://schemas.microsoft.com/office/drawing/2014/main" val="10010"/>
                  </a:ext>
                </a:extLst>
              </a:tr>
              <a:tr h="246657">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NOPLAT</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1086.27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1140.59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1174.8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1210.05</a:t>
                      </a: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1"/>
                  </a:ext>
                </a:extLst>
              </a:tr>
              <a:tr h="246657">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WACC</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0.06017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0.06017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0.06017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0.06017</a:t>
                      </a: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2"/>
                  </a:ext>
                </a:extLst>
              </a:tr>
              <a:tr h="246657">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IC</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6848.85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7191.3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7407.04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7629.25</a:t>
                      </a: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3"/>
                  </a:ext>
                </a:extLst>
              </a:tr>
              <a:tr h="246657">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EVA</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683.957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718.154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735.578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757.645</a:t>
                      </a: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4"/>
                  </a:ext>
                </a:extLst>
              </a:tr>
              <a:tr h="246657">
                <a:tc>
                  <a:txBody>
                    <a:bodyPr/>
                    <a:lstStyle/>
                    <a:p>
                      <a:pPr algn="ctr" fontAlgn="ctr"/>
                      <a:r>
                        <a:rPr lang="zh-CN" altLang="en-US" sz="1100" b="1" i="0" u="none" strike="noStrike">
                          <a:solidFill>
                            <a:srgbClr val="FFFFFF"/>
                          </a:solidFill>
                          <a:effectLst/>
                          <a:latin typeface="微软雅黑" panose="020B0503020204020204" pitchFamily="34" charset="-122"/>
                          <a:ea typeface="微软雅黑" panose="020B0503020204020204" pitchFamily="34" charset="-122"/>
                        </a:rPr>
                        <a:t>　</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B1717"/>
                    </a:solidFill>
                  </a:tcPr>
                </a:tc>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2035E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B1717"/>
                    </a:solidFill>
                  </a:tcPr>
                </a:tc>
                <a:tc>
                  <a:txBody>
                    <a:bodyPr/>
                    <a:lstStyle/>
                    <a:p>
                      <a:pPr algn="ctr"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B1717"/>
                    </a:solidFill>
                  </a:tcPr>
                </a:tc>
                <a:tc>
                  <a:txBody>
                    <a:bodyPr/>
                    <a:lstStyle/>
                    <a:p>
                      <a:pPr algn="ctr"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B1717"/>
                    </a:solidFill>
                  </a:tcPr>
                </a:tc>
                <a:tc>
                  <a:txBody>
                    <a:bodyPr/>
                    <a:lstStyle/>
                    <a:p>
                      <a:pPr algn="ctr"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　</a:t>
                      </a: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B1717"/>
                    </a:solidFill>
                  </a:tcPr>
                </a:tc>
                <a:extLst>
                  <a:ext uri="{0D108BD9-81ED-4DB2-BD59-A6C34878D82A}">
                    <a16:rowId xmlns:a16="http://schemas.microsoft.com/office/drawing/2014/main" val="10015"/>
                  </a:ext>
                </a:extLst>
              </a:tr>
              <a:tr h="246657">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NOPLAT</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1234.25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6"/>
                  </a:ext>
                </a:extLst>
              </a:tr>
              <a:tr h="246657">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WACC</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0.06017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7"/>
                  </a:ext>
                </a:extLst>
              </a:tr>
              <a:tr h="246657">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IC</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7781.83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8"/>
                  </a:ext>
                </a:extLst>
              </a:tr>
              <a:tr h="246657">
                <a:tc>
                  <a:txBody>
                    <a:bodyPr/>
                    <a:lstStyle/>
                    <a:p>
                      <a:pPr algn="ctr" fontAlgn="ctr"/>
                      <a:r>
                        <a:rPr lang="en-US" sz="1100" b="1" i="0" u="none" strike="noStrike">
                          <a:solidFill>
                            <a:srgbClr val="FFFFFF"/>
                          </a:solidFill>
                          <a:effectLst/>
                          <a:latin typeface="微软雅黑" panose="020B0503020204020204" pitchFamily="34" charset="-122"/>
                          <a:ea typeface="微软雅黑" panose="020B0503020204020204" pitchFamily="34" charset="-122"/>
                        </a:rPr>
                        <a:t>EVA</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B1717"/>
                    </a:solidFill>
                  </a:tcPr>
                </a:tc>
                <a:tc>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770.569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zh-CN" altLang="en-US" sz="1100" b="0" i="0" u="none" strike="noStrike">
                        <a:solidFill>
                          <a:srgbClr val="00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9"/>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txBox="1"/>
          <p:nvPr/>
        </p:nvSpPr>
        <p:spPr>
          <a:xfrm>
            <a:off x="407713" y="457200"/>
            <a:ext cx="7974287" cy="828432"/>
          </a:xfrm>
          <a:prstGeom prst="rect">
            <a:avLst/>
          </a:prstGeom>
        </p:spPr>
        <p:txBody>
          <a:bodyPr vert="horz" wrap="square" lIns="0" tIns="12700" rIns="0" bIns="0" rtlCol="0">
            <a:spAutoFit/>
          </a:bodyPr>
          <a:lstStyle>
            <a:lvl1pPr>
              <a:defRPr sz="2500" b="0" i="0">
                <a:solidFill>
                  <a:schemeClr val="tx1"/>
                </a:solidFill>
                <a:latin typeface="Palatino Linotype" panose="02040502050505030304"/>
                <a:ea typeface="+mj-ea"/>
                <a:cs typeface="Palatino Linotype" panose="02040502050505030304"/>
              </a:defRPr>
            </a:lvl1pPr>
          </a:lstStyle>
          <a:p>
            <a:pPr marL="12700">
              <a:spcBef>
                <a:spcPts val="100"/>
              </a:spcBef>
            </a:pPr>
            <a:r>
              <a:rPr lang="en-US" altLang="zh-CN" sz="2800" kern="0" spc="-5" dirty="0">
                <a:latin typeface="Times New Roman" panose="02020603050405020304" pitchFamily="18" charset="0"/>
                <a:ea typeface="+mn-ea"/>
                <a:cs typeface="Times New Roman" panose="02020603050405020304" pitchFamily="18" charset="0"/>
                <a:sym typeface="+mn-lt"/>
              </a:rPr>
              <a:t>Contents</a:t>
            </a:r>
            <a:br>
              <a:rPr lang="en-US" altLang="zh-CN" sz="2800" kern="0" dirty="0">
                <a:solidFill>
                  <a:srgbClr val="8BC53F"/>
                </a:solidFill>
                <a:latin typeface="Times New Roman" panose="02020603050405020304" pitchFamily="18" charset="0"/>
                <a:ea typeface="+mn-ea"/>
                <a:cs typeface="Times New Roman" panose="02020603050405020304" pitchFamily="18" charset="0"/>
                <a:sym typeface="+mn-lt"/>
              </a:rPr>
            </a:br>
            <a:endParaRPr lang="en-US" kern="0" spc="-5" dirty="0">
              <a:latin typeface="Times New Roman" panose="02020603050405020304" pitchFamily="18" charset="0"/>
              <a:ea typeface="+mn-ea"/>
              <a:cs typeface="Times New Roman" panose="02020603050405020304" pitchFamily="18" charset="0"/>
              <a:sym typeface="+mn-lt"/>
            </a:endParaRPr>
          </a:p>
        </p:txBody>
      </p:sp>
      <p:sp>
        <p:nvSpPr>
          <p:cNvPr id="2" name="矩形: 圆角 4"/>
          <p:cNvSpPr/>
          <p:nvPr>
            <p:custDataLst>
              <p:tags r:id="rId1"/>
            </p:custDataLst>
          </p:nvPr>
        </p:nvSpPr>
        <p:spPr>
          <a:xfrm>
            <a:off x="1474807" y="1574819"/>
            <a:ext cx="756894" cy="685800"/>
          </a:xfrm>
          <a:prstGeom prst="roundRect">
            <a:avLst>
              <a:gd name="adj" fmla="val 6770"/>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sym typeface="+mn-lt"/>
            </a:endParaRPr>
          </a:p>
        </p:txBody>
      </p:sp>
      <p:cxnSp>
        <p:nvCxnSpPr>
          <p:cNvPr id="3" name="直接连接符 2"/>
          <p:cNvCxnSpPr/>
          <p:nvPr>
            <p:custDataLst>
              <p:tags r:id="rId2"/>
            </p:custDataLst>
          </p:nvPr>
        </p:nvCxnSpPr>
        <p:spPr>
          <a:xfrm>
            <a:off x="2389207" y="2260619"/>
            <a:ext cx="610110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custDataLst>
              <p:tags r:id="rId3"/>
            </p:custDataLst>
          </p:nvPr>
        </p:nvSpPr>
        <p:spPr>
          <a:xfrm>
            <a:off x="1578895" y="1502220"/>
            <a:ext cx="838200" cy="830997"/>
          </a:xfrm>
          <a:prstGeom prst="rect">
            <a:avLst/>
          </a:prstGeom>
          <a:noFill/>
        </p:spPr>
        <p:txBody>
          <a:bodyPr wrap="square" rtlCol="0">
            <a:spAutoFit/>
          </a:bodyPr>
          <a:lstStyle/>
          <a:p>
            <a:r>
              <a:rPr lang="en-US" altLang="zh-CN" sz="4800" i="1" dirty="0">
                <a:solidFill>
                  <a:srgbClr val="C00000"/>
                </a:solidFill>
                <a:cs typeface="+mn-ea"/>
                <a:sym typeface="+mn-lt"/>
              </a:rPr>
              <a:t>1</a:t>
            </a:r>
            <a:endParaRPr lang="zh-CN" altLang="en-US" sz="4800" i="1" dirty="0">
              <a:solidFill>
                <a:srgbClr val="C00000"/>
              </a:solidFill>
              <a:cs typeface="+mn-ea"/>
              <a:sym typeface="+mn-lt"/>
            </a:endParaRPr>
          </a:p>
        </p:txBody>
      </p:sp>
      <p:sp>
        <p:nvSpPr>
          <p:cNvPr id="22" name="矩形: 圆角 16"/>
          <p:cNvSpPr/>
          <p:nvPr>
            <p:custDataLst>
              <p:tags r:id="rId4"/>
            </p:custDataLst>
          </p:nvPr>
        </p:nvSpPr>
        <p:spPr>
          <a:xfrm>
            <a:off x="1491261" y="2751213"/>
            <a:ext cx="756894" cy="685800"/>
          </a:xfrm>
          <a:prstGeom prst="roundRect">
            <a:avLst>
              <a:gd name="adj" fmla="val 6770"/>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sym typeface="+mn-lt"/>
            </a:endParaRPr>
          </a:p>
        </p:txBody>
      </p:sp>
      <p:cxnSp>
        <p:nvCxnSpPr>
          <p:cNvPr id="23" name="直接连接符 22"/>
          <p:cNvCxnSpPr/>
          <p:nvPr>
            <p:custDataLst>
              <p:tags r:id="rId5"/>
            </p:custDataLst>
          </p:nvPr>
        </p:nvCxnSpPr>
        <p:spPr>
          <a:xfrm>
            <a:off x="2405661" y="3437013"/>
            <a:ext cx="610110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custDataLst>
              <p:tags r:id="rId6"/>
            </p:custDataLst>
          </p:nvPr>
        </p:nvSpPr>
        <p:spPr>
          <a:xfrm>
            <a:off x="1595349" y="2678614"/>
            <a:ext cx="838200" cy="830997"/>
          </a:xfrm>
          <a:prstGeom prst="rect">
            <a:avLst/>
          </a:prstGeom>
          <a:noFill/>
        </p:spPr>
        <p:txBody>
          <a:bodyPr wrap="square" rtlCol="0">
            <a:spAutoFit/>
          </a:bodyPr>
          <a:lstStyle/>
          <a:p>
            <a:r>
              <a:rPr lang="en-US" altLang="zh-CN" sz="4800" i="1" dirty="0">
                <a:solidFill>
                  <a:srgbClr val="C00000"/>
                </a:solidFill>
                <a:cs typeface="+mn-ea"/>
                <a:sym typeface="+mn-lt"/>
              </a:rPr>
              <a:t>2</a:t>
            </a:r>
            <a:endParaRPr lang="zh-CN" altLang="en-US" sz="4800" i="1" dirty="0">
              <a:solidFill>
                <a:srgbClr val="C00000"/>
              </a:solidFill>
              <a:cs typeface="+mn-ea"/>
              <a:sym typeface="+mn-lt"/>
            </a:endParaRPr>
          </a:p>
        </p:txBody>
      </p:sp>
      <p:sp>
        <p:nvSpPr>
          <p:cNvPr id="26" name="矩形: 圆角 1"/>
          <p:cNvSpPr/>
          <p:nvPr>
            <p:custDataLst>
              <p:tags r:id="rId7"/>
            </p:custDataLst>
          </p:nvPr>
        </p:nvSpPr>
        <p:spPr>
          <a:xfrm>
            <a:off x="1462686" y="3894665"/>
            <a:ext cx="756894" cy="685800"/>
          </a:xfrm>
          <a:prstGeom prst="roundRect">
            <a:avLst>
              <a:gd name="adj" fmla="val 6770"/>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sym typeface="+mn-lt"/>
            </a:endParaRPr>
          </a:p>
        </p:txBody>
      </p:sp>
      <p:cxnSp>
        <p:nvCxnSpPr>
          <p:cNvPr id="27" name="直接连接符 26"/>
          <p:cNvCxnSpPr/>
          <p:nvPr>
            <p:custDataLst>
              <p:tags r:id="rId8"/>
            </p:custDataLst>
          </p:nvPr>
        </p:nvCxnSpPr>
        <p:spPr>
          <a:xfrm>
            <a:off x="2377086" y="4580465"/>
            <a:ext cx="610110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custDataLst>
              <p:tags r:id="rId9"/>
            </p:custDataLst>
          </p:nvPr>
        </p:nvSpPr>
        <p:spPr>
          <a:xfrm>
            <a:off x="1566774" y="3822066"/>
            <a:ext cx="838200" cy="830997"/>
          </a:xfrm>
          <a:prstGeom prst="rect">
            <a:avLst/>
          </a:prstGeom>
          <a:noFill/>
        </p:spPr>
        <p:txBody>
          <a:bodyPr wrap="square" rtlCol="0">
            <a:spAutoFit/>
          </a:bodyPr>
          <a:lstStyle/>
          <a:p>
            <a:r>
              <a:rPr lang="en-US" altLang="zh-CN" sz="4800" i="1" dirty="0">
                <a:solidFill>
                  <a:srgbClr val="C00000"/>
                </a:solidFill>
                <a:cs typeface="+mn-ea"/>
                <a:sym typeface="+mn-lt"/>
              </a:rPr>
              <a:t>3</a:t>
            </a:r>
            <a:endParaRPr lang="zh-CN" altLang="en-US" sz="4800" i="1" dirty="0">
              <a:solidFill>
                <a:srgbClr val="C00000"/>
              </a:solidFill>
              <a:cs typeface="+mn-ea"/>
              <a:sym typeface="+mn-lt"/>
            </a:endParaRPr>
          </a:p>
        </p:txBody>
      </p:sp>
      <p:sp>
        <p:nvSpPr>
          <p:cNvPr id="29" name="文本框 28"/>
          <p:cNvSpPr txBox="1"/>
          <p:nvPr>
            <p:custDataLst>
              <p:tags r:id="rId10"/>
            </p:custDataLst>
          </p:nvPr>
        </p:nvSpPr>
        <p:spPr>
          <a:xfrm>
            <a:off x="2462712" y="3984648"/>
            <a:ext cx="6172985" cy="523220"/>
          </a:xfrm>
          <a:prstGeom prst="rect">
            <a:avLst/>
          </a:prstGeom>
          <a:noFill/>
        </p:spPr>
        <p:txBody>
          <a:bodyPr wrap="square">
            <a:spAutoFit/>
          </a:bodyPr>
          <a:lstStyle/>
          <a:p>
            <a:r>
              <a:rPr lang="en-US" altLang="zh-CN" sz="2800" b="0" i="0" dirty="0">
                <a:solidFill>
                  <a:srgbClr val="333333"/>
                </a:solidFill>
                <a:effectLst/>
                <a:latin typeface="Times New Roman" panose="02020603050405020304" pitchFamily="18" charset="0"/>
                <a:cs typeface="Times New Roman" panose="02020603050405020304" pitchFamily="18" charset="0"/>
                <a:sym typeface="+mn-lt"/>
              </a:rPr>
              <a:t>Relative Valuation</a:t>
            </a:r>
            <a:endParaRPr lang="zh-CN" altLang="en-US" sz="2800" dirty="0">
              <a:latin typeface="Times New Roman" panose="02020603050405020304" pitchFamily="18" charset="0"/>
              <a:cs typeface="Times New Roman" panose="02020603050405020304" pitchFamily="18" charset="0"/>
              <a:sym typeface="+mn-lt"/>
            </a:endParaRPr>
          </a:p>
        </p:txBody>
      </p:sp>
      <p:sp>
        <p:nvSpPr>
          <p:cNvPr id="30" name="矩形: 圆角 23"/>
          <p:cNvSpPr/>
          <p:nvPr>
            <p:custDataLst>
              <p:tags r:id="rId11"/>
            </p:custDataLst>
          </p:nvPr>
        </p:nvSpPr>
        <p:spPr>
          <a:xfrm>
            <a:off x="1491261" y="5083901"/>
            <a:ext cx="756894" cy="685800"/>
          </a:xfrm>
          <a:prstGeom prst="roundRect">
            <a:avLst>
              <a:gd name="adj" fmla="val 6770"/>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sym typeface="+mn-lt"/>
            </a:endParaRPr>
          </a:p>
        </p:txBody>
      </p:sp>
      <p:cxnSp>
        <p:nvCxnSpPr>
          <p:cNvPr id="31" name="直接连接符 30"/>
          <p:cNvCxnSpPr/>
          <p:nvPr>
            <p:custDataLst>
              <p:tags r:id="rId12"/>
            </p:custDataLst>
          </p:nvPr>
        </p:nvCxnSpPr>
        <p:spPr>
          <a:xfrm>
            <a:off x="2405661" y="5769701"/>
            <a:ext cx="610110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custDataLst>
              <p:tags r:id="rId13"/>
            </p:custDataLst>
          </p:nvPr>
        </p:nvSpPr>
        <p:spPr>
          <a:xfrm>
            <a:off x="1595349" y="5011302"/>
            <a:ext cx="838200" cy="830997"/>
          </a:xfrm>
          <a:prstGeom prst="rect">
            <a:avLst/>
          </a:prstGeom>
          <a:noFill/>
        </p:spPr>
        <p:txBody>
          <a:bodyPr wrap="square" rtlCol="0">
            <a:spAutoFit/>
          </a:bodyPr>
          <a:lstStyle/>
          <a:p>
            <a:r>
              <a:rPr lang="en-US" altLang="zh-CN" sz="4800" i="1" dirty="0">
                <a:solidFill>
                  <a:srgbClr val="C00000"/>
                </a:solidFill>
                <a:cs typeface="+mn-ea"/>
                <a:sym typeface="+mn-lt"/>
              </a:rPr>
              <a:t>4</a:t>
            </a:r>
            <a:endParaRPr lang="zh-CN" altLang="en-US" sz="4800" i="1" dirty="0">
              <a:solidFill>
                <a:srgbClr val="C00000"/>
              </a:solidFill>
              <a:cs typeface="+mn-ea"/>
              <a:sym typeface="+mn-lt"/>
            </a:endParaRPr>
          </a:p>
        </p:txBody>
      </p:sp>
      <p:sp>
        <p:nvSpPr>
          <p:cNvPr id="34" name="文本框 33"/>
          <p:cNvSpPr txBox="1"/>
          <p:nvPr>
            <p:custDataLst>
              <p:tags r:id="rId14"/>
            </p:custDataLst>
          </p:nvPr>
        </p:nvSpPr>
        <p:spPr>
          <a:xfrm>
            <a:off x="2425940" y="1630894"/>
            <a:ext cx="5830478" cy="52197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sym typeface="+mn-lt"/>
              </a:rPr>
              <a:t>Introduction to GAMBOL </a:t>
            </a:r>
          </a:p>
        </p:txBody>
      </p:sp>
      <p:sp>
        <p:nvSpPr>
          <p:cNvPr id="35" name="文本框 34"/>
          <p:cNvSpPr txBox="1"/>
          <p:nvPr>
            <p:custDataLst>
              <p:tags r:id="rId15"/>
            </p:custDataLst>
          </p:nvPr>
        </p:nvSpPr>
        <p:spPr>
          <a:xfrm>
            <a:off x="2425940" y="2847172"/>
            <a:ext cx="5830478" cy="52197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sym typeface="+mn-lt"/>
              </a:rPr>
              <a:t>Absolute Valuation(DCF) </a:t>
            </a:r>
          </a:p>
        </p:txBody>
      </p:sp>
      <p:sp>
        <p:nvSpPr>
          <p:cNvPr id="5" name="文本框 4"/>
          <p:cNvSpPr txBox="1"/>
          <p:nvPr/>
        </p:nvSpPr>
        <p:spPr>
          <a:xfrm>
            <a:off x="2514600" y="5155684"/>
            <a:ext cx="6172985" cy="523220"/>
          </a:xfrm>
          <a:prstGeom prst="rect">
            <a:avLst/>
          </a:prstGeom>
          <a:noFill/>
        </p:spPr>
        <p:txBody>
          <a:bodyPr wrap="square">
            <a:spAutoFit/>
          </a:bodyPr>
          <a:lstStyle/>
          <a:p>
            <a:r>
              <a:rPr lang="en-US" altLang="zh-CN" sz="2800" dirty="0">
                <a:latin typeface="Times New Roman" panose="02020603050405020304" pitchFamily="18" charset="0"/>
                <a:cs typeface="Times New Roman" panose="02020603050405020304" pitchFamily="18" charset="0"/>
                <a:sym typeface="+mn-lt"/>
              </a:rPr>
              <a:t>Extensions</a:t>
            </a:r>
          </a:p>
        </p:txBody>
      </p:sp>
      <p:pic>
        <p:nvPicPr>
          <p:cNvPr id="9" name="图片 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492697" y="6090257"/>
            <a:ext cx="2286000" cy="86868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txBox="1"/>
          <p:nvPr/>
        </p:nvSpPr>
        <p:spPr>
          <a:xfrm>
            <a:off x="331513" y="457200"/>
            <a:ext cx="7974287" cy="828432"/>
          </a:xfrm>
          <a:prstGeom prst="rect">
            <a:avLst/>
          </a:prstGeom>
        </p:spPr>
        <p:txBody>
          <a:bodyPr vert="horz" wrap="square" lIns="0" tIns="12700" rIns="0" bIns="0" rtlCol="0">
            <a:spAutoFit/>
          </a:bodyPr>
          <a:lstStyle>
            <a:lvl1pPr>
              <a:defRPr sz="2500" b="0" i="0">
                <a:solidFill>
                  <a:schemeClr val="tx1"/>
                </a:solidFill>
                <a:latin typeface="Palatino Linotype" panose="02040502050505030304"/>
                <a:ea typeface="+mj-ea"/>
                <a:cs typeface="Palatino Linotype" panose="02040502050505030304"/>
              </a:defRPr>
            </a:lvl1pPr>
          </a:lstStyle>
          <a:p>
            <a:pPr marL="12700">
              <a:spcBef>
                <a:spcPts val="100"/>
              </a:spcBef>
            </a:pPr>
            <a:r>
              <a:rPr lang="en-US" altLang="zh-CN" sz="2800" kern="0" spc="-5" dirty="0">
                <a:latin typeface="Times New Roman" panose="02020603050405020304" pitchFamily="18" charset="0"/>
                <a:ea typeface="+mn-ea"/>
                <a:cs typeface="Times New Roman" panose="02020603050405020304" pitchFamily="18" charset="0"/>
                <a:sym typeface="+mn-lt"/>
              </a:rPr>
              <a:t>Contents</a:t>
            </a:r>
            <a:br>
              <a:rPr lang="en-US" altLang="zh-CN" sz="2800" kern="0" dirty="0">
                <a:solidFill>
                  <a:srgbClr val="8BC53F"/>
                </a:solidFill>
                <a:latin typeface="Times New Roman" panose="02020603050405020304" pitchFamily="18" charset="0"/>
                <a:ea typeface="+mn-ea"/>
                <a:cs typeface="Times New Roman" panose="02020603050405020304" pitchFamily="18" charset="0"/>
                <a:sym typeface="+mn-lt"/>
              </a:rPr>
            </a:br>
            <a:endParaRPr lang="en-US" kern="0" spc="-5" dirty="0">
              <a:latin typeface="Times New Roman" panose="02020603050405020304" pitchFamily="18" charset="0"/>
              <a:ea typeface="+mn-ea"/>
              <a:cs typeface="Times New Roman" panose="02020603050405020304" pitchFamily="18" charset="0"/>
              <a:sym typeface="+mn-lt"/>
            </a:endParaRPr>
          </a:p>
        </p:txBody>
      </p:sp>
      <p:sp>
        <p:nvSpPr>
          <p:cNvPr id="2" name="矩形: 圆角 4"/>
          <p:cNvSpPr/>
          <p:nvPr>
            <p:custDataLst>
              <p:tags r:id="rId1"/>
            </p:custDataLst>
          </p:nvPr>
        </p:nvSpPr>
        <p:spPr>
          <a:xfrm>
            <a:off x="1474807" y="1574819"/>
            <a:ext cx="756894" cy="685800"/>
          </a:xfrm>
          <a:prstGeom prst="roundRect">
            <a:avLst>
              <a:gd name="adj" fmla="val 6770"/>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 name="直接连接符 2"/>
          <p:cNvCxnSpPr/>
          <p:nvPr>
            <p:custDataLst>
              <p:tags r:id="rId2"/>
            </p:custDataLst>
          </p:nvPr>
        </p:nvCxnSpPr>
        <p:spPr>
          <a:xfrm>
            <a:off x="2389207" y="2260619"/>
            <a:ext cx="610110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custDataLst>
              <p:tags r:id="rId3"/>
            </p:custDataLst>
          </p:nvPr>
        </p:nvSpPr>
        <p:spPr>
          <a:xfrm>
            <a:off x="1578895" y="1502220"/>
            <a:ext cx="838200" cy="830997"/>
          </a:xfrm>
          <a:prstGeom prst="rect">
            <a:avLst/>
          </a:prstGeom>
          <a:noFill/>
        </p:spPr>
        <p:txBody>
          <a:bodyPr wrap="square" rtlCol="0">
            <a:spAutoFit/>
          </a:bodyPr>
          <a:lstStyle/>
          <a:p>
            <a:r>
              <a:rPr lang="en-US" altLang="zh-CN" sz="4800" i="1" dirty="0">
                <a:solidFill>
                  <a:srgbClr val="C00000"/>
                </a:solidFill>
                <a:cs typeface="+mn-ea"/>
                <a:sym typeface="+mn-lt"/>
              </a:rPr>
              <a:t>1</a:t>
            </a:r>
            <a:endParaRPr lang="zh-CN" altLang="en-US" sz="4800" i="1" dirty="0">
              <a:solidFill>
                <a:srgbClr val="C00000"/>
              </a:solidFill>
              <a:cs typeface="+mn-ea"/>
              <a:sym typeface="+mn-lt"/>
            </a:endParaRPr>
          </a:p>
        </p:txBody>
      </p:sp>
      <p:sp>
        <p:nvSpPr>
          <p:cNvPr id="22" name="矩形: 圆角 16"/>
          <p:cNvSpPr/>
          <p:nvPr>
            <p:custDataLst>
              <p:tags r:id="rId4"/>
            </p:custDataLst>
          </p:nvPr>
        </p:nvSpPr>
        <p:spPr>
          <a:xfrm>
            <a:off x="1491261" y="2751213"/>
            <a:ext cx="756894" cy="685800"/>
          </a:xfrm>
          <a:prstGeom prst="roundRect">
            <a:avLst>
              <a:gd name="adj" fmla="val 6770"/>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3" name="直接连接符 22"/>
          <p:cNvCxnSpPr/>
          <p:nvPr>
            <p:custDataLst>
              <p:tags r:id="rId5"/>
            </p:custDataLst>
          </p:nvPr>
        </p:nvCxnSpPr>
        <p:spPr>
          <a:xfrm>
            <a:off x="2405661" y="3437013"/>
            <a:ext cx="610110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custDataLst>
              <p:tags r:id="rId6"/>
            </p:custDataLst>
          </p:nvPr>
        </p:nvSpPr>
        <p:spPr>
          <a:xfrm>
            <a:off x="1595349" y="2678614"/>
            <a:ext cx="838200" cy="830997"/>
          </a:xfrm>
          <a:prstGeom prst="rect">
            <a:avLst/>
          </a:prstGeom>
          <a:noFill/>
        </p:spPr>
        <p:txBody>
          <a:bodyPr wrap="square" rtlCol="0">
            <a:spAutoFit/>
          </a:bodyPr>
          <a:lstStyle/>
          <a:p>
            <a:r>
              <a:rPr lang="en-US" altLang="zh-CN" sz="4800" i="1" dirty="0">
                <a:solidFill>
                  <a:srgbClr val="C00000"/>
                </a:solidFill>
                <a:cs typeface="+mn-ea"/>
                <a:sym typeface="+mn-lt"/>
              </a:rPr>
              <a:t>2</a:t>
            </a:r>
            <a:endParaRPr lang="zh-CN" altLang="en-US" sz="4800" i="1" dirty="0">
              <a:solidFill>
                <a:srgbClr val="C00000"/>
              </a:solidFill>
              <a:cs typeface="+mn-ea"/>
              <a:sym typeface="+mn-lt"/>
            </a:endParaRPr>
          </a:p>
        </p:txBody>
      </p:sp>
      <p:sp>
        <p:nvSpPr>
          <p:cNvPr id="26" name="矩形: 圆角 1"/>
          <p:cNvSpPr/>
          <p:nvPr>
            <p:custDataLst>
              <p:tags r:id="rId7"/>
            </p:custDataLst>
          </p:nvPr>
        </p:nvSpPr>
        <p:spPr>
          <a:xfrm>
            <a:off x="1462686" y="3894665"/>
            <a:ext cx="756894" cy="685800"/>
          </a:xfrm>
          <a:prstGeom prst="roundRect">
            <a:avLst>
              <a:gd name="adj" fmla="val 6770"/>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7" name="直接连接符 26"/>
          <p:cNvCxnSpPr/>
          <p:nvPr>
            <p:custDataLst>
              <p:tags r:id="rId8"/>
            </p:custDataLst>
          </p:nvPr>
        </p:nvCxnSpPr>
        <p:spPr>
          <a:xfrm>
            <a:off x="2377086" y="4580465"/>
            <a:ext cx="610110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custDataLst>
              <p:tags r:id="rId9"/>
            </p:custDataLst>
          </p:nvPr>
        </p:nvSpPr>
        <p:spPr>
          <a:xfrm>
            <a:off x="1566774" y="3822066"/>
            <a:ext cx="838200" cy="830997"/>
          </a:xfrm>
          <a:prstGeom prst="rect">
            <a:avLst/>
          </a:prstGeom>
          <a:noFill/>
        </p:spPr>
        <p:txBody>
          <a:bodyPr wrap="square" rtlCol="0">
            <a:spAutoFit/>
          </a:bodyPr>
          <a:lstStyle/>
          <a:p>
            <a:r>
              <a:rPr lang="en-US" altLang="zh-CN" sz="4800" i="1" dirty="0">
                <a:solidFill>
                  <a:srgbClr val="C00000"/>
                </a:solidFill>
                <a:cs typeface="+mn-ea"/>
                <a:sym typeface="+mn-lt"/>
              </a:rPr>
              <a:t>3</a:t>
            </a:r>
            <a:endParaRPr lang="zh-CN" altLang="en-US" sz="4800" i="1" dirty="0">
              <a:solidFill>
                <a:srgbClr val="C00000"/>
              </a:solidFill>
              <a:cs typeface="+mn-ea"/>
              <a:sym typeface="+mn-lt"/>
            </a:endParaRPr>
          </a:p>
        </p:txBody>
      </p:sp>
      <p:sp>
        <p:nvSpPr>
          <p:cNvPr id="29" name="文本框 28"/>
          <p:cNvSpPr txBox="1"/>
          <p:nvPr>
            <p:custDataLst>
              <p:tags r:id="rId10"/>
            </p:custDataLst>
          </p:nvPr>
        </p:nvSpPr>
        <p:spPr>
          <a:xfrm>
            <a:off x="2462712" y="3984648"/>
            <a:ext cx="6172985" cy="523220"/>
          </a:xfrm>
          <a:prstGeom prst="rect">
            <a:avLst/>
          </a:prstGeom>
          <a:noFill/>
        </p:spPr>
        <p:txBody>
          <a:bodyPr wrap="square">
            <a:spAutoFit/>
          </a:bodyPr>
          <a:lstStyle/>
          <a:p>
            <a:r>
              <a:rPr lang="en-US" altLang="zh-CN" sz="2800" b="1" u="sng" dirty="0">
                <a:latin typeface="Times New Roman" panose="02020603050405020304" pitchFamily="18" charset="0"/>
                <a:cs typeface="Times New Roman" panose="02020603050405020304" pitchFamily="18" charset="0"/>
                <a:sym typeface="+mn-lt"/>
              </a:rPr>
              <a:t>Relative Valuation</a:t>
            </a:r>
            <a:endParaRPr lang="zh-CN" altLang="en-US" sz="2800" b="1" u="sng" dirty="0">
              <a:latin typeface="Times New Roman" panose="02020603050405020304" pitchFamily="18" charset="0"/>
              <a:cs typeface="Times New Roman" panose="02020603050405020304" pitchFamily="18" charset="0"/>
              <a:sym typeface="+mn-lt"/>
            </a:endParaRPr>
          </a:p>
        </p:txBody>
      </p:sp>
      <p:sp>
        <p:nvSpPr>
          <p:cNvPr id="30" name="矩形: 圆角 23"/>
          <p:cNvSpPr/>
          <p:nvPr>
            <p:custDataLst>
              <p:tags r:id="rId11"/>
            </p:custDataLst>
          </p:nvPr>
        </p:nvSpPr>
        <p:spPr>
          <a:xfrm>
            <a:off x="1491261" y="5083901"/>
            <a:ext cx="756894" cy="685800"/>
          </a:xfrm>
          <a:prstGeom prst="roundRect">
            <a:avLst>
              <a:gd name="adj" fmla="val 6770"/>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1" name="直接连接符 30"/>
          <p:cNvCxnSpPr/>
          <p:nvPr>
            <p:custDataLst>
              <p:tags r:id="rId12"/>
            </p:custDataLst>
          </p:nvPr>
        </p:nvCxnSpPr>
        <p:spPr>
          <a:xfrm>
            <a:off x="2405661" y="5769701"/>
            <a:ext cx="610110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custDataLst>
              <p:tags r:id="rId13"/>
            </p:custDataLst>
          </p:nvPr>
        </p:nvSpPr>
        <p:spPr>
          <a:xfrm>
            <a:off x="1595349" y="5011302"/>
            <a:ext cx="838200" cy="830997"/>
          </a:xfrm>
          <a:prstGeom prst="rect">
            <a:avLst/>
          </a:prstGeom>
          <a:noFill/>
        </p:spPr>
        <p:txBody>
          <a:bodyPr wrap="square" rtlCol="0">
            <a:spAutoFit/>
          </a:bodyPr>
          <a:lstStyle/>
          <a:p>
            <a:r>
              <a:rPr lang="en-US" altLang="zh-CN" sz="4800" i="1" dirty="0">
                <a:solidFill>
                  <a:srgbClr val="C00000"/>
                </a:solidFill>
                <a:cs typeface="+mn-ea"/>
                <a:sym typeface="+mn-lt"/>
              </a:rPr>
              <a:t>4</a:t>
            </a:r>
            <a:endParaRPr lang="zh-CN" altLang="en-US" sz="4800" i="1" dirty="0">
              <a:solidFill>
                <a:srgbClr val="C00000"/>
              </a:solidFill>
              <a:cs typeface="+mn-ea"/>
              <a:sym typeface="+mn-lt"/>
            </a:endParaRPr>
          </a:p>
        </p:txBody>
      </p:sp>
      <p:sp>
        <p:nvSpPr>
          <p:cNvPr id="34" name="文本框 33"/>
          <p:cNvSpPr txBox="1"/>
          <p:nvPr>
            <p:custDataLst>
              <p:tags r:id="rId14"/>
            </p:custDataLst>
          </p:nvPr>
        </p:nvSpPr>
        <p:spPr>
          <a:xfrm>
            <a:off x="2425940" y="1630894"/>
            <a:ext cx="5830478" cy="52197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sym typeface="+mn-lt"/>
              </a:rPr>
              <a:t>Introduction to </a:t>
            </a:r>
            <a:r>
              <a:rPr lang="en-US" altLang="zh-CN" sz="2800" dirty="0">
                <a:latin typeface="Times New Roman" panose="02020603050405020304" pitchFamily="18" charset="0"/>
                <a:cs typeface="Times New Roman" panose="02020603050405020304" pitchFamily="18" charset="0"/>
                <a:sym typeface="+mn-lt"/>
              </a:rPr>
              <a:t>GAMBOL</a:t>
            </a:r>
            <a:r>
              <a:rPr lang="en-US" sz="2800" dirty="0">
                <a:latin typeface="Times New Roman" panose="02020603050405020304" pitchFamily="18" charset="0"/>
                <a:cs typeface="Times New Roman" panose="02020603050405020304" pitchFamily="18" charset="0"/>
                <a:sym typeface="+mn-lt"/>
              </a:rPr>
              <a:t> </a:t>
            </a:r>
          </a:p>
        </p:txBody>
      </p:sp>
      <p:sp>
        <p:nvSpPr>
          <p:cNvPr id="35" name="文本框 34"/>
          <p:cNvSpPr txBox="1"/>
          <p:nvPr>
            <p:custDataLst>
              <p:tags r:id="rId15"/>
            </p:custDataLst>
          </p:nvPr>
        </p:nvSpPr>
        <p:spPr>
          <a:xfrm>
            <a:off x="2425940" y="2847172"/>
            <a:ext cx="5830478" cy="52197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sym typeface="+mn-lt"/>
              </a:rPr>
              <a:t>Absolute Valuation(DCF) </a:t>
            </a:r>
          </a:p>
        </p:txBody>
      </p:sp>
      <p:sp>
        <p:nvSpPr>
          <p:cNvPr id="5" name="文本框 4"/>
          <p:cNvSpPr txBox="1"/>
          <p:nvPr/>
        </p:nvSpPr>
        <p:spPr>
          <a:xfrm>
            <a:off x="2514600" y="5155684"/>
            <a:ext cx="6172985" cy="523220"/>
          </a:xfrm>
          <a:prstGeom prst="rect">
            <a:avLst/>
          </a:prstGeom>
          <a:noFill/>
        </p:spPr>
        <p:txBody>
          <a:bodyPr wrap="square">
            <a:spAutoFit/>
          </a:bodyPr>
          <a:lstStyle/>
          <a:p>
            <a:r>
              <a:rPr lang="en-US" altLang="zh-CN" sz="2800" dirty="0">
                <a:latin typeface="Times New Roman" panose="02020603050405020304" pitchFamily="18" charset="0"/>
                <a:cs typeface="Times New Roman" panose="02020603050405020304" pitchFamily="18" charset="0"/>
                <a:sym typeface="+mn-lt"/>
              </a:rPr>
              <a:t>Extensions</a:t>
            </a:r>
          </a:p>
        </p:txBody>
      </p:sp>
      <p:pic>
        <p:nvPicPr>
          <p:cNvPr id="10" name="图片 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492697" y="6090257"/>
            <a:ext cx="2286000" cy="86868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7"/>
          </p:nvPr>
        </p:nvSpPr>
        <p:spPr>
          <a:xfrm>
            <a:off x="9481200" y="6595522"/>
            <a:ext cx="203834" cy="153670"/>
          </a:xfrm>
          <a:prstGeom prst="rect">
            <a:avLst/>
          </a:prstGeom>
        </p:spPr>
        <p:txBody>
          <a:bodyPr wrap="square" lIns="0" tIns="0" rIns="0" bIns="0">
            <a:spAutoFit/>
          </a:bodyPr>
          <a:lstStyle>
            <a:defPPr>
              <a:defRPr lang="zh-CN"/>
            </a:defPPr>
            <a:lvl1pPr marL="0" algn="l" defTabSz="914400" rtl="0" eaLnBrk="1" latinLnBrk="0" hangingPunct="1">
              <a:defRPr sz="900" b="0" i="0" kern="1200">
                <a:solidFill>
                  <a:srgbClr val="ADABA1"/>
                </a:solidFill>
                <a:latin typeface="Arial" panose="020B0604020202020204"/>
                <a:ea typeface="+mn-ea"/>
                <a:cs typeface="Arial" panose="020B0604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1600">
              <a:lnSpc>
                <a:spcPct val="100000"/>
              </a:lnSpc>
              <a:spcBef>
                <a:spcPts val="15"/>
              </a:spcBef>
            </a:pPr>
            <a:fld id="{81D60167-4931-47E6-BA6A-407CBD079E47}" type="slidenum">
              <a:rPr lang="en-US" altLang="zh-CN" smtClean="0"/>
              <a:t>21</a:t>
            </a:fld>
            <a:endParaRPr lang="en-US" altLang="zh-CN" dirty="0">
              <a:latin typeface="+mn-lt"/>
              <a:cs typeface="+mn-ea"/>
              <a:sym typeface="+mn-lt"/>
            </a:endParaRPr>
          </a:p>
        </p:txBody>
      </p:sp>
      <p:sp>
        <p:nvSpPr>
          <p:cNvPr id="5" name="object 2"/>
          <p:cNvSpPr txBox="1"/>
          <p:nvPr/>
        </p:nvSpPr>
        <p:spPr>
          <a:xfrm>
            <a:off x="331513" y="457200"/>
            <a:ext cx="6678887" cy="397545"/>
          </a:xfrm>
          <a:prstGeom prst="rect">
            <a:avLst/>
          </a:prstGeom>
        </p:spPr>
        <p:txBody>
          <a:bodyPr vert="horz" wrap="square" lIns="0" tIns="12700" rIns="0" bIns="0" rtlCol="0">
            <a:spAutoFit/>
          </a:bodyPr>
          <a:lstStyle>
            <a:lvl1pPr>
              <a:defRPr sz="2500" b="0" i="0">
                <a:solidFill>
                  <a:schemeClr val="tx1"/>
                </a:solidFill>
                <a:latin typeface="Palatino Linotype" panose="02040502050505030304"/>
                <a:ea typeface="+mj-ea"/>
                <a:cs typeface="Palatino Linotype" panose="02040502050505030304"/>
              </a:defRPr>
            </a:lvl1pPr>
          </a:lstStyle>
          <a:p>
            <a:pPr marL="12700">
              <a:spcBef>
                <a:spcPts val="100"/>
              </a:spcBef>
            </a:pPr>
            <a:r>
              <a:rPr lang="en-US" altLang="zh-CN" kern="0" dirty="0">
                <a:solidFill>
                  <a:srgbClr val="333333"/>
                </a:solidFill>
                <a:latin typeface="Times New Roman" panose="02020603050405020304" pitchFamily="18" charset="0"/>
                <a:ea typeface="+mn-ea"/>
                <a:cs typeface="Times New Roman" panose="02020603050405020304" pitchFamily="18" charset="0"/>
                <a:sym typeface="+mn-lt"/>
              </a:rPr>
              <a:t>Comparable companies</a:t>
            </a:r>
            <a:endParaRPr lang="en-US" kern="0" spc="-5" dirty="0">
              <a:latin typeface="Times New Roman" panose="02020603050405020304" pitchFamily="18" charset="0"/>
              <a:ea typeface="+mn-ea"/>
              <a:cs typeface="Times New Roman" panose="02020603050405020304" pitchFamily="18" charset="0"/>
              <a:sym typeface="+mn-lt"/>
            </a:endParaRPr>
          </a:p>
        </p:txBody>
      </p:sp>
      <p:graphicFrame>
        <p:nvGraphicFramePr>
          <p:cNvPr id="6" name="表格 5"/>
          <p:cNvGraphicFramePr>
            <a:graphicFrameLocks noGrp="1"/>
          </p:cNvGraphicFramePr>
          <p:nvPr>
            <p:custDataLst>
              <p:tags r:id="rId1"/>
            </p:custDataLst>
          </p:nvPr>
        </p:nvGraphicFramePr>
        <p:xfrm>
          <a:off x="323215" y="1125855"/>
          <a:ext cx="9140825" cy="2106930"/>
        </p:xfrm>
        <a:graphic>
          <a:graphicData uri="http://schemas.openxmlformats.org/drawingml/2006/table">
            <a:tbl>
              <a:tblPr/>
              <a:tblGrid>
                <a:gridCol w="568960">
                  <a:extLst>
                    <a:ext uri="{9D8B030D-6E8A-4147-A177-3AD203B41FA5}">
                      <a16:colId xmlns:a16="http://schemas.microsoft.com/office/drawing/2014/main" val="20000"/>
                    </a:ext>
                  </a:extLst>
                </a:gridCol>
                <a:gridCol w="940435">
                  <a:extLst>
                    <a:ext uri="{9D8B030D-6E8A-4147-A177-3AD203B41FA5}">
                      <a16:colId xmlns:a16="http://schemas.microsoft.com/office/drawing/2014/main" val="20001"/>
                    </a:ext>
                  </a:extLst>
                </a:gridCol>
                <a:gridCol w="1307465">
                  <a:extLst>
                    <a:ext uri="{9D8B030D-6E8A-4147-A177-3AD203B41FA5}">
                      <a16:colId xmlns:a16="http://schemas.microsoft.com/office/drawing/2014/main" val="20002"/>
                    </a:ext>
                  </a:extLst>
                </a:gridCol>
                <a:gridCol w="6323965">
                  <a:extLst>
                    <a:ext uri="{9D8B030D-6E8A-4147-A177-3AD203B41FA5}">
                      <a16:colId xmlns:a16="http://schemas.microsoft.com/office/drawing/2014/main" val="20003"/>
                    </a:ext>
                  </a:extLst>
                </a:gridCol>
              </a:tblGrid>
              <a:tr h="232410">
                <a:tc>
                  <a:txBody>
                    <a:bodyPr/>
                    <a:lstStyle/>
                    <a:p>
                      <a:pPr algn="l" fontAlgn="t"/>
                      <a:endParaRPr lang="en-US" altLang="zh-CN" sz="1100" b="1" i="0" u="none" strike="noStrike" dirty="0">
                        <a:solidFill>
                          <a:srgbClr val="FFFFFF"/>
                        </a:solidFill>
                        <a:effectLst/>
                        <a:latin typeface="Times New Roman" panose="02020603050405020304" pitchFamily="18" charset="0"/>
                        <a:ea typeface="+mn-ea"/>
                        <a:cs typeface="Times New Roman" panose="02020603050405020304" pitchFamily="18" charset="0"/>
                        <a:sym typeface="+mn-lt"/>
                      </a:endParaRPr>
                    </a:p>
                  </a:txBody>
                  <a:tcPr marL="7620" marR="7620" marT="762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t"/>
                      <a:r>
                        <a:rPr lang="en-US" sz="1400" b="1" i="0" u="none" strike="noStrike" dirty="0">
                          <a:solidFill>
                            <a:srgbClr val="FFFFFF"/>
                          </a:solidFill>
                          <a:effectLst/>
                          <a:latin typeface="Times New Roman" panose="02020603050405020304" pitchFamily="18" charset="0"/>
                          <a:ea typeface="+mn-ea"/>
                          <a:cs typeface="Times New Roman" panose="02020603050405020304" pitchFamily="18" charset="0"/>
                          <a:sym typeface="+mn-lt"/>
                        </a:rPr>
                        <a:t>Company</a:t>
                      </a:r>
                    </a:p>
                  </a:txBody>
                  <a:tcPr marL="7620" marR="7620" marT="762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t"/>
                      <a:r>
                        <a:rPr lang="en-US" sz="1400" b="1" i="0" u="none" strike="noStrike" dirty="0">
                          <a:solidFill>
                            <a:srgbClr val="FFFFFF"/>
                          </a:solidFill>
                          <a:effectLst/>
                          <a:latin typeface="Times New Roman" panose="02020603050405020304" pitchFamily="18" charset="0"/>
                          <a:ea typeface="+mn-ea"/>
                          <a:cs typeface="Times New Roman" panose="02020603050405020304" pitchFamily="18" charset="0"/>
                          <a:sym typeface="+mn-lt"/>
                        </a:rPr>
                        <a:t>Stock Code</a:t>
                      </a:r>
                    </a:p>
                  </a:txBody>
                  <a:tcPr marL="7620" marR="7620" marT="762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t"/>
                      <a:r>
                        <a:rPr lang="en-US" sz="1400" b="1" i="0" u="none" strike="noStrike" dirty="0">
                          <a:solidFill>
                            <a:srgbClr val="FFFFFF"/>
                          </a:solidFill>
                          <a:effectLst/>
                          <a:latin typeface="Times New Roman" panose="02020603050405020304" pitchFamily="18" charset="0"/>
                          <a:ea typeface="+mn-ea"/>
                          <a:cs typeface="Times New Roman" panose="02020603050405020304" pitchFamily="18" charset="0"/>
                          <a:sym typeface="+mn-lt"/>
                        </a:rPr>
                        <a:t>Company Core Business</a:t>
                      </a:r>
                    </a:p>
                  </a:txBody>
                  <a:tcPr marL="7620" marR="7620" marT="762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0"/>
                  </a:ext>
                </a:extLst>
              </a:tr>
              <a:tr h="704850">
                <a:tc>
                  <a:txBody>
                    <a:bodyPr/>
                    <a:lstStyle/>
                    <a:p>
                      <a:pPr algn="ctr" fontAlgn="ctr"/>
                      <a:r>
                        <a:rPr lang="en-US" altLang="zh-CN" sz="1100" b="0" i="0" u="none" strike="noStrike">
                          <a:solidFill>
                            <a:srgbClr val="000000"/>
                          </a:solidFill>
                          <a:effectLst/>
                          <a:latin typeface="Times New Roman" panose="02020603050405020304" pitchFamily="18" charset="0"/>
                          <a:ea typeface="+mn-ea"/>
                          <a:cs typeface="Times New Roman" panose="02020603050405020304" pitchFamily="18" charset="0"/>
                          <a:sym typeface="+mn-lt"/>
                        </a:rPr>
                        <a:t>1</a:t>
                      </a:r>
                    </a:p>
                  </a:txBody>
                  <a:tcPr marL="7620" marR="7620" marT="7620" marB="0" anchor="ctr">
                    <a:lnL>
                      <a:noFill/>
                    </a:lnL>
                    <a:lnR>
                      <a:noFill/>
                    </a:lnR>
                    <a:lnT w="12700" cap="flat" cmpd="sng" algn="ctr">
                      <a:solidFill>
                        <a:schemeClr val="tx1"/>
                      </a:solidFill>
                      <a:prstDash val="solid"/>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ctr" fontAlgn="ctr"/>
                      <a:r>
                        <a:rPr lang="en-US" sz="1200" b="1" i="0" u="none" strike="noStrike" dirty="0">
                          <a:solidFill>
                            <a:srgbClr val="000000"/>
                          </a:solidFill>
                          <a:effectLst/>
                          <a:latin typeface="Times New Roman" panose="02020603050405020304" pitchFamily="18" charset="0"/>
                          <a:ea typeface="+mn-ea"/>
                          <a:cs typeface="Times New Roman" panose="02020603050405020304" pitchFamily="18" charset="0"/>
                          <a:sym typeface="+mn-lt"/>
                        </a:rPr>
                        <a:t>China Pet</a:t>
                      </a:r>
                    </a:p>
                  </a:txBody>
                  <a:tcPr marL="7620" marR="7620" marT="7620" marB="0" anchor="ctr">
                    <a:lnL>
                      <a:noFill/>
                    </a:lnL>
                    <a:lnR>
                      <a:noFill/>
                    </a:lnR>
                    <a:lnT w="12700" cap="flat" cmpd="sng" algn="ctr">
                      <a:solidFill>
                        <a:schemeClr val="tx1"/>
                      </a:solidFill>
                      <a:prstDash val="solid"/>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ctr" fontAlgn="ctr"/>
                      <a:r>
                        <a:rPr lang="en-US" sz="1100" b="0" i="0" u="none" strike="noStrike" dirty="0">
                          <a:solidFill>
                            <a:srgbClr val="000000"/>
                          </a:solidFill>
                          <a:effectLst/>
                          <a:latin typeface="Times New Roman" panose="02020603050405020304" pitchFamily="18" charset="0"/>
                          <a:ea typeface="+mn-ea"/>
                          <a:cs typeface="Times New Roman" panose="02020603050405020304" pitchFamily="18" charset="0"/>
                          <a:sym typeface="+mn-lt"/>
                        </a:rPr>
                        <a:t> </a:t>
                      </a:r>
                      <a:r>
                        <a:rPr lang="en-US" sz="1200" b="0" i="0" u="none" strike="noStrike" dirty="0">
                          <a:solidFill>
                            <a:srgbClr val="000000"/>
                          </a:solidFill>
                          <a:effectLst/>
                          <a:latin typeface="Times New Roman" panose="02020603050405020304" pitchFamily="18" charset="0"/>
                          <a:ea typeface="+mn-ea"/>
                          <a:cs typeface="Times New Roman" panose="02020603050405020304" pitchFamily="18" charset="0"/>
                          <a:sym typeface="+mn-lt"/>
                        </a:rPr>
                        <a:t>300673.SZ</a:t>
                      </a:r>
                      <a:endParaRPr lang="en-US" sz="1100" b="0" i="0" u="none" strike="noStrike" dirty="0">
                        <a:solidFill>
                          <a:srgbClr val="000000"/>
                        </a:solidFill>
                        <a:effectLst/>
                        <a:latin typeface="Times New Roman" panose="02020603050405020304" pitchFamily="18" charset="0"/>
                        <a:ea typeface="+mn-ea"/>
                        <a:cs typeface="Times New Roman" panose="02020603050405020304" pitchFamily="18" charset="0"/>
                        <a:sym typeface="+mn-lt"/>
                      </a:endParaRPr>
                    </a:p>
                  </a:txBody>
                  <a:tcPr marL="7620" marR="7620" marT="7620" marB="0" anchor="ctr">
                    <a:lnL>
                      <a:noFill/>
                    </a:lnL>
                    <a:lnR>
                      <a:noFill/>
                    </a:lnR>
                    <a:lnT w="12700" cap="flat" cmpd="sng" algn="ctr">
                      <a:solidFill>
                        <a:schemeClr val="tx1"/>
                      </a:solidFill>
                      <a:prstDash val="solid"/>
                      <a:round/>
                      <a:headEnd type="none" w="med" len="med"/>
                      <a:tailEnd type="none" w="med" len="med"/>
                    </a:lnT>
                    <a:lnB w="6350" cap="flat" cmpd="sng" algn="ctr">
                      <a:solidFill>
                        <a:srgbClr val="BFBFBF"/>
                      </a:solidFill>
                      <a:prstDash val="dot"/>
                      <a:round/>
                      <a:headEnd type="none" w="med" len="med"/>
                      <a:tailEnd type="none" w="med" len="med"/>
                    </a:lnB>
                  </a:tcPr>
                </a:tc>
                <a:tc>
                  <a:txBody>
                    <a:bodyPr/>
                    <a:lstStyle/>
                    <a:p>
                      <a:pPr algn="l" fontAlgn="ctr">
                        <a:lnSpc>
                          <a:spcPct val="125000"/>
                        </a:lnSpc>
                        <a:spcBef>
                          <a:spcPts val="1800"/>
                        </a:spcBef>
                        <a:spcAft>
                          <a:spcPts val="1800"/>
                        </a:spcAft>
                      </a:pPr>
                      <a:r>
                        <a:rPr lang="en-US" sz="1200" b="0" i="0" u="none" strike="noStrike" dirty="0">
                          <a:solidFill>
                            <a:srgbClr val="000000"/>
                          </a:solidFill>
                          <a:effectLst/>
                          <a:latin typeface="Times New Roman" panose="02020603050405020304" pitchFamily="18" charset="0"/>
                          <a:ea typeface="+mn-ea"/>
                          <a:cs typeface="Times New Roman" panose="02020603050405020304" pitchFamily="18" charset="0"/>
                          <a:sym typeface="+mn-lt"/>
                        </a:rPr>
                        <a:t>The company is a global pet food diversified brand operator, mainly engaged in the research and development, production and sales of pet food for dogs and cats, the specific products cover two categories: snacks and staple food.</a:t>
                      </a:r>
                    </a:p>
                  </a:txBody>
                  <a:tcPr marL="7620" marR="7620" marT="7620" marB="0" anchor="ctr">
                    <a:lnL>
                      <a:noFill/>
                    </a:lnL>
                    <a:lnR>
                      <a:noFill/>
                    </a:lnR>
                    <a:lnT w="12700" cap="flat" cmpd="sng" algn="ctr">
                      <a:solidFill>
                        <a:schemeClr val="tx1"/>
                      </a:solidFill>
                      <a:prstDash val="solid"/>
                      <a:round/>
                      <a:headEnd type="none" w="med" len="med"/>
                      <a:tailEnd type="none" w="med" len="med"/>
                    </a:lnT>
                    <a:lnB w="6350" cap="flat" cmpd="sng" algn="ctr">
                      <a:solidFill>
                        <a:srgbClr val="BFBFBF"/>
                      </a:solidFill>
                      <a:prstDash val="dot"/>
                      <a:round/>
                      <a:headEnd type="none" w="med" len="med"/>
                      <a:tailEnd type="none" w="med" len="med"/>
                    </a:lnB>
                  </a:tcPr>
                </a:tc>
                <a:extLst>
                  <a:ext uri="{0D108BD9-81ED-4DB2-BD59-A6C34878D82A}">
                    <a16:rowId xmlns:a16="http://schemas.microsoft.com/office/drawing/2014/main" val="10001"/>
                  </a:ext>
                </a:extLst>
              </a:tr>
              <a:tr h="1169670">
                <a:tc>
                  <a:txBody>
                    <a:bodyPr/>
                    <a:lstStyle/>
                    <a:p>
                      <a:pPr algn="ctr" fontAlgn="ctr"/>
                      <a:r>
                        <a:rPr lang="en-US" altLang="zh-CN" sz="1100" b="0" i="0" u="none" strike="noStrike" dirty="0">
                          <a:solidFill>
                            <a:srgbClr val="000000"/>
                          </a:solidFill>
                          <a:effectLst/>
                          <a:latin typeface="Times New Roman" panose="02020603050405020304" pitchFamily="18" charset="0"/>
                          <a:ea typeface="+mn-ea"/>
                          <a:cs typeface="Times New Roman" panose="02020603050405020304" pitchFamily="18" charset="0"/>
                          <a:sym typeface="+mn-lt"/>
                        </a:rPr>
                        <a:t>2</a:t>
                      </a:r>
                    </a:p>
                  </a:txBody>
                  <a:tcPr marL="7620" marR="7620" marT="7620" marB="0" anchor="ctr">
                    <a:lnL>
                      <a:noFill/>
                    </a:lnL>
                    <a:lnR>
                      <a:noFill/>
                    </a:lnR>
                    <a:lnT w="6350" cap="flat" cmpd="sng" algn="ctr">
                      <a:solidFill>
                        <a:srgbClr val="BFBFBF"/>
                      </a:solidFill>
                      <a:prstDash val="dot"/>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1" i="0" u="none" strike="noStrike" dirty="0" err="1">
                          <a:solidFill>
                            <a:srgbClr val="000000"/>
                          </a:solidFill>
                          <a:effectLst/>
                          <a:latin typeface="Times New Roman" panose="02020603050405020304" pitchFamily="18" charset="0"/>
                          <a:ea typeface="+mn-ea"/>
                          <a:cs typeface="Times New Roman" panose="02020603050405020304" pitchFamily="18" charset="0"/>
                          <a:sym typeface="+mn-lt"/>
                        </a:rPr>
                        <a:t>Peidi</a:t>
                      </a:r>
                      <a:endParaRPr lang="en-US" sz="1200" b="1" i="0" u="none" strike="noStrike" dirty="0">
                        <a:solidFill>
                          <a:srgbClr val="000000"/>
                        </a:solidFill>
                        <a:effectLst/>
                        <a:latin typeface="Times New Roman" panose="02020603050405020304" pitchFamily="18" charset="0"/>
                        <a:ea typeface="+mn-ea"/>
                        <a:cs typeface="Times New Roman" panose="02020603050405020304" pitchFamily="18" charset="0"/>
                        <a:sym typeface="+mn-lt"/>
                      </a:endParaRPr>
                    </a:p>
                  </a:txBody>
                  <a:tcPr marL="7620" marR="7620" marT="7620" marB="0" anchor="ctr">
                    <a:lnL>
                      <a:noFill/>
                    </a:lnL>
                    <a:lnR>
                      <a:noFill/>
                    </a:lnR>
                    <a:lnT w="6350" cap="flat" cmpd="sng" algn="ctr">
                      <a:solidFill>
                        <a:srgbClr val="BFBFBF"/>
                      </a:solidFill>
                      <a:prstDash val="dot"/>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Times New Roman" panose="02020603050405020304" pitchFamily="18" charset="0"/>
                          <a:ea typeface="+mn-ea"/>
                          <a:cs typeface="Times New Roman" panose="02020603050405020304" pitchFamily="18" charset="0"/>
                          <a:sym typeface="+mn-lt"/>
                        </a:rPr>
                        <a:t> </a:t>
                      </a:r>
                      <a:r>
                        <a:rPr lang="en-US" sz="1200" b="0" i="0" u="none" strike="noStrike" dirty="0">
                          <a:solidFill>
                            <a:srgbClr val="000000"/>
                          </a:solidFill>
                          <a:effectLst/>
                          <a:latin typeface="Times New Roman" panose="02020603050405020304" pitchFamily="18" charset="0"/>
                          <a:ea typeface="+mn-ea"/>
                          <a:cs typeface="Times New Roman" panose="02020603050405020304" pitchFamily="18" charset="0"/>
                          <a:sym typeface="+mn-lt"/>
                        </a:rPr>
                        <a:t>002891.SZ</a:t>
                      </a:r>
                      <a:endParaRPr lang="en-US" sz="1100" b="0" i="0" u="none" strike="noStrike" dirty="0">
                        <a:solidFill>
                          <a:srgbClr val="000000"/>
                        </a:solidFill>
                        <a:effectLst/>
                        <a:latin typeface="Times New Roman" panose="02020603050405020304" pitchFamily="18" charset="0"/>
                        <a:ea typeface="+mn-ea"/>
                        <a:cs typeface="Times New Roman" panose="02020603050405020304" pitchFamily="18" charset="0"/>
                        <a:sym typeface="+mn-lt"/>
                      </a:endParaRPr>
                    </a:p>
                  </a:txBody>
                  <a:tcPr marL="7620" marR="7620" marT="7620" marB="0" anchor="ctr">
                    <a:lnL>
                      <a:noFill/>
                    </a:lnL>
                    <a:lnR>
                      <a:noFill/>
                    </a:lnR>
                    <a:lnT w="6350" cap="flat" cmpd="sng" algn="ctr">
                      <a:solidFill>
                        <a:srgbClr val="BFBFBF"/>
                      </a:solidFill>
                      <a:prstDash val="dot"/>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lnSpc>
                          <a:spcPct val="125000"/>
                        </a:lnSpc>
                        <a:spcBef>
                          <a:spcPts val="1800"/>
                        </a:spcBef>
                        <a:spcAft>
                          <a:spcPts val="1800"/>
                        </a:spcAft>
                      </a:pPr>
                      <a:r>
                        <a:rPr lang="en-US" sz="1200" b="0" i="0" u="none" strike="noStrike" dirty="0">
                          <a:solidFill>
                            <a:srgbClr val="000000"/>
                          </a:solidFill>
                          <a:effectLst/>
                          <a:latin typeface="Times New Roman" panose="02020603050405020304" pitchFamily="18" charset="0"/>
                          <a:ea typeface="+mn-ea"/>
                          <a:cs typeface="Times New Roman" panose="02020603050405020304" pitchFamily="18" charset="0"/>
                          <a:sym typeface="+mn-lt"/>
                        </a:rPr>
                        <a:t>The company is currently the most large-scale and influential company in the field of pet leisure food in China, with the following main businesses: research and development of pet nutrition and other pet health products; production and sale of pet daily necessities; production and sale of pet food; import and export of goods, import and export of technology; and investment management</a:t>
                      </a:r>
                      <a:r>
                        <a:rPr lang="en-US" sz="1100" b="0" i="0" u="none" strike="noStrike" dirty="0">
                          <a:solidFill>
                            <a:srgbClr val="000000"/>
                          </a:solidFill>
                          <a:effectLst/>
                          <a:latin typeface="Times New Roman" panose="02020603050405020304" pitchFamily="18" charset="0"/>
                          <a:ea typeface="+mn-ea"/>
                          <a:cs typeface="Times New Roman" panose="02020603050405020304" pitchFamily="18" charset="0"/>
                          <a:sym typeface="+mn-lt"/>
                        </a:rPr>
                        <a:t>.</a:t>
                      </a:r>
                    </a:p>
                  </a:txBody>
                  <a:tcPr marL="7620" marR="7620" marT="7620" marB="0" anchor="ctr">
                    <a:lnL>
                      <a:noFill/>
                    </a:lnL>
                    <a:lnR>
                      <a:noFill/>
                    </a:lnR>
                    <a:lnT w="6350" cap="flat" cmpd="sng" algn="ctr">
                      <a:solidFill>
                        <a:srgbClr val="BFBFBF"/>
                      </a:solidFill>
                      <a:prstDash val="dot"/>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 name="文本框 2"/>
          <p:cNvSpPr txBox="1"/>
          <p:nvPr/>
        </p:nvSpPr>
        <p:spPr>
          <a:xfrm>
            <a:off x="78031" y="6631658"/>
            <a:ext cx="5830478" cy="276999"/>
          </a:xfrm>
          <a:prstGeom prst="rect">
            <a:avLst/>
          </a:prstGeom>
          <a:noFill/>
        </p:spPr>
        <p:txBody>
          <a:bodyPr wrap="square">
            <a:spAutoFit/>
          </a:bodyPr>
          <a:lstStyle/>
          <a:p>
            <a:r>
              <a:rPr lang="en-US" altLang="zh-CN" sz="1200" i="1" dirty="0">
                <a:cs typeface="+mn-ea"/>
                <a:sym typeface="+mn-lt"/>
              </a:rPr>
              <a:t>Source:</a:t>
            </a:r>
            <a:r>
              <a:rPr lang="zh-CN" altLang="en-US" sz="1200" i="1" dirty="0">
                <a:cs typeface="+mn-ea"/>
                <a:sym typeface="+mn-lt"/>
              </a:rPr>
              <a:t> </a:t>
            </a:r>
            <a:r>
              <a:rPr lang="en-US" altLang="zh-CN" sz="1200" i="1" dirty="0">
                <a:cs typeface="+mn-ea"/>
                <a:sym typeface="+mn-lt"/>
              </a:rPr>
              <a:t>Wind</a:t>
            </a:r>
            <a:endParaRPr lang="zh-CN" altLang="en-US" sz="1200" i="1" dirty="0"/>
          </a:p>
        </p:txBody>
      </p:sp>
      <p:pic>
        <p:nvPicPr>
          <p:cNvPr id="17" name="图片 16"/>
          <p:cNvPicPr>
            <a:picLocks noChangeAspect="1"/>
          </p:cNvPicPr>
          <p:nvPr/>
        </p:nvPicPr>
        <p:blipFill rotWithShape="1">
          <a:blip r:embed="rId5">
            <a:extLst>
              <a:ext uri="{28A0092B-C50C-407E-A947-70E740481C1C}">
                <a14:useLocalDpi xmlns:a14="http://schemas.microsoft.com/office/drawing/2010/main" val="0"/>
              </a:ext>
            </a:extLst>
          </a:blip>
          <a:srcRect b="22059"/>
          <a:stretch>
            <a:fillRect/>
          </a:stretch>
        </p:blipFill>
        <p:spPr>
          <a:xfrm>
            <a:off x="3810000" y="423770"/>
            <a:ext cx="1428750" cy="475126"/>
          </a:xfrm>
          <a:prstGeom prst="rect">
            <a:avLst/>
          </a:prstGeom>
        </p:spPr>
      </p:pic>
      <p:pic>
        <p:nvPicPr>
          <p:cNvPr id="19" name="图片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62600" y="484522"/>
            <a:ext cx="1704975" cy="342900"/>
          </a:xfrm>
          <a:prstGeom prst="rect">
            <a:avLst/>
          </a:prstGeom>
        </p:spPr>
      </p:pic>
      <p:sp>
        <p:nvSpPr>
          <p:cNvPr id="20" name="文本框 19"/>
          <p:cNvSpPr txBox="1"/>
          <p:nvPr/>
        </p:nvSpPr>
        <p:spPr>
          <a:xfrm>
            <a:off x="299720" y="3276600"/>
            <a:ext cx="7929880" cy="521970"/>
          </a:xfrm>
          <a:prstGeom prst="rect">
            <a:avLst/>
          </a:prstGeom>
          <a:noFill/>
        </p:spPr>
        <p:txBody>
          <a:bodyPr wrap="square">
            <a:spAutoFit/>
          </a:bodyPr>
          <a:lstStyle/>
          <a:p>
            <a:pPr marL="285750" indent="-285750">
              <a:buFont typeface="Wingdings" panose="05000000000000000000" pitchFamily="2" charset="2"/>
              <a:buChar char="Ø"/>
            </a:pPr>
            <a:r>
              <a:rPr lang="en-US" altLang="zh-CN" sz="1400" dirty="0">
                <a:latin typeface="Times New Roman" panose="02020603050405020304" pitchFamily="18" charset="0"/>
                <a:cs typeface="Times New Roman" panose="02020603050405020304" pitchFamily="18" charset="0"/>
                <a:sym typeface="+mn-lt"/>
              </a:rPr>
              <a:t>As the Gambol Pet company is a mature company with more </a:t>
            </a:r>
            <a:r>
              <a:rPr lang="en-US" altLang="zh-CN" sz="1400" u="sng" dirty="0">
                <a:latin typeface="Times New Roman" panose="02020603050405020304" pitchFamily="18" charset="0"/>
                <a:cs typeface="Times New Roman" panose="02020603050405020304" pitchFamily="18" charset="0"/>
                <a:sym typeface="+mn-lt"/>
              </a:rPr>
              <a:t>stable earnings </a:t>
            </a:r>
            <a:r>
              <a:rPr lang="en-US" altLang="zh-CN" sz="1400" dirty="0">
                <a:latin typeface="Times New Roman" panose="02020603050405020304" pitchFamily="18" charset="0"/>
                <a:cs typeface="Times New Roman" panose="02020603050405020304" pitchFamily="18" charset="0"/>
                <a:sym typeface="+mn-lt"/>
              </a:rPr>
              <a:t>and </a:t>
            </a:r>
            <a:r>
              <a:rPr lang="en-US" altLang="zh-CN" sz="1400" u="sng" dirty="0">
                <a:latin typeface="Times New Roman" panose="02020603050405020304" pitchFamily="18" charset="0"/>
                <a:cs typeface="Times New Roman" panose="02020603050405020304" pitchFamily="18" charset="0"/>
                <a:sym typeface="+mn-lt"/>
              </a:rPr>
              <a:t>less cyclicality</a:t>
            </a:r>
            <a:r>
              <a:rPr lang="en-US" altLang="zh-CN" sz="1400" dirty="0">
                <a:latin typeface="Times New Roman" panose="02020603050405020304" pitchFamily="18" charset="0"/>
                <a:cs typeface="Times New Roman" panose="02020603050405020304" pitchFamily="18" charset="0"/>
                <a:sym typeface="+mn-lt"/>
              </a:rPr>
              <a:t>, we use </a:t>
            </a:r>
            <a:r>
              <a:rPr lang="en-US" altLang="zh-CN" sz="1400" b="1" dirty="0">
                <a:latin typeface="Times New Roman" panose="02020603050405020304" pitchFamily="18" charset="0"/>
                <a:cs typeface="Times New Roman" panose="02020603050405020304" pitchFamily="18" charset="0"/>
                <a:sym typeface="+mn-lt"/>
              </a:rPr>
              <a:t>PE</a:t>
            </a:r>
            <a:r>
              <a:rPr lang="en-US" altLang="zh-CN" sz="1400" dirty="0">
                <a:latin typeface="Times New Roman" panose="02020603050405020304" pitchFamily="18" charset="0"/>
                <a:cs typeface="Times New Roman" panose="02020603050405020304" pitchFamily="18" charset="0"/>
                <a:sym typeface="+mn-lt"/>
              </a:rPr>
              <a:t> method to value the company.</a:t>
            </a:r>
            <a:endParaRPr lang="zh-CN" altLang="en-US" sz="1400" dirty="0">
              <a:latin typeface="Times New Roman" panose="02020603050405020304" pitchFamily="18" charset="0"/>
              <a:cs typeface="Times New Roman" panose="02020603050405020304" pitchFamily="18" charset="0"/>
              <a:sym typeface="+mn-lt"/>
            </a:endParaRPr>
          </a:p>
        </p:txBody>
      </p:sp>
      <p:graphicFrame>
        <p:nvGraphicFramePr>
          <p:cNvPr id="21" name="表格 20"/>
          <p:cNvGraphicFramePr>
            <a:graphicFrameLocks noGrp="1"/>
          </p:cNvGraphicFramePr>
          <p:nvPr>
            <p:custDataLst>
              <p:tags r:id="rId2"/>
            </p:custDataLst>
          </p:nvPr>
        </p:nvGraphicFramePr>
        <p:xfrm>
          <a:off x="283845" y="3762375"/>
          <a:ext cx="9229725" cy="1647825"/>
        </p:xfrm>
        <a:graphic>
          <a:graphicData uri="http://schemas.openxmlformats.org/drawingml/2006/table">
            <a:tbl>
              <a:tblPr>
                <a:tableStyleId>{2D5ABB26-0587-4C30-8999-92F81FD0307C}</a:tableStyleId>
              </a:tblPr>
              <a:tblGrid>
                <a:gridCol w="99187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078230">
                  <a:extLst>
                    <a:ext uri="{9D8B030D-6E8A-4147-A177-3AD203B41FA5}">
                      <a16:colId xmlns:a16="http://schemas.microsoft.com/office/drawing/2014/main" val="20002"/>
                    </a:ext>
                  </a:extLst>
                </a:gridCol>
                <a:gridCol w="906145">
                  <a:extLst>
                    <a:ext uri="{9D8B030D-6E8A-4147-A177-3AD203B41FA5}">
                      <a16:colId xmlns:a16="http://schemas.microsoft.com/office/drawing/2014/main" val="20003"/>
                    </a:ext>
                  </a:extLst>
                </a:gridCol>
                <a:gridCol w="657860">
                  <a:extLst>
                    <a:ext uri="{9D8B030D-6E8A-4147-A177-3AD203B41FA5}">
                      <a16:colId xmlns:a16="http://schemas.microsoft.com/office/drawing/2014/main" val="20004"/>
                    </a:ext>
                  </a:extLst>
                </a:gridCol>
                <a:gridCol w="657860">
                  <a:extLst>
                    <a:ext uri="{9D8B030D-6E8A-4147-A177-3AD203B41FA5}">
                      <a16:colId xmlns:a16="http://schemas.microsoft.com/office/drawing/2014/main" val="20005"/>
                    </a:ext>
                  </a:extLst>
                </a:gridCol>
                <a:gridCol w="657225">
                  <a:extLst>
                    <a:ext uri="{9D8B030D-6E8A-4147-A177-3AD203B41FA5}">
                      <a16:colId xmlns:a16="http://schemas.microsoft.com/office/drawing/2014/main" val="20006"/>
                    </a:ext>
                  </a:extLst>
                </a:gridCol>
                <a:gridCol w="657860">
                  <a:extLst>
                    <a:ext uri="{9D8B030D-6E8A-4147-A177-3AD203B41FA5}">
                      <a16:colId xmlns:a16="http://schemas.microsoft.com/office/drawing/2014/main" val="20007"/>
                    </a:ext>
                  </a:extLst>
                </a:gridCol>
                <a:gridCol w="658495">
                  <a:extLst>
                    <a:ext uri="{9D8B030D-6E8A-4147-A177-3AD203B41FA5}">
                      <a16:colId xmlns:a16="http://schemas.microsoft.com/office/drawing/2014/main" val="20008"/>
                    </a:ext>
                  </a:extLst>
                </a:gridCol>
                <a:gridCol w="657225">
                  <a:extLst>
                    <a:ext uri="{9D8B030D-6E8A-4147-A177-3AD203B41FA5}">
                      <a16:colId xmlns:a16="http://schemas.microsoft.com/office/drawing/2014/main" val="20009"/>
                    </a:ext>
                  </a:extLst>
                </a:gridCol>
                <a:gridCol w="659130">
                  <a:extLst>
                    <a:ext uri="{9D8B030D-6E8A-4147-A177-3AD203B41FA5}">
                      <a16:colId xmlns:a16="http://schemas.microsoft.com/office/drawing/2014/main" val="20010"/>
                    </a:ext>
                  </a:extLst>
                </a:gridCol>
                <a:gridCol w="657225">
                  <a:extLst>
                    <a:ext uri="{9D8B030D-6E8A-4147-A177-3AD203B41FA5}">
                      <a16:colId xmlns:a16="http://schemas.microsoft.com/office/drawing/2014/main" val="20011"/>
                    </a:ext>
                  </a:extLst>
                </a:gridCol>
              </a:tblGrid>
              <a:tr h="208915">
                <a:tc rowSpan="2">
                  <a:txBody>
                    <a:bodyPr/>
                    <a:lstStyle/>
                    <a:p>
                      <a:pPr algn="ctr" fontAlgn="ctr"/>
                      <a:r>
                        <a:rPr lang="en-US" sz="1200" b="1" u="none" strike="noStrike" dirty="0">
                          <a:solidFill>
                            <a:schemeClr val="bg1"/>
                          </a:solidFill>
                          <a:effectLst/>
                          <a:latin typeface="Times New Roman" panose="02020603050405020304" pitchFamily="18" charset="0"/>
                          <a:cs typeface="Times New Roman" panose="02020603050405020304" pitchFamily="18" charset="0"/>
                        </a:rPr>
                        <a:t>Company</a:t>
                      </a:r>
                      <a:endParaRPr lang="en-US" sz="1200" b="1" i="0" u="none" strike="noStrike"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9B1717"/>
                    </a:solidFill>
                  </a:tcPr>
                </a:tc>
                <a:tc rowSpan="2">
                  <a:txBody>
                    <a:bodyPr/>
                    <a:lstStyle/>
                    <a:p>
                      <a:pPr algn="ctr" fontAlgn="ctr"/>
                      <a:r>
                        <a:rPr lang="en-US" sz="1200" b="1" u="none" strike="noStrike" dirty="0">
                          <a:solidFill>
                            <a:schemeClr val="bg1"/>
                          </a:solidFill>
                          <a:effectLst/>
                          <a:latin typeface="Times New Roman" panose="02020603050405020304" pitchFamily="18" charset="0"/>
                          <a:cs typeface="Times New Roman" panose="02020603050405020304" pitchFamily="18" charset="0"/>
                        </a:rPr>
                        <a:t>Stock Code</a:t>
                      </a:r>
                      <a:endParaRPr lang="en-US" sz="1200" b="1" i="0" u="none" strike="noStrike"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9B1717"/>
                    </a:solidFill>
                  </a:tcPr>
                </a:tc>
                <a:tc rowSpan="2">
                  <a:txBody>
                    <a:bodyPr/>
                    <a:lstStyle/>
                    <a:p>
                      <a:pPr algn="ctr" fontAlgn="ctr"/>
                      <a:r>
                        <a:rPr lang="en-US" sz="1200" b="1" u="none" strike="noStrike" dirty="0">
                          <a:solidFill>
                            <a:schemeClr val="bg1"/>
                          </a:solidFill>
                          <a:effectLst/>
                          <a:latin typeface="Times New Roman" panose="02020603050405020304" pitchFamily="18" charset="0"/>
                          <a:cs typeface="Times New Roman" panose="02020603050405020304" pitchFamily="18" charset="0"/>
                        </a:rPr>
                        <a:t>Market Value</a:t>
                      </a:r>
                      <a:br>
                        <a:rPr lang="en-US" sz="1200" b="1" u="none" strike="noStrike" dirty="0">
                          <a:solidFill>
                            <a:schemeClr val="bg1"/>
                          </a:solidFill>
                          <a:effectLst/>
                          <a:latin typeface="Times New Roman" panose="02020603050405020304" pitchFamily="18" charset="0"/>
                          <a:cs typeface="Times New Roman" panose="02020603050405020304" pitchFamily="18" charset="0"/>
                        </a:rPr>
                      </a:br>
                      <a:r>
                        <a:rPr lang="en-US" sz="1200" b="1" u="none" strike="noStrike" dirty="0">
                          <a:solidFill>
                            <a:schemeClr val="bg1"/>
                          </a:solidFill>
                          <a:effectLst/>
                          <a:latin typeface="Times New Roman" panose="02020603050405020304" pitchFamily="18" charset="0"/>
                          <a:cs typeface="Times New Roman" panose="02020603050405020304" pitchFamily="18" charset="0"/>
                        </a:rPr>
                        <a:t>(100 m)</a:t>
                      </a:r>
                      <a:endParaRPr lang="en-US" sz="1200" b="1" i="0" u="none" strike="noStrike"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9B1717"/>
                    </a:solidFill>
                  </a:tcPr>
                </a:tc>
                <a:tc rowSpan="2">
                  <a:txBody>
                    <a:bodyPr/>
                    <a:lstStyle/>
                    <a:p>
                      <a:pPr algn="ctr" fontAlgn="ctr"/>
                      <a:r>
                        <a:rPr lang="en-US" sz="1200" b="1" u="none" strike="noStrike" dirty="0">
                          <a:solidFill>
                            <a:schemeClr val="bg1"/>
                          </a:solidFill>
                          <a:effectLst/>
                          <a:latin typeface="Times New Roman" panose="02020603050405020304" pitchFamily="18" charset="0"/>
                          <a:cs typeface="Times New Roman" panose="02020603050405020304" pitchFamily="18" charset="0"/>
                        </a:rPr>
                        <a:t>Price</a:t>
                      </a:r>
                      <a:endParaRPr lang="en-US" sz="1200" b="1" i="0" u="none" strike="noStrike"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9B1717"/>
                    </a:solidFill>
                  </a:tcPr>
                </a:tc>
                <a:tc gridSpan="4">
                  <a:txBody>
                    <a:bodyPr/>
                    <a:lstStyle/>
                    <a:p>
                      <a:pPr algn="ctr" fontAlgn="ctr"/>
                      <a:r>
                        <a:rPr lang="en-US" sz="1200" b="1" u="none" strike="noStrike" dirty="0">
                          <a:solidFill>
                            <a:schemeClr val="bg1"/>
                          </a:solidFill>
                          <a:effectLst/>
                          <a:latin typeface="Times New Roman" panose="02020603050405020304" pitchFamily="18" charset="0"/>
                          <a:cs typeface="Times New Roman" panose="02020603050405020304" pitchFamily="18" charset="0"/>
                        </a:rPr>
                        <a:t>EPS</a:t>
                      </a:r>
                      <a:endParaRPr lang="en-US" sz="1200" b="1" i="0" u="none" strike="noStrike"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T w="12700" cap="flat" cmpd="sng" algn="ctr">
                      <a:solidFill>
                        <a:schemeClr val="tx1"/>
                      </a:solidFill>
                      <a:prstDash val="solid"/>
                      <a:round/>
                      <a:headEnd type="none" w="med" len="med"/>
                      <a:tailEnd type="none" w="med" len="med"/>
                    </a:lnT>
                    <a:solidFill>
                      <a:srgbClr val="9B1717"/>
                    </a:solidFill>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algn="ctr" fontAlgn="ctr"/>
                      <a:r>
                        <a:rPr lang="en-US" sz="1200" b="1" u="none" strike="noStrike" dirty="0">
                          <a:solidFill>
                            <a:schemeClr val="bg1"/>
                          </a:solidFill>
                          <a:effectLst/>
                          <a:latin typeface="Times New Roman" panose="02020603050405020304" pitchFamily="18" charset="0"/>
                          <a:cs typeface="Times New Roman" panose="02020603050405020304" pitchFamily="18" charset="0"/>
                        </a:rPr>
                        <a:t>PE</a:t>
                      </a:r>
                      <a:endParaRPr lang="en-US" sz="1200" b="1" i="0" u="none" strike="noStrike"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T w="12700" cap="flat" cmpd="sng" algn="ctr">
                      <a:solidFill>
                        <a:schemeClr val="tx1"/>
                      </a:solidFill>
                      <a:prstDash val="solid"/>
                      <a:round/>
                      <a:headEnd type="none" w="med" len="med"/>
                      <a:tailEnd type="none" w="med" len="med"/>
                    </a:lnT>
                    <a:solidFill>
                      <a:srgbClr val="9B1717"/>
                    </a:solid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208280">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a:txBody>
                    <a:bodyPr/>
                    <a:lstStyle/>
                    <a:p>
                      <a:pPr algn="ctr" fontAlgn="ctr"/>
                      <a:r>
                        <a:rPr lang="en-US" sz="1200" b="1" u="none" strike="noStrike" dirty="0">
                          <a:solidFill>
                            <a:schemeClr val="bg1"/>
                          </a:solidFill>
                          <a:effectLst/>
                          <a:latin typeface="Times New Roman" panose="02020603050405020304" pitchFamily="18" charset="0"/>
                          <a:cs typeface="Times New Roman" panose="02020603050405020304" pitchFamily="18" charset="0"/>
                        </a:rPr>
                        <a:t>2022A</a:t>
                      </a:r>
                      <a:endParaRPr lang="en-US" sz="1200" b="1" i="0" u="none" strike="noStrike"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B w="12700" cap="flat" cmpd="sng" algn="ctr">
                      <a:noFill/>
                      <a:prstDash val="solid"/>
                      <a:round/>
                      <a:headEnd type="none" w="med" len="med"/>
                      <a:tailEnd type="none" w="med" len="med"/>
                    </a:lnB>
                    <a:solidFill>
                      <a:srgbClr val="9B1717"/>
                    </a:solidFill>
                  </a:tcPr>
                </a:tc>
                <a:tc>
                  <a:txBody>
                    <a:bodyPr/>
                    <a:lstStyle/>
                    <a:p>
                      <a:pPr algn="ctr" fontAlgn="ctr"/>
                      <a:r>
                        <a:rPr lang="en-US" sz="1200" b="1" u="none" strike="noStrike">
                          <a:solidFill>
                            <a:schemeClr val="bg1"/>
                          </a:solidFill>
                          <a:effectLst/>
                          <a:latin typeface="Times New Roman" panose="02020603050405020304" pitchFamily="18" charset="0"/>
                          <a:cs typeface="Times New Roman" panose="02020603050405020304" pitchFamily="18" charset="0"/>
                        </a:rPr>
                        <a:t>2023E</a:t>
                      </a:r>
                      <a:endParaRPr lang="en-US" sz="1200" b="1" i="0" u="none" strike="noStrike">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B w="12700" cap="flat" cmpd="sng" algn="ctr">
                      <a:noFill/>
                      <a:prstDash val="solid"/>
                      <a:round/>
                      <a:headEnd type="none" w="med" len="med"/>
                      <a:tailEnd type="none" w="med" len="med"/>
                    </a:lnB>
                    <a:solidFill>
                      <a:srgbClr val="9B1717"/>
                    </a:solidFill>
                  </a:tcPr>
                </a:tc>
                <a:tc>
                  <a:txBody>
                    <a:bodyPr/>
                    <a:lstStyle/>
                    <a:p>
                      <a:pPr algn="ctr" fontAlgn="ctr"/>
                      <a:r>
                        <a:rPr lang="en-US" sz="1200" b="1" u="none" strike="noStrike" dirty="0">
                          <a:solidFill>
                            <a:schemeClr val="bg1"/>
                          </a:solidFill>
                          <a:effectLst/>
                          <a:latin typeface="Times New Roman" panose="02020603050405020304" pitchFamily="18" charset="0"/>
                          <a:cs typeface="Times New Roman" panose="02020603050405020304" pitchFamily="18" charset="0"/>
                        </a:rPr>
                        <a:t>2024E</a:t>
                      </a:r>
                      <a:endParaRPr lang="en-US" sz="1200" b="1" i="0" u="none" strike="noStrike"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B w="12700" cap="flat" cmpd="sng" algn="ctr">
                      <a:noFill/>
                      <a:prstDash val="solid"/>
                      <a:round/>
                      <a:headEnd type="none" w="med" len="med"/>
                      <a:tailEnd type="none" w="med" len="med"/>
                    </a:lnB>
                    <a:solidFill>
                      <a:srgbClr val="9B1717"/>
                    </a:solidFill>
                  </a:tcPr>
                </a:tc>
                <a:tc>
                  <a:txBody>
                    <a:bodyPr/>
                    <a:lstStyle/>
                    <a:p>
                      <a:pPr algn="ctr" fontAlgn="ctr"/>
                      <a:r>
                        <a:rPr lang="en-US" sz="1200" b="1" u="none" strike="noStrike" dirty="0">
                          <a:solidFill>
                            <a:schemeClr val="bg1"/>
                          </a:solidFill>
                          <a:effectLst/>
                          <a:latin typeface="Times New Roman" panose="02020603050405020304" pitchFamily="18" charset="0"/>
                          <a:cs typeface="Times New Roman" panose="02020603050405020304" pitchFamily="18" charset="0"/>
                        </a:rPr>
                        <a:t>2025E</a:t>
                      </a:r>
                      <a:endParaRPr lang="en-US" sz="1200" b="1" i="0" u="none" strike="noStrike"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B w="12700" cap="flat" cmpd="sng" algn="ctr">
                      <a:noFill/>
                      <a:prstDash val="solid"/>
                      <a:round/>
                      <a:headEnd type="none" w="med" len="med"/>
                      <a:tailEnd type="none" w="med" len="med"/>
                    </a:lnB>
                    <a:solidFill>
                      <a:srgbClr val="9B1717"/>
                    </a:solidFill>
                  </a:tcPr>
                </a:tc>
                <a:tc>
                  <a:txBody>
                    <a:bodyPr/>
                    <a:lstStyle/>
                    <a:p>
                      <a:pPr algn="ctr" fontAlgn="ctr"/>
                      <a:r>
                        <a:rPr lang="en-US" sz="1200" b="1" u="none" strike="noStrike" dirty="0">
                          <a:solidFill>
                            <a:schemeClr val="bg1"/>
                          </a:solidFill>
                          <a:effectLst/>
                          <a:latin typeface="Times New Roman" panose="02020603050405020304" pitchFamily="18" charset="0"/>
                          <a:cs typeface="Times New Roman" panose="02020603050405020304" pitchFamily="18" charset="0"/>
                        </a:rPr>
                        <a:t>2022A</a:t>
                      </a:r>
                      <a:endParaRPr lang="en-US" sz="1200" b="1" i="0" u="none" strike="noStrike"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B w="12700" cap="flat" cmpd="sng" algn="ctr">
                      <a:noFill/>
                      <a:prstDash val="solid"/>
                      <a:round/>
                      <a:headEnd type="none" w="med" len="med"/>
                      <a:tailEnd type="none" w="med" len="med"/>
                    </a:lnB>
                    <a:solidFill>
                      <a:srgbClr val="9B1717"/>
                    </a:solidFill>
                  </a:tcPr>
                </a:tc>
                <a:tc>
                  <a:txBody>
                    <a:bodyPr/>
                    <a:lstStyle/>
                    <a:p>
                      <a:pPr algn="ctr" fontAlgn="ctr"/>
                      <a:r>
                        <a:rPr lang="en-US" sz="1200" b="1" u="none" strike="noStrike" dirty="0">
                          <a:solidFill>
                            <a:schemeClr val="bg1"/>
                          </a:solidFill>
                          <a:effectLst/>
                          <a:latin typeface="Times New Roman" panose="02020603050405020304" pitchFamily="18" charset="0"/>
                          <a:cs typeface="Times New Roman" panose="02020603050405020304" pitchFamily="18" charset="0"/>
                        </a:rPr>
                        <a:t>2023E</a:t>
                      </a:r>
                      <a:endParaRPr lang="en-US" sz="1200" b="1" i="0" u="none" strike="noStrike"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B w="12700" cap="flat" cmpd="sng" algn="ctr">
                      <a:noFill/>
                      <a:prstDash val="solid"/>
                      <a:round/>
                      <a:headEnd type="none" w="med" len="med"/>
                      <a:tailEnd type="none" w="med" len="med"/>
                    </a:lnB>
                    <a:solidFill>
                      <a:srgbClr val="9B1717"/>
                    </a:solidFill>
                  </a:tcPr>
                </a:tc>
                <a:tc>
                  <a:txBody>
                    <a:bodyPr/>
                    <a:lstStyle/>
                    <a:p>
                      <a:pPr algn="ctr" fontAlgn="ctr"/>
                      <a:r>
                        <a:rPr lang="en-US" sz="1200" b="1" u="none" strike="noStrike" dirty="0">
                          <a:solidFill>
                            <a:schemeClr val="bg1"/>
                          </a:solidFill>
                          <a:effectLst/>
                          <a:latin typeface="Times New Roman" panose="02020603050405020304" pitchFamily="18" charset="0"/>
                          <a:cs typeface="Times New Roman" panose="02020603050405020304" pitchFamily="18" charset="0"/>
                        </a:rPr>
                        <a:t>2024E</a:t>
                      </a:r>
                      <a:endParaRPr lang="en-US" sz="1200" b="1" i="0" u="none" strike="noStrike"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B w="12700" cap="flat" cmpd="sng" algn="ctr">
                      <a:noFill/>
                      <a:prstDash val="solid"/>
                      <a:round/>
                      <a:headEnd type="none" w="med" len="med"/>
                      <a:tailEnd type="none" w="med" len="med"/>
                    </a:lnB>
                    <a:solidFill>
                      <a:srgbClr val="9B1717"/>
                    </a:solidFill>
                  </a:tcPr>
                </a:tc>
                <a:tc>
                  <a:txBody>
                    <a:bodyPr/>
                    <a:lstStyle/>
                    <a:p>
                      <a:pPr algn="ctr" fontAlgn="ctr"/>
                      <a:r>
                        <a:rPr lang="en-US" sz="1200" b="1" u="none" strike="noStrike" dirty="0">
                          <a:solidFill>
                            <a:schemeClr val="bg1"/>
                          </a:solidFill>
                          <a:effectLst/>
                          <a:latin typeface="Times New Roman" panose="02020603050405020304" pitchFamily="18" charset="0"/>
                          <a:cs typeface="Times New Roman" panose="02020603050405020304" pitchFamily="18" charset="0"/>
                        </a:rPr>
                        <a:t>2025E</a:t>
                      </a:r>
                      <a:endParaRPr lang="en-US" sz="1200" b="1" i="0" u="none" strike="noStrike"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B w="12700" cap="flat" cmpd="sng" algn="ctr">
                      <a:noFill/>
                      <a:prstDash val="solid"/>
                      <a:round/>
                      <a:headEnd type="none" w="med" len="med"/>
                      <a:tailEnd type="none" w="med" len="med"/>
                    </a:lnB>
                    <a:solidFill>
                      <a:srgbClr val="9B1717"/>
                    </a:solidFill>
                  </a:tcPr>
                </a:tc>
                <a:extLst>
                  <a:ext uri="{0D108BD9-81ED-4DB2-BD59-A6C34878D82A}">
                    <a16:rowId xmlns:a16="http://schemas.microsoft.com/office/drawing/2014/main" val="10001"/>
                  </a:ext>
                </a:extLst>
              </a:tr>
              <a:tr h="208915">
                <a:tc>
                  <a:txBody>
                    <a:bodyPr/>
                    <a:lstStyle/>
                    <a:p>
                      <a:pPr algn="ctr" fontAlgn="ctr"/>
                      <a:r>
                        <a:rPr lang="en-US" sz="1100" b="1" u="none" strike="noStrike" dirty="0">
                          <a:effectLst/>
                          <a:latin typeface="Times New Roman" panose="02020603050405020304" pitchFamily="18" charset="0"/>
                          <a:cs typeface="Times New Roman" panose="02020603050405020304" pitchFamily="18" charset="0"/>
                        </a:rPr>
                        <a:t>China Pet</a:t>
                      </a:r>
                      <a:endParaRPr lang="en-US" sz="11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T w="12700" cap="flat" cmpd="sng" algn="ctr">
                      <a:noFill/>
                      <a:prstDash val="solid"/>
                      <a:round/>
                      <a:headEnd type="none" w="med" len="med"/>
                      <a:tailEnd type="none" w="med" len="med"/>
                    </a:lnT>
                  </a:tcPr>
                </a:tc>
                <a:tc>
                  <a:txBody>
                    <a:bodyPr/>
                    <a:lstStyle/>
                    <a:p>
                      <a:pPr algn="ctr" fontAlgn="ctr"/>
                      <a:r>
                        <a:rPr lang="en-US" sz="1100" b="0" i="0" u="none" strike="noStrike" dirty="0">
                          <a:solidFill>
                            <a:srgbClr val="000000"/>
                          </a:solidFill>
                          <a:effectLst/>
                          <a:latin typeface="Times New Roman" panose="02020603050405020304" pitchFamily="18" charset="0"/>
                          <a:ea typeface="+mn-ea"/>
                          <a:cs typeface="Times New Roman" panose="02020603050405020304" pitchFamily="18" charset="0"/>
                          <a:sym typeface="+mn-lt"/>
                        </a:rPr>
                        <a:t> 300673.SZ</a:t>
                      </a:r>
                    </a:p>
                  </a:txBody>
                  <a:tcPr marL="7620" marR="7620" marT="7620" marB="0" anchor="ctr">
                    <a:lnT w="12700" cap="flat" cmpd="sng" algn="ctr">
                      <a:noFill/>
                      <a:prstDash val="solid"/>
                      <a:round/>
                      <a:headEnd type="none" w="med" len="med"/>
                      <a:tailEnd type="none" w="med" len="med"/>
                    </a:lnT>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75.91</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T w="12700" cap="flat" cmpd="sng" algn="ctr">
                      <a:noFill/>
                      <a:prstDash val="solid"/>
                      <a:round/>
                      <a:headEnd type="none" w="med" len="med"/>
                      <a:tailEnd type="none" w="med" len="med"/>
                    </a:lnT>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25.81</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T w="12700" cap="flat" cmpd="sng" algn="ctr">
                      <a:noFill/>
                      <a:prstDash val="solid"/>
                      <a:round/>
                      <a:headEnd type="none" w="med" len="med"/>
                      <a:tailEnd type="none" w="med" len="med"/>
                    </a:lnT>
                  </a:tcPr>
                </a:tc>
                <a:tc>
                  <a:txBody>
                    <a:bodyPr/>
                    <a:lstStyle/>
                    <a:p>
                      <a:pPr algn="ctr" fontAlgn="b"/>
                      <a:r>
                        <a:rPr lang="en-US" altLang="zh-CN" sz="1200" u="none" strike="noStrike">
                          <a:effectLst/>
                          <a:latin typeface="Times New Roman" panose="02020603050405020304" pitchFamily="18" charset="0"/>
                          <a:cs typeface="Times New Roman" panose="02020603050405020304" pitchFamily="18" charset="0"/>
                        </a:rPr>
                        <a:t>0.36</a:t>
                      </a:r>
                      <a:endPar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T w="12700" cap="flat" cmpd="sng" algn="ctr">
                      <a:noFill/>
                      <a:prstDash val="solid"/>
                      <a:round/>
                      <a:headEnd type="none" w="med" len="med"/>
                      <a:tailEnd type="none" w="med" len="med"/>
                    </a:lnT>
                  </a:tcPr>
                </a:tc>
                <a:tc>
                  <a:txBody>
                    <a:bodyPr/>
                    <a:lstStyle/>
                    <a:p>
                      <a:pPr algn="ctr" fontAlgn="b"/>
                      <a:r>
                        <a:rPr lang="en-US" altLang="zh-CN" sz="1200" u="none" strike="noStrike">
                          <a:effectLst/>
                          <a:latin typeface="Times New Roman" panose="02020603050405020304" pitchFamily="18" charset="0"/>
                          <a:cs typeface="Times New Roman" panose="02020603050405020304" pitchFamily="18" charset="0"/>
                        </a:rPr>
                        <a:t>0.72</a:t>
                      </a:r>
                      <a:endPar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T w="12700" cap="flat" cmpd="sng" algn="ctr">
                      <a:noFill/>
                      <a:prstDash val="solid"/>
                      <a:round/>
                      <a:headEnd type="none" w="med" len="med"/>
                      <a:tailEnd type="none" w="med" len="med"/>
                    </a:lnT>
                  </a:tcPr>
                </a:tc>
                <a:tc>
                  <a:txBody>
                    <a:bodyPr/>
                    <a:lstStyle/>
                    <a:p>
                      <a:pPr algn="ctr" fontAlgn="b"/>
                      <a:r>
                        <a:rPr lang="en-US" altLang="zh-CN" sz="1200" u="none" strike="noStrike">
                          <a:effectLst/>
                          <a:latin typeface="Times New Roman" panose="02020603050405020304" pitchFamily="18" charset="0"/>
                          <a:cs typeface="Times New Roman" panose="02020603050405020304" pitchFamily="18" charset="0"/>
                        </a:rPr>
                        <a:t>0.9</a:t>
                      </a:r>
                      <a:endPar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T w="12700" cap="flat" cmpd="sng" algn="ctr">
                      <a:noFill/>
                      <a:prstDash val="solid"/>
                      <a:round/>
                      <a:headEnd type="none" w="med" len="med"/>
                      <a:tailEnd type="none" w="med" len="med"/>
                    </a:lnT>
                  </a:tcPr>
                </a:tc>
                <a:tc>
                  <a:txBody>
                    <a:bodyPr/>
                    <a:lstStyle/>
                    <a:p>
                      <a:pPr algn="ctr" fontAlgn="b"/>
                      <a:r>
                        <a:rPr lang="en-US" altLang="zh-CN" sz="1200" u="none" strike="noStrike">
                          <a:effectLst/>
                          <a:latin typeface="Times New Roman" panose="02020603050405020304" pitchFamily="18" charset="0"/>
                          <a:cs typeface="Times New Roman" panose="02020603050405020304" pitchFamily="18" charset="0"/>
                        </a:rPr>
                        <a:t>1.11</a:t>
                      </a:r>
                      <a:endPar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T w="12700" cap="flat" cmpd="sng" algn="ctr">
                      <a:noFill/>
                      <a:prstDash val="solid"/>
                      <a:round/>
                      <a:headEnd type="none" w="med" len="med"/>
                      <a:tailEnd type="none" w="med" len="med"/>
                    </a:lnT>
                  </a:tcPr>
                </a:tc>
                <a:tc>
                  <a:txBody>
                    <a:bodyPr/>
                    <a:lstStyle/>
                    <a:p>
                      <a:pPr algn="ctr" fontAlgn="b"/>
                      <a:r>
                        <a:rPr lang="en-US" altLang="zh-CN" sz="1200" u="none" strike="noStrike" dirty="0">
                          <a:effectLst/>
                          <a:latin typeface="Times New Roman" panose="02020603050405020304" pitchFamily="18" charset="0"/>
                          <a:cs typeface="Times New Roman" panose="02020603050405020304" pitchFamily="18" charset="0"/>
                        </a:rPr>
                        <a:t>61.95</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T w="12700" cap="flat" cmpd="sng" algn="ctr">
                      <a:noFill/>
                      <a:prstDash val="solid"/>
                      <a:round/>
                      <a:headEnd type="none" w="med" len="med"/>
                      <a:tailEnd type="none" w="med" len="med"/>
                    </a:lnT>
                  </a:tcPr>
                </a:tc>
                <a:tc>
                  <a:txBody>
                    <a:bodyPr/>
                    <a:lstStyle/>
                    <a:p>
                      <a:pPr algn="ctr" fontAlgn="b"/>
                      <a:r>
                        <a:rPr lang="en-US" altLang="zh-CN" sz="1200" u="none" strike="noStrike">
                          <a:effectLst/>
                          <a:latin typeface="Times New Roman" panose="02020603050405020304" pitchFamily="18" charset="0"/>
                          <a:cs typeface="Times New Roman" panose="02020603050405020304" pitchFamily="18" charset="0"/>
                        </a:rPr>
                        <a:t>35.89</a:t>
                      </a:r>
                      <a:endPar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T w="12700" cap="flat" cmpd="sng" algn="ctr">
                      <a:noFill/>
                      <a:prstDash val="solid"/>
                      <a:round/>
                      <a:headEnd type="none" w="med" len="med"/>
                      <a:tailEnd type="none" w="med" len="med"/>
                    </a:lnT>
                  </a:tcPr>
                </a:tc>
                <a:tc>
                  <a:txBody>
                    <a:bodyPr/>
                    <a:lstStyle/>
                    <a:p>
                      <a:pPr algn="ctr" fontAlgn="b"/>
                      <a:r>
                        <a:rPr lang="en-US" altLang="zh-CN" sz="1200" u="none" strike="noStrike">
                          <a:effectLst/>
                          <a:latin typeface="Times New Roman" panose="02020603050405020304" pitchFamily="18" charset="0"/>
                          <a:cs typeface="Times New Roman" panose="02020603050405020304" pitchFamily="18" charset="0"/>
                        </a:rPr>
                        <a:t>28.65</a:t>
                      </a:r>
                      <a:endPar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T w="12700" cap="flat" cmpd="sng" algn="ctr">
                      <a:noFill/>
                      <a:prstDash val="solid"/>
                      <a:round/>
                      <a:headEnd type="none" w="med" len="med"/>
                      <a:tailEnd type="none" w="med" len="med"/>
                    </a:lnT>
                  </a:tcPr>
                </a:tc>
                <a:tc>
                  <a:txBody>
                    <a:bodyPr/>
                    <a:lstStyle/>
                    <a:p>
                      <a:pPr algn="ctr" fontAlgn="b"/>
                      <a:r>
                        <a:rPr lang="en-US" altLang="zh-CN" sz="1200" u="none" strike="noStrike">
                          <a:effectLst/>
                          <a:latin typeface="Times New Roman" panose="02020603050405020304" pitchFamily="18" charset="0"/>
                          <a:cs typeface="Times New Roman" panose="02020603050405020304" pitchFamily="18" charset="0"/>
                        </a:rPr>
                        <a:t>23.17</a:t>
                      </a:r>
                      <a:endPar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T w="12700" cap="flat" cmpd="sng" algn="ctr">
                      <a:noFill/>
                      <a:prstDash val="solid"/>
                      <a:round/>
                      <a:headEnd type="none" w="med" len="med"/>
                      <a:tailEnd type="none" w="med" len="med"/>
                    </a:lnT>
                  </a:tcPr>
                </a:tc>
                <a:extLst>
                  <a:ext uri="{0D108BD9-81ED-4DB2-BD59-A6C34878D82A}">
                    <a16:rowId xmlns:a16="http://schemas.microsoft.com/office/drawing/2014/main" val="10002"/>
                  </a:ext>
                </a:extLst>
              </a:tr>
              <a:tr h="217170">
                <a:tc>
                  <a:txBody>
                    <a:bodyPr/>
                    <a:lstStyle/>
                    <a:p>
                      <a:pPr algn="ctr" fontAlgn="ctr"/>
                      <a:r>
                        <a:rPr lang="en-US" sz="1200" b="1" u="none" strike="noStrike" dirty="0" err="1">
                          <a:effectLst/>
                          <a:latin typeface="Times New Roman" panose="02020603050405020304" pitchFamily="18" charset="0"/>
                          <a:cs typeface="Times New Roman" panose="02020603050405020304" pitchFamily="18" charset="0"/>
                        </a:rPr>
                        <a:t>Peidi</a:t>
                      </a:r>
                      <a:endParaRPr lang="en-US" sz="12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B w="6350" cap="flat" cmpd="sng" algn="ctr">
                      <a:solidFill>
                        <a:schemeClr val="tx1"/>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Times New Roman" panose="02020603050405020304" pitchFamily="18" charset="0"/>
                          <a:ea typeface="+mn-ea"/>
                          <a:cs typeface="Times New Roman" panose="02020603050405020304" pitchFamily="18" charset="0"/>
                          <a:sym typeface="+mn-lt"/>
                        </a:rPr>
                        <a:t> 002891.SZ</a:t>
                      </a:r>
                    </a:p>
                  </a:txBody>
                  <a:tcPr marL="7620" marR="7620" marT="7620" marB="0" anchor="ctr">
                    <a:lnB w="635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34.52</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B w="635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13.62</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B w="6350" cap="flat" cmpd="sng" algn="ctr">
                      <a:solidFill>
                        <a:schemeClr val="tx1"/>
                      </a:solidFill>
                      <a:prstDash val="solid"/>
                      <a:round/>
                      <a:headEnd type="none" w="med" len="med"/>
                      <a:tailEnd type="none" w="med" len="med"/>
                    </a:lnB>
                  </a:tcPr>
                </a:tc>
                <a:tc>
                  <a:txBody>
                    <a:bodyPr/>
                    <a:lstStyle/>
                    <a:p>
                      <a:pPr algn="ctr" fontAlgn="b"/>
                      <a:r>
                        <a:rPr lang="en-US" altLang="zh-CN" sz="1200" u="none" strike="noStrike" dirty="0">
                          <a:effectLst/>
                          <a:latin typeface="Times New Roman" panose="02020603050405020304" pitchFamily="18" charset="0"/>
                          <a:cs typeface="Times New Roman" panose="02020603050405020304" pitchFamily="18" charset="0"/>
                        </a:rPr>
                        <a:t>0.5</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B w="6350" cap="flat" cmpd="sng" algn="ctr">
                      <a:solidFill>
                        <a:schemeClr val="tx1"/>
                      </a:solidFill>
                      <a:prstDash val="solid"/>
                      <a:round/>
                      <a:headEnd type="none" w="med" len="med"/>
                      <a:tailEnd type="none" w="med" len="med"/>
                    </a:lnB>
                  </a:tcPr>
                </a:tc>
                <a:tc>
                  <a:txBody>
                    <a:bodyPr/>
                    <a:lstStyle/>
                    <a:p>
                      <a:pPr algn="ctr" fontAlgn="b"/>
                      <a:r>
                        <a:rPr lang="en-US" altLang="zh-CN" sz="1200" u="none" strike="noStrike">
                          <a:effectLst/>
                          <a:latin typeface="Times New Roman" panose="02020603050405020304" pitchFamily="18" charset="0"/>
                          <a:cs typeface="Times New Roman" panose="02020603050405020304" pitchFamily="18" charset="0"/>
                        </a:rPr>
                        <a:t>0.18</a:t>
                      </a:r>
                      <a:endPar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B w="6350" cap="flat" cmpd="sng" algn="ctr">
                      <a:solidFill>
                        <a:schemeClr val="tx1"/>
                      </a:solidFill>
                      <a:prstDash val="solid"/>
                      <a:round/>
                      <a:headEnd type="none" w="med" len="med"/>
                      <a:tailEnd type="none" w="med" len="med"/>
                    </a:lnB>
                  </a:tcPr>
                </a:tc>
                <a:tc>
                  <a:txBody>
                    <a:bodyPr/>
                    <a:lstStyle/>
                    <a:p>
                      <a:pPr algn="ctr" fontAlgn="b"/>
                      <a:r>
                        <a:rPr lang="en-US" altLang="zh-CN" sz="1200" u="none" strike="noStrike" dirty="0">
                          <a:effectLst/>
                          <a:latin typeface="Times New Roman" panose="02020603050405020304" pitchFamily="18" charset="0"/>
                          <a:cs typeface="Times New Roman" panose="02020603050405020304" pitchFamily="18" charset="0"/>
                        </a:rPr>
                        <a:t>0.52</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B w="6350" cap="flat" cmpd="sng" algn="ctr">
                      <a:solidFill>
                        <a:schemeClr val="tx1"/>
                      </a:solidFill>
                      <a:prstDash val="solid"/>
                      <a:round/>
                      <a:headEnd type="none" w="med" len="med"/>
                      <a:tailEnd type="none" w="med" len="med"/>
                    </a:lnB>
                  </a:tcPr>
                </a:tc>
                <a:tc>
                  <a:txBody>
                    <a:bodyPr/>
                    <a:lstStyle/>
                    <a:p>
                      <a:pPr algn="ctr" fontAlgn="b"/>
                      <a:r>
                        <a:rPr lang="en-US" altLang="zh-CN" sz="1200" u="none" strike="noStrike" dirty="0">
                          <a:effectLst/>
                          <a:latin typeface="Times New Roman" panose="02020603050405020304" pitchFamily="18" charset="0"/>
                          <a:cs typeface="Times New Roman" panose="02020603050405020304" pitchFamily="18" charset="0"/>
                        </a:rPr>
                        <a:t>0.69</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B w="6350" cap="flat" cmpd="sng" algn="ctr">
                      <a:solidFill>
                        <a:schemeClr val="tx1"/>
                      </a:solidFill>
                      <a:prstDash val="solid"/>
                      <a:round/>
                      <a:headEnd type="none" w="med" len="med"/>
                      <a:tailEnd type="none" w="med" len="med"/>
                    </a:lnB>
                  </a:tcPr>
                </a:tc>
                <a:tc>
                  <a:txBody>
                    <a:bodyPr/>
                    <a:lstStyle/>
                    <a:p>
                      <a:pPr algn="ctr" fontAlgn="b"/>
                      <a:r>
                        <a:rPr lang="en-US" altLang="zh-CN" sz="1200" u="none" strike="noStrike" dirty="0">
                          <a:effectLst/>
                          <a:latin typeface="Times New Roman" panose="02020603050405020304" pitchFamily="18" charset="0"/>
                          <a:cs typeface="Times New Roman" panose="02020603050405020304" pitchFamily="18" charset="0"/>
                        </a:rPr>
                        <a:t>35.19</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B w="6350" cap="flat" cmpd="sng" algn="ctr">
                      <a:solidFill>
                        <a:schemeClr val="tx1"/>
                      </a:solidFill>
                      <a:prstDash val="solid"/>
                      <a:round/>
                      <a:headEnd type="none" w="med" len="med"/>
                      <a:tailEnd type="none" w="med" len="med"/>
                    </a:lnB>
                  </a:tcPr>
                </a:tc>
                <a:tc>
                  <a:txBody>
                    <a:bodyPr/>
                    <a:lstStyle/>
                    <a:p>
                      <a:pPr algn="ctr" fontAlgn="b"/>
                      <a:r>
                        <a:rPr lang="en-US" altLang="zh-CN" sz="1200" u="none" strike="noStrike" dirty="0">
                          <a:effectLst/>
                          <a:latin typeface="Times New Roman" panose="02020603050405020304" pitchFamily="18" charset="0"/>
                          <a:cs typeface="Times New Roman" panose="02020603050405020304" pitchFamily="18" charset="0"/>
                        </a:rPr>
                        <a:t>76.88</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B w="6350" cap="flat" cmpd="sng" algn="ctr">
                      <a:solidFill>
                        <a:schemeClr val="tx1"/>
                      </a:solidFill>
                      <a:prstDash val="solid"/>
                      <a:round/>
                      <a:headEnd type="none" w="med" len="med"/>
                      <a:tailEnd type="none" w="med" len="med"/>
                    </a:lnB>
                  </a:tcPr>
                </a:tc>
                <a:tc>
                  <a:txBody>
                    <a:bodyPr/>
                    <a:lstStyle/>
                    <a:p>
                      <a:pPr algn="ctr" fontAlgn="b"/>
                      <a:r>
                        <a:rPr lang="en-US" altLang="zh-CN" sz="1200" u="none" strike="noStrike" dirty="0">
                          <a:effectLst/>
                          <a:latin typeface="Times New Roman" panose="02020603050405020304" pitchFamily="18" charset="0"/>
                          <a:cs typeface="Times New Roman" panose="02020603050405020304" pitchFamily="18" charset="0"/>
                        </a:rPr>
                        <a:t>26.3</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B w="6350" cap="flat" cmpd="sng" algn="ctr">
                      <a:solidFill>
                        <a:schemeClr val="tx1"/>
                      </a:solidFill>
                      <a:prstDash val="solid"/>
                      <a:round/>
                      <a:headEnd type="none" w="med" len="med"/>
                      <a:tailEnd type="none" w="med" len="med"/>
                    </a:lnB>
                  </a:tcPr>
                </a:tc>
                <a:tc>
                  <a:txBody>
                    <a:bodyPr/>
                    <a:lstStyle/>
                    <a:p>
                      <a:pPr algn="ctr" fontAlgn="b"/>
                      <a:r>
                        <a:rPr lang="en-US" altLang="zh-CN" sz="1200" u="none" strike="noStrike" dirty="0">
                          <a:effectLst/>
                          <a:latin typeface="Times New Roman" panose="02020603050405020304" pitchFamily="18" charset="0"/>
                          <a:cs typeface="Times New Roman" panose="02020603050405020304" pitchFamily="18" charset="0"/>
                        </a:rPr>
                        <a:t>19.65</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95580">
                <a:tc>
                  <a:txBody>
                    <a:bodyPr/>
                    <a:lstStyle/>
                    <a:p>
                      <a:pPr algn="ctr" fontAlgn="ctr"/>
                      <a:r>
                        <a:rPr lang="en-US" sz="1100" u="none" strike="noStrike" dirty="0">
                          <a:effectLst/>
                          <a:latin typeface="Times New Roman" panose="02020603050405020304" pitchFamily="18" charset="0"/>
                          <a:cs typeface="Times New Roman" panose="02020603050405020304" pitchFamily="18" charset="0"/>
                        </a:rPr>
                        <a:t>min</a:t>
                      </a:r>
                      <a:endParaRPr lang="en-US"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T w="6350" cap="flat" cmpd="sng" algn="ctr">
                      <a:solidFill>
                        <a:schemeClr val="tx1"/>
                      </a:solidFill>
                      <a:prstDash val="solid"/>
                      <a:round/>
                      <a:headEnd type="none" w="med" len="med"/>
                      <a:tailEnd type="none" w="med" len="med"/>
                    </a:lnT>
                  </a:tcPr>
                </a:tc>
                <a:tc>
                  <a:txBody>
                    <a:bodyPr/>
                    <a:lstStyle/>
                    <a:p>
                      <a:pPr algn="ctr" fontAlgn="ctr"/>
                      <a:endParaRPr lang="zh-CN" alt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T w="6350" cap="flat" cmpd="sng" algn="ctr">
                      <a:solidFill>
                        <a:schemeClr val="tx1"/>
                      </a:solidFill>
                      <a:prstDash val="solid"/>
                      <a:round/>
                      <a:headEnd type="none" w="med" len="med"/>
                      <a:tailEnd type="none" w="med" len="med"/>
                    </a:lnT>
                  </a:tcPr>
                </a:tc>
                <a:tc>
                  <a:txBody>
                    <a:bodyPr/>
                    <a:lstStyle/>
                    <a:p>
                      <a:pPr algn="ctr" fontAlgn="ctr"/>
                      <a:endParaRPr lang="zh-CN" altLang="en-US"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T w="6350" cap="flat" cmpd="sng" algn="ctr">
                      <a:solidFill>
                        <a:schemeClr val="tx1"/>
                      </a:solidFill>
                      <a:prstDash val="solid"/>
                      <a:round/>
                      <a:headEnd type="none" w="med" len="med"/>
                      <a:tailEnd type="none" w="med" len="med"/>
                    </a:lnT>
                  </a:tcPr>
                </a:tc>
                <a:tc>
                  <a:txBody>
                    <a:bodyPr/>
                    <a:lstStyle/>
                    <a:p>
                      <a:pPr algn="ctr" fontAlgn="ctr"/>
                      <a:endParaRPr lang="zh-CN" altLang="en-US"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T w="6350" cap="flat" cmpd="sng" algn="ctr">
                      <a:solidFill>
                        <a:schemeClr val="tx1"/>
                      </a:solidFill>
                      <a:prstDash val="solid"/>
                      <a:round/>
                      <a:headEnd type="none" w="med" len="med"/>
                      <a:tailEnd type="none" w="med" len="med"/>
                    </a:lnT>
                  </a:tcPr>
                </a:tc>
                <a:tc>
                  <a:txBody>
                    <a:bodyPr/>
                    <a:lstStyle/>
                    <a:p>
                      <a:pPr algn="ctr" fontAlgn="ctr"/>
                      <a:endParaRPr lang="zh-CN" altLang="en-US"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T w="6350" cap="flat" cmpd="sng" algn="ctr">
                      <a:solidFill>
                        <a:schemeClr val="tx1"/>
                      </a:solidFill>
                      <a:prstDash val="solid"/>
                      <a:round/>
                      <a:headEnd type="none" w="med" len="med"/>
                      <a:tailEnd type="none" w="med" len="med"/>
                    </a:lnT>
                  </a:tcPr>
                </a:tc>
                <a:tc>
                  <a:txBody>
                    <a:bodyPr/>
                    <a:lstStyle/>
                    <a:p>
                      <a:pPr algn="ctr" fontAlgn="ctr"/>
                      <a:endParaRPr lang="zh-CN" altLang="en-US"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T w="6350" cap="flat" cmpd="sng" algn="ctr">
                      <a:solidFill>
                        <a:schemeClr val="tx1"/>
                      </a:solidFill>
                      <a:prstDash val="solid"/>
                      <a:round/>
                      <a:headEnd type="none" w="med" len="med"/>
                      <a:tailEnd type="none" w="med" len="med"/>
                    </a:lnT>
                  </a:tcPr>
                </a:tc>
                <a:tc>
                  <a:txBody>
                    <a:bodyPr/>
                    <a:lstStyle/>
                    <a:p>
                      <a:pPr algn="ctr" fontAlgn="ctr"/>
                      <a:endParaRPr lang="zh-CN" altLang="en-US"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T w="6350" cap="flat" cmpd="sng" algn="ctr">
                      <a:solidFill>
                        <a:schemeClr val="tx1"/>
                      </a:solidFill>
                      <a:prstDash val="solid"/>
                      <a:round/>
                      <a:headEnd type="none" w="med" len="med"/>
                      <a:tailEnd type="none" w="med" len="med"/>
                    </a:lnT>
                  </a:tcPr>
                </a:tc>
                <a:tc>
                  <a:txBody>
                    <a:bodyPr/>
                    <a:lstStyle/>
                    <a:p>
                      <a:pPr algn="ctr" fontAlgn="ctr"/>
                      <a:endParaRPr lang="zh-CN" alt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T w="6350" cap="flat" cmpd="sng" algn="ctr">
                      <a:solidFill>
                        <a:schemeClr val="tx1"/>
                      </a:solidFill>
                      <a:prstDash val="solid"/>
                      <a:round/>
                      <a:headEnd type="none" w="med" len="med"/>
                      <a:tailEnd type="none" w="med" len="med"/>
                    </a:lnT>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35.19</a:t>
                      </a:r>
                    </a:p>
                  </a:txBody>
                  <a:tcPr marL="6350" marR="6350" marT="6350" marB="0" anchor="ctr">
                    <a:lnT w="6350" cap="flat" cmpd="sng" algn="ctr">
                      <a:solidFill>
                        <a:schemeClr val="tx1"/>
                      </a:solidFill>
                      <a:prstDash val="solid"/>
                      <a:round/>
                      <a:headEnd type="none" w="med" len="med"/>
                      <a:tailEnd type="none" w="med" len="med"/>
                    </a:lnT>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35.89</a:t>
                      </a:r>
                    </a:p>
                  </a:txBody>
                  <a:tcPr marL="6350" marR="6350" marT="6350" marB="0" anchor="ctr">
                    <a:lnT w="6350" cap="flat" cmpd="sng" algn="ctr">
                      <a:solidFill>
                        <a:schemeClr val="tx1"/>
                      </a:solidFill>
                      <a:prstDash val="solid"/>
                      <a:round/>
                      <a:headEnd type="none" w="med" len="med"/>
                      <a:tailEnd type="none" w="med" len="med"/>
                    </a:lnT>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26.3</a:t>
                      </a:r>
                    </a:p>
                  </a:txBody>
                  <a:tcPr marL="6350" marR="6350" marT="6350" marB="0" anchor="ctr">
                    <a:lnT w="6350" cap="flat" cmpd="sng" algn="ctr">
                      <a:solidFill>
                        <a:schemeClr val="tx1"/>
                      </a:solidFill>
                      <a:prstDash val="solid"/>
                      <a:round/>
                      <a:headEnd type="none" w="med" len="med"/>
                      <a:tailEnd type="none" w="med" len="med"/>
                    </a:lnT>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19.65</a:t>
                      </a:r>
                    </a:p>
                  </a:txBody>
                  <a:tcPr marL="6350" marR="6350" marT="6350" marB="0" anchor="ctr">
                    <a:lnT w="63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195580">
                <a:tc>
                  <a:txBody>
                    <a:bodyPr/>
                    <a:lstStyle/>
                    <a:p>
                      <a:pPr algn="ctr" fontAlgn="ctr"/>
                      <a:r>
                        <a:rPr lang="en-US" sz="1100" u="none" strike="noStrike" dirty="0">
                          <a:effectLst/>
                          <a:latin typeface="Times New Roman" panose="02020603050405020304" pitchFamily="18" charset="0"/>
                          <a:cs typeface="Times New Roman" panose="02020603050405020304" pitchFamily="18" charset="0"/>
                        </a:rPr>
                        <a:t>average</a:t>
                      </a:r>
                      <a:endParaRPr lang="en-US"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endParaRPr lang="zh-CN" altLang="en-US"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endParaRPr lang="zh-CN" altLang="en-US"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endParaRPr lang="zh-CN" altLang="en-US"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endParaRPr lang="zh-CN" altLang="en-US"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endParaRPr lang="zh-CN" altLang="en-US"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endParaRPr lang="zh-CN" altLang="en-US"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endParaRPr lang="zh-CN" altLang="en-US"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48.57</a:t>
                      </a:r>
                    </a:p>
                  </a:txBody>
                  <a:tcPr marL="6350" marR="6350" marT="6350" marB="0" anchor="ct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56.385</a:t>
                      </a:r>
                    </a:p>
                  </a:txBody>
                  <a:tcPr marL="6350" marR="6350" marT="6350" marB="0" anchor="ct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27.475</a:t>
                      </a:r>
                    </a:p>
                  </a:txBody>
                  <a:tcPr marL="6350" marR="6350" marT="6350" marB="0" anchor="ct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21.41</a:t>
                      </a:r>
                    </a:p>
                  </a:txBody>
                  <a:tcPr marL="6350" marR="6350" marT="6350" marB="0" anchor="ctr"/>
                </a:tc>
                <a:extLst>
                  <a:ext uri="{0D108BD9-81ED-4DB2-BD59-A6C34878D82A}">
                    <a16:rowId xmlns:a16="http://schemas.microsoft.com/office/drawing/2014/main" val="10005"/>
                  </a:ext>
                </a:extLst>
              </a:tr>
              <a:tr h="196215">
                <a:tc>
                  <a:txBody>
                    <a:bodyPr/>
                    <a:lstStyle/>
                    <a:p>
                      <a:pPr algn="ctr" fontAlgn="ctr"/>
                      <a:r>
                        <a:rPr lang="en-US" sz="1100" u="none" strike="noStrike" dirty="0">
                          <a:effectLst/>
                          <a:latin typeface="Times New Roman" panose="02020603050405020304" pitchFamily="18" charset="0"/>
                          <a:cs typeface="Times New Roman" panose="02020603050405020304" pitchFamily="18" charset="0"/>
                        </a:rPr>
                        <a:t>max</a:t>
                      </a:r>
                      <a:endParaRPr lang="en-US"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B w="6350" cap="flat" cmpd="sng" algn="ctr">
                      <a:solidFill>
                        <a:schemeClr val="tx1"/>
                      </a:solidFill>
                      <a:prstDash val="solid"/>
                      <a:round/>
                      <a:headEnd type="none" w="med" len="med"/>
                      <a:tailEnd type="none" w="med" len="med"/>
                    </a:lnB>
                  </a:tcPr>
                </a:tc>
                <a:tc>
                  <a:txBody>
                    <a:bodyPr/>
                    <a:lstStyle/>
                    <a:p>
                      <a:pPr algn="ctr" fontAlgn="ctr"/>
                      <a:endParaRPr lang="zh-CN" alt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B w="6350" cap="flat" cmpd="sng" algn="ctr">
                      <a:solidFill>
                        <a:schemeClr val="tx1"/>
                      </a:solidFill>
                      <a:prstDash val="solid"/>
                      <a:round/>
                      <a:headEnd type="none" w="med" len="med"/>
                      <a:tailEnd type="none" w="med" len="med"/>
                    </a:lnB>
                  </a:tcPr>
                </a:tc>
                <a:tc>
                  <a:txBody>
                    <a:bodyPr/>
                    <a:lstStyle/>
                    <a:p>
                      <a:pPr algn="ctr" fontAlgn="ctr"/>
                      <a:endParaRPr lang="zh-CN" altLang="en-US"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B w="6350" cap="flat" cmpd="sng" algn="ctr">
                      <a:solidFill>
                        <a:schemeClr val="tx1"/>
                      </a:solidFill>
                      <a:prstDash val="solid"/>
                      <a:round/>
                      <a:headEnd type="none" w="med" len="med"/>
                      <a:tailEnd type="none" w="med" len="med"/>
                    </a:lnB>
                  </a:tcPr>
                </a:tc>
                <a:tc>
                  <a:txBody>
                    <a:bodyPr/>
                    <a:lstStyle/>
                    <a:p>
                      <a:pPr algn="ctr" fontAlgn="ctr"/>
                      <a:endParaRPr lang="zh-CN" alt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B w="6350" cap="flat" cmpd="sng" algn="ctr">
                      <a:solidFill>
                        <a:schemeClr val="tx1"/>
                      </a:solidFill>
                      <a:prstDash val="solid"/>
                      <a:round/>
                      <a:headEnd type="none" w="med" len="med"/>
                      <a:tailEnd type="none" w="med" len="med"/>
                    </a:lnB>
                  </a:tcPr>
                </a:tc>
                <a:tc>
                  <a:txBody>
                    <a:bodyPr/>
                    <a:lstStyle/>
                    <a:p>
                      <a:pPr algn="ctr" fontAlgn="ctr"/>
                      <a:endParaRPr lang="zh-CN" alt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B w="6350" cap="flat" cmpd="sng" algn="ctr">
                      <a:solidFill>
                        <a:schemeClr val="tx1"/>
                      </a:solidFill>
                      <a:prstDash val="solid"/>
                      <a:round/>
                      <a:headEnd type="none" w="med" len="med"/>
                      <a:tailEnd type="none" w="med" len="med"/>
                    </a:lnB>
                  </a:tcPr>
                </a:tc>
                <a:tc>
                  <a:txBody>
                    <a:bodyPr/>
                    <a:lstStyle/>
                    <a:p>
                      <a:pPr algn="ctr" fontAlgn="ctr"/>
                      <a:endParaRPr lang="zh-CN" alt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B w="6350" cap="flat" cmpd="sng" algn="ctr">
                      <a:solidFill>
                        <a:schemeClr val="tx1"/>
                      </a:solidFill>
                      <a:prstDash val="solid"/>
                      <a:round/>
                      <a:headEnd type="none" w="med" len="med"/>
                      <a:tailEnd type="none" w="med" len="med"/>
                    </a:lnB>
                  </a:tcPr>
                </a:tc>
                <a:tc>
                  <a:txBody>
                    <a:bodyPr/>
                    <a:lstStyle/>
                    <a:p>
                      <a:pPr algn="ctr" fontAlgn="ctr"/>
                      <a:endParaRPr lang="zh-CN" alt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B w="6350" cap="flat" cmpd="sng" algn="ctr">
                      <a:solidFill>
                        <a:schemeClr val="tx1"/>
                      </a:solidFill>
                      <a:prstDash val="solid"/>
                      <a:round/>
                      <a:headEnd type="none" w="med" len="med"/>
                      <a:tailEnd type="none" w="med" len="med"/>
                    </a:lnB>
                  </a:tcPr>
                </a:tc>
                <a:tc>
                  <a:txBody>
                    <a:bodyPr/>
                    <a:lstStyle/>
                    <a:p>
                      <a:pPr algn="ctr" fontAlgn="ctr"/>
                      <a:endParaRPr lang="zh-CN" altLang="en-US" sz="11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B w="635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61.95</a:t>
                      </a:r>
                    </a:p>
                  </a:txBody>
                  <a:tcPr marL="6350" marR="6350" marT="6350" marB="0" anchor="ctr">
                    <a:lnB w="635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76.88</a:t>
                      </a:r>
                    </a:p>
                  </a:txBody>
                  <a:tcPr marL="6350" marR="6350" marT="6350" marB="0" anchor="ctr">
                    <a:lnB w="635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28.65</a:t>
                      </a:r>
                    </a:p>
                  </a:txBody>
                  <a:tcPr marL="6350" marR="6350" marT="6350" marB="0" anchor="ctr">
                    <a:lnB w="635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23.17</a:t>
                      </a:r>
                    </a:p>
                  </a:txBody>
                  <a:tcPr marL="6350" marR="6350" marT="6350" marB="0" anchor="ctr">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17170">
                <a:tc>
                  <a:txBody>
                    <a:bodyPr/>
                    <a:lstStyle/>
                    <a:p>
                      <a:pPr algn="ctr" fontAlgn="ctr"/>
                      <a:r>
                        <a:rPr lang="en-US" sz="1100" b="1" u="none" strike="noStrike" dirty="0">
                          <a:effectLst/>
                          <a:latin typeface="Times New Roman" panose="02020603050405020304" pitchFamily="18" charset="0"/>
                          <a:cs typeface="Times New Roman" panose="02020603050405020304" pitchFamily="18" charset="0"/>
                        </a:rPr>
                        <a:t>Gambol Pet</a:t>
                      </a:r>
                      <a:endParaRPr lang="en-US" sz="11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301498.SZ</a:t>
                      </a:r>
                    </a:p>
                  </a:txBody>
                  <a:tcPr marL="6350" marR="6350" marT="6350" marB="0" anchor="ct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164.90</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41.22</a:t>
                      </a:r>
                      <a:endParaRPr lang="zh-CN" altLang="en-US"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altLang="zh-CN" sz="1200" u="none" strike="noStrike" dirty="0">
                          <a:effectLst/>
                          <a:latin typeface="Times New Roman" panose="02020603050405020304" pitchFamily="18" charset="0"/>
                          <a:cs typeface="Times New Roman" panose="02020603050405020304" pitchFamily="18" charset="0"/>
                        </a:rPr>
                        <a:t>0.74</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altLang="zh-CN" sz="1200" u="none" strike="noStrike" dirty="0">
                          <a:effectLst/>
                          <a:latin typeface="Times New Roman" panose="02020603050405020304" pitchFamily="18" charset="0"/>
                          <a:cs typeface="Times New Roman" panose="02020603050405020304" pitchFamily="18" charset="0"/>
                        </a:rPr>
                        <a:t>0.98</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altLang="zh-CN" sz="1200" u="none" strike="noStrike" dirty="0">
                          <a:effectLst/>
                          <a:latin typeface="Times New Roman" panose="02020603050405020304" pitchFamily="18" charset="0"/>
                          <a:cs typeface="Times New Roman" panose="02020603050405020304" pitchFamily="18" charset="0"/>
                        </a:rPr>
                        <a:t>1.22</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altLang="zh-CN" sz="1200" u="none" strike="noStrike" dirty="0">
                          <a:effectLst/>
                          <a:latin typeface="Times New Roman" panose="02020603050405020304" pitchFamily="18" charset="0"/>
                          <a:cs typeface="Times New Roman" panose="02020603050405020304" pitchFamily="18" charset="0"/>
                        </a:rPr>
                        <a:t>1.54</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altLang="zh-CN" sz="1100" u="none" strike="noStrike">
                          <a:effectLst/>
                          <a:latin typeface="Times New Roman" panose="02020603050405020304" pitchFamily="18" charset="0"/>
                          <a:cs typeface="Times New Roman" panose="02020603050405020304" pitchFamily="18" charset="0"/>
                        </a:rPr>
                        <a:t>-</a:t>
                      </a:r>
                      <a:endParaRPr lang="en-US" altLang="zh-CN" sz="11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altLang="zh-CN" sz="12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42.23</a:t>
                      </a:r>
                    </a:p>
                  </a:txBody>
                  <a:tcPr marL="6350" marR="6350" marT="6350" marB="0" anchor="b">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altLang="zh-CN" sz="12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33.76</a:t>
                      </a:r>
                    </a:p>
                  </a:txBody>
                  <a:tcPr marL="6350" marR="6350" marT="6350" marB="0" anchor="b">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altLang="zh-CN" sz="12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26.73</a:t>
                      </a:r>
                    </a:p>
                  </a:txBody>
                  <a:tcPr marL="6350" marR="6350" marT="6350" marB="0" anchor="b">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7"/>
                  </a:ext>
                </a:extLst>
              </a:tr>
            </a:tbl>
          </a:graphicData>
        </a:graphic>
      </p:graphicFrame>
      <p:sp>
        <p:nvSpPr>
          <p:cNvPr id="23" name="文本框 22"/>
          <p:cNvSpPr txBox="1"/>
          <p:nvPr/>
        </p:nvSpPr>
        <p:spPr>
          <a:xfrm>
            <a:off x="262255" y="5486400"/>
            <a:ext cx="9289415" cy="1168400"/>
          </a:xfrm>
          <a:prstGeom prst="rect">
            <a:avLst/>
          </a:prstGeom>
          <a:noFill/>
        </p:spPr>
        <p:txBody>
          <a:bodyPr wrap="square">
            <a:spAutoFit/>
          </a:bodyPr>
          <a:lstStyle/>
          <a:p>
            <a:pPr marL="285750" indent="-285750">
              <a:buFont typeface="Wingdings" panose="05000000000000000000" pitchFamily="2" charset="2"/>
              <a:buChar char="Ø"/>
            </a:pPr>
            <a:r>
              <a:rPr lang="en-US" altLang="zh-CN" sz="1400" b="0" i="0" dirty="0">
                <a:solidFill>
                  <a:srgbClr val="374151"/>
                </a:solidFill>
                <a:effectLst/>
                <a:latin typeface="Times New Roman" panose="02020603050405020304" pitchFamily="18" charset="0"/>
                <a:cs typeface="Times New Roman" panose="02020603050405020304" pitchFamily="18" charset="0"/>
              </a:rPr>
              <a:t>Considering the current high proportion of the company's proprietary brand business and its trend towards product high-</a:t>
            </a:r>
            <a:r>
              <a:rPr lang="en-US" altLang="zh-CN" sz="1400" b="0" i="0" dirty="0" err="1">
                <a:solidFill>
                  <a:srgbClr val="374151"/>
                </a:solidFill>
                <a:effectLst/>
                <a:latin typeface="Times New Roman" panose="02020603050405020304" pitchFamily="18" charset="0"/>
                <a:cs typeface="Times New Roman" panose="02020603050405020304" pitchFamily="18" charset="0"/>
              </a:rPr>
              <a:t>endization</a:t>
            </a:r>
            <a:r>
              <a:rPr lang="en-US" altLang="zh-CN" sz="1400" b="0" i="0" dirty="0">
                <a:solidFill>
                  <a:srgbClr val="374151"/>
                </a:solidFill>
                <a:effectLst/>
                <a:latin typeface="Times New Roman" panose="02020603050405020304" pitchFamily="18" charset="0"/>
                <a:cs typeface="Times New Roman" panose="02020603050405020304" pitchFamily="18" charset="0"/>
              </a:rPr>
              <a:t>, coupled with the company's relative advantages in brand strength and production capacity, we assign a </a:t>
            </a:r>
            <a:r>
              <a:rPr lang="en-US" altLang="zh-CN" sz="1400" b="1" i="0" dirty="0">
                <a:solidFill>
                  <a:srgbClr val="374151"/>
                </a:solidFill>
                <a:effectLst/>
                <a:latin typeface="Times New Roman" panose="02020603050405020304" pitchFamily="18" charset="0"/>
                <a:cs typeface="Times New Roman" panose="02020603050405020304" pitchFamily="18" charset="0"/>
              </a:rPr>
              <a:t>60x</a:t>
            </a:r>
            <a:r>
              <a:rPr lang="en-US" altLang="zh-CN" sz="1400" b="0" i="0" dirty="0">
                <a:solidFill>
                  <a:srgbClr val="374151"/>
                </a:solidFill>
                <a:effectLst/>
                <a:latin typeface="Times New Roman" panose="02020603050405020304" pitchFamily="18" charset="0"/>
                <a:cs typeface="Times New Roman" panose="02020603050405020304" pitchFamily="18" charset="0"/>
              </a:rPr>
              <a:t> PE ratio for the year 2024, corresponding to a target price of </a:t>
            </a:r>
            <a:r>
              <a:rPr lang="en-US" altLang="zh-CN" sz="1400" b="1" i="0" dirty="0">
                <a:solidFill>
                  <a:srgbClr val="374151"/>
                </a:solidFill>
                <a:effectLst/>
                <a:latin typeface="Times New Roman" panose="02020603050405020304" pitchFamily="18" charset="0"/>
                <a:cs typeface="Times New Roman" panose="02020603050405020304" pitchFamily="18" charset="0"/>
              </a:rPr>
              <a:t>58.8</a:t>
            </a:r>
            <a:r>
              <a:rPr lang="en-US" altLang="zh-CN" sz="1400" b="0" i="0" dirty="0">
                <a:solidFill>
                  <a:srgbClr val="374151"/>
                </a:solidFill>
                <a:effectLst/>
                <a:latin typeface="Times New Roman" panose="02020603050405020304" pitchFamily="18" charset="0"/>
                <a:cs typeface="Times New Roman" panose="02020603050405020304" pitchFamily="18" charset="0"/>
              </a:rPr>
              <a:t> yuan per share.</a:t>
            </a:r>
            <a:r>
              <a:rPr lang="en-US" altLang="zh-CN" sz="1400" dirty="0">
                <a:solidFill>
                  <a:srgbClr val="374151"/>
                </a:solidFill>
                <a:latin typeface="Times New Roman" panose="02020603050405020304" pitchFamily="18" charset="0"/>
                <a:cs typeface="Times New Roman" panose="02020603050405020304" pitchFamily="18" charset="0"/>
              </a:rPr>
              <a:t> </a:t>
            </a:r>
            <a:endParaRPr lang="en-US" altLang="zh-CN" sz="1400" b="0" i="0" dirty="0">
              <a:solidFill>
                <a:srgbClr val="37415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zh-CN" sz="1400" dirty="0">
                <a:latin typeface="Times New Roman" panose="02020603050405020304" pitchFamily="18" charset="0"/>
                <a:cs typeface="Times New Roman" panose="02020603050405020304" pitchFamily="18" charset="0"/>
              </a:rPr>
              <a:t>The company's closing price on 7 January 2024 was RMB 41.22 and our valuation result was RMB 58.8, indicating that the company's current share price is somewhat </a:t>
            </a:r>
            <a:r>
              <a:rPr lang="en-US" altLang="zh-CN" sz="1400" u="sng" dirty="0">
                <a:latin typeface="Times New Roman" panose="02020603050405020304" pitchFamily="18" charset="0"/>
                <a:cs typeface="Times New Roman" panose="02020603050405020304" pitchFamily="18" charset="0"/>
              </a:rPr>
              <a:t>undervalued</a:t>
            </a:r>
            <a:r>
              <a:rPr lang="en-US" altLang="zh-CN" sz="1400" dirty="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txBox="1"/>
          <p:nvPr/>
        </p:nvSpPr>
        <p:spPr>
          <a:xfrm>
            <a:off x="331513" y="457200"/>
            <a:ext cx="7974287" cy="828432"/>
          </a:xfrm>
          <a:prstGeom prst="rect">
            <a:avLst/>
          </a:prstGeom>
        </p:spPr>
        <p:txBody>
          <a:bodyPr vert="horz" wrap="square" lIns="0" tIns="12700" rIns="0" bIns="0" rtlCol="0">
            <a:spAutoFit/>
          </a:bodyPr>
          <a:lstStyle>
            <a:lvl1pPr>
              <a:defRPr sz="2500" b="0" i="0">
                <a:solidFill>
                  <a:schemeClr val="tx1"/>
                </a:solidFill>
                <a:latin typeface="Palatino Linotype" panose="02040502050505030304"/>
                <a:ea typeface="+mj-ea"/>
                <a:cs typeface="Palatino Linotype" panose="02040502050505030304"/>
              </a:defRPr>
            </a:lvl1pPr>
          </a:lstStyle>
          <a:p>
            <a:pPr marL="12700">
              <a:spcBef>
                <a:spcPts val="100"/>
              </a:spcBef>
            </a:pPr>
            <a:r>
              <a:rPr lang="en-US" altLang="zh-CN" sz="2800" kern="0" spc="-5" dirty="0">
                <a:latin typeface="Times New Roman" panose="02020603050405020304" pitchFamily="18" charset="0"/>
                <a:ea typeface="+mn-ea"/>
                <a:cs typeface="Times New Roman" panose="02020603050405020304" pitchFamily="18" charset="0"/>
                <a:sym typeface="+mn-lt"/>
              </a:rPr>
              <a:t>Contents</a:t>
            </a:r>
            <a:br>
              <a:rPr lang="en-US" altLang="zh-CN" sz="2800" kern="0" dirty="0">
                <a:solidFill>
                  <a:srgbClr val="8BC53F"/>
                </a:solidFill>
                <a:latin typeface="+mn-lt"/>
                <a:ea typeface="+mn-ea"/>
                <a:cs typeface="+mn-ea"/>
                <a:sym typeface="+mn-lt"/>
              </a:rPr>
            </a:br>
            <a:endParaRPr lang="en-US" kern="0" spc="-5" dirty="0">
              <a:latin typeface="+mn-lt"/>
              <a:ea typeface="+mn-ea"/>
              <a:cs typeface="+mn-ea"/>
              <a:sym typeface="+mn-lt"/>
            </a:endParaRPr>
          </a:p>
        </p:txBody>
      </p:sp>
      <p:sp>
        <p:nvSpPr>
          <p:cNvPr id="2" name="矩形: 圆角 4"/>
          <p:cNvSpPr/>
          <p:nvPr>
            <p:custDataLst>
              <p:tags r:id="rId1"/>
            </p:custDataLst>
          </p:nvPr>
        </p:nvSpPr>
        <p:spPr>
          <a:xfrm>
            <a:off x="1474807" y="1574819"/>
            <a:ext cx="756894" cy="685800"/>
          </a:xfrm>
          <a:prstGeom prst="roundRect">
            <a:avLst>
              <a:gd name="adj" fmla="val 6770"/>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 name="直接连接符 2"/>
          <p:cNvCxnSpPr/>
          <p:nvPr>
            <p:custDataLst>
              <p:tags r:id="rId2"/>
            </p:custDataLst>
          </p:nvPr>
        </p:nvCxnSpPr>
        <p:spPr>
          <a:xfrm>
            <a:off x="2389207" y="2260619"/>
            <a:ext cx="610110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custDataLst>
              <p:tags r:id="rId3"/>
            </p:custDataLst>
          </p:nvPr>
        </p:nvSpPr>
        <p:spPr>
          <a:xfrm>
            <a:off x="1578895" y="1502220"/>
            <a:ext cx="838200" cy="830997"/>
          </a:xfrm>
          <a:prstGeom prst="rect">
            <a:avLst/>
          </a:prstGeom>
          <a:noFill/>
        </p:spPr>
        <p:txBody>
          <a:bodyPr wrap="square" rtlCol="0">
            <a:spAutoFit/>
          </a:bodyPr>
          <a:lstStyle/>
          <a:p>
            <a:r>
              <a:rPr lang="en-US" altLang="zh-CN" sz="4800" i="1" dirty="0">
                <a:solidFill>
                  <a:srgbClr val="C00000"/>
                </a:solidFill>
                <a:cs typeface="+mn-ea"/>
                <a:sym typeface="+mn-lt"/>
              </a:rPr>
              <a:t>1</a:t>
            </a:r>
            <a:endParaRPr lang="zh-CN" altLang="en-US" sz="4800" i="1" dirty="0">
              <a:solidFill>
                <a:srgbClr val="C00000"/>
              </a:solidFill>
              <a:cs typeface="+mn-ea"/>
              <a:sym typeface="+mn-lt"/>
            </a:endParaRPr>
          </a:p>
        </p:txBody>
      </p:sp>
      <p:sp>
        <p:nvSpPr>
          <p:cNvPr id="22" name="矩形: 圆角 16"/>
          <p:cNvSpPr/>
          <p:nvPr>
            <p:custDataLst>
              <p:tags r:id="rId4"/>
            </p:custDataLst>
          </p:nvPr>
        </p:nvSpPr>
        <p:spPr>
          <a:xfrm>
            <a:off x="1491261" y="2751213"/>
            <a:ext cx="756894" cy="685800"/>
          </a:xfrm>
          <a:prstGeom prst="roundRect">
            <a:avLst>
              <a:gd name="adj" fmla="val 6770"/>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3" name="直接连接符 22"/>
          <p:cNvCxnSpPr/>
          <p:nvPr>
            <p:custDataLst>
              <p:tags r:id="rId5"/>
            </p:custDataLst>
          </p:nvPr>
        </p:nvCxnSpPr>
        <p:spPr>
          <a:xfrm>
            <a:off x="2405661" y="3437013"/>
            <a:ext cx="610110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custDataLst>
              <p:tags r:id="rId6"/>
            </p:custDataLst>
          </p:nvPr>
        </p:nvSpPr>
        <p:spPr>
          <a:xfrm>
            <a:off x="1595349" y="2678614"/>
            <a:ext cx="838200" cy="830997"/>
          </a:xfrm>
          <a:prstGeom prst="rect">
            <a:avLst/>
          </a:prstGeom>
          <a:noFill/>
        </p:spPr>
        <p:txBody>
          <a:bodyPr wrap="square" rtlCol="0">
            <a:spAutoFit/>
          </a:bodyPr>
          <a:lstStyle/>
          <a:p>
            <a:r>
              <a:rPr lang="en-US" altLang="zh-CN" sz="4800" i="1" dirty="0">
                <a:solidFill>
                  <a:srgbClr val="C00000"/>
                </a:solidFill>
                <a:cs typeface="+mn-ea"/>
                <a:sym typeface="+mn-lt"/>
              </a:rPr>
              <a:t>2</a:t>
            </a:r>
            <a:endParaRPr lang="zh-CN" altLang="en-US" sz="4800" i="1" dirty="0">
              <a:solidFill>
                <a:srgbClr val="C00000"/>
              </a:solidFill>
              <a:cs typeface="+mn-ea"/>
              <a:sym typeface="+mn-lt"/>
            </a:endParaRPr>
          </a:p>
        </p:txBody>
      </p:sp>
      <p:sp>
        <p:nvSpPr>
          <p:cNvPr id="26" name="矩形: 圆角 1"/>
          <p:cNvSpPr/>
          <p:nvPr>
            <p:custDataLst>
              <p:tags r:id="rId7"/>
            </p:custDataLst>
          </p:nvPr>
        </p:nvSpPr>
        <p:spPr>
          <a:xfrm>
            <a:off x="1462686" y="3894665"/>
            <a:ext cx="756894" cy="685800"/>
          </a:xfrm>
          <a:prstGeom prst="roundRect">
            <a:avLst>
              <a:gd name="adj" fmla="val 6770"/>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7" name="直接连接符 26"/>
          <p:cNvCxnSpPr/>
          <p:nvPr>
            <p:custDataLst>
              <p:tags r:id="rId8"/>
            </p:custDataLst>
          </p:nvPr>
        </p:nvCxnSpPr>
        <p:spPr>
          <a:xfrm>
            <a:off x="2377086" y="4580465"/>
            <a:ext cx="610110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custDataLst>
              <p:tags r:id="rId9"/>
            </p:custDataLst>
          </p:nvPr>
        </p:nvSpPr>
        <p:spPr>
          <a:xfrm>
            <a:off x="1566774" y="3822066"/>
            <a:ext cx="838200" cy="830997"/>
          </a:xfrm>
          <a:prstGeom prst="rect">
            <a:avLst/>
          </a:prstGeom>
          <a:noFill/>
        </p:spPr>
        <p:txBody>
          <a:bodyPr wrap="square" rtlCol="0">
            <a:spAutoFit/>
          </a:bodyPr>
          <a:lstStyle/>
          <a:p>
            <a:r>
              <a:rPr lang="en-US" altLang="zh-CN" sz="4800" i="1" dirty="0">
                <a:solidFill>
                  <a:srgbClr val="C00000"/>
                </a:solidFill>
                <a:cs typeface="+mn-ea"/>
                <a:sym typeface="+mn-lt"/>
              </a:rPr>
              <a:t>3</a:t>
            </a:r>
            <a:endParaRPr lang="zh-CN" altLang="en-US" sz="4800" i="1" dirty="0">
              <a:solidFill>
                <a:srgbClr val="C00000"/>
              </a:solidFill>
              <a:cs typeface="+mn-ea"/>
              <a:sym typeface="+mn-lt"/>
            </a:endParaRPr>
          </a:p>
        </p:txBody>
      </p:sp>
      <p:sp>
        <p:nvSpPr>
          <p:cNvPr id="29" name="文本框 28"/>
          <p:cNvSpPr txBox="1"/>
          <p:nvPr>
            <p:custDataLst>
              <p:tags r:id="rId10"/>
            </p:custDataLst>
          </p:nvPr>
        </p:nvSpPr>
        <p:spPr>
          <a:xfrm>
            <a:off x="2462712" y="3984648"/>
            <a:ext cx="6172985" cy="523220"/>
          </a:xfrm>
          <a:prstGeom prst="rect">
            <a:avLst/>
          </a:prstGeom>
          <a:noFill/>
        </p:spPr>
        <p:txBody>
          <a:bodyPr wrap="square">
            <a:spAutoFit/>
          </a:bodyPr>
          <a:lstStyle/>
          <a:p>
            <a:r>
              <a:rPr lang="en-US" altLang="zh-CN" sz="2800" b="0" i="0" dirty="0">
                <a:solidFill>
                  <a:srgbClr val="333333"/>
                </a:solidFill>
                <a:effectLst/>
                <a:latin typeface="Times New Roman" panose="02020603050405020304" pitchFamily="18" charset="0"/>
                <a:cs typeface="Times New Roman" panose="02020603050405020304" pitchFamily="18" charset="0"/>
                <a:sym typeface="+mn-lt"/>
              </a:rPr>
              <a:t>Relative Valuation</a:t>
            </a:r>
            <a:endParaRPr lang="zh-CN" altLang="en-US" sz="2800" dirty="0">
              <a:latin typeface="Times New Roman" panose="02020603050405020304" pitchFamily="18" charset="0"/>
              <a:cs typeface="Times New Roman" panose="02020603050405020304" pitchFamily="18" charset="0"/>
              <a:sym typeface="+mn-lt"/>
            </a:endParaRPr>
          </a:p>
        </p:txBody>
      </p:sp>
      <p:sp>
        <p:nvSpPr>
          <p:cNvPr id="30" name="矩形: 圆角 23"/>
          <p:cNvSpPr/>
          <p:nvPr>
            <p:custDataLst>
              <p:tags r:id="rId11"/>
            </p:custDataLst>
          </p:nvPr>
        </p:nvSpPr>
        <p:spPr>
          <a:xfrm>
            <a:off x="1491261" y="5083901"/>
            <a:ext cx="756894" cy="685800"/>
          </a:xfrm>
          <a:prstGeom prst="roundRect">
            <a:avLst>
              <a:gd name="adj" fmla="val 6770"/>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1" name="直接连接符 30"/>
          <p:cNvCxnSpPr/>
          <p:nvPr>
            <p:custDataLst>
              <p:tags r:id="rId12"/>
            </p:custDataLst>
          </p:nvPr>
        </p:nvCxnSpPr>
        <p:spPr>
          <a:xfrm>
            <a:off x="2405661" y="5769701"/>
            <a:ext cx="610110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custDataLst>
              <p:tags r:id="rId13"/>
            </p:custDataLst>
          </p:nvPr>
        </p:nvSpPr>
        <p:spPr>
          <a:xfrm>
            <a:off x="1595349" y="5011302"/>
            <a:ext cx="838200" cy="830997"/>
          </a:xfrm>
          <a:prstGeom prst="rect">
            <a:avLst/>
          </a:prstGeom>
          <a:noFill/>
        </p:spPr>
        <p:txBody>
          <a:bodyPr wrap="square" rtlCol="0">
            <a:spAutoFit/>
          </a:bodyPr>
          <a:lstStyle/>
          <a:p>
            <a:r>
              <a:rPr lang="en-US" altLang="zh-CN" sz="4800" i="1" dirty="0">
                <a:solidFill>
                  <a:srgbClr val="C00000"/>
                </a:solidFill>
                <a:cs typeface="+mn-ea"/>
                <a:sym typeface="+mn-lt"/>
              </a:rPr>
              <a:t>4</a:t>
            </a:r>
            <a:endParaRPr lang="zh-CN" altLang="en-US" sz="4800" i="1" dirty="0">
              <a:solidFill>
                <a:srgbClr val="C00000"/>
              </a:solidFill>
              <a:cs typeface="+mn-ea"/>
              <a:sym typeface="+mn-lt"/>
            </a:endParaRPr>
          </a:p>
        </p:txBody>
      </p:sp>
      <p:sp>
        <p:nvSpPr>
          <p:cNvPr id="34" name="文本框 33"/>
          <p:cNvSpPr txBox="1"/>
          <p:nvPr>
            <p:custDataLst>
              <p:tags r:id="rId14"/>
            </p:custDataLst>
          </p:nvPr>
        </p:nvSpPr>
        <p:spPr>
          <a:xfrm>
            <a:off x="2425940" y="1630894"/>
            <a:ext cx="5830478" cy="52197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sym typeface="+mn-lt"/>
              </a:rPr>
              <a:t>Introduction to </a:t>
            </a:r>
            <a:r>
              <a:rPr lang="en-US" altLang="zh-CN" sz="2800" dirty="0">
                <a:latin typeface="Times New Roman" panose="02020603050405020304" pitchFamily="18" charset="0"/>
                <a:cs typeface="Times New Roman" panose="02020603050405020304" pitchFamily="18" charset="0"/>
                <a:sym typeface="+mn-lt"/>
              </a:rPr>
              <a:t>GAMBOL</a:t>
            </a:r>
            <a:r>
              <a:rPr lang="en-US" sz="2800" dirty="0">
                <a:latin typeface="Times New Roman" panose="02020603050405020304" pitchFamily="18" charset="0"/>
                <a:cs typeface="Times New Roman" panose="02020603050405020304" pitchFamily="18" charset="0"/>
                <a:sym typeface="+mn-lt"/>
              </a:rPr>
              <a:t> </a:t>
            </a:r>
          </a:p>
        </p:txBody>
      </p:sp>
      <p:sp>
        <p:nvSpPr>
          <p:cNvPr id="35" name="文本框 34"/>
          <p:cNvSpPr txBox="1"/>
          <p:nvPr>
            <p:custDataLst>
              <p:tags r:id="rId15"/>
            </p:custDataLst>
          </p:nvPr>
        </p:nvSpPr>
        <p:spPr>
          <a:xfrm>
            <a:off x="2425940" y="2847172"/>
            <a:ext cx="5830478" cy="52197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sym typeface="+mn-lt"/>
              </a:rPr>
              <a:t>Absolute Valuation(DCF) </a:t>
            </a:r>
          </a:p>
        </p:txBody>
      </p:sp>
      <p:sp>
        <p:nvSpPr>
          <p:cNvPr id="5" name="文本框 4"/>
          <p:cNvSpPr txBox="1"/>
          <p:nvPr/>
        </p:nvSpPr>
        <p:spPr>
          <a:xfrm>
            <a:off x="2514600" y="5155684"/>
            <a:ext cx="6172985" cy="523220"/>
          </a:xfrm>
          <a:prstGeom prst="rect">
            <a:avLst/>
          </a:prstGeom>
          <a:noFill/>
        </p:spPr>
        <p:txBody>
          <a:bodyPr wrap="square">
            <a:spAutoFit/>
          </a:bodyPr>
          <a:lstStyle/>
          <a:p>
            <a:r>
              <a:rPr lang="en-US" altLang="zh-CN" sz="2800" b="1" u="sng" dirty="0">
                <a:latin typeface="Times New Roman" panose="02020603050405020304" pitchFamily="18" charset="0"/>
                <a:cs typeface="Times New Roman" panose="02020603050405020304" pitchFamily="18" charset="0"/>
                <a:sym typeface="+mn-lt"/>
              </a:rPr>
              <a:t>Extensions</a:t>
            </a:r>
          </a:p>
        </p:txBody>
      </p:sp>
      <p:pic>
        <p:nvPicPr>
          <p:cNvPr id="4" name="图片 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492697" y="6090257"/>
            <a:ext cx="2286000" cy="86868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524319" y="1315902"/>
            <a:ext cx="4147298" cy="2492791"/>
          </a:xfrm>
          <a:prstGeom prst="rect">
            <a:avLst/>
          </a:prstGeom>
        </p:spPr>
      </p:pic>
      <p:sp>
        <p:nvSpPr>
          <p:cNvPr id="5" name="object 2"/>
          <p:cNvSpPr txBox="1"/>
          <p:nvPr/>
        </p:nvSpPr>
        <p:spPr>
          <a:xfrm>
            <a:off x="331513" y="457200"/>
            <a:ext cx="5307287" cy="397545"/>
          </a:xfrm>
          <a:prstGeom prst="rect">
            <a:avLst/>
          </a:prstGeom>
        </p:spPr>
        <p:txBody>
          <a:bodyPr vert="horz" wrap="square" lIns="0" tIns="12700" rIns="0" bIns="0" rtlCol="0">
            <a:spAutoFit/>
          </a:bodyPr>
          <a:lstStyle>
            <a:lvl1pPr>
              <a:defRPr sz="2500" b="0" i="0">
                <a:solidFill>
                  <a:schemeClr val="tx1"/>
                </a:solidFill>
                <a:latin typeface="Palatino Linotype" panose="02040502050505030304"/>
                <a:ea typeface="+mj-ea"/>
                <a:cs typeface="Palatino Linotype" panose="02040502050505030304"/>
              </a:defRPr>
            </a:lvl1pPr>
          </a:lstStyle>
          <a:p>
            <a:pPr marL="12700">
              <a:spcBef>
                <a:spcPts val="100"/>
              </a:spcBef>
            </a:pPr>
            <a:r>
              <a:rPr lang="en-US" altLang="zh-CN" kern="0" dirty="0">
                <a:solidFill>
                  <a:srgbClr val="333333"/>
                </a:solidFill>
                <a:latin typeface="+mn-lt"/>
                <a:ea typeface="+mn-ea"/>
                <a:cs typeface="+mn-ea"/>
                <a:sym typeface="+mn-lt"/>
              </a:rPr>
              <a:t>Extensions</a:t>
            </a:r>
            <a:endParaRPr lang="en-US" kern="0" spc="-5" dirty="0">
              <a:latin typeface="+mn-lt"/>
              <a:ea typeface="+mn-ea"/>
              <a:cs typeface="+mn-ea"/>
              <a:sym typeface="+mn-lt"/>
            </a:endParaRPr>
          </a:p>
        </p:txBody>
      </p:sp>
      <p:sp>
        <p:nvSpPr>
          <p:cNvPr id="8" name="文本框 7"/>
          <p:cNvSpPr txBox="1"/>
          <p:nvPr/>
        </p:nvSpPr>
        <p:spPr>
          <a:xfrm>
            <a:off x="155294" y="990600"/>
            <a:ext cx="4721506" cy="400110"/>
          </a:xfrm>
          <a:prstGeom prst="rect">
            <a:avLst/>
          </a:prstGeom>
          <a:noFill/>
        </p:spPr>
        <p:txBody>
          <a:bodyPr wrap="square">
            <a:spAutoFit/>
          </a:bodyPr>
          <a:lstStyle/>
          <a:p>
            <a:r>
              <a:rPr lang="en-US" altLang="zh-CN" sz="2000" dirty="0">
                <a:solidFill>
                  <a:srgbClr val="C00000"/>
                </a:solidFill>
              </a:rPr>
              <a:t>Do you think the transaction price is fair? </a:t>
            </a:r>
            <a:endParaRPr lang="zh-CN" altLang="en-US" sz="2000" dirty="0">
              <a:solidFill>
                <a:srgbClr val="C00000"/>
              </a:solidFill>
            </a:endParaRPr>
          </a:p>
        </p:txBody>
      </p:sp>
      <p:sp>
        <p:nvSpPr>
          <p:cNvPr id="9" name="文本框 8"/>
          <p:cNvSpPr txBox="1"/>
          <p:nvPr/>
        </p:nvSpPr>
        <p:spPr>
          <a:xfrm>
            <a:off x="3848464" y="2203523"/>
            <a:ext cx="857927" cy="338554"/>
          </a:xfrm>
          <a:prstGeom prst="rect">
            <a:avLst/>
          </a:prstGeom>
          <a:noFill/>
        </p:spPr>
        <p:txBody>
          <a:bodyPr wrap="none" rtlCol="0">
            <a:spAutoFit/>
          </a:bodyPr>
          <a:lstStyle/>
          <a:p>
            <a:r>
              <a:rPr lang="zh-CN" altLang="en-US" sz="1600" dirty="0"/>
              <a:t>￥</a:t>
            </a:r>
            <a:r>
              <a:rPr lang="en-US" altLang="zh-CN" sz="1600" dirty="0"/>
              <a:t>41.22</a:t>
            </a:r>
            <a:endParaRPr lang="zh-CN" altLang="en-US" sz="1600" dirty="0"/>
          </a:p>
        </p:txBody>
      </p:sp>
      <p:sp>
        <p:nvSpPr>
          <p:cNvPr id="42" name="文本框 41"/>
          <p:cNvSpPr txBox="1"/>
          <p:nvPr/>
        </p:nvSpPr>
        <p:spPr>
          <a:xfrm>
            <a:off x="3848464" y="1766556"/>
            <a:ext cx="857927" cy="338554"/>
          </a:xfrm>
          <a:prstGeom prst="rect">
            <a:avLst/>
          </a:prstGeom>
          <a:noFill/>
        </p:spPr>
        <p:txBody>
          <a:bodyPr wrap="none" rtlCol="0">
            <a:spAutoFit/>
          </a:bodyPr>
          <a:lstStyle/>
          <a:p>
            <a:r>
              <a:rPr lang="zh-CN" altLang="en-US" sz="1600" dirty="0"/>
              <a:t>￥</a:t>
            </a:r>
            <a:r>
              <a:rPr lang="en-US" altLang="zh-CN" sz="1600" dirty="0"/>
              <a:t>58.45</a:t>
            </a:r>
            <a:endParaRPr lang="zh-CN" altLang="en-US" sz="1600" dirty="0"/>
          </a:p>
        </p:txBody>
      </p:sp>
      <p:sp>
        <p:nvSpPr>
          <p:cNvPr id="17" name="矩形 16"/>
          <p:cNvSpPr/>
          <p:nvPr/>
        </p:nvSpPr>
        <p:spPr>
          <a:xfrm>
            <a:off x="5638800" y="959822"/>
            <a:ext cx="3962400" cy="707886"/>
          </a:xfrm>
          <a:prstGeom prst="rect">
            <a:avLst/>
          </a:prstGeom>
        </p:spPr>
        <p:txBody>
          <a:bodyPr wrap="square">
            <a:spAutoFit/>
          </a:bodyPr>
          <a:lstStyle/>
          <a:p>
            <a:r>
              <a:rPr lang="en-US" altLang="zh-CN" sz="2000" dirty="0">
                <a:solidFill>
                  <a:srgbClr val="C00000"/>
                </a:solidFill>
              </a:rPr>
              <a:t>Can you think of a trading strategy to profit from this deal?</a:t>
            </a:r>
            <a:endParaRPr lang="zh-CN" altLang="en-US" sz="2000" dirty="0">
              <a:solidFill>
                <a:srgbClr val="C00000"/>
              </a:solidFill>
            </a:endParaRPr>
          </a:p>
        </p:txBody>
      </p:sp>
      <p:sp>
        <p:nvSpPr>
          <p:cNvPr id="44" name="文本框 43"/>
          <p:cNvSpPr txBox="1"/>
          <p:nvPr/>
        </p:nvSpPr>
        <p:spPr>
          <a:xfrm>
            <a:off x="5647987" y="1657290"/>
            <a:ext cx="4259949" cy="707886"/>
          </a:xfrm>
          <a:prstGeom prst="rect">
            <a:avLst/>
          </a:prstGeom>
          <a:noFill/>
        </p:spPr>
        <p:txBody>
          <a:bodyPr wrap="none" rtlCol="0">
            <a:spAutoFit/>
          </a:bodyPr>
          <a:lstStyle/>
          <a:p>
            <a:r>
              <a:rPr lang="en-US" altLang="zh-CN" sz="2000" dirty="0"/>
              <a:t>Buy!</a:t>
            </a:r>
          </a:p>
          <a:p>
            <a:r>
              <a:rPr lang="en-US" altLang="zh-CN" sz="2000" dirty="0"/>
              <a:t>The stock price is severely undervalued</a:t>
            </a:r>
            <a:endParaRPr lang="zh-CN" altLang="en-US" sz="2000" dirty="0"/>
          </a:p>
        </p:txBody>
      </p:sp>
      <p:sp>
        <p:nvSpPr>
          <p:cNvPr id="19" name="矩形 18"/>
          <p:cNvSpPr/>
          <p:nvPr/>
        </p:nvSpPr>
        <p:spPr>
          <a:xfrm>
            <a:off x="200530" y="3970878"/>
            <a:ext cx="8942174" cy="400110"/>
          </a:xfrm>
          <a:prstGeom prst="rect">
            <a:avLst/>
          </a:prstGeom>
        </p:spPr>
        <p:txBody>
          <a:bodyPr wrap="square">
            <a:spAutoFit/>
          </a:bodyPr>
          <a:lstStyle/>
          <a:p>
            <a:r>
              <a:rPr lang="en-US" altLang="zh-CN" sz="2000" dirty="0">
                <a:solidFill>
                  <a:srgbClr val="C00000"/>
                </a:solidFill>
              </a:rPr>
              <a:t>Why did this IPO happen? What was the motivation behind this event?</a:t>
            </a:r>
            <a:endParaRPr lang="zh-CN" altLang="en-US" sz="2000" dirty="0">
              <a:solidFill>
                <a:srgbClr val="C00000"/>
              </a:solidFill>
            </a:endParaRPr>
          </a:p>
        </p:txBody>
      </p:sp>
      <p:cxnSp>
        <p:nvCxnSpPr>
          <p:cNvPr id="26" name="直接连接符 25"/>
          <p:cNvCxnSpPr/>
          <p:nvPr/>
        </p:nvCxnSpPr>
        <p:spPr>
          <a:xfrm>
            <a:off x="5410200" y="1066800"/>
            <a:ext cx="36000" cy="2554383"/>
          </a:xfrm>
          <a:prstGeom prst="line">
            <a:avLst/>
          </a:prstGeom>
          <a:ln w="15875">
            <a:solidFill>
              <a:srgbClr val="B11E01"/>
            </a:solidFill>
            <a:prstDash val="dash"/>
          </a:ln>
        </p:spPr>
        <p:style>
          <a:lnRef idx="1">
            <a:schemeClr val="accent1"/>
          </a:lnRef>
          <a:fillRef idx="0">
            <a:schemeClr val="accent1"/>
          </a:fillRef>
          <a:effectRef idx="0">
            <a:schemeClr val="accent1"/>
          </a:effectRef>
          <a:fontRef idx="minor">
            <a:schemeClr val="tx1"/>
          </a:fontRef>
        </p:style>
      </p:cxnSp>
      <p:sp>
        <p:nvSpPr>
          <p:cNvPr id="54" name="Shape 2927"/>
          <p:cNvSpPr/>
          <p:nvPr/>
        </p:nvSpPr>
        <p:spPr>
          <a:xfrm>
            <a:off x="8077200" y="1418443"/>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8164" y="5891"/>
                </a:moveTo>
                <a:cubicBezTo>
                  <a:pt x="17893" y="5891"/>
                  <a:pt x="17673" y="6111"/>
                  <a:pt x="17673" y="6382"/>
                </a:cubicBezTo>
                <a:lnTo>
                  <a:pt x="17673" y="6873"/>
                </a:lnTo>
                <a:cubicBezTo>
                  <a:pt x="17536" y="9012"/>
                  <a:pt x="16407" y="16791"/>
                  <a:pt x="7448" y="19651"/>
                </a:cubicBezTo>
                <a:cubicBezTo>
                  <a:pt x="12844" y="16010"/>
                  <a:pt x="13635" y="8876"/>
                  <a:pt x="13745" y="6873"/>
                </a:cubicBezTo>
                <a:lnTo>
                  <a:pt x="13745" y="6382"/>
                </a:lnTo>
                <a:cubicBezTo>
                  <a:pt x="13745" y="6111"/>
                  <a:pt x="13525" y="5891"/>
                  <a:pt x="13255" y="5891"/>
                </a:cubicBezTo>
                <a:lnTo>
                  <a:pt x="11424" y="5891"/>
                </a:lnTo>
                <a:lnTo>
                  <a:pt x="15709" y="1217"/>
                </a:lnTo>
                <a:lnTo>
                  <a:pt x="19994" y="5891"/>
                </a:lnTo>
                <a:cubicBezTo>
                  <a:pt x="19994" y="5891"/>
                  <a:pt x="18164" y="5891"/>
                  <a:pt x="18164" y="5891"/>
                </a:cubicBezTo>
                <a:close/>
                <a:moveTo>
                  <a:pt x="21456" y="6035"/>
                </a:moveTo>
                <a:lnTo>
                  <a:pt x="16056" y="144"/>
                </a:lnTo>
                <a:cubicBezTo>
                  <a:pt x="15967" y="55"/>
                  <a:pt x="15845" y="0"/>
                  <a:pt x="15709" y="0"/>
                </a:cubicBezTo>
                <a:cubicBezTo>
                  <a:pt x="15573" y="0"/>
                  <a:pt x="15450" y="55"/>
                  <a:pt x="15362" y="144"/>
                </a:cubicBezTo>
                <a:lnTo>
                  <a:pt x="9962" y="6035"/>
                </a:lnTo>
                <a:cubicBezTo>
                  <a:pt x="9873" y="6124"/>
                  <a:pt x="9818" y="6247"/>
                  <a:pt x="9818" y="6382"/>
                </a:cubicBezTo>
                <a:cubicBezTo>
                  <a:pt x="9818" y="6653"/>
                  <a:pt x="10038" y="6873"/>
                  <a:pt x="10309" y="6873"/>
                </a:cubicBezTo>
                <a:lnTo>
                  <a:pt x="12715" y="6873"/>
                </a:lnTo>
                <a:cubicBezTo>
                  <a:pt x="12657" y="7916"/>
                  <a:pt x="12394" y="10507"/>
                  <a:pt x="11196" y="13351"/>
                </a:cubicBezTo>
                <a:cubicBezTo>
                  <a:pt x="9160" y="18184"/>
                  <a:pt x="5558" y="20618"/>
                  <a:pt x="491" y="20618"/>
                </a:cubicBezTo>
                <a:cubicBezTo>
                  <a:pt x="219" y="20618"/>
                  <a:pt x="0" y="20838"/>
                  <a:pt x="0" y="21109"/>
                </a:cubicBezTo>
                <a:cubicBezTo>
                  <a:pt x="0" y="21380"/>
                  <a:pt x="219" y="21600"/>
                  <a:pt x="491" y="21600"/>
                </a:cubicBezTo>
                <a:cubicBezTo>
                  <a:pt x="16610" y="21600"/>
                  <a:pt x="18450" y="9470"/>
                  <a:pt x="18658" y="6873"/>
                </a:cubicBezTo>
                <a:lnTo>
                  <a:pt x="21109" y="6873"/>
                </a:lnTo>
                <a:cubicBezTo>
                  <a:pt x="21380" y="6873"/>
                  <a:pt x="21600" y="6653"/>
                  <a:pt x="21600" y="6382"/>
                </a:cubicBezTo>
                <a:cubicBezTo>
                  <a:pt x="21600" y="6247"/>
                  <a:pt x="21545" y="6124"/>
                  <a:pt x="21456" y="6035"/>
                </a:cubicBezTo>
              </a:path>
            </a:pathLst>
          </a:custGeom>
          <a:solidFill>
            <a:srgbClr val="53585F"/>
          </a:solidFill>
          <a:ln w="12700">
            <a:miter lim="400000"/>
          </a:ln>
        </p:spPr>
        <p:txBody>
          <a:bodyPr lIns="38090" tIns="38090" rIns="38090" bIns="38090" anchor="ctr"/>
          <a:lstStyle/>
          <a:p>
            <a:pPr defTabSz="4572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p>
        </p:txBody>
      </p:sp>
      <p:grpSp>
        <p:nvGrpSpPr>
          <p:cNvPr id="55" name="组合 54"/>
          <p:cNvGrpSpPr/>
          <p:nvPr/>
        </p:nvGrpSpPr>
        <p:grpSpPr>
          <a:xfrm>
            <a:off x="1531454" y="4511904"/>
            <a:ext cx="6629960" cy="1938809"/>
            <a:chOff x="192861" y="1286387"/>
            <a:chExt cx="2674545" cy="3701319"/>
          </a:xfrm>
        </p:grpSpPr>
        <p:sp>
          <p:nvSpPr>
            <p:cNvPr id="56" name="Text Placeholder 5"/>
            <p:cNvSpPr txBox="1"/>
            <p:nvPr/>
          </p:nvSpPr>
          <p:spPr>
            <a:xfrm>
              <a:off x="214825" y="1392167"/>
              <a:ext cx="2652581" cy="3595539"/>
            </a:xfrm>
            <a:prstGeom prst="rect">
              <a:avLst/>
            </a:prstGeom>
            <a:solidFill>
              <a:schemeClr val="bg1"/>
            </a:solidFill>
            <a:ln>
              <a:noFill/>
            </a:ln>
            <a:effectLst>
              <a:outerShdw blurRad="50800" dist="38100" dir="2700000" algn="tl" rotWithShape="0">
                <a:prstClr val="black">
                  <a:alpha val="40000"/>
                </a:prstClr>
              </a:outerShdw>
            </a:effectLst>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1200" b="1" kern="1200">
                  <a:solidFill>
                    <a:schemeClr val="accent1"/>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a:buNone/>
                <a:defRPr lang="en-US" sz="1200" b="1" kern="1200">
                  <a:solidFill>
                    <a:schemeClr val="tx1"/>
                  </a:solidFill>
                  <a:latin typeface="+mn-lt"/>
                  <a:ea typeface="+mn-ea"/>
                  <a:cs typeface="+mn-cs"/>
                </a:defRPr>
              </a:lvl2pPr>
              <a:lvl3pPr marL="0" indent="0" algn="l" defTabSz="914400" rtl="0" eaLnBrk="1" latinLnBrk="0" hangingPunct="1">
                <a:spcBef>
                  <a:spcPts val="0"/>
                </a:spcBef>
                <a:spcAft>
                  <a:spcPts val="1000"/>
                </a:spcAft>
                <a:buClrTx/>
                <a:buSzPct val="100000"/>
                <a:buFont typeface="Arial" panose="020B0604020202020204" pitchFamily="34" charset="0"/>
                <a:buNone/>
                <a:defRPr lang="en-US" sz="1200" kern="1200">
                  <a:solidFill>
                    <a:schemeClr val="tx1"/>
                  </a:solidFill>
                  <a:latin typeface="+mn-lt"/>
                  <a:ea typeface="+mn-ea"/>
                  <a:cs typeface="+mn-cs"/>
                </a:defRPr>
              </a:lvl3pPr>
              <a:lvl4pPr marL="176530" indent="-17653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a:solidFill>
                    <a:schemeClr val="tx1"/>
                  </a:solidFill>
                  <a:latin typeface="+mn-lt"/>
                  <a:ea typeface="+mn-ea"/>
                  <a:cs typeface="+mn-cs"/>
                </a:defRPr>
              </a:lvl4pPr>
              <a:lvl5pPr marL="356235" indent="-176530" algn="l" defTabSz="798195" rtl="0" eaLnBrk="1" latinLnBrk="0" hangingPunct="1">
                <a:spcBef>
                  <a:spcPts val="0"/>
                </a:spcBef>
                <a:spcAft>
                  <a:spcPts val="1000"/>
                </a:spcAft>
                <a:buClrTx/>
                <a:buSzPct val="100000"/>
                <a:buFont typeface="Verdana" panose="020B0604030504040204" pitchFamily="34" charset="0"/>
                <a:buChar char="−"/>
                <a:defRPr lang="en-US" sz="1200" kern="1200" baseline="0">
                  <a:solidFill>
                    <a:schemeClr val="tx1"/>
                  </a:solidFill>
                  <a:latin typeface="+mn-lt"/>
                  <a:ea typeface="+mn-ea"/>
                  <a:cs typeface="+mn-cs"/>
                </a:defRPr>
              </a:lvl5pPr>
              <a:lvl6pPr marL="35623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356235" indent="-17653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35623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356235" indent="-17653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0" algn="ctr">
                <a:lnSpc>
                  <a:spcPct val="150000"/>
                </a:lnSpc>
                <a:spcAft>
                  <a:spcPts val="0"/>
                </a:spcAft>
                <a:defRPr/>
              </a:pPr>
              <a:r>
                <a:rPr lang="en-US" altLang="zh-CN" sz="1800" dirty="0">
                  <a:solidFill>
                    <a:prstClr val="black"/>
                  </a:solidFill>
                  <a:latin typeface="Palatino Linotype" panose="02040502050505030304" pitchFamily="18" charset="0"/>
                  <a:cs typeface="+mn-ea"/>
                  <a:sym typeface="+mn-lt"/>
                </a:rPr>
                <a:t>IPO </a:t>
              </a:r>
            </a:p>
            <a:p>
              <a:pPr lvl="0" algn="ctr">
                <a:spcAft>
                  <a:spcPts val="0"/>
                </a:spcAft>
                <a:defRPr/>
              </a:pPr>
              <a:r>
                <a:rPr lang="en-US" altLang="zh-CN" sz="1400" b="0" dirty="0">
                  <a:solidFill>
                    <a:prstClr val="black"/>
                  </a:solidFill>
                  <a:latin typeface="Palatino Linotype" panose="02040502050505030304" pitchFamily="18" charset="0"/>
                  <a:cs typeface="+mn-ea"/>
                  <a:sym typeface="+mn-lt"/>
                </a:rPr>
                <a:t>2023.8.16</a:t>
              </a:r>
            </a:p>
            <a:p>
              <a:pPr lvl="0" algn="ctr">
                <a:spcAft>
                  <a:spcPts val="0"/>
                </a:spcAft>
                <a:defRPr/>
              </a:pPr>
              <a:r>
                <a:rPr lang="en-US" altLang="zh-CN" sz="1400" b="0" dirty="0">
                  <a:solidFill>
                    <a:prstClr val="black"/>
                  </a:solidFill>
                  <a:latin typeface="Palatino Linotype" panose="02040502050505030304" pitchFamily="18" charset="0"/>
                  <a:cs typeface="+mn-ea"/>
                  <a:sym typeface="+mn-lt"/>
                </a:rPr>
                <a:t>With the further expansion of the company's scale, in order to seize market opportunities and enhance market competitiveness, it is still necessary to strengthen sales network construction and increase research and development investment</a:t>
              </a:r>
            </a:p>
            <a:p>
              <a:pPr lvl="0" algn="ctr">
                <a:spcAft>
                  <a:spcPts val="0"/>
                </a:spcAft>
                <a:defRPr/>
              </a:pPr>
              <a:r>
                <a:rPr lang="en-US" altLang="zh-CN" sz="1800" dirty="0">
                  <a:solidFill>
                    <a:srgbClr val="B11E01"/>
                  </a:solidFill>
                  <a:latin typeface="Palatino Linotype" panose="02040502050505030304" pitchFamily="18" charset="0"/>
                  <a:cs typeface="+mn-ea"/>
                </a:rPr>
                <a:t>raise new capital</a:t>
              </a:r>
              <a:endParaRPr lang="en-US" altLang="zh-CN" sz="1800" dirty="0">
                <a:solidFill>
                  <a:srgbClr val="B11E01"/>
                </a:solidFill>
                <a:latin typeface="Palatino Linotype" panose="02040502050505030304" pitchFamily="18" charset="0"/>
                <a:cs typeface="+mn-ea"/>
                <a:sym typeface="+mn-lt"/>
              </a:endParaRPr>
            </a:p>
            <a:p>
              <a:pPr lvl="0" algn="ctr">
                <a:spcAft>
                  <a:spcPts val="0"/>
                </a:spcAft>
                <a:defRPr/>
              </a:pPr>
              <a:endParaRPr lang="en-US" altLang="zh-CN" sz="1400" b="0" dirty="0">
                <a:solidFill>
                  <a:prstClr val="black"/>
                </a:solidFill>
                <a:latin typeface="Palatino Linotype" panose="02040502050505030304" pitchFamily="18" charset="0"/>
                <a:cs typeface="+mn-ea"/>
                <a:sym typeface="+mn-lt"/>
              </a:endParaRPr>
            </a:p>
          </p:txBody>
        </p:sp>
        <p:sp>
          <p:nvSpPr>
            <p:cNvPr id="57" name="矩形 56"/>
            <p:cNvSpPr/>
            <p:nvPr/>
          </p:nvSpPr>
          <p:spPr>
            <a:xfrm>
              <a:off x="192861" y="1286387"/>
              <a:ext cx="2674545" cy="105778"/>
            </a:xfrm>
            <a:prstGeom prst="rect">
              <a:avLst/>
            </a:prstGeom>
            <a:solidFill>
              <a:srgbClr val="8322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white"/>
                </a:solidFill>
                <a:effectLst/>
                <a:uLnTx/>
                <a:uFillTx/>
                <a:latin typeface="Times New Roman" panose="02020603050405020304"/>
                <a:ea typeface="楷体" panose="02010609060101010101" charset="-122"/>
                <a:cs typeface="+mn-ea"/>
                <a:sym typeface="+mn-lt"/>
              </a:endParaRPr>
            </a:p>
          </p:txBody>
        </p:sp>
      </p:grpSp>
      <p:sp>
        <p:nvSpPr>
          <p:cNvPr id="58" name="矩形 57"/>
          <p:cNvSpPr/>
          <p:nvPr/>
        </p:nvSpPr>
        <p:spPr>
          <a:xfrm rot="5400000">
            <a:off x="581349" y="5481015"/>
            <a:ext cx="1948934" cy="61292"/>
          </a:xfrm>
          <a:prstGeom prst="rect">
            <a:avLst/>
          </a:prstGeom>
          <a:solidFill>
            <a:srgbClr val="8322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white"/>
              </a:solidFill>
              <a:effectLst/>
              <a:uLnTx/>
              <a:uFillTx/>
              <a:latin typeface="Times New Roman" panose="02020603050405020304"/>
              <a:ea typeface="楷体" panose="02010609060101010101"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par>
                                <p:cTn id="18" presetID="10" presetClass="entr" presetSubtype="0" fill="hold" nodeType="with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fade">
                                      <p:cBhvr>
                                        <p:cTn id="20" dur="500"/>
                                        <p:tgtEl>
                                          <p:spTgt spid="5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44" grpId="0"/>
      <p:bldP spid="19" grpId="0"/>
      <p:bldP spid="54" grpId="0" animBg="1"/>
      <p:bldP spid="5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p:nvPr/>
        </p:nvSpPr>
        <p:spPr>
          <a:xfrm>
            <a:off x="331513" y="457200"/>
            <a:ext cx="6678887" cy="397545"/>
          </a:xfrm>
          <a:prstGeom prst="rect">
            <a:avLst/>
          </a:prstGeom>
        </p:spPr>
        <p:txBody>
          <a:bodyPr vert="horz" wrap="square" lIns="0" tIns="12700" rIns="0" bIns="0" rtlCol="0">
            <a:spAutoFit/>
          </a:bodyPr>
          <a:lstStyle>
            <a:lvl1pPr>
              <a:defRPr sz="2500" b="0" i="0">
                <a:solidFill>
                  <a:schemeClr val="tx1"/>
                </a:solidFill>
                <a:latin typeface="Palatino Linotype" panose="02040502050505030304"/>
                <a:ea typeface="+mj-ea"/>
                <a:cs typeface="Palatino Linotype" panose="02040502050505030304"/>
              </a:defRPr>
            </a:lvl1pPr>
          </a:lstStyle>
          <a:p>
            <a:pPr marL="12700">
              <a:spcBef>
                <a:spcPts val="100"/>
              </a:spcBef>
            </a:pPr>
            <a:r>
              <a:rPr lang="en-US" kern="0" spc="-5" dirty="0">
                <a:latin typeface="+mn-lt"/>
                <a:ea typeface="+mn-ea"/>
                <a:cs typeface="+mn-ea"/>
                <a:sym typeface="+mn-lt"/>
              </a:rPr>
              <a:t>E</a:t>
            </a:r>
            <a:r>
              <a:rPr lang="en-US" altLang="zh-CN" kern="0" spc="-5" dirty="0">
                <a:latin typeface="+mn-lt"/>
                <a:ea typeface="+mn-ea"/>
                <a:cs typeface="+mn-ea"/>
                <a:sym typeface="+mn-lt"/>
              </a:rPr>
              <a:t>xtensions</a:t>
            </a:r>
            <a:endParaRPr lang="en-US" kern="0" spc="-5" dirty="0">
              <a:latin typeface="+mn-lt"/>
              <a:ea typeface="+mn-ea"/>
              <a:cs typeface="+mn-ea"/>
              <a:sym typeface="+mn-lt"/>
            </a:endParaRPr>
          </a:p>
        </p:txBody>
      </p:sp>
      <p:sp>
        <p:nvSpPr>
          <p:cNvPr id="2" name="文本框 1"/>
          <p:cNvSpPr txBox="1"/>
          <p:nvPr/>
        </p:nvSpPr>
        <p:spPr>
          <a:xfrm>
            <a:off x="195532" y="990600"/>
            <a:ext cx="8683906" cy="400110"/>
          </a:xfrm>
          <a:prstGeom prst="rect">
            <a:avLst/>
          </a:prstGeom>
          <a:noFill/>
        </p:spPr>
        <p:txBody>
          <a:bodyPr wrap="square">
            <a:spAutoFit/>
          </a:bodyPr>
          <a:lstStyle/>
          <a:p>
            <a:r>
              <a:rPr lang="en-US" altLang="zh-CN" sz="2000" dirty="0">
                <a:solidFill>
                  <a:srgbClr val="C00000"/>
                </a:solidFill>
                <a:cs typeface="+mn-ea"/>
                <a:sym typeface="+mn-lt"/>
              </a:rPr>
              <a:t>What were the gains and losses of all possible parties related to the event?</a:t>
            </a:r>
          </a:p>
        </p:txBody>
      </p:sp>
      <p:graphicFrame>
        <p:nvGraphicFramePr>
          <p:cNvPr id="3" name="表格 6"/>
          <p:cNvGraphicFramePr>
            <a:graphicFrameLocks noGrp="1"/>
          </p:cNvGraphicFramePr>
          <p:nvPr/>
        </p:nvGraphicFramePr>
        <p:xfrm>
          <a:off x="228600" y="1526565"/>
          <a:ext cx="9144000" cy="2392680"/>
        </p:xfrm>
        <a:graphic>
          <a:graphicData uri="http://schemas.openxmlformats.org/drawingml/2006/table">
            <a:tbl>
              <a:tblPr firstRow="1" bandRow="1">
                <a:tableStyleId>{21E4AEA4-8DFA-4A89-87EB-49C32662AFE0}</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370840">
                <a:tc>
                  <a:txBody>
                    <a:bodyPr/>
                    <a:lstStyle/>
                    <a:p>
                      <a:pPr algn="ctr"/>
                      <a:r>
                        <a:rPr lang="en-US" altLang="zh-CN" dirty="0">
                          <a:latin typeface="+mn-lt"/>
                          <a:ea typeface="+mn-ea"/>
                          <a:cs typeface="+mn-ea"/>
                          <a:sym typeface="+mn-lt"/>
                        </a:rPr>
                        <a:t>parties</a:t>
                      </a:r>
                      <a:endParaRPr lang="zh-CN" altLang="en-US" dirty="0">
                        <a:latin typeface="+mn-lt"/>
                        <a:ea typeface="+mn-ea"/>
                        <a:cs typeface="+mn-ea"/>
                        <a:sym typeface="+mn-lt"/>
                      </a:endParaRPr>
                    </a:p>
                  </a:txBody>
                  <a:tcPr/>
                </a:tc>
                <a:tc>
                  <a:txBody>
                    <a:bodyPr/>
                    <a:lstStyle/>
                    <a:p>
                      <a:pPr algn="ctr"/>
                      <a:r>
                        <a:rPr lang="en-US" altLang="zh-CN" dirty="0">
                          <a:latin typeface="+mn-lt"/>
                          <a:ea typeface="+mn-ea"/>
                          <a:cs typeface="+mn-ea"/>
                          <a:sym typeface="+mn-lt"/>
                        </a:rPr>
                        <a:t>gain</a:t>
                      </a:r>
                      <a:endParaRPr lang="zh-CN" altLang="en-US" dirty="0">
                        <a:latin typeface="+mn-lt"/>
                        <a:ea typeface="+mn-ea"/>
                        <a:cs typeface="+mn-ea"/>
                        <a:sym typeface="+mn-lt"/>
                      </a:endParaRPr>
                    </a:p>
                  </a:txBody>
                  <a:tcPr/>
                </a:tc>
                <a:tc>
                  <a:txBody>
                    <a:bodyPr/>
                    <a:lstStyle/>
                    <a:p>
                      <a:pPr algn="ctr"/>
                      <a:r>
                        <a:rPr lang="en-US" altLang="zh-CN" dirty="0">
                          <a:latin typeface="+mn-lt"/>
                          <a:ea typeface="+mn-ea"/>
                          <a:cs typeface="+mn-ea"/>
                          <a:sym typeface="+mn-lt"/>
                        </a:rPr>
                        <a:t>loss</a:t>
                      </a:r>
                      <a:endParaRPr lang="zh-CN" altLang="en-US" dirty="0">
                        <a:latin typeface="+mn-lt"/>
                        <a:ea typeface="+mn-ea"/>
                        <a:cs typeface="+mn-ea"/>
                        <a:sym typeface="+mn-lt"/>
                      </a:endParaRPr>
                    </a:p>
                  </a:txBody>
                  <a:tcPr/>
                </a:tc>
                <a:extLst>
                  <a:ext uri="{0D108BD9-81ED-4DB2-BD59-A6C34878D82A}">
                    <a16:rowId xmlns:a16="http://schemas.microsoft.com/office/drawing/2014/main" val="10000"/>
                  </a:ext>
                </a:extLst>
              </a:tr>
              <a:tr h="370840">
                <a:tc>
                  <a:txBody>
                    <a:bodyPr/>
                    <a:lstStyle/>
                    <a:p>
                      <a:pPr algn="ctr"/>
                      <a:r>
                        <a:rPr lang="en-US" altLang="zh-CN" dirty="0">
                          <a:latin typeface="+mn-lt"/>
                          <a:ea typeface="+mn-ea"/>
                          <a:cs typeface="+mn-ea"/>
                          <a:sym typeface="+mn-lt"/>
                        </a:rPr>
                        <a:t>GAMBOL</a:t>
                      </a:r>
                    </a:p>
                  </a:txBody>
                  <a:tcPr/>
                </a:tc>
                <a:tc>
                  <a:txBody>
                    <a:bodyPr/>
                    <a:lstStyle/>
                    <a:p>
                      <a:pPr algn="ctr"/>
                      <a:r>
                        <a:rPr lang="en-US" altLang="zh-CN" b="0" i="0" dirty="0">
                          <a:solidFill>
                            <a:schemeClr val="dk1"/>
                          </a:solidFill>
                          <a:effectLst/>
                          <a:latin typeface="+mn-lt"/>
                          <a:ea typeface="+mn-ea"/>
                          <a:cs typeface="+mn-ea"/>
                          <a:sym typeface="+mn-lt"/>
                        </a:rPr>
                        <a:t>raised ¥1.6 billion</a:t>
                      </a:r>
                    </a:p>
                    <a:p>
                      <a:pPr algn="ctr"/>
                      <a:r>
                        <a:rPr lang="en-US" altLang="zh-CN" dirty="0">
                          <a:latin typeface="+mn-lt"/>
                          <a:ea typeface="+mn-ea"/>
                          <a:cs typeface="+mn-ea"/>
                          <a:sym typeface="+mn-lt"/>
                        </a:rPr>
                        <a:t>visibility and credibility</a:t>
                      </a:r>
                      <a:endParaRPr lang="zh-CN" altLang="en-US" dirty="0">
                        <a:latin typeface="+mn-lt"/>
                        <a:ea typeface="+mn-ea"/>
                        <a:cs typeface="+mn-ea"/>
                        <a:sym typeface="+mn-lt"/>
                      </a:endParaRPr>
                    </a:p>
                  </a:txBody>
                  <a:tcPr/>
                </a:tc>
                <a:tc>
                  <a:txBody>
                    <a:bodyPr/>
                    <a:lstStyle/>
                    <a:p>
                      <a:pPr algn="ctr"/>
                      <a:r>
                        <a:rPr lang="en-US" altLang="zh-CN" b="0" i="0" dirty="0">
                          <a:solidFill>
                            <a:schemeClr val="dk1"/>
                          </a:solidFill>
                          <a:effectLst/>
                          <a:latin typeface="+mn-lt"/>
                          <a:ea typeface="+mn-ea"/>
                          <a:cs typeface="+mn-ea"/>
                          <a:sym typeface="+mn-lt"/>
                        </a:rPr>
                        <a:t>increased regulatory scrutiny</a:t>
                      </a:r>
                    </a:p>
                    <a:p>
                      <a:pPr algn="ctr"/>
                      <a:r>
                        <a:rPr lang="en-US" altLang="zh-CN" dirty="0">
                          <a:latin typeface="+mn-lt"/>
                          <a:ea typeface="+mn-ea"/>
                          <a:cs typeface="+mn-ea"/>
                          <a:sym typeface="+mn-lt"/>
                        </a:rPr>
                        <a:t>Uncertainty</a:t>
                      </a:r>
                      <a:endParaRPr lang="zh-CN" altLang="en-US" dirty="0">
                        <a:latin typeface="+mn-lt"/>
                        <a:ea typeface="+mn-ea"/>
                        <a:cs typeface="+mn-ea"/>
                        <a:sym typeface="+mn-lt"/>
                      </a:endParaRPr>
                    </a:p>
                  </a:txBody>
                  <a:tcPr/>
                </a:tc>
                <a:extLst>
                  <a:ext uri="{0D108BD9-81ED-4DB2-BD59-A6C34878D82A}">
                    <a16:rowId xmlns:a16="http://schemas.microsoft.com/office/drawing/2014/main" val="10001"/>
                  </a:ext>
                </a:extLst>
              </a:tr>
              <a:tr h="370840">
                <a:tc>
                  <a:txBody>
                    <a:bodyPr/>
                    <a:lstStyle/>
                    <a:p>
                      <a:pPr algn="ctr"/>
                      <a:r>
                        <a:rPr lang="en-US" altLang="zh-CN" dirty="0">
                          <a:latin typeface="+mn-lt"/>
                          <a:ea typeface="+mn-ea"/>
                          <a:cs typeface="+mn-ea"/>
                          <a:sym typeface="+mn-lt"/>
                        </a:rPr>
                        <a:t>Investors</a:t>
                      </a:r>
                      <a:endParaRPr lang="zh-CN" altLang="en-US" dirty="0">
                        <a:latin typeface="+mn-lt"/>
                        <a:ea typeface="+mn-ea"/>
                        <a:cs typeface="+mn-ea"/>
                        <a:sym typeface="+mn-lt"/>
                      </a:endParaRPr>
                    </a:p>
                  </a:txBody>
                  <a:tcPr/>
                </a:tc>
                <a:tc>
                  <a:txBody>
                    <a:bodyPr/>
                    <a:lstStyle/>
                    <a:p>
                      <a:pPr algn="ctr"/>
                      <a:r>
                        <a:rPr lang="en-US" altLang="zh-CN" dirty="0">
                          <a:latin typeface="+mn-lt"/>
                          <a:ea typeface="+mn-ea"/>
                          <a:cs typeface="+mn-ea"/>
                          <a:sym typeface="+mn-lt"/>
                        </a:rPr>
                        <a:t>earn significant returns in short term </a:t>
                      </a:r>
                      <a:endParaRPr lang="zh-CN" altLang="en-US" dirty="0">
                        <a:latin typeface="+mn-lt"/>
                        <a:ea typeface="+mn-ea"/>
                        <a:cs typeface="+mn-ea"/>
                        <a:sym typeface="+mn-lt"/>
                      </a:endParaRPr>
                    </a:p>
                  </a:txBody>
                  <a:tcPr/>
                </a:tc>
                <a:tc>
                  <a:txBody>
                    <a:bodyPr/>
                    <a:lstStyle/>
                    <a:p>
                      <a:pPr algn="ctr"/>
                      <a:r>
                        <a:rPr lang="en-US" altLang="zh-CN" dirty="0">
                          <a:latin typeface="+mn-lt"/>
                          <a:ea typeface="+mn-ea"/>
                          <a:cs typeface="+mn-ea"/>
                          <a:sym typeface="+mn-lt"/>
                        </a:rPr>
                        <a:t>Uncertainty </a:t>
                      </a:r>
                      <a:endParaRPr lang="zh-CN" altLang="en-US" dirty="0">
                        <a:latin typeface="+mn-lt"/>
                        <a:ea typeface="+mn-ea"/>
                        <a:cs typeface="+mn-ea"/>
                        <a:sym typeface="+mn-lt"/>
                      </a:endParaRPr>
                    </a:p>
                  </a:txBody>
                  <a:tcPr/>
                </a:tc>
                <a:extLst>
                  <a:ext uri="{0D108BD9-81ED-4DB2-BD59-A6C34878D82A}">
                    <a16:rowId xmlns:a16="http://schemas.microsoft.com/office/drawing/2014/main" val="10002"/>
                  </a:ext>
                </a:extLst>
              </a:tr>
              <a:tr h="370840">
                <a:tc>
                  <a:txBody>
                    <a:bodyPr/>
                    <a:lstStyle/>
                    <a:p>
                      <a:pPr algn="ctr"/>
                      <a:r>
                        <a:rPr lang="en-US" altLang="zh-CN" dirty="0">
                          <a:latin typeface="+mn-lt"/>
                          <a:ea typeface="+mn-ea"/>
                          <a:cs typeface="+mn-ea"/>
                          <a:sym typeface="+mn-lt"/>
                        </a:rPr>
                        <a:t>Underwriters</a:t>
                      </a:r>
                      <a:endParaRPr lang="zh-CN" altLang="en-US" dirty="0">
                        <a:latin typeface="+mn-lt"/>
                        <a:ea typeface="+mn-ea"/>
                        <a:cs typeface="+mn-ea"/>
                        <a:sym typeface="+mn-lt"/>
                      </a:endParaRPr>
                    </a:p>
                  </a:txBody>
                  <a:tcPr/>
                </a:tc>
                <a:tc>
                  <a:txBody>
                    <a:bodyPr/>
                    <a:lstStyle/>
                    <a:p>
                      <a:pPr algn="ctr"/>
                      <a:r>
                        <a:rPr lang="en-US" altLang="zh-CN" dirty="0">
                          <a:latin typeface="+mn-lt"/>
                          <a:ea typeface="+mn-ea"/>
                          <a:cs typeface="+mn-ea"/>
                          <a:sym typeface="+mn-lt"/>
                        </a:rPr>
                        <a:t>earned ¥120 million </a:t>
                      </a:r>
                      <a:endParaRPr lang="zh-CN" altLang="en-US" dirty="0">
                        <a:latin typeface="+mn-lt"/>
                        <a:ea typeface="+mn-ea"/>
                        <a:cs typeface="+mn-ea"/>
                        <a:sym typeface="+mn-lt"/>
                      </a:endParaRPr>
                    </a:p>
                  </a:txBody>
                  <a:tcPr/>
                </a:tc>
                <a:tc>
                  <a:txBody>
                    <a:bodyPr/>
                    <a:lstStyle/>
                    <a:p>
                      <a:pPr algn="ctr"/>
                      <a:r>
                        <a:rPr lang="en-US" altLang="zh-CN" b="0" i="0" dirty="0">
                          <a:solidFill>
                            <a:schemeClr val="dk1"/>
                          </a:solidFill>
                          <a:effectLst/>
                          <a:latin typeface="+mn-lt"/>
                          <a:ea typeface="+mn-ea"/>
                          <a:cs typeface="+mn-ea"/>
                          <a:sym typeface="+mn-lt"/>
                        </a:rPr>
                        <a:t>unable to sell certain shares</a:t>
                      </a:r>
                      <a:endParaRPr lang="zh-CN" altLang="en-US" dirty="0">
                        <a:latin typeface="+mn-lt"/>
                        <a:ea typeface="+mn-ea"/>
                        <a:cs typeface="+mn-ea"/>
                        <a:sym typeface="+mn-lt"/>
                      </a:endParaRPr>
                    </a:p>
                  </a:txBody>
                  <a:tcPr/>
                </a:tc>
                <a:extLst>
                  <a:ext uri="{0D108BD9-81ED-4DB2-BD59-A6C34878D82A}">
                    <a16:rowId xmlns:a16="http://schemas.microsoft.com/office/drawing/2014/main" val="10003"/>
                  </a:ext>
                </a:extLst>
              </a:tr>
              <a:tr h="370840">
                <a:tc>
                  <a:txBody>
                    <a:bodyPr/>
                    <a:lstStyle/>
                    <a:p>
                      <a:pPr algn="ctr"/>
                      <a:r>
                        <a:rPr lang="en-US" altLang="zh-CN" dirty="0">
                          <a:latin typeface="+mn-lt"/>
                          <a:ea typeface="+mn-ea"/>
                          <a:cs typeface="+mn-ea"/>
                          <a:sym typeface="+mn-lt"/>
                        </a:rPr>
                        <a:t>Employees</a:t>
                      </a:r>
                      <a:endParaRPr lang="zh-CN" altLang="en-US" dirty="0">
                        <a:latin typeface="+mn-lt"/>
                        <a:ea typeface="+mn-ea"/>
                        <a:cs typeface="+mn-ea"/>
                        <a:sym typeface="+mn-lt"/>
                      </a:endParaRPr>
                    </a:p>
                  </a:txBody>
                  <a:tcPr/>
                </a:tc>
                <a:tc>
                  <a:txBody>
                    <a:bodyPr/>
                    <a:lstStyle/>
                    <a:p>
                      <a:pPr algn="ctr"/>
                      <a:r>
                        <a:rPr lang="en-US" altLang="zh-CN" dirty="0">
                          <a:latin typeface="+mn-lt"/>
                          <a:ea typeface="+mn-ea"/>
                          <a:cs typeface="+mn-ea"/>
                          <a:sym typeface="+mn-lt"/>
                        </a:rPr>
                        <a:t>acquired some shares</a:t>
                      </a:r>
                      <a:endParaRPr lang="zh-CN" altLang="en-US" dirty="0">
                        <a:latin typeface="+mn-lt"/>
                        <a:ea typeface="+mn-ea"/>
                        <a:cs typeface="+mn-ea"/>
                        <a:sym typeface="+mn-lt"/>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dirty="0">
                          <a:latin typeface="+mn-lt"/>
                          <a:ea typeface="+mn-ea"/>
                          <a:cs typeface="+mn-ea"/>
                          <a:sym typeface="+mn-lt"/>
                        </a:rPr>
                        <a:t>Uncertainty </a:t>
                      </a:r>
                      <a:endParaRPr lang="zh-CN" altLang="en-US" dirty="0">
                        <a:latin typeface="+mn-lt"/>
                        <a:ea typeface="+mn-ea"/>
                        <a:cs typeface="+mn-ea"/>
                        <a:sym typeface="+mn-lt"/>
                      </a:endParaRPr>
                    </a:p>
                  </a:txBody>
                  <a:tcPr/>
                </a:tc>
                <a:extLst>
                  <a:ext uri="{0D108BD9-81ED-4DB2-BD59-A6C34878D82A}">
                    <a16:rowId xmlns:a16="http://schemas.microsoft.com/office/drawing/2014/main" val="10004"/>
                  </a:ext>
                </a:extLst>
              </a:tr>
            </a:tbl>
          </a:graphicData>
        </a:graphic>
      </p:graphicFrame>
      <p:sp>
        <p:nvSpPr>
          <p:cNvPr id="9" name="文本框 8"/>
          <p:cNvSpPr txBox="1"/>
          <p:nvPr/>
        </p:nvSpPr>
        <p:spPr>
          <a:xfrm>
            <a:off x="675141" y="4172507"/>
            <a:ext cx="8763000" cy="1476375"/>
          </a:xfrm>
          <a:prstGeom prst="rect">
            <a:avLst/>
          </a:prstGeom>
          <a:noFill/>
        </p:spPr>
        <p:txBody>
          <a:bodyPr wrap="square">
            <a:spAutoFit/>
          </a:bodyPr>
          <a:lstStyle/>
          <a:p>
            <a:pPr algn="l"/>
            <a:endParaRPr lang="en-US" altLang="zh-CN" sz="1800" b="1" i="0" u="none" strike="noStrike" baseline="0" dirty="0">
              <a:solidFill>
                <a:srgbClr val="000000"/>
              </a:solidFill>
              <a:cs typeface="+mn-ea"/>
              <a:sym typeface="+mn-lt"/>
            </a:endParaRPr>
          </a:p>
          <a:p>
            <a:pPr algn="l"/>
            <a:r>
              <a:rPr lang="en-US" altLang="zh-CN" sz="1800" b="1" i="0" u="none" strike="noStrike" baseline="0" dirty="0">
                <a:solidFill>
                  <a:srgbClr val="000000"/>
                </a:solidFill>
                <a:cs typeface="+mn-ea"/>
                <a:sym typeface="+mn-lt"/>
              </a:rPr>
              <a:t>Not always</a:t>
            </a:r>
            <a:r>
              <a:rPr lang="en-US" altLang="zh-CN" sz="1800" b="0" i="0" u="none" strike="noStrike" baseline="0" dirty="0">
                <a:solidFill>
                  <a:srgbClr val="000000"/>
                </a:solidFill>
                <a:cs typeface="+mn-ea"/>
                <a:sym typeface="+mn-lt"/>
              </a:rPr>
              <a:t>. </a:t>
            </a:r>
          </a:p>
          <a:p>
            <a:pPr algn="l"/>
            <a:r>
              <a:rPr lang="en-US" altLang="zh-CN" sz="1800" b="0" i="0" u="none" strike="noStrike" baseline="0" dirty="0">
                <a:solidFill>
                  <a:srgbClr val="000000"/>
                </a:solidFill>
                <a:cs typeface="+mn-ea"/>
                <a:sym typeface="+mn-lt"/>
              </a:rPr>
              <a:t>raise funds for investment in some strategic projects such as  intelligent warehousing</a:t>
            </a:r>
          </a:p>
          <a:p>
            <a:pPr algn="l"/>
            <a:r>
              <a:rPr lang="en-US" altLang="zh-CN" sz="1800" b="0" i="0" u="none" strike="noStrike" baseline="0" dirty="0">
                <a:solidFill>
                  <a:srgbClr val="000000"/>
                </a:solidFill>
                <a:cs typeface="+mn-ea"/>
                <a:sym typeface="+mn-lt"/>
              </a:rPr>
              <a:t>no history of dividends and clear dividend plans in the future </a:t>
            </a:r>
          </a:p>
          <a:p>
            <a:pPr algn="l"/>
            <a:r>
              <a:rPr lang="en-US" altLang="zh-CN" sz="1800" b="1" i="0" u="none" strike="noStrike" baseline="0" dirty="0">
                <a:solidFill>
                  <a:srgbClr val="000000"/>
                </a:solidFill>
                <a:cs typeface="+mn-ea"/>
                <a:sym typeface="+mn-lt"/>
              </a:rPr>
              <a:t>stock prices went down </a:t>
            </a:r>
            <a:r>
              <a:rPr lang="en-US" altLang="zh-CN" sz="1800" b="0" i="0" u="none" strike="noStrike" baseline="0" dirty="0">
                <a:solidFill>
                  <a:srgbClr val="000000"/>
                </a:solidFill>
                <a:cs typeface="+mn-ea"/>
                <a:sym typeface="+mn-lt"/>
              </a:rPr>
              <a:t>more than 30% since IPO.</a:t>
            </a:r>
            <a:endParaRPr lang="en-US" altLang="zh-CN" sz="1800" b="0" i="0" u="none" strike="noStrike" baseline="0" dirty="0">
              <a:cs typeface="+mn-ea"/>
              <a:sym typeface="+mn-lt"/>
            </a:endParaRPr>
          </a:p>
        </p:txBody>
      </p:sp>
      <p:sp>
        <p:nvSpPr>
          <p:cNvPr id="11" name="文本框 10"/>
          <p:cNvSpPr txBox="1"/>
          <p:nvPr/>
        </p:nvSpPr>
        <p:spPr>
          <a:xfrm>
            <a:off x="150067" y="3843231"/>
            <a:ext cx="8683906" cy="400110"/>
          </a:xfrm>
          <a:prstGeom prst="rect">
            <a:avLst/>
          </a:prstGeom>
          <a:noFill/>
        </p:spPr>
        <p:txBody>
          <a:bodyPr wrap="square">
            <a:spAutoFit/>
          </a:bodyPr>
          <a:lstStyle/>
          <a:p>
            <a:r>
              <a:rPr lang="en-US" altLang="zh-CN" sz="2000" dirty="0">
                <a:solidFill>
                  <a:srgbClr val="C00000"/>
                </a:solidFill>
                <a:cs typeface="+mn-ea"/>
                <a:sym typeface="+mn-lt"/>
              </a:rPr>
              <a:t>Did the management represent shareholders’ interest?</a:t>
            </a:r>
          </a:p>
        </p:txBody>
      </p:sp>
      <p:sp>
        <p:nvSpPr>
          <p:cNvPr id="14" name="箭头: 右 13"/>
          <p:cNvSpPr/>
          <p:nvPr/>
        </p:nvSpPr>
        <p:spPr>
          <a:xfrm>
            <a:off x="379335" y="4842841"/>
            <a:ext cx="261000" cy="7620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cs typeface="+mn-ea"/>
              <a:sym typeface="+mn-lt"/>
            </a:endParaRPr>
          </a:p>
        </p:txBody>
      </p:sp>
      <p:sp>
        <p:nvSpPr>
          <p:cNvPr id="15" name="箭头: 右 14"/>
          <p:cNvSpPr/>
          <p:nvPr/>
        </p:nvSpPr>
        <p:spPr>
          <a:xfrm>
            <a:off x="379335" y="5153536"/>
            <a:ext cx="261000" cy="7620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cs typeface="+mn-ea"/>
              <a:sym typeface="+mn-lt"/>
            </a:endParaRPr>
          </a:p>
        </p:txBody>
      </p:sp>
      <p:sp>
        <p:nvSpPr>
          <p:cNvPr id="16" name="箭头: 右 15"/>
          <p:cNvSpPr/>
          <p:nvPr/>
        </p:nvSpPr>
        <p:spPr>
          <a:xfrm>
            <a:off x="379335" y="5436524"/>
            <a:ext cx="261000" cy="7620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195532" y="5667345"/>
            <a:ext cx="9342120" cy="400110"/>
          </a:xfrm>
          <a:prstGeom prst="rect">
            <a:avLst/>
          </a:prstGeom>
          <a:noFill/>
        </p:spPr>
        <p:txBody>
          <a:bodyPr wrap="square">
            <a:spAutoFit/>
          </a:bodyPr>
          <a:lstStyle/>
          <a:p>
            <a:r>
              <a:rPr lang="en-US" altLang="zh-CN" sz="2000" dirty="0">
                <a:solidFill>
                  <a:srgbClr val="C00000"/>
                </a:solidFill>
                <a:cs typeface="+mn-ea"/>
                <a:sym typeface="+mn-lt"/>
              </a:rPr>
              <a:t>Do you think this is a good or bad deal from the existing/new investors’ perspective?</a:t>
            </a:r>
          </a:p>
        </p:txBody>
      </p:sp>
      <p:graphicFrame>
        <p:nvGraphicFramePr>
          <p:cNvPr id="20" name="表格 20"/>
          <p:cNvGraphicFramePr>
            <a:graphicFrameLocks noGrp="1"/>
          </p:cNvGraphicFramePr>
          <p:nvPr/>
        </p:nvGraphicFramePr>
        <p:xfrm>
          <a:off x="338392" y="6084965"/>
          <a:ext cx="9056399" cy="365760"/>
        </p:xfrm>
        <a:graphic>
          <a:graphicData uri="http://schemas.openxmlformats.org/drawingml/2006/table">
            <a:tbl>
              <a:tblPr firstRow="1" bandRow="1">
                <a:tableStyleId>{21E4AEA4-8DFA-4A89-87EB-49C32662AFE0}</a:tableStyleId>
              </a:tblPr>
              <a:tblGrid>
                <a:gridCol w="946800">
                  <a:extLst>
                    <a:ext uri="{9D8B030D-6E8A-4147-A177-3AD203B41FA5}">
                      <a16:colId xmlns:a16="http://schemas.microsoft.com/office/drawing/2014/main" val="20000"/>
                    </a:ext>
                  </a:extLst>
                </a:gridCol>
                <a:gridCol w="842307">
                  <a:extLst>
                    <a:ext uri="{9D8B030D-6E8A-4147-A177-3AD203B41FA5}">
                      <a16:colId xmlns:a16="http://schemas.microsoft.com/office/drawing/2014/main" val="20001"/>
                    </a:ext>
                  </a:extLst>
                </a:gridCol>
                <a:gridCol w="2739092">
                  <a:extLst>
                    <a:ext uri="{9D8B030D-6E8A-4147-A177-3AD203B41FA5}">
                      <a16:colId xmlns:a16="http://schemas.microsoft.com/office/drawing/2014/main" val="20002"/>
                    </a:ext>
                  </a:extLst>
                </a:gridCol>
                <a:gridCol w="914401">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2699399">
                  <a:extLst>
                    <a:ext uri="{9D8B030D-6E8A-4147-A177-3AD203B41FA5}">
                      <a16:colId xmlns:a16="http://schemas.microsoft.com/office/drawing/2014/main" val="20005"/>
                    </a:ext>
                  </a:extLst>
                </a:gridCol>
              </a:tblGrid>
              <a:tr h="290623">
                <a:tc>
                  <a:txBody>
                    <a:bodyPr/>
                    <a:lstStyle/>
                    <a:p>
                      <a:pPr algn="ctr"/>
                      <a:r>
                        <a:rPr lang="en-US" altLang="zh-CN" sz="1800" b="0" dirty="0">
                          <a:latin typeface="+mn-lt"/>
                          <a:ea typeface="+mn-ea"/>
                          <a:cs typeface="+mn-ea"/>
                          <a:sym typeface="+mn-lt"/>
                        </a:rPr>
                        <a:t>Existing</a:t>
                      </a:r>
                      <a:endParaRPr lang="zh-CN" altLang="en-US" sz="1800" b="0" dirty="0">
                        <a:latin typeface="+mn-lt"/>
                        <a:ea typeface="+mn-ea"/>
                        <a:cs typeface="+mn-ea"/>
                        <a:sym typeface="+mn-lt"/>
                      </a:endParaRPr>
                    </a:p>
                  </a:txBody>
                  <a:tcPr/>
                </a:tc>
                <a:tc>
                  <a:txBody>
                    <a:bodyPr/>
                    <a:lstStyle/>
                    <a:p>
                      <a:pPr marL="0" algn="ctr"/>
                      <a:r>
                        <a:rPr lang="en-US" altLang="zh-CN" sz="1800" b="0" dirty="0">
                          <a:solidFill>
                            <a:schemeClr val="lt1"/>
                          </a:solidFill>
                          <a:latin typeface="+mn-lt"/>
                          <a:ea typeface="+mn-ea"/>
                          <a:cs typeface="+mn-ea"/>
                          <a:sym typeface="+mn-lt"/>
                        </a:rPr>
                        <a:t>good</a:t>
                      </a:r>
                      <a:endParaRPr lang="zh-CN" altLang="en-US" sz="1800" b="0" dirty="0">
                        <a:solidFill>
                          <a:schemeClr val="lt1"/>
                        </a:solidFill>
                        <a:latin typeface="+mn-lt"/>
                        <a:ea typeface="+mn-ea"/>
                        <a:cs typeface="+mn-ea"/>
                        <a:sym typeface="+mn-lt"/>
                      </a:endParaRPr>
                    </a:p>
                  </a:txBody>
                  <a:tcPr>
                    <a:solidFill>
                      <a:schemeClr val="accent2">
                        <a:lumMod val="60000"/>
                        <a:lumOff val="40000"/>
                      </a:schemeClr>
                    </a:solidFill>
                  </a:tcPr>
                </a:tc>
                <a:tc>
                  <a:txBody>
                    <a:bodyPr/>
                    <a:lstStyle/>
                    <a:p>
                      <a:pPr algn="ctr"/>
                      <a:r>
                        <a:rPr lang="en-US" altLang="zh-CN" b="0" dirty="0">
                          <a:solidFill>
                            <a:schemeClr val="lt1"/>
                          </a:solidFill>
                          <a:latin typeface="+mn-lt"/>
                          <a:ea typeface="+mn-ea"/>
                          <a:cs typeface="+mn-ea"/>
                          <a:sym typeface="+mn-lt"/>
                        </a:rPr>
                        <a:t>Capital returns</a:t>
                      </a:r>
                      <a:endParaRPr lang="zh-CN" altLang="en-US" b="0" dirty="0">
                        <a:solidFill>
                          <a:schemeClr val="lt1"/>
                        </a:solidFill>
                        <a:latin typeface="+mn-lt"/>
                        <a:ea typeface="+mn-ea"/>
                        <a:cs typeface="+mn-ea"/>
                        <a:sym typeface="+mn-lt"/>
                      </a:endParaRPr>
                    </a:p>
                  </a:txBody>
                  <a:tcPr>
                    <a:solidFill>
                      <a:schemeClr val="accent2">
                        <a:lumMod val="40000"/>
                        <a:lumOff val="60000"/>
                      </a:schemeClr>
                    </a:solidFill>
                  </a:tcPr>
                </a:tc>
                <a:tc>
                  <a:txBody>
                    <a:bodyPr/>
                    <a:lstStyle/>
                    <a:p>
                      <a:pPr algn="ctr"/>
                      <a:r>
                        <a:rPr lang="en-US" altLang="zh-CN" b="0" dirty="0">
                          <a:latin typeface="+mn-lt"/>
                          <a:ea typeface="+mn-ea"/>
                          <a:cs typeface="+mn-ea"/>
                          <a:sym typeface="+mn-lt"/>
                        </a:rPr>
                        <a:t>New </a:t>
                      </a:r>
                      <a:endParaRPr lang="zh-CN" altLang="en-US" b="0" dirty="0">
                        <a:latin typeface="+mn-lt"/>
                        <a:ea typeface="+mn-ea"/>
                        <a:cs typeface="+mn-ea"/>
                        <a:sym typeface="+mn-lt"/>
                      </a:endParaRPr>
                    </a:p>
                  </a:txBody>
                  <a:tcPr/>
                </a:tc>
                <a:tc>
                  <a:txBody>
                    <a:bodyPr/>
                    <a:lstStyle/>
                    <a:p>
                      <a:pPr algn="ctr"/>
                      <a:r>
                        <a:rPr lang="en-US" altLang="zh-CN" b="0" dirty="0">
                          <a:latin typeface="+mn-lt"/>
                          <a:ea typeface="+mn-ea"/>
                          <a:cs typeface="+mn-ea"/>
                          <a:sym typeface="+mn-lt"/>
                        </a:rPr>
                        <a:t>good</a:t>
                      </a:r>
                      <a:endParaRPr lang="zh-CN" altLang="en-US" b="0" dirty="0">
                        <a:latin typeface="+mn-lt"/>
                        <a:ea typeface="+mn-ea"/>
                        <a:cs typeface="+mn-ea"/>
                        <a:sym typeface="+mn-lt"/>
                      </a:endParaRPr>
                    </a:p>
                  </a:txBody>
                  <a:tcPr>
                    <a:solidFill>
                      <a:schemeClr val="accent2">
                        <a:lumMod val="60000"/>
                        <a:lumOff val="40000"/>
                      </a:schemeClr>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b="0" dirty="0">
                          <a:latin typeface="+mn-lt"/>
                          <a:ea typeface="+mn-ea"/>
                          <a:cs typeface="+mn-ea"/>
                          <a:sym typeface="+mn-lt"/>
                        </a:rPr>
                        <a:t>opportunities to invest</a:t>
                      </a:r>
                      <a:endParaRPr lang="zh-CN" altLang="en-US" b="0" dirty="0">
                        <a:latin typeface="+mn-lt"/>
                        <a:ea typeface="+mn-ea"/>
                        <a:cs typeface="+mn-ea"/>
                        <a:sym typeface="+mn-lt"/>
                      </a:endParaRPr>
                    </a:p>
                  </a:txBody>
                  <a:tcPr>
                    <a:solidFill>
                      <a:schemeClr val="accent2">
                        <a:lumMod val="40000"/>
                        <a:lumOff val="60000"/>
                      </a:schemeClr>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4" grpId="0" animBg="1"/>
      <p:bldP spid="15" grpId="0" animBg="1"/>
      <p:bldP spid="16" grpId="0" animBg="1"/>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12700" y="2489708"/>
            <a:ext cx="9930130" cy="1122680"/>
          </a:xfrm>
          <a:prstGeom prst="rect">
            <a:avLst/>
          </a:prstGeom>
        </p:spPr>
        <p:txBody>
          <a:bodyPr vert="horz" wrap="square" lIns="0" tIns="12700" rIns="0" bIns="0" rtlCol="0">
            <a:spAutoFit/>
          </a:bodyPr>
          <a:lstStyle/>
          <a:p>
            <a:pPr marL="12700">
              <a:lnSpc>
                <a:spcPct val="100000"/>
              </a:lnSpc>
              <a:spcBef>
                <a:spcPts val="100"/>
              </a:spcBef>
              <a:tabLst>
                <a:tab pos="2251710" algn="l"/>
                <a:tab pos="9916795" algn="l"/>
              </a:tabLst>
            </a:pPr>
            <a:r>
              <a:rPr sz="7200" u="sng" dirty="0">
                <a:uFill>
                  <a:solidFill>
                    <a:srgbClr val="B42100"/>
                  </a:solidFill>
                </a:uFill>
                <a:latin typeface="Times New Roman" panose="02020603050405020304" pitchFamily="18" charset="0"/>
                <a:ea typeface="+mn-ea"/>
                <a:cs typeface="Times New Roman" panose="02020603050405020304" pitchFamily="18" charset="0"/>
                <a:sym typeface="+mn-lt"/>
              </a:rPr>
              <a:t> 	</a:t>
            </a:r>
            <a:r>
              <a:rPr sz="7200" u="sng" spc="-5" dirty="0">
                <a:uFill>
                  <a:solidFill>
                    <a:srgbClr val="B42100"/>
                  </a:solidFill>
                </a:uFill>
                <a:latin typeface="Times New Roman" panose="02020603050405020304" pitchFamily="18" charset="0"/>
                <a:ea typeface="+mn-ea"/>
                <a:cs typeface="Times New Roman" panose="02020603050405020304" pitchFamily="18" charset="0"/>
                <a:sym typeface="+mn-lt"/>
              </a:rPr>
              <a:t>Thank</a:t>
            </a:r>
            <a:r>
              <a:rPr sz="7200" u="sng" spc="-75" dirty="0">
                <a:uFill>
                  <a:solidFill>
                    <a:srgbClr val="B42100"/>
                  </a:solidFill>
                </a:uFill>
                <a:latin typeface="Times New Roman" panose="02020603050405020304" pitchFamily="18" charset="0"/>
                <a:ea typeface="+mn-ea"/>
                <a:cs typeface="Times New Roman" panose="02020603050405020304" pitchFamily="18" charset="0"/>
                <a:sym typeface="+mn-lt"/>
              </a:rPr>
              <a:t> </a:t>
            </a:r>
            <a:r>
              <a:rPr sz="7200" u="sng" spc="-40" dirty="0">
                <a:uFill>
                  <a:solidFill>
                    <a:srgbClr val="B42100"/>
                  </a:solidFill>
                </a:uFill>
                <a:latin typeface="Times New Roman" panose="02020603050405020304" pitchFamily="18" charset="0"/>
                <a:ea typeface="+mn-ea"/>
                <a:cs typeface="Times New Roman" panose="02020603050405020304" pitchFamily="18" charset="0"/>
                <a:sym typeface="+mn-lt"/>
              </a:rPr>
              <a:t>you!	</a:t>
            </a:r>
            <a:endParaRPr sz="7200" dirty="0">
              <a:latin typeface="Times New Roman" panose="02020603050405020304" pitchFamily="18" charset="0"/>
              <a:ea typeface="+mn-ea"/>
              <a:cs typeface="Times New Roman" panose="02020603050405020304" pitchFamily="18" charset="0"/>
              <a:sym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txBox="1"/>
          <p:nvPr/>
        </p:nvSpPr>
        <p:spPr>
          <a:xfrm>
            <a:off x="331513" y="457200"/>
            <a:ext cx="7974287" cy="828432"/>
          </a:xfrm>
          <a:prstGeom prst="rect">
            <a:avLst/>
          </a:prstGeom>
        </p:spPr>
        <p:txBody>
          <a:bodyPr vert="horz" wrap="square" lIns="0" tIns="12700" rIns="0" bIns="0" rtlCol="0">
            <a:spAutoFit/>
          </a:bodyPr>
          <a:lstStyle>
            <a:lvl1pPr>
              <a:defRPr sz="2500" b="0" i="0">
                <a:solidFill>
                  <a:schemeClr val="tx1"/>
                </a:solidFill>
                <a:latin typeface="Palatino Linotype" panose="02040502050505030304"/>
                <a:ea typeface="+mj-ea"/>
                <a:cs typeface="Palatino Linotype" panose="02040502050505030304"/>
              </a:defRPr>
            </a:lvl1pPr>
          </a:lstStyle>
          <a:p>
            <a:pPr marL="12700">
              <a:spcBef>
                <a:spcPts val="100"/>
              </a:spcBef>
            </a:pPr>
            <a:r>
              <a:rPr lang="en-US" altLang="zh-CN" sz="2800" kern="0" spc="-5" dirty="0">
                <a:latin typeface="Times New Roman" panose="02020603050405020304" pitchFamily="18" charset="0"/>
                <a:ea typeface="+mn-ea"/>
                <a:cs typeface="Times New Roman" panose="02020603050405020304" pitchFamily="18" charset="0"/>
                <a:sym typeface="+mn-lt"/>
              </a:rPr>
              <a:t>Contents</a:t>
            </a:r>
            <a:br>
              <a:rPr lang="en-US" altLang="zh-CN" sz="2800" kern="0" dirty="0">
                <a:solidFill>
                  <a:srgbClr val="8BC53F"/>
                </a:solidFill>
                <a:latin typeface="Times New Roman" panose="02020603050405020304" pitchFamily="18" charset="0"/>
                <a:ea typeface="+mn-ea"/>
                <a:cs typeface="Times New Roman" panose="02020603050405020304" pitchFamily="18" charset="0"/>
                <a:sym typeface="+mn-lt"/>
              </a:rPr>
            </a:br>
            <a:endParaRPr lang="en-US" kern="0" spc="-5" dirty="0">
              <a:latin typeface="Times New Roman" panose="02020603050405020304" pitchFamily="18" charset="0"/>
              <a:ea typeface="+mn-ea"/>
              <a:cs typeface="Times New Roman" panose="02020603050405020304" pitchFamily="18" charset="0"/>
              <a:sym typeface="+mn-lt"/>
            </a:endParaRPr>
          </a:p>
        </p:txBody>
      </p:sp>
      <p:sp>
        <p:nvSpPr>
          <p:cNvPr id="2" name="矩形: 圆角 4"/>
          <p:cNvSpPr/>
          <p:nvPr>
            <p:custDataLst>
              <p:tags r:id="rId1"/>
            </p:custDataLst>
          </p:nvPr>
        </p:nvSpPr>
        <p:spPr>
          <a:xfrm>
            <a:off x="1474807" y="1574819"/>
            <a:ext cx="756894" cy="685800"/>
          </a:xfrm>
          <a:prstGeom prst="roundRect">
            <a:avLst>
              <a:gd name="adj" fmla="val 6770"/>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 name="直接连接符 2"/>
          <p:cNvCxnSpPr/>
          <p:nvPr>
            <p:custDataLst>
              <p:tags r:id="rId2"/>
            </p:custDataLst>
          </p:nvPr>
        </p:nvCxnSpPr>
        <p:spPr>
          <a:xfrm>
            <a:off x="2389207" y="2260619"/>
            <a:ext cx="610110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custDataLst>
              <p:tags r:id="rId3"/>
            </p:custDataLst>
          </p:nvPr>
        </p:nvSpPr>
        <p:spPr>
          <a:xfrm>
            <a:off x="1578895" y="1502220"/>
            <a:ext cx="838200" cy="830997"/>
          </a:xfrm>
          <a:prstGeom prst="rect">
            <a:avLst/>
          </a:prstGeom>
          <a:noFill/>
        </p:spPr>
        <p:txBody>
          <a:bodyPr wrap="square" rtlCol="0">
            <a:spAutoFit/>
          </a:bodyPr>
          <a:lstStyle/>
          <a:p>
            <a:r>
              <a:rPr lang="en-US" altLang="zh-CN" sz="4800" i="1" dirty="0">
                <a:solidFill>
                  <a:srgbClr val="C00000"/>
                </a:solidFill>
                <a:cs typeface="+mn-ea"/>
                <a:sym typeface="+mn-lt"/>
              </a:rPr>
              <a:t>1</a:t>
            </a:r>
            <a:endParaRPr lang="zh-CN" altLang="en-US" sz="4800" i="1" dirty="0">
              <a:solidFill>
                <a:srgbClr val="C00000"/>
              </a:solidFill>
              <a:cs typeface="+mn-ea"/>
              <a:sym typeface="+mn-lt"/>
            </a:endParaRPr>
          </a:p>
        </p:txBody>
      </p:sp>
      <p:sp>
        <p:nvSpPr>
          <p:cNvPr id="22" name="矩形: 圆角 16"/>
          <p:cNvSpPr/>
          <p:nvPr>
            <p:custDataLst>
              <p:tags r:id="rId4"/>
            </p:custDataLst>
          </p:nvPr>
        </p:nvSpPr>
        <p:spPr>
          <a:xfrm>
            <a:off x="1491261" y="2751213"/>
            <a:ext cx="756894" cy="685800"/>
          </a:xfrm>
          <a:prstGeom prst="roundRect">
            <a:avLst>
              <a:gd name="adj" fmla="val 6770"/>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3" name="直接连接符 22"/>
          <p:cNvCxnSpPr/>
          <p:nvPr>
            <p:custDataLst>
              <p:tags r:id="rId5"/>
            </p:custDataLst>
          </p:nvPr>
        </p:nvCxnSpPr>
        <p:spPr>
          <a:xfrm>
            <a:off x="2405661" y="3437013"/>
            <a:ext cx="610110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custDataLst>
              <p:tags r:id="rId6"/>
            </p:custDataLst>
          </p:nvPr>
        </p:nvSpPr>
        <p:spPr>
          <a:xfrm>
            <a:off x="1595349" y="2678614"/>
            <a:ext cx="838200" cy="830997"/>
          </a:xfrm>
          <a:prstGeom prst="rect">
            <a:avLst/>
          </a:prstGeom>
          <a:noFill/>
        </p:spPr>
        <p:txBody>
          <a:bodyPr wrap="square" rtlCol="0">
            <a:spAutoFit/>
          </a:bodyPr>
          <a:lstStyle/>
          <a:p>
            <a:r>
              <a:rPr lang="en-US" altLang="zh-CN" sz="4800" i="1" dirty="0">
                <a:solidFill>
                  <a:srgbClr val="C00000"/>
                </a:solidFill>
                <a:cs typeface="+mn-ea"/>
                <a:sym typeface="+mn-lt"/>
              </a:rPr>
              <a:t>2</a:t>
            </a:r>
            <a:endParaRPr lang="zh-CN" altLang="en-US" sz="4800" i="1" dirty="0">
              <a:solidFill>
                <a:srgbClr val="C00000"/>
              </a:solidFill>
              <a:cs typeface="+mn-ea"/>
              <a:sym typeface="+mn-lt"/>
            </a:endParaRPr>
          </a:p>
        </p:txBody>
      </p:sp>
      <p:sp>
        <p:nvSpPr>
          <p:cNvPr id="26" name="矩形: 圆角 1"/>
          <p:cNvSpPr/>
          <p:nvPr>
            <p:custDataLst>
              <p:tags r:id="rId7"/>
            </p:custDataLst>
          </p:nvPr>
        </p:nvSpPr>
        <p:spPr>
          <a:xfrm>
            <a:off x="1462686" y="3894665"/>
            <a:ext cx="756894" cy="685800"/>
          </a:xfrm>
          <a:prstGeom prst="roundRect">
            <a:avLst>
              <a:gd name="adj" fmla="val 6770"/>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7" name="直接连接符 26"/>
          <p:cNvCxnSpPr/>
          <p:nvPr>
            <p:custDataLst>
              <p:tags r:id="rId8"/>
            </p:custDataLst>
          </p:nvPr>
        </p:nvCxnSpPr>
        <p:spPr>
          <a:xfrm>
            <a:off x="2377086" y="4580465"/>
            <a:ext cx="610110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custDataLst>
              <p:tags r:id="rId9"/>
            </p:custDataLst>
          </p:nvPr>
        </p:nvSpPr>
        <p:spPr>
          <a:xfrm>
            <a:off x="1566774" y="3822066"/>
            <a:ext cx="838200" cy="830997"/>
          </a:xfrm>
          <a:prstGeom prst="rect">
            <a:avLst/>
          </a:prstGeom>
          <a:noFill/>
        </p:spPr>
        <p:txBody>
          <a:bodyPr wrap="square" rtlCol="0">
            <a:spAutoFit/>
          </a:bodyPr>
          <a:lstStyle/>
          <a:p>
            <a:r>
              <a:rPr lang="en-US" altLang="zh-CN" sz="4800" i="1" dirty="0">
                <a:solidFill>
                  <a:srgbClr val="C00000"/>
                </a:solidFill>
                <a:cs typeface="+mn-ea"/>
                <a:sym typeface="+mn-lt"/>
              </a:rPr>
              <a:t>3</a:t>
            </a:r>
            <a:endParaRPr lang="zh-CN" altLang="en-US" sz="4800" i="1" dirty="0">
              <a:solidFill>
                <a:srgbClr val="C00000"/>
              </a:solidFill>
              <a:cs typeface="+mn-ea"/>
              <a:sym typeface="+mn-lt"/>
            </a:endParaRPr>
          </a:p>
        </p:txBody>
      </p:sp>
      <p:sp>
        <p:nvSpPr>
          <p:cNvPr id="29" name="文本框 28"/>
          <p:cNvSpPr txBox="1"/>
          <p:nvPr>
            <p:custDataLst>
              <p:tags r:id="rId10"/>
            </p:custDataLst>
          </p:nvPr>
        </p:nvSpPr>
        <p:spPr>
          <a:xfrm>
            <a:off x="2462712" y="4008284"/>
            <a:ext cx="6172985" cy="523220"/>
          </a:xfrm>
          <a:prstGeom prst="rect">
            <a:avLst/>
          </a:prstGeom>
          <a:noFill/>
        </p:spPr>
        <p:txBody>
          <a:bodyPr wrap="square">
            <a:spAutoFit/>
          </a:bodyPr>
          <a:lstStyle/>
          <a:p>
            <a:r>
              <a:rPr lang="en-US" altLang="zh-CN" sz="2800" b="0" i="0" dirty="0">
                <a:solidFill>
                  <a:srgbClr val="333333"/>
                </a:solidFill>
                <a:effectLst/>
                <a:latin typeface="Times New Roman" panose="02020603050405020304" pitchFamily="18" charset="0"/>
                <a:cs typeface="Times New Roman" panose="02020603050405020304" pitchFamily="18" charset="0"/>
                <a:sym typeface="+mn-lt"/>
              </a:rPr>
              <a:t>Relative Valuation</a:t>
            </a:r>
            <a:endParaRPr lang="zh-CN" altLang="en-US" sz="2800" dirty="0">
              <a:latin typeface="Times New Roman" panose="02020603050405020304" pitchFamily="18" charset="0"/>
              <a:cs typeface="Times New Roman" panose="02020603050405020304" pitchFamily="18" charset="0"/>
              <a:sym typeface="+mn-lt"/>
            </a:endParaRPr>
          </a:p>
        </p:txBody>
      </p:sp>
      <p:sp>
        <p:nvSpPr>
          <p:cNvPr id="30" name="矩形: 圆角 23"/>
          <p:cNvSpPr/>
          <p:nvPr>
            <p:custDataLst>
              <p:tags r:id="rId11"/>
            </p:custDataLst>
          </p:nvPr>
        </p:nvSpPr>
        <p:spPr>
          <a:xfrm>
            <a:off x="1491261" y="5083901"/>
            <a:ext cx="756894" cy="685800"/>
          </a:xfrm>
          <a:prstGeom prst="roundRect">
            <a:avLst>
              <a:gd name="adj" fmla="val 6770"/>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1" name="直接连接符 30"/>
          <p:cNvCxnSpPr/>
          <p:nvPr>
            <p:custDataLst>
              <p:tags r:id="rId12"/>
            </p:custDataLst>
          </p:nvPr>
        </p:nvCxnSpPr>
        <p:spPr>
          <a:xfrm>
            <a:off x="2405661" y="5769701"/>
            <a:ext cx="610110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custDataLst>
              <p:tags r:id="rId13"/>
            </p:custDataLst>
          </p:nvPr>
        </p:nvSpPr>
        <p:spPr>
          <a:xfrm>
            <a:off x="1595349" y="5011302"/>
            <a:ext cx="838200" cy="830997"/>
          </a:xfrm>
          <a:prstGeom prst="rect">
            <a:avLst/>
          </a:prstGeom>
          <a:noFill/>
        </p:spPr>
        <p:txBody>
          <a:bodyPr wrap="square" rtlCol="0">
            <a:spAutoFit/>
          </a:bodyPr>
          <a:lstStyle/>
          <a:p>
            <a:r>
              <a:rPr lang="en-US" altLang="zh-CN" sz="4800" i="1" dirty="0">
                <a:solidFill>
                  <a:srgbClr val="C00000"/>
                </a:solidFill>
                <a:cs typeface="+mn-ea"/>
                <a:sym typeface="+mn-lt"/>
              </a:rPr>
              <a:t>4</a:t>
            </a:r>
            <a:endParaRPr lang="zh-CN" altLang="en-US" sz="4800" i="1" dirty="0">
              <a:solidFill>
                <a:srgbClr val="C00000"/>
              </a:solidFill>
              <a:cs typeface="+mn-ea"/>
              <a:sym typeface="+mn-lt"/>
            </a:endParaRPr>
          </a:p>
        </p:txBody>
      </p:sp>
      <p:sp>
        <p:nvSpPr>
          <p:cNvPr id="34" name="文本框 33"/>
          <p:cNvSpPr txBox="1"/>
          <p:nvPr>
            <p:custDataLst>
              <p:tags r:id="rId14"/>
            </p:custDataLst>
          </p:nvPr>
        </p:nvSpPr>
        <p:spPr>
          <a:xfrm>
            <a:off x="2425940" y="1654530"/>
            <a:ext cx="5830478" cy="521970"/>
          </a:xfrm>
          <a:prstGeom prst="rect">
            <a:avLst/>
          </a:prstGeom>
          <a:noFill/>
        </p:spPr>
        <p:txBody>
          <a:bodyPr wrap="square">
            <a:spAutoFit/>
          </a:bodyPr>
          <a:lstStyle/>
          <a:p>
            <a:r>
              <a:rPr lang="en-US" sz="2800" b="1" u="sng" dirty="0">
                <a:latin typeface="Times New Roman" panose="02020603050405020304" pitchFamily="18" charset="0"/>
                <a:cs typeface="Times New Roman" panose="02020603050405020304" pitchFamily="18" charset="0"/>
                <a:sym typeface="+mn-lt"/>
              </a:rPr>
              <a:t>Introduction to GAMBOL</a:t>
            </a:r>
            <a:r>
              <a:rPr lang="en-US" sz="2800" dirty="0">
                <a:latin typeface="Times New Roman" panose="02020603050405020304" pitchFamily="18" charset="0"/>
                <a:cs typeface="Times New Roman" panose="02020603050405020304" pitchFamily="18" charset="0"/>
                <a:sym typeface="+mn-lt"/>
              </a:rPr>
              <a:t> </a:t>
            </a:r>
          </a:p>
        </p:txBody>
      </p:sp>
      <p:sp>
        <p:nvSpPr>
          <p:cNvPr id="35" name="文本框 34"/>
          <p:cNvSpPr txBox="1"/>
          <p:nvPr>
            <p:custDataLst>
              <p:tags r:id="rId15"/>
            </p:custDataLst>
          </p:nvPr>
        </p:nvSpPr>
        <p:spPr>
          <a:xfrm>
            <a:off x="2425940" y="2895548"/>
            <a:ext cx="5830478" cy="52197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sym typeface="+mn-lt"/>
              </a:rPr>
              <a:t>Absolute Valuation(DCF) </a:t>
            </a:r>
          </a:p>
        </p:txBody>
      </p:sp>
      <p:sp>
        <p:nvSpPr>
          <p:cNvPr id="5" name="文本框 4"/>
          <p:cNvSpPr txBox="1"/>
          <p:nvPr/>
        </p:nvSpPr>
        <p:spPr>
          <a:xfrm>
            <a:off x="2514600" y="5179320"/>
            <a:ext cx="6172985" cy="523220"/>
          </a:xfrm>
          <a:prstGeom prst="rect">
            <a:avLst/>
          </a:prstGeom>
          <a:noFill/>
        </p:spPr>
        <p:txBody>
          <a:bodyPr wrap="square">
            <a:spAutoFit/>
          </a:bodyPr>
          <a:lstStyle/>
          <a:p>
            <a:r>
              <a:rPr lang="en-US" altLang="zh-CN" sz="2800" dirty="0">
                <a:latin typeface="Times New Roman" panose="02020603050405020304" pitchFamily="18" charset="0"/>
                <a:cs typeface="Times New Roman" panose="02020603050405020304" pitchFamily="18" charset="0"/>
                <a:sym typeface="+mn-lt"/>
              </a:rPr>
              <a:t>Extensions</a:t>
            </a:r>
          </a:p>
        </p:txBody>
      </p:sp>
      <p:pic>
        <p:nvPicPr>
          <p:cNvPr id="4" name="图片 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492697" y="6090257"/>
            <a:ext cx="2286000" cy="86868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p:nvPr/>
        </p:nvSpPr>
        <p:spPr>
          <a:xfrm>
            <a:off x="331513" y="457200"/>
            <a:ext cx="5307287" cy="396875"/>
          </a:xfrm>
          <a:prstGeom prst="rect">
            <a:avLst/>
          </a:prstGeom>
        </p:spPr>
        <p:txBody>
          <a:bodyPr vert="horz" wrap="square" lIns="0" tIns="12700" rIns="0" bIns="0" rtlCol="0">
            <a:spAutoFit/>
          </a:bodyPr>
          <a:lstStyle>
            <a:lvl1pPr>
              <a:defRPr sz="2500" b="0" i="0">
                <a:solidFill>
                  <a:schemeClr val="tx1"/>
                </a:solidFill>
                <a:latin typeface="Palatino Linotype" panose="02040502050505030304"/>
                <a:ea typeface="+mj-ea"/>
                <a:cs typeface="Palatino Linotype" panose="02040502050505030304"/>
              </a:defRPr>
            </a:lvl1pPr>
          </a:lstStyle>
          <a:p>
            <a:pPr marL="12700">
              <a:spcBef>
                <a:spcPts val="100"/>
              </a:spcBef>
            </a:pPr>
            <a:r>
              <a:rPr lang="en-US" altLang="zh-CN" kern="0" dirty="0">
                <a:solidFill>
                  <a:srgbClr val="333333"/>
                </a:solidFill>
                <a:latin typeface="Times New Roman" panose="02020603050405020304" pitchFamily="18" charset="0"/>
                <a:ea typeface="+mn-ea"/>
                <a:cs typeface="Times New Roman" panose="02020603050405020304" pitchFamily="18" charset="0"/>
                <a:sym typeface="+mn-lt"/>
              </a:rPr>
              <a:t>Introduction to GAMBOL</a:t>
            </a:r>
            <a:endParaRPr lang="en-US" kern="0" spc="-5" dirty="0">
              <a:latin typeface="Times New Roman" panose="02020603050405020304" pitchFamily="18" charset="0"/>
              <a:ea typeface="+mn-ea"/>
              <a:cs typeface="Times New Roman" panose="02020603050405020304" pitchFamily="18" charset="0"/>
              <a:sym typeface="+mn-lt"/>
            </a:endParaRPr>
          </a:p>
        </p:txBody>
      </p:sp>
      <p:sp>
        <p:nvSpPr>
          <p:cNvPr id="19" name="文本框 18"/>
          <p:cNvSpPr txBox="1"/>
          <p:nvPr>
            <p:custDataLst>
              <p:tags r:id="rId1"/>
            </p:custDataLst>
          </p:nvPr>
        </p:nvSpPr>
        <p:spPr>
          <a:xfrm>
            <a:off x="228600" y="1066800"/>
            <a:ext cx="4572000" cy="3505200"/>
          </a:xfrm>
          <a:prstGeom prst="rect">
            <a:avLst/>
          </a:prstGeom>
          <a:noFill/>
        </p:spPr>
        <p:txBody>
          <a:bodyPr wrap="square" rtlCol="0">
            <a:noAutofit/>
          </a:bodyPr>
          <a:lstStyle/>
          <a:p>
            <a:pPr marL="285750" indent="-285750" algn="just">
              <a:lnSpc>
                <a:spcPct val="150000"/>
              </a:lnSpc>
              <a:buFont typeface="Arial" panose="020B0604020202020204" pitchFamily="34" charset="0"/>
              <a:buChar cha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Gambol Pet Group, established in 2006.</a:t>
            </a:r>
            <a:endParaRPr lang="zh-CN"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285750" indent="-285750" algn="just">
              <a:lnSpc>
                <a:spcPct val="150000"/>
              </a:lnSpc>
              <a:buFont typeface="Arial" panose="020B0604020202020204" pitchFamily="34" charset="0"/>
              <a:buChar cha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From 2006 to 2012, primarily focused on exporting chicken jerky and other pet snacks.</a:t>
            </a:r>
            <a:endParaRPr lang="zh-CN"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285750" indent="-285750" algn="just">
              <a:lnSpc>
                <a:spcPct val="150000"/>
              </a:lnSpc>
              <a:buFont typeface="Arial" panose="020B0604020202020204" pitchFamily="34" charset="0"/>
              <a:buChar cha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Actively transitioned to domestic independent brands from 2013 to 2016.</a:t>
            </a:r>
            <a:endParaRPr lang="zh-CN"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285750" indent="-285750" algn="just">
              <a:lnSpc>
                <a:spcPct val="150000"/>
              </a:lnSpc>
              <a:buFont typeface="Arial" panose="020B0604020202020204" pitchFamily="34" charset="0"/>
              <a:buChar cha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Since 2017, the company has experienced rapid growth and has become a leading enterprise in China's pet food industry.</a:t>
            </a:r>
            <a:endParaRPr lang="zh-CN"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1371600"/>
            <a:ext cx="4435453" cy="2623530"/>
          </a:xfrm>
          <a:prstGeom prst="rect">
            <a:avLst/>
          </a:prstGeom>
        </p:spPr>
      </p:pic>
      <p:grpSp>
        <p:nvGrpSpPr>
          <p:cNvPr id="37" name="组合 36"/>
          <p:cNvGrpSpPr/>
          <p:nvPr/>
        </p:nvGrpSpPr>
        <p:grpSpPr>
          <a:xfrm>
            <a:off x="1549678" y="4522964"/>
            <a:ext cx="6501843" cy="1877836"/>
            <a:chOff x="1447800" y="4522964"/>
            <a:chExt cx="6501843" cy="1877836"/>
          </a:xfrm>
        </p:grpSpPr>
        <p:grpSp>
          <p:nvGrpSpPr>
            <p:cNvPr id="32" name="组合 31"/>
            <p:cNvGrpSpPr/>
            <p:nvPr/>
          </p:nvGrpSpPr>
          <p:grpSpPr>
            <a:xfrm>
              <a:off x="1447800" y="5023437"/>
              <a:ext cx="6501843" cy="1377363"/>
              <a:chOff x="1575356" y="4759416"/>
              <a:chExt cx="6501843" cy="1377363"/>
            </a:xfrm>
          </p:grpSpPr>
          <p:sp>
            <p:nvSpPr>
              <p:cNvPr id="6" name="文本框 5"/>
              <p:cNvSpPr txBox="1"/>
              <p:nvPr/>
            </p:nvSpPr>
            <p:spPr>
              <a:xfrm>
                <a:off x="2088406" y="5685334"/>
                <a:ext cx="1532386" cy="450251"/>
              </a:xfrm>
              <a:prstGeom prst="rect">
                <a:avLst/>
              </a:prstGeom>
              <a:noFill/>
            </p:spPr>
            <p:txBody>
              <a:bodyPr wrap="square" lIns="0" tIns="0" rIns="0" bIns="0" rtlCol="0">
                <a:spAutoFit/>
              </a:bodyPr>
              <a:lstStyle/>
              <a:p>
                <a:pPr algn="ctr" rtl="0"/>
                <a:r>
                  <a:rPr lang="en-US" altLang="zh-CN" sz="1465" dirty="0">
                    <a:solidFill>
                      <a:schemeClr val="tx1">
                        <a:lumMod val="75000"/>
                        <a:lumOff val="25000"/>
                      </a:schemeClr>
                    </a:solidFill>
                    <a:latin typeface="Times New Roman" panose="02020603050405020304" pitchFamily="18" charset="0"/>
                    <a:ea typeface="Microsoft YaHei UI" panose="020B0503020204020204" pitchFamily="34" charset="-122"/>
                    <a:cs typeface="Times New Roman" panose="02020603050405020304" pitchFamily="18" charset="0"/>
                  </a:rPr>
                  <a:t> Initial founding period</a:t>
                </a:r>
                <a:endParaRPr lang="zh-CN" altLang="en-US" sz="1465" dirty="0">
                  <a:solidFill>
                    <a:schemeClr val="tx1">
                      <a:lumMod val="75000"/>
                      <a:lumOff val="25000"/>
                    </a:schemeClr>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sp>
            <p:nvSpPr>
              <p:cNvPr id="9" name="椭圆形 2" title="里程碑数"/>
              <p:cNvSpPr/>
              <p:nvPr/>
            </p:nvSpPr>
            <p:spPr>
              <a:xfrm>
                <a:off x="1864983" y="5703761"/>
                <a:ext cx="331234" cy="331234"/>
              </a:xfrm>
              <a:prstGeom prst="ellipse">
                <a:avLst/>
              </a:prstGeom>
              <a:solidFill>
                <a:srgbClr val="9B1717"/>
              </a:solidFill>
              <a:ln>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r>
                  <a:rPr lang="en-US" altLang="zh-CN" sz="1000" b="1" dirty="0">
                    <a:solidFill>
                      <a:schemeClr val="bg1"/>
                    </a:solidFill>
                    <a:latin typeface="Microsoft YaHei UI" panose="020B0503020204020204" pitchFamily="34" charset="-122"/>
                    <a:ea typeface="Microsoft YaHei UI" panose="020B0503020204020204" pitchFamily="34" charset="-122"/>
                  </a:rPr>
                  <a:t>1</a:t>
                </a:r>
              </a:p>
            </p:txBody>
          </p:sp>
          <p:pic>
            <p:nvPicPr>
              <p:cNvPr id="10" name="图形 9" title="标注"/>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1690430" y="5263712"/>
                <a:ext cx="472083" cy="239911"/>
              </a:xfrm>
              <a:prstGeom prst="rect">
                <a:avLst/>
              </a:prstGeom>
            </p:spPr>
          </p:pic>
          <p:sp>
            <p:nvSpPr>
              <p:cNvPr id="15" name="椭圆形 118" title="里程碑数"/>
              <p:cNvSpPr/>
              <p:nvPr/>
            </p:nvSpPr>
            <p:spPr>
              <a:xfrm>
                <a:off x="3990162" y="5685232"/>
                <a:ext cx="331234" cy="331234"/>
              </a:xfrm>
              <a:prstGeom prst="ellipse">
                <a:avLst/>
              </a:prstGeom>
              <a:solidFill>
                <a:srgbClr val="C00000"/>
              </a:solidFill>
              <a:ln>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r>
                  <a:rPr lang="en-US" altLang="zh-CN" sz="1000" b="1" dirty="0">
                    <a:solidFill>
                      <a:schemeClr val="bg1"/>
                    </a:solidFill>
                    <a:latin typeface="Microsoft YaHei UI" panose="020B0503020204020204" pitchFamily="34" charset="-122"/>
                    <a:ea typeface="Microsoft YaHei UI" panose="020B0503020204020204" pitchFamily="34" charset="-122"/>
                  </a:rPr>
                  <a:t>2</a:t>
                </a:r>
              </a:p>
            </p:txBody>
          </p:sp>
          <p:pic>
            <p:nvPicPr>
              <p:cNvPr id="16" name="图形 15" title="标注"/>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3783002" y="5272683"/>
                <a:ext cx="472083" cy="239911"/>
              </a:xfrm>
              <a:prstGeom prst="rect">
                <a:avLst/>
              </a:prstGeom>
            </p:spPr>
          </p:pic>
          <p:sp>
            <p:nvSpPr>
              <p:cNvPr id="22" name="椭圆形 124" title="里程碑数"/>
              <p:cNvSpPr/>
              <p:nvPr/>
            </p:nvSpPr>
            <p:spPr>
              <a:xfrm>
                <a:off x="6093390" y="5685232"/>
                <a:ext cx="331234" cy="331234"/>
              </a:xfrm>
              <a:prstGeom prst="ellipse">
                <a:avLst/>
              </a:prstGeom>
              <a:solidFill>
                <a:srgbClr val="E46C0A"/>
              </a:solidFill>
              <a:ln>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r>
                  <a:rPr lang="en-US" altLang="zh-CN" sz="1000" b="1" dirty="0">
                    <a:solidFill>
                      <a:schemeClr val="bg1"/>
                    </a:solidFill>
                    <a:latin typeface="Microsoft YaHei UI" panose="020B0503020204020204" pitchFamily="34" charset="-122"/>
                    <a:ea typeface="Microsoft YaHei UI" panose="020B0503020204020204" pitchFamily="34" charset="-122"/>
                  </a:rPr>
                  <a:t>3</a:t>
                </a:r>
              </a:p>
            </p:txBody>
          </p:sp>
          <p:pic>
            <p:nvPicPr>
              <p:cNvPr id="23" name="图形 22" title="标注"/>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5898362" y="5281077"/>
                <a:ext cx="472083" cy="239911"/>
              </a:xfrm>
              <a:prstGeom prst="rect">
                <a:avLst/>
              </a:prstGeom>
            </p:spPr>
          </p:pic>
          <p:sp>
            <p:nvSpPr>
              <p:cNvPr id="24" name="箭头：右 184" title="年份箭头"/>
              <p:cNvSpPr/>
              <p:nvPr/>
            </p:nvSpPr>
            <p:spPr>
              <a:xfrm>
                <a:off x="5715000" y="4784725"/>
                <a:ext cx="2262166" cy="288646"/>
              </a:xfrm>
              <a:prstGeom prst="rightArrow">
                <a:avLst>
                  <a:gd name="adj1" fmla="val 100000"/>
                  <a:gd name="adj2" fmla="val 50000"/>
                </a:avLst>
              </a:prstGeom>
              <a:gradFill flip="none" rotWithShape="1">
                <a:gsLst>
                  <a:gs pos="0">
                    <a:srgbClr val="FABF8E"/>
                  </a:gs>
                  <a:gs pos="100000">
                    <a:srgbClr val="E46C0A"/>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00" dirty="0">
                  <a:latin typeface="Microsoft YaHei UI" panose="020B0503020204020204" pitchFamily="34" charset="-122"/>
                  <a:ea typeface="Microsoft YaHei UI" panose="020B0503020204020204" pitchFamily="34" charset="-122"/>
                </a:endParaRPr>
              </a:p>
            </p:txBody>
          </p:sp>
          <p:sp>
            <p:nvSpPr>
              <p:cNvPr id="25" name="箭头：右 130" title="年份箭头"/>
              <p:cNvSpPr/>
              <p:nvPr/>
            </p:nvSpPr>
            <p:spPr>
              <a:xfrm>
                <a:off x="3620792" y="4784371"/>
                <a:ext cx="2241847" cy="288646"/>
              </a:xfrm>
              <a:prstGeom prst="rightArrow">
                <a:avLst>
                  <a:gd name="adj1" fmla="val 100000"/>
                  <a:gd name="adj2" fmla="val 50000"/>
                </a:avLst>
              </a:prstGeom>
              <a:gradFill flip="none" rotWithShape="1">
                <a:gsLst>
                  <a:gs pos="0">
                    <a:srgbClr val="FFB3B3"/>
                  </a:gs>
                  <a:gs pos="100000">
                    <a:srgbClr val="C0000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00" dirty="0">
                  <a:latin typeface="Microsoft YaHei UI" panose="020B0503020204020204" pitchFamily="34" charset="-122"/>
                  <a:ea typeface="Microsoft YaHei UI" panose="020B0503020204020204" pitchFamily="34" charset="-122"/>
                </a:endParaRPr>
              </a:p>
            </p:txBody>
          </p:sp>
          <p:sp>
            <p:nvSpPr>
              <p:cNvPr id="26" name="箭头：右 129" title="年份箭头"/>
              <p:cNvSpPr/>
              <p:nvPr/>
            </p:nvSpPr>
            <p:spPr>
              <a:xfrm>
                <a:off x="1575356" y="4784371"/>
                <a:ext cx="2190040" cy="288646"/>
              </a:xfrm>
              <a:prstGeom prst="rightArrow">
                <a:avLst>
                  <a:gd name="adj1" fmla="val 100000"/>
                  <a:gd name="adj2" fmla="val 50000"/>
                </a:avLst>
              </a:prstGeom>
              <a:gradFill flip="none" rotWithShape="1">
                <a:gsLst>
                  <a:gs pos="0">
                    <a:srgbClr val="ED8787"/>
                  </a:gs>
                  <a:gs pos="100000">
                    <a:srgbClr val="9B1717"/>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00" dirty="0">
                  <a:latin typeface="Microsoft YaHei UI" panose="020B0503020204020204" pitchFamily="34" charset="-122"/>
                  <a:ea typeface="Microsoft YaHei UI" panose="020B0503020204020204" pitchFamily="34" charset="-122"/>
                </a:endParaRPr>
              </a:p>
            </p:txBody>
          </p:sp>
          <p:sp>
            <p:nvSpPr>
              <p:cNvPr id="27" name="文本框 26"/>
              <p:cNvSpPr txBox="1"/>
              <p:nvPr/>
            </p:nvSpPr>
            <p:spPr>
              <a:xfrm>
                <a:off x="2026087" y="4759416"/>
                <a:ext cx="1553727" cy="338554"/>
              </a:xfrm>
              <a:prstGeom prst="rect">
                <a:avLst/>
              </a:prstGeom>
              <a:noFill/>
            </p:spPr>
            <p:txBody>
              <a:bodyPr wrap="square" rtlCol="0">
                <a:spAutoFit/>
              </a:bodyPr>
              <a:lstStyle/>
              <a:p>
                <a:r>
                  <a:rPr lang="en-US" altLang="zh-CN" sz="16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2006-2012</a:t>
                </a:r>
                <a:endParaRPr lang="zh-CN" altLang="en-US" sz="16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 name="文本框 27"/>
              <p:cNvSpPr txBox="1"/>
              <p:nvPr/>
            </p:nvSpPr>
            <p:spPr>
              <a:xfrm>
                <a:off x="4167130" y="4766912"/>
                <a:ext cx="1553727" cy="338554"/>
              </a:xfrm>
              <a:prstGeom prst="rect">
                <a:avLst/>
              </a:prstGeom>
              <a:noFill/>
            </p:spPr>
            <p:txBody>
              <a:bodyPr wrap="square" rtlCol="0">
                <a:spAutoFit/>
              </a:bodyPr>
              <a:lstStyle/>
              <a:p>
                <a:r>
                  <a:rPr lang="en-US" altLang="zh-CN" sz="16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2013-2016</a:t>
                </a:r>
                <a:endParaRPr lang="zh-CN" altLang="en-US" sz="16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文本框 28"/>
              <p:cNvSpPr txBox="1"/>
              <p:nvPr/>
            </p:nvSpPr>
            <p:spPr>
              <a:xfrm>
                <a:off x="6385302" y="4785635"/>
                <a:ext cx="1553727" cy="338554"/>
              </a:xfrm>
              <a:prstGeom prst="rect">
                <a:avLst/>
              </a:prstGeom>
              <a:noFill/>
            </p:spPr>
            <p:txBody>
              <a:bodyPr wrap="square" rtlCol="0">
                <a:spAutoFit/>
              </a:bodyPr>
              <a:lstStyle/>
              <a:p>
                <a:r>
                  <a:rPr lang="en-US" altLang="zh-CN" sz="16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2017 - Now</a:t>
                </a:r>
                <a:endParaRPr lang="zh-CN" altLang="en-US" sz="16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 name="文本框 29"/>
              <p:cNvSpPr txBox="1"/>
              <p:nvPr/>
            </p:nvSpPr>
            <p:spPr>
              <a:xfrm>
                <a:off x="4321396" y="5756815"/>
                <a:ext cx="1532386" cy="225126"/>
              </a:xfrm>
              <a:prstGeom prst="rect">
                <a:avLst/>
              </a:prstGeom>
              <a:noFill/>
            </p:spPr>
            <p:txBody>
              <a:bodyPr wrap="square" lIns="0" tIns="0" rIns="0" bIns="0" rtlCol="0">
                <a:spAutoFit/>
              </a:bodyPr>
              <a:lstStyle/>
              <a:p>
                <a:pPr algn="ctr" rtl="0"/>
                <a:r>
                  <a:rPr lang="en-US" altLang="zh-CN" sz="1465" dirty="0">
                    <a:solidFill>
                      <a:schemeClr val="tx1">
                        <a:lumMod val="75000"/>
                        <a:lumOff val="25000"/>
                      </a:schemeClr>
                    </a:solidFill>
                    <a:latin typeface="Times New Roman" panose="02020603050405020304" pitchFamily="18" charset="0"/>
                    <a:ea typeface="Microsoft YaHei UI" panose="020B0503020204020204" pitchFamily="34" charset="-122"/>
                    <a:cs typeface="Times New Roman" panose="02020603050405020304" pitchFamily="18" charset="0"/>
                  </a:rPr>
                  <a:t> Transitional period</a:t>
                </a:r>
                <a:endParaRPr lang="zh-CN" altLang="en-US" sz="1465" dirty="0">
                  <a:solidFill>
                    <a:schemeClr val="tx1">
                      <a:lumMod val="75000"/>
                      <a:lumOff val="25000"/>
                    </a:schemeClr>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sp>
            <p:nvSpPr>
              <p:cNvPr id="31" name="文本框 30"/>
              <p:cNvSpPr txBox="1"/>
              <p:nvPr/>
            </p:nvSpPr>
            <p:spPr>
              <a:xfrm>
                <a:off x="6385302" y="5686528"/>
                <a:ext cx="1691897" cy="450251"/>
              </a:xfrm>
              <a:prstGeom prst="rect">
                <a:avLst/>
              </a:prstGeom>
              <a:noFill/>
            </p:spPr>
            <p:txBody>
              <a:bodyPr wrap="square" lIns="0" tIns="0" rIns="0" bIns="0" rtlCol="0">
                <a:spAutoFit/>
              </a:bodyPr>
              <a:lstStyle/>
              <a:p>
                <a:pPr algn="ctr" rtl="0"/>
                <a:r>
                  <a:rPr lang="en-US" altLang="zh-CN" sz="1465" dirty="0">
                    <a:solidFill>
                      <a:schemeClr val="tx1">
                        <a:lumMod val="75000"/>
                        <a:lumOff val="25000"/>
                      </a:schemeClr>
                    </a:solidFill>
                    <a:latin typeface="Times New Roman" panose="02020603050405020304" pitchFamily="18" charset="0"/>
                    <a:ea typeface="Microsoft YaHei UI" panose="020B0503020204020204" pitchFamily="34" charset="-122"/>
                    <a:cs typeface="Times New Roman" panose="02020603050405020304" pitchFamily="18" charset="0"/>
                  </a:rPr>
                  <a:t> Rapid development period</a:t>
                </a:r>
                <a:endParaRPr lang="zh-CN" altLang="en-US" sz="1465" dirty="0">
                  <a:solidFill>
                    <a:schemeClr val="tx1">
                      <a:lumMod val="75000"/>
                      <a:lumOff val="25000"/>
                    </a:schemeClr>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grpSp>
        <p:pic>
          <p:nvPicPr>
            <p:cNvPr id="34" name="图片 33"/>
            <p:cNvPicPr>
              <a:picLocks noChangeAspect="1"/>
            </p:cNvPicPr>
            <p:nvPr/>
          </p:nvPicPr>
          <p:blipFill rotWithShape="1">
            <a:blip r:embed="rId6" cstate="print">
              <a:extLst>
                <a:ext uri="{28A0092B-C50C-407E-A947-70E740481C1C}">
                  <a14:useLocalDpi xmlns:a14="http://schemas.microsoft.com/office/drawing/2010/main" val="0"/>
                </a:ext>
              </a:extLst>
            </a:blip>
            <a:srcRect b="31371"/>
            <a:stretch>
              <a:fillRect/>
            </a:stretch>
          </p:blipFill>
          <p:spPr>
            <a:xfrm>
              <a:off x="4011443" y="4522964"/>
              <a:ext cx="1207610" cy="466180"/>
            </a:xfrm>
            <a:prstGeom prst="rect">
              <a:avLst/>
            </a:prstGeom>
          </p:spPr>
        </p:pic>
        <p:pic>
          <p:nvPicPr>
            <p:cNvPr id="36" name="图片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00335" y="4581266"/>
              <a:ext cx="1384022" cy="525928"/>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p:nvPr/>
        </p:nvSpPr>
        <p:spPr>
          <a:xfrm>
            <a:off x="331513" y="457200"/>
            <a:ext cx="5307287" cy="396875"/>
          </a:xfrm>
          <a:prstGeom prst="rect">
            <a:avLst/>
          </a:prstGeom>
        </p:spPr>
        <p:txBody>
          <a:bodyPr vert="horz" wrap="square" lIns="0" tIns="12700" rIns="0" bIns="0" rtlCol="0">
            <a:spAutoFit/>
          </a:bodyPr>
          <a:lstStyle>
            <a:lvl1pPr>
              <a:defRPr sz="2500" b="0" i="0">
                <a:solidFill>
                  <a:schemeClr val="tx1"/>
                </a:solidFill>
                <a:latin typeface="Palatino Linotype" panose="02040502050505030304"/>
                <a:ea typeface="+mj-ea"/>
                <a:cs typeface="Palatino Linotype" panose="02040502050505030304"/>
              </a:defRPr>
            </a:lvl1pPr>
          </a:lstStyle>
          <a:p>
            <a:pPr marL="12700">
              <a:spcBef>
                <a:spcPts val="100"/>
              </a:spcBef>
            </a:pPr>
            <a:r>
              <a:rPr lang="en-US" altLang="zh-CN" kern="0" dirty="0">
                <a:solidFill>
                  <a:srgbClr val="333333"/>
                </a:solidFill>
                <a:latin typeface="Times New Roman" panose="02020603050405020304" pitchFamily="18" charset="0"/>
                <a:ea typeface="+mn-ea"/>
                <a:cs typeface="Times New Roman" panose="02020603050405020304" pitchFamily="18" charset="0"/>
                <a:sym typeface="+mn-lt"/>
              </a:rPr>
              <a:t>Introduction to GAMBOL</a:t>
            </a:r>
            <a:endParaRPr lang="en-US" kern="0" spc="-5" dirty="0">
              <a:latin typeface="Times New Roman" panose="02020603050405020304" pitchFamily="18" charset="0"/>
              <a:ea typeface="+mn-ea"/>
              <a:cs typeface="Times New Roman" panose="02020603050405020304" pitchFamily="18" charset="0"/>
              <a:sym typeface="+mn-lt"/>
            </a:endParaRP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893" y="4381075"/>
            <a:ext cx="3605250" cy="2151674"/>
          </a:xfrm>
          <a:prstGeom prst="rect">
            <a:avLst/>
          </a:prstGeom>
        </p:spPr>
      </p:pic>
      <p:sp>
        <p:nvSpPr>
          <p:cNvPr id="12" name="文本框 11"/>
          <p:cNvSpPr txBox="1"/>
          <p:nvPr/>
        </p:nvSpPr>
        <p:spPr>
          <a:xfrm>
            <a:off x="331513" y="1192431"/>
            <a:ext cx="2743200" cy="369332"/>
          </a:xfrm>
          <a:prstGeom prst="rect">
            <a:avLst/>
          </a:prstGeom>
          <a:noFill/>
        </p:spPr>
        <p:txBody>
          <a:bodyPr wrap="square">
            <a:spAutoFit/>
          </a:bodyPr>
          <a:lstStyle/>
          <a:p>
            <a:pPr marL="285750" indent="-285750">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Multi-category products</a:t>
            </a:r>
            <a:endParaRPr lang="en-US" altLang="zh-CN" dirty="0">
              <a:latin typeface="Times New Roman" panose="02020603050405020304" pitchFamily="18" charset="0"/>
              <a:cs typeface="Times New Roman" panose="02020603050405020304" pitchFamily="18" charset="0"/>
            </a:endParaRPr>
          </a:p>
        </p:txBody>
      </p:sp>
      <p:grpSp>
        <p:nvGrpSpPr>
          <p:cNvPr id="33" name="组合 32"/>
          <p:cNvGrpSpPr/>
          <p:nvPr/>
        </p:nvGrpSpPr>
        <p:grpSpPr>
          <a:xfrm>
            <a:off x="179553" y="1760690"/>
            <a:ext cx="4206979" cy="1871469"/>
            <a:chOff x="377545" y="1680472"/>
            <a:chExt cx="4206979" cy="1871469"/>
          </a:xfrm>
        </p:grpSpPr>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545" y="1697847"/>
              <a:ext cx="1854094" cy="1854094"/>
            </a:xfrm>
            <a:prstGeom prst="rect">
              <a:avLst/>
            </a:prstGeom>
          </p:spPr>
        </p:pic>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42610" y="1680472"/>
              <a:ext cx="1854094" cy="1854094"/>
            </a:xfrm>
            <a:prstGeom prst="rect">
              <a:avLst/>
            </a:prstGeom>
          </p:spPr>
        </p:pic>
        <p:pic>
          <p:nvPicPr>
            <p:cNvPr id="21" name="图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06630" y="1702075"/>
              <a:ext cx="1777894" cy="1771988"/>
            </a:xfrm>
            <a:prstGeom prst="rect">
              <a:avLst/>
            </a:prstGeom>
          </p:spPr>
        </p:pic>
      </p:grpSp>
      <p:sp>
        <p:nvSpPr>
          <p:cNvPr id="38" name="文本框 37"/>
          <p:cNvSpPr txBox="1"/>
          <p:nvPr/>
        </p:nvSpPr>
        <p:spPr>
          <a:xfrm>
            <a:off x="337101" y="3871636"/>
            <a:ext cx="5830866" cy="369332"/>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Well-developed R&amp;D system</a:t>
            </a:r>
            <a:endParaRPr lang="zh-CN" altLang="en-US" dirty="0">
              <a:latin typeface="Times New Roman" panose="02020603050405020304" pitchFamily="18" charset="0"/>
              <a:cs typeface="Times New Roman" panose="02020603050405020304" pitchFamily="18" charset="0"/>
            </a:endParaRPr>
          </a:p>
        </p:txBody>
      </p:sp>
      <p:sp>
        <p:nvSpPr>
          <p:cNvPr id="40" name="文本框 39"/>
          <p:cNvSpPr txBox="1"/>
          <p:nvPr/>
        </p:nvSpPr>
        <p:spPr>
          <a:xfrm>
            <a:off x="4410256" y="1190291"/>
            <a:ext cx="6288066" cy="369332"/>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Multiple sales channels</a:t>
            </a:r>
          </a:p>
        </p:txBody>
      </p:sp>
      <p:sp>
        <p:nvSpPr>
          <p:cNvPr id="42" name="文本框 41"/>
          <p:cNvSpPr txBox="1"/>
          <p:nvPr/>
        </p:nvSpPr>
        <p:spPr>
          <a:xfrm>
            <a:off x="4410256" y="3896961"/>
            <a:ext cx="6288066" cy="369332"/>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High brand recognition</a:t>
            </a:r>
          </a:p>
        </p:txBody>
      </p:sp>
      <p:grpSp>
        <p:nvGrpSpPr>
          <p:cNvPr id="47" name="组合 46"/>
          <p:cNvGrpSpPr/>
          <p:nvPr/>
        </p:nvGrpSpPr>
        <p:grpSpPr>
          <a:xfrm>
            <a:off x="4551032" y="1895838"/>
            <a:ext cx="1600200" cy="1655395"/>
            <a:chOff x="2209800" y="3276600"/>
            <a:chExt cx="2437185" cy="2583682"/>
          </a:xfrm>
        </p:grpSpPr>
        <p:pic>
          <p:nvPicPr>
            <p:cNvPr id="44" name="图片 43"/>
            <p:cNvPicPr>
              <a:picLocks noChangeAspect="1"/>
            </p:cNvPicPr>
            <p:nvPr/>
          </p:nvPicPr>
          <p:blipFill>
            <a:blip r:embed="rId6"/>
            <a:stretch>
              <a:fillRect/>
            </a:stretch>
          </p:blipFill>
          <p:spPr>
            <a:xfrm>
              <a:off x="2209800" y="3276600"/>
              <a:ext cx="2088453" cy="1019107"/>
            </a:xfrm>
            <a:prstGeom prst="rect">
              <a:avLst/>
            </a:prstGeom>
          </p:spPr>
        </p:pic>
        <p:pic>
          <p:nvPicPr>
            <p:cNvPr id="46" name="图片 45"/>
            <p:cNvPicPr>
              <a:picLocks noChangeAspect="1"/>
            </p:cNvPicPr>
            <p:nvPr/>
          </p:nvPicPr>
          <p:blipFill>
            <a:blip r:embed="rId7"/>
            <a:stretch>
              <a:fillRect/>
            </a:stretch>
          </p:blipFill>
          <p:spPr>
            <a:xfrm>
              <a:off x="2311295" y="4718063"/>
              <a:ext cx="2335690" cy="1142219"/>
            </a:xfrm>
            <a:prstGeom prst="rect">
              <a:avLst/>
            </a:prstGeom>
          </p:spPr>
        </p:pic>
      </p:grpSp>
      <p:grpSp>
        <p:nvGrpSpPr>
          <p:cNvPr id="50" name="组合 49"/>
          <p:cNvGrpSpPr/>
          <p:nvPr/>
        </p:nvGrpSpPr>
        <p:grpSpPr>
          <a:xfrm>
            <a:off x="4648200" y="4257948"/>
            <a:ext cx="4585200" cy="2334669"/>
            <a:chOff x="2390220" y="2057005"/>
            <a:chExt cx="4585200" cy="2334669"/>
          </a:xfrm>
        </p:grpSpPr>
        <p:pic>
          <p:nvPicPr>
            <p:cNvPr id="51" name="图片 5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394149" y="2060537"/>
              <a:ext cx="1080000" cy="720000"/>
            </a:xfrm>
            <a:prstGeom prst="rect">
              <a:avLst/>
            </a:prstGeom>
          </p:spPr>
        </p:pic>
        <p:pic>
          <p:nvPicPr>
            <p:cNvPr id="52" name="图片 5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22990" y="2862009"/>
              <a:ext cx="1080000" cy="720000"/>
            </a:xfrm>
            <a:prstGeom prst="rect">
              <a:avLst/>
            </a:prstGeom>
          </p:spPr>
        </p:pic>
        <p:pic>
          <p:nvPicPr>
            <p:cNvPr id="53" name="图片 5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895420" y="2057400"/>
              <a:ext cx="1080000" cy="720000"/>
            </a:xfrm>
            <a:prstGeom prst="rect">
              <a:avLst/>
            </a:prstGeom>
          </p:spPr>
        </p:pic>
        <p:pic>
          <p:nvPicPr>
            <p:cNvPr id="54" name="图片 5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888770" y="2862575"/>
              <a:ext cx="1080000" cy="720000"/>
            </a:xfrm>
            <a:prstGeom prst="rect">
              <a:avLst/>
            </a:prstGeom>
          </p:spPr>
        </p:pic>
        <p:pic>
          <p:nvPicPr>
            <p:cNvPr id="55" name="图片 5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724400" y="2057400"/>
              <a:ext cx="1080000" cy="720000"/>
            </a:xfrm>
            <a:prstGeom prst="rect">
              <a:avLst/>
            </a:prstGeom>
          </p:spPr>
        </p:pic>
        <p:pic>
          <p:nvPicPr>
            <p:cNvPr id="56" name="图片 5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722990" y="3666619"/>
              <a:ext cx="1080000" cy="720000"/>
            </a:xfrm>
            <a:prstGeom prst="rect">
              <a:avLst/>
            </a:prstGeom>
          </p:spPr>
        </p:pic>
        <p:pic>
          <p:nvPicPr>
            <p:cNvPr id="57" name="图片 5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895420" y="3666619"/>
              <a:ext cx="1080000" cy="720000"/>
            </a:xfrm>
            <a:prstGeom prst="rect">
              <a:avLst/>
            </a:prstGeom>
          </p:spPr>
        </p:pic>
        <p:pic>
          <p:nvPicPr>
            <p:cNvPr id="58" name="图片 5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597354" y="3666619"/>
              <a:ext cx="1080000" cy="720000"/>
            </a:xfrm>
            <a:prstGeom prst="rect">
              <a:avLst/>
            </a:prstGeom>
          </p:spPr>
        </p:pic>
        <p:pic>
          <p:nvPicPr>
            <p:cNvPr id="59" name="图片 5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557209" y="2895969"/>
              <a:ext cx="1080000" cy="720000"/>
            </a:xfrm>
            <a:prstGeom prst="rect">
              <a:avLst/>
            </a:prstGeom>
          </p:spPr>
        </p:pic>
        <p:pic>
          <p:nvPicPr>
            <p:cNvPr id="60" name="图片 5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391428" y="2866670"/>
              <a:ext cx="1080000" cy="720000"/>
            </a:xfrm>
            <a:prstGeom prst="rect">
              <a:avLst/>
            </a:prstGeom>
          </p:spPr>
        </p:pic>
        <p:pic>
          <p:nvPicPr>
            <p:cNvPr id="61" name="图片 6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464878" y="2060537"/>
              <a:ext cx="1080000" cy="720000"/>
            </a:xfrm>
            <a:prstGeom prst="rect">
              <a:avLst/>
            </a:prstGeom>
          </p:spPr>
        </p:pic>
        <p:pic>
          <p:nvPicPr>
            <p:cNvPr id="62" name="图片 61"/>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391428" y="3671674"/>
              <a:ext cx="1080000" cy="720000"/>
            </a:xfrm>
            <a:prstGeom prst="rect">
              <a:avLst/>
            </a:prstGeom>
          </p:spPr>
        </p:pic>
        <p:pic>
          <p:nvPicPr>
            <p:cNvPr id="63" name="图片 6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390220" y="2061667"/>
              <a:ext cx="1080000" cy="720000"/>
            </a:xfrm>
            <a:prstGeom prst="rect">
              <a:avLst/>
            </a:prstGeom>
          </p:spPr>
        </p:pic>
        <p:pic>
          <p:nvPicPr>
            <p:cNvPr id="64" name="图片 6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891491" y="2058530"/>
              <a:ext cx="1080000" cy="720000"/>
            </a:xfrm>
            <a:prstGeom prst="rect">
              <a:avLst/>
            </a:prstGeom>
          </p:spPr>
        </p:pic>
        <p:pic>
          <p:nvPicPr>
            <p:cNvPr id="65" name="图片 64"/>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551969" y="2057400"/>
              <a:ext cx="1080000" cy="720000"/>
            </a:xfrm>
            <a:prstGeom prst="rect">
              <a:avLst/>
            </a:prstGeom>
          </p:spPr>
        </p:pic>
        <p:pic>
          <p:nvPicPr>
            <p:cNvPr id="66" name="图片 65"/>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625857" y="3666619"/>
              <a:ext cx="1080000" cy="720000"/>
            </a:xfrm>
            <a:prstGeom prst="rect">
              <a:avLst/>
            </a:prstGeom>
          </p:spPr>
        </p:pic>
        <p:pic>
          <p:nvPicPr>
            <p:cNvPr id="67" name="图片 66"/>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585712" y="2862009"/>
              <a:ext cx="1080000" cy="720000"/>
            </a:xfrm>
            <a:prstGeom prst="rect">
              <a:avLst/>
            </a:prstGeom>
          </p:spPr>
        </p:pic>
        <p:pic>
          <p:nvPicPr>
            <p:cNvPr id="68" name="图片 6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580472" y="2057400"/>
              <a:ext cx="1080000" cy="720000"/>
            </a:xfrm>
            <a:prstGeom prst="rect">
              <a:avLst/>
            </a:prstGeom>
          </p:spPr>
        </p:pic>
        <p:pic>
          <p:nvPicPr>
            <p:cNvPr id="69" name="图片 6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725056" y="2057005"/>
              <a:ext cx="1080000" cy="720000"/>
            </a:xfrm>
            <a:prstGeom prst="rect">
              <a:avLst/>
            </a:prstGeom>
          </p:spPr>
        </p:pic>
        <p:pic>
          <p:nvPicPr>
            <p:cNvPr id="70" name="图片 6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392186" y="2061272"/>
              <a:ext cx="1080000" cy="720000"/>
            </a:xfrm>
            <a:prstGeom prst="rect">
              <a:avLst/>
            </a:prstGeom>
          </p:spPr>
        </p:pic>
        <p:pic>
          <p:nvPicPr>
            <p:cNvPr id="71" name="图片 7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558621" y="2057005"/>
              <a:ext cx="1080000" cy="720000"/>
            </a:xfrm>
            <a:prstGeom prst="rect">
              <a:avLst/>
            </a:prstGeom>
          </p:spPr>
        </p:pic>
      </p:grpSp>
      <p:pic>
        <p:nvPicPr>
          <p:cNvPr id="73" name="图片 72"/>
          <p:cNvPicPr>
            <a:picLocks noChangeAspect="1"/>
          </p:cNvPicPr>
          <p:nvPr/>
        </p:nvPicPr>
        <p:blipFill rotWithShape="1">
          <a:blip r:embed="rId20" cstate="print">
            <a:extLst>
              <a:ext uri="{28A0092B-C50C-407E-A947-70E740481C1C}">
                <a14:useLocalDpi xmlns:a14="http://schemas.microsoft.com/office/drawing/2010/main" val="0"/>
              </a:ext>
            </a:extLst>
          </a:blip>
          <a:srcRect l="14166" t="17356" r="10000" b="14442"/>
          <a:stretch>
            <a:fillRect/>
          </a:stretch>
        </p:blipFill>
        <p:spPr>
          <a:xfrm>
            <a:off x="6217871" y="1593583"/>
            <a:ext cx="3226759" cy="21765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101600">
              <a:lnSpc>
                <a:spcPct val="100000"/>
              </a:lnSpc>
              <a:spcBef>
                <a:spcPts val="15"/>
              </a:spcBef>
            </a:pPr>
            <a:fld id="{81D60167-4931-47E6-BA6A-407CBD079E47}" type="slidenum">
              <a:rPr lang="en-US" altLang="zh-CN" smtClean="0"/>
              <a:t>6</a:t>
            </a:fld>
            <a:endParaRPr lang="en-US" altLang="zh-CN" dirty="0"/>
          </a:p>
        </p:txBody>
      </p:sp>
      <p:graphicFrame>
        <p:nvGraphicFramePr>
          <p:cNvPr id="48" name="图表 47"/>
          <p:cNvGraphicFramePr/>
          <p:nvPr/>
        </p:nvGraphicFramePr>
        <p:xfrm>
          <a:off x="5064126" y="1371600"/>
          <a:ext cx="4391026" cy="2362200"/>
        </p:xfrm>
        <a:graphic>
          <a:graphicData uri="http://schemas.openxmlformats.org/drawingml/2006/chart">
            <c:chart xmlns:c="http://schemas.openxmlformats.org/drawingml/2006/chart" xmlns:r="http://schemas.openxmlformats.org/officeDocument/2006/relationships" r:id="rId2"/>
          </a:graphicData>
        </a:graphic>
      </p:graphicFrame>
      <p:sp>
        <p:nvSpPr>
          <p:cNvPr id="49" name="object 2"/>
          <p:cNvSpPr txBox="1"/>
          <p:nvPr/>
        </p:nvSpPr>
        <p:spPr>
          <a:xfrm>
            <a:off x="331513" y="457200"/>
            <a:ext cx="5307287" cy="396875"/>
          </a:xfrm>
          <a:prstGeom prst="rect">
            <a:avLst/>
          </a:prstGeom>
        </p:spPr>
        <p:txBody>
          <a:bodyPr vert="horz" wrap="square" lIns="0" tIns="12700" rIns="0" bIns="0" rtlCol="0">
            <a:spAutoFit/>
          </a:bodyPr>
          <a:lstStyle>
            <a:lvl1pPr>
              <a:defRPr sz="2500" b="0" i="0">
                <a:solidFill>
                  <a:schemeClr val="tx1"/>
                </a:solidFill>
                <a:latin typeface="Palatino Linotype" panose="02040502050505030304"/>
                <a:ea typeface="+mj-ea"/>
                <a:cs typeface="Palatino Linotype" panose="02040502050505030304"/>
              </a:defRPr>
            </a:lvl1pPr>
          </a:lstStyle>
          <a:p>
            <a:pPr marL="12700">
              <a:spcBef>
                <a:spcPts val="100"/>
              </a:spcBef>
            </a:pPr>
            <a:r>
              <a:rPr lang="en-US" altLang="zh-CN" kern="0" dirty="0">
                <a:solidFill>
                  <a:srgbClr val="333333"/>
                </a:solidFill>
                <a:latin typeface="Times New Roman" panose="02020603050405020304" pitchFamily="18" charset="0"/>
                <a:ea typeface="+mn-ea"/>
                <a:cs typeface="Times New Roman" panose="02020603050405020304" pitchFamily="18" charset="0"/>
                <a:sym typeface="+mn-lt"/>
              </a:rPr>
              <a:t>Introduction to GAMBOL</a:t>
            </a:r>
            <a:endParaRPr lang="en-US" kern="0" spc="-5" dirty="0">
              <a:latin typeface="Times New Roman" panose="02020603050405020304" pitchFamily="18" charset="0"/>
              <a:ea typeface="+mn-ea"/>
              <a:cs typeface="Times New Roman" panose="02020603050405020304" pitchFamily="18" charset="0"/>
              <a:sym typeface="+mn-lt"/>
            </a:endParaRPr>
          </a:p>
        </p:txBody>
      </p:sp>
      <p:graphicFrame>
        <p:nvGraphicFramePr>
          <p:cNvPr id="51" name="图表 50"/>
          <p:cNvGraphicFramePr/>
          <p:nvPr/>
        </p:nvGraphicFramePr>
        <p:xfrm>
          <a:off x="846135" y="4114800"/>
          <a:ext cx="3660775" cy="26343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2" name="图表 51"/>
          <p:cNvGraphicFramePr/>
          <p:nvPr/>
        </p:nvGraphicFramePr>
        <p:xfrm>
          <a:off x="5349877" y="4171948"/>
          <a:ext cx="3524249" cy="2634393"/>
        </p:xfrm>
        <a:graphic>
          <a:graphicData uri="http://schemas.openxmlformats.org/drawingml/2006/chart">
            <c:chart xmlns:c="http://schemas.openxmlformats.org/drawingml/2006/chart" xmlns:r="http://schemas.openxmlformats.org/officeDocument/2006/relationships" r:id="rId4"/>
          </a:graphicData>
        </a:graphic>
      </p:graphicFrame>
      <p:sp>
        <p:nvSpPr>
          <p:cNvPr id="53" name="Rectangle 3"/>
          <p:cNvSpPr>
            <a:spLocks noChangeArrowheads="1"/>
          </p:cNvSpPr>
          <p:nvPr/>
        </p:nvSpPr>
        <p:spPr bwMode="gray">
          <a:xfrm>
            <a:off x="1828800" y="1044585"/>
            <a:ext cx="1695449" cy="245333"/>
          </a:xfrm>
          <a:prstGeom prst="rect">
            <a:avLst/>
          </a:prstGeom>
          <a:solidFill>
            <a:srgbClr val="ECECEC"/>
          </a:solidFill>
          <a:ln w="12700" algn="ctr">
            <a:solidFill>
              <a:schemeClr val="bg1">
                <a:lumMod val="65000"/>
              </a:schemeClr>
            </a:solidFill>
            <a:miter lim="800000"/>
          </a:ln>
          <a:effectLst>
            <a:outerShdw dist="50800" dir="3000000" algn="ctr" rotWithShape="0">
              <a:schemeClr val="bg1">
                <a:lumMod val="75000"/>
                <a:alpha val="50000"/>
              </a:schemeClr>
            </a:outerShdw>
          </a:effectLst>
        </p:spPr>
        <p:txBody>
          <a:bodyPr lIns="72000" tIns="36000" rIns="72000" bIns="36000" anchor="t" anchorCtr="0"/>
          <a:lstStyle/>
          <a:p>
            <a:pPr marR="0" lvl="0" algn="l" defTabSz="914400" rtl="0" eaLnBrk="1" fontAlgn="auto" latinLnBrk="0" hangingPunct="1">
              <a:lnSpc>
                <a:spcPct val="100000"/>
              </a:lnSpc>
              <a:spcBef>
                <a:spcPts val="0"/>
              </a:spcBef>
              <a:spcAft>
                <a:spcPts val="0"/>
              </a:spcAft>
              <a:buClrTx/>
              <a:buSzTx/>
              <a:tabLst>
                <a:tab pos="457200" algn="l"/>
              </a:tabLst>
              <a:defRPr/>
            </a:pPr>
            <a:r>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Total Revenue and YOY</a:t>
            </a:r>
            <a:endParaRPr kumimoji="0" lang="zh-CN"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4" name="Rectangle 3"/>
          <p:cNvSpPr>
            <a:spLocks noChangeArrowheads="1"/>
          </p:cNvSpPr>
          <p:nvPr/>
        </p:nvSpPr>
        <p:spPr bwMode="gray">
          <a:xfrm>
            <a:off x="6080127" y="968385"/>
            <a:ext cx="2359024" cy="403215"/>
          </a:xfrm>
          <a:prstGeom prst="rect">
            <a:avLst/>
          </a:prstGeom>
          <a:solidFill>
            <a:srgbClr val="ECECEC"/>
          </a:solidFill>
          <a:ln w="12700" algn="ctr">
            <a:solidFill>
              <a:schemeClr val="bg1">
                <a:lumMod val="65000"/>
              </a:schemeClr>
            </a:solidFill>
            <a:miter lim="800000"/>
          </a:ln>
          <a:effectLst>
            <a:outerShdw dist="50800" dir="3000000" algn="ctr" rotWithShape="0">
              <a:schemeClr val="bg1">
                <a:lumMod val="75000"/>
                <a:alpha val="50000"/>
              </a:schemeClr>
            </a:outerShdw>
          </a:effectLst>
        </p:spPr>
        <p:txBody>
          <a:bodyPr lIns="72000" tIns="36000" rIns="72000" bIns="36000" anchor="t" anchorCtr="0"/>
          <a:lstStyle/>
          <a:p>
            <a:pPr marR="0" lvl="0" algn="ctr" defTabSz="914400" rtl="0" eaLnBrk="1" fontAlgn="auto" latinLnBrk="0" hangingPunct="1">
              <a:lnSpc>
                <a:spcPct val="100000"/>
              </a:lnSpc>
              <a:spcBef>
                <a:spcPts val="0"/>
              </a:spcBef>
              <a:spcAft>
                <a:spcPts val="0"/>
              </a:spcAft>
              <a:buClrTx/>
              <a:buSzTx/>
              <a:tabLst>
                <a:tab pos="457200" algn="l"/>
              </a:tabLst>
              <a:defRPr/>
            </a:pPr>
            <a:r>
              <a:rPr kumimoji="0" lang="en-US" altLang="zh-CN" sz="105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Net Profit Attributable to Shareholders of the Parent Company and YOY</a:t>
            </a:r>
            <a:endParaRPr kumimoji="0" lang="zh-CN" altLang="zh-CN" sz="105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7" name="Rectangle 3"/>
          <p:cNvSpPr>
            <a:spLocks noChangeArrowheads="1"/>
          </p:cNvSpPr>
          <p:nvPr/>
        </p:nvSpPr>
        <p:spPr bwMode="gray">
          <a:xfrm>
            <a:off x="1491456" y="3824343"/>
            <a:ext cx="2468563" cy="253142"/>
          </a:xfrm>
          <a:prstGeom prst="rect">
            <a:avLst/>
          </a:prstGeom>
          <a:solidFill>
            <a:srgbClr val="ECECEC"/>
          </a:solidFill>
          <a:ln w="12700" algn="ctr">
            <a:solidFill>
              <a:schemeClr val="bg1">
                <a:lumMod val="65000"/>
              </a:schemeClr>
            </a:solidFill>
            <a:miter lim="800000"/>
          </a:ln>
          <a:effectLst>
            <a:outerShdw dist="50800" dir="3000000" algn="ctr" rotWithShape="0">
              <a:schemeClr val="bg1">
                <a:lumMod val="75000"/>
                <a:alpha val="50000"/>
              </a:schemeClr>
            </a:outerShdw>
          </a:effectLst>
        </p:spPr>
        <p:txBody>
          <a:bodyPr lIns="72000" tIns="36000" rIns="72000" bIns="36000" anchor="t" anchorCtr="0"/>
          <a:lstStyle/>
          <a:p>
            <a:pPr marR="0" lvl="0" algn="ctr" defTabSz="914400" rtl="0" eaLnBrk="1" fontAlgn="auto" latinLnBrk="0" hangingPunct="1">
              <a:lnSpc>
                <a:spcPct val="100000"/>
              </a:lnSpc>
              <a:spcBef>
                <a:spcPts val="0"/>
              </a:spcBef>
              <a:spcAft>
                <a:spcPts val="0"/>
              </a:spcAft>
              <a:buClrTx/>
              <a:buSzTx/>
              <a:tabLst>
                <a:tab pos="457200" algn="l"/>
              </a:tabLst>
              <a:defRPr/>
            </a:pPr>
            <a:r>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Operating Revenue of each operation</a:t>
            </a:r>
            <a:endParaRPr kumimoji="0" lang="zh-CN"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8" name="Rectangle 3"/>
          <p:cNvSpPr>
            <a:spLocks noChangeArrowheads="1"/>
          </p:cNvSpPr>
          <p:nvPr/>
        </p:nvSpPr>
        <p:spPr bwMode="gray">
          <a:xfrm>
            <a:off x="6248400" y="3861658"/>
            <a:ext cx="2027236" cy="253142"/>
          </a:xfrm>
          <a:prstGeom prst="rect">
            <a:avLst/>
          </a:prstGeom>
          <a:solidFill>
            <a:srgbClr val="ECECEC"/>
          </a:solidFill>
          <a:ln w="12700" algn="ctr">
            <a:solidFill>
              <a:schemeClr val="bg1">
                <a:lumMod val="65000"/>
              </a:schemeClr>
            </a:solidFill>
            <a:miter lim="800000"/>
          </a:ln>
          <a:effectLst>
            <a:outerShdw dist="50800" dir="3000000" algn="ctr" rotWithShape="0">
              <a:schemeClr val="bg1">
                <a:lumMod val="75000"/>
                <a:alpha val="50000"/>
              </a:schemeClr>
            </a:outerShdw>
          </a:effectLst>
        </p:spPr>
        <p:txBody>
          <a:bodyPr lIns="72000" tIns="36000" rIns="72000" bIns="36000" anchor="t" anchorCtr="0"/>
          <a:lstStyle/>
          <a:p>
            <a:pPr marR="0" lvl="0" algn="ctr" defTabSz="914400" rtl="0" eaLnBrk="1" fontAlgn="auto" latinLnBrk="0" hangingPunct="1">
              <a:lnSpc>
                <a:spcPct val="100000"/>
              </a:lnSpc>
              <a:spcBef>
                <a:spcPts val="0"/>
              </a:spcBef>
              <a:spcAft>
                <a:spcPts val="0"/>
              </a:spcAft>
              <a:buClrTx/>
              <a:buSzTx/>
              <a:tabLst>
                <a:tab pos="457200" algn="l"/>
              </a:tabLst>
              <a:defRPr/>
            </a:pPr>
            <a:r>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Percentage of each operation</a:t>
            </a:r>
            <a:endParaRPr kumimoji="0" lang="zh-CN"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61" name="图表 60"/>
          <p:cNvGraphicFramePr/>
          <p:nvPr/>
        </p:nvGraphicFramePr>
        <p:xfrm>
          <a:off x="750517" y="1420480"/>
          <a:ext cx="4079876" cy="22733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D0D64BE4-444C-CB90-2EB9-11B92E3EF318}"/>
              </a:ext>
            </a:extLst>
          </p:cNvPr>
          <p:cNvSpPr>
            <a:spLocks noGrp="1"/>
          </p:cNvSpPr>
          <p:nvPr>
            <p:ph type="sldNum" sz="quarter" idx="12"/>
          </p:nvPr>
        </p:nvSpPr>
        <p:spPr/>
        <p:txBody>
          <a:bodyPr/>
          <a:lstStyle/>
          <a:p>
            <a:pPr marL="101600">
              <a:lnSpc>
                <a:spcPct val="100000"/>
              </a:lnSpc>
              <a:spcBef>
                <a:spcPts val="15"/>
              </a:spcBef>
            </a:pPr>
            <a:fld id="{81D60167-4931-47E6-BA6A-407CBD079E47}" type="slidenum">
              <a:rPr lang="en-US" altLang="zh-CN" smtClean="0"/>
              <a:t>7</a:t>
            </a:fld>
            <a:endParaRPr lang="en-US" altLang="zh-CN" dirty="0"/>
          </a:p>
        </p:txBody>
      </p:sp>
      <p:graphicFrame>
        <p:nvGraphicFramePr>
          <p:cNvPr id="6" name="表格 5">
            <a:extLst>
              <a:ext uri="{FF2B5EF4-FFF2-40B4-BE49-F238E27FC236}">
                <a16:creationId xmlns:a16="http://schemas.microsoft.com/office/drawing/2014/main" id="{B1A4DD75-13DC-EB04-2A63-C30134A0F6BB}"/>
              </a:ext>
            </a:extLst>
          </p:cNvPr>
          <p:cNvGraphicFramePr>
            <a:graphicFrameLocks noGrp="1"/>
          </p:cNvGraphicFramePr>
          <p:nvPr>
            <p:extLst>
              <p:ext uri="{D42A27DB-BD31-4B8C-83A1-F6EECF244321}">
                <p14:modId xmlns:p14="http://schemas.microsoft.com/office/powerpoint/2010/main" val="1752145084"/>
              </p:ext>
            </p:extLst>
          </p:nvPr>
        </p:nvGraphicFramePr>
        <p:xfrm>
          <a:off x="533400" y="1143000"/>
          <a:ext cx="8610600" cy="5124026"/>
        </p:xfrm>
        <a:graphic>
          <a:graphicData uri="http://schemas.openxmlformats.org/drawingml/2006/table">
            <a:tbl>
              <a:tblPr/>
              <a:tblGrid>
                <a:gridCol w="4933521">
                  <a:extLst>
                    <a:ext uri="{9D8B030D-6E8A-4147-A177-3AD203B41FA5}">
                      <a16:colId xmlns:a16="http://schemas.microsoft.com/office/drawing/2014/main" val="1192608813"/>
                    </a:ext>
                  </a:extLst>
                </a:gridCol>
                <a:gridCol w="3677079">
                  <a:extLst>
                    <a:ext uri="{9D8B030D-6E8A-4147-A177-3AD203B41FA5}">
                      <a16:colId xmlns:a16="http://schemas.microsoft.com/office/drawing/2014/main" val="609894933"/>
                    </a:ext>
                  </a:extLst>
                </a:gridCol>
              </a:tblGrid>
              <a:tr h="257387">
                <a:tc>
                  <a:txBody>
                    <a:bodyPr/>
                    <a:lstStyle/>
                    <a:p>
                      <a:pPr algn="ctr" fontAlgn="ctr"/>
                      <a:r>
                        <a:rPr lang="en-US" sz="1600" b="1" i="0" u="none" strike="noStrike">
                          <a:solidFill>
                            <a:srgbClr val="FFFFFF"/>
                          </a:solidFill>
                          <a:effectLst/>
                          <a:latin typeface="Times New Roman" panose="02020603050405020304" pitchFamily="18" charset="0"/>
                          <a:ea typeface="等线" panose="02010600030101010101" pitchFamily="2" charset="-122"/>
                        </a:rPr>
                        <a:t>Items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B1717"/>
                    </a:solidFill>
                  </a:tcPr>
                </a:tc>
                <a:tc>
                  <a:txBody>
                    <a:bodyPr/>
                    <a:lstStyle/>
                    <a:p>
                      <a:pPr algn="ctr" fontAlgn="ctr"/>
                      <a:r>
                        <a:rPr lang="en-US" sz="1600" b="1" i="0" u="none" strike="noStrike">
                          <a:solidFill>
                            <a:srgbClr val="FFFFFF"/>
                          </a:solidFill>
                          <a:effectLst/>
                          <a:latin typeface="Times New Roman" panose="02020603050405020304" pitchFamily="18" charset="0"/>
                          <a:ea typeface="等线" panose="02010600030101010101" pitchFamily="2" charset="-122"/>
                        </a:rPr>
                        <a:t>Information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B1717"/>
                    </a:solidFill>
                  </a:tcPr>
                </a:tc>
                <a:extLst>
                  <a:ext uri="{0D108BD9-81ED-4DB2-BD59-A6C34878D82A}">
                    <a16:rowId xmlns:a16="http://schemas.microsoft.com/office/drawing/2014/main" val="2246536182"/>
                  </a:ext>
                </a:extLst>
              </a:tr>
              <a:tr h="352213">
                <a:tc>
                  <a:txBody>
                    <a:bodyPr/>
                    <a:lstStyle/>
                    <a:p>
                      <a:pPr algn="ctr" fontAlgn="ctr"/>
                      <a:r>
                        <a:rPr lang="en-US" sz="1600" b="0" i="0" u="none" strike="noStrike">
                          <a:solidFill>
                            <a:srgbClr val="000000"/>
                          </a:solidFill>
                          <a:effectLst/>
                          <a:latin typeface="Times New Roman" panose="02020603050405020304" pitchFamily="18" charset="0"/>
                          <a:ea typeface="等线" panose="02010600030101010101" pitchFamily="2" charset="-122"/>
                        </a:rPr>
                        <a:t>Name of the IPO Firm</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Times New Roman" panose="02020603050405020304" pitchFamily="18" charset="0"/>
                          <a:ea typeface="等线" panose="02010600030101010101" pitchFamily="2" charset="-122"/>
                        </a:rPr>
                        <a:t>Gambol Pet Group Ltd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7481307"/>
                  </a:ext>
                </a:extLst>
              </a:tr>
              <a:tr h="2316480">
                <a:tc>
                  <a:txBody>
                    <a:bodyPr/>
                    <a:lstStyle/>
                    <a:p>
                      <a:pPr algn="ctr" fontAlgn="ctr"/>
                      <a:r>
                        <a:rPr lang="en-US" sz="1600" b="0" i="0" u="none" strike="noStrike" dirty="0">
                          <a:solidFill>
                            <a:srgbClr val="000000"/>
                          </a:solidFill>
                          <a:effectLst/>
                          <a:latin typeface="Times New Roman" panose="02020603050405020304" pitchFamily="18" charset="0"/>
                          <a:ea typeface="等线" panose="02010600030101010101" pitchFamily="2" charset="-122"/>
                        </a:rPr>
                        <a:t>Method of IPO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Times New Roman" panose="02020603050405020304" pitchFamily="18" charset="0"/>
                          <a:ea typeface="等线" panose="02010600030101010101" pitchFamily="2" charset="-122"/>
                        </a:rPr>
                        <a:t>The Offering will ultimately be made through a combination of offline placement to qualified investors and online pricing to public investors holding unrestricted A shares and unrestricted depositary receipts with market capitalization in the Shenzhen market.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78167368"/>
                  </a:ext>
                </a:extLst>
              </a:tr>
              <a:tr h="369146">
                <a:tc>
                  <a:txBody>
                    <a:bodyPr/>
                    <a:lstStyle/>
                    <a:p>
                      <a:pPr algn="ctr" fontAlgn="ctr"/>
                      <a:r>
                        <a:rPr lang="en-US" sz="1600" b="0" i="0" u="none" strike="noStrike">
                          <a:solidFill>
                            <a:srgbClr val="000000"/>
                          </a:solidFill>
                          <a:effectLst/>
                          <a:latin typeface="Times New Roman" panose="02020603050405020304" pitchFamily="18" charset="0"/>
                          <a:ea typeface="等线" panose="02010600030101010101" pitchFamily="2" charset="-122"/>
                        </a:rPr>
                        <a:t>Date of IPO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等线" panose="02010600030101010101" pitchFamily="2" charset="-122"/>
                        </a:rPr>
                        <a:t>2023/8/16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79966663"/>
                  </a:ext>
                </a:extLst>
              </a:tr>
              <a:tr h="1029547">
                <a:tc>
                  <a:txBody>
                    <a:bodyPr/>
                    <a:lstStyle/>
                    <a:p>
                      <a:pPr algn="ctr" fontAlgn="ctr"/>
                      <a:r>
                        <a:rPr lang="en-US" sz="1600" b="0" i="0" u="none" strike="noStrike">
                          <a:solidFill>
                            <a:srgbClr val="000000"/>
                          </a:solidFill>
                          <a:effectLst/>
                          <a:latin typeface="Times New Roman" panose="02020603050405020304" pitchFamily="18" charset="0"/>
                          <a:ea typeface="等线" panose="02010600030101010101" pitchFamily="2" charset="-122"/>
                        </a:rPr>
                        <a:t>Size of IPO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Times New Roman" panose="02020603050405020304" pitchFamily="18" charset="0"/>
                          <a:ea typeface="等线" panose="02010600030101010101" pitchFamily="2" charset="-122"/>
                        </a:rPr>
                        <a:t>The issuance size was 40.0045 million shares, the price per share was </a:t>
                      </a:r>
                      <a:r>
                        <a:rPr lang="en-US" sz="1600" b="0" i="0" u="none" strike="noStrike" dirty="0">
                          <a:solidFill>
                            <a:srgbClr val="000000"/>
                          </a:solidFill>
                          <a:effectLst/>
                          <a:latin typeface="等线" panose="02010600030101010101" pitchFamily="2" charset="-122"/>
                          <a:ea typeface="等线" panose="02010600030101010101" pitchFamily="2" charset="-122"/>
                        </a:rPr>
                        <a:t>￥</a:t>
                      </a:r>
                      <a:r>
                        <a:rPr lang="en-US" sz="1600" b="0" i="0" u="none" strike="noStrike" dirty="0">
                          <a:solidFill>
                            <a:srgbClr val="000000"/>
                          </a:solidFill>
                          <a:effectLst/>
                          <a:latin typeface="Times New Roman" panose="02020603050405020304" pitchFamily="18" charset="0"/>
                          <a:ea typeface="等线" panose="02010600030101010101" pitchFamily="2" charset="-122"/>
                        </a:rPr>
                        <a:t>39.99. A total of </a:t>
                      </a:r>
                      <a:r>
                        <a:rPr lang="en-US" sz="1600" b="0" i="0" u="none" strike="noStrike" dirty="0">
                          <a:solidFill>
                            <a:srgbClr val="000000"/>
                          </a:solidFill>
                          <a:effectLst/>
                          <a:latin typeface="等线" panose="02010600030101010101" pitchFamily="2" charset="-122"/>
                          <a:ea typeface="等线" panose="02010600030101010101" pitchFamily="2" charset="-122"/>
                        </a:rPr>
                        <a:t>￥</a:t>
                      </a:r>
                      <a:r>
                        <a:rPr lang="en-US" sz="1600" b="0" i="0" u="none" strike="noStrike" dirty="0">
                          <a:solidFill>
                            <a:srgbClr val="000000"/>
                          </a:solidFill>
                          <a:effectLst/>
                          <a:latin typeface="Times New Roman" panose="02020603050405020304" pitchFamily="18" charset="0"/>
                          <a:ea typeface="等线" panose="02010600030101010101" pitchFamily="2" charset="-122"/>
                        </a:rPr>
                        <a:t>1599.78 million was raised.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329461"/>
                  </a:ext>
                </a:extLst>
              </a:tr>
              <a:tr h="418253">
                <a:tc>
                  <a:txBody>
                    <a:bodyPr/>
                    <a:lstStyle/>
                    <a:p>
                      <a:pPr algn="ctr" fontAlgn="ctr"/>
                      <a:r>
                        <a:rPr lang="en-US" sz="1600" b="0" i="0" u="none" strike="noStrike">
                          <a:solidFill>
                            <a:srgbClr val="000000"/>
                          </a:solidFill>
                          <a:effectLst/>
                          <a:latin typeface="Times New Roman" panose="02020603050405020304" pitchFamily="18" charset="0"/>
                          <a:ea typeface="等线" panose="02010600030101010101" pitchFamily="2" charset="-122"/>
                        </a:rPr>
                        <a:t>IPO P/E Ratio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Times New Roman" panose="02020603050405020304" pitchFamily="18" charset="0"/>
                          <a:ea typeface="等线" panose="02010600030101010101" pitchFamily="2" charset="-122"/>
                        </a:rPr>
                        <a:t>61.28 times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96824254"/>
                  </a:ext>
                </a:extLst>
              </a:tr>
              <a:tr h="381000">
                <a:tc>
                  <a:txBody>
                    <a:bodyPr/>
                    <a:lstStyle/>
                    <a:p>
                      <a:pPr algn="ctr" fontAlgn="ctr"/>
                      <a:r>
                        <a:rPr lang="en-US" sz="1600" b="0" i="0" u="none" strike="noStrike">
                          <a:solidFill>
                            <a:srgbClr val="000000"/>
                          </a:solidFill>
                          <a:effectLst/>
                          <a:latin typeface="Times New Roman" panose="02020603050405020304" pitchFamily="18" charset="0"/>
                          <a:ea typeface="等线" panose="02010600030101010101" pitchFamily="2" charset="-122"/>
                        </a:rPr>
                        <a:t>Opening Price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等线" panose="02010600030101010101" pitchFamily="2" charset="-122"/>
                          <a:ea typeface="等线" panose="02010600030101010101" pitchFamily="2" charset="-122"/>
                        </a:rPr>
                        <a:t>￥</a:t>
                      </a:r>
                      <a:r>
                        <a:rPr lang="en-US" sz="1600" b="0" i="0" u="none" strike="noStrike" dirty="0">
                          <a:solidFill>
                            <a:srgbClr val="000000"/>
                          </a:solidFill>
                          <a:effectLst/>
                          <a:latin typeface="Times New Roman" panose="02020603050405020304" pitchFamily="18" charset="0"/>
                          <a:ea typeface="等线" panose="02010600030101010101" pitchFamily="2" charset="-122"/>
                        </a:rPr>
                        <a:t>60 per share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5638506"/>
                  </a:ext>
                </a:extLst>
              </a:tr>
            </a:tbl>
          </a:graphicData>
        </a:graphic>
      </p:graphicFrame>
      <p:sp>
        <p:nvSpPr>
          <p:cNvPr id="7" name="object 2">
            <a:extLst>
              <a:ext uri="{FF2B5EF4-FFF2-40B4-BE49-F238E27FC236}">
                <a16:creationId xmlns:a16="http://schemas.microsoft.com/office/drawing/2014/main" id="{DAFE38B5-13AE-8C8D-8E19-26FF86EBFCA5}"/>
              </a:ext>
            </a:extLst>
          </p:cNvPr>
          <p:cNvSpPr txBox="1"/>
          <p:nvPr/>
        </p:nvSpPr>
        <p:spPr>
          <a:xfrm>
            <a:off x="304800" y="533400"/>
            <a:ext cx="5231087" cy="396875"/>
          </a:xfrm>
          <a:prstGeom prst="rect">
            <a:avLst/>
          </a:prstGeom>
        </p:spPr>
        <p:txBody>
          <a:bodyPr vert="horz" wrap="square" lIns="0" tIns="12700" rIns="0" bIns="0" rtlCol="0">
            <a:spAutoFit/>
          </a:bodyPr>
          <a:lstStyle>
            <a:lvl1pPr>
              <a:defRPr sz="2500" b="0" i="0">
                <a:solidFill>
                  <a:schemeClr val="tx1"/>
                </a:solidFill>
                <a:latin typeface="Palatino Linotype" panose="02040502050505030304"/>
                <a:ea typeface="+mj-ea"/>
                <a:cs typeface="Palatino Linotype" panose="02040502050505030304"/>
              </a:defRPr>
            </a:lvl1pPr>
          </a:lstStyle>
          <a:p>
            <a:pPr marL="12700">
              <a:spcBef>
                <a:spcPts val="100"/>
              </a:spcBef>
            </a:pPr>
            <a:r>
              <a:rPr lang="en-US" altLang="zh-CN" kern="0" dirty="0">
                <a:solidFill>
                  <a:srgbClr val="333333"/>
                </a:solidFill>
                <a:latin typeface="Times New Roman" panose="02020603050405020304" pitchFamily="18" charset="0"/>
                <a:ea typeface="+mn-ea"/>
                <a:cs typeface="Times New Roman" panose="02020603050405020304" pitchFamily="18" charset="0"/>
                <a:sym typeface="+mn-lt"/>
              </a:rPr>
              <a:t>Background of The Deal</a:t>
            </a:r>
            <a:endParaRPr lang="en-US" kern="0" spc="-5" dirty="0">
              <a:latin typeface="Times New Roman" panose="02020603050405020304" pitchFamily="18" charset="0"/>
              <a:ea typeface="+mn-ea"/>
              <a:cs typeface="Times New Roman" panose="02020603050405020304" pitchFamily="18" charset="0"/>
              <a:sym typeface="+mn-lt"/>
            </a:endParaRPr>
          </a:p>
        </p:txBody>
      </p:sp>
    </p:spTree>
    <p:extLst>
      <p:ext uri="{BB962C8B-B14F-4D97-AF65-F5344CB8AC3E}">
        <p14:creationId xmlns:p14="http://schemas.microsoft.com/office/powerpoint/2010/main" val="4091671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76ED249B-4369-985F-8A9C-9C7BD2234634}"/>
              </a:ext>
            </a:extLst>
          </p:cNvPr>
          <p:cNvSpPr>
            <a:spLocks noGrp="1"/>
          </p:cNvSpPr>
          <p:nvPr>
            <p:ph type="sldNum" sz="quarter" idx="12"/>
          </p:nvPr>
        </p:nvSpPr>
        <p:spPr>
          <a:xfrm>
            <a:off x="9404999" y="6783531"/>
            <a:ext cx="203834" cy="153670"/>
          </a:xfrm>
        </p:spPr>
        <p:txBody>
          <a:bodyPr/>
          <a:lstStyle/>
          <a:p>
            <a:pPr marL="101600">
              <a:lnSpc>
                <a:spcPct val="100000"/>
              </a:lnSpc>
              <a:spcBef>
                <a:spcPts val="15"/>
              </a:spcBef>
            </a:pPr>
            <a:fld id="{81D60167-4931-47E6-BA6A-407CBD079E47}" type="slidenum">
              <a:rPr lang="en-US" altLang="zh-CN" smtClean="0"/>
              <a:t>8</a:t>
            </a:fld>
            <a:endParaRPr lang="en-US" altLang="zh-CN" dirty="0"/>
          </a:p>
        </p:txBody>
      </p:sp>
      <p:sp>
        <p:nvSpPr>
          <p:cNvPr id="7" name="文本框 6">
            <a:extLst>
              <a:ext uri="{FF2B5EF4-FFF2-40B4-BE49-F238E27FC236}">
                <a16:creationId xmlns:a16="http://schemas.microsoft.com/office/drawing/2014/main" id="{E71CFF45-D616-29AB-2EF9-18472788DC21}"/>
              </a:ext>
            </a:extLst>
          </p:cNvPr>
          <p:cNvSpPr txBox="1"/>
          <p:nvPr/>
        </p:nvSpPr>
        <p:spPr>
          <a:xfrm>
            <a:off x="304800" y="457200"/>
            <a:ext cx="5830186" cy="477054"/>
          </a:xfrm>
          <a:prstGeom prst="rect">
            <a:avLst/>
          </a:prstGeom>
          <a:noFill/>
        </p:spPr>
        <p:txBody>
          <a:bodyPr wrap="square">
            <a:spAutoFit/>
          </a:bodyPr>
          <a:lstStyle/>
          <a:p>
            <a:r>
              <a:rPr lang="en-US" altLang="zh-CN" sz="2500" kern="0" dirty="0">
                <a:solidFill>
                  <a:srgbClr val="333333"/>
                </a:solidFill>
                <a:latin typeface="Times New Roman" panose="02020603050405020304" pitchFamily="18" charset="0"/>
                <a:cs typeface="Times New Roman" panose="02020603050405020304" pitchFamily="18" charset="0"/>
              </a:rPr>
              <a:t>Industry overview</a:t>
            </a:r>
            <a:endParaRPr lang="zh-CN" altLang="en-US" sz="2500" kern="0" dirty="0">
              <a:solidFill>
                <a:srgbClr val="333333"/>
              </a:solidFill>
              <a:latin typeface="Times New Roman" panose="02020603050405020304" pitchFamily="18" charset="0"/>
              <a:cs typeface="Times New Roman" panose="02020603050405020304" pitchFamily="18" charset="0"/>
            </a:endParaRPr>
          </a:p>
        </p:txBody>
      </p:sp>
      <p:sp>
        <p:nvSpPr>
          <p:cNvPr id="8" name="AutoShape 3">
            <a:extLst>
              <a:ext uri="{FF2B5EF4-FFF2-40B4-BE49-F238E27FC236}">
                <a16:creationId xmlns:a16="http://schemas.microsoft.com/office/drawing/2014/main" id="{230E828A-9CD4-AF2C-29BA-12A2206E96C8}"/>
              </a:ext>
            </a:extLst>
          </p:cNvPr>
          <p:cNvSpPr>
            <a:spLocks noChangeArrowheads="1"/>
          </p:cNvSpPr>
          <p:nvPr/>
        </p:nvSpPr>
        <p:spPr bwMode="gray">
          <a:xfrm>
            <a:off x="6476999" y="1271619"/>
            <a:ext cx="3144580" cy="548640"/>
          </a:xfrm>
          <a:prstGeom prst="chevron">
            <a:avLst>
              <a:gd name="adj" fmla="val 34952"/>
            </a:avLst>
          </a:prstGeom>
          <a:solidFill>
            <a:srgbClr val="9B1717"/>
          </a:solidFill>
          <a:ln w="12700" cap="rnd" algn="ctr">
            <a:noFill/>
            <a:miter lim="800000"/>
          </a:ln>
        </p:spPr>
        <p:txBody>
          <a:bodyPr lIns="88900" tIns="88900" rIns="88900" bIns="88900" anchor="ctr" anchorCtr="0"/>
          <a:lstStyle/>
          <a:p>
            <a:pPr algn="ctr" defTabSz="457200">
              <a:lnSpc>
                <a:spcPct val="106000"/>
              </a:lnSpc>
              <a:defRPr/>
            </a:pPr>
            <a:r>
              <a:rPr lang="en-US" dirty="0">
                <a:solidFill>
                  <a:prstClr val="white"/>
                </a:solidFill>
                <a:latin typeface="Times New Roman"/>
                <a:ea typeface="楷体"/>
                <a:cs typeface="+mn-ea"/>
                <a:sym typeface="+mn-lt"/>
              </a:rPr>
              <a:t>Rapid development period (2015 to present)</a:t>
            </a:r>
          </a:p>
        </p:txBody>
      </p:sp>
      <p:sp>
        <p:nvSpPr>
          <p:cNvPr id="10" name="AutoShape 3">
            <a:extLst>
              <a:ext uri="{FF2B5EF4-FFF2-40B4-BE49-F238E27FC236}">
                <a16:creationId xmlns:a16="http://schemas.microsoft.com/office/drawing/2014/main" id="{60C2BC4F-D937-2659-072D-6C8A29CB3CAD}"/>
              </a:ext>
            </a:extLst>
          </p:cNvPr>
          <p:cNvSpPr>
            <a:spLocks noChangeArrowheads="1"/>
          </p:cNvSpPr>
          <p:nvPr/>
        </p:nvSpPr>
        <p:spPr bwMode="gray">
          <a:xfrm>
            <a:off x="152400" y="1271619"/>
            <a:ext cx="3124200" cy="548640"/>
          </a:xfrm>
          <a:prstGeom prst="chevron">
            <a:avLst>
              <a:gd name="adj" fmla="val 34952"/>
            </a:avLst>
          </a:prstGeom>
          <a:solidFill>
            <a:schemeClr val="accent2"/>
          </a:solidFill>
          <a:ln w="12700" cap="rnd" algn="ctr">
            <a:noFill/>
            <a:miter lim="800000"/>
          </a:ln>
        </p:spPr>
        <p:txBody>
          <a:bodyPr lIns="88900" tIns="88900" rIns="88900" bIns="88900" anchor="ctr" anchorCtr="0"/>
          <a:lstStyle/>
          <a:p>
            <a:pPr algn="ctr" defTabSz="457200">
              <a:lnSpc>
                <a:spcPct val="106000"/>
              </a:lnSpc>
              <a:defRPr/>
            </a:pPr>
            <a:r>
              <a:rPr lang="en-US" dirty="0">
                <a:solidFill>
                  <a:prstClr val="white"/>
                </a:solidFill>
                <a:latin typeface="Times New Roman"/>
                <a:ea typeface="楷体"/>
                <a:cs typeface="+mn-ea"/>
                <a:sym typeface="+mn-lt"/>
              </a:rPr>
              <a:t>Enlightenment period (1990s-1999)</a:t>
            </a:r>
          </a:p>
        </p:txBody>
      </p:sp>
      <p:sp>
        <p:nvSpPr>
          <p:cNvPr id="11" name="AutoShape 4">
            <a:extLst>
              <a:ext uri="{FF2B5EF4-FFF2-40B4-BE49-F238E27FC236}">
                <a16:creationId xmlns:a16="http://schemas.microsoft.com/office/drawing/2014/main" id="{E4EB3394-CE1C-8358-01B5-E50E64B8EBF7}"/>
              </a:ext>
            </a:extLst>
          </p:cNvPr>
          <p:cNvSpPr>
            <a:spLocks noChangeArrowheads="1"/>
          </p:cNvSpPr>
          <p:nvPr/>
        </p:nvSpPr>
        <p:spPr bwMode="gray">
          <a:xfrm>
            <a:off x="3124198" y="1271619"/>
            <a:ext cx="3505201" cy="548640"/>
          </a:xfrm>
          <a:prstGeom prst="chevron">
            <a:avLst>
              <a:gd name="adj" fmla="val 34975"/>
            </a:avLst>
          </a:prstGeom>
          <a:solidFill>
            <a:srgbClr val="C00000"/>
          </a:solidFill>
          <a:ln w="12700" cap="rnd" algn="ctr">
            <a:noFill/>
            <a:miter lim="800000"/>
          </a:ln>
        </p:spPr>
        <p:txBody>
          <a:bodyPr lIns="88900" tIns="88900" rIns="88900" bIns="88900" anchor="ctr" anchorCtr="0"/>
          <a:lstStyle/>
          <a:p>
            <a:pPr marL="0" marR="0" lvl="0" indent="0" algn="ctr" defTabSz="457200" eaLnBrk="1" fontAlgn="auto" latinLnBrk="0" hangingPunct="1">
              <a:lnSpc>
                <a:spcPct val="106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Times New Roman"/>
                <a:ea typeface="楷体"/>
                <a:cs typeface="+mn-ea"/>
                <a:sym typeface="+mn-lt"/>
              </a:rPr>
              <a:t>Growth period (2000-2014)</a:t>
            </a:r>
          </a:p>
        </p:txBody>
      </p:sp>
      <p:sp>
        <p:nvSpPr>
          <p:cNvPr id="13" name="文本框 12">
            <a:extLst>
              <a:ext uri="{FF2B5EF4-FFF2-40B4-BE49-F238E27FC236}">
                <a16:creationId xmlns:a16="http://schemas.microsoft.com/office/drawing/2014/main" id="{F0062DE8-A8DA-322F-55A2-6752672C512B}"/>
              </a:ext>
            </a:extLst>
          </p:cNvPr>
          <p:cNvSpPr txBox="1"/>
          <p:nvPr/>
        </p:nvSpPr>
        <p:spPr>
          <a:xfrm>
            <a:off x="77086" y="2078030"/>
            <a:ext cx="3200400" cy="646331"/>
          </a:xfrm>
          <a:prstGeom prst="rect">
            <a:avLst/>
          </a:prstGeom>
          <a:noFill/>
        </p:spPr>
        <p:txBody>
          <a:bodyPr wrap="square">
            <a:spAutoFit/>
          </a:bodyPr>
          <a:lstStyle/>
          <a:p>
            <a:pPr algn="ctr"/>
            <a:r>
              <a:rPr lang="en-US" altLang="zh-CN" dirty="0">
                <a:solidFill>
                  <a:srgbClr val="000000"/>
                </a:solidFill>
                <a:latin typeface="Times New Roman" panose="02020603050405020304" pitchFamily="18" charset="0"/>
                <a:ea typeface="等线" panose="02010600030101010101" pitchFamily="2" charset="-122"/>
              </a:rPr>
              <a:t>The concept of "pet companion" is on the rise in China.</a:t>
            </a:r>
            <a:endParaRPr lang="zh-CN" altLang="en-US" dirty="0">
              <a:solidFill>
                <a:srgbClr val="000000"/>
              </a:solidFill>
              <a:latin typeface="Times New Roman" panose="02020603050405020304" pitchFamily="18" charset="0"/>
              <a:ea typeface="等线" panose="02010600030101010101" pitchFamily="2" charset="-122"/>
            </a:endParaRPr>
          </a:p>
        </p:txBody>
      </p:sp>
      <p:sp>
        <p:nvSpPr>
          <p:cNvPr id="14" name="矩形 13">
            <a:extLst>
              <a:ext uri="{FF2B5EF4-FFF2-40B4-BE49-F238E27FC236}">
                <a16:creationId xmlns:a16="http://schemas.microsoft.com/office/drawing/2014/main" id="{73BE5D14-8479-F343-0460-FB601D00FBAF}"/>
              </a:ext>
            </a:extLst>
          </p:cNvPr>
          <p:cNvSpPr/>
          <p:nvPr/>
        </p:nvSpPr>
        <p:spPr>
          <a:xfrm>
            <a:off x="114300" y="1921921"/>
            <a:ext cx="3124200" cy="958550"/>
          </a:xfrm>
          <a:prstGeom prst="rect">
            <a:avLst/>
          </a:prstGeom>
          <a:noFill/>
          <a:ln w="19050">
            <a:solidFill>
              <a:srgbClr val="9B1717"/>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E1D197D6-DBF9-C5CC-0754-28D490067D40}"/>
              </a:ext>
            </a:extLst>
          </p:cNvPr>
          <p:cNvSpPr txBox="1"/>
          <p:nvPr/>
        </p:nvSpPr>
        <p:spPr>
          <a:xfrm>
            <a:off x="3341282" y="1939530"/>
            <a:ext cx="3124200" cy="923330"/>
          </a:xfrm>
          <a:prstGeom prst="rect">
            <a:avLst/>
          </a:prstGeom>
          <a:noFill/>
        </p:spPr>
        <p:txBody>
          <a:bodyPr wrap="square">
            <a:spAutoFit/>
          </a:bodyPr>
          <a:lstStyle/>
          <a:p>
            <a:r>
              <a:rPr lang="en-US" altLang="zh-CN" dirty="0">
                <a:solidFill>
                  <a:srgbClr val="000000"/>
                </a:solidFill>
                <a:latin typeface="Times New Roman" panose="02020603050405020304" pitchFamily="18" charset="0"/>
                <a:ea typeface="等线" panose="02010600030101010101" pitchFamily="2" charset="-122"/>
              </a:rPr>
              <a:t>Along with the development of the Internet, the first online pet service platforms emerged</a:t>
            </a:r>
            <a:endParaRPr lang="zh-CN" altLang="en-US" dirty="0">
              <a:solidFill>
                <a:srgbClr val="000000"/>
              </a:solidFill>
              <a:latin typeface="Times New Roman" panose="02020603050405020304" pitchFamily="18" charset="0"/>
              <a:ea typeface="等线" panose="02010600030101010101" pitchFamily="2" charset="-122"/>
            </a:endParaRPr>
          </a:p>
        </p:txBody>
      </p:sp>
      <p:sp>
        <p:nvSpPr>
          <p:cNvPr id="17" name="矩形 16">
            <a:extLst>
              <a:ext uri="{FF2B5EF4-FFF2-40B4-BE49-F238E27FC236}">
                <a16:creationId xmlns:a16="http://schemas.microsoft.com/office/drawing/2014/main" id="{3D87C664-55B5-C0C0-2254-79EB637C4FD5}"/>
              </a:ext>
            </a:extLst>
          </p:cNvPr>
          <p:cNvSpPr/>
          <p:nvPr/>
        </p:nvSpPr>
        <p:spPr>
          <a:xfrm>
            <a:off x="3309384" y="1926158"/>
            <a:ext cx="3124200" cy="958550"/>
          </a:xfrm>
          <a:prstGeom prst="rect">
            <a:avLst/>
          </a:prstGeom>
          <a:noFill/>
          <a:ln w="19050">
            <a:solidFill>
              <a:srgbClr val="9B1717"/>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121E322D-5910-3681-65F1-E9F2F88329EB}"/>
              </a:ext>
            </a:extLst>
          </p:cNvPr>
          <p:cNvSpPr/>
          <p:nvPr/>
        </p:nvSpPr>
        <p:spPr>
          <a:xfrm>
            <a:off x="6497380" y="1921921"/>
            <a:ext cx="3124200" cy="958550"/>
          </a:xfrm>
          <a:prstGeom prst="rect">
            <a:avLst/>
          </a:prstGeom>
          <a:noFill/>
          <a:ln w="19050">
            <a:solidFill>
              <a:srgbClr val="9B1717"/>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426BCFA6-B083-483C-6265-A2A975CF11F9}"/>
              </a:ext>
            </a:extLst>
          </p:cNvPr>
          <p:cNvSpPr txBox="1"/>
          <p:nvPr/>
        </p:nvSpPr>
        <p:spPr>
          <a:xfrm>
            <a:off x="6527505" y="2078030"/>
            <a:ext cx="3124200" cy="646331"/>
          </a:xfrm>
          <a:prstGeom prst="rect">
            <a:avLst/>
          </a:prstGeom>
          <a:noFill/>
        </p:spPr>
        <p:txBody>
          <a:bodyPr wrap="square">
            <a:spAutoFit/>
          </a:bodyPr>
          <a:lstStyle/>
          <a:p>
            <a:r>
              <a:rPr lang="en-US" altLang="zh-CN" dirty="0">
                <a:solidFill>
                  <a:srgbClr val="000000"/>
                </a:solidFill>
                <a:latin typeface="Times New Roman" panose="02020603050405020304" pitchFamily="18" charset="0"/>
                <a:ea typeface="等线" panose="02010600030101010101" pitchFamily="2" charset="-122"/>
              </a:rPr>
              <a:t>China's pet industry has entered a stage of rapid development</a:t>
            </a:r>
            <a:endParaRPr lang="zh-CN" altLang="en-US" dirty="0">
              <a:solidFill>
                <a:srgbClr val="000000"/>
              </a:solidFill>
              <a:latin typeface="Times New Roman" panose="02020603050405020304" pitchFamily="18" charset="0"/>
              <a:ea typeface="等线" panose="02010600030101010101" pitchFamily="2" charset="-122"/>
            </a:endParaRPr>
          </a:p>
        </p:txBody>
      </p:sp>
      <p:sp>
        <p:nvSpPr>
          <p:cNvPr id="27" name="矩形: 圆角 26">
            <a:extLst>
              <a:ext uri="{FF2B5EF4-FFF2-40B4-BE49-F238E27FC236}">
                <a16:creationId xmlns:a16="http://schemas.microsoft.com/office/drawing/2014/main" id="{AEB3CECE-252A-5674-1C7F-DF8F3BDB59FD}"/>
              </a:ext>
            </a:extLst>
          </p:cNvPr>
          <p:cNvSpPr/>
          <p:nvPr/>
        </p:nvSpPr>
        <p:spPr>
          <a:xfrm>
            <a:off x="1102242" y="5156769"/>
            <a:ext cx="7543800" cy="466529"/>
          </a:xfrm>
          <a:prstGeom prst="roundRect">
            <a:avLst/>
          </a:prstGeom>
          <a:noFill/>
          <a:ln>
            <a:solidFill>
              <a:srgbClr val="9B17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7BF37D6B-9812-7E16-8632-9C526EA49C2F}"/>
              </a:ext>
            </a:extLst>
          </p:cNvPr>
          <p:cNvSpPr txBox="1"/>
          <p:nvPr/>
        </p:nvSpPr>
        <p:spPr>
          <a:xfrm>
            <a:off x="1102242" y="5217049"/>
            <a:ext cx="7791893" cy="369332"/>
          </a:xfrm>
          <a:prstGeom prst="rect">
            <a:avLst/>
          </a:prstGeom>
          <a:noFill/>
        </p:spPr>
        <p:txBody>
          <a:bodyPr wrap="square">
            <a:spAutoFit/>
          </a:bodyPr>
          <a:lstStyle/>
          <a:p>
            <a:r>
              <a:rPr lang="en-US" altLang="zh-CN" dirty="0">
                <a:solidFill>
                  <a:srgbClr val="000000"/>
                </a:solidFill>
                <a:latin typeface="Times New Roman" panose="02020603050405020304" pitchFamily="18" charset="0"/>
                <a:ea typeface="等线" panose="02010600030101010101" pitchFamily="2" charset="-122"/>
              </a:rPr>
              <a:t>Domestic pet rejuvenation, young people become the main force of consumption</a:t>
            </a:r>
            <a:endParaRPr lang="zh-CN" altLang="en-US" dirty="0">
              <a:solidFill>
                <a:srgbClr val="000000"/>
              </a:solidFill>
              <a:latin typeface="Times New Roman" panose="02020603050405020304" pitchFamily="18" charset="0"/>
              <a:ea typeface="等线" panose="02010600030101010101" pitchFamily="2" charset="-122"/>
            </a:endParaRPr>
          </a:p>
        </p:txBody>
      </p:sp>
      <p:sp>
        <p:nvSpPr>
          <p:cNvPr id="31" name="文本框 30">
            <a:extLst>
              <a:ext uri="{FF2B5EF4-FFF2-40B4-BE49-F238E27FC236}">
                <a16:creationId xmlns:a16="http://schemas.microsoft.com/office/drawing/2014/main" id="{F8FEC02E-2F02-A4DA-306E-45BEE1C40379}"/>
              </a:ext>
            </a:extLst>
          </p:cNvPr>
          <p:cNvSpPr txBox="1"/>
          <p:nvPr/>
        </p:nvSpPr>
        <p:spPr>
          <a:xfrm>
            <a:off x="1447800" y="6129433"/>
            <a:ext cx="7543799" cy="369332"/>
          </a:xfrm>
          <a:prstGeom prst="rect">
            <a:avLst/>
          </a:prstGeom>
          <a:noFill/>
        </p:spPr>
        <p:txBody>
          <a:bodyPr wrap="square">
            <a:spAutoFit/>
          </a:bodyPr>
          <a:lstStyle/>
          <a:p>
            <a:r>
              <a:rPr lang="en-US" altLang="zh-CN" dirty="0">
                <a:solidFill>
                  <a:srgbClr val="000000"/>
                </a:solidFill>
                <a:latin typeface="Times New Roman" panose="02020603050405020304" pitchFamily="18" charset="0"/>
                <a:ea typeface="等线" panose="02010600030101010101" pitchFamily="2" charset="-122"/>
              </a:rPr>
              <a:t>Domestic industry concentration increases, favoring headline companies</a:t>
            </a:r>
            <a:endParaRPr lang="zh-CN" altLang="en-US" dirty="0">
              <a:solidFill>
                <a:srgbClr val="000000"/>
              </a:solidFill>
              <a:latin typeface="Times New Roman" panose="02020603050405020304" pitchFamily="18" charset="0"/>
              <a:ea typeface="等线" panose="02010600030101010101" pitchFamily="2" charset="-122"/>
            </a:endParaRPr>
          </a:p>
        </p:txBody>
      </p:sp>
      <p:sp>
        <p:nvSpPr>
          <p:cNvPr id="32" name="矩形: 圆角 31">
            <a:extLst>
              <a:ext uri="{FF2B5EF4-FFF2-40B4-BE49-F238E27FC236}">
                <a16:creationId xmlns:a16="http://schemas.microsoft.com/office/drawing/2014/main" id="{BA2FCAAF-8544-799B-ED83-BFCA30C742C2}"/>
              </a:ext>
            </a:extLst>
          </p:cNvPr>
          <p:cNvSpPr/>
          <p:nvPr/>
        </p:nvSpPr>
        <p:spPr>
          <a:xfrm>
            <a:off x="1102242" y="6089959"/>
            <a:ext cx="7543800" cy="466529"/>
          </a:xfrm>
          <a:prstGeom prst="roundRect">
            <a:avLst/>
          </a:prstGeom>
          <a:noFill/>
          <a:ln>
            <a:solidFill>
              <a:srgbClr val="9B17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圆角 32">
            <a:extLst>
              <a:ext uri="{FF2B5EF4-FFF2-40B4-BE49-F238E27FC236}">
                <a16:creationId xmlns:a16="http://schemas.microsoft.com/office/drawing/2014/main" id="{445EE3DD-2D05-A911-B5FB-6E7EAE67FCDA}"/>
              </a:ext>
            </a:extLst>
          </p:cNvPr>
          <p:cNvSpPr/>
          <p:nvPr/>
        </p:nvSpPr>
        <p:spPr>
          <a:xfrm>
            <a:off x="1102242" y="4208271"/>
            <a:ext cx="7543800" cy="466529"/>
          </a:xfrm>
          <a:prstGeom prst="roundRect">
            <a:avLst/>
          </a:prstGeom>
          <a:noFill/>
          <a:ln>
            <a:solidFill>
              <a:srgbClr val="9B17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1E7D9BF7-FFC8-AE42-E02E-89B41D70DFD7}"/>
              </a:ext>
            </a:extLst>
          </p:cNvPr>
          <p:cNvSpPr txBox="1"/>
          <p:nvPr/>
        </p:nvSpPr>
        <p:spPr>
          <a:xfrm>
            <a:off x="2590800" y="4271880"/>
            <a:ext cx="5830186" cy="369332"/>
          </a:xfrm>
          <a:prstGeom prst="rect">
            <a:avLst/>
          </a:prstGeom>
          <a:noFill/>
        </p:spPr>
        <p:txBody>
          <a:bodyPr wrap="square">
            <a:spAutoFit/>
          </a:bodyPr>
          <a:lstStyle/>
          <a:p>
            <a:r>
              <a:rPr lang="en-US" altLang="zh-CN" dirty="0">
                <a:solidFill>
                  <a:srgbClr val="000000"/>
                </a:solidFill>
                <a:latin typeface="Times New Roman" panose="02020603050405020304" pitchFamily="18" charset="0"/>
                <a:ea typeface="等线" panose="02010600030101010101" pitchFamily="2" charset="-122"/>
              </a:rPr>
              <a:t>Rise of local brands in the domestic market</a:t>
            </a:r>
            <a:endParaRPr lang="zh-CN" altLang="en-US" dirty="0">
              <a:solidFill>
                <a:srgbClr val="000000"/>
              </a:solidFill>
              <a:latin typeface="Times New Roman" panose="02020603050405020304" pitchFamily="18" charset="0"/>
              <a:ea typeface="等线" panose="02010600030101010101" pitchFamily="2" charset="-122"/>
            </a:endParaRPr>
          </a:p>
        </p:txBody>
      </p:sp>
      <p:sp>
        <p:nvSpPr>
          <p:cNvPr id="35" name="矩形: 圆角 34">
            <a:extLst>
              <a:ext uri="{FF2B5EF4-FFF2-40B4-BE49-F238E27FC236}">
                <a16:creationId xmlns:a16="http://schemas.microsoft.com/office/drawing/2014/main" id="{3C61030C-E557-236C-16AD-C32FBE648722}"/>
              </a:ext>
            </a:extLst>
          </p:cNvPr>
          <p:cNvSpPr/>
          <p:nvPr/>
        </p:nvSpPr>
        <p:spPr>
          <a:xfrm>
            <a:off x="1102242" y="3256164"/>
            <a:ext cx="7543800" cy="466529"/>
          </a:xfrm>
          <a:prstGeom prst="roundRect">
            <a:avLst/>
          </a:prstGeom>
          <a:noFill/>
          <a:ln>
            <a:solidFill>
              <a:srgbClr val="9B17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A91F0511-A52A-435D-0137-4A82A9ED9F6B}"/>
              </a:ext>
            </a:extLst>
          </p:cNvPr>
          <p:cNvSpPr txBox="1"/>
          <p:nvPr/>
        </p:nvSpPr>
        <p:spPr>
          <a:xfrm>
            <a:off x="1504507" y="3294664"/>
            <a:ext cx="7141535" cy="369332"/>
          </a:xfrm>
          <a:prstGeom prst="rect">
            <a:avLst/>
          </a:prstGeom>
          <a:noFill/>
        </p:spPr>
        <p:txBody>
          <a:bodyPr wrap="square">
            <a:spAutoFit/>
          </a:bodyPr>
          <a:lstStyle/>
          <a:p>
            <a:r>
              <a:rPr lang="en-US" altLang="zh-CN" dirty="0">
                <a:solidFill>
                  <a:srgbClr val="000000"/>
                </a:solidFill>
                <a:latin typeface="Times New Roman" panose="02020603050405020304" pitchFamily="18" charset="0"/>
                <a:ea typeface="等线" panose="02010600030101010101" pitchFamily="2" charset="-122"/>
              </a:rPr>
              <a:t>Growing national economy drives rapid development of pet market</a:t>
            </a:r>
            <a:endParaRPr lang="zh-CN" altLang="en-US" dirty="0">
              <a:solidFill>
                <a:srgbClr val="000000"/>
              </a:solidFill>
              <a:latin typeface="Times New Roman" panose="02020603050405020304" pitchFamily="18" charset="0"/>
              <a:ea typeface="等线" panose="02010600030101010101" pitchFamily="2" charset="-122"/>
            </a:endParaRPr>
          </a:p>
        </p:txBody>
      </p:sp>
    </p:spTree>
    <p:extLst>
      <p:ext uri="{BB962C8B-B14F-4D97-AF65-F5344CB8AC3E}">
        <p14:creationId xmlns:p14="http://schemas.microsoft.com/office/powerpoint/2010/main" val="610527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txBox="1"/>
          <p:nvPr/>
        </p:nvSpPr>
        <p:spPr>
          <a:xfrm>
            <a:off x="331513" y="457200"/>
            <a:ext cx="7974287" cy="828432"/>
          </a:xfrm>
          <a:prstGeom prst="rect">
            <a:avLst/>
          </a:prstGeom>
        </p:spPr>
        <p:txBody>
          <a:bodyPr vert="horz" wrap="square" lIns="0" tIns="12700" rIns="0" bIns="0" rtlCol="0">
            <a:spAutoFit/>
          </a:bodyPr>
          <a:lstStyle>
            <a:lvl1pPr>
              <a:defRPr sz="2500" b="0" i="0">
                <a:solidFill>
                  <a:schemeClr val="tx1"/>
                </a:solidFill>
                <a:latin typeface="Palatino Linotype" panose="02040502050505030304"/>
                <a:ea typeface="+mj-ea"/>
                <a:cs typeface="Palatino Linotype" panose="02040502050505030304"/>
              </a:defRPr>
            </a:lvl1pPr>
          </a:lstStyle>
          <a:p>
            <a:pPr marL="12700">
              <a:spcBef>
                <a:spcPts val="100"/>
              </a:spcBef>
            </a:pPr>
            <a:r>
              <a:rPr lang="en-US" altLang="zh-CN" sz="2800" kern="0" spc="-5" dirty="0">
                <a:latin typeface="Times New Roman" panose="02020603050405020304" pitchFamily="18" charset="0"/>
                <a:ea typeface="+mn-ea"/>
                <a:cs typeface="Times New Roman" panose="02020603050405020304" pitchFamily="18" charset="0"/>
                <a:sym typeface="+mn-lt"/>
              </a:rPr>
              <a:t>Contents</a:t>
            </a:r>
            <a:br>
              <a:rPr lang="en-US" altLang="zh-CN" sz="2800" kern="0" dirty="0">
                <a:solidFill>
                  <a:srgbClr val="8BC53F"/>
                </a:solidFill>
                <a:latin typeface="+mn-lt"/>
                <a:ea typeface="+mn-ea"/>
                <a:cs typeface="+mn-ea"/>
                <a:sym typeface="+mn-lt"/>
              </a:rPr>
            </a:br>
            <a:endParaRPr lang="en-US" kern="0" spc="-5" dirty="0">
              <a:latin typeface="+mn-lt"/>
              <a:ea typeface="+mn-ea"/>
              <a:cs typeface="+mn-ea"/>
              <a:sym typeface="+mn-lt"/>
            </a:endParaRPr>
          </a:p>
        </p:txBody>
      </p:sp>
      <p:sp>
        <p:nvSpPr>
          <p:cNvPr id="2" name="矩形: 圆角 4"/>
          <p:cNvSpPr/>
          <p:nvPr>
            <p:custDataLst>
              <p:tags r:id="rId1"/>
            </p:custDataLst>
          </p:nvPr>
        </p:nvSpPr>
        <p:spPr>
          <a:xfrm>
            <a:off x="1474807" y="1574819"/>
            <a:ext cx="756894" cy="685800"/>
          </a:xfrm>
          <a:prstGeom prst="roundRect">
            <a:avLst>
              <a:gd name="adj" fmla="val 6770"/>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 name="直接连接符 2"/>
          <p:cNvCxnSpPr/>
          <p:nvPr>
            <p:custDataLst>
              <p:tags r:id="rId2"/>
            </p:custDataLst>
          </p:nvPr>
        </p:nvCxnSpPr>
        <p:spPr>
          <a:xfrm>
            <a:off x="2389207" y="2260619"/>
            <a:ext cx="610110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custDataLst>
              <p:tags r:id="rId3"/>
            </p:custDataLst>
          </p:nvPr>
        </p:nvSpPr>
        <p:spPr>
          <a:xfrm>
            <a:off x="1578895" y="1502220"/>
            <a:ext cx="838200" cy="830997"/>
          </a:xfrm>
          <a:prstGeom prst="rect">
            <a:avLst/>
          </a:prstGeom>
          <a:noFill/>
        </p:spPr>
        <p:txBody>
          <a:bodyPr wrap="square" rtlCol="0">
            <a:spAutoFit/>
          </a:bodyPr>
          <a:lstStyle/>
          <a:p>
            <a:r>
              <a:rPr lang="en-US" altLang="zh-CN" sz="4800" i="1" dirty="0">
                <a:solidFill>
                  <a:srgbClr val="C00000"/>
                </a:solidFill>
                <a:cs typeface="+mn-ea"/>
                <a:sym typeface="+mn-lt"/>
              </a:rPr>
              <a:t>1</a:t>
            </a:r>
            <a:endParaRPr lang="zh-CN" altLang="en-US" sz="4800" i="1" dirty="0">
              <a:solidFill>
                <a:srgbClr val="C00000"/>
              </a:solidFill>
              <a:cs typeface="+mn-ea"/>
              <a:sym typeface="+mn-lt"/>
            </a:endParaRPr>
          </a:p>
        </p:txBody>
      </p:sp>
      <p:sp>
        <p:nvSpPr>
          <p:cNvPr id="22" name="矩形: 圆角 16"/>
          <p:cNvSpPr/>
          <p:nvPr>
            <p:custDataLst>
              <p:tags r:id="rId4"/>
            </p:custDataLst>
          </p:nvPr>
        </p:nvSpPr>
        <p:spPr>
          <a:xfrm>
            <a:off x="1491261" y="2751213"/>
            <a:ext cx="756894" cy="685800"/>
          </a:xfrm>
          <a:prstGeom prst="roundRect">
            <a:avLst>
              <a:gd name="adj" fmla="val 6770"/>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3" name="直接连接符 22"/>
          <p:cNvCxnSpPr/>
          <p:nvPr>
            <p:custDataLst>
              <p:tags r:id="rId5"/>
            </p:custDataLst>
          </p:nvPr>
        </p:nvCxnSpPr>
        <p:spPr>
          <a:xfrm>
            <a:off x="2405661" y="3437013"/>
            <a:ext cx="610110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custDataLst>
              <p:tags r:id="rId6"/>
            </p:custDataLst>
          </p:nvPr>
        </p:nvSpPr>
        <p:spPr>
          <a:xfrm>
            <a:off x="1595349" y="2678614"/>
            <a:ext cx="838200" cy="830997"/>
          </a:xfrm>
          <a:prstGeom prst="rect">
            <a:avLst/>
          </a:prstGeom>
          <a:noFill/>
        </p:spPr>
        <p:txBody>
          <a:bodyPr wrap="square" rtlCol="0">
            <a:spAutoFit/>
          </a:bodyPr>
          <a:lstStyle/>
          <a:p>
            <a:r>
              <a:rPr lang="en-US" altLang="zh-CN" sz="4800" i="1" dirty="0">
                <a:solidFill>
                  <a:srgbClr val="C00000"/>
                </a:solidFill>
                <a:cs typeface="+mn-ea"/>
                <a:sym typeface="+mn-lt"/>
              </a:rPr>
              <a:t>2</a:t>
            </a:r>
            <a:endParaRPr lang="zh-CN" altLang="en-US" sz="4800" i="1" dirty="0">
              <a:solidFill>
                <a:srgbClr val="C00000"/>
              </a:solidFill>
              <a:cs typeface="+mn-ea"/>
              <a:sym typeface="+mn-lt"/>
            </a:endParaRPr>
          </a:p>
        </p:txBody>
      </p:sp>
      <p:sp>
        <p:nvSpPr>
          <p:cNvPr id="26" name="矩形: 圆角 1"/>
          <p:cNvSpPr/>
          <p:nvPr>
            <p:custDataLst>
              <p:tags r:id="rId7"/>
            </p:custDataLst>
          </p:nvPr>
        </p:nvSpPr>
        <p:spPr>
          <a:xfrm>
            <a:off x="1462686" y="3894665"/>
            <a:ext cx="756894" cy="685800"/>
          </a:xfrm>
          <a:prstGeom prst="roundRect">
            <a:avLst>
              <a:gd name="adj" fmla="val 6770"/>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7" name="直接连接符 26"/>
          <p:cNvCxnSpPr/>
          <p:nvPr>
            <p:custDataLst>
              <p:tags r:id="rId8"/>
            </p:custDataLst>
          </p:nvPr>
        </p:nvCxnSpPr>
        <p:spPr>
          <a:xfrm>
            <a:off x="2377086" y="4580465"/>
            <a:ext cx="610110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custDataLst>
              <p:tags r:id="rId9"/>
            </p:custDataLst>
          </p:nvPr>
        </p:nvSpPr>
        <p:spPr>
          <a:xfrm>
            <a:off x="1566774" y="3822066"/>
            <a:ext cx="838200" cy="830997"/>
          </a:xfrm>
          <a:prstGeom prst="rect">
            <a:avLst/>
          </a:prstGeom>
          <a:noFill/>
        </p:spPr>
        <p:txBody>
          <a:bodyPr wrap="square" rtlCol="0">
            <a:spAutoFit/>
          </a:bodyPr>
          <a:lstStyle/>
          <a:p>
            <a:r>
              <a:rPr lang="en-US" altLang="zh-CN" sz="4800" i="1" dirty="0">
                <a:solidFill>
                  <a:srgbClr val="C00000"/>
                </a:solidFill>
                <a:cs typeface="+mn-ea"/>
                <a:sym typeface="+mn-lt"/>
              </a:rPr>
              <a:t>3</a:t>
            </a:r>
            <a:endParaRPr lang="zh-CN" altLang="en-US" sz="4800" i="1" dirty="0">
              <a:solidFill>
                <a:srgbClr val="C00000"/>
              </a:solidFill>
              <a:cs typeface="+mn-ea"/>
              <a:sym typeface="+mn-lt"/>
            </a:endParaRPr>
          </a:p>
        </p:txBody>
      </p:sp>
      <p:sp>
        <p:nvSpPr>
          <p:cNvPr id="29" name="文本框 28"/>
          <p:cNvSpPr txBox="1"/>
          <p:nvPr>
            <p:custDataLst>
              <p:tags r:id="rId10"/>
            </p:custDataLst>
          </p:nvPr>
        </p:nvSpPr>
        <p:spPr>
          <a:xfrm>
            <a:off x="2462712" y="3984648"/>
            <a:ext cx="6172985" cy="523220"/>
          </a:xfrm>
          <a:prstGeom prst="rect">
            <a:avLst/>
          </a:prstGeom>
          <a:noFill/>
        </p:spPr>
        <p:txBody>
          <a:bodyPr wrap="square">
            <a:spAutoFit/>
          </a:bodyPr>
          <a:lstStyle/>
          <a:p>
            <a:r>
              <a:rPr lang="en-US" altLang="zh-CN" sz="2800" b="0" i="0" dirty="0">
                <a:solidFill>
                  <a:srgbClr val="333333"/>
                </a:solidFill>
                <a:effectLst/>
                <a:latin typeface="Times New Roman" panose="02020603050405020304" pitchFamily="18" charset="0"/>
                <a:cs typeface="Times New Roman" panose="02020603050405020304" pitchFamily="18" charset="0"/>
                <a:sym typeface="+mn-lt"/>
              </a:rPr>
              <a:t>Relative Valuation</a:t>
            </a:r>
            <a:endParaRPr lang="zh-CN" altLang="en-US" sz="2800" dirty="0">
              <a:latin typeface="Times New Roman" panose="02020603050405020304" pitchFamily="18" charset="0"/>
              <a:cs typeface="Times New Roman" panose="02020603050405020304" pitchFamily="18" charset="0"/>
              <a:sym typeface="+mn-lt"/>
            </a:endParaRPr>
          </a:p>
        </p:txBody>
      </p:sp>
      <p:sp>
        <p:nvSpPr>
          <p:cNvPr id="30" name="矩形: 圆角 23"/>
          <p:cNvSpPr/>
          <p:nvPr>
            <p:custDataLst>
              <p:tags r:id="rId11"/>
            </p:custDataLst>
          </p:nvPr>
        </p:nvSpPr>
        <p:spPr>
          <a:xfrm>
            <a:off x="1491261" y="5083901"/>
            <a:ext cx="756894" cy="685800"/>
          </a:xfrm>
          <a:prstGeom prst="roundRect">
            <a:avLst>
              <a:gd name="adj" fmla="val 6770"/>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1" name="直接连接符 30"/>
          <p:cNvCxnSpPr/>
          <p:nvPr>
            <p:custDataLst>
              <p:tags r:id="rId12"/>
            </p:custDataLst>
          </p:nvPr>
        </p:nvCxnSpPr>
        <p:spPr>
          <a:xfrm>
            <a:off x="2405661" y="5769701"/>
            <a:ext cx="610110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custDataLst>
              <p:tags r:id="rId13"/>
            </p:custDataLst>
          </p:nvPr>
        </p:nvSpPr>
        <p:spPr>
          <a:xfrm>
            <a:off x="1595349" y="5011302"/>
            <a:ext cx="838200" cy="830997"/>
          </a:xfrm>
          <a:prstGeom prst="rect">
            <a:avLst/>
          </a:prstGeom>
          <a:noFill/>
        </p:spPr>
        <p:txBody>
          <a:bodyPr wrap="square" rtlCol="0">
            <a:spAutoFit/>
          </a:bodyPr>
          <a:lstStyle/>
          <a:p>
            <a:r>
              <a:rPr lang="en-US" altLang="zh-CN" sz="4800" i="1" dirty="0">
                <a:solidFill>
                  <a:srgbClr val="C00000"/>
                </a:solidFill>
                <a:cs typeface="+mn-ea"/>
                <a:sym typeface="+mn-lt"/>
              </a:rPr>
              <a:t>4</a:t>
            </a:r>
            <a:endParaRPr lang="zh-CN" altLang="en-US" sz="4800" i="1" dirty="0">
              <a:solidFill>
                <a:srgbClr val="C00000"/>
              </a:solidFill>
              <a:cs typeface="+mn-ea"/>
              <a:sym typeface="+mn-lt"/>
            </a:endParaRPr>
          </a:p>
        </p:txBody>
      </p:sp>
      <p:sp>
        <p:nvSpPr>
          <p:cNvPr id="34" name="文本框 33"/>
          <p:cNvSpPr txBox="1"/>
          <p:nvPr>
            <p:custDataLst>
              <p:tags r:id="rId14"/>
            </p:custDataLst>
          </p:nvPr>
        </p:nvSpPr>
        <p:spPr>
          <a:xfrm>
            <a:off x="2425940" y="1630894"/>
            <a:ext cx="5830478" cy="52197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sym typeface="+mn-lt"/>
              </a:rPr>
              <a:t>Introduction to </a:t>
            </a:r>
            <a:r>
              <a:rPr lang="en-US" altLang="zh-CN" sz="2800" dirty="0">
                <a:latin typeface="Times New Roman" panose="02020603050405020304" pitchFamily="18" charset="0"/>
                <a:cs typeface="Times New Roman" panose="02020603050405020304" pitchFamily="18" charset="0"/>
                <a:sym typeface="+mn-lt"/>
              </a:rPr>
              <a:t>GAMBOL</a:t>
            </a:r>
            <a:r>
              <a:rPr lang="en-US" sz="2800" dirty="0">
                <a:latin typeface="Times New Roman" panose="02020603050405020304" pitchFamily="18" charset="0"/>
                <a:cs typeface="Times New Roman" panose="02020603050405020304" pitchFamily="18" charset="0"/>
                <a:sym typeface="+mn-lt"/>
              </a:rPr>
              <a:t> </a:t>
            </a:r>
          </a:p>
        </p:txBody>
      </p:sp>
      <p:sp>
        <p:nvSpPr>
          <p:cNvPr id="35" name="文本框 34"/>
          <p:cNvSpPr txBox="1"/>
          <p:nvPr>
            <p:custDataLst>
              <p:tags r:id="rId15"/>
            </p:custDataLst>
          </p:nvPr>
        </p:nvSpPr>
        <p:spPr>
          <a:xfrm>
            <a:off x="2425940" y="2847172"/>
            <a:ext cx="5830478" cy="521970"/>
          </a:xfrm>
          <a:prstGeom prst="rect">
            <a:avLst/>
          </a:prstGeom>
          <a:noFill/>
        </p:spPr>
        <p:txBody>
          <a:bodyPr wrap="square">
            <a:spAutoFit/>
          </a:bodyPr>
          <a:lstStyle/>
          <a:p>
            <a:r>
              <a:rPr lang="en-US" sz="2800" b="1" u="sng" dirty="0">
                <a:latin typeface="Times New Roman" panose="02020603050405020304" pitchFamily="18" charset="0"/>
                <a:cs typeface="Times New Roman" panose="02020603050405020304" pitchFamily="18" charset="0"/>
                <a:sym typeface="+mn-lt"/>
              </a:rPr>
              <a:t>Absolute Valuation(DCF</a:t>
            </a:r>
            <a:r>
              <a:rPr lang="en-US" sz="2800" dirty="0">
                <a:latin typeface="Times New Roman" panose="02020603050405020304" pitchFamily="18" charset="0"/>
                <a:cs typeface="Times New Roman" panose="02020603050405020304" pitchFamily="18" charset="0"/>
                <a:sym typeface="+mn-lt"/>
              </a:rPr>
              <a:t>) </a:t>
            </a:r>
          </a:p>
        </p:txBody>
      </p:sp>
      <p:sp>
        <p:nvSpPr>
          <p:cNvPr id="5" name="文本框 4"/>
          <p:cNvSpPr txBox="1"/>
          <p:nvPr/>
        </p:nvSpPr>
        <p:spPr>
          <a:xfrm>
            <a:off x="2514600" y="5155684"/>
            <a:ext cx="6172985" cy="523220"/>
          </a:xfrm>
          <a:prstGeom prst="rect">
            <a:avLst/>
          </a:prstGeom>
          <a:noFill/>
        </p:spPr>
        <p:txBody>
          <a:bodyPr wrap="square">
            <a:spAutoFit/>
          </a:bodyPr>
          <a:lstStyle/>
          <a:p>
            <a:r>
              <a:rPr lang="en-US" altLang="zh-CN" sz="2800" dirty="0">
                <a:latin typeface="Times New Roman" panose="02020603050405020304" pitchFamily="18" charset="0"/>
                <a:cs typeface="Times New Roman" panose="02020603050405020304" pitchFamily="18" charset="0"/>
                <a:sym typeface="+mn-lt"/>
              </a:rPr>
              <a:t>Extensions</a:t>
            </a:r>
          </a:p>
        </p:txBody>
      </p:sp>
      <p:pic>
        <p:nvPicPr>
          <p:cNvPr id="4" name="图片 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492697" y="6090257"/>
            <a:ext cx="2286000" cy="868681"/>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ec17f0e9-1471-4a08-8abb-d54509086aed"/>
  <p:tag name="COMMONDATA" val="eyJoZGlkIjoiNTU5MzA5YTVkMWI3NDc5NTE0NmE3YTllNTliYWFiNDk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TABLE_ENDDRAG_ORIGIN_RECT" val="301*216"/>
  <p:tag name="TABLE_ENDDRAG_RECT" val="34*193*301*216"/>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TABLE_ENDDRAG_ORIGIN_RECT" val="263*197"/>
  <p:tag name="TABLE_ENDDRAG_RECT" val="418*128*263*197"/>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TABLE_ENDDRAG_ORIGIN_RECT" val="719*165"/>
  <p:tag name="TABLE_ENDDRAG_RECT" val="25*88*719*165"/>
</p:tagLst>
</file>

<file path=ppt/tags/tag67.xml><?xml version="1.0" encoding="utf-8"?>
<p:tagLst xmlns:a="http://schemas.openxmlformats.org/drawingml/2006/main" xmlns:r="http://schemas.openxmlformats.org/officeDocument/2006/relationships" xmlns:p="http://schemas.openxmlformats.org/presentationml/2006/main">
  <p:tag name="TABLE_ENDDRAG_ORIGIN_RECT" val="726*129"/>
  <p:tag name="TABLE_ENDDRAG_RECT" val="22*296*726*129"/>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0pjmo4">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0pjmo4">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2698</Words>
  <Application>Microsoft Office PowerPoint</Application>
  <PresentationFormat>A4 纸张(210x297 毫米)</PresentationFormat>
  <Paragraphs>1250</Paragraphs>
  <Slides>25</Slides>
  <Notes>8</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2</vt:i4>
      </vt:variant>
      <vt:variant>
        <vt:lpstr>幻灯片标题</vt:lpstr>
      </vt:variant>
      <vt:variant>
        <vt:i4>25</vt:i4>
      </vt:variant>
    </vt:vector>
  </HeadingPairs>
  <TitlesOfParts>
    <vt:vector size="37" baseType="lpstr">
      <vt:lpstr>Microsoft YaHei UI</vt:lpstr>
      <vt:lpstr>等线</vt:lpstr>
      <vt:lpstr>微软雅黑</vt:lpstr>
      <vt:lpstr>Arial</vt:lpstr>
      <vt:lpstr>Calibri</vt:lpstr>
      <vt:lpstr>Palatino Linotype</vt:lpstr>
      <vt:lpstr>Times New Roman</vt:lpstr>
      <vt:lpstr>Wingdings</vt:lpstr>
      <vt:lpstr>Office Theme</vt:lpstr>
      <vt:lpstr>2_Office Theme</vt:lpstr>
      <vt:lpstr>think-cell Slide</vt:lpstr>
      <vt:lpstr>Unknown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Net Income &amp; Two Stages Model</vt:lpstr>
      <vt:lpstr>Revenue Forecast</vt:lpstr>
      <vt:lpstr>COGS Forecast</vt:lpstr>
      <vt:lpstr>Gross Profit &amp; Gross Margin Forecast</vt:lpstr>
      <vt:lpstr>Income Statement Forecast</vt:lpstr>
      <vt:lpstr>DCF Model</vt:lpstr>
      <vt:lpstr>WACC and Enterprise Value</vt:lpstr>
      <vt:lpstr>Sensitivity Analysis</vt:lpstr>
      <vt:lpstr>APV Model</vt:lpstr>
      <vt:lpstr>EVA Model</vt:lpstr>
      <vt:lpstr>PowerPoint 演示文稿</vt:lpstr>
      <vt:lpstr>PowerPoint 演示文稿</vt:lpstr>
      <vt:lpstr>PowerPoint 演示文稿</vt:lpstr>
      <vt:lpstr>PowerPoint 演示文稿</vt:lpstr>
      <vt:lpstr>PowerPoint 演示文稿</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Plan</dc:title>
  <dc:creator>charles li</dc:creator>
  <cp:lastModifiedBy>奇 李</cp:lastModifiedBy>
  <cp:revision>137</cp:revision>
  <dcterms:created xsi:type="dcterms:W3CDTF">2022-10-12T07:46:00Z</dcterms:created>
  <dcterms:modified xsi:type="dcterms:W3CDTF">2024-01-10T13:48:04Z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2022-10-15T08:00:00Z</vt:filetime>
  </property>
  <property fmtid="{D5CDD505-2E9C-101B-9397-08002B2CF9AE}" pid="3" name="LastSaved">
    <vt:filetime>2022-10-15T08:00:00Z</vt:filetime>
  </property>
  <property fmtid="{D5CDD505-2E9C-101B-9397-08002B2CF9AE}" pid="4" name="ICV">
    <vt:lpwstr>F15254F08FF6412793D6E7F5B9257863_13</vt:lpwstr>
  </property>
  <property fmtid="{D5CDD505-2E9C-101B-9397-08002B2CF9AE}" pid="5" name="KSOProductBuildVer">
    <vt:lpwstr>2052-12.1.0.16120</vt:lpwstr>
  </property>
</Properties>
</file>