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 Id="SKWMK6GI79TQ059GRQRNKLJF7NN0OAYREN06WJDTXFMRTDLTZMBJYC0HFYSTP8RRXOMX9OLYZI6D8PNJQXFTDF8Q89D0WOWBAXODQHB3BE3E294FE9D712453E75C0DDB230F81B" Type="http://schemas.microsoft.com/office/2006/relationships/officeDocumentMain" Target="docProps/core.xml"/><Relationship Id="CYWMK6GQ79UQ00TGRYR8QL0Y7NZ0OYVRQE06BJDXXFF8TEWT6IBR6C0QFY5HPFRRXFM6EOZFZIAD8MEJEFFT6F8H8RMMWMLB8NOOIHB328438A601961D208246A0A5788E968A1" Type="http://schemas.microsoft.com/office/2006/relationships/officeDocumentExtended"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5" r:id="rId3"/>
  </p:sldMasterIdLst>
  <p:notesMasterIdLst>
    <p:notesMasterId r:id="rId18"/>
  </p:notesMasterIdLst>
  <p:handoutMasterIdLst>
    <p:handoutMasterId r:id="rId43"/>
  </p:handoutMasterIdLst>
  <p:sldIdLst>
    <p:sldId id="441" r:id="rId4"/>
    <p:sldId id="397" r:id="rId5"/>
    <p:sldId id="384" r:id="rId6"/>
    <p:sldId id="378" r:id="rId7"/>
    <p:sldId id="383" r:id="rId8"/>
    <p:sldId id="381" r:id="rId9"/>
    <p:sldId id="399" r:id="rId10"/>
    <p:sldId id="400" r:id="rId11"/>
    <p:sldId id="401" r:id="rId12"/>
    <p:sldId id="402" r:id="rId13"/>
    <p:sldId id="404" r:id="rId14"/>
    <p:sldId id="405" r:id="rId15"/>
    <p:sldId id="407" r:id="rId16"/>
    <p:sldId id="442" r:id="rId17"/>
    <p:sldId id="443" r:id="rId19"/>
    <p:sldId id="444" r:id="rId20"/>
    <p:sldId id="445" r:id="rId21"/>
    <p:sldId id="389" r:id="rId22"/>
    <p:sldId id="387" r:id="rId23"/>
    <p:sldId id="446" r:id="rId24"/>
    <p:sldId id="418" r:id="rId25"/>
    <p:sldId id="419" r:id="rId26"/>
    <p:sldId id="421" r:id="rId27"/>
    <p:sldId id="392" r:id="rId28"/>
    <p:sldId id="390" r:id="rId29"/>
    <p:sldId id="393" r:id="rId30"/>
    <p:sldId id="426" r:id="rId31"/>
    <p:sldId id="427" r:id="rId32"/>
    <p:sldId id="428" r:id="rId33"/>
    <p:sldId id="429" r:id="rId34"/>
    <p:sldId id="433" r:id="rId35"/>
    <p:sldId id="434" r:id="rId36"/>
    <p:sldId id="435" r:id="rId37"/>
    <p:sldId id="436" r:id="rId38"/>
    <p:sldId id="437" r:id="rId39"/>
    <p:sldId id="438" r:id="rId40"/>
    <p:sldId id="439" r:id="rId41"/>
    <p:sldId id="440" r:id="rId42"/>
  </p:sldIdLst>
  <p:sldSz cx="9904095" cy="6859270"/>
  <p:notesSz cx="6797675" cy="9874250"/>
  <p:defaultTextStyle>
    <a:defPPr>
      <a:defRPr lang="de-DE"/>
    </a:defPPr>
    <a:lvl1pPr marL="0" algn="l" defTabSz="958215" rtl="0" eaLnBrk="1" latinLnBrk="0" hangingPunct="1">
      <a:defRPr sz="1900" kern="1200">
        <a:solidFill>
          <a:schemeClr val="tx1"/>
        </a:solidFill>
        <a:latin typeface="+mn-lt"/>
        <a:ea typeface="+mn-ea"/>
        <a:cs typeface="+mn-cs"/>
      </a:defRPr>
    </a:lvl1pPr>
    <a:lvl2pPr marL="478790" algn="l" defTabSz="958215" rtl="0" eaLnBrk="1" latinLnBrk="0" hangingPunct="1">
      <a:defRPr sz="1900" kern="1200">
        <a:solidFill>
          <a:schemeClr val="tx1"/>
        </a:solidFill>
        <a:latin typeface="+mn-lt"/>
        <a:ea typeface="+mn-ea"/>
        <a:cs typeface="+mn-cs"/>
      </a:defRPr>
    </a:lvl2pPr>
    <a:lvl3pPr marL="958215" algn="l" defTabSz="958215" rtl="0" eaLnBrk="1" latinLnBrk="0" hangingPunct="1">
      <a:defRPr sz="1900" kern="1200">
        <a:solidFill>
          <a:schemeClr val="tx1"/>
        </a:solidFill>
        <a:latin typeface="+mn-lt"/>
        <a:ea typeface="+mn-ea"/>
        <a:cs typeface="+mn-cs"/>
      </a:defRPr>
    </a:lvl3pPr>
    <a:lvl4pPr marL="1437005" algn="l" defTabSz="958215" rtl="0" eaLnBrk="1" latinLnBrk="0" hangingPunct="1">
      <a:defRPr sz="1900" kern="1200">
        <a:solidFill>
          <a:schemeClr val="tx1"/>
        </a:solidFill>
        <a:latin typeface="+mn-lt"/>
        <a:ea typeface="+mn-ea"/>
        <a:cs typeface="+mn-cs"/>
      </a:defRPr>
    </a:lvl4pPr>
    <a:lvl5pPr marL="1915795" algn="l" defTabSz="958215" rtl="0" eaLnBrk="1" latinLnBrk="0" hangingPunct="1">
      <a:defRPr sz="1900" kern="1200">
        <a:solidFill>
          <a:schemeClr val="tx1"/>
        </a:solidFill>
        <a:latin typeface="+mn-lt"/>
        <a:ea typeface="+mn-ea"/>
        <a:cs typeface="+mn-cs"/>
      </a:defRPr>
    </a:lvl5pPr>
    <a:lvl6pPr marL="2394585" algn="l" defTabSz="958215" rtl="0" eaLnBrk="1" latinLnBrk="0" hangingPunct="1">
      <a:defRPr sz="1900" kern="1200">
        <a:solidFill>
          <a:schemeClr val="tx1"/>
        </a:solidFill>
        <a:latin typeface="+mn-lt"/>
        <a:ea typeface="+mn-ea"/>
        <a:cs typeface="+mn-cs"/>
      </a:defRPr>
    </a:lvl6pPr>
    <a:lvl7pPr marL="2874010" algn="l" defTabSz="958215" rtl="0" eaLnBrk="1" latinLnBrk="0" hangingPunct="1">
      <a:defRPr sz="1900" kern="1200">
        <a:solidFill>
          <a:schemeClr val="tx1"/>
        </a:solidFill>
        <a:latin typeface="+mn-lt"/>
        <a:ea typeface="+mn-ea"/>
        <a:cs typeface="+mn-cs"/>
      </a:defRPr>
    </a:lvl7pPr>
    <a:lvl8pPr marL="3352800" algn="l" defTabSz="958215" rtl="0" eaLnBrk="1" latinLnBrk="0" hangingPunct="1">
      <a:defRPr sz="1900" kern="1200">
        <a:solidFill>
          <a:schemeClr val="tx1"/>
        </a:solidFill>
        <a:latin typeface="+mn-lt"/>
        <a:ea typeface="+mn-ea"/>
        <a:cs typeface="+mn-cs"/>
      </a:defRPr>
    </a:lvl8pPr>
    <a:lvl9pPr marL="3831590" algn="l" defTabSz="958215"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9E9"/>
    <a:srgbClr val="C00000"/>
    <a:srgbClr val="D0CFD0"/>
    <a:srgbClr val="595959"/>
    <a:srgbClr val="EFEEEC"/>
    <a:srgbClr val="9B1717"/>
    <a:srgbClr val="741111"/>
    <a:srgbClr val="4E0C0C"/>
    <a:srgbClr val="B42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42" autoAdjust="0"/>
    <p:restoredTop sz="93826" autoAdjust="0"/>
  </p:normalViewPr>
  <p:slideViewPr>
    <p:cSldViewPr snapToObjects="1" showGuides="1">
      <p:cViewPr>
        <p:scale>
          <a:sx n="67" d="100"/>
          <a:sy n="67" d="100"/>
        </p:scale>
        <p:origin x="1052" y="52"/>
      </p:cViewPr>
      <p:guideLst>
        <p:guide orient="horz" pos="684"/>
        <p:guide orient="horz" pos="187"/>
        <p:guide orient="horz" pos="3954"/>
        <p:guide orient="horz" pos="4065"/>
        <p:guide orient="horz" pos="863"/>
        <p:guide orient="horz" pos="572"/>
        <p:guide orient="horz"/>
        <p:guide pos="2977"/>
        <p:guide pos="3213"/>
        <p:guide pos="6238"/>
        <p:guide pos="6129"/>
        <p:guide pos="167"/>
        <p:guide pos="5894"/>
        <p:guide pos="330"/>
      </p:guideLst>
    </p:cSldViewPr>
  </p:slideViewPr>
  <p:outlineViewPr>
    <p:cViewPr>
      <p:scale>
        <a:sx n="33" d="100"/>
        <a:sy n="33" d="100"/>
      </p:scale>
      <p:origin x="0" y="0"/>
    </p:cViewPr>
  </p:outlineViewPr>
  <p:notesTextViewPr>
    <p:cViewPr>
      <p:scale>
        <a:sx n="1" d="1"/>
        <a:sy n="1" d="1"/>
      </p:scale>
      <p:origin x="0" y="0"/>
    </p:cViewPr>
  </p:notesTextViewPr>
  <p:sorterViewPr>
    <p:cViewPr>
      <p:scale>
        <a:sx n="70" d="100"/>
        <a:sy n="70" d="100"/>
      </p:scale>
      <p:origin x="0" y="0"/>
    </p:cViewPr>
  </p:sorterViewPr>
  <p:notesViewPr>
    <p:cSldViewPr snapToObjects="1" showGuides="1">
      <p:cViewPr varScale="1">
        <p:scale>
          <a:sx n="43" d="100"/>
          <a:sy n="43" d="100"/>
        </p:scale>
        <p:origin x="-2010" y="-120"/>
      </p:cViewPr>
      <p:guideLst>
        <p:guide orient="horz" pos="3224"/>
        <p:guide pos="2043"/>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oleObject" Target="file:///\\Users\lu\Desktop\&#24037;&#20316;&#31807;1.xlsx" TargetMode="External"/></Relationships>
</file>

<file path=ppt/charts/_rels/chart10.xml.rels><?xml version="1.0" encoding="UTF-8" standalone="yes"?>
<Relationships xmlns="http://schemas.openxmlformats.org/package/2006/relationships"><Relationship Id="rId4" Type="http://schemas.microsoft.com/office/2011/relationships/chartColorStyle" Target="colors10.xml"/><Relationship Id="rId3" Type="http://schemas.microsoft.com/office/2011/relationships/chartStyle" Target="style10.xml"/><Relationship Id="rId2" Type="http://schemas.openxmlformats.org/officeDocument/2006/relationships/themeOverride" Target="../theme/themeOverride9.xml"/><Relationship Id="rId1" Type="http://schemas.openxmlformats.org/officeDocument/2006/relationships/package" Target="../embeddings/Workbook7.xlsx"/></Relationships>
</file>

<file path=ppt/charts/_rels/chart11.xml.rels><?xml version="1.0" encoding="UTF-8" standalone="yes"?>
<Relationships xmlns="http://schemas.openxmlformats.org/package/2006/relationships"><Relationship Id="rId4" Type="http://schemas.microsoft.com/office/2011/relationships/chartColorStyle" Target="colors11.xml"/><Relationship Id="rId3" Type="http://schemas.microsoft.com/office/2011/relationships/chartStyle" Target="style11.xml"/><Relationship Id="rId2" Type="http://schemas.openxmlformats.org/officeDocument/2006/relationships/themeOverride" Target="../theme/themeOverride10.xml"/><Relationship Id="rId1" Type="http://schemas.openxmlformats.org/officeDocument/2006/relationships/package" Target="../embeddings/Workbook8.xlsx"/></Relationships>
</file>

<file path=ppt/charts/_rels/chart12.xml.rels><?xml version="1.0" encoding="UTF-8" standalone="yes"?>
<Relationships xmlns="http://schemas.openxmlformats.org/package/2006/relationships"><Relationship Id="rId4" Type="http://schemas.microsoft.com/office/2011/relationships/chartColorStyle" Target="colors12.xml"/><Relationship Id="rId3" Type="http://schemas.microsoft.com/office/2011/relationships/chartStyle" Target="style12.xml"/><Relationship Id="rId2" Type="http://schemas.openxmlformats.org/officeDocument/2006/relationships/themeOverride" Target="../theme/themeOverride11.xml"/><Relationship Id="rId1" Type="http://schemas.openxmlformats.org/officeDocument/2006/relationships/package" Target="../embeddings/Workbook9.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file:///D:\&#30740;&#19968;\&#22522;&#21327;\&#20114;&#32852;&#32593;&#32452;\&#31532;&#20108;&#27425;&#20869;&#22521;&#8212;&#8212;&#32654;&#32929;&#31185;&#25216;&#38646;&#21806;\&#24213;&#31295;.xlsx" TargetMode="External"/></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Users\lu\Desktop\&#24037;&#20316;&#31807;1.xlsx" TargetMode="External"/></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file:///\\Users\lu\Desktop\&#24037;&#20316;&#31807;1.xlsx" TargetMode="External"/></Relationships>
</file>

<file path=ppt/charts/_rels/chart2.xml.rels><?xml version="1.0" encoding="UTF-8" standalone="yes"?>
<Relationships xmlns="http://schemas.openxmlformats.org/package/2006/relationships"><Relationship Id="rId4" Type="http://schemas.microsoft.com/office/2011/relationships/chartColorStyle" Target="colors2.xml"/><Relationship Id="rId3" Type="http://schemas.microsoft.com/office/2011/relationships/chartStyle" Target="style2.xml"/><Relationship Id="rId2" Type="http://schemas.openxmlformats.org/officeDocument/2006/relationships/themeOverride" Target="../theme/themeOverride2.xml"/><Relationship Id="rId1" Type="http://schemas.openxmlformats.org/officeDocument/2006/relationships/oleObject" Target="file:///\\Users\lu\Desktop\&#24037;&#20316;&#31807;1.xlsx" TargetMode="External"/></Relationships>
</file>

<file path=ppt/charts/_rels/chart3.xml.rels><?xml version="1.0" encoding="UTF-8" standalone="yes"?>
<Relationships xmlns="http://schemas.openxmlformats.org/package/2006/relationships"><Relationship Id="rId4" Type="http://schemas.microsoft.com/office/2011/relationships/chartColorStyle" Target="colors3.xml"/><Relationship Id="rId3" Type="http://schemas.microsoft.com/office/2011/relationships/chartStyle" Target="style3.xml"/><Relationship Id="rId2" Type="http://schemas.openxmlformats.org/officeDocument/2006/relationships/themeOverride" Target="../theme/themeOverride3.xml"/><Relationship Id="rId1" Type="http://schemas.openxmlformats.org/officeDocument/2006/relationships/package" Target="../embeddings/Workbook1.xlsx"/></Relationships>
</file>

<file path=ppt/charts/_rels/chart4.xml.rels><?xml version="1.0" encoding="UTF-8" standalone="yes"?>
<Relationships xmlns="http://schemas.openxmlformats.org/package/2006/relationships"><Relationship Id="rId4" Type="http://schemas.microsoft.com/office/2011/relationships/chartColorStyle" Target="colors4.xml"/><Relationship Id="rId3" Type="http://schemas.microsoft.com/office/2011/relationships/chartStyle" Target="style4.xml"/><Relationship Id="rId2" Type="http://schemas.openxmlformats.org/officeDocument/2006/relationships/themeOverride" Target="../theme/themeOverride4.xml"/><Relationship Id="rId1" Type="http://schemas.openxmlformats.org/officeDocument/2006/relationships/package" Target="../embeddings/Workbook2.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E:\PG\Curriculum_PG2_PHBS\CorporateFinance\&#23567;&#32452;&#20316;&#19994;\formal-ppt\graph.xlsx" TargetMode="External"/></Relationships>
</file>

<file path=ppt/charts/_rels/chart6.xml.rels><?xml version="1.0" encoding="UTF-8" standalone="yes"?>
<Relationships xmlns="http://schemas.openxmlformats.org/package/2006/relationships"><Relationship Id="rId4" Type="http://schemas.microsoft.com/office/2011/relationships/chartColorStyle" Target="colors6.xml"/><Relationship Id="rId3" Type="http://schemas.microsoft.com/office/2011/relationships/chartStyle" Target="style6.xml"/><Relationship Id="rId2" Type="http://schemas.openxmlformats.org/officeDocument/2006/relationships/themeOverride" Target="../theme/themeOverride5.xml"/><Relationship Id="rId1" Type="http://schemas.openxmlformats.org/officeDocument/2006/relationships/package" Target="../embeddings/Workbook3.xlsx"/></Relationships>
</file>

<file path=ppt/charts/_rels/chart7.xml.rels><?xml version="1.0" encoding="UTF-8" standalone="yes"?>
<Relationships xmlns="http://schemas.openxmlformats.org/package/2006/relationships"><Relationship Id="rId4" Type="http://schemas.microsoft.com/office/2011/relationships/chartColorStyle" Target="colors7.xml"/><Relationship Id="rId3" Type="http://schemas.microsoft.com/office/2011/relationships/chartStyle" Target="style7.xml"/><Relationship Id="rId2" Type="http://schemas.openxmlformats.org/officeDocument/2006/relationships/themeOverride" Target="../theme/themeOverride6.xml"/><Relationship Id="rId1" Type="http://schemas.openxmlformats.org/officeDocument/2006/relationships/package" Target="../embeddings/Workbook4.xlsx"/></Relationships>
</file>

<file path=ppt/charts/_rels/chart8.xml.rels><?xml version="1.0" encoding="UTF-8" standalone="yes"?>
<Relationships xmlns="http://schemas.openxmlformats.org/package/2006/relationships"><Relationship Id="rId4" Type="http://schemas.microsoft.com/office/2011/relationships/chartColorStyle" Target="colors8.xml"/><Relationship Id="rId3" Type="http://schemas.microsoft.com/office/2011/relationships/chartStyle" Target="style8.xml"/><Relationship Id="rId2" Type="http://schemas.openxmlformats.org/officeDocument/2006/relationships/themeOverride" Target="../theme/themeOverride7.xml"/><Relationship Id="rId1" Type="http://schemas.openxmlformats.org/officeDocument/2006/relationships/package" Target="../embeddings/Workbook5.xlsx"/></Relationships>
</file>

<file path=ppt/charts/_rels/chart9.xml.rels><?xml version="1.0" encoding="UTF-8" standalone="yes"?>
<Relationships xmlns="http://schemas.openxmlformats.org/package/2006/relationships"><Relationship Id="rId4" Type="http://schemas.microsoft.com/office/2011/relationships/chartColorStyle" Target="colors9.xml"/><Relationship Id="rId3" Type="http://schemas.microsoft.com/office/2011/relationships/chartStyle" Target="style9.xml"/><Relationship Id="rId2" Type="http://schemas.openxmlformats.org/officeDocument/2006/relationships/themeOverride" Target="../theme/themeOverride8.xml"/><Relationship Id="rId1" Type="http://schemas.openxmlformats.org/officeDocument/2006/relationships/package" Target="../embeddings/Workbook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Sheet1!$A$53</c:f>
              <c:strCache>
                <c:ptCount val="1"/>
                <c:pt idx="0">
                  <c:v>收入</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bg1"/>
                    </a:solidFill>
                    <a:latin typeface="Arial" panose="020B0604020202020204" pitchFamily="34" charset="0"/>
                    <a:ea typeface="+mn-ea"/>
                    <a:cs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Sheet1!$B$52:$D$52</c:f>
              <c:numCache>
                <c:formatCode>General</c:formatCode>
                <c:ptCount val="3"/>
                <c:pt idx="0">
                  <c:v>2020</c:v>
                </c:pt>
                <c:pt idx="1">
                  <c:v>2021</c:v>
                </c:pt>
                <c:pt idx="2">
                  <c:v>2022</c:v>
                </c:pt>
              </c:numCache>
            </c:numRef>
          </c:cat>
          <c:val>
            <c:numRef>
              <c:f>Sheet1!$B$53:$D$53</c:f>
              <c:numCache>
                <c:formatCode>General</c:formatCode>
                <c:ptCount val="3"/>
                <c:pt idx="0">
                  <c:v>16127</c:v>
                </c:pt>
                <c:pt idx="1">
                  <c:v>23344</c:v>
                </c:pt>
                <c:pt idx="2">
                  <c:v>39020</c:v>
                </c:pt>
              </c:numCache>
            </c:numRef>
          </c:val>
        </c:ser>
        <c:dLbls>
          <c:showLegendKey val="0"/>
          <c:showVal val="1"/>
          <c:showCatName val="0"/>
          <c:showSerName val="0"/>
          <c:showPercent val="0"/>
          <c:showBubbleSize val="0"/>
        </c:dLbls>
        <c:gapWidth val="219"/>
        <c:overlap val="-27"/>
        <c:axId val="1004905423"/>
        <c:axId val="1004907151"/>
      </c:barChart>
      <c:lineChart>
        <c:grouping val="standard"/>
        <c:varyColors val="0"/>
        <c:ser>
          <c:idx val="1"/>
          <c:order val="1"/>
          <c:tx>
            <c:strRef>
              <c:f>Sheet1!$A$54</c:f>
              <c:strCache>
                <c:ptCount val="1"/>
                <c:pt idx="0">
                  <c:v>yoy</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Sheet1!$B$52:$D$52</c:f>
              <c:numCache>
                <c:formatCode>General</c:formatCode>
                <c:ptCount val="3"/>
                <c:pt idx="0">
                  <c:v>2020</c:v>
                </c:pt>
                <c:pt idx="1">
                  <c:v>2021</c:v>
                </c:pt>
                <c:pt idx="2">
                  <c:v>2022</c:v>
                </c:pt>
              </c:numCache>
            </c:numRef>
          </c:cat>
          <c:val>
            <c:numRef>
              <c:f>Sheet1!$B$54:$D$54</c:f>
              <c:numCache>
                <c:formatCode>General</c:formatCode>
                <c:ptCount val="3"/>
                <c:pt idx="1" c:formatCode="0%">
                  <c:v>0.45</c:v>
                </c:pt>
                <c:pt idx="2" c:formatCode="0%">
                  <c:v>0.67</c:v>
                </c:pt>
              </c:numCache>
            </c:numRef>
          </c:val>
          <c:smooth val="0"/>
        </c:ser>
        <c:dLbls>
          <c:showLegendKey val="0"/>
          <c:showVal val="1"/>
          <c:showCatName val="0"/>
          <c:showSerName val="0"/>
          <c:showPercent val="0"/>
          <c:showBubbleSize val="0"/>
        </c:dLbls>
        <c:marker val="0"/>
        <c:smooth val="0"/>
        <c:axId val="245648671"/>
        <c:axId val="563896399"/>
      </c:lineChart>
      <c:catAx>
        <c:axId val="100490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1004907151"/>
        <c:crosses val="autoZero"/>
        <c:auto val="1"/>
        <c:lblAlgn val="ctr"/>
        <c:lblOffset val="100"/>
        <c:noMultiLvlLbl val="0"/>
      </c:catAx>
      <c:valAx>
        <c:axId val="1004907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1004905423"/>
        <c:crosses val="autoZero"/>
        <c:crossBetween val="between"/>
      </c:valAx>
      <c:catAx>
        <c:axId val="245648671"/>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563896399"/>
        <c:crosses val="autoZero"/>
        <c:auto val="1"/>
        <c:lblAlgn val="ctr"/>
        <c:lblOffset val="100"/>
        <c:noMultiLvlLbl val="0"/>
      </c:catAx>
      <c:valAx>
        <c:axId val="563896399"/>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45648671"/>
        <c:crosses val="max"/>
        <c:crossBetween val="between"/>
      </c:valAx>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cs typeface="Arial" panose="020B0604020202020204" pitchFamily="34" charset="0"/>
        </a:defRPr>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100" b="0" i="0" u="none" strike="noStrike" kern="1200" spc="0" baseline="0">
                <a:solidFill>
                  <a:schemeClr val="tx1">
                    <a:lumMod val="65000"/>
                    <a:lumOff val="35000"/>
                  </a:schemeClr>
                </a:solidFill>
                <a:latin typeface="+mn-lt"/>
                <a:ea typeface="+mn-ea"/>
                <a:cs typeface="+mn-cs"/>
              </a:defRPr>
            </a:pPr>
            <a:r>
              <a:rPr lang="en-US" altLang="zh-CN" sz="1100" dirty="0"/>
              <a:t>Comparison of R&amp;D expense revenue proportion</a:t>
            </a:r>
            <a:endParaRPr lang="zh-CN" altLang="en-US" sz="1100" dirty="0"/>
          </a:p>
        </c:rich>
      </c:tx>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0.147388</c:v>
                </c:pt>
                <c:pt idx="1">
                  <c:v>0.124527</c:v>
                </c:pt>
                <c:pt idx="2">
                  <c:v>0.116383</c:v>
                </c:pt>
              </c:numCache>
            </c:numRef>
          </c:val>
          <c:smooth val="0"/>
        </c:ser>
        <c:ser>
          <c:idx val="1"/>
          <c:order val="1"/>
          <c:tx>
            <c:strRef>
              <c:f>Sheet1!$A$3</c:f>
              <c:strCache>
                <c:ptCount val="1"/>
                <c:pt idx="0">
                  <c:v>巨子生物</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Sheet1!$B$3:$D$3</c:f>
              <c:numCache>
                <c:formatCode>0.00%</c:formatCode>
                <c:ptCount val="3"/>
                <c:pt idx="0">
                  <c:v>0.0112177001744566</c:v>
                </c:pt>
                <c:pt idx="1">
                  <c:v>0.0160428116901527</c:v>
                </c:pt>
                <c:pt idx="2">
                  <c:v>0.0185434294671401</c:v>
                </c:pt>
              </c:numCache>
            </c:numRef>
          </c:val>
          <c:smooth val="0"/>
        </c:ser>
        <c:ser>
          <c:idx val="2"/>
          <c:order val="2"/>
          <c:tx>
            <c:strRef>
              <c:f>Sheet1!$A$4</c:f>
              <c:strCache>
                <c:ptCount val="1"/>
                <c:pt idx="0">
                  <c:v>创尔生物</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Sheet1!$B$4:$D$4</c:f>
              <c:numCache>
                <c:formatCode>0.00%</c:formatCode>
                <c:ptCount val="3"/>
                <c:pt idx="0">
                  <c:v>0.060607</c:v>
                </c:pt>
                <c:pt idx="1">
                  <c:v>0.092502</c:v>
                </c:pt>
                <c:pt idx="2">
                  <c:v>0.074922</c:v>
                </c:pt>
              </c:numCache>
            </c:numRef>
          </c:val>
          <c:smooth val="0"/>
        </c:ser>
        <c:dLbls>
          <c:showLegendKey val="0"/>
          <c:showVal val="1"/>
          <c:showCatName val="0"/>
          <c:showSerName val="0"/>
          <c:showPercent val="0"/>
          <c:showBubbleSize val="0"/>
        </c:dLbls>
        <c:marker val="0"/>
        <c:smooth val="0"/>
        <c:axId val="185674880"/>
        <c:axId val="186079584"/>
      </c:lineChart>
      <c:catAx>
        <c:axId val="18567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6079584"/>
        <c:crosses val="autoZero"/>
        <c:auto val="1"/>
        <c:lblAlgn val="ctr"/>
        <c:lblOffset val="100"/>
        <c:noMultiLvlLbl val="0"/>
      </c:catAx>
      <c:valAx>
        <c:axId val="1860795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56748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100" b="0" i="0" u="none" strike="noStrike" kern="1200" spc="0" baseline="0">
                <a:solidFill>
                  <a:schemeClr val="tx1">
                    <a:lumMod val="65000"/>
                    <a:lumOff val="35000"/>
                  </a:schemeClr>
                </a:solidFill>
                <a:latin typeface="+mn-lt"/>
                <a:ea typeface="+mn-ea"/>
                <a:cs typeface="+mn-cs"/>
              </a:defRPr>
            </a:pPr>
            <a:r>
              <a:rPr lang="en-US" altLang="zh-CN" sz="1100" dirty="0"/>
              <a:t>Comparison of the number of R&amp;D personnel</a:t>
            </a:r>
            <a:endParaRPr lang="zh-CN" altLang="en-US" sz="1100" dirty="0"/>
          </a:p>
        </c:rich>
      </c:tx>
      <c:layout/>
      <c:overlay val="0"/>
      <c:spPr>
        <a:noFill/>
        <a:ln>
          <a:noFill/>
        </a:ln>
        <a:effectLst/>
      </c:spPr>
    </c:title>
    <c:autoTitleDeleted val="0"/>
    <c:plotArea>
      <c:layout/>
      <c:barChart>
        <c:barDir val="col"/>
        <c:grouping val="clustered"/>
        <c:varyColors val="0"/>
        <c:ser>
          <c:idx val="0"/>
          <c:order val="0"/>
          <c:tx>
            <c:strRef>
              <c:f>Sheet1!$A$2</c:f>
              <c:strCache>
                <c:ptCount val="1"/>
                <c:pt idx="0">
                  <c:v>锦波生物</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General</c:formatCode>
                <c:ptCount val="3"/>
                <c:pt idx="0">
                  <c:v>67</c:v>
                </c:pt>
                <c:pt idx="1">
                  <c:v>84</c:v>
                </c:pt>
                <c:pt idx="2">
                  <c:v>147</c:v>
                </c:pt>
              </c:numCache>
            </c:numRef>
          </c:val>
        </c:ser>
        <c:ser>
          <c:idx val="1"/>
          <c:order val="1"/>
          <c:tx>
            <c:strRef>
              <c:f>Sheet1!$A$3</c:f>
              <c:strCache>
                <c:ptCount val="1"/>
                <c:pt idx="0">
                  <c:v>巨子生物</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Sheet1!$B$3:$D$3</c:f>
              <c:numCache>
                <c:formatCode>General</c:formatCode>
                <c:ptCount val="3"/>
                <c:pt idx="1">
                  <c:v>124</c:v>
                </c:pt>
                <c:pt idx="2">
                  <c:v>132</c:v>
                </c:pt>
              </c:numCache>
            </c:numRef>
          </c:val>
        </c:ser>
        <c:ser>
          <c:idx val="2"/>
          <c:order val="2"/>
          <c:tx>
            <c:strRef>
              <c:f>Sheet1!$A$4</c:f>
              <c:strCache>
                <c:ptCount val="1"/>
                <c:pt idx="0">
                  <c:v>创尔生物</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Sheet1!$B$4:$D$4</c:f>
              <c:numCache>
                <c:formatCode>General</c:formatCode>
                <c:ptCount val="3"/>
                <c:pt idx="0">
                  <c:v>63</c:v>
                </c:pt>
                <c:pt idx="1">
                  <c:v>78</c:v>
                </c:pt>
                <c:pt idx="2">
                  <c:v>59</c:v>
                </c:pt>
              </c:numCache>
            </c:numRef>
          </c:val>
        </c:ser>
        <c:dLbls>
          <c:showLegendKey val="0"/>
          <c:showVal val="1"/>
          <c:showCatName val="0"/>
          <c:showSerName val="0"/>
          <c:showPercent val="0"/>
          <c:showBubbleSize val="0"/>
        </c:dLbls>
        <c:gapWidth val="219"/>
        <c:overlap val="-27"/>
        <c:axId val="185980640"/>
        <c:axId val="185982368"/>
      </c:barChart>
      <c:catAx>
        <c:axId val="18598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5982368"/>
        <c:crosses val="autoZero"/>
        <c:auto val="1"/>
        <c:lblAlgn val="ctr"/>
        <c:lblOffset val="100"/>
        <c:noMultiLvlLbl val="0"/>
      </c:catAx>
      <c:valAx>
        <c:axId val="18598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859806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100" b="0" i="0" u="none" strike="noStrike" kern="1200" spc="0" baseline="0">
                <a:solidFill>
                  <a:schemeClr val="tx1">
                    <a:lumMod val="65000"/>
                    <a:lumOff val="35000"/>
                  </a:schemeClr>
                </a:solidFill>
                <a:latin typeface="+mn-lt"/>
                <a:ea typeface="+mn-ea"/>
                <a:cs typeface="+mn-cs"/>
              </a:defRPr>
            </a:pPr>
            <a:r>
              <a:rPr lang="en-US" altLang="zh-CN" sz="1100" dirty="0"/>
              <a:t>Comparison of proportion of R&amp;D personnel</a:t>
            </a:r>
            <a:endParaRPr lang="zh-CN" altLang="en-US" sz="1100" dirty="0"/>
          </a:p>
        </c:rich>
      </c:tx>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0.192</c:v>
                </c:pt>
                <c:pt idx="1">
                  <c:v>0.197</c:v>
                </c:pt>
                <c:pt idx="2">
                  <c:v>0.238</c:v>
                </c:pt>
              </c:numCache>
            </c:numRef>
          </c:val>
          <c:smooth val="0"/>
        </c:ser>
        <c:ser>
          <c:idx val="1"/>
          <c:order val="1"/>
          <c:tx>
            <c:strRef>
              <c:f>Sheet1!$A$3</c:f>
              <c:strCache>
                <c:ptCount val="1"/>
                <c:pt idx="0">
                  <c:v>巨子生物</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Sheet1!$B$3:$D$3</c:f>
              <c:numCache>
                <c:formatCode>General</c:formatCode>
                <c:ptCount val="3"/>
                <c:pt idx="1" c:formatCode="0.00%">
                  <c:v>0.148</c:v>
                </c:pt>
                <c:pt idx="2" c:formatCode="0.00%">
                  <c:v>0.141</c:v>
                </c:pt>
              </c:numCache>
            </c:numRef>
          </c:val>
          <c:smooth val="0"/>
        </c:ser>
        <c:ser>
          <c:idx val="2"/>
          <c:order val="2"/>
          <c:tx>
            <c:strRef>
              <c:f>Sheet1!$A$4</c:f>
              <c:strCache>
                <c:ptCount val="1"/>
                <c:pt idx="0">
                  <c:v>创尔生物</c:v>
                </c:pt>
              </c:strCache>
            </c:strRef>
          </c:tx>
          <c:spPr>
            <a:ln w="28575"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Sheet1!$B$4:$D$4</c:f>
              <c:numCache>
                <c:formatCode>0.00%</c:formatCode>
                <c:ptCount val="3"/>
                <c:pt idx="0">
                  <c:v>0.173</c:v>
                </c:pt>
                <c:pt idx="1">
                  <c:v>0.22</c:v>
                </c:pt>
                <c:pt idx="2">
                  <c:v>0.171</c:v>
                </c:pt>
              </c:numCache>
            </c:numRef>
          </c:val>
          <c:smooth val="0"/>
        </c:ser>
        <c:dLbls>
          <c:showLegendKey val="0"/>
          <c:showVal val="1"/>
          <c:showCatName val="0"/>
          <c:showSerName val="0"/>
          <c:showPercent val="0"/>
          <c:showBubbleSize val="0"/>
        </c:dLbls>
        <c:marker val="0"/>
        <c:smooth val="0"/>
        <c:axId val="2099713311"/>
        <c:axId val="2099715039"/>
      </c:lineChart>
      <c:catAx>
        <c:axId val="2099713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99715039"/>
        <c:crosses val="autoZero"/>
        <c:auto val="1"/>
        <c:lblAlgn val="ctr"/>
        <c:lblOffset val="100"/>
        <c:noMultiLvlLbl val="0"/>
      </c:catAx>
      <c:valAx>
        <c:axId val="2099715039"/>
        <c:scaling>
          <c:orientation val="minMax"/>
          <c:min val="0.1"/>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9971331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spPr>
            <a:solidFill>
              <a:schemeClr val="bg1"/>
            </a:solidFill>
            <a:ln>
              <a:noFill/>
            </a:ln>
            <a:effectLst/>
          </c:spPr>
          <c:invertIfNegative val="0"/>
          <c:dLbls>
            <c:delete val="1"/>
          </c:dLbls>
          <c:val>
            <c:numRef>
              <c:f>Sheet7!$B$30:$D$30</c:f>
              <c:numCache>
                <c:formatCode>General</c:formatCode>
                <c:ptCount val="3"/>
                <c:pt idx="0">
                  <c:v>43</c:v>
                </c:pt>
                <c:pt idx="1">
                  <c:v>44.86</c:v>
                </c:pt>
                <c:pt idx="2">
                  <c:v>174</c:v>
                </c:pt>
              </c:numCache>
            </c:numRef>
          </c:val>
        </c:ser>
        <c:ser>
          <c:idx val="1"/>
          <c:order val="1"/>
          <c:spPr>
            <a:solidFill>
              <a:srgbClr val="C00000"/>
            </a:solidFill>
            <a:ln>
              <a:noFill/>
            </a:ln>
            <a:effectLst/>
          </c:spPr>
          <c:invertIfNegative val="0"/>
          <c:dLbls>
            <c:delete val="1"/>
          </c:dLbls>
          <c:val>
            <c:numRef>
              <c:f>Sheet7!$B$31:$D$31</c:f>
              <c:numCache>
                <c:formatCode>General</c:formatCode>
                <c:ptCount val="3"/>
                <c:pt idx="0">
                  <c:v>253</c:v>
                </c:pt>
                <c:pt idx="1">
                  <c:v>227.7</c:v>
                </c:pt>
                <c:pt idx="2">
                  <c:v>287</c:v>
                </c:pt>
              </c:numCache>
            </c:numRef>
          </c:val>
        </c:ser>
        <c:ser>
          <c:idx val="2"/>
          <c:order val="2"/>
          <c:spPr>
            <a:solidFill>
              <a:schemeClr val="bg1"/>
            </a:solidFill>
            <a:ln>
              <a:noFill/>
            </a:ln>
            <a:effectLst/>
          </c:spPr>
          <c:invertIfNegative val="0"/>
          <c:dLbls>
            <c:delete val="1"/>
          </c:dLbls>
          <c:val>
            <c:numRef>
              <c:f>Sheet7!$B$32:$D$32</c:f>
              <c:numCache>
                <c:formatCode>General</c:formatCode>
                <c:ptCount val="3"/>
                <c:pt idx="0">
                  <c:v>210</c:v>
                </c:pt>
                <c:pt idx="1">
                  <c:v>182.84</c:v>
                </c:pt>
                <c:pt idx="2">
                  <c:v>113</c:v>
                </c:pt>
              </c:numCache>
            </c:numRef>
          </c:val>
        </c:ser>
        <c:dLbls>
          <c:showLegendKey val="0"/>
          <c:showVal val="0"/>
          <c:showCatName val="0"/>
          <c:showSerName val="0"/>
          <c:showPercent val="0"/>
          <c:showBubbleSize val="0"/>
        </c:dLbls>
        <c:gapWidth val="150"/>
        <c:overlap val="100"/>
        <c:axId val="783403976"/>
        <c:axId val="783404696"/>
      </c:barChart>
      <c:catAx>
        <c:axId val="783403976"/>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83404696"/>
        <c:crosses val="autoZero"/>
        <c:auto val="1"/>
        <c:lblAlgn val="ctr"/>
        <c:lblOffset val="100"/>
        <c:noMultiLvlLbl val="0"/>
      </c:catAx>
      <c:valAx>
        <c:axId val="783404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78340397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defRPr lang="zh-CN" sz="1400" b="0" i="0" u="none" strike="noStrike" kern="1200" spc="0" baseline="0">
                <a:solidFill>
                  <a:sysClr val="windowText" lastClr="000000">
                    <a:lumMod val="65000"/>
                    <a:lumOff val="35000"/>
                  </a:sysClr>
                </a:solidFill>
                <a:latin typeface="+mn-lt"/>
                <a:ea typeface="+mn-ea"/>
                <a:cs typeface="+mn-cs"/>
              </a:defRPr>
            </a:pPr>
            <a:r>
              <a:rPr lang="en-US" altLang="zh-CN" sz="1200" kern="1200" dirty="0">
                <a:solidFill>
                  <a:schemeClr val="tx1">
                    <a:lumMod val="50000"/>
                    <a:lumOff val="50000"/>
                  </a:schemeClr>
                </a:solidFill>
                <a:latin typeface="+mn-lt"/>
                <a:ea typeface="宋体" panose="02010600030101010101" pitchFamily="2" charset="-122"/>
                <a:cs typeface="Arial" panose="020B0604020202020204" pitchFamily="34" charset="0"/>
              </a:rPr>
              <a:t>Revenue</a:t>
            </a:r>
            <a:r>
              <a:rPr lang="en-US" altLang="zh-CN" sz="1400" dirty="0">
                <a:effectLst/>
                <a:latin typeface="楷体" panose="02010609060101010101" pitchFamily="49" charset="-122"/>
                <a:ea typeface="楷体" panose="02010609060101010101" pitchFamily="49" charset="-122"/>
              </a:rPr>
              <a:t> </a:t>
            </a:r>
            <a:r>
              <a:rPr lang="en-US" altLang="zh-CN" sz="1200" b="0" i="0" u="none" strike="noStrike" kern="1200" spc="0" baseline="0" dirty="0">
                <a:solidFill>
                  <a:schemeClr val="tx1">
                    <a:lumMod val="50000"/>
                    <a:lumOff val="50000"/>
                  </a:schemeClr>
                </a:solidFill>
                <a:latin typeface="+mn-lt"/>
                <a:ea typeface="宋体" panose="02010600030101010101" pitchFamily="2" charset="-122"/>
                <a:cs typeface="Arial" panose="020B0604020202020204" pitchFamily="34" charset="0"/>
              </a:rPr>
              <a:t>Share of Major Products of </a:t>
            </a:r>
            <a:r>
              <a:rPr lang="en-US" altLang="zh-CN" sz="1200" b="0" i="0" u="none" strike="noStrike" kern="1200" spc="0" baseline="0" dirty="0" err="1">
                <a:solidFill>
                  <a:schemeClr val="tx1">
                    <a:lumMod val="50000"/>
                    <a:lumOff val="50000"/>
                  </a:schemeClr>
                </a:solidFill>
                <a:latin typeface="+mn-lt"/>
                <a:ea typeface="宋体" panose="02010600030101010101" pitchFamily="2" charset="-122"/>
                <a:cs typeface="Arial" panose="020B0604020202020204" pitchFamily="34" charset="0"/>
              </a:rPr>
              <a:t>Jinbo</a:t>
            </a:r>
            <a:r>
              <a:rPr lang="en-US" altLang="zh-CN" sz="1200" b="0" i="0" u="none" strike="noStrike" kern="1200" spc="0" baseline="0" dirty="0">
                <a:solidFill>
                  <a:schemeClr val="tx1">
                    <a:lumMod val="50000"/>
                    <a:lumOff val="50000"/>
                  </a:schemeClr>
                </a:solidFill>
                <a:latin typeface="+mn-lt"/>
                <a:ea typeface="宋体" panose="02010600030101010101" pitchFamily="2" charset="-122"/>
                <a:cs typeface="Arial" panose="020B0604020202020204" pitchFamily="34" charset="0"/>
              </a:rPr>
              <a:t> Bio, 2020-2022</a:t>
            </a:r>
            <a:endParaRPr lang="zh-CN" altLang="zh-CN" sz="1200" b="0" i="0" u="none" strike="noStrike" kern="1200" spc="0" baseline="0" dirty="0">
              <a:solidFill>
                <a:schemeClr val="tx1">
                  <a:lumMod val="50000"/>
                  <a:lumOff val="50000"/>
                </a:schemeClr>
              </a:solidFill>
              <a:latin typeface="+mn-lt"/>
              <a:ea typeface="宋体" panose="02010600030101010101" pitchFamily="2" charset="-122"/>
              <a:cs typeface="Arial" panose="020B0604020202020204" pitchFamily="34" charset="0"/>
            </a:endParaRPr>
          </a:p>
        </c:rich>
      </c:tx>
      <c:layout>
        <c:manualLayout>
          <c:xMode val="edge"/>
          <c:yMode val="edge"/>
          <c:x val="0.134765669775669"/>
          <c:y val="0"/>
        </c:manualLayout>
      </c:layout>
      <c:overlay val="0"/>
      <c:spPr>
        <a:noFill/>
        <a:ln>
          <a:noFill/>
        </a:ln>
        <a:effectLst/>
      </c:spPr>
    </c:title>
    <c:autoTitleDeleted val="0"/>
    <c:plotArea>
      <c:layout/>
      <c:barChart>
        <c:barDir val="col"/>
        <c:grouping val="percentStacked"/>
        <c:varyColors val="0"/>
        <c:ser>
          <c:idx val="0"/>
          <c:order val="0"/>
          <c:tx>
            <c:strRef>
              <c:f>Sheet1!$F$14</c:f>
              <c:strCache>
                <c:ptCount val="1"/>
                <c:pt idx="0">
                  <c:v>重组胶原蛋白产品占比</c:v>
                </c:pt>
              </c:strCache>
            </c:strRef>
          </c:tx>
          <c:spPr>
            <a:solidFill>
              <a:srgbClr val="9B171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Sheet1!$G$13:$I$13</c:f>
              <c:numCache>
                <c:formatCode>General</c:formatCode>
                <c:ptCount val="3"/>
                <c:pt idx="0">
                  <c:v>2020</c:v>
                </c:pt>
                <c:pt idx="1">
                  <c:v>2021</c:v>
                </c:pt>
                <c:pt idx="2">
                  <c:v>2022</c:v>
                </c:pt>
              </c:numCache>
            </c:numRef>
          </c:cat>
          <c:val>
            <c:numRef>
              <c:f>Sheet1!$G$14:$I$14</c:f>
              <c:numCache>
                <c:formatCode>0%</c:formatCode>
                <c:ptCount val="3"/>
                <c:pt idx="0">
                  <c:v>0.63</c:v>
                </c:pt>
                <c:pt idx="1">
                  <c:v>0.7</c:v>
                </c:pt>
                <c:pt idx="2">
                  <c:v>0.86</c:v>
                </c:pt>
              </c:numCache>
            </c:numRef>
          </c:val>
        </c:ser>
        <c:ser>
          <c:idx val="1"/>
          <c:order val="1"/>
          <c:tx>
            <c:strRef>
              <c:f>Sheet1!$F$15</c:f>
              <c:strCache>
                <c:ptCount val="1"/>
                <c:pt idx="0">
                  <c:v>抗HPV生物蛋白产品占比</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Sheet1!$G$13:$I$13</c:f>
              <c:numCache>
                <c:formatCode>General</c:formatCode>
                <c:ptCount val="3"/>
                <c:pt idx="0">
                  <c:v>2020</c:v>
                </c:pt>
                <c:pt idx="1">
                  <c:v>2021</c:v>
                </c:pt>
                <c:pt idx="2">
                  <c:v>2022</c:v>
                </c:pt>
              </c:numCache>
            </c:numRef>
          </c:cat>
          <c:val>
            <c:numRef>
              <c:f>Sheet1!$G$15:$I$15</c:f>
              <c:numCache>
                <c:formatCode>0%</c:formatCode>
                <c:ptCount val="3"/>
                <c:pt idx="0">
                  <c:v>0.29</c:v>
                </c:pt>
                <c:pt idx="1">
                  <c:v>0.24</c:v>
                </c:pt>
                <c:pt idx="2">
                  <c:v>0.12</c:v>
                </c:pt>
              </c:numCache>
            </c:numRef>
          </c:val>
        </c:ser>
        <c:ser>
          <c:idx val="2"/>
          <c:order val="2"/>
          <c:tx>
            <c:strRef>
              <c:f>Sheet1!$F$16</c:f>
              <c:strCache>
                <c:ptCount val="1"/>
                <c:pt idx="0">
                  <c:v>其他产品占比</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Sheet1!$G$13:$I$13</c:f>
              <c:numCache>
                <c:formatCode>General</c:formatCode>
                <c:ptCount val="3"/>
                <c:pt idx="0">
                  <c:v>2020</c:v>
                </c:pt>
                <c:pt idx="1">
                  <c:v>2021</c:v>
                </c:pt>
                <c:pt idx="2">
                  <c:v>2022</c:v>
                </c:pt>
              </c:numCache>
            </c:numRef>
          </c:cat>
          <c:val>
            <c:numRef>
              <c:f>Sheet1!$G$16:$I$16</c:f>
              <c:numCache>
                <c:formatCode>0%</c:formatCode>
                <c:ptCount val="3"/>
                <c:pt idx="0">
                  <c:v>0.08</c:v>
                </c:pt>
                <c:pt idx="1">
                  <c:v>0.06</c:v>
                </c:pt>
                <c:pt idx="2">
                  <c:v>0.02</c:v>
                </c:pt>
              </c:numCache>
            </c:numRef>
          </c:val>
        </c:ser>
        <c:dLbls>
          <c:showLegendKey val="0"/>
          <c:showVal val="1"/>
          <c:showCatName val="0"/>
          <c:showSerName val="0"/>
          <c:showPercent val="0"/>
          <c:showBubbleSize val="0"/>
        </c:dLbls>
        <c:gapWidth val="150"/>
        <c:overlap val="100"/>
        <c:axId val="2117643552"/>
        <c:axId val="14020431"/>
      </c:barChart>
      <c:catAx>
        <c:axId val="21176435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14020431"/>
        <c:crosses val="autoZero"/>
        <c:auto val="1"/>
        <c:lblAlgn val="ctr"/>
        <c:lblOffset val="100"/>
        <c:noMultiLvlLbl val="0"/>
      </c:catAx>
      <c:valAx>
        <c:axId val="14020431"/>
        <c:scaling>
          <c:orientation val="minMax"/>
        </c:scaling>
        <c:delete val="1"/>
        <c:axPos val="l"/>
        <c:numFmt formatCode="0%"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11764355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Sheet1!$A$53</c:f>
              <c:strCache>
                <c:ptCount val="1"/>
                <c:pt idx="0">
                  <c:v>收入</c:v>
                </c:pt>
              </c:strCache>
            </c:strRef>
          </c:tx>
          <c:spPr>
            <a:solidFill>
              <a:srgbClr val="9B1717"/>
            </a:solidFill>
            <a:ln>
              <a:noFill/>
            </a:ln>
            <a:effectLst/>
          </c:spPr>
          <c:invertIfNegative val="0"/>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bg1"/>
                    </a:solidFill>
                    <a:latin typeface="Arial" panose="020B0604020202020204" pitchFamily="34" charset="0"/>
                    <a:ea typeface="+mn-ea"/>
                    <a:cs typeface="Arial" panose="020B0604020202020204" pitchFamily="34" charset="0"/>
                  </a:defRPr>
                </a:pPr>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Sheet1!$B$52:$D$52</c:f>
              <c:numCache>
                <c:formatCode>General</c:formatCode>
                <c:ptCount val="3"/>
                <c:pt idx="0">
                  <c:v>2020</c:v>
                </c:pt>
                <c:pt idx="1">
                  <c:v>2021</c:v>
                </c:pt>
                <c:pt idx="2">
                  <c:v>2022</c:v>
                </c:pt>
              </c:numCache>
            </c:numRef>
          </c:cat>
          <c:val>
            <c:numRef>
              <c:f>Sheet1!$B$53:$D$53</c:f>
              <c:numCache>
                <c:formatCode>General</c:formatCode>
                <c:ptCount val="3"/>
                <c:pt idx="0">
                  <c:v>16127</c:v>
                </c:pt>
                <c:pt idx="1">
                  <c:v>23344</c:v>
                </c:pt>
                <c:pt idx="2">
                  <c:v>39020</c:v>
                </c:pt>
              </c:numCache>
            </c:numRef>
          </c:val>
        </c:ser>
        <c:dLbls>
          <c:showLegendKey val="0"/>
          <c:showVal val="1"/>
          <c:showCatName val="0"/>
          <c:showSerName val="0"/>
          <c:showPercent val="0"/>
          <c:showBubbleSize val="0"/>
        </c:dLbls>
        <c:gapWidth val="219"/>
        <c:overlap val="-27"/>
        <c:axId val="1004905423"/>
        <c:axId val="1004907151"/>
      </c:barChart>
      <c:lineChart>
        <c:grouping val="standard"/>
        <c:varyColors val="0"/>
        <c:ser>
          <c:idx val="1"/>
          <c:order val="1"/>
          <c:tx>
            <c:strRef>
              <c:f>Sheet1!$A$54</c:f>
              <c:strCache>
                <c:ptCount val="1"/>
                <c:pt idx="0">
                  <c:v>yoy</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9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Sheet1!$B$52:$D$52</c:f>
              <c:numCache>
                <c:formatCode>General</c:formatCode>
                <c:ptCount val="3"/>
                <c:pt idx="0">
                  <c:v>2020</c:v>
                </c:pt>
                <c:pt idx="1">
                  <c:v>2021</c:v>
                </c:pt>
                <c:pt idx="2">
                  <c:v>2022</c:v>
                </c:pt>
              </c:numCache>
            </c:numRef>
          </c:cat>
          <c:val>
            <c:numRef>
              <c:f>Sheet1!$B$54:$D$54</c:f>
              <c:numCache>
                <c:formatCode>General</c:formatCode>
                <c:ptCount val="3"/>
                <c:pt idx="1" c:formatCode="0%">
                  <c:v>0.45</c:v>
                </c:pt>
                <c:pt idx="2" c:formatCode="0%">
                  <c:v>0.67</c:v>
                </c:pt>
              </c:numCache>
            </c:numRef>
          </c:val>
          <c:smooth val="0"/>
        </c:ser>
        <c:dLbls>
          <c:showLegendKey val="0"/>
          <c:showVal val="1"/>
          <c:showCatName val="0"/>
          <c:showSerName val="0"/>
          <c:showPercent val="0"/>
          <c:showBubbleSize val="0"/>
        </c:dLbls>
        <c:marker val="0"/>
        <c:smooth val="0"/>
        <c:axId val="245648671"/>
        <c:axId val="563896399"/>
      </c:lineChart>
      <c:catAx>
        <c:axId val="1004905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1004907151"/>
        <c:crosses val="autoZero"/>
        <c:auto val="1"/>
        <c:lblAlgn val="ctr"/>
        <c:lblOffset val="100"/>
        <c:noMultiLvlLbl val="0"/>
      </c:catAx>
      <c:valAx>
        <c:axId val="1004907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1004905423"/>
        <c:crosses val="autoZero"/>
        <c:crossBetween val="between"/>
      </c:valAx>
      <c:catAx>
        <c:axId val="245648671"/>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563896399"/>
        <c:crosses val="autoZero"/>
        <c:auto val="1"/>
        <c:lblAlgn val="ctr"/>
        <c:lblOffset val="100"/>
        <c:noMultiLvlLbl val="0"/>
      </c:catAx>
      <c:valAx>
        <c:axId val="563896399"/>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45648671"/>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legend>
    <c:plotVisOnly val="1"/>
    <c:dispBlanksAs val="gap"/>
    <c:showDLblsOverMax val="0"/>
  </c:chart>
  <c:spPr>
    <a:noFill/>
    <a:ln>
      <a:noFill/>
    </a:ln>
    <a:effectLst/>
  </c:spPr>
  <c:txPr>
    <a:bodyPr/>
    <a:lstStyle/>
    <a:p>
      <a:pPr>
        <a:defRPr lang="zh-CN">
          <a:latin typeface="Arial" panose="020B0604020202020204" pitchFamily="34" charset="0"/>
          <a:cs typeface="Arial" panose="020B060402020202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Sheet1!$A$58</c:f>
              <c:strCache>
                <c:ptCount val="1"/>
                <c:pt idx="0">
                  <c:v>归母净利润</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bg1"/>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Sheet1!$B$57:$D$57</c:f>
              <c:numCache>
                <c:formatCode>General</c:formatCode>
                <c:ptCount val="3"/>
                <c:pt idx="0">
                  <c:v>2020</c:v>
                </c:pt>
                <c:pt idx="1">
                  <c:v>2021</c:v>
                </c:pt>
                <c:pt idx="2">
                  <c:v>2022</c:v>
                </c:pt>
              </c:numCache>
            </c:numRef>
          </c:cat>
          <c:val>
            <c:numRef>
              <c:f>Sheet1!$B$58:$D$58</c:f>
              <c:numCache>
                <c:formatCode>General</c:formatCode>
                <c:ptCount val="3"/>
                <c:pt idx="0">
                  <c:v>3195</c:v>
                </c:pt>
                <c:pt idx="1">
                  <c:v>5739</c:v>
                </c:pt>
                <c:pt idx="2">
                  <c:v>10918</c:v>
                </c:pt>
              </c:numCache>
            </c:numRef>
          </c:val>
        </c:ser>
        <c:dLbls>
          <c:showLegendKey val="0"/>
          <c:showVal val="1"/>
          <c:showCatName val="0"/>
          <c:showSerName val="0"/>
          <c:showPercent val="0"/>
          <c:showBubbleSize val="0"/>
        </c:dLbls>
        <c:gapWidth val="219"/>
        <c:overlap val="-27"/>
        <c:axId val="471504863"/>
        <c:axId val="328452159"/>
      </c:barChart>
      <c:lineChart>
        <c:grouping val="standard"/>
        <c:varyColors val="0"/>
        <c:ser>
          <c:idx val="1"/>
          <c:order val="1"/>
          <c:tx>
            <c:strRef>
              <c:f>Sheet1!$A$59</c:f>
              <c:strCache>
                <c:ptCount val="1"/>
                <c:pt idx="0">
                  <c:v>yoy</c:v>
                </c:pt>
              </c:strCache>
            </c:strRef>
          </c:tx>
          <c:spPr>
            <a:ln w="28575" cap="rnd">
              <a:solidFill>
                <a:schemeClr val="accent2"/>
              </a:solidFill>
              <a:round/>
            </a:ln>
            <a:effectLst/>
          </c:spPr>
          <c:marker>
            <c:symbol val="none"/>
          </c:marker>
          <c:dLbls>
            <c:dLbl>
              <c:idx val="1"/>
              <c:layout>
                <c:manualLayout>
                  <c:x val="-0.12062398711889"/>
                  <c:y val="-0.14901428702477"/>
                </c:manualLayout>
              </c:layout>
              <c:dLblPos val="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082629259111779"/>
                  <c:y val="-0.0948272735612175"/>
                </c:manualLayout>
              </c:layout>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Sheet1!$B$57:$D$57</c:f>
              <c:numCache>
                <c:formatCode>General</c:formatCode>
                <c:ptCount val="3"/>
                <c:pt idx="0">
                  <c:v>2020</c:v>
                </c:pt>
                <c:pt idx="1">
                  <c:v>2021</c:v>
                </c:pt>
                <c:pt idx="2">
                  <c:v>2022</c:v>
                </c:pt>
              </c:numCache>
            </c:numRef>
          </c:cat>
          <c:val>
            <c:numRef>
              <c:f>Sheet1!$B$59:$D$59</c:f>
              <c:numCache>
                <c:formatCode>General</c:formatCode>
                <c:ptCount val="3"/>
                <c:pt idx="1" c:formatCode="0%">
                  <c:v>0.8</c:v>
                </c:pt>
                <c:pt idx="2" c:formatCode="0%">
                  <c:v>0.9</c:v>
                </c:pt>
              </c:numCache>
            </c:numRef>
          </c:val>
          <c:smooth val="0"/>
        </c:ser>
        <c:dLbls>
          <c:showLegendKey val="0"/>
          <c:showVal val="1"/>
          <c:showCatName val="0"/>
          <c:showSerName val="0"/>
          <c:showPercent val="0"/>
          <c:showBubbleSize val="0"/>
        </c:dLbls>
        <c:marker val="0"/>
        <c:smooth val="0"/>
        <c:axId val="473377567"/>
        <c:axId val="473415647"/>
      </c:lineChart>
      <c:catAx>
        <c:axId val="471504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328452159"/>
        <c:crosses val="autoZero"/>
        <c:auto val="1"/>
        <c:lblAlgn val="ctr"/>
        <c:lblOffset val="100"/>
        <c:noMultiLvlLbl val="0"/>
      </c:catAx>
      <c:valAx>
        <c:axId val="3284521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471504863"/>
        <c:crosses val="autoZero"/>
        <c:crossBetween val="between"/>
      </c:valAx>
      <c:catAx>
        <c:axId val="473377567"/>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473415647"/>
        <c:crosses val="autoZero"/>
        <c:auto val="1"/>
        <c:lblAlgn val="ctr"/>
        <c:lblOffset val="100"/>
        <c:noMultiLvlLbl val="0"/>
      </c:catAx>
      <c:valAx>
        <c:axId val="473415647"/>
        <c:scaling>
          <c:orientation val="minMax"/>
        </c:scaling>
        <c:delete val="0"/>
        <c:axPos val="r"/>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473377567"/>
        <c:crosses val="max"/>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altLang="zh-CN" sz="1200" kern="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rPr>
              <a:t>Gross margin</a:t>
            </a:r>
            <a:endParaRPr lang="zh-CN" sz="1200" kern="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endParaRPr>
          </a:p>
        </c:rich>
      </c:tx>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lstStyle/>
              <a:p>
                <a:pPr>
                  <a:defRPr lang="zh-CN" sz="1195"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0.800079</c:v>
                </c:pt>
                <c:pt idx="1">
                  <c:v>0.82291</c:v>
                </c:pt>
                <c:pt idx="2">
                  <c:v>0.85436</c:v>
                </c:pt>
              </c:numCache>
            </c:numRef>
          </c:val>
          <c:smooth val="0"/>
        </c:ser>
        <c:ser>
          <c:idx val="1"/>
          <c:order val="1"/>
          <c:tx>
            <c:strRef>
              <c:f>Sheet1!$A$3</c:f>
              <c:strCache>
                <c:ptCount val="1"/>
                <c:pt idx="0">
                  <c:v>创尔生物</c:v>
                </c:pt>
              </c:strCache>
            </c:strRef>
          </c:tx>
          <c:spPr>
            <a:ln w="28575" cap="rnd">
              <a:solidFill>
                <a:schemeClr val="accent2"/>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Sheet1!$B$3:$D$3</c:f>
              <c:numCache>
                <c:formatCode>0.00%</c:formatCode>
                <c:ptCount val="3"/>
                <c:pt idx="0">
                  <c:v>0.825408</c:v>
                </c:pt>
                <c:pt idx="1">
                  <c:v>0.795819</c:v>
                </c:pt>
                <c:pt idx="2">
                  <c:v>0.77777</c:v>
                </c:pt>
              </c:numCache>
            </c:numRef>
          </c:val>
          <c:smooth val="0"/>
        </c:ser>
        <c:ser>
          <c:idx val="2"/>
          <c:order val="2"/>
          <c:tx>
            <c:strRef>
              <c:f>Sheet1!$A$4</c:f>
              <c:strCache>
                <c:ptCount val="1"/>
                <c:pt idx="0">
                  <c:v>华熙生物</c:v>
                </c:pt>
              </c:strCache>
            </c:strRef>
          </c:tx>
          <c:spPr>
            <a:ln w="28575" cap="rnd">
              <a:solidFill>
                <a:schemeClr val="accent3"/>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Sheet1!$B$4:$D$4</c:f>
              <c:numCache>
                <c:formatCode>0.00%</c:formatCode>
                <c:ptCount val="3"/>
                <c:pt idx="0">
                  <c:v>0.814083</c:v>
                </c:pt>
                <c:pt idx="1">
                  <c:v>0.780658</c:v>
                </c:pt>
                <c:pt idx="2">
                  <c:v>0.769904</c:v>
                </c:pt>
              </c:numCache>
            </c:numRef>
          </c:val>
          <c:smooth val="0"/>
        </c:ser>
        <c:ser>
          <c:idx val="3"/>
          <c:order val="3"/>
          <c:tx>
            <c:strRef>
              <c:f>Sheet1!$A$5</c:f>
              <c:strCache>
                <c:ptCount val="1"/>
                <c:pt idx="0">
                  <c:v>诺唯赞</c:v>
                </c:pt>
              </c:strCache>
            </c:strRef>
          </c:tx>
          <c:spPr>
            <a:ln w="28575" cap="rnd">
              <a:solidFill>
                <a:schemeClr val="accent4"/>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Sheet1!$B$5:$D$5</c:f>
              <c:numCache>
                <c:formatCode>0.00%</c:formatCode>
                <c:ptCount val="3"/>
                <c:pt idx="0">
                  <c:v>0.914582</c:v>
                </c:pt>
                <c:pt idx="1">
                  <c:v>0.812243</c:v>
                </c:pt>
                <c:pt idx="2">
                  <c:v>0.688844</c:v>
                </c:pt>
              </c:numCache>
            </c:numRef>
          </c:val>
          <c:smooth val="0"/>
        </c:ser>
        <c:ser>
          <c:idx val="4"/>
          <c:order val="4"/>
          <c:tx>
            <c:strRef>
              <c:f>Sheet1!$A$6</c:f>
              <c:strCache>
                <c:ptCount val="1"/>
                <c:pt idx="0">
                  <c:v>百普赛斯</c:v>
                </c:pt>
              </c:strCache>
            </c:strRef>
          </c:tx>
          <c:spPr>
            <a:ln w="28575" cap="rnd">
              <a:solidFill>
                <a:schemeClr val="accent5"/>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Sheet1!$B$6:$D$6</c:f>
              <c:numCache>
                <c:formatCode>0.00%</c:formatCode>
                <c:ptCount val="3"/>
                <c:pt idx="0">
                  <c:v>0.919063</c:v>
                </c:pt>
                <c:pt idx="1">
                  <c:v>0.925671</c:v>
                </c:pt>
                <c:pt idx="2">
                  <c:v>0.925076</c:v>
                </c:pt>
              </c:numCache>
            </c:numRef>
          </c:val>
          <c:smooth val="0"/>
        </c:ser>
        <c:ser>
          <c:idx val="5"/>
          <c:order val="5"/>
          <c:tx>
            <c:strRef>
              <c:f>Sheet1!$A$7</c:f>
              <c:strCache>
                <c:ptCount val="1"/>
                <c:pt idx="0">
                  <c:v>巨子生物</c:v>
                </c:pt>
              </c:strCache>
            </c:strRef>
          </c:tx>
          <c:spPr>
            <a:ln w="28575" cap="rnd">
              <a:solidFill>
                <a:schemeClr val="accent6"/>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Sheet1!$B$7:$D$7</c:f>
              <c:numCache>
                <c:formatCode>0.00%</c:formatCode>
                <c:ptCount val="3"/>
                <c:pt idx="0">
                  <c:v>0.845936</c:v>
                </c:pt>
                <c:pt idx="1">
                  <c:v>0.872367</c:v>
                </c:pt>
                <c:pt idx="2">
                  <c:v>0.843851</c:v>
                </c:pt>
              </c:numCache>
            </c:numRef>
          </c:val>
          <c:smooth val="0"/>
        </c:ser>
        <c:ser>
          <c:idx val="6"/>
          <c:order val="6"/>
          <c:tx>
            <c:strRef>
              <c:f>Sheet1!$A$8</c:f>
              <c:strCache>
                <c:ptCount val="1"/>
                <c:pt idx="0">
                  <c:v>可比公司平均</c:v>
                </c:pt>
              </c:strCache>
            </c:strRef>
          </c:tx>
          <c:spPr>
            <a:ln w="28575" cap="rnd">
              <a:solidFill>
                <a:schemeClr val="accent1">
                  <a:lumMod val="60000"/>
                </a:schemeClr>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Sheet1!$B$8:$D$8</c:f>
              <c:numCache>
                <c:formatCode>0.00%</c:formatCode>
                <c:ptCount val="3"/>
                <c:pt idx="0">
                  <c:v>0.853191833333333</c:v>
                </c:pt>
                <c:pt idx="1">
                  <c:v>0.834944666666667</c:v>
                </c:pt>
                <c:pt idx="2">
                  <c:v>0.8099675</c:v>
                </c:pt>
              </c:numCache>
            </c:numRef>
          </c:val>
          <c:smooth val="0"/>
        </c:ser>
        <c:dLbls>
          <c:showLegendKey val="0"/>
          <c:showVal val="0"/>
          <c:showCatName val="0"/>
          <c:showSerName val="0"/>
          <c:showPercent val="0"/>
          <c:showBubbleSize val="0"/>
        </c:dLbls>
        <c:marker val="0"/>
        <c:smooth val="0"/>
        <c:axId val="934598064"/>
        <c:axId val="290280048"/>
      </c:lineChart>
      <c:catAx>
        <c:axId val="93459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90280048"/>
        <c:crosses val="autoZero"/>
        <c:auto val="1"/>
        <c:lblAlgn val="ctr"/>
        <c:lblOffset val="100"/>
        <c:noMultiLvlLbl val="0"/>
      </c:catAx>
      <c:valAx>
        <c:axId val="290280048"/>
        <c:scaling>
          <c:orientation val="minMax"/>
          <c:max val="1"/>
          <c:min val="0.6"/>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934598064"/>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Arial" panose="020B0604020202020204" pitchFamily="34" charset="0"/>
          <a:cs typeface="Arial" panose="020B0604020202020204" pitchFamily="34" charset="0"/>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200" b="0" i="0" u="none" strike="noStrike" kern="1200" spc="0" baseline="0">
                <a:solidFill>
                  <a:schemeClr val="tx1">
                    <a:lumMod val="50000"/>
                    <a:lumOff val="50000"/>
                  </a:schemeClr>
                </a:solidFill>
                <a:latin typeface="+mn-lt"/>
                <a:ea typeface="+mn-ea"/>
                <a:cs typeface="+mn-cs"/>
              </a:defRPr>
            </a:pPr>
            <a:r>
              <a:rPr lang="en-US" altLang="zh-CN" sz="1200" dirty="0">
                <a:solidFill>
                  <a:schemeClr val="tx1">
                    <a:lumMod val="50000"/>
                    <a:lumOff val="50000"/>
                  </a:schemeClr>
                </a:solidFill>
              </a:rPr>
              <a:t>Net profit</a:t>
            </a:r>
            <a:r>
              <a:rPr lang="en-US" altLang="zh-CN" sz="1200" baseline="0" dirty="0">
                <a:solidFill>
                  <a:schemeClr val="tx1">
                    <a:lumMod val="50000"/>
                    <a:lumOff val="50000"/>
                  </a:schemeClr>
                </a:solidFill>
              </a:rPr>
              <a:t> margin</a:t>
            </a:r>
            <a:endParaRPr lang="zh-CN" altLang="en-US" sz="1200" dirty="0">
              <a:solidFill>
                <a:schemeClr val="tx1">
                  <a:lumMod val="50000"/>
                  <a:lumOff val="50000"/>
                </a:schemeClr>
              </a:solidFill>
            </a:endParaRPr>
          </a:p>
        </c:rich>
      </c:tx>
      <c:layout>
        <c:manualLayout>
          <c:xMode val="edge"/>
          <c:yMode val="edge"/>
          <c:x val="0.310785480603755"/>
          <c:y val="0.0363956464693118"/>
        </c:manualLayout>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dLbl>
              <c:idx val="0"/>
              <c:layout/>
              <c:dLblPos val="t"/>
              <c:showLegendKey val="0"/>
              <c:showVal val="1"/>
              <c:showCatName val="0"/>
              <c:showSerName val="0"/>
              <c:showPercent val="0"/>
              <c:showBubbleSize val="0"/>
              <c:extLst>
                <c:ext xmlns:c15="http://schemas.microsoft.com/office/drawing/2012/chart" uri="{CE6537A1-D6FC-4f65-9D91-7224C49458BB}"/>
              </c:extLst>
            </c:dLbl>
            <c:dLbl>
              <c:idx val="1"/>
              <c:layout/>
              <c:dLblPos val="t"/>
              <c:showLegendKey val="0"/>
              <c:showVal val="1"/>
              <c:showCatName val="0"/>
              <c:showSerName val="0"/>
              <c:showPercent val="0"/>
              <c:showBubbleSize val="0"/>
              <c:extLst>
                <c:ext xmlns:c15="http://schemas.microsoft.com/office/drawing/2012/chart" uri="{CE6537A1-D6FC-4f65-9D91-7224C49458BB}"/>
              </c:extLst>
            </c:dLbl>
            <c:dLbl>
              <c:idx val="2"/>
              <c:layout/>
              <c:dLblPos val="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r"/>
            <c:showLegendKey val="0"/>
            <c:showVal val="0"/>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0.200101</c:v>
                </c:pt>
                <c:pt idx="1">
                  <c:v>0.243756</c:v>
                </c:pt>
                <c:pt idx="2">
                  <c:v>0.279124</c:v>
                </c:pt>
              </c:numCache>
            </c:numRef>
          </c:val>
          <c:smooth val="0"/>
        </c:ser>
        <c:ser>
          <c:idx val="1"/>
          <c:order val="1"/>
          <c:tx>
            <c:strRef>
              <c:f>Sheet1!$A$3</c:f>
              <c:strCache>
                <c:ptCount val="1"/>
                <c:pt idx="0">
                  <c:v>创尔生物</c:v>
                </c:pt>
              </c:strCache>
            </c:strRef>
          </c:tx>
          <c:spPr>
            <a:ln w="28575" cap="rnd">
              <a:solidFill>
                <a:schemeClr val="accent2"/>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Sheet1!$B$3:$D$3</c:f>
              <c:numCache>
                <c:formatCode>0.00%</c:formatCode>
                <c:ptCount val="3"/>
                <c:pt idx="0">
                  <c:v>0.302725</c:v>
                </c:pt>
                <c:pt idx="1">
                  <c:v>0.141742</c:v>
                </c:pt>
                <c:pt idx="2">
                  <c:v>0.141548</c:v>
                </c:pt>
              </c:numCache>
            </c:numRef>
          </c:val>
          <c:smooth val="0"/>
        </c:ser>
        <c:ser>
          <c:idx val="2"/>
          <c:order val="2"/>
          <c:tx>
            <c:strRef>
              <c:f>Sheet1!$A$4</c:f>
              <c:strCache>
                <c:ptCount val="1"/>
                <c:pt idx="0">
                  <c:v>华熙生物</c:v>
                </c:pt>
              </c:strCache>
            </c:strRef>
          </c:tx>
          <c:spPr>
            <a:ln w="28575" cap="rnd">
              <a:solidFill>
                <a:schemeClr val="accent3"/>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Sheet1!$B$4:$D$4</c:f>
              <c:numCache>
                <c:formatCode>0.00%</c:formatCode>
                <c:ptCount val="3"/>
                <c:pt idx="0">
                  <c:v>0.244997</c:v>
                </c:pt>
                <c:pt idx="1">
                  <c:v>0.156748</c:v>
                </c:pt>
                <c:pt idx="2">
                  <c:v>0.15118</c:v>
                </c:pt>
              </c:numCache>
            </c:numRef>
          </c:val>
          <c:smooth val="0"/>
        </c:ser>
        <c:ser>
          <c:idx val="3"/>
          <c:order val="3"/>
          <c:tx>
            <c:strRef>
              <c:f>Sheet1!$A$5</c:f>
              <c:strCache>
                <c:ptCount val="1"/>
                <c:pt idx="0">
                  <c:v>诺唯赞</c:v>
                </c:pt>
              </c:strCache>
            </c:strRef>
          </c:tx>
          <c:spPr>
            <a:ln w="28575" cap="rnd">
              <a:solidFill>
                <a:schemeClr val="accent4"/>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Sheet1!$B$5:$D$5</c:f>
              <c:numCache>
                <c:formatCode>0.00%</c:formatCode>
                <c:ptCount val="3"/>
                <c:pt idx="0">
                  <c:v>0.525247</c:v>
                </c:pt>
                <c:pt idx="1">
                  <c:v>0.362988</c:v>
                </c:pt>
                <c:pt idx="2">
                  <c:v>0.166296</c:v>
                </c:pt>
              </c:numCache>
            </c:numRef>
          </c:val>
          <c:smooth val="0"/>
        </c:ser>
        <c:ser>
          <c:idx val="4"/>
          <c:order val="4"/>
          <c:tx>
            <c:strRef>
              <c:f>Sheet1!$A$6</c:f>
              <c:strCache>
                <c:ptCount val="1"/>
                <c:pt idx="0">
                  <c:v>百普赛斯</c:v>
                </c:pt>
              </c:strCache>
            </c:strRef>
          </c:tx>
          <c:spPr>
            <a:ln w="28575" cap="rnd">
              <a:solidFill>
                <a:schemeClr val="accent5"/>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Sheet1!$B$6:$D$6</c:f>
              <c:numCache>
                <c:formatCode>0.00%</c:formatCode>
                <c:ptCount val="3"/>
                <c:pt idx="0">
                  <c:v>0.469674</c:v>
                </c:pt>
                <c:pt idx="1">
                  <c:v>0.450503</c:v>
                </c:pt>
                <c:pt idx="2">
                  <c:v>0.419898</c:v>
                </c:pt>
              </c:numCache>
            </c:numRef>
          </c:val>
          <c:smooth val="0"/>
        </c:ser>
        <c:ser>
          <c:idx val="5"/>
          <c:order val="5"/>
          <c:tx>
            <c:strRef>
              <c:f>Sheet1!$A$7</c:f>
              <c:strCache>
                <c:ptCount val="1"/>
                <c:pt idx="0">
                  <c:v>巨子生物</c:v>
                </c:pt>
              </c:strCache>
            </c:strRef>
          </c:tx>
          <c:spPr>
            <a:ln w="28575" cap="rnd">
              <a:solidFill>
                <a:schemeClr val="accent6"/>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Sheet1!$B$7:$D$7</c:f>
              <c:numCache>
                <c:formatCode>0.00%</c:formatCode>
                <c:ptCount val="3"/>
                <c:pt idx="0">
                  <c:v>0.692868</c:v>
                </c:pt>
                <c:pt idx="1">
                  <c:v>0.532402</c:v>
                </c:pt>
                <c:pt idx="2">
                  <c:v>0.421698</c:v>
                </c:pt>
              </c:numCache>
            </c:numRef>
          </c:val>
          <c:smooth val="0"/>
        </c:ser>
        <c:ser>
          <c:idx val="6"/>
          <c:order val="6"/>
          <c:tx>
            <c:strRef>
              <c:f>Sheet1!$A$8</c:f>
              <c:strCache>
                <c:ptCount val="1"/>
                <c:pt idx="0">
                  <c:v>可比公司平均</c:v>
                </c:pt>
              </c:strCache>
            </c:strRef>
          </c:tx>
          <c:spPr>
            <a:ln w="28575" cap="rnd">
              <a:solidFill>
                <a:schemeClr val="accent1">
                  <a:lumMod val="60000"/>
                </a:schemeClr>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Sheet1!$B$8:$D$8</c:f>
              <c:numCache>
                <c:formatCode>0.00%</c:formatCode>
                <c:ptCount val="3"/>
                <c:pt idx="0">
                  <c:v>0.405935333333333</c:v>
                </c:pt>
                <c:pt idx="1">
                  <c:v>0.314689833333333</c:v>
                </c:pt>
                <c:pt idx="2">
                  <c:v>0.263290666666667</c:v>
                </c:pt>
              </c:numCache>
            </c:numRef>
          </c:val>
          <c:smooth val="0"/>
        </c:ser>
        <c:dLbls>
          <c:showLegendKey val="0"/>
          <c:showVal val="0"/>
          <c:showCatName val="0"/>
          <c:showSerName val="0"/>
          <c:showPercent val="0"/>
          <c:showBubbleSize val="0"/>
        </c:dLbls>
        <c:marker val="0"/>
        <c:smooth val="0"/>
        <c:axId val="27677616"/>
        <c:axId val="27679344"/>
      </c:lineChart>
      <c:catAx>
        <c:axId val="27677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7679344"/>
        <c:crosses val="autoZero"/>
        <c:auto val="1"/>
        <c:lblAlgn val="ctr"/>
        <c:lblOffset val="100"/>
        <c:noMultiLvlLbl val="0"/>
      </c:catAx>
      <c:valAx>
        <c:axId val="276793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767761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920" b="0" i="0" u="none" strike="noStrike" kern="1200" spc="0" baseline="0">
                <a:solidFill>
                  <a:sysClr val="windowText" lastClr="000000"/>
                </a:solidFill>
                <a:latin typeface="Times New Roman" panose="02020603050405020304" pitchFamily="18" charset="0"/>
                <a:ea typeface="+mn-ea"/>
                <a:cs typeface="Times New Roman" panose="02020603050405020304" pitchFamily="18" charset="0"/>
              </a:defRPr>
            </a:pPr>
            <a:r>
              <a:rPr lang="en-US" sz="1800" kern="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rPr>
              <a:t>Gross Profit Margin</a:t>
            </a:r>
            <a:endParaRPr lang="en-US" sz="1800" kern="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endParaRPr>
          </a:p>
        </c:rich>
      </c:tx>
      <c:layout/>
      <c:overlay val="0"/>
      <c:spPr>
        <a:noFill/>
        <a:ln>
          <a:noFill/>
        </a:ln>
        <a:effectLst/>
      </c:spPr>
    </c:title>
    <c:autoTitleDeleted val="0"/>
    <c:plotArea>
      <c:layout>
        <c:manualLayout>
          <c:layoutTarget val="inner"/>
          <c:xMode val="edge"/>
          <c:yMode val="edge"/>
          <c:x val="0.131978875732154"/>
          <c:y val="0.115488140135436"/>
          <c:w val="0.868021124267846"/>
          <c:h val="0.66527464193371"/>
        </c:manualLayout>
      </c:layout>
      <c:lineChart>
        <c:grouping val="standard"/>
        <c:varyColors val="0"/>
        <c:ser>
          <c:idx val="0"/>
          <c:order val="0"/>
          <c:tx>
            <c:strRef>
              <c:f>'表 细分营业收入毛利率'!$B$3</c:f>
              <c:strCache>
                <c:ptCount val="1"/>
                <c:pt idx="0">
                  <c:v>average</c:v>
                </c:pt>
              </c:strCache>
            </c:strRef>
          </c:tx>
          <c:spPr>
            <a:ln w="28575" cap="rnd">
              <a:solidFill>
                <a:schemeClr val="tx1">
                  <a:lumMod val="85000"/>
                  <a:lumOff val="15000"/>
                </a:schemeClr>
              </a:solidFill>
              <a:round/>
            </a:ln>
            <a:effectLst/>
          </c:spPr>
          <c:marker>
            <c:symbol val="none"/>
          </c:marker>
          <c:dLbls>
            <c:delete val="1"/>
          </c:dLbls>
          <c:cat>
            <c:numRef>
              <c:f>'表 细分营业收入毛利率'!$C$2:$F$2</c:f>
              <c:numCache>
                <c:formatCode>General</c:formatCode>
                <c:ptCount val="4"/>
                <c:pt idx="0">
                  <c:v>2019</c:v>
                </c:pt>
                <c:pt idx="1">
                  <c:v>2020</c:v>
                </c:pt>
                <c:pt idx="2">
                  <c:v>2021</c:v>
                </c:pt>
                <c:pt idx="3">
                  <c:v>2022</c:v>
                </c:pt>
              </c:numCache>
            </c:numRef>
          </c:cat>
          <c:val>
            <c:numRef>
              <c:f>'表 细分营业收入毛利率'!$C$3:$F$3</c:f>
              <c:numCache>
                <c:formatCode>0.00%</c:formatCode>
                <c:ptCount val="4"/>
                <c:pt idx="0">
                  <c:v>0.8469</c:v>
                </c:pt>
                <c:pt idx="1">
                  <c:v>0.8001</c:v>
                </c:pt>
                <c:pt idx="2">
                  <c:v>0.8229</c:v>
                </c:pt>
                <c:pt idx="3">
                  <c:v>0.8544</c:v>
                </c:pt>
              </c:numCache>
            </c:numRef>
          </c:val>
          <c:smooth val="0"/>
        </c:ser>
        <c:ser>
          <c:idx val="1"/>
          <c:order val="1"/>
          <c:tx>
            <c:strRef>
              <c:f>'表 细分营业收入毛利率'!$B$4</c:f>
              <c:strCache>
                <c:ptCount val="1"/>
                <c:pt idx="0">
                  <c:v>recombinant collagen
</c:v>
                </c:pt>
              </c:strCache>
            </c:strRef>
          </c:tx>
          <c:spPr>
            <a:ln w="28575" cap="rnd">
              <a:solidFill>
                <a:srgbClr val="C00000"/>
              </a:solidFill>
              <a:round/>
            </a:ln>
            <a:effectLst/>
          </c:spPr>
          <c:marker>
            <c:symbol val="none"/>
          </c:marker>
          <c:dLbls>
            <c:delete val="1"/>
          </c:dLbls>
          <c:cat>
            <c:numRef>
              <c:f>'表 细分营业收入毛利率'!$C$2:$F$2</c:f>
              <c:numCache>
                <c:formatCode>General</c:formatCode>
                <c:ptCount val="4"/>
                <c:pt idx="0">
                  <c:v>2019</c:v>
                </c:pt>
                <c:pt idx="1">
                  <c:v>2020</c:v>
                </c:pt>
                <c:pt idx="2">
                  <c:v>2021</c:v>
                </c:pt>
                <c:pt idx="3">
                  <c:v>2022</c:v>
                </c:pt>
              </c:numCache>
            </c:numRef>
          </c:cat>
          <c:val>
            <c:numRef>
              <c:f>'表 细分营业收入毛利率'!$C$4:$F$4</c:f>
              <c:numCache>
                <c:formatCode>0.00%</c:formatCode>
                <c:ptCount val="4"/>
                <c:pt idx="0">
                  <c:v>0.8066</c:v>
                </c:pt>
                <c:pt idx="1">
                  <c:v>0.7833</c:v>
                </c:pt>
                <c:pt idx="2">
                  <c:v>0.8169</c:v>
                </c:pt>
                <c:pt idx="3">
                  <c:v>0.8605</c:v>
                </c:pt>
              </c:numCache>
            </c:numRef>
          </c:val>
          <c:smooth val="0"/>
        </c:ser>
        <c:ser>
          <c:idx val="2"/>
          <c:order val="2"/>
          <c:tx>
            <c:strRef>
              <c:f>'表 细分营业收入毛利率'!$B$5</c:f>
              <c:strCache>
                <c:ptCount val="1"/>
                <c:pt idx="0">
                  <c:v>Anti HPV biological protein products
</c:v>
                </c:pt>
              </c:strCache>
            </c:strRef>
          </c:tx>
          <c:spPr>
            <a:ln w="28575" cap="rnd">
              <a:solidFill>
                <a:schemeClr val="accent3"/>
              </a:solidFill>
              <a:round/>
            </a:ln>
            <a:effectLst/>
          </c:spPr>
          <c:marker>
            <c:symbol val="none"/>
          </c:marker>
          <c:dLbls>
            <c:delete val="1"/>
          </c:dLbls>
          <c:cat>
            <c:numRef>
              <c:f>'表 细分营业收入毛利率'!$C$2:$F$2</c:f>
              <c:numCache>
                <c:formatCode>General</c:formatCode>
                <c:ptCount val="4"/>
                <c:pt idx="0">
                  <c:v>2019</c:v>
                </c:pt>
                <c:pt idx="1">
                  <c:v>2020</c:v>
                </c:pt>
                <c:pt idx="2">
                  <c:v>2021</c:v>
                </c:pt>
                <c:pt idx="3">
                  <c:v>2022</c:v>
                </c:pt>
              </c:numCache>
            </c:numRef>
          </c:cat>
          <c:val>
            <c:numRef>
              <c:f>'表 细分营业收入毛利率'!$C$5:$F$5</c:f>
              <c:numCache>
                <c:formatCode>0.00%</c:formatCode>
                <c:ptCount val="4"/>
                <c:pt idx="0">
                  <c:v>0.8908</c:v>
                </c:pt>
                <c:pt idx="1">
                  <c:v>0.8844</c:v>
                </c:pt>
                <c:pt idx="2">
                  <c:v>0.8851</c:v>
                </c:pt>
                <c:pt idx="3">
                  <c:v>0.8639</c:v>
                </c:pt>
              </c:numCache>
            </c:numRef>
          </c:val>
          <c:smooth val="0"/>
        </c:ser>
        <c:ser>
          <c:idx val="3"/>
          <c:order val="3"/>
          <c:tx>
            <c:strRef>
              <c:f>'表 细分营业收入毛利率'!$B$6</c:f>
              <c:strCache>
                <c:ptCount val="1"/>
                <c:pt idx="0">
                  <c:v>Other products</c:v>
                </c:pt>
              </c:strCache>
            </c:strRef>
          </c:tx>
          <c:spPr>
            <a:ln w="28575" cap="rnd">
              <a:solidFill>
                <a:srgbClr val="993300"/>
              </a:solidFill>
              <a:round/>
            </a:ln>
            <a:effectLst/>
          </c:spPr>
          <c:marker>
            <c:symbol val="none"/>
          </c:marker>
          <c:dLbls>
            <c:delete val="1"/>
          </c:dLbls>
          <c:cat>
            <c:numRef>
              <c:f>'表 细分营业收入毛利率'!$C$2:$F$2</c:f>
              <c:numCache>
                <c:formatCode>General</c:formatCode>
                <c:ptCount val="4"/>
                <c:pt idx="0">
                  <c:v>2019</c:v>
                </c:pt>
                <c:pt idx="1">
                  <c:v>2020</c:v>
                </c:pt>
                <c:pt idx="2">
                  <c:v>2021</c:v>
                </c:pt>
                <c:pt idx="3">
                  <c:v>2022</c:v>
                </c:pt>
              </c:numCache>
            </c:numRef>
          </c:cat>
          <c:val>
            <c:numRef>
              <c:f>'表 细分营业收入毛利率'!$C$6:$F$6</c:f>
              <c:numCache>
                <c:formatCode>0.00%</c:formatCode>
                <c:ptCount val="4"/>
                <c:pt idx="0">
                  <c:v>0.7142</c:v>
                </c:pt>
                <c:pt idx="1">
                  <c:v>0.6296</c:v>
                </c:pt>
                <c:pt idx="2">
                  <c:v>0.659</c:v>
                </c:pt>
                <c:pt idx="3">
                  <c:v>0.5925</c:v>
                </c:pt>
              </c:numCache>
            </c:numRef>
          </c:val>
          <c:smooth val="0"/>
        </c:ser>
        <c:dLbls>
          <c:showLegendKey val="0"/>
          <c:showVal val="0"/>
          <c:showCatName val="0"/>
          <c:showSerName val="0"/>
          <c:showPercent val="0"/>
          <c:showBubbleSize val="0"/>
        </c:dLbls>
        <c:marker val="0"/>
        <c:smooth val="0"/>
        <c:axId val="785439968"/>
        <c:axId val="884609248"/>
      </c:lineChart>
      <c:catAx>
        <c:axId val="785439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p>
        </c:txPr>
        <c:crossAx val="884609248"/>
        <c:crosses val="autoZero"/>
        <c:auto val="1"/>
        <c:lblAlgn val="ctr"/>
        <c:lblOffset val="100"/>
        <c:noMultiLvlLbl val="0"/>
      </c:catAx>
      <c:valAx>
        <c:axId val="884609248"/>
        <c:scaling>
          <c:orientation val="minMax"/>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p>
        </c:txPr>
        <c:crossAx val="785439968"/>
        <c:crosses val="autoZero"/>
        <c:crossBetween val="between"/>
      </c:valAx>
      <c:spPr>
        <a:noFill/>
        <a:ln>
          <a:noFill/>
        </a:ln>
        <a:effectLst/>
      </c:spPr>
    </c:plotArea>
    <c:legend>
      <c:legendPos val="b"/>
      <c:layout>
        <c:manualLayout>
          <c:xMode val="edge"/>
          <c:yMode val="edge"/>
          <c:x val="0.0893048059259565"/>
          <c:y val="0.858473618372622"/>
          <c:w val="0.907894600858303"/>
          <c:h val="0.139956984543599"/>
        </c:manualLayout>
      </c:layout>
      <c:overlay val="0"/>
      <c:spPr>
        <a:noFill/>
        <a:ln>
          <a:noFill/>
        </a:ln>
        <a:effectLst/>
      </c:spPr>
      <c:txPr>
        <a:bodyPr rot="0" spcFirstLastPara="1" vertOverflow="ellipsis" vert="horz" wrap="square" anchor="ctr" anchorCtr="1"/>
        <a:lstStyle/>
        <a:p>
          <a:pPr>
            <a:defRPr lang="zh-CN" sz="16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p>
      </c:txPr>
    </c:legend>
    <c:plotVisOnly val="1"/>
    <c:dispBlanksAs val="gap"/>
    <c:showDLblsOverMax val="0"/>
  </c:chart>
  <c:spPr>
    <a:solidFill>
      <a:schemeClr val="bg1"/>
    </a:solidFill>
    <a:ln w="9525" cap="flat" cmpd="sng" algn="ctr">
      <a:noFill/>
      <a:round/>
    </a:ln>
    <a:effectLst/>
  </c:spPr>
  <c:txPr>
    <a:bodyPr/>
    <a:lstStyle/>
    <a:p>
      <a:pPr>
        <a:defRPr lang="zh-CN" sz="1600">
          <a:solidFill>
            <a:sysClr val="windowText" lastClr="000000"/>
          </a:solidFill>
          <a:latin typeface="Times New Roman" panose="02020603050405020304" pitchFamily="18" charset="0"/>
          <a:cs typeface="Times New Roman" panose="02020603050405020304" pitchFamily="18" charset="0"/>
        </a:defRPr>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mn-lt"/>
                <a:ea typeface="+mn-ea"/>
                <a:cs typeface="+mn-cs"/>
              </a:defRPr>
            </a:pPr>
            <a:r>
              <a:rPr lang="en-US" altLang="zh-CN" sz="1200" dirty="0"/>
              <a:t>The proportion of </a:t>
            </a:r>
            <a:r>
              <a:rPr lang="en-US" altLang="zh-CN" sz="1200" b="0" i="0" u="none" strike="noStrike" kern="1200" spc="0" baseline="0" dirty="0">
                <a:solidFill>
                  <a:prstClr val="black">
                    <a:lumMod val="65000"/>
                    <a:lumOff val="35000"/>
                  </a:prstClr>
                </a:solidFill>
              </a:rPr>
              <a:t>Sales expense to revenue </a:t>
            </a:r>
            <a:endParaRPr lang="zh-CN" altLang="en-US" sz="1200" dirty="0"/>
          </a:p>
        </c:rich>
      </c:tx>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0.232741</c:v>
                </c:pt>
                <c:pt idx="1">
                  <c:v>0.239752</c:v>
                </c:pt>
                <c:pt idx="2">
                  <c:v>0.26897</c:v>
                </c:pt>
              </c:numCache>
            </c:numRef>
          </c:val>
          <c:smooth val="0"/>
        </c:ser>
        <c:ser>
          <c:idx val="1"/>
          <c:order val="1"/>
          <c:tx>
            <c:strRef>
              <c:f>Sheet1!$A$3</c:f>
              <c:strCache>
                <c:ptCount val="1"/>
                <c:pt idx="0">
                  <c:v>创尔生物</c:v>
                </c:pt>
              </c:strCache>
            </c:strRef>
          </c:tx>
          <c:spPr>
            <a:ln w="28575" cap="rnd">
              <a:solidFill>
                <a:schemeClr val="accent2"/>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Sheet1!$B$3:$D$3</c:f>
              <c:numCache>
                <c:formatCode>0.00%</c:formatCode>
                <c:ptCount val="3"/>
                <c:pt idx="0">
                  <c:v>0.378756</c:v>
                </c:pt>
                <c:pt idx="1">
                  <c:v>0.466498</c:v>
                </c:pt>
                <c:pt idx="2">
                  <c:v>0.454076</c:v>
                </c:pt>
              </c:numCache>
            </c:numRef>
          </c:val>
          <c:smooth val="0"/>
        </c:ser>
        <c:ser>
          <c:idx val="2"/>
          <c:order val="2"/>
          <c:tx>
            <c:strRef>
              <c:f>Sheet1!$A$4</c:f>
              <c:strCache>
                <c:ptCount val="1"/>
                <c:pt idx="0">
                  <c:v>华熙生物</c:v>
                </c:pt>
              </c:strCache>
            </c:strRef>
          </c:tx>
          <c:spPr>
            <a:ln w="28575" cap="rnd">
              <a:solidFill>
                <a:schemeClr val="accent3"/>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Sheet1!$B$4:$D$4</c:f>
              <c:numCache>
                <c:formatCode>0.00%</c:formatCode>
                <c:ptCount val="3"/>
                <c:pt idx="0">
                  <c:v>0.41754</c:v>
                </c:pt>
                <c:pt idx="1">
                  <c:v>0.492378</c:v>
                </c:pt>
                <c:pt idx="2">
                  <c:v>0.479521</c:v>
                </c:pt>
              </c:numCache>
            </c:numRef>
          </c:val>
          <c:smooth val="0"/>
        </c:ser>
        <c:ser>
          <c:idx val="3"/>
          <c:order val="3"/>
          <c:tx>
            <c:strRef>
              <c:f>Sheet1!$A$5</c:f>
              <c:strCache>
                <c:ptCount val="1"/>
                <c:pt idx="0">
                  <c:v>诺唯赞</c:v>
                </c:pt>
              </c:strCache>
            </c:strRef>
          </c:tx>
          <c:spPr>
            <a:ln w="28575" cap="rnd">
              <a:solidFill>
                <a:schemeClr val="accent4"/>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Sheet1!$B$5:$D$5</c:f>
              <c:numCache>
                <c:formatCode>0.00%</c:formatCode>
                <c:ptCount val="3"/>
                <c:pt idx="0">
                  <c:v>0.119995</c:v>
                </c:pt>
                <c:pt idx="1">
                  <c:v>0.170963</c:v>
                </c:pt>
                <c:pt idx="2">
                  <c:v>0.146373</c:v>
                </c:pt>
              </c:numCache>
            </c:numRef>
          </c:val>
          <c:smooth val="0"/>
        </c:ser>
        <c:ser>
          <c:idx val="4"/>
          <c:order val="4"/>
          <c:tx>
            <c:strRef>
              <c:f>Sheet1!$A$6</c:f>
              <c:strCache>
                <c:ptCount val="1"/>
                <c:pt idx="0">
                  <c:v>百普赛斯</c:v>
                </c:pt>
              </c:strCache>
            </c:strRef>
          </c:tx>
          <c:spPr>
            <a:ln w="28575" cap="rnd">
              <a:solidFill>
                <a:schemeClr val="accent5"/>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Sheet1!$B$6:$D$6</c:f>
              <c:numCache>
                <c:formatCode>0.00%</c:formatCode>
                <c:ptCount val="3"/>
                <c:pt idx="0">
                  <c:v>0.145153</c:v>
                </c:pt>
                <c:pt idx="1">
                  <c:v>0.185303</c:v>
                </c:pt>
                <c:pt idx="2">
                  <c:v>0.23682</c:v>
                </c:pt>
              </c:numCache>
            </c:numRef>
          </c:val>
          <c:smooth val="0"/>
        </c:ser>
        <c:ser>
          <c:idx val="5"/>
          <c:order val="5"/>
          <c:tx>
            <c:strRef>
              <c:f>Sheet1!$A$7</c:f>
              <c:strCache>
                <c:ptCount val="1"/>
                <c:pt idx="0">
                  <c:v>巨子生物</c:v>
                </c:pt>
              </c:strCache>
            </c:strRef>
          </c:tx>
          <c:spPr>
            <a:ln w="28575" cap="rnd">
              <a:solidFill>
                <a:schemeClr val="accent6"/>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Sheet1!$B$7:$D$7</c:f>
              <c:numCache>
                <c:formatCode>0.00%</c:formatCode>
                <c:ptCount val="3"/>
                <c:pt idx="0">
                  <c:v>0.13281</c:v>
                </c:pt>
                <c:pt idx="1">
                  <c:v>0.222577</c:v>
                </c:pt>
                <c:pt idx="2">
                  <c:v>0.297403</c:v>
                </c:pt>
              </c:numCache>
            </c:numRef>
          </c:val>
          <c:smooth val="0"/>
        </c:ser>
        <c:ser>
          <c:idx val="6"/>
          <c:order val="6"/>
          <c:tx>
            <c:strRef>
              <c:f>Sheet1!$A$8</c:f>
              <c:strCache>
                <c:ptCount val="1"/>
                <c:pt idx="0">
                  <c:v>可比公司平均</c:v>
                </c:pt>
              </c:strCache>
            </c:strRef>
          </c:tx>
          <c:spPr>
            <a:ln w="28575" cap="rnd">
              <a:solidFill>
                <a:schemeClr val="accent1">
                  <a:lumMod val="60000"/>
                </a:schemeClr>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Sheet1!$B$8:$D$8</c:f>
              <c:numCache>
                <c:formatCode>0.00%</c:formatCode>
                <c:ptCount val="3"/>
                <c:pt idx="0">
                  <c:v>0.2378325</c:v>
                </c:pt>
                <c:pt idx="1">
                  <c:v>0.296245166666667</c:v>
                </c:pt>
                <c:pt idx="2">
                  <c:v>0.3138605</c:v>
                </c:pt>
              </c:numCache>
            </c:numRef>
          </c:val>
          <c:smooth val="0"/>
        </c:ser>
        <c:dLbls>
          <c:showLegendKey val="0"/>
          <c:showVal val="0"/>
          <c:showCatName val="0"/>
          <c:showSerName val="0"/>
          <c:showPercent val="0"/>
          <c:showBubbleSize val="0"/>
        </c:dLbls>
        <c:marker val="0"/>
        <c:smooth val="0"/>
        <c:axId val="28182256"/>
        <c:axId val="28015488"/>
      </c:lineChart>
      <c:catAx>
        <c:axId val="28182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楷体" panose="02010609060101010101" pitchFamily="49" charset="-122"/>
                <a:cs typeface="Arial" panose="020B0604020202020204" pitchFamily="34" charset="0"/>
              </a:defRPr>
            </a:pPr>
          </a:p>
        </c:txPr>
        <c:crossAx val="28015488"/>
        <c:crosses val="autoZero"/>
        <c:auto val="1"/>
        <c:lblAlgn val="ctr"/>
        <c:lblOffset val="100"/>
        <c:noMultiLvlLbl val="0"/>
      </c:catAx>
      <c:valAx>
        <c:axId val="2801548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2818225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200" b="0" i="0" u="none" strike="noStrike" kern="1200" spc="0" baseline="0">
                <a:solidFill>
                  <a:schemeClr val="tx1">
                    <a:lumMod val="65000"/>
                    <a:lumOff val="35000"/>
                  </a:schemeClr>
                </a:solidFill>
                <a:latin typeface="+mn-lt"/>
                <a:ea typeface="+mn-ea"/>
                <a:cs typeface="+mn-cs"/>
              </a:defRPr>
            </a:pPr>
            <a:r>
              <a:rPr lang="en-US" altLang="zh-CN" sz="1200" dirty="0"/>
              <a:t>The proportion</a:t>
            </a:r>
            <a:r>
              <a:rPr lang="en-US" altLang="zh-CN" sz="1200" baseline="0" dirty="0"/>
              <a:t> of  m</a:t>
            </a:r>
            <a:r>
              <a:rPr lang="en-US" altLang="zh-CN" sz="1200" dirty="0"/>
              <a:t>anagement expense to income</a:t>
            </a:r>
            <a:endParaRPr lang="zh-CN" altLang="en-US" sz="1200" dirty="0"/>
          </a:p>
        </c:rich>
      </c:tx>
      <c:layout/>
      <c:overlay val="0"/>
      <c:spPr>
        <a:noFill/>
        <a:ln>
          <a:noFill/>
        </a:ln>
        <a:effectLst/>
      </c:spPr>
    </c:title>
    <c:autoTitleDeleted val="0"/>
    <c:plotArea>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0.351481</c:v>
                </c:pt>
                <c:pt idx="1">
                  <c:v>0.315614</c:v>
                </c:pt>
                <c:pt idx="2">
                  <c:v>0.230585</c:v>
                </c:pt>
              </c:numCache>
            </c:numRef>
          </c:val>
          <c:smooth val="0"/>
        </c:ser>
        <c:ser>
          <c:idx val="1"/>
          <c:order val="1"/>
          <c:tx>
            <c:strRef>
              <c:f>Sheet1!$A$3</c:f>
              <c:strCache>
                <c:ptCount val="1"/>
                <c:pt idx="0">
                  <c:v>创尔生物</c:v>
                </c:pt>
              </c:strCache>
            </c:strRef>
          </c:tx>
          <c:spPr>
            <a:ln w="28575" cap="rnd">
              <a:solidFill>
                <a:schemeClr val="accent2"/>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Sheet1!$B$3:$D$3</c:f>
              <c:numCache>
                <c:formatCode>0.00%</c:formatCode>
                <c:ptCount val="3"/>
                <c:pt idx="0">
                  <c:v>0.123501</c:v>
                </c:pt>
                <c:pt idx="1">
                  <c:v>0.200718</c:v>
                </c:pt>
                <c:pt idx="2">
                  <c:v>0.166231</c:v>
                </c:pt>
              </c:numCache>
            </c:numRef>
          </c:val>
          <c:smooth val="0"/>
        </c:ser>
        <c:ser>
          <c:idx val="2"/>
          <c:order val="2"/>
          <c:tx>
            <c:strRef>
              <c:f>Sheet1!$A$4</c:f>
              <c:strCache>
                <c:ptCount val="1"/>
                <c:pt idx="0">
                  <c:v>华熙生物</c:v>
                </c:pt>
              </c:strCache>
            </c:strRef>
          </c:tx>
          <c:spPr>
            <a:ln w="28575" cap="rnd">
              <a:solidFill>
                <a:schemeClr val="accent3"/>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Sheet1!$B$4:$D$4</c:f>
              <c:numCache>
                <c:formatCode>0.00%</c:formatCode>
                <c:ptCount val="3"/>
                <c:pt idx="0">
                  <c:v>0.115067</c:v>
                </c:pt>
                <c:pt idx="1">
                  <c:v>0.118705</c:v>
                </c:pt>
                <c:pt idx="2">
                  <c:v>0.122824</c:v>
                </c:pt>
              </c:numCache>
            </c:numRef>
          </c:val>
          <c:smooth val="0"/>
        </c:ser>
        <c:ser>
          <c:idx val="3"/>
          <c:order val="3"/>
          <c:tx>
            <c:strRef>
              <c:f>Sheet1!$A$5</c:f>
              <c:strCache>
                <c:ptCount val="1"/>
                <c:pt idx="0">
                  <c:v>诺唯赞</c:v>
                </c:pt>
              </c:strCache>
            </c:strRef>
          </c:tx>
          <c:spPr>
            <a:ln w="28575" cap="rnd">
              <a:solidFill>
                <a:schemeClr val="accent4"/>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Sheet1!$B$5:$D$5</c:f>
              <c:numCache>
                <c:formatCode>0.00%</c:formatCode>
                <c:ptCount val="3"/>
                <c:pt idx="0">
                  <c:v>0.138906</c:v>
                </c:pt>
                <c:pt idx="1">
                  <c:v>0.219494</c:v>
                </c:pt>
                <c:pt idx="2">
                  <c:v>0.194083</c:v>
                </c:pt>
              </c:numCache>
            </c:numRef>
          </c:val>
          <c:smooth val="0"/>
        </c:ser>
        <c:ser>
          <c:idx val="4"/>
          <c:order val="4"/>
          <c:tx>
            <c:strRef>
              <c:f>Sheet1!$A$6</c:f>
              <c:strCache>
                <c:ptCount val="1"/>
                <c:pt idx="0">
                  <c:v>百普赛斯</c:v>
                </c:pt>
              </c:strCache>
            </c:strRef>
          </c:tx>
          <c:spPr>
            <a:ln w="28575" cap="rnd">
              <a:solidFill>
                <a:schemeClr val="accent5"/>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Sheet1!$B$6:$D$6</c:f>
              <c:numCache>
                <c:formatCode>0.00%</c:formatCode>
                <c:ptCount val="3"/>
                <c:pt idx="0">
                  <c:v>0.205932</c:v>
                </c:pt>
                <c:pt idx="1">
                  <c:v>0.270205</c:v>
                </c:pt>
                <c:pt idx="2">
                  <c:v>0.390657</c:v>
                </c:pt>
              </c:numCache>
            </c:numRef>
          </c:val>
          <c:smooth val="0"/>
        </c:ser>
        <c:ser>
          <c:idx val="5"/>
          <c:order val="5"/>
          <c:tx>
            <c:strRef>
              <c:f>Sheet1!$A$7</c:f>
              <c:strCache>
                <c:ptCount val="1"/>
                <c:pt idx="0">
                  <c:v>巨子生物</c:v>
                </c:pt>
              </c:strCache>
            </c:strRef>
          </c:tx>
          <c:spPr>
            <a:ln w="28575" cap="rnd">
              <a:solidFill>
                <a:schemeClr val="accent6"/>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Sheet1!$B$7:$D$7</c:f>
              <c:numCache>
                <c:formatCode>0.00%</c:formatCode>
                <c:ptCount val="3"/>
                <c:pt idx="0">
                  <c:v>0.027658</c:v>
                </c:pt>
                <c:pt idx="1">
                  <c:v>0.046465</c:v>
                </c:pt>
                <c:pt idx="2">
                  <c:v>0.046765</c:v>
                </c:pt>
              </c:numCache>
            </c:numRef>
          </c:val>
          <c:smooth val="0"/>
        </c:ser>
        <c:ser>
          <c:idx val="6"/>
          <c:order val="6"/>
          <c:tx>
            <c:strRef>
              <c:f>Sheet1!$A$8</c:f>
              <c:strCache>
                <c:ptCount val="1"/>
                <c:pt idx="0">
                  <c:v>可比公司平均</c:v>
                </c:pt>
              </c:strCache>
            </c:strRef>
          </c:tx>
          <c:spPr>
            <a:ln w="28575" cap="rnd">
              <a:solidFill>
                <a:schemeClr val="accent1">
                  <a:lumMod val="60000"/>
                </a:schemeClr>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Sheet1!$B$8:$D$8</c:f>
              <c:numCache>
                <c:formatCode>0.00%</c:formatCode>
                <c:ptCount val="3"/>
                <c:pt idx="0">
                  <c:v>0.160424166666667</c:v>
                </c:pt>
                <c:pt idx="1">
                  <c:v>0.195200166666667</c:v>
                </c:pt>
                <c:pt idx="2">
                  <c:v>0.1918575</c:v>
                </c:pt>
              </c:numCache>
            </c:numRef>
          </c:val>
          <c:smooth val="0"/>
        </c:ser>
        <c:dLbls>
          <c:showLegendKey val="0"/>
          <c:showVal val="0"/>
          <c:showCatName val="0"/>
          <c:showSerName val="0"/>
          <c:showPercent val="0"/>
          <c:showBubbleSize val="0"/>
        </c:dLbls>
        <c:marker val="0"/>
        <c:smooth val="0"/>
        <c:axId val="186138320"/>
        <c:axId val="409870000"/>
      </c:lineChart>
      <c:catAx>
        <c:axId val="186138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409870000"/>
        <c:crosses val="autoZero"/>
        <c:auto val="1"/>
        <c:lblAlgn val="ctr"/>
        <c:lblOffset val="100"/>
        <c:noMultiLvlLbl val="0"/>
      </c:catAx>
      <c:valAx>
        <c:axId val="40987000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18613832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en-US" altLang="zh-CN" sz="1200" dirty="0"/>
              <a:t>The proportion of R&amp;D expenses to revenue</a:t>
            </a:r>
            <a:endParaRPr lang="zh-CN" altLang="en-US" sz="1200" dirty="0"/>
          </a:p>
        </c:rich>
      </c:tx>
      <c:layout>
        <c:manualLayout>
          <c:xMode val="edge"/>
          <c:yMode val="edge"/>
          <c:x val="0.318114164354804"/>
          <c:y val="0"/>
        </c:manualLayout>
      </c:layout>
      <c:overlay val="0"/>
      <c:spPr>
        <a:noFill/>
        <a:ln>
          <a:noFill/>
        </a:ln>
        <a:effectLst/>
      </c:spPr>
    </c:title>
    <c:autoTitleDeleted val="0"/>
    <c:plotArea>
      <c:layout>
        <c:manualLayout>
          <c:layoutTarget val="inner"/>
          <c:xMode val="edge"/>
          <c:yMode val="edge"/>
          <c:x val="0.063509762933851"/>
          <c:y val="0.113380429055479"/>
          <c:w val="0.919817374268772"/>
          <c:h val="0.683495412325001"/>
        </c:manualLayout>
      </c:layout>
      <c:lineChart>
        <c:grouping val="standard"/>
        <c:varyColors val="0"/>
        <c:ser>
          <c:idx val="0"/>
          <c:order val="0"/>
          <c:tx>
            <c:strRef>
              <c:f>Sheet1!$A$2</c:f>
              <c:strCache>
                <c:ptCount val="1"/>
                <c:pt idx="0">
                  <c:v>锦波生物</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lang="zh-CN" sz="12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0.00%</c:formatCode>
                <c:ptCount val="3"/>
                <c:pt idx="0">
                  <c:v>0.147388</c:v>
                </c:pt>
                <c:pt idx="1">
                  <c:v>0.124527</c:v>
                </c:pt>
                <c:pt idx="2">
                  <c:v>0.116383</c:v>
                </c:pt>
              </c:numCache>
            </c:numRef>
          </c:val>
          <c:smooth val="0"/>
        </c:ser>
        <c:ser>
          <c:idx val="1"/>
          <c:order val="1"/>
          <c:tx>
            <c:strRef>
              <c:f>Sheet1!$A$3</c:f>
              <c:strCache>
                <c:ptCount val="1"/>
                <c:pt idx="0">
                  <c:v>创尔生物</c:v>
                </c:pt>
              </c:strCache>
            </c:strRef>
          </c:tx>
          <c:spPr>
            <a:ln w="28575" cap="rnd">
              <a:solidFill>
                <a:schemeClr val="accent2"/>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Sheet1!$B$3:$D$3</c:f>
              <c:numCache>
                <c:formatCode>0.00%</c:formatCode>
                <c:ptCount val="3"/>
                <c:pt idx="0">
                  <c:v>0.060607</c:v>
                </c:pt>
                <c:pt idx="1">
                  <c:v>0.092502</c:v>
                </c:pt>
                <c:pt idx="2">
                  <c:v>0.074922</c:v>
                </c:pt>
              </c:numCache>
            </c:numRef>
          </c:val>
          <c:smooth val="0"/>
        </c:ser>
        <c:ser>
          <c:idx val="2"/>
          <c:order val="2"/>
          <c:tx>
            <c:strRef>
              <c:f>Sheet1!$A$4</c:f>
              <c:strCache>
                <c:ptCount val="1"/>
                <c:pt idx="0">
                  <c:v>华熙生物</c:v>
                </c:pt>
              </c:strCache>
            </c:strRef>
          </c:tx>
          <c:spPr>
            <a:ln w="28575" cap="rnd">
              <a:solidFill>
                <a:schemeClr val="accent3"/>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Sheet1!$B$4:$D$4</c:f>
              <c:numCache>
                <c:formatCode>0.00%</c:formatCode>
                <c:ptCount val="3"/>
                <c:pt idx="0">
                  <c:v>0.053616</c:v>
                </c:pt>
                <c:pt idx="1">
                  <c:v>0.057468</c:v>
                </c:pt>
                <c:pt idx="2">
                  <c:v>0.061044</c:v>
                </c:pt>
              </c:numCache>
            </c:numRef>
          </c:val>
          <c:smooth val="0"/>
        </c:ser>
        <c:ser>
          <c:idx val="3"/>
          <c:order val="3"/>
          <c:tx>
            <c:strRef>
              <c:f>Sheet1!$A$5</c:f>
              <c:strCache>
                <c:ptCount val="1"/>
                <c:pt idx="0">
                  <c:v>诺唯赞</c:v>
                </c:pt>
              </c:strCache>
            </c:strRef>
          </c:tx>
          <c:spPr>
            <a:ln w="28575" cap="rnd">
              <a:solidFill>
                <a:schemeClr val="accent4"/>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Sheet1!$B$5:$D$5</c:f>
              <c:numCache>
                <c:formatCode>0.00%</c:formatCode>
                <c:ptCount val="3"/>
                <c:pt idx="0">
                  <c:v>0.080241</c:v>
                </c:pt>
                <c:pt idx="1">
                  <c:v>0.123257</c:v>
                </c:pt>
                <c:pt idx="2">
                  <c:v>0.110986</c:v>
                </c:pt>
              </c:numCache>
            </c:numRef>
          </c:val>
          <c:smooth val="0"/>
        </c:ser>
        <c:ser>
          <c:idx val="4"/>
          <c:order val="4"/>
          <c:tx>
            <c:strRef>
              <c:f>Sheet1!$A$6</c:f>
              <c:strCache>
                <c:ptCount val="1"/>
                <c:pt idx="0">
                  <c:v>百普赛斯</c:v>
                </c:pt>
              </c:strCache>
            </c:strRef>
          </c:tx>
          <c:spPr>
            <a:ln w="28575" cap="rnd">
              <a:solidFill>
                <a:schemeClr val="accent5"/>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Sheet1!$B$6:$D$6</c:f>
              <c:numCache>
                <c:formatCode>0.00%</c:formatCode>
                <c:ptCount val="3"/>
                <c:pt idx="0">
                  <c:v>0.124435</c:v>
                </c:pt>
                <c:pt idx="1">
                  <c:v>0.154693</c:v>
                </c:pt>
                <c:pt idx="2">
                  <c:v>0.239979</c:v>
                </c:pt>
              </c:numCache>
            </c:numRef>
          </c:val>
          <c:smooth val="0"/>
        </c:ser>
        <c:ser>
          <c:idx val="5"/>
          <c:order val="5"/>
          <c:tx>
            <c:strRef>
              <c:f>Sheet1!$A$7</c:f>
              <c:strCache>
                <c:ptCount val="1"/>
                <c:pt idx="0">
                  <c:v>巨子生物</c:v>
                </c:pt>
              </c:strCache>
            </c:strRef>
          </c:tx>
          <c:spPr>
            <a:ln w="28575" cap="rnd">
              <a:solidFill>
                <a:schemeClr val="accent6"/>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Sheet1!$B$7:$D$7</c:f>
              <c:numCache>
                <c:formatCode>0.00%</c:formatCode>
                <c:ptCount val="3"/>
                <c:pt idx="0">
                  <c:v>0.0112177001744566</c:v>
                </c:pt>
                <c:pt idx="1">
                  <c:v>0.0160428116901527</c:v>
                </c:pt>
                <c:pt idx="2">
                  <c:v>0.0185434294671401</c:v>
                </c:pt>
              </c:numCache>
            </c:numRef>
          </c:val>
          <c:smooth val="0"/>
        </c:ser>
        <c:ser>
          <c:idx val="6"/>
          <c:order val="6"/>
          <c:tx>
            <c:strRef>
              <c:f>Sheet1!$A$8</c:f>
              <c:strCache>
                <c:ptCount val="1"/>
                <c:pt idx="0">
                  <c:v>可比公司平均</c:v>
                </c:pt>
              </c:strCache>
            </c:strRef>
          </c:tx>
          <c:spPr>
            <a:ln w="28575" cap="rnd">
              <a:solidFill>
                <a:schemeClr val="accent1">
                  <a:lumMod val="60000"/>
                </a:schemeClr>
              </a:solidFill>
              <a:round/>
            </a:ln>
            <a:effectLst/>
          </c:spPr>
          <c:marker>
            <c:symbol val="none"/>
          </c:marker>
          <c:dLbls>
            <c:delete val="1"/>
          </c:dLbls>
          <c:cat>
            <c:numRef>
              <c:f>Sheet1!$B$1:$D$1</c:f>
              <c:numCache>
                <c:formatCode>General</c:formatCode>
                <c:ptCount val="3"/>
                <c:pt idx="0">
                  <c:v>2020</c:v>
                </c:pt>
                <c:pt idx="1">
                  <c:v>2021</c:v>
                </c:pt>
                <c:pt idx="2">
                  <c:v>2022</c:v>
                </c:pt>
              </c:numCache>
            </c:numRef>
          </c:cat>
          <c:val>
            <c:numRef>
              <c:f>Sheet1!$B$8:$D$8</c:f>
              <c:numCache>
                <c:formatCode>0.00%</c:formatCode>
                <c:ptCount val="3"/>
                <c:pt idx="0">
                  <c:v>0.0795841166957428</c:v>
                </c:pt>
                <c:pt idx="1">
                  <c:v>0.0947483019483588</c:v>
                </c:pt>
                <c:pt idx="2">
                  <c:v>0.10364290491119</c:v>
                </c:pt>
              </c:numCache>
            </c:numRef>
          </c:val>
          <c:smooth val="0"/>
        </c:ser>
        <c:dLbls>
          <c:showLegendKey val="0"/>
          <c:showVal val="0"/>
          <c:showCatName val="0"/>
          <c:showSerName val="0"/>
          <c:showPercent val="0"/>
          <c:showBubbleSize val="0"/>
        </c:dLbls>
        <c:marker val="0"/>
        <c:smooth val="0"/>
        <c:axId val="494376128"/>
        <c:axId val="494366768"/>
      </c:lineChart>
      <c:catAx>
        <c:axId val="49437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494366768"/>
        <c:crosses val="autoZero"/>
        <c:auto val="1"/>
        <c:lblAlgn val="ctr"/>
        <c:lblOffset val="100"/>
        <c:noMultiLvlLbl val="0"/>
      </c:catAx>
      <c:valAx>
        <c:axId val="4943667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p>
        </c:txPr>
        <c:crossAx val="49437612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lang="zh-CN" sz="1100" b="0" i="0" u="none" strike="noStrike" kern="1200" spc="0" baseline="0">
                <a:solidFill>
                  <a:schemeClr val="tx1">
                    <a:lumMod val="65000"/>
                    <a:lumOff val="35000"/>
                  </a:schemeClr>
                </a:solidFill>
                <a:latin typeface="+mn-lt"/>
                <a:ea typeface="+mn-ea"/>
                <a:cs typeface="+mn-cs"/>
              </a:defRPr>
            </a:pPr>
            <a:r>
              <a:rPr lang="en-US" altLang="zh-CN" sz="1100" dirty="0"/>
              <a:t>Comparison of R&amp;D expenses (100 million yuan)</a:t>
            </a:r>
            <a:endParaRPr lang="zh-CN" altLang="en-US" sz="1100" dirty="0"/>
          </a:p>
        </c:rich>
      </c:tx>
      <c:layout/>
      <c:overlay val="0"/>
      <c:spPr>
        <a:noFill/>
        <a:ln>
          <a:noFill/>
        </a:ln>
        <a:effectLst/>
      </c:spPr>
    </c:title>
    <c:autoTitleDeleted val="0"/>
    <c:plotArea>
      <c:layout/>
      <c:barChart>
        <c:barDir val="col"/>
        <c:grouping val="clustered"/>
        <c:varyColors val="0"/>
        <c:ser>
          <c:idx val="0"/>
          <c:order val="0"/>
          <c:tx>
            <c:strRef>
              <c:f>Sheet1!$A$2</c:f>
              <c:strCache>
                <c:ptCount val="1"/>
                <c:pt idx="0">
                  <c:v>锦波生物</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Sheet1!$B$2:$D$2</c:f>
              <c:numCache>
                <c:formatCode>General</c:formatCode>
                <c:ptCount val="3"/>
                <c:pt idx="0">
                  <c:v>0.24</c:v>
                </c:pt>
                <c:pt idx="1">
                  <c:v>0.29</c:v>
                </c:pt>
                <c:pt idx="2">
                  <c:v>0.44</c:v>
                </c:pt>
              </c:numCache>
            </c:numRef>
          </c:val>
        </c:ser>
        <c:ser>
          <c:idx val="1"/>
          <c:order val="1"/>
          <c:tx>
            <c:strRef>
              <c:f>Sheet1!$A$3</c:f>
              <c:strCache>
                <c:ptCount val="1"/>
                <c:pt idx="0">
                  <c:v>巨子生物</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Sheet1!$B$3:$D$3</c:f>
              <c:numCache>
                <c:formatCode>General</c:formatCode>
                <c:ptCount val="3"/>
                <c:pt idx="0">
                  <c:v>0.13</c:v>
                </c:pt>
                <c:pt idx="1">
                  <c:v>0.25</c:v>
                </c:pt>
                <c:pt idx="2">
                  <c:v>0.44</c:v>
                </c:pt>
              </c:numCache>
            </c:numRef>
          </c:val>
        </c:ser>
        <c:ser>
          <c:idx val="2"/>
          <c:order val="2"/>
          <c:tx>
            <c:strRef>
              <c:f>Sheet1!$A$4</c:f>
              <c:strCache>
                <c:ptCount val="1"/>
                <c:pt idx="0">
                  <c:v>创尔生物</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Sheet1!$B$1:$D$1</c:f>
              <c:numCache>
                <c:formatCode>General</c:formatCode>
                <c:ptCount val="3"/>
                <c:pt idx="0">
                  <c:v>2020</c:v>
                </c:pt>
                <c:pt idx="1">
                  <c:v>2021</c:v>
                </c:pt>
                <c:pt idx="2">
                  <c:v>2022</c:v>
                </c:pt>
              </c:numCache>
            </c:numRef>
          </c:cat>
          <c:val>
            <c:numRef>
              <c:f>Sheet1!$B$4:$D$4</c:f>
              <c:numCache>
                <c:formatCode>General</c:formatCode>
                <c:ptCount val="3"/>
                <c:pt idx="0">
                  <c:v>0.18</c:v>
                </c:pt>
                <c:pt idx="1">
                  <c:v>0.22</c:v>
                </c:pt>
                <c:pt idx="2">
                  <c:v>0.18</c:v>
                </c:pt>
              </c:numCache>
            </c:numRef>
          </c:val>
        </c:ser>
        <c:dLbls>
          <c:showLegendKey val="0"/>
          <c:showVal val="1"/>
          <c:showCatName val="0"/>
          <c:showSerName val="0"/>
          <c:showPercent val="0"/>
          <c:showBubbleSize val="0"/>
        </c:dLbls>
        <c:gapWidth val="219"/>
        <c:overlap val="-27"/>
        <c:axId val="2048246975"/>
        <c:axId val="2048105535"/>
      </c:barChart>
      <c:catAx>
        <c:axId val="2048246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48105535"/>
        <c:crosses val="autoZero"/>
        <c:auto val="1"/>
        <c:lblAlgn val="ctr"/>
        <c:lblOffset val="100"/>
        <c:noMultiLvlLbl val="0"/>
      </c:catAx>
      <c:valAx>
        <c:axId val="204810553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20482469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cs typeface="Arial" panose="020B0604020202020204" pitchFamily="34" charset="0"/>
            </a:endParaRPr>
          </a:p>
        </p:txBody>
      </p:sp>
      <p:sp>
        <p:nvSpPr>
          <p:cNvPr id="3" name="Date Placeholder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37497BA2-BE1C-4EE9-A31C-7FFCDEBC3FDE}" type="datetimeFigureOut">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en-US">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F0C191C2-D4F7-424F-868C-23ADE6615EBC}" type="slidenum">
              <a:rPr lang="en-US" smtClean="0">
                <a:latin typeface="Arial" panose="020B0604020202020204" pitchFamily="34" charset="0"/>
                <a:cs typeface="Arial" panose="020B0604020202020204" pitchFamily="34" charset="0"/>
              </a:rPr>
            </a:fld>
            <a:endParaRPr lang="en-US">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atin typeface="Arial" panose="020B0604020202020204" pitchFamily="34" charset="0"/>
                <a:cs typeface="Arial" panose="020B0604020202020204" pitchFamily="34" charset="0"/>
              </a:defRPr>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atin typeface="Arial" panose="020B0604020202020204" pitchFamily="34" charset="0"/>
                <a:cs typeface="Arial" panose="020B0604020202020204" pitchFamily="34" charset="0"/>
              </a:defRPr>
            </a:lvl1pPr>
          </a:lstStyle>
          <a:p>
            <a:fld id="{732C4D34-2C19-43C3-91CC-9F2B4AC12977}" type="datetimeFigureOut">
              <a:rPr lang="en-US" smtClean="0"/>
            </a:fld>
            <a:endParaRPr lang="en-US"/>
          </a:p>
        </p:txBody>
      </p:sp>
      <p:sp>
        <p:nvSpPr>
          <p:cNvPr id="4" name="Slide Image Placeholder 3"/>
          <p:cNvSpPr>
            <a:spLocks noGrp="1" noRot="1" noChangeAspect="1"/>
          </p:cNvSpPr>
          <p:nvPr>
            <p:ph type="sldImg" idx="2"/>
          </p:nvPr>
        </p:nvSpPr>
        <p:spPr>
          <a:xfrm>
            <a:off x="727075" y="741363"/>
            <a:ext cx="5343525"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atin typeface="Arial" panose="020B0604020202020204" pitchFamily="34" charset="0"/>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D256E95E-57AA-4526-AA4C-3002F47FB13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1pPr>
    <a:lvl2pPr marL="478790"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2pPr>
    <a:lvl3pPr marL="95821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3pPr>
    <a:lvl4pPr marL="143700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4pPr>
    <a:lvl5pPr marL="1915795" algn="l" defTabSz="958215" rtl="0" eaLnBrk="1" latinLnBrk="0" hangingPunct="1">
      <a:defRPr sz="1300" kern="1200">
        <a:solidFill>
          <a:schemeClr val="tx1"/>
        </a:solidFill>
        <a:latin typeface="Arial" panose="020B0604020202020204" pitchFamily="34" charset="0"/>
        <a:ea typeface="+mn-ea"/>
        <a:cs typeface="Arial" panose="020B0604020202020204" pitchFamily="34" charset="0"/>
      </a:defRPr>
    </a:lvl5pPr>
    <a:lvl6pPr marL="2394585" algn="l" defTabSz="958215" rtl="0" eaLnBrk="1" latinLnBrk="0" hangingPunct="1">
      <a:defRPr sz="1300" kern="1200">
        <a:solidFill>
          <a:schemeClr val="tx1"/>
        </a:solidFill>
        <a:latin typeface="+mn-lt"/>
        <a:ea typeface="+mn-ea"/>
        <a:cs typeface="+mn-cs"/>
      </a:defRPr>
    </a:lvl6pPr>
    <a:lvl7pPr marL="2874010" algn="l" defTabSz="958215" rtl="0" eaLnBrk="1" latinLnBrk="0" hangingPunct="1">
      <a:defRPr sz="1300" kern="1200">
        <a:solidFill>
          <a:schemeClr val="tx1"/>
        </a:solidFill>
        <a:latin typeface="+mn-lt"/>
        <a:ea typeface="+mn-ea"/>
        <a:cs typeface="+mn-cs"/>
      </a:defRPr>
    </a:lvl7pPr>
    <a:lvl8pPr marL="3352800" algn="l" defTabSz="958215" rtl="0" eaLnBrk="1" latinLnBrk="0" hangingPunct="1">
      <a:defRPr sz="1300" kern="1200">
        <a:solidFill>
          <a:schemeClr val="tx1"/>
        </a:solidFill>
        <a:latin typeface="+mn-lt"/>
        <a:ea typeface="+mn-ea"/>
        <a:cs typeface="+mn-cs"/>
      </a:defRPr>
    </a:lvl8pPr>
    <a:lvl9pPr marL="3831590" algn="l" defTabSz="95821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56E95E-57AA-4526-AA4C-3002F47FB13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CR CoverWhite">
    <p:spTree>
      <p:nvGrpSpPr>
        <p:cNvPr id="1" name=""/>
        <p:cNvGrpSpPr/>
        <p:nvPr/>
      </p:nvGrpSpPr>
      <p:grpSpPr>
        <a:xfrm>
          <a:off x="0" y="0"/>
          <a:ext cx="0" cy="0"/>
          <a:chOff x="0" y="0"/>
          <a:chExt cx="0" cy="0"/>
        </a:xfrm>
      </p:grpSpPr>
      <p:sp>
        <p:nvSpPr>
          <p:cNvPr id="15" name="Text Placeholder 13"/>
          <p:cNvSpPr>
            <a:spLocks noGrp="1"/>
          </p:cNvSpPr>
          <p:nvPr>
            <p:ph type="body" sz="quarter" idx="16" hasCustomPrompt="1"/>
          </p:nvPr>
        </p:nvSpPr>
        <p:spPr>
          <a:xfrm>
            <a:off x="265158" y="6103033"/>
            <a:ext cx="3586911" cy="207749"/>
          </a:xfrm>
        </p:spPr>
        <p:txBody>
          <a:bodyPr anchor="b" anchorCtr="0"/>
          <a:lstStyle>
            <a:lvl1pPr marL="0" indent="0">
              <a:spcBef>
                <a:spcPts val="0"/>
              </a:spcBef>
              <a:buNone/>
              <a:defRPr sz="1500">
                <a:latin typeface="Palatino Linotype" panose="02040502050505030304" pitchFamily="18" charset="0"/>
              </a:defRPr>
            </a:lvl1pPr>
            <a:lvl2pPr marL="191770" indent="0">
              <a:buNone/>
              <a:defRPr sz="1000"/>
            </a:lvl2pPr>
            <a:lvl3pPr marL="338455" indent="0">
              <a:buNone/>
              <a:defRPr sz="1000"/>
            </a:lvl3pPr>
            <a:lvl4pPr marL="535305" indent="0">
              <a:buNone/>
              <a:defRPr sz="1000"/>
            </a:lvl4pPr>
            <a:lvl5pPr marL="686435" indent="0">
              <a:buNone/>
              <a:defRPr sz="1000"/>
            </a:lvl5pPr>
          </a:lstStyle>
          <a:p>
            <a:pPr lvl="0"/>
            <a:r>
              <a:rPr lang="en-US" dirty="0"/>
              <a:t>Author(s) here</a:t>
            </a:r>
            <a:endParaRPr lang="en-US" dirty="0"/>
          </a:p>
        </p:txBody>
      </p:sp>
      <p:sp>
        <p:nvSpPr>
          <p:cNvPr id="9" name="Text Placeholder 8"/>
          <p:cNvSpPr>
            <a:spLocks noGrp="1"/>
          </p:cNvSpPr>
          <p:nvPr>
            <p:ph type="body" sz="quarter" idx="15" hasCustomPrompt="1"/>
          </p:nvPr>
        </p:nvSpPr>
        <p:spPr>
          <a:xfrm>
            <a:off x="265158" y="5074613"/>
            <a:ext cx="4297888" cy="207749"/>
          </a:xfrm>
          <a:noFill/>
          <a:ln w="6350" cap="flat">
            <a:noFill/>
          </a:ln>
        </p:spPr>
        <p:txBody>
          <a:bodyPr vert="horz" wrap="square" lIns="0" tIns="0" rIns="0" bIns="0" rtlCol="0">
            <a:spAutoFit/>
          </a:bodyPr>
          <a:lstStyle>
            <a:lvl1pPr marL="188595" indent="-188595">
              <a:buNone/>
              <a:defRPr lang="en-US" sz="1500" baseline="0" smtClean="0">
                <a:latin typeface="Palatino Linotype" panose="02040502050505030304" pitchFamily="18" charset="0"/>
              </a:defRPr>
            </a:lvl1pPr>
            <a:lvl2pPr>
              <a:defRPr lang="en-US" smtClean="0"/>
            </a:lvl2pPr>
            <a:lvl3pPr>
              <a:defRPr lang="en-US" smtClean="0"/>
            </a:lvl3pPr>
            <a:lvl4pPr>
              <a:defRPr lang="en-US" smtClean="0"/>
            </a:lvl4pPr>
            <a:lvl5pPr>
              <a:defRPr lang="en-US"/>
            </a:lvl5pPr>
          </a:lstStyle>
          <a:p>
            <a:r>
              <a:rPr lang="en-US" dirty="0"/>
              <a:t>Date here</a:t>
            </a:r>
            <a:endParaRPr lang="en-US" dirty="0"/>
          </a:p>
        </p:txBody>
      </p:sp>
      <p:sp>
        <p:nvSpPr>
          <p:cNvPr id="7" name="Text Placeholder 8"/>
          <p:cNvSpPr>
            <a:spLocks noGrp="1"/>
          </p:cNvSpPr>
          <p:nvPr>
            <p:ph type="body" sz="quarter" idx="12" hasCustomPrompt="1"/>
          </p:nvPr>
        </p:nvSpPr>
        <p:spPr>
          <a:xfrm>
            <a:off x="265158" y="4859205"/>
            <a:ext cx="4296719" cy="207749"/>
          </a:xfrm>
          <a:noFill/>
          <a:ln w="6350" cap="flat">
            <a:noFill/>
          </a:ln>
        </p:spPr>
        <p:txBody>
          <a:bodyPr/>
          <a:lstStyle>
            <a:lvl1pPr marL="0" indent="0">
              <a:spcBef>
                <a:spcPts val="0"/>
              </a:spcBef>
              <a:buFontTx/>
              <a:buNone/>
              <a:defRPr sz="1500" baseline="0">
                <a:latin typeface="Palatino Linotype" panose="02040502050505030304" pitchFamily="18" charset="0"/>
              </a:defRPr>
            </a:lvl1pPr>
          </a:lstStyle>
          <a:p>
            <a:r>
              <a:rPr lang="en-US" dirty="0"/>
              <a:t>Report type here</a:t>
            </a:r>
            <a:endParaRPr lang="en-US" dirty="0"/>
          </a:p>
        </p:txBody>
      </p:sp>
      <p:sp>
        <p:nvSpPr>
          <p:cNvPr id="3" name="Title 1"/>
          <p:cNvSpPr>
            <a:spLocks noGrp="1"/>
          </p:cNvSpPr>
          <p:nvPr>
            <p:ph type="ctrTitle" hasCustomPrompt="1"/>
          </p:nvPr>
        </p:nvSpPr>
        <p:spPr>
          <a:xfrm>
            <a:off x="265157" y="3595829"/>
            <a:ext cx="9361046" cy="498713"/>
          </a:xfrm>
          <a:prstGeom prst="rect">
            <a:avLst/>
          </a:prstGeom>
          <a:noFill/>
          <a:ln w="6350" cap="flat">
            <a:noFill/>
          </a:ln>
        </p:spPr>
        <p:txBody>
          <a:bodyPr lIns="95793" tIns="47896" rIns="95793" bIns="47896"/>
          <a:lstStyle>
            <a:lvl1pPr algn="l">
              <a:lnSpc>
                <a:spcPct val="90000"/>
              </a:lnSpc>
              <a:defRPr sz="3800" b="0" baseline="0">
                <a:latin typeface="Arial" panose="020B0604020202020204" pitchFamily="34" charset="0"/>
                <a:cs typeface="Arial" panose="020B0604020202020204" pitchFamily="34" charset="0"/>
              </a:defRPr>
            </a:lvl1pPr>
          </a:lstStyle>
          <a:p>
            <a:r>
              <a:rPr lang="en-US" dirty="0"/>
              <a:t>Presentation title here</a:t>
            </a:r>
            <a:endParaRPr lang="de-DE" dirty="0"/>
          </a:p>
        </p:txBody>
      </p:sp>
      <p:cxnSp>
        <p:nvCxnSpPr>
          <p:cNvPr id="5" name="Straight Connector 4"/>
          <p:cNvCxnSpPr/>
          <p:nvPr/>
        </p:nvCxnSpPr>
        <p:spPr>
          <a:xfrm>
            <a:off x="0" y="3458637"/>
            <a:ext cx="9904413" cy="0"/>
          </a:xfrm>
          <a:prstGeom prst="line">
            <a:avLst/>
          </a:prstGeom>
          <a:ln w="6350" cap="flat">
            <a:solidFill>
              <a:srgbClr val="B42100"/>
            </a:solidFill>
            <a:miter lim="800000"/>
          </a:ln>
        </p:spPr>
        <p:style>
          <a:lnRef idx="1">
            <a:schemeClr val="accent1"/>
          </a:lnRef>
          <a:fillRef idx="0">
            <a:schemeClr val="accent1"/>
          </a:fillRef>
          <a:effectRef idx="0">
            <a:schemeClr val="accent1"/>
          </a:effectRef>
          <a:fontRef idx="minor">
            <a:schemeClr val="tx1"/>
          </a:fontRef>
        </p:style>
      </p:cxnSp>
      <p:sp>
        <p:nvSpPr>
          <p:cNvPr id="4" name="Subtitle 2"/>
          <p:cNvSpPr>
            <a:spLocks noGrp="1"/>
          </p:cNvSpPr>
          <p:nvPr>
            <p:ph type="subTitle" idx="1" hasCustomPrompt="1"/>
          </p:nvPr>
        </p:nvSpPr>
        <p:spPr>
          <a:xfrm>
            <a:off x="265157" y="3065354"/>
            <a:ext cx="9361046" cy="263149"/>
          </a:xfrm>
          <a:prstGeom prst="rect">
            <a:avLst/>
          </a:prstGeom>
          <a:noFill/>
          <a:ln w="6350" cap="flat">
            <a:noFill/>
          </a:ln>
        </p:spPr>
        <p:txBody>
          <a:bodyPr/>
          <a:lstStyle>
            <a:lvl1pPr marL="0" indent="0" algn="l">
              <a:lnSpc>
                <a:spcPct val="90000"/>
              </a:lnSpc>
              <a:spcBef>
                <a:spcPts val="945"/>
              </a:spcBef>
              <a:buNone/>
              <a:defRPr sz="1900" b="1" i="0" baseline="0">
                <a:solidFill>
                  <a:schemeClr val="tx1"/>
                </a:solidFill>
                <a:latin typeface="Arial" panose="020B0604020202020204" pitchFamily="34" charset="0"/>
                <a:cs typeface="Arial" panose="020B0604020202020204" pitchFamily="34" charset="0"/>
              </a:defRPr>
            </a:lvl1pPr>
            <a:lvl2pPr marL="478790" indent="0" algn="ctr">
              <a:buNone/>
              <a:defRPr>
                <a:solidFill>
                  <a:schemeClr val="tx1">
                    <a:tint val="75000"/>
                  </a:schemeClr>
                </a:solidFill>
              </a:defRPr>
            </a:lvl2pPr>
            <a:lvl3pPr marL="958215" indent="0" algn="ctr">
              <a:buNone/>
              <a:defRPr>
                <a:solidFill>
                  <a:schemeClr val="tx1">
                    <a:tint val="75000"/>
                  </a:schemeClr>
                </a:solidFill>
              </a:defRPr>
            </a:lvl3pPr>
            <a:lvl4pPr marL="1437005" indent="0" algn="ctr">
              <a:buNone/>
              <a:defRPr>
                <a:solidFill>
                  <a:schemeClr val="tx1">
                    <a:tint val="75000"/>
                  </a:schemeClr>
                </a:solidFill>
              </a:defRPr>
            </a:lvl4pPr>
            <a:lvl5pPr marL="1915795" indent="0" algn="ctr">
              <a:buNone/>
              <a:defRPr>
                <a:solidFill>
                  <a:schemeClr val="tx1">
                    <a:tint val="75000"/>
                  </a:schemeClr>
                </a:solidFill>
              </a:defRPr>
            </a:lvl5pPr>
            <a:lvl6pPr marL="2394585" indent="0" algn="ctr">
              <a:buNone/>
              <a:defRPr>
                <a:solidFill>
                  <a:schemeClr val="tx1">
                    <a:tint val="75000"/>
                  </a:schemeClr>
                </a:solidFill>
              </a:defRPr>
            </a:lvl6pPr>
            <a:lvl7pPr marL="2874010" indent="0" algn="ctr">
              <a:buNone/>
              <a:defRPr>
                <a:solidFill>
                  <a:schemeClr val="tx1">
                    <a:tint val="75000"/>
                  </a:schemeClr>
                </a:solidFill>
              </a:defRPr>
            </a:lvl7pPr>
            <a:lvl8pPr marL="3352800" indent="0" algn="ctr">
              <a:buNone/>
              <a:defRPr>
                <a:solidFill>
                  <a:schemeClr val="tx1">
                    <a:tint val="75000"/>
                  </a:schemeClr>
                </a:solidFill>
              </a:defRPr>
            </a:lvl8pPr>
            <a:lvl9pPr marL="3831590" indent="0" algn="ctr">
              <a:buNone/>
              <a:defRPr>
                <a:solidFill>
                  <a:schemeClr val="tx1">
                    <a:tint val="75000"/>
                  </a:schemeClr>
                </a:solidFill>
              </a:defRPr>
            </a:lvl9pPr>
          </a:lstStyle>
          <a:p>
            <a:r>
              <a:rPr lang="en-US" dirty="0"/>
              <a:t>Presentation subtitle or client name here</a:t>
            </a:r>
            <a:endParaRPr lang="en-US" dirty="0"/>
          </a:p>
        </p:txBody>
      </p:sp>
      <p:sp>
        <p:nvSpPr>
          <p:cNvPr id="10" name="矩形 9"/>
          <p:cNvSpPr/>
          <p:nvPr userDrawn="1"/>
        </p:nvSpPr>
        <p:spPr>
          <a:xfrm>
            <a:off x="2647950" y="-3775"/>
            <a:ext cx="7254875" cy="922898"/>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en-US" sz="1400" dirty="0" err="1">
              <a:solidFill>
                <a:schemeClr val="bg1"/>
              </a:solidFill>
              <a:latin typeface="Arial" panose="020B0604020202020204" pitchFamily="34" charset="0"/>
              <a:cs typeface="Arial" panose="020B0604020202020204" pitchFamily="34" charset="0"/>
            </a:endParaRPr>
          </a:p>
        </p:txBody>
      </p:sp>
      <p:pic>
        <p:nvPicPr>
          <p:cNvPr id="11" name="Picture 2" descr="http://statics.phbs.pku.edu.cn/uploadfile/2017/1122/20171122092949636.png"/>
          <p:cNvPicPr>
            <a:picLocks noChangeAspect="1" noChangeArrowheads="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364939" y="166237"/>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R Onlytext2">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264806"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9"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endParaRPr lang="en-US" dirty="0"/>
          </a:p>
        </p:txBody>
      </p:sp>
      <p:sp>
        <p:nvSpPr>
          <p:cNvPr id="5" name="Text Placeholder 3"/>
          <p:cNvSpPr>
            <a:spLocks noGrp="1"/>
          </p:cNvSpPr>
          <p:nvPr>
            <p:ph type="body" sz="quarter" idx="11" hasCustomPrompt="1"/>
          </p:nvPr>
        </p:nvSpPr>
        <p:spPr>
          <a:xfrm>
            <a:off x="5085277"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R 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65158" y="2158484"/>
            <a:ext cx="9365380" cy="290849"/>
          </a:xfrm>
          <a:ln>
            <a:noFill/>
          </a:ln>
        </p:spPr>
        <p:txBody>
          <a:bodyPr/>
          <a:lstStyle>
            <a:lvl1pPr marL="172720" indent="-172720">
              <a:buFont typeface="Arial" panose="020B0604020202020204" pitchFamily="34" charset="0"/>
              <a:buChar char="•"/>
              <a:defRPr sz="2100" baseline="0"/>
            </a:lvl1pPr>
            <a:lvl2pPr marL="363855" indent="-191770">
              <a:spcBef>
                <a:spcPts val="630"/>
              </a:spcBef>
              <a:buFont typeface="Arial" panose="020B0604020202020204" pitchFamily="34" charset="0"/>
              <a:buChar char="–"/>
              <a:defRPr sz="2100"/>
            </a:lvl2pPr>
            <a:lvl3pPr marL="508000" indent="-143510">
              <a:spcBef>
                <a:spcPts val="210"/>
              </a:spcBef>
              <a:buFont typeface="Arial" panose="020B0604020202020204" pitchFamily="34" charset="0"/>
              <a:buChar char="-"/>
              <a:defRPr sz="2100"/>
            </a:lvl3pPr>
            <a:lvl4pPr>
              <a:defRPr sz="2100"/>
            </a:lvl4pPr>
            <a:lvl5pPr>
              <a:defRPr sz="2100"/>
            </a:lvl5pPr>
          </a:lstStyle>
          <a:p>
            <a:pPr lvl="0"/>
            <a:r>
              <a:rPr lang="en-US" dirty="0"/>
              <a:t>Divider subsections here</a:t>
            </a:r>
            <a:endParaRPr lang="en-US" dirty="0"/>
          </a:p>
        </p:txBody>
      </p:sp>
      <p:sp>
        <p:nvSpPr>
          <p:cNvPr id="2" name="Title 1"/>
          <p:cNvSpPr>
            <a:spLocks noGrp="1"/>
          </p:cNvSpPr>
          <p:nvPr>
            <p:ph type="title" hasCustomPrompt="1"/>
          </p:nvPr>
        </p:nvSpPr>
        <p:spPr>
          <a:xfrm>
            <a:off x="265158" y="1628009"/>
            <a:ext cx="9365310" cy="338406"/>
          </a:xfrm>
          <a:prstGeom prst="rect">
            <a:avLst/>
          </a:prstGeom>
          <a:ln>
            <a:noFill/>
          </a:ln>
        </p:spPr>
        <p:txBody>
          <a:bodyPr lIns="95793" tIns="47896" rIns="95793" bIns="47896"/>
          <a:lstStyle>
            <a:lvl1pPr>
              <a:defRPr baseline="0"/>
            </a:lvl1pPr>
          </a:lstStyle>
          <a:p>
            <a:r>
              <a:rPr lang="en-US" dirty="0"/>
              <a:t>Divider text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R Disclaimer">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ea typeface="华文楷体" panose="02010600040101010101" pitchFamily="2" charset="-122"/>
              </a:defRPr>
            </a:lvl1pPr>
          </a:lstStyle>
          <a:p>
            <a:pPr lvl="0"/>
            <a:r>
              <a:rPr lang="en-US" dirty="0"/>
              <a:t>Click to edit Master title style</a:t>
            </a:r>
            <a:endParaRPr lang="en-US" dirty="0"/>
          </a:p>
        </p:txBody>
      </p:sp>
      <p:pic>
        <p:nvPicPr>
          <p:cNvPr id="4" name="Picture 2" descr="http://statics.phbs.pku.edu.cn/uploadfile/2017/1122/20171122092949636.png"/>
          <p:cNvPicPr>
            <a:picLocks noChangeAspect="1" noChangeArrowheads="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7675042" y="189434"/>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R TitleAnd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4806" y="1160486"/>
            <a:ext cx="9358500" cy="1544846"/>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6"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R Onlytext2">
    <p:spTree>
      <p:nvGrpSpPr>
        <p:cNvPr id="1" name=""/>
        <p:cNvGrpSpPr/>
        <p:nvPr/>
      </p:nvGrpSpPr>
      <p:grpSpPr>
        <a:xfrm>
          <a:off x="0" y="0"/>
          <a:ext cx="0" cy="0"/>
          <a:chOff x="0" y="0"/>
          <a:chExt cx="0" cy="0"/>
        </a:xfrm>
      </p:grpSpPr>
      <p:sp>
        <p:nvSpPr>
          <p:cNvPr id="8" name="Text Placeholder 3"/>
          <p:cNvSpPr>
            <a:spLocks noGrp="1"/>
          </p:cNvSpPr>
          <p:nvPr>
            <p:ph type="body" sz="quarter" idx="10" hasCustomPrompt="1"/>
          </p:nvPr>
        </p:nvSpPr>
        <p:spPr>
          <a:xfrm>
            <a:off x="264806"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9"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endParaRPr lang="en-US" dirty="0"/>
          </a:p>
        </p:txBody>
      </p:sp>
      <p:sp>
        <p:nvSpPr>
          <p:cNvPr id="5" name="Text Placeholder 3"/>
          <p:cNvSpPr>
            <a:spLocks noGrp="1"/>
          </p:cNvSpPr>
          <p:nvPr>
            <p:ph type="body" sz="quarter" idx="11" hasCustomPrompt="1"/>
          </p:nvPr>
        </p:nvSpPr>
        <p:spPr>
          <a:xfrm>
            <a:off x="5085277" y="1376363"/>
            <a:ext cx="4531032" cy="4933950"/>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R Divider">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265158" y="2158484"/>
            <a:ext cx="9365380" cy="290849"/>
          </a:xfrm>
          <a:ln>
            <a:noFill/>
          </a:ln>
        </p:spPr>
        <p:txBody>
          <a:bodyPr/>
          <a:lstStyle>
            <a:lvl1pPr marL="172720" indent="-172720">
              <a:buFont typeface="Arial" panose="020B0604020202020204" pitchFamily="34" charset="0"/>
              <a:buChar char="•"/>
              <a:defRPr sz="2100" baseline="0"/>
            </a:lvl1pPr>
            <a:lvl2pPr marL="363855" indent="-191770">
              <a:spcBef>
                <a:spcPts val="630"/>
              </a:spcBef>
              <a:buFont typeface="Arial" panose="020B0604020202020204" pitchFamily="34" charset="0"/>
              <a:buChar char="–"/>
              <a:defRPr sz="2100"/>
            </a:lvl2pPr>
            <a:lvl3pPr marL="508000" indent="-143510">
              <a:spcBef>
                <a:spcPts val="210"/>
              </a:spcBef>
              <a:buFont typeface="Arial" panose="020B0604020202020204" pitchFamily="34" charset="0"/>
              <a:buChar char="-"/>
              <a:defRPr sz="2100"/>
            </a:lvl3pPr>
            <a:lvl4pPr>
              <a:defRPr sz="2100"/>
            </a:lvl4pPr>
            <a:lvl5pPr>
              <a:defRPr sz="2100"/>
            </a:lvl5pPr>
          </a:lstStyle>
          <a:p>
            <a:pPr lvl="0"/>
            <a:r>
              <a:rPr lang="en-US" dirty="0"/>
              <a:t>Divider subsections here</a:t>
            </a:r>
            <a:endParaRPr lang="en-US" dirty="0"/>
          </a:p>
        </p:txBody>
      </p:sp>
      <p:sp>
        <p:nvSpPr>
          <p:cNvPr id="4" name="Title 1"/>
          <p:cNvSpPr>
            <a:spLocks noGrp="1"/>
          </p:cNvSpPr>
          <p:nvPr>
            <p:ph type="title" hasCustomPrompt="1"/>
          </p:nvPr>
        </p:nvSpPr>
        <p:spPr>
          <a:xfrm>
            <a:off x="265158" y="1628009"/>
            <a:ext cx="9365310" cy="338406"/>
          </a:xfrm>
          <a:prstGeom prst="rect">
            <a:avLst/>
          </a:prstGeom>
          <a:ln>
            <a:noFill/>
          </a:ln>
        </p:spPr>
        <p:txBody>
          <a:bodyPr lIns="95793" tIns="47896" rIns="95793" bIns="47896"/>
          <a:lstStyle>
            <a:lvl1pPr>
              <a:defRPr baseline="0"/>
            </a:lvl1pPr>
          </a:lstStyle>
          <a:p>
            <a:r>
              <a:rPr lang="en-US" dirty="0"/>
              <a:t>Divider text here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0907" y="6357527"/>
            <a:ext cx="2228421" cy="365193"/>
          </a:xfrm>
          <a:prstGeom prst="rect">
            <a:avLst/>
          </a:prstGeom>
        </p:spPr>
        <p:txBody>
          <a:bodyPr/>
          <a:lstStyle/>
          <a:p>
            <a:fld id="{72D73D85-8FCA-4913-89C5-135496D093FE}" type="datetimeFigureOut">
              <a:rPr lang="zh-CN" altLang="en-US">
                <a:solidFill>
                  <a:prstClr val="black"/>
                </a:solidFill>
              </a:rPr>
            </a:fld>
            <a:endParaRPr lang="zh-CN" altLang="en-US">
              <a:solidFill>
                <a:prstClr val="black"/>
              </a:solidFill>
            </a:endParaRPr>
          </a:p>
        </p:txBody>
      </p:sp>
      <p:sp>
        <p:nvSpPr>
          <p:cNvPr id="3" name="页脚占位符 2"/>
          <p:cNvSpPr>
            <a:spLocks noGrp="1"/>
          </p:cNvSpPr>
          <p:nvPr>
            <p:ph type="ftr" sz="quarter" idx="11"/>
          </p:nvPr>
        </p:nvSpPr>
        <p:spPr>
          <a:xfrm>
            <a:off x="3280731" y="6357527"/>
            <a:ext cx="3342632" cy="365193"/>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994767" y="6357527"/>
            <a:ext cx="2228421" cy="365193"/>
          </a:xfrm>
          <a:prstGeom prst="rect">
            <a:avLst/>
          </a:prstGeom>
        </p:spPr>
        <p:txBody>
          <a:bodyPr/>
          <a:lstStyle/>
          <a:p>
            <a:fld id="{4E3B1DAE-9E59-44BE-AB8C-8F447F181EB3}" type="slidenum">
              <a:rPr lang="zh-CN" altLang="en-US">
                <a:solidFill>
                  <a:prstClr val="black"/>
                </a:solidFill>
              </a:rPr>
            </a:fld>
            <a:endParaRPr lang="zh-CN" altLang="en-US">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CR CoverWhite">
    <p:spTree>
      <p:nvGrpSpPr>
        <p:cNvPr id="1" name=""/>
        <p:cNvGrpSpPr/>
        <p:nvPr/>
      </p:nvGrpSpPr>
      <p:grpSpPr>
        <a:xfrm>
          <a:off x="0" y="0"/>
          <a:ext cx="0" cy="0"/>
          <a:chOff x="0" y="0"/>
          <a:chExt cx="0" cy="0"/>
        </a:xfrm>
      </p:grpSpPr>
      <p:sp>
        <p:nvSpPr>
          <p:cNvPr id="15" name="Text Placeholder 13"/>
          <p:cNvSpPr>
            <a:spLocks noGrp="1"/>
          </p:cNvSpPr>
          <p:nvPr>
            <p:ph type="body" sz="quarter" idx="16" hasCustomPrompt="1"/>
          </p:nvPr>
        </p:nvSpPr>
        <p:spPr>
          <a:xfrm>
            <a:off x="265158" y="6103033"/>
            <a:ext cx="3586911" cy="207749"/>
          </a:xfrm>
        </p:spPr>
        <p:txBody>
          <a:bodyPr anchor="b" anchorCtr="0"/>
          <a:lstStyle>
            <a:lvl1pPr marL="0" indent="0">
              <a:spcBef>
                <a:spcPts val="0"/>
              </a:spcBef>
              <a:buNone/>
              <a:defRPr sz="1500">
                <a:latin typeface="Palatino Linotype" panose="02040502050505030304" pitchFamily="18" charset="0"/>
              </a:defRPr>
            </a:lvl1pPr>
            <a:lvl2pPr marL="191770" indent="0">
              <a:buNone/>
              <a:defRPr sz="1000"/>
            </a:lvl2pPr>
            <a:lvl3pPr marL="338455" indent="0">
              <a:buNone/>
              <a:defRPr sz="1000"/>
            </a:lvl3pPr>
            <a:lvl4pPr marL="535305" indent="0">
              <a:buNone/>
              <a:defRPr sz="1000"/>
            </a:lvl4pPr>
            <a:lvl5pPr marL="686435" indent="0">
              <a:buNone/>
              <a:defRPr sz="1000"/>
            </a:lvl5pPr>
          </a:lstStyle>
          <a:p>
            <a:pPr lvl="0"/>
            <a:r>
              <a:rPr lang="en-US" dirty="0"/>
              <a:t>Author(s) here</a:t>
            </a:r>
            <a:endParaRPr lang="en-US" dirty="0"/>
          </a:p>
        </p:txBody>
      </p:sp>
      <p:sp>
        <p:nvSpPr>
          <p:cNvPr id="9" name="Text Placeholder 8"/>
          <p:cNvSpPr>
            <a:spLocks noGrp="1"/>
          </p:cNvSpPr>
          <p:nvPr>
            <p:ph type="body" sz="quarter" idx="15" hasCustomPrompt="1"/>
          </p:nvPr>
        </p:nvSpPr>
        <p:spPr>
          <a:xfrm>
            <a:off x="265158" y="5074613"/>
            <a:ext cx="4297888" cy="207749"/>
          </a:xfrm>
          <a:noFill/>
          <a:ln w="6350" cap="flat">
            <a:noFill/>
          </a:ln>
        </p:spPr>
        <p:txBody>
          <a:bodyPr vert="horz" wrap="square" lIns="0" tIns="0" rIns="0" bIns="0" rtlCol="0">
            <a:spAutoFit/>
          </a:bodyPr>
          <a:lstStyle>
            <a:lvl1pPr marL="188595" indent="-188595">
              <a:buNone/>
              <a:defRPr lang="en-US" sz="1500" baseline="0" smtClean="0">
                <a:latin typeface="Palatino Linotype" panose="02040502050505030304" pitchFamily="18" charset="0"/>
              </a:defRPr>
            </a:lvl1pPr>
            <a:lvl2pPr>
              <a:defRPr lang="en-US" smtClean="0"/>
            </a:lvl2pPr>
            <a:lvl3pPr>
              <a:defRPr lang="en-US" smtClean="0"/>
            </a:lvl3pPr>
            <a:lvl4pPr>
              <a:defRPr lang="en-US" smtClean="0"/>
            </a:lvl4pPr>
            <a:lvl5pPr>
              <a:defRPr lang="en-US"/>
            </a:lvl5pPr>
          </a:lstStyle>
          <a:p>
            <a:r>
              <a:rPr lang="en-US" dirty="0"/>
              <a:t>Date here</a:t>
            </a:r>
            <a:endParaRPr lang="en-US" dirty="0"/>
          </a:p>
        </p:txBody>
      </p:sp>
      <p:sp>
        <p:nvSpPr>
          <p:cNvPr id="7" name="Text Placeholder 8"/>
          <p:cNvSpPr>
            <a:spLocks noGrp="1"/>
          </p:cNvSpPr>
          <p:nvPr>
            <p:ph type="body" sz="quarter" idx="12" hasCustomPrompt="1"/>
          </p:nvPr>
        </p:nvSpPr>
        <p:spPr>
          <a:xfrm>
            <a:off x="265158" y="4859205"/>
            <a:ext cx="4296719" cy="207749"/>
          </a:xfrm>
          <a:noFill/>
          <a:ln w="6350" cap="flat">
            <a:noFill/>
          </a:ln>
        </p:spPr>
        <p:txBody>
          <a:bodyPr/>
          <a:lstStyle>
            <a:lvl1pPr marL="0" indent="0">
              <a:spcBef>
                <a:spcPts val="0"/>
              </a:spcBef>
              <a:buFontTx/>
              <a:buNone/>
              <a:defRPr sz="1500" baseline="0">
                <a:latin typeface="Palatino Linotype" panose="02040502050505030304" pitchFamily="18" charset="0"/>
              </a:defRPr>
            </a:lvl1pPr>
          </a:lstStyle>
          <a:p>
            <a:r>
              <a:rPr lang="en-US" dirty="0"/>
              <a:t>Report type here</a:t>
            </a:r>
            <a:endParaRPr lang="en-US" dirty="0"/>
          </a:p>
        </p:txBody>
      </p:sp>
      <p:sp>
        <p:nvSpPr>
          <p:cNvPr id="3" name="Title 1"/>
          <p:cNvSpPr>
            <a:spLocks noGrp="1"/>
          </p:cNvSpPr>
          <p:nvPr>
            <p:ph type="ctrTitle" hasCustomPrompt="1"/>
          </p:nvPr>
        </p:nvSpPr>
        <p:spPr>
          <a:xfrm>
            <a:off x="265157" y="3595829"/>
            <a:ext cx="9361046" cy="498713"/>
          </a:xfrm>
          <a:prstGeom prst="rect">
            <a:avLst/>
          </a:prstGeom>
          <a:noFill/>
          <a:ln w="6350" cap="flat">
            <a:noFill/>
          </a:ln>
        </p:spPr>
        <p:txBody>
          <a:bodyPr lIns="95793" tIns="47896" rIns="95793" bIns="47896"/>
          <a:lstStyle>
            <a:lvl1pPr algn="l">
              <a:lnSpc>
                <a:spcPct val="90000"/>
              </a:lnSpc>
              <a:defRPr sz="3800" b="0" baseline="0">
                <a:latin typeface="Arial" panose="020B0604020202020204" pitchFamily="34" charset="0"/>
                <a:cs typeface="Arial" panose="020B0604020202020204" pitchFamily="34" charset="0"/>
              </a:defRPr>
            </a:lvl1pPr>
          </a:lstStyle>
          <a:p>
            <a:r>
              <a:rPr lang="en-US" dirty="0"/>
              <a:t>Presentation title here</a:t>
            </a:r>
            <a:endParaRPr lang="de-DE" dirty="0"/>
          </a:p>
        </p:txBody>
      </p:sp>
      <p:cxnSp>
        <p:nvCxnSpPr>
          <p:cNvPr id="5" name="Straight Connector 4"/>
          <p:cNvCxnSpPr/>
          <p:nvPr/>
        </p:nvCxnSpPr>
        <p:spPr>
          <a:xfrm>
            <a:off x="0" y="3458637"/>
            <a:ext cx="9904413" cy="0"/>
          </a:xfrm>
          <a:prstGeom prst="line">
            <a:avLst/>
          </a:prstGeom>
          <a:ln w="6350" cap="flat">
            <a:solidFill>
              <a:srgbClr val="B42100"/>
            </a:solidFill>
            <a:miter lim="800000"/>
          </a:ln>
        </p:spPr>
        <p:style>
          <a:lnRef idx="1">
            <a:schemeClr val="accent1"/>
          </a:lnRef>
          <a:fillRef idx="0">
            <a:schemeClr val="accent1"/>
          </a:fillRef>
          <a:effectRef idx="0">
            <a:schemeClr val="accent1"/>
          </a:effectRef>
          <a:fontRef idx="minor">
            <a:schemeClr val="tx1"/>
          </a:fontRef>
        </p:style>
      </p:cxnSp>
      <p:sp>
        <p:nvSpPr>
          <p:cNvPr id="4" name="Subtitle 2"/>
          <p:cNvSpPr>
            <a:spLocks noGrp="1"/>
          </p:cNvSpPr>
          <p:nvPr>
            <p:ph type="subTitle" idx="1" hasCustomPrompt="1"/>
          </p:nvPr>
        </p:nvSpPr>
        <p:spPr>
          <a:xfrm>
            <a:off x="265157" y="3065354"/>
            <a:ext cx="9361046" cy="263149"/>
          </a:xfrm>
          <a:prstGeom prst="rect">
            <a:avLst/>
          </a:prstGeom>
          <a:noFill/>
          <a:ln w="6350" cap="flat">
            <a:noFill/>
          </a:ln>
        </p:spPr>
        <p:txBody>
          <a:bodyPr/>
          <a:lstStyle>
            <a:lvl1pPr marL="0" indent="0" algn="l">
              <a:lnSpc>
                <a:spcPct val="90000"/>
              </a:lnSpc>
              <a:spcBef>
                <a:spcPts val="945"/>
              </a:spcBef>
              <a:buNone/>
              <a:defRPr sz="1900" b="1" i="0" baseline="0">
                <a:solidFill>
                  <a:schemeClr val="tx1"/>
                </a:solidFill>
                <a:latin typeface="Arial" panose="020B0604020202020204" pitchFamily="34" charset="0"/>
                <a:cs typeface="Arial" panose="020B0604020202020204" pitchFamily="34" charset="0"/>
              </a:defRPr>
            </a:lvl1pPr>
            <a:lvl2pPr marL="478790" indent="0" algn="ctr">
              <a:buNone/>
              <a:defRPr>
                <a:solidFill>
                  <a:schemeClr val="tx1">
                    <a:tint val="75000"/>
                  </a:schemeClr>
                </a:solidFill>
              </a:defRPr>
            </a:lvl2pPr>
            <a:lvl3pPr marL="958215" indent="0" algn="ctr">
              <a:buNone/>
              <a:defRPr>
                <a:solidFill>
                  <a:schemeClr val="tx1">
                    <a:tint val="75000"/>
                  </a:schemeClr>
                </a:solidFill>
              </a:defRPr>
            </a:lvl3pPr>
            <a:lvl4pPr marL="1437005" indent="0" algn="ctr">
              <a:buNone/>
              <a:defRPr>
                <a:solidFill>
                  <a:schemeClr val="tx1">
                    <a:tint val="75000"/>
                  </a:schemeClr>
                </a:solidFill>
              </a:defRPr>
            </a:lvl4pPr>
            <a:lvl5pPr marL="1915795" indent="0" algn="ctr">
              <a:buNone/>
              <a:defRPr>
                <a:solidFill>
                  <a:schemeClr val="tx1">
                    <a:tint val="75000"/>
                  </a:schemeClr>
                </a:solidFill>
              </a:defRPr>
            </a:lvl5pPr>
            <a:lvl6pPr marL="2394585" indent="0" algn="ctr">
              <a:buNone/>
              <a:defRPr>
                <a:solidFill>
                  <a:schemeClr val="tx1">
                    <a:tint val="75000"/>
                  </a:schemeClr>
                </a:solidFill>
              </a:defRPr>
            </a:lvl6pPr>
            <a:lvl7pPr marL="2874010" indent="0" algn="ctr">
              <a:buNone/>
              <a:defRPr>
                <a:solidFill>
                  <a:schemeClr val="tx1">
                    <a:tint val="75000"/>
                  </a:schemeClr>
                </a:solidFill>
              </a:defRPr>
            </a:lvl7pPr>
            <a:lvl8pPr marL="3352800" indent="0" algn="ctr">
              <a:buNone/>
              <a:defRPr>
                <a:solidFill>
                  <a:schemeClr val="tx1">
                    <a:tint val="75000"/>
                  </a:schemeClr>
                </a:solidFill>
              </a:defRPr>
            </a:lvl8pPr>
            <a:lvl9pPr marL="3831590" indent="0" algn="ctr">
              <a:buNone/>
              <a:defRPr>
                <a:solidFill>
                  <a:schemeClr val="tx1">
                    <a:tint val="75000"/>
                  </a:schemeClr>
                </a:solidFill>
              </a:defRPr>
            </a:lvl9pPr>
          </a:lstStyle>
          <a:p>
            <a:r>
              <a:rPr lang="en-US" dirty="0"/>
              <a:t>Presentation subtitle or client name here</a:t>
            </a:r>
            <a:endParaRPr lang="en-US" dirty="0"/>
          </a:p>
        </p:txBody>
      </p:sp>
      <p:sp>
        <p:nvSpPr>
          <p:cNvPr id="10" name="矩形 9"/>
          <p:cNvSpPr/>
          <p:nvPr userDrawn="1"/>
        </p:nvSpPr>
        <p:spPr>
          <a:xfrm>
            <a:off x="2647950" y="-3775"/>
            <a:ext cx="7254875" cy="922898"/>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en-US" sz="1400" dirty="0" err="1">
              <a:solidFill>
                <a:schemeClr val="bg1"/>
              </a:solidFill>
              <a:latin typeface="Arial" panose="020B0604020202020204" pitchFamily="34" charset="0"/>
              <a:cs typeface="Arial" panose="020B0604020202020204" pitchFamily="34" charset="0"/>
            </a:endParaRPr>
          </a:p>
        </p:txBody>
      </p:sp>
      <p:pic>
        <p:nvPicPr>
          <p:cNvPr id="11" name="Picture 2" descr="http://statics.phbs.pku.edu.cn/uploadfile/2017/1122/20171122092949636.png"/>
          <p:cNvPicPr>
            <a:picLocks noChangeAspect="1" noChangeArrowheads="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364939" y="166237"/>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R Disclaimer">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ea typeface="华文楷体" panose="02010600040101010101" pitchFamily="2" charset="-122"/>
              </a:defRPr>
            </a:lvl1pPr>
          </a:lstStyle>
          <a:p>
            <a:pPr lvl="0"/>
            <a:r>
              <a:rPr lang="en-US" dirty="0"/>
              <a:t>Click to edit Master title style</a:t>
            </a:r>
            <a:endParaRPr lang="en-US" dirty="0"/>
          </a:p>
        </p:txBody>
      </p:sp>
      <p:pic>
        <p:nvPicPr>
          <p:cNvPr id="4" name="Picture 2" descr="http://statics.phbs.pku.edu.cn/uploadfile/2017/1122/20171122092949636.png"/>
          <p:cNvPicPr>
            <a:picLocks noChangeAspect="1" noChangeArrowheads="1"/>
          </p:cNvPicPr>
          <p:nvPr userDrawn="1"/>
        </p:nvPicPr>
        <p:blipFill rotWithShape="1">
          <a:blip r:embed="rId2"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l="16631" t="26645" r="15215" b="28137"/>
          <a:stretch>
            <a:fillRect/>
          </a:stretch>
        </p:blipFill>
        <p:spPr bwMode="auto">
          <a:xfrm>
            <a:off x="7675042" y="189434"/>
            <a:ext cx="1957908" cy="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R TitleAnd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4806" y="1160486"/>
            <a:ext cx="9358500" cy="1544846"/>
          </a:xfrm>
        </p:spPr>
        <p:txBody>
          <a:bodyPr/>
          <a:lstStyle>
            <a:lvl1pPr marL="188595" indent="-188595">
              <a:lnSpc>
                <a:spcPct val="110000"/>
              </a:lnSpc>
              <a:buClr>
                <a:srgbClr val="B42100"/>
              </a:buClr>
              <a:defRPr baseline="0">
                <a:latin typeface="Palatino Linotype" panose="02040502050505030304" pitchFamily="18" charset="0"/>
                <a:ea typeface="华文楷体" panose="02010600040101010101" pitchFamily="2" charset="-122"/>
              </a:defRPr>
            </a:lvl1pPr>
            <a:lvl2pPr>
              <a:defRPr>
                <a:latin typeface="Palatino Linotype" panose="02040502050505030304" pitchFamily="18" charset="0"/>
                <a:ea typeface="华文楷体" panose="02010600040101010101" pitchFamily="2" charset="-122"/>
              </a:defRPr>
            </a:lvl2pPr>
            <a:lvl3pPr marL="895350" indent="-171450">
              <a:lnSpc>
                <a:spcPct val="110000"/>
              </a:lnSpc>
              <a:spcBef>
                <a:spcPct val="0"/>
              </a:spcBef>
              <a:buClr>
                <a:srgbClr val="B42100"/>
              </a:buClr>
              <a:buFont typeface="Arial" panose="020B0604020202020204" pitchFamily="34" charset="0"/>
              <a:buChar char="•"/>
              <a:tabLst>
                <a:tab pos="1162050" algn="l"/>
              </a:tabLst>
              <a:defRPr>
                <a:latin typeface="Palatino Linotype" panose="02040502050505030304" pitchFamily="18" charset="0"/>
                <a:ea typeface="华文楷体" panose="02010600040101010101" pitchFamily="2" charset="-122"/>
              </a:defRPr>
            </a:lvl3pPr>
            <a:lvl4pPr marL="1162050" indent="-171450">
              <a:lnSpc>
                <a:spcPct val="110000"/>
              </a:lnSpc>
              <a:spcBef>
                <a:spcPct val="0"/>
              </a:spcBef>
              <a:buClr>
                <a:schemeClr val="bg1">
                  <a:lumMod val="75000"/>
                </a:schemeClr>
              </a:buClr>
              <a:buFont typeface="Vrinda" panose="020B0502040204020203" pitchFamily="34" charset="0"/>
              <a:buChar char="-"/>
              <a:tabLst>
                <a:tab pos="1162050" algn="l"/>
              </a:tabLst>
              <a:defRPr>
                <a:latin typeface="Palatino Linotype" panose="02040502050505030304" pitchFamily="18" charset="0"/>
                <a:ea typeface="华文楷体" panose="02010600040101010101" pitchFamily="2" charset="-122"/>
              </a:defRPr>
            </a:lvl4pPr>
            <a:lvl5pPr>
              <a:defRPr>
                <a:latin typeface="Palatino Linotype" panose="02040502050505030304" pitchFamily="18" charset="0"/>
                <a:ea typeface="华文楷体" panose="02010600040101010101" pitchFamily="2" charset="-122"/>
              </a:defRPr>
            </a:lvl5pPr>
          </a:lstStyle>
          <a:p>
            <a:pPr marL="188595" indent="-188595">
              <a:lnSpc>
                <a:spcPct val="110000"/>
              </a:lnSpc>
              <a:buClr>
                <a:srgbClr val="B42100"/>
              </a:buClr>
            </a:pPr>
            <a:r>
              <a:rPr kumimoji="1" lang="en-US" altLang="zh-CN" sz="1600" dirty="0">
                <a:ea typeface="PMingLiU" pitchFamily="18" charset="-120"/>
              </a:rPr>
              <a:t>Text</a:t>
            </a:r>
            <a:r>
              <a:rPr kumimoji="1" lang="en-US" altLang="zh-CN" sz="1600" baseline="0" dirty="0">
                <a:ea typeface="PMingLiU" pitchFamily="18" charset="-120"/>
              </a:rPr>
              <a:t> on first level here</a:t>
            </a:r>
            <a:endParaRPr kumimoji="1" lang="en-US" altLang="zh-CN" sz="1600" dirty="0">
              <a:ea typeface="PMingLiU" pitchFamily="18" charset="-120"/>
            </a:endParaRPr>
          </a:p>
          <a:p>
            <a:pPr marL="527050" lvl="1" indent="-180975" fontAlgn="b">
              <a:lnSpc>
                <a:spcPct val="110000"/>
              </a:lnSpc>
              <a:buClr>
                <a:schemeClr val="bg1">
                  <a:lumMod val="75000"/>
                </a:schemeClr>
              </a:buClr>
              <a:defRPr/>
            </a:pPr>
            <a:r>
              <a:rPr lang="en-US" altLang="zh-CN" sz="1600" dirty="0">
                <a:latin typeface="Palatino Linotype" panose="02040502050505030304" pitchFamily="18" charset="0"/>
              </a:rPr>
              <a:t>Second level</a:t>
            </a:r>
            <a:endParaRPr lang="en-US" altLang="zh-CN" sz="1600" dirty="0">
              <a:latin typeface="Palatino Linotype" panose="02040502050505030304" pitchFamily="18" charset="0"/>
            </a:endParaRPr>
          </a:p>
          <a:p>
            <a:pPr marL="895350" lvl="2" indent="-171450">
              <a:lnSpc>
                <a:spcPct val="110000"/>
              </a:lnSpc>
              <a:spcBef>
                <a:spcPct val="0"/>
              </a:spcBef>
              <a:buClr>
                <a:srgbClr val="B42100"/>
              </a:buClr>
              <a:buFont typeface="Arial" panose="020B0604020202020204" pitchFamily="34" charset="0"/>
              <a:buChar char="•"/>
              <a:tabLst>
                <a:tab pos="1162050" algn="l"/>
              </a:tabLst>
            </a:pPr>
            <a:r>
              <a:rPr kumimoji="1" lang="en-US" altLang="zh-CN" sz="1600" dirty="0">
                <a:latin typeface="Palatino Linotype" panose="02040502050505030304" pitchFamily="18" charset="0"/>
                <a:ea typeface="PMingLiU" pitchFamily="18" charset="-120"/>
              </a:rPr>
              <a:t>Third level</a:t>
            </a:r>
            <a:endParaRPr kumimoji="1" lang="en-US" altLang="zh-CN" sz="1600" dirty="0">
              <a:latin typeface="Palatino Linotype" panose="02040502050505030304" pitchFamily="18" charset="0"/>
              <a:ea typeface="PMingLiU" pitchFamily="18" charset="-120"/>
            </a:endParaRPr>
          </a:p>
          <a:p>
            <a:pPr marL="1162050" lvl="3" indent="-171450">
              <a:lnSpc>
                <a:spcPct val="110000"/>
              </a:lnSpc>
              <a:spcBef>
                <a:spcPct val="0"/>
              </a:spcBef>
              <a:buClr>
                <a:schemeClr val="bg1">
                  <a:lumMod val="75000"/>
                </a:schemeClr>
              </a:buClr>
              <a:buFont typeface="Vrinda" panose="020B0502040204020203" pitchFamily="34" charset="0"/>
              <a:buChar char="-"/>
              <a:tabLst>
                <a:tab pos="1162050" algn="l"/>
              </a:tabLst>
            </a:pPr>
            <a:r>
              <a:rPr kumimoji="1" lang="en-US" altLang="zh-CN" sz="1600" dirty="0">
                <a:latin typeface="Palatino Linotype" panose="02040502050505030304" pitchFamily="18" charset="0"/>
                <a:ea typeface="PMingLiU" pitchFamily="18" charset="-120"/>
              </a:rPr>
              <a:t>Content</a:t>
            </a:r>
            <a:endParaRPr kumimoji="1" lang="en-US" altLang="zh-CN" sz="1600" dirty="0">
              <a:latin typeface="Palatino Linotype" panose="02040502050505030304" pitchFamily="18" charset="0"/>
              <a:ea typeface="PMingLiU" pitchFamily="18" charset="-120"/>
            </a:endParaRPr>
          </a:p>
          <a:p>
            <a:pPr marL="628650" lvl="1" indent="-180975" fontAlgn="b">
              <a:lnSpc>
                <a:spcPct val="110000"/>
              </a:lnSpc>
              <a:buClr>
                <a:schemeClr val="bg1">
                  <a:lumMod val="75000"/>
                </a:schemeClr>
              </a:buClr>
              <a:defRPr/>
            </a:pPr>
            <a:endParaRPr lang="en-US" altLang="zh-CN" sz="1600" dirty="0">
              <a:latin typeface="Palatino Linotype" panose="02040502050505030304" pitchFamily="18" charset="0"/>
            </a:endParaRPr>
          </a:p>
        </p:txBody>
      </p:sp>
      <p:sp>
        <p:nvSpPr>
          <p:cNvPr id="6"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lvl1pPr>
              <a:defRPr>
                <a:latin typeface="Palatino Linotype" panose="02040502050505030304" pitchFamily="18" charset="0"/>
              </a:defRPr>
            </a:lvl1pPr>
          </a:lstStyle>
          <a:p>
            <a:pPr lvl="0"/>
            <a:r>
              <a:rPr lang="en-US"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4840" y="1376682"/>
            <a:ext cx="9367890" cy="1408078"/>
          </a:xfrm>
          <a:prstGeom prst="rect">
            <a:avLst/>
          </a:prstGeom>
          <a:noFill/>
          <a:ln w="6350">
            <a:noFill/>
            <a:miter lim="800000"/>
          </a:ln>
        </p:spPr>
        <p:txBody>
          <a:bodyPr vert="horz" wrap="square" lIns="0" tIns="0" rIns="0" bIns="0" rtlCol="0">
            <a:spAutoFit/>
          </a:bodyPr>
          <a:lstStyle/>
          <a:p>
            <a:pPr lvl="0"/>
            <a:r>
              <a:rPr lang="en-US" dirty="0"/>
              <a:t>Text on first level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TextBox 14"/>
          <p:cNvSpPr txBox="1"/>
          <p:nvPr/>
        </p:nvSpPr>
        <p:spPr>
          <a:xfrm>
            <a:off x="9360551" y="6596784"/>
            <a:ext cx="287228" cy="138531"/>
          </a:xfrm>
          <a:prstGeom prst="rect">
            <a:avLst/>
          </a:prstGeom>
          <a:noFill/>
          <a:ln w="6350">
            <a:noFill/>
            <a:miter lim="800000"/>
          </a:ln>
        </p:spPr>
        <p:txBody>
          <a:bodyPr wrap="none" lIns="0" tIns="0" rIns="0" bIns="0" rtlCol="0" anchor="b" anchorCtr="0">
            <a:noAutofit/>
          </a:bodyPr>
          <a:lstStyle/>
          <a:p>
            <a:pPr algn="r"/>
            <a:fld id="{6CE8C368-3382-4C28-AE75-DF7C05ACA19D}" type="slidenum">
              <a:rPr lang="en-US" sz="900">
                <a:solidFill>
                  <a:srgbClr val="ADABA1"/>
                </a:solidFill>
              </a:rPr>
            </a:fld>
            <a:endParaRPr lang="en-US" sz="900" dirty="0">
              <a:solidFill>
                <a:srgbClr val="ADABA1"/>
              </a:solidFill>
            </a:endParaRPr>
          </a:p>
        </p:txBody>
      </p:sp>
      <p:sp>
        <p:nvSpPr>
          <p:cNvPr id="8" name="Line 11"/>
          <p:cNvSpPr>
            <a:spLocks noChangeShapeType="1"/>
          </p:cNvSpPr>
          <p:nvPr userDrawn="1"/>
        </p:nvSpPr>
        <p:spPr bwMode="auto">
          <a:xfrm>
            <a:off x="271464" y="917440"/>
            <a:ext cx="9125694" cy="0"/>
          </a:xfrm>
          <a:prstGeom prst="line">
            <a:avLst/>
          </a:prstGeom>
          <a:noFill/>
          <a:ln w="12700">
            <a:solidFill>
              <a:srgbClr val="808080"/>
            </a:solidFill>
            <a:round/>
          </a:ln>
        </p:spPr>
        <p:txBody>
          <a:bodyPr lIns="95793" tIns="47896" rIns="95793" bIns="47896"/>
          <a:lstStyle/>
          <a:p>
            <a:pPr>
              <a:defRPr/>
            </a:pPr>
            <a:endParaRPr lang="zh-CN" altLang="en-US"/>
          </a:p>
        </p:txBody>
      </p:sp>
      <p:sp>
        <p:nvSpPr>
          <p:cNvPr id="9" name="Line 11"/>
          <p:cNvSpPr>
            <a:spLocks noChangeShapeType="1"/>
          </p:cNvSpPr>
          <p:nvPr userDrawn="1"/>
        </p:nvSpPr>
        <p:spPr bwMode="auto">
          <a:xfrm rot="16200000">
            <a:off x="144381" y="827726"/>
            <a:ext cx="182604" cy="0"/>
          </a:xfrm>
          <a:prstGeom prst="line">
            <a:avLst/>
          </a:prstGeom>
          <a:noFill/>
          <a:ln w="76200">
            <a:solidFill>
              <a:srgbClr val="B42100"/>
            </a:solidFill>
            <a:round/>
          </a:ln>
        </p:spPr>
        <p:txBody>
          <a:bodyPr lIns="95793" tIns="47896" rIns="95793" bIns="47896"/>
          <a:lstStyle/>
          <a:p>
            <a:pPr>
              <a:defRPr/>
            </a:pPr>
            <a:endParaRPr lang="zh-CN" altLang="en-US"/>
          </a:p>
        </p:txBody>
      </p:sp>
      <p:sp>
        <p:nvSpPr>
          <p:cNvPr id="11" name="Line 11"/>
          <p:cNvSpPr>
            <a:spLocks noChangeShapeType="1"/>
          </p:cNvSpPr>
          <p:nvPr userDrawn="1"/>
        </p:nvSpPr>
        <p:spPr bwMode="auto">
          <a:xfrm rot="16200000">
            <a:off x="191478" y="852338"/>
            <a:ext cx="136557" cy="0"/>
          </a:xfrm>
          <a:prstGeom prst="line">
            <a:avLst/>
          </a:prstGeom>
          <a:noFill/>
          <a:ln w="38100">
            <a:solidFill>
              <a:srgbClr val="969696"/>
            </a:solidFill>
            <a:round/>
          </a:ln>
        </p:spPr>
        <p:txBody>
          <a:bodyPr lIns="95793" tIns="47896" rIns="95793" bIns="47896"/>
          <a:lstStyle/>
          <a:p>
            <a:pPr>
              <a:defRPr/>
            </a:pPr>
            <a:endParaRPr lang="zh-CN" altLang="en-US"/>
          </a:p>
        </p:txBody>
      </p:sp>
      <p:grpSp>
        <p:nvGrpSpPr>
          <p:cNvPr id="12" name="Group 30"/>
          <p:cNvGrpSpPr/>
          <p:nvPr userDrawn="1"/>
        </p:nvGrpSpPr>
        <p:grpSpPr bwMode="auto">
          <a:xfrm>
            <a:off x="8955240" y="911089"/>
            <a:ext cx="453952" cy="69866"/>
            <a:chOff x="5208" y="545"/>
            <a:chExt cx="264" cy="44"/>
          </a:xfrm>
        </p:grpSpPr>
        <p:sp>
          <p:nvSpPr>
            <p:cNvPr id="16" name="Rectangle 17"/>
            <p:cNvSpPr>
              <a:spLocks noChangeArrowheads="1"/>
            </p:cNvSpPr>
            <p:nvPr userDrawn="1"/>
          </p:nvSpPr>
          <p:spPr bwMode="auto">
            <a:xfrm rot="10800000" flipH="1" flipV="1">
              <a:off x="5208" y="545"/>
              <a:ext cx="264" cy="44"/>
            </a:xfrm>
            <a:prstGeom prst="rect">
              <a:avLst/>
            </a:prstGeom>
            <a:solidFill>
              <a:srgbClr val="B42100"/>
            </a:solidFill>
            <a:ln>
              <a:noFill/>
            </a:ln>
            <a:effectLst/>
          </p:spPr>
          <p:txBody>
            <a:bodyPr anchor="ctr"/>
            <a:lstStyle/>
            <a:p>
              <a:pPr algn="ctr">
                <a:defRPr/>
              </a:pPr>
              <a:endParaRPr lang="en-US" altLang="zh-CN" sz="1000" b="0">
                <a:solidFill>
                  <a:schemeClr val="bg1"/>
                </a:solidFill>
              </a:endParaRPr>
            </a:p>
          </p:txBody>
        </p:sp>
        <p:sp>
          <p:nvSpPr>
            <p:cNvPr id="17" name="Rectangle 22"/>
            <p:cNvSpPr>
              <a:spLocks noChangeArrowheads="1"/>
            </p:cNvSpPr>
            <p:nvPr userDrawn="1"/>
          </p:nvSpPr>
          <p:spPr bwMode="auto">
            <a:xfrm rot="10800000">
              <a:off x="5208" y="545"/>
              <a:ext cx="240" cy="27"/>
            </a:xfrm>
            <a:prstGeom prst="rect">
              <a:avLst/>
            </a:prstGeom>
            <a:solidFill>
              <a:srgbClr val="969696"/>
            </a:solidFill>
            <a:ln>
              <a:noFill/>
            </a:ln>
            <a:effectLst/>
          </p:spPr>
          <p:txBody>
            <a:bodyPr rot="10800000" anchor="ctr"/>
            <a:lstStyle/>
            <a:p>
              <a:pPr algn="r">
                <a:defRPr/>
              </a:pPr>
              <a:endParaRPr lang="en-US" altLang="zh-CN" sz="200" b="0">
                <a:solidFill>
                  <a:schemeClr val="bg1"/>
                </a:solidFill>
              </a:endParaRPr>
            </a:p>
          </p:txBody>
        </p:sp>
      </p:grpSp>
      <p:sp>
        <p:nvSpPr>
          <p:cNvPr id="19" name="Rectangle 27"/>
          <p:cNvSpPr>
            <a:spLocks noGrp="1" noChangeArrowheads="1"/>
          </p:cNvSpPr>
          <p:nvPr>
            <p:ph type="dt" sz="half" idx="2"/>
          </p:nvPr>
        </p:nvSpPr>
        <p:spPr bwMode="auto">
          <a:xfrm>
            <a:off x="4704596" y="6505766"/>
            <a:ext cx="495221" cy="165138"/>
          </a:xfrm>
          <a:prstGeom prst="rect">
            <a:avLst/>
          </a:prstGeom>
          <a:noFill/>
          <a:ln>
            <a:noFill/>
          </a:ln>
          <a:effectLst/>
        </p:spPr>
        <p:txBody>
          <a:bodyPr vert="horz" wrap="square" lIns="95793" tIns="47896" rIns="95793" bIns="47896" numCol="1" anchor="t" anchorCtr="0" compatLnSpc="1"/>
          <a:lstStyle>
            <a:lvl1pPr algn="ctr" eaLnBrk="0" hangingPunct="0">
              <a:spcBef>
                <a:spcPct val="20000"/>
              </a:spcBef>
              <a:buClr>
                <a:schemeClr val="accent1"/>
              </a:buClr>
              <a:buSzPct val="85000"/>
              <a:buFontTx/>
              <a:buChar char="-"/>
              <a:defRPr sz="800" b="0" smtClean="0">
                <a:solidFill>
                  <a:srgbClr val="937632"/>
                </a:solidFill>
              </a:defRPr>
            </a:lvl1pPr>
          </a:lstStyle>
          <a:p>
            <a:pPr>
              <a:defRPr/>
            </a:pPr>
            <a:r>
              <a:rPr lang="en-US" altLang="zh-CN"/>
              <a:t>- </a:t>
            </a:r>
            <a:fld id="{D196C2D1-191C-4448-BECC-17644327C254}" type="slidenum">
              <a:rPr lang="en-US" altLang="zh-CN"/>
            </a:fld>
            <a:r>
              <a:rPr lang="en-US" altLang="zh-CN"/>
              <a:t> -</a:t>
            </a:r>
            <a:endParaRPr lang="en-US" altLang="zh-CN"/>
          </a:p>
        </p:txBody>
      </p:sp>
      <p:sp>
        <p:nvSpPr>
          <p:cNvPr id="22"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p>
            <a:pPr lvl="0"/>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mj-ea"/>
          <a:cs typeface="Arial" panose="020B0604020202020204" pitchFamily="34" charset="0"/>
        </a:defRPr>
      </a:lvl1pPr>
    </p:titleStyle>
    <p:body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58215" rtl="0" eaLnBrk="1" latinLnBrk="0" hangingPunct="1">
        <a:defRPr sz="1900" kern="1200">
          <a:solidFill>
            <a:schemeClr val="tx1"/>
          </a:solidFill>
          <a:latin typeface="+mn-lt"/>
          <a:ea typeface="+mn-ea"/>
          <a:cs typeface="+mn-cs"/>
        </a:defRPr>
      </a:lvl1pPr>
      <a:lvl2pPr marL="478790" algn="l" defTabSz="958215" rtl="0" eaLnBrk="1" latinLnBrk="0" hangingPunct="1">
        <a:defRPr sz="1900" kern="1200">
          <a:solidFill>
            <a:schemeClr val="tx1"/>
          </a:solidFill>
          <a:latin typeface="+mn-lt"/>
          <a:ea typeface="+mn-ea"/>
          <a:cs typeface="+mn-cs"/>
        </a:defRPr>
      </a:lvl2pPr>
      <a:lvl3pPr marL="958215" algn="l" defTabSz="958215" rtl="0" eaLnBrk="1" latinLnBrk="0" hangingPunct="1">
        <a:defRPr sz="1900" kern="1200">
          <a:solidFill>
            <a:schemeClr val="tx1"/>
          </a:solidFill>
          <a:latin typeface="+mn-lt"/>
          <a:ea typeface="+mn-ea"/>
          <a:cs typeface="+mn-cs"/>
        </a:defRPr>
      </a:lvl3pPr>
      <a:lvl4pPr marL="1437005" algn="l" defTabSz="958215" rtl="0" eaLnBrk="1" latinLnBrk="0" hangingPunct="1">
        <a:defRPr sz="1900" kern="1200">
          <a:solidFill>
            <a:schemeClr val="tx1"/>
          </a:solidFill>
          <a:latin typeface="+mn-lt"/>
          <a:ea typeface="+mn-ea"/>
          <a:cs typeface="+mn-cs"/>
        </a:defRPr>
      </a:lvl4pPr>
      <a:lvl5pPr marL="1915795" algn="l" defTabSz="958215" rtl="0" eaLnBrk="1" latinLnBrk="0" hangingPunct="1">
        <a:defRPr sz="1900" kern="1200">
          <a:solidFill>
            <a:schemeClr val="tx1"/>
          </a:solidFill>
          <a:latin typeface="+mn-lt"/>
          <a:ea typeface="+mn-ea"/>
          <a:cs typeface="+mn-cs"/>
        </a:defRPr>
      </a:lvl5pPr>
      <a:lvl6pPr marL="2394585" algn="l" defTabSz="958215" rtl="0" eaLnBrk="1" latinLnBrk="0" hangingPunct="1">
        <a:defRPr sz="1900" kern="1200">
          <a:solidFill>
            <a:schemeClr val="tx1"/>
          </a:solidFill>
          <a:latin typeface="+mn-lt"/>
          <a:ea typeface="+mn-ea"/>
          <a:cs typeface="+mn-cs"/>
        </a:defRPr>
      </a:lvl6pPr>
      <a:lvl7pPr marL="2874010" algn="l" defTabSz="958215" rtl="0" eaLnBrk="1" latinLnBrk="0" hangingPunct="1">
        <a:defRPr sz="1900" kern="1200">
          <a:solidFill>
            <a:schemeClr val="tx1"/>
          </a:solidFill>
          <a:latin typeface="+mn-lt"/>
          <a:ea typeface="+mn-ea"/>
          <a:cs typeface="+mn-cs"/>
        </a:defRPr>
      </a:lvl7pPr>
      <a:lvl8pPr marL="3352800" algn="l" defTabSz="958215" rtl="0" eaLnBrk="1" latinLnBrk="0" hangingPunct="1">
        <a:defRPr sz="1900" kern="1200">
          <a:solidFill>
            <a:schemeClr val="tx1"/>
          </a:solidFill>
          <a:latin typeface="+mn-lt"/>
          <a:ea typeface="+mn-ea"/>
          <a:cs typeface="+mn-cs"/>
        </a:defRPr>
      </a:lvl8pPr>
      <a:lvl9pPr marL="3831590" algn="l" defTabSz="958215"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4840" y="1376682"/>
            <a:ext cx="9367890" cy="1408078"/>
          </a:xfrm>
          <a:prstGeom prst="rect">
            <a:avLst/>
          </a:prstGeom>
          <a:noFill/>
          <a:ln w="6350">
            <a:noFill/>
            <a:miter lim="800000"/>
          </a:ln>
        </p:spPr>
        <p:txBody>
          <a:bodyPr vert="horz" wrap="square" lIns="0" tIns="0" rIns="0" bIns="0" rtlCol="0">
            <a:spAutoFit/>
          </a:bodyPr>
          <a:lstStyle/>
          <a:p>
            <a:pPr lvl="0"/>
            <a:r>
              <a:rPr lang="en-US" dirty="0"/>
              <a:t>Text on first level here</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TextBox 14"/>
          <p:cNvSpPr txBox="1"/>
          <p:nvPr/>
        </p:nvSpPr>
        <p:spPr>
          <a:xfrm>
            <a:off x="9360551" y="6596784"/>
            <a:ext cx="287228" cy="138531"/>
          </a:xfrm>
          <a:prstGeom prst="rect">
            <a:avLst/>
          </a:prstGeom>
          <a:noFill/>
          <a:ln w="6350">
            <a:noFill/>
            <a:miter lim="800000"/>
          </a:ln>
        </p:spPr>
        <p:txBody>
          <a:bodyPr wrap="none" lIns="0" tIns="0" rIns="0" bIns="0" rtlCol="0" anchor="b" anchorCtr="0">
            <a:noAutofit/>
          </a:bodyPr>
          <a:lstStyle/>
          <a:p>
            <a:pPr algn="r"/>
            <a:fld id="{6CE8C368-3382-4C28-AE75-DF7C05ACA19D}" type="slidenum">
              <a:rPr lang="en-US" sz="900">
                <a:solidFill>
                  <a:srgbClr val="ADABA1"/>
                </a:solidFill>
              </a:rPr>
            </a:fld>
            <a:endParaRPr lang="en-US" sz="900" dirty="0">
              <a:solidFill>
                <a:srgbClr val="ADABA1"/>
              </a:solidFill>
            </a:endParaRPr>
          </a:p>
        </p:txBody>
      </p:sp>
      <p:sp>
        <p:nvSpPr>
          <p:cNvPr id="8" name="Line 11"/>
          <p:cNvSpPr>
            <a:spLocks noChangeShapeType="1"/>
          </p:cNvSpPr>
          <p:nvPr userDrawn="1"/>
        </p:nvSpPr>
        <p:spPr bwMode="auto">
          <a:xfrm>
            <a:off x="271464" y="917440"/>
            <a:ext cx="9125694" cy="0"/>
          </a:xfrm>
          <a:prstGeom prst="line">
            <a:avLst/>
          </a:prstGeom>
          <a:noFill/>
          <a:ln w="12700">
            <a:solidFill>
              <a:srgbClr val="808080"/>
            </a:solidFill>
            <a:round/>
          </a:ln>
        </p:spPr>
        <p:txBody>
          <a:bodyPr lIns="95793" tIns="47896" rIns="95793" bIns="47896"/>
          <a:lstStyle/>
          <a:p>
            <a:pPr>
              <a:defRPr/>
            </a:pPr>
            <a:endParaRPr lang="zh-CN" altLang="en-US"/>
          </a:p>
        </p:txBody>
      </p:sp>
      <p:sp>
        <p:nvSpPr>
          <p:cNvPr id="9" name="Line 11"/>
          <p:cNvSpPr>
            <a:spLocks noChangeShapeType="1"/>
          </p:cNvSpPr>
          <p:nvPr userDrawn="1"/>
        </p:nvSpPr>
        <p:spPr bwMode="auto">
          <a:xfrm rot="16200000">
            <a:off x="144381" y="827726"/>
            <a:ext cx="182604" cy="0"/>
          </a:xfrm>
          <a:prstGeom prst="line">
            <a:avLst/>
          </a:prstGeom>
          <a:noFill/>
          <a:ln w="76200">
            <a:solidFill>
              <a:srgbClr val="B42100"/>
            </a:solidFill>
            <a:round/>
          </a:ln>
        </p:spPr>
        <p:txBody>
          <a:bodyPr lIns="95793" tIns="47896" rIns="95793" bIns="47896"/>
          <a:lstStyle/>
          <a:p>
            <a:pPr>
              <a:defRPr/>
            </a:pPr>
            <a:endParaRPr lang="zh-CN" altLang="en-US"/>
          </a:p>
        </p:txBody>
      </p:sp>
      <p:sp>
        <p:nvSpPr>
          <p:cNvPr id="11" name="Line 11"/>
          <p:cNvSpPr>
            <a:spLocks noChangeShapeType="1"/>
          </p:cNvSpPr>
          <p:nvPr userDrawn="1"/>
        </p:nvSpPr>
        <p:spPr bwMode="auto">
          <a:xfrm rot="16200000">
            <a:off x="191478" y="852338"/>
            <a:ext cx="136557" cy="0"/>
          </a:xfrm>
          <a:prstGeom prst="line">
            <a:avLst/>
          </a:prstGeom>
          <a:noFill/>
          <a:ln w="38100">
            <a:solidFill>
              <a:srgbClr val="969696"/>
            </a:solidFill>
            <a:round/>
          </a:ln>
        </p:spPr>
        <p:txBody>
          <a:bodyPr lIns="95793" tIns="47896" rIns="95793" bIns="47896"/>
          <a:lstStyle/>
          <a:p>
            <a:pPr>
              <a:defRPr/>
            </a:pPr>
            <a:endParaRPr lang="zh-CN" altLang="en-US"/>
          </a:p>
        </p:txBody>
      </p:sp>
      <p:grpSp>
        <p:nvGrpSpPr>
          <p:cNvPr id="12" name="Group 30"/>
          <p:cNvGrpSpPr/>
          <p:nvPr userDrawn="1"/>
        </p:nvGrpSpPr>
        <p:grpSpPr bwMode="auto">
          <a:xfrm>
            <a:off x="8955240" y="911089"/>
            <a:ext cx="453952" cy="69866"/>
            <a:chOff x="5208" y="545"/>
            <a:chExt cx="264" cy="44"/>
          </a:xfrm>
        </p:grpSpPr>
        <p:sp>
          <p:nvSpPr>
            <p:cNvPr id="16" name="Rectangle 17"/>
            <p:cNvSpPr>
              <a:spLocks noChangeArrowheads="1"/>
            </p:cNvSpPr>
            <p:nvPr userDrawn="1"/>
          </p:nvSpPr>
          <p:spPr bwMode="auto">
            <a:xfrm rot="10800000" flipH="1" flipV="1">
              <a:off x="5208" y="545"/>
              <a:ext cx="264" cy="44"/>
            </a:xfrm>
            <a:prstGeom prst="rect">
              <a:avLst/>
            </a:prstGeom>
            <a:solidFill>
              <a:srgbClr val="B42100"/>
            </a:solidFill>
            <a:ln>
              <a:noFill/>
            </a:ln>
            <a:effectLst/>
          </p:spPr>
          <p:txBody>
            <a:bodyPr anchor="ctr"/>
            <a:lstStyle/>
            <a:p>
              <a:pPr algn="ctr">
                <a:defRPr/>
              </a:pPr>
              <a:endParaRPr lang="en-US" altLang="zh-CN" sz="1000" b="0">
                <a:solidFill>
                  <a:schemeClr val="bg1"/>
                </a:solidFill>
              </a:endParaRPr>
            </a:p>
          </p:txBody>
        </p:sp>
        <p:sp>
          <p:nvSpPr>
            <p:cNvPr id="17" name="Rectangle 22"/>
            <p:cNvSpPr>
              <a:spLocks noChangeArrowheads="1"/>
            </p:cNvSpPr>
            <p:nvPr userDrawn="1"/>
          </p:nvSpPr>
          <p:spPr bwMode="auto">
            <a:xfrm rot="10800000">
              <a:off x="5208" y="545"/>
              <a:ext cx="240" cy="27"/>
            </a:xfrm>
            <a:prstGeom prst="rect">
              <a:avLst/>
            </a:prstGeom>
            <a:solidFill>
              <a:srgbClr val="969696"/>
            </a:solidFill>
            <a:ln>
              <a:noFill/>
            </a:ln>
            <a:effectLst/>
          </p:spPr>
          <p:txBody>
            <a:bodyPr rot="10800000" anchor="ctr"/>
            <a:lstStyle/>
            <a:p>
              <a:pPr algn="r">
                <a:defRPr/>
              </a:pPr>
              <a:endParaRPr lang="en-US" altLang="zh-CN" sz="200" b="0">
                <a:solidFill>
                  <a:schemeClr val="bg1"/>
                </a:solidFill>
              </a:endParaRPr>
            </a:p>
          </p:txBody>
        </p:sp>
      </p:grpSp>
      <p:sp>
        <p:nvSpPr>
          <p:cNvPr id="19" name="Rectangle 27"/>
          <p:cNvSpPr>
            <a:spLocks noGrp="1" noChangeArrowheads="1"/>
          </p:cNvSpPr>
          <p:nvPr>
            <p:ph type="dt" sz="half" idx="2"/>
          </p:nvPr>
        </p:nvSpPr>
        <p:spPr bwMode="auto">
          <a:xfrm>
            <a:off x="4704596" y="6505766"/>
            <a:ext cx="495221" cy="165138"/>
          </a:xfrm>
          <a:prstGeom prst="rect">
            <a:avLst/>
          </a:prstGeom>
          <a:noFill/>
          <a:ln>
            <a:noFill/>
          </a:ln>
          <a:effectLst/>
        </p:spPr>
        <p:txBody>
          <a:bodyPr vert="horz" wrap="square" lIns="95793" tIns="47896" rIns="95793" bIns="47896" numCol="1" anchor="t" anchorCtr="0" compatLnSpc="1"/>
          <a:lstStyle>
            <a:lvl1pPr algn="ctr" eaLnBrk="0" hangingPunct="0">
              <a:spcBef>
                <a:spcPct val="20000"/>
              </a:spcBef>
              <a:buClr>
                <a:schemeClr val="accent1"/>
              </a:buClr>
              <a:buSzPct val="85000"/>
              <a:buFontTx/>
              <a:buChar char="-"/>
              <a:defRPr sz="800" b="0" smtClean="0">
                <a:solidFill>
                  <a:srgbClr val="937632"/>
                </a:solidFill>
              </a:defRPr>
            </a:lvl1pPr>
          </a:lstStyle>
          <a:p>
            <a:pPr>
              <a:defRPr/>
            </a:pPr>
            <a:r>
              <a:rPr lang="en-US" altLang="zh-CN"/>
              <a:t>- </a:t>
            </a:r>
            <a:fld id="{D196C2D1-191C-4448-BECC-17644327C254}" type="slidenum">
              <a:rPr lang="en-US" altLang="zh-CN"/>
            </a:fld>
            <a:r>
              <a:rPr lang="en-US" altLang="zh-CN"/>
              <a:t> -</a:t>
            </a:r>
            <a:endParaRPr lang="en-US" altLang="zh-CN"/>
          </a:p>
        </p:txBody>
      </p:sp>
      <p:sp>
        <p:nvSpPr>
          <p:cNvPr id="22" name="Title Placeholder 1"/>
          <p:cNvSpPr>
            <a:spLocks noGrp="1"/>
          </p:cNvSpPr>
          <p:nvPr>
            <p:ph type="title"/>
          </p:nvPr>
        </p:nvSpPr>
        <p:spPr bwMode="auto">
          <a:xfrm>
            <a:off x="264840" y="296863"/>
            <a:ext cx="9368110" cy="611187"/>
          </a:xfrm>
          <a:prstGeom prst="rect">
            <a:avLst/>
          </a:prstGeom>
          <a:noFill/>
          <a:ln w="9525">
            <a:noFill/>
            <a:miter lim="800000"/>
          </a:ln>
        </p:spPr>
        <p:txBody>
          <a:bodyPr vert="horz" wrap="square" lIns="0" tIns="0" rIns="0" bIns="0" numCol="1" anchor="t" anchorCtr="0" compatLnSpc="1"/>
          <a:lstStyle/>
          <a:p>
            <a:pPr lvl="0"/>
            <a:r>
              <a:rPr lang="en-US" dirty="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lvl1pPr marL="0" indent="0" algn="l" defTabSz="958215" rtl="0" eaLnBrk="1" latinLnBrk="0" hangingPunct="1">
        <a:lnSpc>
          <a:spcPct val="90000"/>
        </a:lnSpc>
        <a:spcBef>
          <a:spcPct val="0"/>
        </a:spcBef>
        <a:buNone/>
        <a:defRPr sz="2500" b="0" kern="1200" baseline="0">
          <a:solidFill>
            <a:schemeClr val="tx1"/>
          </a:solidFill>
          <a:latin typeface="Palatino Linotype" panose="02040502050505030304" pitchFamily="18" charset="0"/>
          <a:ea typeface="+mj-ea"/>
          <a:cs typeface="Arial" panose="020B0604020202020204" pitchFamily="34" charset="0"/>
        </a:defRPr>
      </a:lvl1pPr>
    </p:titleStyle>
    <p:body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958215" rtl="0" eaLnBrk="1" latinLnBrk="0" hangingPunct="1">
        <a:defRPr sz="1900" kern="1200">
          <a:solidFill>
            <a:schemeClr val="tx1"/>
          </a:solidFill>
          <a:latin typeface="+mn-lt"/>
          <a:ea typeface="+mn-ea"/>
          <a:cs typeface="+mn-cs"/>
        </a:defRPr>
      </a:lvl1pPr>
      <a:lvl2pPr marL="478790" algn="l" defTabSz="958215" rtl="0" eaLnBrk="1" latinLnBrk="0" hangingPunct="1">
        <a:defRPr sz="1900" kern="1200">
          <a:solidFill>
            <a:schemeClr val="tx1"/>
          </a:solidFill>
          <a:latin typeface="+mn-lt"/>
          <a:ea typeface="+mn-ea"/>
          <a:cs typeface="+mn-cs"/>
        </a:defRPr>
      </a:lvl2pPr>
      <a:lvl3pPr marL="958215" algn="l" defTabSz="958215" rtl="0" eaLnBrk="1" latinLnBrk="0" hangingPunct="1">
        <a:defRPr sz="1900" kern="1200">
          <a:solidFill>
            <a:schemeClr val="tx1"/>
          </a:solidFill>
          <a:latin typeface="+mn-lt"/>
          <a:ea typeface="+mn-ea"/>
          <a:cs typeface="+mn-cs"/>
        </a:defRPr>
      </a:lvl3pPr>
      <a:lvl4pPr marL="1437005" algn="l" defTabSz="958215" rtl="0" eaLnBrk="1" latinLnBrk="0" hangingPunct="1">
        <a:defRPr sz="1900" kern="1200">
          <a:solidFill>
            <a:schemeClr val="tx1"/>
          </a:solidFill>
          <a:latin typeface="+mn-lt"/>
          <a:ea typeface="+mn-ea"/>
          <a:cs typeface="+mn-cs"/>
        </a:defRPr>
      </a:lvl4pPr>
      <a:lvl5pPr marL="1915795" algn="l" defTabSz="958215" rtl="0" eaLnBrk="1" latinLnBrk="0" hangingPunct="1">
        <a:defRPr sz="1900" kern="1200">
          <a:solidFill>
            <a:schemeClr val="tx1"/>
          </a:solidFill>
          <a:latin typeface="+mn-lt"/>
          <a:ea typeface="+mn-ea"/>
          <a:cs typeface="+mn-cs"/>
        </a:defRPr>
      </a:lvl5pPr>
      <a:lvl6pPr marL="2394585" algn="l" defTabSz="958215" rtl="0" eaLnBrk="1" latinLnBrk="0" hangingPunct="1">
        <a:defRPr sz="1900" kern="1200">
          <a:solidFill>
            <a:schemeClr val="tx1"/>
          </a:solidFill>
          <a:latin typeface="+mn-lt"/>
          <a:ea typeface="+mn-ea"/>
          <a:cs typeface="+mn-cs"/>
        </a:defRPr>
      </a:lvl6pPr>
      <a:lvl7pPr marL="2874010" algn="l" defTabSz="958215" rtl="0" eaLnBrk="1" latinLnBrk="0" hangingPunct="1">
        <a:defRPr sz="1900" kern="1200">
          <a:solidFill>
            <a:schemeClr val="tx1"/>
          </a:solidFill>
          <a:latin typeface="+mn-lt"/>
          <a:ea typeface="+mn-ea"/>
          <a:cs typeface="+mn-cs"/>
        </a:defRPr>
      </a:lvl7pPr>
      <a:lvl8pPr marL="3352800" algn="l" defTabSz="958215" rtl="0" eaLnBrk="1" latinLnBrk="0" hangingPunct="1">
        <a:defRPr sz="1900" kern="1200">
          <a:solidFill>
            <a:schemeClr val="tx1"/>
          </a:solidFill>
          <a:latin typeface="+mn-lt"/>
          <a:ea typeface="+mn-ea"/>
          <a:cs typeface="+mn-cs"/>
        </a:defRPr>
      </a:lvl8pPr>
      <a:lvl9pPr marL="3831590" algn="l" defTabSz="95821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6.png"/><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chart" Target="../charts/chart4.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chart" Target="../charts/chart6.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chart" Target="../charts/chart12.xml"/><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chart" Target="../charts/char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chart" Target="../charts/char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21.xml"/><Relationship Id="rId1" Type="http://schemas.openxmlformats.org/officeDocument/2006/relationships/tags" Target="../tags/tag20.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chart" Target="../charts/chart15.xml"/><Relationship Id="rId1" Type="http://schemas.openxmlformats.org/officeDocument/2006/relationships/chart" Target="../charts/chart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6"/>
          </p:nvPr>
        </p:nvSpPr>
        <p:spPr>
          <a:xfrm>
            <a:off x="6032326" y="5001941"/>
            <a:ext cx="3248139" cy="1454244"/>
          </a:xfrm>
        </p:spPr>
        <p:txBody>
          <a:bodyPr wrap="square"/>
          <a:lstStyle/>
          <a:p>
            <a:r>
              <a:rPr lang="en-US" dirty="0"/>
              <a:t> Group Members(</a:t>
            </a:r>
            <a:r>
              <a:rPr lang="zh-CN" altLang="en-US" dirty="0">
                <a:ea typeface="宋体" panose="02010600030101010101" pitchFamily="2" charset="-122"/>
              </a:rPr>
              <a:t>拼音首字母顺序）</a:t>
            </a:r>
            <a:r>
              <a:rPr lang="en-US" dirty="0"/>
              <a:t>: </a:t>
            </a:r>
            <a:endParaRPr lang="en-US" dirty="0"/>
          </a:p>
          <a:p>
            <a:r>
              <a:rPr lang="en-US" dirty="0">
                <a:latin typeface="Times New Roman" panose="02020603050405020304" pitchFamily="18" charset="0"/>
                <a:ea typeface="楷体" panose="02010609060101010101" pitchFamily="49" charset="-122"/>
              </a:rPr>
              <a:t>	</a:t>
            </a:r>
            <a:r>
              <a:rPr lang="en-US" dirty="0" err="1">
                <a:latin typeface="Times New Roman" panose="02020603050405020304" pitchFamily="18" charset="0"/>
                <a:ea typeface="楷体" panose="02010609060101010101" pitchFamily="49" charset="-122"/>
              </a:rPr>
              <a:t>陈睿怡</a:t>
            </a:r>
            <a:r>
              <a:rPr lang="en-US" dirty="0">
                <a:latin typeface="Times New Roman" panose="02020603050405020304" pitchFamily="18" charset="0"/>
                <a:ea typeface="楷体" panose="02010609060101010101" pitchFamily="49" charset="-122"/>
              </a:rPr>
              <a:t> 2301212313</a:t>
            </a:r>
            <a:endParaRPr lang="en-US"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陈    湛 </a:t>
            </a:r>
            <a:r>
              <a:rPr lang="en-US" altLang="zh-CN" dirty="0">
                <a:latin typeface="Times New Roman" panose="02020603050405020304" pitchFamily="18" charset="0"/>
                <a:ea typeface="楷体" panose="02010609060101010101" pitchFamily="49" charset="-122"/>
              </a:rPr>
              <a:t>2201212284</a:t>
            </a:r>
            <a:endParaRPr lang="en-US" dirty="0">
              <a:latin typeface="Times New Roman" panose="02020603050405020304" pitchFamily="18" charset="0"/>
              <a:ea typeface="楷体" panose="02010609060101010101" pitchFamily="49" charset="-122"/>
            </a:endParaRPr>
          </a:p>
          <a:p>
            <a:r>
              <a:rPr lang="en-US" dirty="0">
                <a:latin typeface="Times New Roman" panose="02020603050405020304" pitchFamily="18" charset="0"/>
                <a:ea typeface="楷体" panose="02010609060101010101" pitchFamily="49" charset="-122"/>
              </a:rPr>
              <a:t>	</a:t>
            </a:r>
            <a:r>
              <a:rPr lang="en-US" dirty="0" err="1">
                <a:latin typeface="Times New Roman" panose="02020603050405020304" pitchFamily="18" charset="0"/>
                <a:ea typeface="楷体" panose="02010609060101010101" pitchFamily="49" charset="-122"/>
              </a:rPr>
              <a:t>偶妙琦</a:t>
            </a:r>
            <a:r>
              <a:rPr lang="en-US" dirty="0">
                <a:latin typeface="Times New Roman" panose="02020603050405020304" pitchFamily="18" charset="0"/>
                <a:ea typeface="楷体" panose="02010609060101010101" pitchFamily="49" charset="-122"/>
              </a:rPr>
              <a:t> 2201212397</a:t>
            </a:r>
            <a:endParaRPr lang="en-US" dirty="0">
              <a:latin typeface="Times New Roman" panose="02020603050405020304" pitchFamily="18" charset="0"/>
              <a:ea typeface="楷体" panose="02010609060101010101" pitchFamily="49" charset="-122"/>
            </a:endParaRPr>
          </a:p>
          <a:p>
            <a:r>
              <a:rPr lang="en-US" altLang="zh-CN" dirty="0">
                <a:latin typeface="Times New Roman" panose="02020603050405020304" pitchFamily="18" charset="0"/>
                <a:ea typeface="楷体" panose="02010609060101010101" pitchFamily="49" charset="-122"/>
              </a:rPr>
              <a:t>	</a:t>
            </a:r>
            <a:r>
              <a:rPr lang="zh-CN" altLang="en-US" dirty="0">
                <a:latin typeface="Times New Roman" panose="02020603050405020304" pitchFamily="18" charset="0"/>
                <a:ea typeface="楷体" panose="02010609060101010101" pitchFamily="49" charset="-122"/>
              </a:rPr>
              <a:t>肖哲坤 </a:t>
            </a:r>
            <a:r>
              <a:rPr lang="en-US" altLang="zh-CN" dirty="0">
                <a:latin typeface="Times New Roman" panose="02020603050405020304" pitchFamily="18" charset="0"/>
                <a:ea typeface="楷体" panose="02010609060101010101" pitchFamily="49" charset="-122"/>
              </a:rPr>
              <a:t>2201212426</a:t>
            </a:r>
            <a:endParaRPr lang="en-US" dirty="0">
              <a:latin typeface="Times New Roman" panose="02020603050405020304" pitchFamily="18" charset="0"/>
              <a:ea typeface="楷体" panose="02010609060101010101" pitchFamily="49" charset="-122"/>
            </a:endParaRPr>
          </a:p>
          <a:p>
            <a:r>
              <a:rPr lang="en-US" dirty="0">
                <a:latin typeface="Times New Roman" panose="02020603050405020304" pitchFamily="18" charset="0"/>
                <a:ea typeface="楷体" panose="02010609060101010101" pitchFamily="49" charset="-122"/>
                <a:sym typeface="+mn-ea"/>
              </a:rPr>
              <a:t>	</a:t>
            </a:r>
            <a:r>
              <a:rPr lang="en-US" dirty="0" err="1">
                <a:latin typeface="Times New Roman" panose="02020603050405020304" pitchFamily="18" charset="0"/>
                <a:ea typeface="楷体" panose="02010609060101010101" pitchFamily="49" charset="-122"/>
                <a:sym typeface="+mn-ea"/>
              </a:rPr>
              <a:t>张秋雁</a:t>
            </a:r>
            <a:r>
              <a:rPr lang="en-US" dirty="0">
                <a:latin typeface="Times New Roman" panose="02020603050405020304" pitchFamily="18" charset="0"/>
                <a:ea typeface="楷体" panose="02010609060101010101" pitchFamily="49" charset="-122"/>
                <a:sym typeface="+mn-ea"/>
              </a:rPr>
              <a:t> 2301212290</a:t>
            </a:r>
            <a:endParaRPr lang="en-US" dirty="0">
              <a:latin typeface="Times New Roman" panose="02020603050405020304" pitchFamily="18" charset="0"/>
              <a:ea typeface="楷体" panose="02010609060101010101" pitchFamily="49" charset="-122"/>
            </a:endParaRPr>
          </a:p>
          <a:p>
            <a:r>
              <a:rPr lang="en-US" dirty="0">
                <a:latin typeface="Times New Roman" panose="02020603050405020304" pitchFamily="18" charset="0"/>
                <a:ea typeface="楷体" panose="02010609060101010101" pitchFamily="49" charset="-122"/>
                <a:sym typeface="+mn-ea"/>
              </a:rPr>
              <a:t>	</a:t>
            </a:r>
            <a:r>
              <a:rPr lang="en-US" dirty="0" err="1">
                <a:latin typeface="Times New Roman" panose="02020603050405020304" pitchFamily="18" charset="0"/>
                <a:ea typeface="楷体" panose="02010609060101010101" pitchFamily="49" charset="-122"/>
                <a:sym typeface="+mn-ea"/>
              </a:rPr>
              <a:t>张煦明</a:t>
            </a:r>
            <a:r>
              <a:rPr lang="en-US" dirty="0">
                <a:latin typeface="Times New Roman" panose="02020603050405020304" pitchFamily="18" charset="0"/>
                <a:ea typeface="楷体" panose="02010609060101010101" pitchFamily="49" charset="-122"/>
                <a:sym typeface="+mn-ea"/>
              </a:rPr>
              <a:t> 2201212275</a:t>
            </a:r>
            <a:r>
              <a:rPr lang="en-US" dirty="0">
                <a:latin typeface="Times New Roman" panose="02020603050405020304" pitchFamily="18" charset="0"/>
                <a:ea typeface="楷体" panose="02010609060101010101" pitchFamily="49" charset="-122"/>
              </a:rPr>
              <a:t>  </a:t>
            </a:r>
            <a:r>
              <a:rPr lang="en-US" dirty="0">
                <a:latin typeface="Times New Roman" panose="02020603050405020304" pitchFamily="18" charset="0"/>
              </a:rPr>
              <a:t>                            </a:t>
            </a:r>
            <a:endParaRPr lang="en-US" dirty="0">
              <a:latin typeface="Times New Roman" panose="02020603050405020304" pitchFamily="18" charset="0"/>
            </a:endParaRPr>
          </a:p>
        </p:txBody>
      </p:sp>
      <p:sp>
        <p:nvSpPr>
          <p:cNvPr id="8" name="文本占位符 7"/>
          <p:cNvSpPr>
            <a:spLocks noGrp="1"/>
          </p:cNvSpPr>
          <p:nvPr>
            <p:ph type="body" sz="quarter" idx="15"/>
          </p:nvPr>
        </p:nvSpPr>
        <p:spPr>
          <a:xfrm>
            <a:off x="388983" y="4407863"/>
            <a:ext cx="4297888" cy="207645"/>
          </a:xfrm>
        </p:spPr>
        <p:txBody>
          <a:bodyPr/>
          <a:lstStyle/>
          <a:p>
            <a:r>
              <a:rPr lang="en-US" dirty="0"/>
              <a:t>Jan 10, 2024</a:t>
            </a:r>
            <a:endParaRPr lang="en-US" dirty="0"/>
          </a:p>
        </p:txBody>
      </p:sp>
      <p:sp>
        <p:nvSpPr>
          <p:cNvPr id="5" name="标题 4"/>
          <p:cNvSpPr>
            <a:spLocks noGrp="1"/>
          </p:cNvSpPr>
          <p:nvPr>
            <p:ph type="ctrTitle"/>
          </p:nvPr>
        </p:nvSpPr>
        <p:spPr/>
        <p:txBody>
          <a:bodyPr/>
          <a:lstStyle/>
          <a:p>
            <a:r>
              <a:rPr lang="en-US" b="1" dirty="0">
                <a:latin typeface="Palatino Linotype" panose="02040502050505030304" pitchFamily="18" charset="0"/>
              </a:rPr>
              <a:t>Shanxi Jinbo Bio-Pharmaceutical Co.,Ltd.</a:t>
            </a:r>
            <a:endParaRPr lang="en-US" b="1" dirty="0">
              <a:latin typeface="Palatino Linotype" panose="02040502050505030304" pitchFamily="18" charset="0"/>
            </a:endParaRPr>
          </a:p>
        </p:txBody>
      </p:sp>
      <p:sp>
        <p:nvSpPr>
          <p:cNvPr id="6" name="副标题 5"/>
          <p:cNvSpPr>
            <a:spLocks noGrp="1"/>
          </p:cNvSpPr>
          <p:nvPr>
            <p:ph type="subTitle" idx="1"/>
          </p:nvPr>
        </p:nvSpPr>
        <p:spPr>
          <a:xfrm>
            <a:off x="265157" y="3065354"/>
            <a:ext cx="9361046" cy="262890"/>
          </a:xfrm>
        </p:spPr>
        <p:txBody>
          <a:bodyPr/>
          <a:lstStyle/>
          <a:p>
            <a:r>
              <a:rPr lang="en-US" dirty="0">
                <a:latin typeface="Palatino Linotype" panose="02040502050505030304" pitchFamily="18" charset="0"/>
              </a:rPr>
              <a:t>Group Project </a:t>
            </a:r>
            <a:endParaRPr lang="en-US"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1.8 RC in Efficacy Skin Care Market</a:t>
            </a:r>
            <a:endParaRPr lang="en-US" dirty="0"/>
          </a:p>
        </p:txBody>
      </p:sp>
      <p:sp>
        <p:nvSpPr>
          <p:cNvPr id="8" name="文本框 7"/>
          <p:cNvSpPr txBox="1"/>
          <p:nvPr>
            <p:custDataLst>
              <p:tags r:id="rId1"/>
            </p:custDataLst>
          </p:nvPr>
        </p:nvSpPr>
        <p:spPr>
          <a:xfrm>
            <a:off x="235585" y="1161415"/>
            <a:ext cx="9099550" cy="2172335"/>
          </a:xfrm>
          <a:prstGeom prst="rect">
            <a:avLst/>
          </a:prstGeom>
          <a:noFill/>
          <a:ln w="6350" cap="flat">
            <a:noFill/>
            <a:miter lim="800000"/>
          </a:ln>
        </p:spPr>
        <p:txBody>
          <a:bodyPr wrap="square" lIns="0" tIns="0" rIns="0" bIns="0" rtlCol="0" anchor="t" anchorCtr="0">
            <a:noAutofit/>
          </a:bodyPr>
          <a:lstStyle/>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Consumers' concept of beauty care is deepening, and the demand for fine skin care is increasing. Therefore, functional skin care products have achieved more attention by consumers.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According to Juzi Biology prospectus, by 2021, the market size of China's effective skin care products will reach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30.8 billion RMB</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with a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CAGR of 26.32%</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in five years.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742950" lvl="1" indent="-285750" algn="just">
              <a:lnSpc>
                <a:spcPct val="90000"/>
              </a:lnSpc>
              <a:spcBef>
                <a:spcPts val="600"/>
              </a:spcBef>
              <a:buClr>
                <a:schemeClr val="bg2"/>
              </a:buClr>
              <a:buFont typeface="Wingdings" panose="05000000000000000000" charset="0"/>
              <a:buChar char="Ø"/>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As an important raw material, the market size of collagen has risen rapidly, from 1.6 billion RMB in 2017 to 6.2 billion RMB in 2021.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742950" lvl="1" indent="-285750" algn="just">
              <a:lnSpc>
                <a:spcPct val="90000"/>
              </a:lnSpc>
              <a:spcBef>
                <a:spcPts val="600"/>
              </a:spcBef>
              <a:buClr>
                <a:schemeClr val="bg2"/>
              </a:buClr>
              <a:buFont typeface="Wingdings" panose="05000000000000000000" charset="0"/>
              <a:buChar char="Ø"/>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Among them, recombinant collagen increased from 800 million RMB to 4.6 billion RMB.</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10" name="表格 9"/>
          <p:cNvGraphicFramePr>
            <a:graphicFrameLocks noGrp="1"/>
          </p:cNvGraphicFramePr>
          <p:nvPr>
            <p:custDataLst>
              <p:tags r:id="rId2"/>
            </p:custDataLst>
          </p:nvPr>
        </p:nvGraphicFramePr>
        <p:xfrm>
          <a:off x="651510" y="3693795"/>
          <a:ext cx="8267700" cy="2698115"/>
        </p:xfrm>
        <a:graphic>
          <a:graphicData uri="http://schemas.openxmlformats.org/drawingml/2006/table">
            <a:tbl>
              <a:tblPr firstRow="1" bandRow="1">
                <a:solidFill>
                  <a:srgbClr val="E9E9E9"/>
                </a:solidFill>
              </a:tblPr>
              <a:tblGrid>
                <a:gridCol w="1458595"/>
                <a:gridCol w="1134836"/>
                <a:gridCol w="1134926"/>
                <a:gridCol w="1134836"/>
                <a:gridCol w="1134836"/>
                <a:gridCol w="1134835"/>
                <a:gridCol w="1134836"/>
              </a:tblGrid>
              <a:tr h="305435">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Market size</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2017</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2018</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2019</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2020</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2021</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2022</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399415">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Recombiant C-</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20</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29</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393065">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Animal C-</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10</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Sum Collagen</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Hyaluronic acid</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55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Others</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92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107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122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Sum all</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196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233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308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411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r>
            </a:tbl>
          </a:graphicData>
        </a:graphic>
      </p:graphicFrame>
      <p:sp>
        <p:nvSpPr>
          <p:cNvPr id="11" name="文本框 10"/>
          <p:cNvSpPr txBox="1"/>
          <p:nvPr/>
        </p:nvSpPr>
        <p:spPr>
          <a:xfrm>
            <a:off x="2011045" y="3394710"/>
            <a:ext cx="5987415"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sz="1400" b="1" dirty="0">
                <a:latin typeface="Arial" panose="020B0604020202020204" pitchFamily="34" charset="0"/>
                <a:cs typeface="Arial" panose="020B0604020202020204" pitchFamily="34" charset="0"/>
              </a:rPr>
              <a:t>Domestic Market Size of Efficacy Skin Care Market</a:t>
            </a:r>
            <a:r>
              <a:rPr lang="zh-CN" altLang="en-US" sz="1400" b="1" dirty="0">
                <a:latin typeface="Arial" panose="020B0604020202020204" pitchFamily="34" charset="0"/>
                <a:cs typeface="Arial" panose="020B0604020202020204" pitchFamily="34" charset="0"/>
              </a:rPr>
              <a:t>, 2017-2022</a:t>
            </a:r>
            <a:endParaRPr lang="zh-CN" altLang="en-US" sz="1400" b="1"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1.9 RC in Medical Dressing Market</a:t>
            </a:r>
            <a:endParaRPr lang="en-US" dirty="0"/>
          </a:p>
        </p:txBody>
      </p:sp>
      <p:sp>
        <p:nvSpPr>
          <p:cNvPr id="8" name="文本框 7"/>
          <p:cNvSpPr txBox="1"/>
          <p:nvPr>
            <p:custDataLst>
              <p:tags r:id="rId1"/>
            </p:custDataLst>
          </p:nvPr>
        </p:nvSpPr>
        <p:spPr>
          <a:xfrm>
            <a:off x="235585" y="1161415"/>
            <a:ext cx="9099550" cy="1441450"/>
          </a:xfrm>
          <a:prstGeom prst="rect">
            <a:avLst/>
          </a:prstGeom>
          <a:noFill/>
          <a:ln w="6350" cap="flat">
            <a:noFill/>
            <a:miter lim="800000"/>
          </a:ln>
        </p:spPr>
        <p:txBody>
          <a:bodyPr wrap="square" lIns="0" tIns="0" rIns="0" bIns="0" rtlCol="0" anchor="t" anchorCtr="0">
            <a:noAutofit/>
          </a:bodyPr>
          <a:lstStyle/>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Medical dressings are defined as adjunctive therapeutic products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used for medical surgery and skin repair needs</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Consumer groups:</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indent="457200" algn="just">
              <a:lnSpc>
                <a:spcPct val="90000"/>
              </a:lnSpc>
              <a:spcBef>
                <a:spcPts val="600"/>
              </a:spcBef>
              <a:buClr>
                <a:schemeClr val="bg2"/>
              </a:buClr>
              <a:buFont typeface="Wingdings" panose="05000000000000000000" charset="0"/>
              <a:buNone/>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(1) skin disease patients, (2) skin repair after medical art, (3) functional skin care.</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Medical dressings can be divided into: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patch type </a:t>
            </a:r>
            <a:r>
              <a:rPr lang="en-US" altLang="zh-CN" sz="18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and</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non-patch type</a:t>
            </a:r>
            <a:r>
              <a:rPr lang="en-US" altLang="zh-CN" sz="1800" b="1"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10" name="表格 9"/>
          <p:cNvGraphicFramePr>
            <a:graphicFrameLocks noGrp="1"/>
          </p:cNvGraphicFramePr>
          <p:nvPr>
            <p:custDataLst>
              <p:tags r:id="rId2"/>
            </p:custDataLst>
          </p:nvPr>
        </p:nvGraphicFramePr>
        <p:xfrm>
          <a:off x="1027430" y="3069590"/>
          <a:ext cx="7132955" cy="1402080"/>
        </p:xfrm>
        <a:graphic>
          <a:graphicData uri="http://schemas.openxmlformats.org/drawingml/2006/table">
            <a:tbl>
              <a:tblPr firstRow="1" bandRow="1">
                <a:solidFill>
                  <a:srgbClr val="E9E9E9"/>
                </a:solidFill>
              </a:tblPr>
              <a:tblGrid>
                <a:gridCol w="1536700"/>
                <a:gridCol w="1056640"/>
                <a:gridCol w="1134745"/>
                <a:gridCol w="1135380"/>
                <a:gridCol w="1134745"/>
                <a:gridCol w="1134745"/>
              </a:tblGrid>
              <a:tr h="304800">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Market size</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2017</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2018</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2019</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2020</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2021</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Medical dressing</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95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143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182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259</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YOY</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41.8%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50.5%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27.3%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42.3%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Patch share</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84.2%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87.5%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86.2%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79.2%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76.4%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Non-patch share</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15.8%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12.5%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20.8%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23.6%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FEEEC"/>
                    </a:solidFill>
                  </a:tcPr>
                </a:tc>
              </a:tr>
            </a:tbl>
          </a:graphicData>
        </a:graphic>
      </p:graphicFrame>
      <p:sp>
        <p:nvSpPr>
          <p:cNvPr id="11" name="文本框 10"/>
          <p:cNvSpPr txBox="1"/>
          <p:nvPr/>
        </p:nvSpPr>
        <p:spPr>
          <a:xfrm>
            <a:off x="2035810" y="2853690"/>
            <a:ext cx="5987415"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sz="1400" b="1" dirty="0">
                <a:latin typeface="Arial" panose="020B0604020202020204" pitchFamily="34" charset="0"/>
                <a:cs typeface="Arial" panose="020B0604020202020204" pitchFamily="34" charset="0"/>
              </a:rPr>
              <a:t>Domestic Market Size of Medical Dressing</a:t>
            </a:r>
            <a:r>
              <a:rPr lang="zh-CN" altLang="en-US" sz="1400" b="1" dirty="0">
                <a:latin typeface="Arial" panose="020B0604020202020204" pitchFamily="34" charset="0"/>
                <a:cs typeface="Arial" panose="020B0604020202020204" pitchFamily="34" charset="0"/>
              </a:rPr>
              <a:t>, 2017-202</a:t>
            </a:r>
            <a:r>
              <a:rPr lang="en-US" altLang="zh-CN" sz="1400" b="1" dirty="0">
                <a:latin typeface="Arial" panose="020B0604020202020204" pitchFamily="34" charset="0"/>
                <a:cs typeface="Arial" panose="020B0604020202020204" pitchFamily="34" charset="0"/>
              </a:rPr>
              <a:t>1</a:t>
            </a:r>
            <a:endParaRPr lang="en-US" altLang="zh-CN" sz="1400" b="1" dirty="0">
              <a:latin typeface="Arial" panose="020B0604020202020204" pitchFamily="34" charset="0"/>
              <a:cs typeface="Arial" panose="020B0604020202020204" pitchFamily="34" charset="0"/>
            </a:endParaRPr>
          </a:p>
        </p:txBody>
      </p:sp>
      <p:sp>
        <p:nvSpPr>
          <p:cNvPr id="3" name="文本框 2"/>
          <p:cNvSpPr txBox="1"/>
          <p:nvPr>
            <p:custDataLst>
              <p:tags r:id="rId3"/>
            </p:custDataLst>
          </p:nvPr>
        </p:nvSpPr>
        <p:spPr>
          <a:xfrm>
            <a:off x="2324100" y="4833620"/>
            <a:ext cx="5987415"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sz="1400" b="1" dirty="0">
                <a:latin typeface="Arial" panose="020B0604020202020204" pitchFamily="34" charset="0"/>
                <a:cs typeface="Arial" panose="020B0604020202020204" pitchFamily="34" charset="0"/>
              </a:rPr>
              <a:t>Materials Used in Medical Dressing</a:t>
            </a:r>
            <a:r>
              <a:rPr lang="zh-CN" altLang="en-US" sz="1400" b="1" dirty="0">
                <a:latin typeface="Arial" panose="020B0604020202020204" pitchFamily="34" charset="0"/>
                <a:cs typeface="Arial" panose="020B0604020202020204" pitchFamily="34" charset="0"/>
              </a:rPr>
              <a:t>, 2017-202</a:t>
            </a:r>
            <a:r>
              <a:rPr lang="en-US" altLang="zh-CN" sz="1400" b="1" dirty="0">
                <a:latin typeface="Arial" panose="020B0604020202020204" pitchFamily="34" charset="0"/>
                <a:cs typeface="Arial" panose="020B0604020202020204" pitchFamily="34" charset="0"/>
              </a:rPr>
              <a:t>1</a:t>
            </a:r>
            <a:endParaRPr lang="en-US" altLang="zh-CN" sz="1400" b="1" dirty="0">
              <a:latin typeface="Arial" panose="020B0604020202020204" pitchFamily="34" charset="0"/>
              <a:cs typeface="Arial" panose="020B0604020202020204" pitchFamily="34" charset="0"/>
            </a:endParaRPr>
          </a:p>
        </p:txBody>
      </p:sp>
      <p:graphicFrame>
        <p:nvGraphicFramePr>
          <p:cNvPr id="4" name="表格 3"/>
          <p:cNvGraphicFramePr>
            <a:graphicFrameLocks noGrp="1"/>
          </p:cNvGraphicFramePr>
          <p:nvPr>
            <p:custDataLst>
              <p:tags r:id="rId4"/>
            </p:custDataLst>
          </p:nvPr>
        </p:nvGraphicFramePr>
        <p:xfrm>
          <a:off x="1064260" y="5049520"/>
          <a:ext cx="7132955" cy="1127760"/>
        </p:xfrm>
        <a:graphic>
          <a:graphicData uri="http://schemas.openxmlformats.org/drawingml/2006/table">
            <a:tbl>
              <a:tblPr firstRow="1" bandRow="1">
                <a:solidFill>
                  <a:srgbClr val="E9E9E9"/>
                </a:solidFill>
              </a:tblPr>
              <a:tblGrid>
                <a:gridCol w="1536700"/>
                <a:gridCol w="1056640"/>
                <a:gridCol w="1134745"/>
                <a:gridCol w="1135380"/>
                <a:gridCol w="1134745"/>
                <a:gridCol w="1134745"/>
              </a:tblGrid>
              <a:tr h="304800">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Market size</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2017</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2018</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2019</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2020</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2021</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274320">
                <a:tc>
                  <a:txBody>
                    <a:bodyPr/>
                    <a:lstStyle/>
                    <a:p>
                      <a:pPr algn="ctr">
                        <a:spcBef>
                          <a:spcPts val="0"/>
                        </a:spcBef>
                        <a:buClrTx/>
                        <a:buSzTx/>
                        <a:buNone/>
                      </a:pPr>
                      <a:r>
                        <a:rPr lang="en-US" altLang="zh-CN" sz="1200" b="1" dirty="0">
                          <a:latin typeface="Palatino Linotype" panose="02040502050505030304" pitchFamily="18" charset="0"/>
                          <a:ea typeface="楷体" panose="02010609060101010101" pitchFamily="49" charset="-122"/>
                          <a:sym typeface="+mn-ea"/>
                        </a:rPr>
                        <a:t>Collagen Sum</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23.1%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24.7%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28.2%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RC</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8.4%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13.3%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15.4%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18.5%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27432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Hyaluronic acid</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28.4%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32.6%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44.4%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1.10 Other Products Related</a:t>
            </a:r>
            <a:endParaRPr lang="en-US" dirty="0"/>
          </a:p>
        </p:txBody>
      </p:sp>
      <p:sp>
        <p:nvSpPr>
          <p:cNvPr id="8" name="文本框 7"/>
          <p:cNvSpPr txBox="1"/>
          <p:nvPr>
            <p:custDataLst>
              <p:tags r:id="rId1"/>
            </p:custDataLst>
          </p:nvPr>
        </p:nvSpPr>
        <p:spPr>
          <a:xfrm>
            <a:off x="235585" y="1053465"/>
            <a:ext cx="9099550" cy="2625725"/>
          </a:xfrm>
          <a:prstGeom prst="rect">
            <a:avLst/>
          </a:prstGeom>
          <a:noFill/>
          <a:ln w="6350" cap="flat">
            <a:noFill/>
            <a:miter lim="800000"/>
          </a:ln>
        </p:spPr>
        <p:txBody>
          <a:bodyPr wrap="square" lIns="0" tIns="0" rIns="0" bIns="0" rtlCol="0" anchor="t" anchorCtr="0">
            <a:noAutofit/>
          </a:bodyPr>
          <a:lstStyle/>
          <a:p>
            <a:pPr indent="0" algn="just">
              <a:lnSpc>
                <a:spcPct val="90000"/>
              </a:lnSpc>
              <a:spcBef>
                <a:spcPts val="600"/>
              </a:spcBef>
              <a:buClr>
                <a:schemeClr val="bg2"/>
              </a:buClr>
              <a:buFont typeface="Wingdings" panose="05000000000000000000" charset="0"/>
              <a:buNone/>
            </a:pPr>
            <a:r>
              <a:rPr lang="en-US" altLang="zh-CN" sz="18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Anti-hpv biological protein market: </a:t>
            </a:r>
            <a:endParaRPr lang="en-US" altLang="zh-CN" sz="1800" b="1"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90000"/>
              </a:lnSpc>
              <a:spcBef>
                <a:spcPts val="600"/>
              </a:spcBef>
              <a:buClr>
                <a:schemeClr val="bg2"/>
              </a:buClr>
              <a:buFont typeface="Wingdings" panose="05000000000000000000" charset="0"/>
              <a:buNone/>
            </a:pP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Market potential is huge, and the domestic sales are 332 million RMB in 2020.</a:t>
            </a:r>
            <a:endPar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IARC claimed that more than 99% of cervical cancers are associated with HPV infection. In China, cervical cancer has become the sixth desease, the seventh death rate.</a:t>
            </a:r>
            <a:endPar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company has successfully developed anti-HPV biological protein products with anhydride bovine beta-lactoglobulin as the core component for the treatment of gynecological diseases.</a:t>
            </a:r>
            <a:endPar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just">
              <a:lnSpc>
                <a:spcPct val="90000"/>
              </a:lnSpc>
              <a:spcBef>
                <a:spcPts val="600"/>
              </a:spcBef>
              <a:buClr>
                <a:schemeClr val="bg2"/>
              </a:buClr>
              <a:buFont typeface="Wingdings" panose="05000000000000000000" charset="0"/>
              <a:buChar char="n"/>
            </a:pP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In 2020, the sales amount of domestic anti-HPV drugs and medical products will reach 2.279 billion RMB, of which functional lactoglobulin will be 332 million RMB.</a:t>
            </a:r>
            <a:endPar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5" name="图片 4"/>
          <p:cNvPicPr>
            <a:picLocks noChangeAspect="1"/>
          </p:cNvPicPr>
          <p:nvPr>
            <p:custDataLst>
              <p:tags r:id="rId2"/>
            </p:custDataLst>
          </p:nvPr>
        </p:nvPicPr>
        <p:blipFill>
          <a:blip r:embed="rId3"/>
          <a:stretch>
            <a:fillRect/>
          </a:stretch>
        </p:blipFill>
        <p:spPr>
          <a:xfrm>
            <a:off x="1604010" y="4473575"/>
            <a:ext cx="6070600" cy="2007870"/>
          </a:xfrm>
          <a:prstGeom prst="rect">
            <a:avLst/>
          </a:prstGeom>
        </p:spPr>
      </p:pic>
      <p:sp>
        <p:nvSpPr>
          <p:cNvPr id="6" name="文本框 5"/>
          <p:cNvSpPr txBox="1"/>
          <p:nvPr>
            <p:custDataLst>
              <p:tags r:id="rId4"/>
            </p:custDataLst>
          </p:nvPr>
        </p:nvSpPr>
        <p:spPr>
          <a:xfrm>
            <a:off x="2971800" y="4005580"/>
            <a:ext cx="3688715"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altLang="zh-CN" sz="1400" b="1" dirty="0">
                <a:latin typeface="Arial" panose="020B0604020202020204" pitchFamily="34" charset="0"/>
                <a:cs typeface="Arial" panose="020B0604020202020204" pitchFamily="34" charset="0"/>
              </a:rPr>
              <a:t>Anti-hpv Drug Materials Sales, 2015 - 2020</a:t>
            </a:r>
            <a:endParaRPr lang="en-US" altLang="zh-CN" sz="1400" b="1" dirty="0">
              <a:latin typeface="Arial" panose="020B0604020202020204" pitchFamily="34" charset="0"/>
              <a:cs typeface="Arial" panose="020B0604020202020204" pitchFamily="34" charset="0"/>
            </a:endParaRPr>
          </a:p>
        </p:txBody>
      </p:sp>
      <p:grpSp>
        <p:nvGrpSpPr>
          <p:cNvPr id="14" name="组合 13"/>
          <p:cNvGrpSpPr/>
          <p:nvPr/>
        </p:nvGrpSpPr>
        <p:grpSpPr>
          <a:xfrm>
            <a:off x="3548380" y="4365625"/>
            <a:ext cx="2238375" cy="166370"/>
            <a:chOff x="4737" y="6661"/>
            <a:chExt cx="3525" cy="262"/>
          </a:xfrm>
        </p:grpSpPr>
        <p:sp>
          <p:nvSpPr>
            <p:cNvPr id="7" name="矩形 6"/>
            <p:cNvSpPr/>
            <p:nvPr/>
          </p:nvSpPr>
          <p:spPr>
            <a:xfrm>
              <a:off x="4737" y="6661"/>
              <a:ext cx="227" cy="263"/>
            </a:xfrm>
            <a:prstGeom prst="rect">
              <a:avLst/>
            </a:prstGeom>
            <a:solidFill>
              <a:srgbClr val="C000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Arial" panose="020B0604020202020204" pitchFamily="34" charset="0"/>
                <a:cs typeface="Arial" panose="020B0604020202020204" pitchFamily="34" charset="0"/>
              </a:endParaRPr>
            </a:p>
          </p:txBody>
        </p:sp>
        <p:sp>
          <p:nvSpPr>
            <p:cNvPr id="9" name="矩形 8"/>
            <p:cNvSpPr/>
            <p:nvPr>
              <p:custDataLst>
                <p:tags r:id="rId5"/>
              </p:custDataLst>
            </p:nvPr>
          </p:nvSpPr>
          <p:spPr>
            <a:xfrm>
              <a:off x="7438" y="6661"/>
              <a:ext cx="227" cy="263"/>
            </a:xfrm>
            <a:prstGeom prst="rect">
              <a:avLst/>
            </a:prstGeom>
            <a:solidFill>
              <a:srgbClr val="595959"/>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Arial" panose="020B0604020202020204" pitchFamily="34" charset="0"/>
                <a:cs typeface="Arial" panose="020B0604020202020204" pitchFamily="34" charset="0"/>
              </a:endParaRPr>
            </a:p>
          </p:txBody>
        </p:sp>
        <p:sp>
          <p:nvSpPr>
            <p:cNvPr id="12" name="文本框 11"/>
            <p:cNvSpPr txBox="1"/>
            <p:nvPr/>
          </p:nvSpPr>
          <p:spPr>
            <a:xfrm>
              <a:off x="4986" y="6705"/>
              <a:ext cx="2343" cy="218"/>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000" dirty="0">
                  <a:latin typeface="Arial" panose="020B0604020202020204" pitchFamily="34" charset="0"/>
                  <a:cs typeface="Arial" panose="020B0604020202020204" pitchFamily="34" charset="0"/>
                </a:rPr>
                <a:t>Biological protein products</a:t>
              </a:r>
              <a:endParaRPr lang="en-US" altLang="zh-CN" sz="1000" dirty="0">
                <a:latin typeface="Arial" panose="020B0604020202020204" pitchFamily="34" charset="0"/>
                <a:cs typeface="Arial" panose="020B0604020202020204" pitchFamily="34" charset="0"/>
              </a:endParaRPr>
            </a:p>
          </p:txBody>
        </p:sp>
        <p:sp>
          <p:nvSpPr>
            <p:cNvPr id="13" name="文本框 12"/>
            <p:cNvSpPr txBox="1"/>
            <p:nvPr>
              <p:custDataLst>
                <p:tags r:id="rId6"/>
              </p:custDataLst>
            </p:nvPr>
          </p:nvSpPr>
          <p:spPr>
            <a:xfrm>
              <a:off x="7706" y="6693"/>
              <a:ext cx="556" cy="218"/>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000" dirty="0">
                  <a:latin typeface="Arial" panose="020B0604020202020204" pitchFamily="34" charset="0"/>
                  <a:cs typeface="Arial" panose="020B0604020202020204" pitchFamily="34" charset="0"/>
                </a:rPr>
                <a:t>others</a:t>
              </a:r>
              <a:endParaRPr lang="en-US" altLang="zh-CN" sz="1000" dirty="0">
                <a:latin typeface="Arial" panose="020B0604020202020204" pitchFamily="34" charset="0"/>
                <a:cs typeface="Arial" panose="020B0604020202020204" pitchFamily="3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grpSp>
        <p:nvGrpSpPr>
          <p:cNvPr id="4" name="组合 3"/>
          <p:cNvGrpSpPr/>
          <p:nvPr/>
        </p:nvGrpSpPr>
        <p:grpSpPr>
          <a:xfrm>
            <a:off x="1063774" y="2847634"/>
            <a:ext cx="7659931" cy="891329"/>
            <a:chOff x="1394502" y="1096633"/>
            <a:chExt cx="7659931" cy="891329"/>
          </a:xfrm>
        </p:grpSpPr>
        <p:sp>
          <p:nvSpPr>
            <p:cNvPr id="6" name="等腰三角形 7"/>
            <p:cNvSpPr>
              <a:spLocks noChangeArrowheads="1"/>
            </p:cNvSpPr>
            <p:nvPr/>
          </p:nvSpPr>
          <p:spPr bwMode="auto">
            <a:xfrm rot="18757751">
              <a:off x="1712356" y="1661731"/>
              <a:ext cx="350837" cy="301625"/>
            </a:xfrm>
            <a:prstGeom prst="triangle">
              <a:avLst>
                <a:gd name="adj" fmla="val 56088"/>
              </a:avLst>
            </a:prstGeom>
            <a:solidFill>
              <a:srgbClr val="E7E6E6">
                <a:lumMod val="50000"/>
                <a:alpha val="36078"/>
              </a:srgbClr>
            </a:solidFill>
            <a:ln w="9525">
              <a:noFill/>
              <a:miter lim="800000"/>
            </a:ln>
          </p:spPr>
          <p:txBody>
            <a:bodyPr lIns="90170" tIns="46990" rIns="90170" bIns="469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000" b="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sym typeface="宋体" panose="02010600030101010101" pitchFamily="2" charset="-122"/>
              </a:endParaRPr>
            </a:p>
          </p:txBody>
        </p:sp>
        <p:grpSp>
          <p:nvGrpSpPr>
            <p:cNvPr id="7" name="组合 6"/>
            <p:cNvGrpSpPr/>
            <p:nvPr/>
          </p:nvGrpSpPr>
          <p:grpSpPr>
            <a:xfrm>
              <a:off x="1394502" y="1096633"/>
              <a:ext cx="7659931" cy="784489"/>
              <a:chOff x="7108650" y="1161287"/>
              <a:chExt cx="7659931" cy="784489"/>
            </a:xfrm>
          </p:grpSpPr>
          <p:sp>
            <p:nvSpPr>
              <p:cNvPr id="8" name="矩形 7"/>
              <p:cNvSpPr/>
              <p:nvPr/>
            </p:nvSpPr>
            <p:spPr>
              <a:xfrm rot="2700000">
                <a:off x="7108650" y="1221876"/>
                <a:ext cx="723900" cy="723900"/>
              </a:xfrm>
              <a:prstGeom prst="rect">
                <a:avLst/>
              </a:prstGeom>
              <a:solidFill>
                <a:srgbClr val="AA190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7148796" y="1229883"/>
                <a:ext cx="666750" cy="707886"/>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rPr>
                  <a:t>2</a:t>
                </a:r>
                <a:endParaRPr kumimoji="0" lang="zh-CN" alt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938625" y="1161287"/>
                <a:ext cx="682995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Palatino Linotype" panose="02040502050505030304" pitchFamily="18" charset="0"/>
                    <a:ea typeface="+mj-ea"/>
                    <a:cs typeface="+mj-cs"/>
                  </a:rPr>
                  <a:t>Financial Analysis</a:t>
                </a:r>
                <a:endParaRPr kumimoji="0" lang="zh-CN" altLang="en-US" sz="2000" b="1" i="0" u="none" strike="noStrike" kern="0" cap="none" spc="0" normalizeH="0" baseline="0" noProof="0" dirty="0">
                  <a:ln>
                    <a:noFill/>
                  </a:ln>
                  <a:solidFill>
                    <a:srgbClr val="AA190B"/>
                  </a:solidFill>
                  <a:effectLst/>
                  <a:uLnTx/>
                  <a:uFillTx/>
                  <a:latin typeface="楷体" panose="02010609060101010101" pitchFamily="49" charset="-122"/>
                  <a:ea typeface="楷体" panose="02010609060101010101" pitchFamily="49" charset="-122"/>
                </a:endParaRPr>
              </a:p>
            </p:txBody>
          </p:sp>
          <p:cxnSp>
            <p:nvCxnSpPr>
              <p:cNvPr id="11" name="直接连接符 10"/>
              <p:cNvCxnSpPr/>
              <p:nvPr/>
            </p:nvCxnSpPr>
            <p:spPr>
              <a:xfrm>
                <a:off x="7921595" y="1587165"/>
                <a:ext cx="6711891" cy="0"/>
              </a:xfrm>
              <a:prstGeom prst="line">
                <a:avLst/>
              </a:prstGeom>
              <a:noFill/>
              <a:ln w="38100" cap="flat" cmpd="sng" algn="ctr">
                <a:solidFill>
                  <a:srgbClr val="BA2835"/>
                </a:solidFill>
                <a:prstDash val="solid"/>
                <a:miter lim="800000"/>
              </a:ln>
              <a:effectLst/>
            </p:spPr>
          </p:cxn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General Analyses: </a:t>
            </a:r>
            <a:r>
              <a:rPr lang="en-US" dirty="0"/>
              <a:t>Revenue &amp; </a:t>
            </a:r>
            <a:r>
              <a:rPr lang="en-US" altLang="zh-CN" dirty="0"/>
              <a:t>Profit</a:t>
            </a:r>
            <a:endParaRPr lang="en-US" dirty="0"/>
          </a:p>
        </p:txBody>
      </p:sp>
      <p:sp>
        <p:nvSpPr>
          <p:cNvPr id="3" name="Text Placeholder 5"/>
          <p:cNvSpPr txBox="1"/>
          <p:nvPr/>
        </p:nvSpPr>
        <p:spPr>
          <a:xfrm>
            <a:off x="0" y="983234"/>
            <a:ext cx="9812746" cy="197850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Driven by product innovation, the company's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performance</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has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grown rapidly</a:t>
            </a:r>
            <a:endPar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marR="0" lvl="1" indent="-285750" fontAlgn="auto">
              <a:spcBef>
                <a:spcPts val="600"/>
              </a:spcBef>
              <a:spcAft>
                <a:spcPts val="0"/>
              </a:spcAft>
              <a:buSzTx/>
              <a:buFont typeface="Wingdings" panose="05000000000000000000" charset="0"/>
              <a:buChar char="n"/>
              <a:defRPr/>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From 2020 to 2022: operating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revenue’s CAGR 55.55%, </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and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net profit’s CAGR 84.86%</a:t>
            </a:r>
            <a:endPar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marR="0" lvl="1" indent="-285750" fontAlgn="auto">
              <a:spcBef>
                <a:spcPts val="600"/>
              </a:spcBef>
              <a:spcAft>
                <a:spcPts val="0"/>
              </a:spcAft>
              <a:buSzTx/>
              <a:buFont typeface="Wingdings" panose="05000000000000000000" charset="0"/>
              <a:buChar char="n"/>
              <a:defRPr/>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The company's gross profit margin and net profit margin are showing a growth trend, and are higher than the industry average.</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KSO_Shape"/>
          <p:cNvSpPr/>
          <p:nvPr/>
        </p:nvSpPr>
        <p:spPr bwMode="auto">
          <a:xfrm>
            <a:off x="1152043" y="3443029"/>
            <a:ext cx="563945" cy="457682"/>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ysClr val="window" lastClr="FFFFFF"/>
          </a:solidFill>
          <a:ln>
            <a:noFill/>
          </a:ln>
        </p:spPr>
        <p:txBody>
          <a:bodyPr anchor="ctr">
            <a:scene3d>
              <a:camera prst="orthographicFront"/>
              <a:lightRig rig="threePt" dir="t"/>
            </a:scene3d>
            <a:sp3d contourW="12700">
              <a:contourClr>
                <a:srgbClr val="FFFFFF"/>
              </a:contourClr>
            </a:sp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FFFFFF"/>
              </a:solidFill>
              <a:effectLst/>
              <a:uLnTx/>
              <a:uFillTx/>
              <a:latin typeface="Times New Roman" panose="02020603050405020304"/>
              <a:ea typeface="楷体" panose="02010609060101010101" pitchFamily="49" charset="-122"/>
              <a:cs typeface="Arial" panose="020B0604020202020204" pitchFamily="34" charset="0"/>
            </a:endParaRPr>
          </a:p>
        </p:txBody>
      </p:sp>
      <p:graphicFrame>
        <p:nvGraphicFramePr>
          <p:cNvPr id="15" name="图表 14"/>
          <p:cNvGraphicFramePr/>
          <p:nvPr/>
        </p:nvGraphicFramePr>
        <p:xfrm>
          <a:off x="1444601" y="2427271"/>
          <a:ext cx="3440790" cy="2014897"/>
        </p:xfrm>
        <a:graphic>
          <a:graphicData uri="http://schemas.openxmlformats.org/drawingml/2006/chart">
            <c:chart xmlns:c="http://schemas.openxmlformats.org/drawingml/2006/chart" xmlns:r="http://schemas.openxmlformats.org/officeDocument/2006/relationships" r:id="rId1"/>
          </a:graphicData>
        </a:graphic>
      </p:graphicFrame>
      <p:sp>
        <p:nvSpPr>
          <p:cNvPr id="16" name="文本框 15"/>
          <p:cNvSpPr txBox="1"/>
          <p:nvPr/>
        </p:nvSpPr>
        <p:spPr>
          <a:xfrm>
            <a:off x="2006601" y="2176092"/>
            <a:ext cx="2507291" cy="276999"/>
          </a:xfrm>
          <a:prstGeom prst="rect">
            <a:avLst/>
          </a:prstGeom>
          <a:noFill/>
        </p:spPr>
        <p:txBody>
          <a:bodyPr wrap="square" rtlCol="0">
            <a:spAutoFit/>
          </a:bodyPr>
          <a:lstStyle/>
          <a:p>
            <a:pPr algn="ctr" defTabSz="914400"/>
            <a:r>
              <a:rPr lang="en-US" altLang="zh-CN" sz="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rPr>
              <a:t>Operating Revenue and Growth Rate</a:t>
            </a:r>
            <a:endParaRPr lang="zh-CN" altLang="zh-CN" sz="1200" dirty="0">
              <a:solidFill>
                <a:prstClr val="black">
                  <a:lumMod val="50000"/>
                  <a:lumOff val="50000"/>
                </a:prstClr>
              </a:solidFill>
              <a:latin typeface="Times New Roman" panose="02020603050405020304"/>
              <a:ea typeface="宋体" panose="02010600030101010101" pitchFamily="2" charset="-122"/>
              <a:cs typeface="Arial" panose="020B0604020202020204" pitchFamily="34" charset="0"/>
            </a:endParaRPr>
          </a:p>
        </p:txBody>
      </p:sp>
      <p:graphicFrame>
        <p:nvGraphicFramePr>
          <p:cNvPr id="17" name="图表 16"/>
          <p:cNvGraphicFramePr/>
          <p:nvPr/>
        </p:nvGraphicFramePr>
        <p:xfrm>
          <a:off x="5106078" y="2472268"/>
          <a:ext cx="3132778" cy="1978508"/>
        </p:xfrm>
        <a:graphic>
          <a:graphicData uri="http://schemas.openxmlformats.org/drawingml/2006/chart">
            <c:chart xmlns:c="http://schemas.openxmlformats.org/drawingml/2006/chart" xmlns:r="http://schemas.openxmlformats.org/officeDocument/2006/relationships" r:id="rId2"/>
          </a:graphicData>
        </a:graphic>
      </p:graphicFrame>
      <p:sp>
        <p:nvSpPr>
          <p:cNvPr id="18" name="文本框 17"/>
          <p:cNvSpPr txBox="1"/>
          <p:nvPr/>
        </p:nvSpPr>
        <p:spPr>
          <a:xfrm>
            <a:off x="5629704" y="2150273"/>
            <a:ext cx="2263019" cy="276999"/>
          </a:xfrm>
          <a:prstGeom prst="rect">
            <a:avLst/>
          </a:prstGeom>
          <a:noFill/>
        </p:spPr>
        <p:txBody>
          <a:bodyPr wrap="square" rtlCol="0">
            <a:spAutoFit/>
          </a:bodyPr>
          <a:lstStyle/>
          <a:p>
            <a:pPr algn="ctr" defTabSz="914400"/>
            <a:r>
              <a:rPr lang="en-US" altLang="zh-CN" sz="1200" dirty="0">
                <a:solidFill>
                  <a:prstClr val="black">
                    <a:lumMod val="50000"/>
                    <a:lumOff val="50000"/>
                  </a:prstClr>
                </a:solidFill>
                <a:latin typeface="Times New Roman" panose="02020603050405020304"/>
                <a:ea typeface="楷体" panose="02010609060101010101" pitchFamily="49" charset="-122"/>
                <a:cs typeface="Arial" panose="020B0604020202020204" pitchFamily="34" charset="0"/>
              </a:rPr>
              <a:t>Net Profit and Growth Rate</a:t>
            </a:r>
            <a:endParaRPr lang="zh-CN" altLang="zh-CN" sz="1200" dirty="0">
              <a:solidFill>
                <a:prstClr val="black">
                  <a:lumMod val="50000"/>
                  <a:lumOff val="50000"/>
                </a:prstClr>
              </a:solidFill>
              <a:latin typeface="Times New Roman" panose="02020603050405020304"/>
              <a:ea typeface="楷体" panose="02010609060101010101" pitchFamily="49" charset="-122"/>
              <a:cs typeface="Arial" panose="020B0604020202020204" pitchFamily="34" charset="0"/>
            </a:endParaRPr>
          </a:p>
        </p:txBody>
      </p:sp>
      <p:sp>
        <p:nvSpPr>
          <p:cNvPr id="27" name="Freeform 188"/>
          <p:cNvSpPr>
            <a:spLocks noChangeArrowheads="1"/>
          </p:cNvSpPr>
          <p:nvPr/>
        </p:nvSpPr>
        <p:spPr bwMode="auto">
          <a:xfrm>
            <a:off x="5318758" y="4237830"/>
            <a:ext cx="419305" cy="380096"/>
          </a:xfrm>
          <a:custGeom>
            <a:avLst/>
            <a:gdLst>
              <a:gd name="T0" fmla="*/ 89912 w 604"/>
              <a:gd name="T1" fmla="*/ 90389 h 619"/>
              <a:gd name="T2" fmla="*/ 89912 w 604"/>
              <a:gd name="T3" fmla="*/ 90389 h 619"/>
              <a:gd name="T4" fmla="*/ 100342 w 604"/>
              <a:gd name="T5" fmla="*/ 79585 h 619"/>
              <a:gd name="T6" fmla="*/ 89912 w 604"/>
              <a:gd name="T7" fmla="*/ 69142 h 619"/>
              <a:gd name="T8" fmla="*/ 79122 w 604"/>
              <a:gd name="T9" fmla="*/ 79585 h 619"/>
              <a:gd name="T10" fmla="*/ 89912 w 604"/>
              <a:gd name="T11" fmla="*/ 90389 h 619"/>
              <a:gd name="T12" fmla="*/ 47473 w 604"/>
              <a:gd name="T13" fmla="*/ 90389 h 619"/>
              <a:gd name="T14" fmla="*/ 47473 w 604"/>
              <a:gd name="T15" fmla="*/ 90389 h 619"/>
              <a:gd name="T16" fmla="*/ 58263 w 604"/>
              <a:gd name="T17" fmla="*/ 79585 h 619"/>
              <a:gd name="T18" fmla="*/ 47473 w 604"/>
              <a:gd name="T19" fmla="*/ 69142 h 619"/>
              <a:gd name="T20" fmla="*/ 37044 w 604"/>
              <a:gd name="T21" fmla="*/ 79585 h 619"/>
              <a:gd name="T22" fmla="*/ 47473 w 604"/>
              <a:gd name="T23" fmla="*/ 90389 h 619"/>
              <a:gd name="T24" fmla="*/ 131991 w 604"/>
              <a:gd name="T25" fmla="*/ 90389 h 619"/>
              <a:gd name="T26" fmla="*/ 131991 w 604"/>
              <a:gd name="T27" fmla="*/ 90389 h 619"/>
              <a:gd name="T28" fmla="*/ 142780 w 604"/>
              <a:gd name="T29" fmla="*/ 79585 h 619"/>
              <a:gd name="T30" fmla="*/ 131991 w 604"/>
              <a:gd name="T31" fmla="*/ 69142 h 619"/>
              <a:gd name="T32" fmla="*/ 121561 w 604"/>
              <a:gd name="T33" fmla="*/ 79585 h 619"/>
              <a:gd name="T34" fmla="*/ 131991 w 604"/>
              <a:gd name="T35" fmla="*/ 90389 h 619"/>
              <a:gd name="T36" fmla="*/ 190613 w 604"/>
              <a:gd name="T37" fmla="*/ 63740 h 619"/>
              <a:gd name="T38" fmla="*/ 190613 w 604"/>
              <a:gd name="T39" fmla="*/ 63740 h 619"/>
              <a:gd name="T40" fmla="*/ 190613 w 604"/>
              <a:gd name="T41" fmla="*/ 69142 h 619"/>
              <a:gd name="T42" fmla="*/ 190613 w 604"/>
              <a:gd name="T43" fmla="*/ 79585 h 619"/>
              <a:gd name="T44" fmla="*/ 206438 w 604"/>
              <a:gd name="T45" fmla="*/ 122079 h 619"/>
              <a:gd name="T46" fmla="*/ 169394 w 604"/>
              <a:gd name="T47" fmla="*/ 180417 h 619"/>
              <a:gd name="T48" fmla="*/ 169394 w 604"/>
              <a:gd name="T49" fmla="*/ 201664 h 619"/>
              <a:gd name="T50" fmla="*/ 142780 w 604"/>
              <a:gd name="T51" fmla="*/ 185819 h 619"/>
              <a:gd name="T52" fmla="*/ 126956 w 604"/>
              <a:gd name="T53" fmla="*/ 190861 h 619"/>
              <a:gd name="T54" fmla="*/ 84517 w 604"/>
              <a:gd name="T55" fmla="*/ 175016 h 619"/>
              <a:gd name="T56" fmla="*/ 74087 w 604"/>
              <a:gd name="T57" fmla="*/ 175016 h 619"/>
              <a:gd name="T58" fmla="*/ 63298 w 604"/>
              <a:gd name="T59" fmla="*/ 175016 h 619"/>
              <a:gd name="T60" fmla="*/ 126956 w 604"/>
              <a:gd name="T61" fmla="*/ 201664 h 619"/>
              <a:gd name="T62" fmla="*/ 142780 w 604"/>
              <a:gd name="T63" fmla="*/ 201664 h 619"/>
              <a:gd name="T64" fmla="*/ 185218 w 604"/>
              <a:gd name="T65" fmla="*/ 222551 h 619"/>
              <a:gd name="T66" fmla="*/ 185218 w 604"/>
              <a:gd name="T67" fmla="*/ 185819 h 619"/>
              <a:gd name="T68" fmla="*/ 216867 w 604"/>
              <a:gd name="T69" fmla="*/ 122079 h 619"/>
              <a:gd name="T70" fmla="*/ 190613 w 604"/>
              <a:gd name="T71" fmla="*/ 63740 h 619"/>
              <a:gd name="T72" fmla="*/ 68693 w 604"/>
              <a:gd name="T73" fmla="*/ 159171 h 619"/>
              <a:gd name="T74" fmla="*/ 68693 w 604"/>
              <a:gd name="T75" fmla="*/ 159171 h 619"/>
              <a:gd name="T76" fmla="*/ 89912 w 604"/>
              <a:gd name="T77" fmla="*/ 159171 h 619"/>
              <a:gd name="T78" fmla="*/ 174429 w 604"/>
              <a:gd name="T79" fmla="*/ 79585 h 619"/>
              <a:gd name="T80" fmla="*/ 89912 w 604"/>
              <a:gd name="T81" fmla="*/ 0 h 619"/>
              <a:gd name="T82" fmla="*/ 0 w 604"/>
              <a:gd name="T83" fmla="*/ 79585 h 619"/>
              <a:gd name="T84" fmla="*/ 26254 w 604"/>
              <a:gd name="T85" fmla="*/ 143326 h 619"/>
              <a:gd name="T86" fmla="*/ 26254 w 604"/>
              <a:gd name="T87" fmla="*/ 180417 h 619"/>
              <a:gd name="T88" fmla="*/ 68693 w 604"/>
              <a:gd name="T89" fmla="*/ 159171 h 619"/>
              <a:gd name="T90" fmla="*/ 15824 w 604"/>
              <a:gd name="T91" fmla="*/ 79585 h 619"/>
              <a:gd name="T92" fmla="*/ 15824 w 604"/>
              <a:gd name="T93" fmla="*/ 79585 h 619"/>
              <a:gd name="T94" fmla="*/ 89912 w 604"/>
              <a:gd name="T95" fmla="*/ 10803 h 619"/>
              <a:gd name="T96" fmla="*/ 163999 w 604"/>
              <a:gd name="T97" fmla="*/ 79585 h 619"/>
              <a:gd name="T98" fmla="*/ 89912 w 604"/>
              <a:gd name="T99" fmla="*/ 148727 h 619"/>
              <a:gd name="T100" fmla="*/ 68693 w 604"/>
              <a:gd name="T101" fmla="*/ 143326 h 619"/>
              <a:gd name="T102" fmla="*/ 42079 w 604"/>
              <a:gd name="T103" fmla="*/ 159171 h 619"/>
              <a:gd name="T104" fmla="*/ 42079 w 604"/>
              <a:gd name="T105" fmla="*/ 137924 h 619"/>
              <a:gd name="T106" fmla="*/ 15824 w 604"/>
              <a:gd name="T107" fmla="*/ 79585 h 61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604" h="619">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lIns="91431" tIns="45716" rIns="91431" bIns="45716" anchor="ctr"/>
          <a:lstStyle/>
          <a:p>
            <a:pPr defTabSz="914400">
              <a:defRPr/>
            </a:pPr>
            <a:endParaRPr lang="zh-CN" altLang="en-US" sz="1800">
              <a:solidFill>
                <a:prstClr val="black"/>
              </a:solidFill>
              <a:latin typeface="Times New Roman" panose="02020603050405020304"/>
              <a:ea typeface="楷体" panose="02010609060101010101" pitchFamily="49" charset="-122"/>
              <a:cs typeface="Arial" panose="020B0604020202020204" pitchFamily="34" charset="0"/>
            </a:endParaRPr>
          </a:p>
        </p:txBody>
      </p:sp>
      <p:sp>
        <p:nvSpPr>
          <p:cNvPr id="28" name="Freeform 73"/>
          <p:cNvSpPr>
            <a:spLocks noChangeArrowheads="1"/>
          </p:cNvSpPr>
          <p:nvPr/>
        </p:nvSpPr>
        <p:spPr bwMode="auto">
          <a:xfrm>
            <a:off x="2474934" y="6041872"/>
            <a:ext cx="407016" cy="473218"/>
          </a:xfrm>
          <a:custGeom>
            <a:avLst/>
            <a:gdLst>
              <a:gd name="T0" fmla="*/ 207003 w 602"/>
              <a:gd name="T1" fmla="*/ 78781 h 609"/>
              <a:gd name="T2" fmla="*/ 207003 w 602"/>
              <a:gd name="T3" fmla="*/ 78781 h 609"/>
              <a:gd name="T4" fmla="*/ 196527 w 602"/>
              <a:gd name="T5" fmla="*/ 78781 h 609"/>
              <a:gd name="T6" fmla="*/ 191469 w 602"/>
              <a:gd name="T7" fmla="*/ 78781 h 609"/>
              <a:gd name="T8" fmla="*/ 163291 w 602"/>
              <a:gd name="T9" fmla="*/ 78781 h 609"/>
              <a:gd name="T10" fmla="*/ 153175 w 602"/>
              <a:gd name="T11" fmla="*/ 68708 h 609"/>
              <a:gd name="T12" fmla="*/ 163291 w 602"/>
              <a:gd name="T13" fmla="*/ 58276 h 609"/>
              <a:gd name="T14" fmla="*/ 181354 w 602"/>
              <a:gd name="T15" fmla="*/ 58276 h 609"/>
              <a:gd name="T16" fmla="*/ 107295 w 602"/>
              <a:gd name="T17" fmla="*/ 20145 h 609"/>
              <a:gd name="T18" fmla="*/ 20592 w 602"/>
              <a:gd name="T19" fmla="*/ 109358 h 609"/>
              <a:gd name="T20" fmla="*/ 10115 w 602"/>
              <a:gd name="T21" fmla="*/ 119430 h 609"/>
              <a:gd name="T22" fmla="*/ 0 w 602"/>
              <a:gd name="T23" fmla="*/ 109358 h 609"/>
              <a:gd name="T24" fmla="*/ 0 w 602"/>
              <a:gd name="T25" fmla="*/ 109358 h 609"/>
              <a:gd name="T26" fmla="*/ 107295 w 602"/>
              <a:gd name="T27" fmla="*/ 0 h 609"/>
              <a:gd name="T28" fmla="*/ 196527 w 602"/>
              <a:gd name="T29" fmla="*/ 45686 h 609"/>
              <a:gd name="T30" fmla="*/ 196527 w 602"/>
              <a:gd name="T31" fmla="*/ 28059 h 609"/>
              <a:gd name="T32" fmla="*/ 207003 w 602"/>
              <a:gd name="T33" fmla="*/ 17627 h 609"/>
              <a:gd name="T34" fmla="*/ 217119 w 602"/>
              <a:gd name="T35" fmla="*/ 28059 h 609"/>
              <a:gd name="T36" fmla="*/ 217119 w 602"/>
              <a:gd name="T37" fmla="*/ 68708 h 609"/>
              <a:gd name="T38" fmla="*/ 207003 w 602"/>
              <a:gd name="T39" fmla="*/ 78781 h 609"/>
              <a:gd name="T40" fmla="*/ 10115 w 602"/>
              <a:gd name="T41" fmla="*/ 139935 h 609"/>
              <a:gd name="T42" fmla="*/ 10115 w 602"/>
              <a:gd name="T43" fmla="*/ 139935 h 609"/>
              <a:gd name="T44" fmla="*/ 53467 w 602"/>
              <a:gd name="T45" fmla="*/ 139935 h 609"/>
              <a:gd name="T46" fmla="*/ 63943 w 602"/>
              <a:gd name="T47" fmla="*/ 150007 h 609"/>
              <a:gd name="T48" fmla="*/ 53467 w 602"/>
              <a:gd name="T49" fmla="*/ 160079 h 609"/>
              <a:gd name="T50" fmla="*/ 35765 w 602"/>
              <a:gd name="T51" fmla="*/ 160079 h 609"/>
              <a:gd name="T52" fmla="*/ 107295 w 602"/>
              <a:gd name="T53" fmla="*/ 198211 h 609"/>
              <a:gd name="T54" fmla="*/ 196527 w 602"/>
              <a:gd name="T55" fmla="*/ 109358 h 609"/>
              <a:gd name="T56" fmla="*/ 207003 w 602"/>
              <a:gd name="T57" fmla="*/ 99285 h 609"/>
              <a:gd name="T58" fmla="*/ 217119 w 602"/>
              <a:gd name="T59" fmla="*/ 109358 h 609"/>
              <a:gd name="T60" fmla="*/ 217119 w 602"/>
              <a:gd name="T61" fmla="*/ 109358 h 609"/>
              <a:gd name="T62" fmla="*/ 107295 w 602"/>
              <a:gd name="T63" fmla="*/ 218715 h 609"/>
              <a:gd name="T64" fmla="*/ 20592 w 602"/>
              <a:gd name="T65" fmla="*/ 172670 h 609"/>
              <a:gd name="T66" fmla="*/ 20592 w 602"/>
              <a:gd name="T67" fmla="*/ 190656 h 609"/>
              <a:gd name="T68" fmla="*/ 10115 w 602"/>
              <a:gd name="T69" fmla="*/ 200729 h 609"/>
              <a:gd name="T70" fmla="*/ 0 w 602"/>
              <a:gd name="T71" fmla="*/ 190656 h 609"/>
              <a:gd name="T72" fmla="*/ 0 w 602"/>
              <a:gd name="T73" fmla="*/ 150007 h 609"/>
              <a:gd name="T74" fmla="*/ 10115 w 602"/>
              <a:gd name="T75" fmla="*/ 139935 h 60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602" h="609">
                <a:moveTo>
                  <a:pt x="573" y="219"/>
                </a:moveTo>
                <a:lnTo>
                  <a:pt x="573" y="219"/>
                </a:lnTo>
                <a:cubicBezTo>
                  <a:pt x="544" y="219"/>
                  <a:pt x="544" y="219"/>
                  <a:pt x="544" y="219"/>
                </a:cubicBezTo>
                <a:cubicBezTo>
                  <a:pt x="530" y="219"/>
                  <a:pt x="530" y="219"/>
                  <a:pt x="530" y="219"/>
                </a:cubicBezTo>
                <a:cubicBezTo>
                  <a:pt x="452" y="219"/>
                  <a:pt x="452" y="219"/>
                  <a:pt x="452" y="219"/>
                </a:cubicBezTo>
                <a:cubicBezTo>
                  <a:pt x="431" y="219"/>
                  <a:pt x="424" y="205"/>
                  <a:pt x="424" y="191"/>
                </a:cubicBezTo>
                <a:cubicBezTo>
                  <a:pt x="424" y="177"/>
                  <a:pt x="431" y="162"/>
                  <a:pt x="452" y="162"/>
                </a:cubicBezTo>
                <a:cubicBezTo>
                  <a:pt x="502" y="162"/>
                  <a:pt x="502" y="162"/>
                  <a:pt x="502" y="162"/>
                </a:cubicBezTo>
                <a:cubicBezTo>
                  <a:pt x="452" y="99"/>
                  <a:pt x="382" y="56"/>
                  <a:pt x="297" y="56"/>
                </a:cubicBezTo>
                <a:cubicBezTo>
                  <a:pt x="163" y="56"/>
                  <a:pt x="57" y="169"/>
                  <a:pt x="57" y="304"/>
                </a:cubicBezTo>
                <a:cubicBezTo>
                  <a:pt x="57" y="318"/>
                  <a:pt x="42" y="332"/>
                  <a:pt x="28" y="332"/>
                </a:cubicBezTo>
                <a:cubicBezTo>
                  <a:pt x="7" y="332"/>
                  <a:pt x="0" y="318"/>
                  <a:pt x="0" y="304"/>
                </a:cubicBezTo>
                <a:cubicBezTo>
                  <a:pt x="0" y="134"/>
                  <a:pt x="134" y="0"/>
                  <a:pt x="297" y="0"/>
                </a:cubicBezTo>
                <a:cubicBezTo>
                  <a:pt x="403" y="0"/>
                  <a:pt x="488" y="49"/>
                  <a:pt x="544" y="127"/>
                </a:cubicBezTo>
                <a:cubicBezTo>
                  <a:pt x="544" y="78"/>
                  <a:pt x="544" y="78"/>
                  <a:pt x="544" y="78"/>
                </a:cubicBezTo>
                <a:cubicBezTo>
                  <a:pt x="544" y="64"/>
                  <a:pt x="558" y="49"/>
                  <a:pt x="573" y="49"/>
                </a:cubicBezTo>
                <a:cubicBezTo>
                  <a:pt x="587" y="49"/>
                  <a:pt x="601" y="64"/>
                  <a:pt x="601" y="78"/>
                </a:cubicBezTo>
                <a:cubicBezTo>
                  <a:pt x="601" y="191"/>
                  <a:pt x="601" y="191"/>
                  <a:pt x="601" y="191"/>
                </a:cubicBezTo>
                <a:cubicBezTo>
                  <a:pt x="601" y="205"/>
                  <a:pt x="587" y="219"/>
                  <a:pt x="573" y="219"/>
                </a:cubicBezTo>
                <a:close/>
                <a:moveTo>
                  <a:pt x="28" y="389"/>
                </a:moveTo>
                <a:lnTo>
                  <a:pt x="28" y="389"/>
                </a:lnTo>
                <a:cubicBezTo>
                  <a:pt x="148" y="389"/>
                  <a:pt x="148" y="389"/>
                  <a:pt x="148" y="389"/>
                </a:cubicBezTo>
                <a:cubicBezTo>
                  <a:pt x="163" y="389"/>
                  <a:pt x="177" y="403"/>
                  <a:pt x="177" y="417"/>
                </a:cubicBezTo>
                <a:cubicBezTo>
                  <a:pt x="177" y="431"/>
                  <a:pt x="163" y="445"/>
                  <a:pt x="148" y="445"/>
                </a:cubicBezTo>
                <a:cubicBezTo>
                  <a:pt x="99" y="445"/>
                  <a:pt x="99" y="445"/>
                  <a:pt x="99" y="445"/>
                </a:cubicBezTo>
                <a:cubicBezTo>
                  <a:pt x="141" y="509"/>
                  <a:pt x="219" y="551"/>
                  <a:pt x="297" y="551"/>
                </a:cubicBezTo>
                <a:cubicBezTo>
                  <a:pt x="431" y="551"/>
                  <a:pt x="544" y="438"/>
                  <a:pt x="544" y="304"/>
                </a:cubicBezTo>
                <a:cubicBezTo>
                  <a:pt x="544" y="290"/>
                  <a:pt x="558" y="276"/>
                  <a:pt x="573" y="276"/>
                </a:cubicBezTo>
                <a:cubicBezTo>
                  <a:pt x="587" y="276"/>
                  <a:pt x="601" y="290"/>
                  <a:pt x="601" y="304"/>
                </a:cubicBezTo>
                <a:cubicBezTo>
                  <a:pt x="601" y="473"/>
                  <a:pt x="466" y="608"/>
                  <a:pt x="297" y="608"/>
                </a:cubicBezTo>
                <a:cubicBezTo>
                  <a:pt x="198" y="608"/>
                  <a:pt x="106" y="558"/>
                  <a:pt x="57" y="480"/>
                </a:cubicBezTo>
                <a:cubicBezTo>
                  <a:pt x="57" y="530"/>
                  <a:pt x="57" y="530"/>
                  <a:pt x="57" y="530"/>
                </a:cubicBezTo>
                <a:cubicBezTo>
                  <a:pt x="57" y="544"/>
                  <a:pt x="42" y="558"/>
                  <a:pt x="28" y="558"/>
                </a:cubicBezTo>
                <a:cubicBezTo>
                  <a:pt x="7" y="558"/>
                  <a:pt x="0" y="544"/>
                  <a:pt x="0" y="530"/>
                </a:cubicBezTo>
                <a:cubicBezTo>
                  <a:pt x="0" y="417"/>
                  <a:pt x="0" y="417"/>
                  <a:pt x="0" y="417"/>
                </a:cubicBezTo>
                <a:cubicBezTo>
                  <a:pt x="0" y="403"/>
                  <a:pt x="7" y="389"/>
                  <a:pt x="28" y="389"/>
                </a:cubicBezTo>
                <a:close/>
              </a:path>
            </a:pathLst>
          </a:custGeom>
          <a:solidFill>
            <a:srgbClr val="FFFFFF"/>
          </a:solid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defTabSz="914400">
              <a:defRPr/>
            </a:pPr>
            <a:endParaRPr lang="zh-CN" altLang="en-US" sz="1800">
              <a:solidFill>
                <a:prstClr val="black"/>
              </a:solidFill>
              <a:latin typeface="Times New Roman" panose="02020603050405020304"/>
              <a:ea typeface="楷体" panose="02010609060101010101" pitchFamily="49" charset="-122"/>
              <a:cs typeface="Arial" panose="020B0604020202020204" pitchFamily="34" charset="0"/>
            </a:endParaRPr>
          </a:p>
        </p:txBody>
      </p:sp>
      <p:graphicFrame>
        <p:nvGraphicFramePr>
          <p:cNvPr id="29" name="内容占位符 3"/>
          <p:cNvGraphicFramePr/>
          <p:nvPr/>
        </p:nvGraphicFramePr>
        <p:xfrm>
          <a:off x="1424566" y="4348064"/>
          <a:ext cx="3644519" cy="22060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0" name="内容占位符 10"/>
          <p:cNvGraphicFramePr/>
          <p:nvPr/>
        </p:nvGraphicFramePr>
        <p:xfrm>
          <a:off x="5158475" y="4421433"/>
          <a:ext cx="3201218" cy="2093657"/>
        </p:xfrm>
        <a:graphic>
          <a:graphicData uri="http://schemas.openxmlformats.org/drawingml/2006/chart">
            <c:chart xmlns:c="http://schemas.openxmlformats.org/drawingml/2006/chart" xmlns:r="http://schemas.openxmlformats.org/officeDocument/2006/relationships" r:id="rId4"/>
          </a:graphicData>
        </a:graphic>
      </p:graphicFrame>
      <p:pic>
        <p:nvPicPr>
          <p:cNvPr id="31" name="图片 30"/>
          <p:cNvPicPr>
            <a:picLocks noChangeAspect="1"/>
          </p:cNvPicPr>
          <p:nvPr/>
        </p:nvPicPr>
        <p:blipFill>
          <a:blip r:embed="rId5"/>
          <a:stretch>
            <a:fillRect/>
          </a:stretch>
        </p:blipFill>
        <p:spPr>
          <a:xfrm>
            <a:off x="1384571" y="6535187"/>
            <a:ext cx="7001639" cy="2813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图表 2"/>
          <p:cNvGraphicFramePr/>
          <p:nvPr/>
        </p:nvGraphicFramePr>
        <p:xfrm>
          <a:off x="1097224" y="1809614"/>
          <a:ext cx="7740860" cy="4941962"/>
        </p:xfrm>
        <a:graphic>
          <a:graphicData uri="http://schemas.openxmlformats.org/drawingml/2006/chart">
            <c:chart xmlns:c="http://schemas.openxmlformats.org/drawingml/2006/chart" xmlns:r="http://schemas.openxmlformats.org/officeDocument/2006/relationships" r:id="rId1"/>
          </a:graphicData>
        </a:graphic>
      </p:graphicFrame>
      <p:sp>
        <p:nvSpPr>
          <p:cNvPr id="4" name="标题 1"/>
          <p:cNvSpPr>
            <a:spLocks noGrp="1"/>
          </p:cNvSpPr>
          <p:nvPr>
            <p:ph type="title"/>
          </p:nvPr>
        </p:nvSpPr>
        <p:spPr>
          <a:xfrm>
            <a:off x="264840" y="296863"/>
            <a:ext cx="9368110" cy="611187"/>
          </a:xfrm>
        </p:spPr>
        <p:txBody>
          <a:bodyPr/>
          <a:lstStyle/>
          <a:p>
            <a:r>
              <a:rPr lang="en-US" altLang="zh-CN" dirty="0"/>
              <a:t>2.1 General Analyses: </a:t>
            </a:r>
            <a:r>
              <a:rPr lang="en-US" dirty="0"/>
              <a:t>Gross Profit Margin</a:t>
            </a:r>
            <a:endParaRPr lang="en-US" dirty="0"/>
          </a:p>
        </p:txBody>
      </p:sp>
      <p:sp>
        <p:nvSpPr>
          <p:cNvPr id="5" name="Text Placeholder 5"/>
          <p:cNvSpPr txBox="1"/>
          <p:nvPr/>
        </p:nvSpPr>
        <p:spPr>
          <a:xfrm>
            <a:off x="151179" y="1055338"/>
            <a:ext cx="9632950" cy="79208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Gross profit margin</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over 80%; recombinant collagen and Anti HPV biological protein products are relatively high compared to other products</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General Analyses: </a:t>
            </a:r>
            <a:r>
              <a:rPr lang="en-US" dirty="0"/>
              <a:t>Revenue (by product type)</a:t>
            </a:r>
            <a:endParaRPr lang="en-US" dirty="0"/>
          </a:p>
        </p:txBody>
      </p:sp>
      <p:graphicFrame>
        <p:nvGraphicFramePr>
          <p:cNvPr id="3" name="表格 2"/>
          <p:cNvGraphicFramePr>
            <a:graphicFrameLocks noGrp="1"/>
          </p:cNvGraphicFramePr>
          <p:nvPr/>
        </p:nvGraphicFramePr>
        <p:xfrm>
          <a:off x="149303" y="1819919"/>
          <a:ext cx="9599183" cy="4774680"/>
        </p:xfrm>
        <a:graphic>
          <a:graphicData uri="http://schemas.openxmlformats.org/drawingml/2006/table">
            <a:tbl>
              <a:tblPr/>
              <a:tblGrid>
                <a:gridCol w="1980000"/>
                <a:gridCol w="864000"/>
                <a:gridCol w="972000"/>
                <a:gridCol w="756000"/>
                <a:gridCol w="792000"/>
                <a:gridCol w="972000"/>
                <a:gridCol w="693502"/>
                <a:gridCol w="864000"/>
                <a:gridCol w="972000"/>
                <a:gridCol w="733681"/>
              </a:tblGrid>
              <a:tr h="360000">
                <a:tc rowSpan="2">
                  <a:txBody>
                    <a:bodyPr/>
                    <a:lstStyle/>
                    <a:p>
                      <a:pPr algn="ctr" fontAlgn="ctr"/>
                      <a:r>
                        <a:rPr lang="en-US" sz="1600" b="1" i="0" u="none" strike="noStrike" dirty="0">
                          <a:solidFill>
                            <a:srgbClr val="FFFFFF"/>
                          </a:solidFill>
                          <a:effectLst/>
                          <a:latin typeface="Times New Roman" panose="02020603050405020304" pitchFamily="18" charset="0"/>
                          <a:ea typeface="等线" panose="02010600030101010101" pitchFamily="2" charset="-122"/>
                        </a:rPr>
                        <a:t>Item</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gridSpan="3">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2022</a:t>
                      </a:r>
                      <a:endParaRPr lang="en-US" altLang="zh-CN"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hMerge="1">
                  <a:tcPr/>
                </a:tc>
                <a:tc hMerge="1">
                  <a:tcPr/>
                </a:tc>
                <a:tc gridSpan="3">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2021</a:t>
                      </a:r>
                      <a:endParaRPr lang="en-US" altLang="zh-CN"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hMerge="1">
                  <a:tcPr/>
                </a:tc>
                <a:tc hMerge="1">
                  <a:tcPr/>
                </a:tc>
                <a:tc gridSpan="3">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2020</a:t>
                      </a:r>
                      <a:endParaRPr lang="en-US" altLang="zh-CN"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hMerge="1">
                  <a:tcPr/>
                </a:tc>
                <a:tc hMerge="1">
                  <a:tcPr/>
                </a:tc>
              </a:tr>
              <a:tr h="360000">
                <a:tc vMerge="1">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amount</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YoY </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amount</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YoY</a:t>
                      </a:r>
                      <a:r>
                        <a:rPr lang="en-US" sz="1600" b="1" i="0" u="none" strike="noStrike" dirty="0">
                          <a:solidFill>
                            <a:srgbClr val="FFFFFF"/>
                          </a:solidFill>
                          <a:effectLst/>
                          <a:latin typeface="Times New Roman" panose="02020603050405020304" pitchFamily="18" charset="0"/>
                          <a:ea typeface="等线" panose="02010600030101010101" pitchFamily="2" charset="-122"/>
                        </a:rPr>
                        <a:t> </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amount</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c>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YoY</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C00000"/>
                    </a:solidFill>
                  </a:tcPr>
                </a:tc>
              </a:tr>
              <a:tr h="324000">
                <a:tc>
                  <a:txBody>
                    <a:bodyPr/>
                    <a:lstStyle/>
                    <a:p>
                      <a:pPr marL="53975" algn="l" defTabSz="958215" rtl="0" eaLnBrk="1" fontAlgn="b" latinLnBrk="0" hangingPunct="1"/>
                      <a:r>
                        <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rPr>
                        <a:t>recombinant collagen</a:t>
                      </a:r>
                      <a:endPar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33392.24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85.60%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104.98%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16290.79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69.81%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60.95%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10121.7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62.96%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61.79%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5397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among:</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medical instruments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25472.62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65.30%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212.63%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8147.74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34.91%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88.33%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4326.38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26.91%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131.7%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functional cosmetics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6596.96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16.91%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-6.08%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7023.79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30.10%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28.93%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5447.56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33.89%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32.12%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raw material</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1043.23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2.67%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50.17%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694.69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2.98%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482%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119.37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0.74%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1250%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hygiene products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279.44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0.72%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-34.18%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424.57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1.82%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85.91%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228.38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1.42%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-11.10%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r h="248400">
                <a:tc>
                  <a:txBody>
                    <a:bodyPr/>
                    <a:lstStyle/>
                    <a:p>
                      <a:pPr marL="53975" algn="l" fontAlgn="b"/>
                      <a:r>
                        <a:rPr lang="en-US" sz="1600" b="1" i="0" u="none" strike="noStrike" dirty="0">
                          <a:solidFill>
                            <a:srgbClr val="000000"/>
                          </a:solidFill>
                          <a:effectLst/>
                          <a:latin typeface="Times New Roman" panose="02020603050405020304" pitchFamily="18" charset="0"/>
                          <a:ea typeface="等线" panose="02010600030101010101" pitchFamily="2" charset="-122"/>
                        </a:rPr>
                        <a:t>Anti HPV biological protein products</a:t>
                      </a:r>
                      <a:endParaRPr lang="en-US" sz="1600" b="1"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4670.25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11.97%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-16.19%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5572.69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23.88%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19.27%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4672.41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29.06%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-24.99%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53975" algn="l" fontAlgn="b"/>
                      <a:r>
                        <a:rPr lang="en-US" sz="1600" b="0" i="0" u="none" strike="noStrike" dirty="0">
                          <a:solidFill>
                            <a:srgbClr val="000000"/>
                          </a:solidFill>
                          <a:effectLst/>
                          <a:latin typeface="Times New Roman" panose="02020603050405020304" pitchFamily="18" charset="0"/>
                          <a:ea typeface="等线" panose="02010600030101010101" pitchFamily="2" charset="-122"/>
                        </a:rPr>
                        <a:t>among:</a:t>
                      </a:r>
                      <a:endParaRPr 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zh-CN" altLang="en-US" sz="1600" b="0" i="0" u="none" strike="noStrike" dirty="0">
                          <a:solidFill>
                            <a:srgbClr val="000000"/>
                          </a:solidFill>
                          <a:effectLst/>
                          <a:latin typeface="Times New Roman" panose="02020603050405020304" pitchFamily="18" charset="0"/>
                          <a:ea typeface="等线" panose="02010600030101010101" pitchFamily="2" charset="-122"/>
                        </a:rPr>
                        <a:t>　</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medical instruments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4610.62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11.82%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-15.42%</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5451.29</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23.36%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18.31%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4607.51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28.66%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-23.08%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179705" algn="l" defTabSz="958215" rtl="0" eaLnBrk="1" fontAlgn="b" latinLnBrk="0" hangingPunct="1"/>
                      <a:r>
                        <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rPr>
                        <a:t>functional cosmetics</a:t>
                      </a:r>
                      <a:endParaRPr lang="en-US" sz="1600" b="0"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59.63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0.15%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-50.88%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121.4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0.52%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87.09%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64.89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0.40%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-72.86%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r h="324000">
                <a:tc>
                  <a:txBody>
                    <a:bodyPr/>
                    <a:lstStyle/>
                    <a:p>
                      <a:pPr marL="53975" algn="l" defTabSz="958215" rtl="0" eaLnBrk="1" fontAlgn="b" latinLnBrk="0" hangingPunct="1"/>
                      <a:r>
                        <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rPr>
                        <a:t>Others</a:t>
                      </a:r>
                      <a:endPar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947.84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2.43%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-35.68%</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1473.56</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6.31%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14.94%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1282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7.97%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-23.07%</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tcPr>
                </a:tc>
              </a:tr>
              <a:tr h="324000">
                <a:tc>
                  <a:txBody>
                    <a:bodyPr/>
                    <a:lstStyle/>
                    <a:p>
                      <a:pPr marL="53975" algn="l" defTabSz="958215" rtl="0" eaLnBrk="1" fontAlgn="b" latinLnBrk="0" hangingPunct="1"/>
                      <a:r>
                        <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rPr>
                        <a:t>Total</a:t>
                      </a:r>
                      <a:endParaRPr lang="en-US" sz="1600" b="1" i="0" u="none" strike="noStrike" kern="1200" dirty="0">
                        <a:solidFill>
                          <a:srgbClr val="000000"/>
                        </a:solidFill>
                        <a:effectLst/>
                        <a:latin typeface="Times New Roman" panose="02020603050405020304" pitchFamily="18" charset="0"/>
                        <a:ea typeface="等线" panose="02010600030101010101" pitchFamily="2" charset="-122"/>
                        <a:cs typeface="+mn-cs"/>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39010.33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67.15%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23337.04</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44.75%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16076.12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3.42%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3000" marR="3000" marT="3000" marB="0" anchor="ctr">
                    <a:lnL>
                      <a:noFill/>
                    </a:lnL>
                    <a:lnR>
                      <a:noFill/>
                    </a:lnR>
                    <a:lnT>
                      <a:noFill/>
                    </a:lnT>
                    <a:lnB>
                      <a:noFill/>
                    </a:lnB>
                    <a:solidFill>
                      <a:srgbClr val="D9D9D9"/>
                    </a:solidFill>
                  </a:tcPr>
                </a:tc>
              </a:tr>
            </a:tbl>
          </a:graphicData>
        </a:graphic>
      </p:graphicFrame>
      <p:sp>
        <p:nvSpPr>
          <p:cNvPr id="4" name="Text Placeholder 5"/>
          <p:cNvSpPr txBox="1"/>
          <p:nvPr/>
        </p:nvSpPr>
        <p:spPr>
          <a:xfrm>
            <a:off x="180020" y="1053530"/>
            <a:ext cx="8588610" cy="79208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Recombinant Collagen</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rapid revenue growth and rising proportion of income</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lvl="1" indent="-285750">
              <a:spcBef>
                <a:spcPts val="600"/>
              </a:spcBef>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Anti HPV biological protein products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relatively stable</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General Analyses: </a:t>
            </a:r>
            <a:r>
              <a:rPr lang="en-US" dirty="0"/>
              <a:t>Revenue (by product type)</a:t>
            </a:r>
            <a:endParaRPr lang="en-US" dirty="0"/>
          </a:p>
        </p:txBody>
      </p:sp>
      <p:sp>
        <p:nvSpPr>
          <p:cNvPr id="4" name="Text Placeholder 5"/>
          <p:cNvSpPr txBox="1"/>
          <p:nvPr/>
        </p:nvSpPr>
        <p:spPr>
          <a:xfrm>
            <a:off x="117921" y="998040"/>
            <a:ext cx="9368110" cy="1669766"/>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OBM</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definition</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(company produces and sells self branded products);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representative brand</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(Wei </a:t>
            </a:r>
            <a:r>
              <a:rPr lang="en-US" altLang="zh-CN" sz="1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Yimei</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薇旖美</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financial characteristics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(high proportion of income);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direct selling</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(rising proportion)  </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lvl="1" indent="-285750">
              <a:spcBef>
                <a:spcPts val="600"/>
              </a:spcBef>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ODM</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definition</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(develop products based on brand’s customer commission);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representative brand</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(Wei </a:t>
            </a:r>
            <a:r>
              <a:rPr lang="en-US" altLang="zh-CN" sz="18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Yimei</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伯纳赫</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financial characteristics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(relatively smaller proportion)</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nvGraphicFramePr>
        <p:xfrm>
          <a:off x="118110" y="2607310"/>
          <a:ext cx="9515475" cy="4820285"/>
        </p:xfrm>
        <a:graphic>
          <a:graphicData uri="http://schemas.openxmlformats.org/drawingml/2006/table">
            <a:tbl>
              <a:tblPr/>
              <a:tblGrid>
                <a:gridCol w="1542415"/>
                <a:gridCol w="864870"/>
                <a:gridCol w="1015365"/>
                <a:gridCol w="1015365"/>
                <a:gridCol w="1016000"/>
                <a:gridCol w="1014730"/>
                <a:gridCol w="1015365"/>
                <a:gridCol w="1016000"/>
                <a:gridCol w="1015365"/>
              </a:tblGrid>
              <a:tr h="294005">
                <a:tc rowSpan="2">
                  <a:txBody>
                    <a:bodyPr/>
                    <a:lstStyle/>
                    <a:p>
                      <a:pPr algn="ctr" fontAlgn="ctr"/>
                      <a:r>
                        <a:rPr lang="en-US" sz="1600" b="1" i="0" u="none" strike="noStrike" dirty="0">
                          <a:solidFill>
                            <a:srgbClr val="FFFFFF"/>
                          </a:solidFill>
                          <a:effectLst/>
                          <a:latin typeface="Times New Roman" panose="02020603050405020304" pitchFamily="18" charset="0"/>
                          <a:ea typeface="等线" panose="02010600030101010101" pitchFamily="2" charset="-122"/>
                        </a:rPr>
                        <a:t>Item</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gridSpan="2">
                  <a:txBody>
                    <a:bodyPr/>
                    <a:lstStyle/>
                    <a:p>
                      <a:pPr algn="ctr" fontAlgn="b"/>
                      <a:r>
                        <a:rPr lang="en-US" altLang="zh-CN" sz="1600" b="1" i="0" u="none" strike="noStrike" dirty="0">
                          <a:solidFill>
                            <a:srgbClr val="FFFFFF"/>
                          </a:solidFill>
                          <a:effectLst/>
                          <a:latin typeface="Times New Roman" panose="02020603050405020304" pitchFamily="18" charset="0"/>
                          <a:ea typeface="等线" panose="02010600030101010101" pitchFamily="2" charset="-122"/>
                        </a:rPr>
                        <a:t>2022</a:t>
                      </a:r>
                      <a:endParaRPr lang="en-US" altLang="zh-CN"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hMerge="1">
                  <a:tcPr/>
                </a:tc>
                <a:tc gridSpan="2">
                  <a:txBody>
                    <a:bodyPr/>
                    <a:lstStyle/>
                    <a:p>
                      <a:pPr algn="ctr" fontAlgn="b"/>
                      <a:r>
                        <a:rPr lang="en-US" altLang="zh-CN" sz="1600" b="1" i="0" u="none" strike="noStrike">
                          <a:solidFill>
                            <a:srgbClr val="FFFFFF"/>
                          </a:solidFill>
                          <a:effectLst/>
                          <a:latin typeface="Times New Roman" panose="02020603050405020304" pitchFamily="18" charset="0"/>
                          <a:ea typeface="等线" panose="02010600030101010101" pitchFamily="2" charset="-122"/>
                        </a:rPr>
                        <a:t>2021</a:t>
                      </a:r>
                      <a:endParaRPr lang="en-US" altLang="zh-CN" sz="1600" b="1" i="0" u="none" strike="noStrike">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hMerge="1">
                  <a:tcPr/>
                </a:tc>
                <a:tc gridSpan="2">
                  <a:txBody>
                    <a:bodyPr/>
                    <a:lstStyle/>
                    <a:p>
                      <a:pPr algn="ctr" fontAlgn="b"/>
                      <a:r>
                        <a:rPr lang="en-US" altLang="zh-CN" sz="1600" b="1" i="0" u="none" strike="noStrike">
                          <a:solidFill>
                            <a:srgbClr val="FFFFFF"/>
                          </a:solidFill>
                          <a:effectLst/>
                          <a:latin typeface="Times New Roman" panose="02020603050405020304" pitchFamily="18" charset="0"/>
                          <a:ea typeface="等线" panose="02010600030101010101" pitchFamily="2" charset="-122"/>
                        </a:rPr>
                        <a:t>2020</a:t>
                      </a:r>
                      <a:endParaRPr lang="en-US" altLang="zh-CN" sz="1600" b="1" i="0" u="none" strike="noStrike">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hMerge="1">
                  <a:tcPr/>
                </a:tc>
                <a:tc gridSpan="2">
                  <a:txBody>
                    <a:bodyPr/>
                    <a:lstStyle/>
                    <a:p>
                      <a:pPr algn="ctr" fontAlgn="b"/>
                      <a:r>
                        <a:rPr lang="en-US" altLang="zh-CN" sz="1600" b="1" i="0" u="none" strike="noStrike">
                          <a:solidFill>
                            <a:srgbClr val="FFFFFF"/>
                          </a:solidFill>
                          <a:effectLst/>
                          <a:latin typeface="Times New Roman" panose="02020603050405020304" pitchFamily="18" charset="0"/>
                          <a:ea typeface="等线" panose="02010600030101010101" pitchFamily="2" charset="-122"/>
                        </a:rPr>
                        <a:t>2019</a:t>
                      </a:r>
                      <a:endParaRPr lang="en-US" altLang="zh-CN" sz="1600" b="1" i="0" u="none" strike="noStrike">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hMerge="1">
                  <a:tcPr/>
                </a:tc>
              </a:tr>
              <a:tr h="492760">
                <a:tc vMerge="1">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money</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a:solidFill>
                            <a:srgbClr val="FFFFFF"/>
                          </a:solidFill>
                          <a:effectLst/>
                          <a:latin typeface="Times New Roman" panose="02020603050405020304" pitchFamily="18" charset="0"/>
                          <a:ea typeface="等线" panose="02010600030101010101" pitchFamily="2" charset="-122"/>
                        </a:rPr>
                        <a:t>money</a:t>
                      </a:r>
                      <a:endParaRPr lang="en-US" sz="1600" b="1" i="0" u="none" strike="noStrike">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money</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money</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等线" panose="02010600030101010101" pitchFamily="2" charset="-122"/>
                        </a:rPr>
                        <a:t>proportion</a:t>
                      </a:r>
                      <a:endParaRPr lang="en-US" sz="1600" b="1" i="0" u="none" strike="noStrike" dirty="0">
                        <a:solidFill>
                          <a:srgbClr val="FFFFFF"/>
                        </a:solidFill>
                        <a:effectLst/>
                        <a:latin typeface="Times New Roman" panose="02020603050405020304" pitchFamily="18" charset="0"/>
                        <a:ea typeface="等线" panose="02010600030101010101" pitchFamily="2" charset="-122"/>
                      </a:endParaRPr>
                    </a:p>
                  </a:txBody>
                  <a:tcPr marL="4218" marR="4218" marT="4218" marB="0" anchor="ctr">
                    <a:lnL>
                      <a:noFill/>
                    </a:lnL>
                    <a:lnR>
                      <a:noFill/>
                    </a:lnR>
                    <a:lnT>
                      <a:noFill/>
                    </a:lnT>
                    <a:lnB>
                      <a:noFill/>
                    </a:lnB>
                    <a:solidFill>
                      <a:srgbClr val="C00000"/>
                    </a:solidFill>
                  </a:tcPr>
                </a:tc>
              </a:tr>
              <a:tr h="492125">
                <a:tc>
                  <a:txBody>
                    <a:bodyPr/>
                    <a:lstStyle/>
                    <a:p>
                      <a:pPr marL="71755" algn="l" fontAlgn="b"/>
                      <a:r>
                        <a:rPr lang="en-US" sz="1600" b="1" i="0" u="none" strike="noStrike" dirty="0">
                          <a:solidFill>
                            <a:srgbClr val="000000"/>
                          </a:solidFill>
                          <a:effectLst/>
                          <a:latin typeface="Timeses New Roman"/>
                          <a:ea typeface="等线" panose="02010600030101010101" pitchFamily="2" charset="-122"/>
                        </a:rPr>
                        <a:t>OBM </a:t>
                      </a:r>
                      <a:endParaRPr lang="en-US" sz="1600" b="1"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34375.34</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88.12%</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18123.24</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77.66%</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12808.23</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79.67%</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11824.31</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83.56%</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r>
              <a:tr h="294005">
                <a:tc>
                  <a:txBody>
                    <a:bodyPr/>
                    <a:lstStyle/>
                    <a:p>
                      <a:pPr marL="71755" algn="l" fontAlgn="b"/>
                      <a:r>
                        <a:rPr lang="en-US" sz="1600" b="0" i="0" u="none" strike="noStrike" dirty="0">
                          <a:solidFill>
                            <a:srgbClr val="000000"/>
                          </a:solidFill>
                          <a:effectLst/>
                          <a:latin typeface="Timeses New Roman"/>
                          <a:ea typeface="等线" panose="02010600030101010101" pitchFamily="2" charset="-122"/>
                        </a:rPr>
                        <a:t>among:</a:t>
                      </a:r>
                      <a:endParaRPr 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dirty="0">
                          <a:solidFill>
                            <a:srgbClr val="000000"/>
                          </a:solidFill>
                          <a:effectLst/>
                          <a:latin typeface="Timeses New Roman"/>
                          <a:ea typeface="等线" panose="02010600030101010101" pitchFamily="2" charset="-122"/>
                        </a:rPr>
                        <a:t>　</a:t>
                      </a:r>
                      <a:endParaRPr lang="zh-CN" alt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dirty="0">
                          <a:solidFill>
                            <a:srgbClr val="000000"/>
                          </a:solidFill>
                          <a:effectLst/>
                          <a:latin typeface="Timeses New Roman"/>
                          <a:ea typeface="等线" panose="02010600030101010101" pitchFamily="2" charset="-122"/>
                        </a:rPr>
                        <a:t>　</a:t>
                      </a:r>
                      <a:endParaRPr lang="zh-CN" alt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r>
              <a:tr h="492125">
                <a:tc>
                  <a:txBody>
                    <a:bodyPr/>
                    <a:lstStyle/>
                    <a:p>
                      <a:pPr marL="71755" algn="l" fontAlgn="b"/>
                      <a:r>
                        <a:rPr lang="en-US" sz="1600" b="0" i="0" u="none" strike="noStrike" dirty="0">
                          <a:solidFill>
                            <a:srgbClr val="000000"/>
                          </a:solidFill>
                          <a:effectLst/>
                          <a:latin typeface="Timeses New Roman"/>
                          <a:ea typeface="等线" panose="02010600030101010101" pitchFamily="2" charset="-122"/>
                        </a:rPr>
                        <a:t>    </a:t>
                      </a:r>
                      <a:r>
                        <a:rPr lang="en-US" sz="1600" b="1" i="0" u="none" strike="noStrike" dirty="0">
                          <a:solidFill>
                            <a:srgbClr val="000000"/>
                          </a:solidFill>
                          <a:effectLst/>
                          <a:latin typeface="Timeses New Roman"/>
                          <a:ea typeface="等线" panose="02010600030101010101" pitchFamily="2" charset="-122"/>
                        </a:rPr>
                        <a:t>direct selling</a:t>
                      </a:r>
                      <a:endParaRPr lang="en-US" sz="1600" b="1"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17363.77</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44.51%</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7814.98</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33.49%</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5192.46</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32.30%</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2503.74</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17.69%</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r>
              <a:tr h="294005">
                <a:tc>
                  <a:txBody>
                    <a:bodyPr/>
                    <a:lstStyle/>
                    <a:p>
                      <a:pPr marL="71755" algn="l" fontAlgn="b"/>
                      <a:r>
                        <a:rPr lang="en-US" sz="1600" b="0" i="0" u="none" strike="noStrike" dirty="0">
                          <a:solidFill>
                            <a:srgbClr val="000000"/>
                          </a:solidFill>
                          <a:effectLst/>
                          <a:latin typeface="Timeses New Roman"/>
                          <a:ea typeface="等线" panose="02010600030101010101" pitchFamily="2" charset="-122"/>
                        </a:rPr>
                        <a:t>    among:</a:t>
                      </a:r>
                      <a:endParaRPr 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dirty="0">
                          <a:solidFill>
                            <a:srgbClr val="000000"/>
                          </a:solidFill>
                          <a:effectLst/>
                          <a:latin typeface="Timeses New Roman"/>
                          <a:ea typeface="等线" panose="02010600030101010101" pitchFamily="2" charset="-122"/>
                        </a:rPr>
                        <a:t>　</a:t>
                      </a:r>
                      <a:endParaRPr lang="zh-CN" alt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dirty="0">
                          <a:solidFill>
                            <a:srgbClr val="000000"/>
                          </a:solidFill>
                          <a:effectLst/>
                          <a:latin typeface="Timeses New Roman"/>
                          <a:ea typeface="等线" panose="02010600030101010101" pitchFamily="2" charset="-122"/>
                        </a:rPr>
                        <a:t>　</a:t>
                      </a:r>
                      <a:endParaRPr lang="zh-CN" alt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dirty="0">
                          <a:solidFill>
                            <a:srgbClr val="000000"/>
                          </a:solidFill>
                          <a:effectLst/>
                          <a:latin typeface="Timeses New Roman"/>
                          <a:ea typeface="等线" panose="02010600030101010101" pitchFamily="2" charset="-122"/>
                        </a:rPr>
                        <a:t>　</a:t>
                      </a:r>
                      <a:endParaRPr lang="zh-CN" alt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l" fontAlgn="b"/>
                      <a:r>
                        <a:rPr lang="zh-CN" altLang="en-US" sz="1600" b="0" i="0" u="none" strike="noStrike">
                          <a:solidFill>
                            <a:srgbClr val="000000"/>
                          </a:solidFill>
                          <a:effectLst/>
                          <a:latin typeface="Timeses New Roman"/>
                          <a:ea typeface="等线" panose="02010600030101010101" pitchFamily="2" charset="-122"/>
                        </a:rPr>
                        <a:t>　</a:t>
                      </a:r>
                      <a:endParaRPr lang="zh-CN" altLang="en-US"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r>
              <a:tr h="492125">
                <a:tc>
                  <a:txBody>
                    <a:bodyPr/>
                    <a:lstStyle/>
                    <a:p>
                      <a:pPr marL="71755" algn="l" fontAlgn="b"/>
                      <a:r>
                        <a:rPr lang="en-US" sz="1600" b="0" i="0" u="none" strike="noStrike" dirty="0">
                          <a:solidFill>
                            <a:srgbClr val="000000"/>
                          </a:solidFill>
                          <a:effectLst/>
                          <a:latin typeface="Timeses New Roman"/>
                          <a:ea typeface="等线" panose="02010600030101010101" pitchFamily="2" charset="-122"/>
                        </a:rPr>
                        <a:t>        offline</a:t>
                      </a:r>
                      <a:endParaRPr 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14943.56</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38.31%</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6361.69</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27.26%</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4200</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26.13%</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666.11</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4.71%</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r>
              <a:tr h="492125">
                <a:tc>
                  <a:txBody>
                    <a:bodyPr/>
                    <a:lstStyle/>
                    <a:p>
                      <a:pPr marL="71755" algn="l" fontAlgn="b"/>
                      <a:r>
                        <a:rPr lang="en-US" sz="1600" b="0" i="0" u="none" strike="noStrike" dirty="0">
                          <a:solidFill>
                            <a:srgbClr val="000000"/>
                          </a:solidFill>
                          <a:effectLst/>
                          <a:latin typeface="Timeses New Roman"/>
                          <a:ea typeface="等线" panose="02010600030101010101" pitchFamily="2" charset="-122"/>
                        </a:rPr>
                        <a:t>        online</a:t>
                      </a:r>
                      <a:endParaRPr lang="en-US"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2420.22</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6.20%</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1453.29</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6.23%</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992.46</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6.17%</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1837.62</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c>
                  <a:txBody>
                    <a:bodyPr/>
                    <a:lstStyle/>
                    <a:p>
                      <a:pPr algn="r" fontAlgn="b"/>
                      <a:r>
                        <a:rPr lang="en-US" altLang="zh-CN" sz="1600" b="0" i="0" u="none" strike="noStrike">
                          <a:solidFill>
                            <a:srgbClr val="000000"/>
                          </a:solidFill>
                          <a:effectLst/>
                          <a:latin typeface="Timeses New Roman"/>
                          <a:ea typeface="等线" panose="02010600030101010101" pitchFamily="2" charset="-122"/>
                        </a:rPr>
                        <a:t>12.99%</a:t>
                      </a:r>
                      <a:endParaRPr lang="en-US" altLang="zh-CN" sz="1600" b="0" i="0" u="none" strike="noStrike">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solidFill>
                      <a:srgbClr val="D9D9D9"/>
                    </a:solidFill>
                  </a:tcPr>
                </a:tc>
              </a:tr>
              <a:tr h="492125">
                <a:tc>
                  <a:txBody>
                    <a:bodyPr/>
                    <a:lstStyle/>
                    <a:p>
                      <a:pPr marL="71755" algn="l" fontAlgn="b"/>
                      <a:r>
                        <a:rPr lang="en-US" sz="1600" b="1" i="0" u="none" strike="noStrike" dirty="0">
                          <a:solidFill>
                            <a:srgbClr val="000000"/>
                          </a:solidFill>
                          <a:effectLst/>
                          <a:latin typeface="Timeses New Roman"/>
                          <a:ea typeface="等线" panose="02010600030101010101" pitchFamily="2" charset="-122"/>
                        </a:rPr>
                        <a:t>Total</a:t>
                      </a:r>
                      <a:endParaRPr lang="en-US" sz="1600" b="1"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39010.33</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100%</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23337.04</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100%</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16076.12</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100%</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14151.52</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c>
                  <a:txBody>
                    <a:bodyPr/>
                    <a:lstStyle/>
                    <a:p>
                      <a:pPr algn="r" fontAlgn="b"/>
                      <a:r>
                        <a:rPr lang="en-US" altLang="zh-CN" sz="1600" b="0" i="0" u="none" strike="noStrike" dirty="0">
                          <a:solidFill>
                            <a:srgbClr val="000000"/>
                          </a:solidFill>
                          <a:effectLst/>
                          <a:latin typeface="Timeses New Roman"/>
                          <a:ea typeface="等线" panose="02010600030101010101" pitchFamily="2" charset="-122"/>
                        </a:rPr>
                        <a:t>100%</a:t>
                      </a:r>
                      <a:endParaRPr lang="en-US" altLang="zh-CN" sz="1600" b="0" i="0" u="none" strike="noStrike" dirty="0">
                        <a:solidFill>
                          <a:srgbClr val="000000"/>
                        </a:solidFill>
                        <a:effectLst/>
                        <a:latin typeface="Timeses New Roman"/>
                        <a:ea typeface="等线" panose="02010600030101010101" pitchFamily="2" charset="-122"/>
                      </a:endParaRPr>
                    </a:p>
                  </a:txBody>
                  <a:tcPr marL="4218" marR="4218" marT="4218" marB="0" anchor="ctr">
                    <a:lnL>
                      <a:noFill/>
                    </a:lnL>
                    <a:lnR>
                      <a:noFill/>
                    </a:lnR>
                    <a:lnT>
                      <a:noFill/>
                    </a:lnT>
                    <a:lnB>
                      <a:noFill/>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General Analyses: Expenses</a:t>
            </a:r>
            <a:endParaRPr lang="zh-CN" altLang="en-US" dirty="0"/>
          </a:p>
        </p:txBody>
      </p:sp>
      <p:graphicFrame>
        <p:nvGraphicFramePr>
          <p:cNvPr id="6" name="内容占位符 3"/>
          <p:cNvGraphicFramePr/>
          <p:nvPr/>
        </p:nvGraphicFramePr>
        <p:xfrm>
          <a:off x="517492" y="4349762"/>
          <a:ext cx="3840583" cy="248300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内容占位符 3"/>
          <p:cNvGraphicFramePr/>
          <p:nvPr/>
        </p:nvGraphicFramePr>
        <p:xfrm>
          <a:off x="5493257" y="4349762"/>
          <a:ext cx="3842688" cy="248300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内容占位符 3"/>
          <p:cNvGraphicFramePr/>
          <p:nvPr/>
        </p:nvGraphicFramePr>
        <p:xfrm>
          <a:off x="667730" y="1449574"/>
          <a:ext cx="8378885" cy="301696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5"/>
          <p:cNvSpPr txBox="1"/>
          <p:nvPr/>
        </p:nvSpPr>
        <p:spPr>
          <a:xfrm>
            <a:off x="163674" y="981522"/>
            <a:ext cx="9469052" cy="79208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Expenses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increasing expenses; decreasing management expense ratio; stronger operational capabilities</a:t>
            </a:r>
            <a:r>
              <a:rPr lang="en-US" altLang="zh-CN" sz="1800" dirty="0">
                <a:solidFill>
                  <a:srgbClr val="000000"/>
                </a:solidFill>
                <a:ea typeface="宋体" panose="02010600030101010101" pitchFamily="2" charset="-122"/>
                <a:cs typeface="+mj-cs"/>
              </a:rPr>
              <a:t> </a:t>
            </a:r>
            <a:endParaRPr lang="en-US" altLang="zh-CN" sz="1800" dirty="0">
              <a:solidFill>
                <a:srgbClr val="000000"/>
              </a:solidFill>
              <a:ea typeface="宋体" panose="02010600030101010101" pitchFamily="2" charset="-122"/>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 General Analyses: R&amp;D Expenses</a:t>
            </a:r>
            <a:endParaRPr lang="en-US" dirty="0"/>
          </a:p>
        </p:txBody>
      </p:sp>
      <p:graphicFrame>
        <p:nvGraphicFramePr>
          <p:cNvPr id="5" name="内容占位符 3"/>
          <p:cNvGraphicFramePr/>
          <p:nvPr/>
        </p:nvGraphicFramePr>
        <p:xfrm>
          <a:off x="923985" y="1578605"/>
          <a:ext cx="4028222" cy="2407008"/>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内容占位符 3"/>
          <p:cNvGraphicFramePr/>
          <p:nvPr/>
        </p:nvGraphicFramePr>
        <p:xfrm>
          <a:off x="5060218" y="1578605"/>
          <a:ext cx="3708411" cy="24070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内容占位符 3"/>
          <p:cNvGraphicFramePr/>
          <p:nvPr/>
        </p:nvGraphicFramePr>
        <p:xfrm>
          <a:off x="875555" y="4005957"/>
          <a:ext cx="3920210" cy="25922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内容占位符 3"/>
          <p:cNvGraphicFramePr/>
          <p:nvPr/>
        </p:nvGraphicFramePr>
        <p:xfrm>
          <a:off x="5060217" y="3985614"/>
          <a:ext cx="3780421" cy="2592287"/>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 Placeholder 5"/>
          <p:cNvSpPr txBox="1"/>
          <p:nvPr/>
        </p:nvSpPr>
        <p:spPr>
          <a:xfrm>
            <a:off x="163674" y="981522"/>
            <a:ext cx="9469052" cy="792088"/>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marL="285750" marR="0" lvl="1" indent="-285750" fontAlgn="auto">
              <a:spcBef>
                <a:spcPts val="600"/>
              </a:spcBef>
              <a:spcAft>
                <a:spcPts val="0"/>
              </a:spcAft>
              <a:buSzTx/>
              <a:buFont typeface="Wingdings" panose="05000000000000000000" charset="0"/>
              <a:buChar char="n"/>
              <a:defRPr/>
            </a:pPr>
            <a:r>
              <a:rPr lang="en-US" altLang="zh-CN" sz="18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R&amp;D Expenses</a:t>
            </a: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increasing R&amp;D expenses; decreasing  R&amp;D expense ratio; strong R &amp;D team</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3774" y="2479547"/>
            <a:ext cx="7552992" cy="1259416"/>
            <a:chOff x="1394502" y="728546"/>
            <a:chExt cx="7552992" cy="1259416"/>
          </a:xfrm>
        </p:grpSpPr>
        <p:sp>
          <p:nvSpPr>
            <p:cNvPr id="6" name="等腰三角形 7"/>
            <p:cNvSpPr>
              <a:spLocks noChangeArrowheads="1"/>
            </p:cNvSpPr>
            <p:nvPr/>
          </p:nvSpPr>
          <p:spPr bwMode="auto">
            <a:xfrm rot="18757751">
              <a:off x="1712356" y="1661731"/>
              <a:ext cx="350837" cy="301625"/>
            </a:xfrm>
            <a:prstGeom prst="triangle">
              <a:avLst>
                <a:gd name="adj" fmla="val 56088"/>
              </a:avLst>
            </a:prstGeom>
            <a:solidFill>
              <a:srgbClr val="E7E6E6">
                <a:lumMod val="50000"/>
                <a:alpha val="36078"/>
              </a:srgbClr>
            </a:solidFill>
            <a:ln w="9525">
              <a:noFill/>
              <a:miter lim="800000"/>
            </a:ln>
          </p:spPr>
          <p:txBody>
            <a:bodyPr lIns="90170" tIns="46990" rIns="90170" bIns="469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000" b="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sym typeface="宋体" panose="02010600030101010101" pitchFamily="2" charset="-122"/>
              </a:endParaRPr>
            </a:p>
          </p:txBody>
        </p:sp>
        <p:grpSp>
          <p:nvGrpSpPr>
            <p:cNvPr id="7" name="组合 6"/>
            <p:cNvGrpSpPr/>
            <p:nvPr/>
          </p:nvGrpSpPr>
          <p:grpSpPr>
            <a:xfrm>
              <a:off x="1394502" y="728546"/>
              <a:ext cx="7552992" cy="1152576"/>
              <a:chOff x="7108650" y="793200"/>
              <a:chExt cx="7552992" cy="1152576"/>
            </a:xfrm>
          </p:grpSpPr>
          <p:sp>
            <p:nvSpPr>
              <p:cNvPr id="8" name="矩形 7"/>
              <p:cNvSpPr/>
              <p:nvPr/>
            </p:nvSpPr>
            <p:spPr>
              <a:xfrm rot="2700000">
                <a:off x="7108650" y="1221876"/>
                <a:ext cx="723900" cy="723900"/>
              </a:xfrm>
              <a:prstGeom prst="rect">
                <a:avLst/>
              </a:prstGeom>
              <a:solidFill>
                <a:srgbClr val="AA190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7148796" y="1229883"/>
                <a:ext cx="666750" cy="70675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rPr>
                  <a:t>1</a:t>
                </a:r>
                <a:endParaRPr kumimoji="0" lang="zh-CN" alt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831686" y="793200"/>
                <a:ext cx="6829956" cy="707886"/>
              </a:xfrm>
              <a:prstGeom prst="rect">
                <a:avLst/>
              </a:prstGeom>
              <a:noFill/>
            </p:spPr>
            <p:txBody>
              <a:bodyPr wrap="square" rtlCol="0">
                <a:spAutoFit/>
              </a:bodyPr>
              <a:lstStyle/>
              <a:p>
                <a:pPr algn="ctr" defTabSz="914400">
                  <a:defRPr/>
                </a:pPr>
                <a:r>
                  <a:rPr kumimoji="0" lang="en-US" altLang="zh-CN"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Introduction to Shanxi </a:t>
                </a:r>
                <a:r>
                  <a:rPr kumimoji="0" lang="en-US" altLang="zh-CN" sz="2000" b="0" i="0" u="none" strike="noStrike" kern="1200" cap="none" spc="0" normalizeH="0" baseline="0" noProof="0" dirty="0" err="1">
                    <a:ln>
                      <a:noFill/>
                    </a:ln>
                    <a:solidFill>
                      <a:srgbClr val="000000"/>
                    </a:solidFill>
                    <a:effectLst/>
                    <a:uLnTx/>
                    <a:uFillTx/>
                    <a:latin typeface="Palatino Linotype" panose="02040502050505030304" pitchFamily="18" charset="0"/>
                    <a:ea typeface="+mn-ea"/>
                    <a:cs typeface="+mn-cs"/>
                  </a:rPr>
                  <a:t>Jinbo</a:t>
                </a:r>
                <a:r>
                  <a:rPr kumimoji="0" lang="en-US" altLang="zh-CN" sz="2000" b="0"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 Bio-Pharmaceutical Co., Ltd.</a:t>
                </a:r>
                <a:endParaRPr kumimoji="0" lang="zh-CN" altLang="en-US" sz="2000" b="1" i="0" u="none" strike="noStrike" kern="0" cap="none" spc="0" normalizeH="0" baseline="0" noProof="0" dirty="0">
                  <a:ln>
                    <a:noFill/>
                  </a:ln>
                  <a:solidFill>
                    <a:srgbClr val="AA190B"/>
                  </a:solidFill>
                  <a:effectLst/>
                  <a:uLnTx/>
                  <a:uFillTx/>
                  <a:latin typeface="楷体" panose="02010609060101010101" pitchFamily="49" charset="-122"/>
                  <a:ea typeface="楷体" panose="02010609060101010101" pitchFamily="49" charset="-122"/>
                  <a:cs typeface="+mn-cs"/>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Palatino Linotype" panose="02040502050505030304" pitchFamily="18" charset="0"/>
                    <a:ea typeface="+mj-ea"/>
                    <a:cs typeface="+mj-cs"/>
                  </a:rPr>
                  <a:t>&amp;Collagen &amp; Recombinant Collagen Market Analysis</a:t>
                </a:r>
                <a:endParaRPr kumimoji="0" lang="zh-CN" altLang="en-US" sz="2000" b="1" i="0" u="none" strike="noStrike" kern="0" cap="none" spc="0" normalizeH="0" baseline="0" noProof="0" dirty="0">
                  <a:ln>
                    <a:noFill/>
                  </a:ln>
                  <a:solidFill>
                    <a:srgbClr val="AA190B"/>
                  </a:solidFill>
                  <a:effectLst/>
                  <a:uLnTx/>
                  <a:uFillTx/>
                  <a:latin typeface="楷体" panose="02010609060101010101" pitchFamily="49" charset="-122"/>
                  <a:ea typeface="楷体" panose="02010609060101010101" pitchFamily="49" charset="-122"/>
                </a:endParaRPr>
              </a:p>
            </p:txBody>
          </p:sp>
          <p:cxnSp>
            <p:nvCxnSpPr>
              <p:cNvPr id="11" name="直接连接符 10"/>
              <p:cNvCxnSpPr/>
              <p:nvPr/>
            </p:nvCxnSpPr>
            <p:spPr>
              <a:xfrm>
                <a:off x="7921595" y="1587165"/>
                <a:ext cx="6711891" cy="0"/>
              </a:xfrm>
              <a:prstGeom prst="line">
                <a:avLst/>
              </a:prstGeom>
              <a:noFill/>
              <a:ln w="38100" cap="flat" cmpd="sng" algn="ctr">
                <a:solidFill>
                  <a:srgbClr val="BA2835"/>
                </a:solidFill>
                <a:prstDash val="solid"/>
                <a:miter lim="800000"/>
              </a:ln>
              <a:effectLst/>
            </p:spPr>
          </p:cxn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 Strength &amp; Weaknesses</a:t>
            </a:r>
            <a:endParaRPr lang="zh-CN" altLang="en-US" dirty="0"/>
          </a:p>
        </p:txBody>
      </p:sp>
      <p:sp>
        <p:nvSpPr>
          <p:cNvPr id="4" name="文本框 3"/>
          <p:cNvSpPr txBox="1"/>
          <p:nvPr/>
        </p:nvSpPr>
        <p:spPr>
          <a:xfrm>
            <a:off x="278576" y="1665598"/>
            <a:ext cx="9354374" cy="1240155"/>
          </a:xfrm>
          <a:prstGeom prst="rect">
            <a:avLst/>
          </a:prstGeom>
          <a:noFill/>
          <a:ln w="6350" cap="flat">
            <a:noFill/>
            <a:miter lim="800000"/>
          </a:ln>
        </p:spPr>
        <p:txBody>
          <a:bodyPr wrap="square">
            <a:spAutoFit/>
          </a:bodyPr>
          <a:lstStyle/>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Star product “Recombinant Type III Humanized Collagen Lyophilized Fiber” seizes scarce market share</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High intensity of research</a:t>
            </a:r>
            <a:endPar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Rich product reserves and continuous expansion of production capacity</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矩形 8"/>
          <p:cNvSpPr/>
          <p:nvPr/>
        </p:nvSpPr>
        <p:spPr>
          <a:xfrm>
            <a:off x="3440038" y="1088802"/>
            <a:ext cx="2484276" cy="396044"/>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r>
              <a:rPr lang="en-US" altLang="zh-CN" sz="1800" b="1" dirty="0">
                <a:solidFill>
                  <a:schemeClr val="bg1"/>
                </a:solidFill>
                <a:latin typeface="Palatino Linotype" panose="02040502050505030304" pitchFamily="18" charset="0"/>
                <a:ea typeface="宋体" panose="02010600030101010101" pitchFamily="2" charset="-122"/>
                <a:cs typeface="+mj-cs"/>
              </a:rPr>
              <a:t>Strengths</a:t>
            </a:r>
            <a:endParaRPr lang="en-US" altLang="zh-CN" sz="1800" b="1" dirty="0">
              <a:solidFill>
                <a:schemeClr val="bg1"/>
              </a:solidFill>
              <a:latin typeface="Palatino Linotype" panose="02040502050505030304" pitchFamily="18" charset="0"/>
              <a:ea typeface="宋体" panose="02010600030101010101" pitchFamily="2" charset="-122"/>
              <a:cs typeface="+mj-cs"/>
            </a:endParaRPr>
          </a:p>
        </p:txBody>
      </p:sp>
      <p:sp>
        <p:nvSpPr>
          <p:cNvPr id="10" name="矩形 9"/>
          <p:cNvSpPr/>
          <p:nvPr/>
        </p:nvSpPr>
        <p:spPr>
          <a:xfrm>
            <a:off x="3440038" y="3095437"/>
            <a:ext cx="2484276" cy="396044"/>
          </a:xfrm>
          <a:prstGeom prst="rect">
            <a:avLst/>
          </a:prstGeom>
          <a:solidFill>
            <a:srgbClr val="B421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r>
              <a:rPr lang="en-US" altLang="zh-CN" sz="1800" b="1" dirty="0">
                <a:solidFill>
                  <a:schemeClr val="bg1"/>
                </a:solidFill>
                <a:latin typeface="Palatino Linotype" panose="02040502050505030304" pitchFamily="18" charset="0"/>
                <a:ea typeface="宋体" panose="02010600030101010101" pitchFamily="2" charset="-122"/>
                <a:cs typeface="+mj-cs"/>
              </a:rPr>
              <a:t>Potential Problems</a:t>
            </a:r>
            <a:endParaRPr lang="en-US" altLang="zh-CN" sz="1800" b="1" dirty="0">
              <a:solidFill>
                <a:schemeClr val="bg1"/>
              </a:solidFill>
              <a:latin typeface="Palatino Linotype" panose="02040502050505030304" pitchFamily="18" charset="0"/>
              <a:ea typeface="宋体" panose="02010600030101010101" pitchFamily="2" charset="-122"/>
              <a:cs typeface="+mj-cs"/>
            </a:endParaRPr>
          </a:p>
        </p:txBody>
      </p:sp>
      <p:sp>
        <p:nvSpPr>
          <p:cNvPr id="13" name="文本框 12"/>
          <p:cNvSpPr txBox="1"/>
          <p:nvPr/>
        </p:nvSpPr>
        <p:spPr>
          <a:xfrm>
            <a:off x="278576" y="3525034"/>
            <a:ext cx="4954044" cy="341632"/>
          </a:xfrm>
          <a:prstGeom prst="rect">
            <a:avLst/>
          </a:prstGeom>
          <a:noFill/>
          <a:ln w="6350" cap="flat">
            <a:noFill/>
            <a:miter lim="800000"/>
          </a:ln>
        </p:spPr>
        <p:txBody>
          <a:bodyPr wrap="square">
            <a:spAutoFit/>
          </a:bodyPr>
          <a:lstStyle/>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Palatino Linotype" panose="02040502050505030304" pitchFamily="18" charset="0"/>
                <a:ea typeface="宋体" panose="02010600030101010101" pitchFamily="2" charset="-122"/>
                <a:cs typeface="+mj-cs"/>
              </a:rPr>
              <a:t>Limited revenue scale (2022)</a:t>
            </a:r>
            <a:endParaRPr lang="zh-CN" altLang="en-US" sz="1800" dirty="0">
              <a:solidFill>
                <a:srgbClr val="000000"/>
              </a:solidFill>
              <a:latin typeface="Palatino Linotype" panose="02040502050505030304" pitchFamily="18" charset="0"/>
              <a:ea typeface="宋体" panose="02010600030101010101" pitchFamily="2" charset="-122"/>
              <a:cs typeface="+mj-cs"/>
            </a:endParaRPr>
          </a:p>
        </p:txBody>
      </p:sp>
      <p:sp>
        <p:nvSpPr>
          <p:cNvPr id="15" name="文本框 14"/>
          <p:cNvSpPr txBox="1"/>
          <p:nvPr/>
        </p:nvSpPr>
        <p:spPr>
          <a:xfrm>
            <a:off x="5495711" y="3525034"/>
            <a:ext cx="4954044" cy="341632"/>
          </a:xfrm>
          <a:prstGeom prst="rect">
            <a:avLst/>
          </a:prstGeom>
          <a:noFill/>
          <a:ln w="6350" cap="flat">
            <a:noFill/>
            <a:miter lim="800000"/>
          </a:ln>
        </p:spPr>
        <p:txBody>
          <a:bodyPr wrap="square">
            <a:spAutoFit/>
          </a:bodyPr>
          <a:lstStyle/>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Palatino Linotype" panose="02040502050505030304" pitchFamily="18" charset="0"/>
                <a:ea typeface="宋体" panose="02010600030101010101" pitchFamily="2" charset="-122"/>
                <a:cs typeface="+mj-cs"/>
              </a:rPr>
              <a:t>High asset liability ratio</a:t>
            </a:r>
            <a:endParaRPr lang="zh-CN" altLang="en-US" sz="1800" dirty="0">
              <a:solidFill>
                <a:srgbClr val="000000"/>
              </a:solidFill>
              <a:latin typeface="Palatino Linotype" panose="02040502050505030304" pitchFamily="18" charset="0"/>
              <a:ea typeface="宋体" panose="02010600030101010101" pitchFamily="2" charset="-122"/>
              <a:cs typeface="+mj-cs"/>
            </a:endParaRPr>
          </a:p>
        </p:txBody>
      </p:sp>
      <p:graphicFrame>
        <p:nvGraphicFramePr>
          <p:cNvPr id="16" name="表格 15"/>
          <p:cNvGraphicFramePr>
            <a:graphicFrameLocks noGrp="1"/>
          </p:cNvGraphicFramePr>
          <p:nvPr/>
        </p:nvGraphicFramePr>
        <p:xfrm>
          <a:off x="349613" y="4106704"/>
          <a:ext cx="4463885" cy="1500760"/>
        </p:xfrm>
        <a:graphic>
          <a:graphicData uri="http://schemas.openxmlformats.org/drawingml/2006/table">
            <a:tbl>
              <a:tblPr/>
              <a:tblGrid>
                <a:gridCol w="928599"/>
                <a:gridCol w="1080000"/>
                <a:gridCol w="1080000"/>
                <a:gridCol w="1375286"/>
              </a:tblGrid>
              <a:tr h="528760">
                <a:tc>
                  <a:txBody>
                    <a:bodyPr/>
                    <a:lstStyle/>
                    <a:p>
                      <a:pPr algn="ctr" fontAlgn="b"/>
                      <a:r>
                        <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YoY </a:t>
                      </a:r>
                      <a:endPar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w="12700" cap="flat" cmpd="sng" algn="ctr">
                      <a:noFill/>
                      <a:prstDash val="solid"/>
                      <a:round/>
                      <a:headEnd type="none" w="med" len="med"/>
                      <a:tailEnd type="none" w="med" len="med"/>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Operating Revenue</a:t>
                      </a:r>
                      <a:endPar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w="12700" cap="flat" cmpd="sng" algn="ctr">
                      <a:noFill/>
                      <a:prstDash val="solid"/>
                      <a:round/>
                      <a:headEnd type="none" w="med" len="med"/>
                      <a:tailEnd type="none" w="med" len="med"/>
                    </a:lnT>
                    <a:lnB>
                      <a:noFill/>
                    </a:lnB>
                    <a:solidFill>
                      <a:srgbClr val="C00000"/>
                    </a:solidFill>
                  </a:tcPr>
                </a:tc>
                <a:tc>
                  <a:txBody>
                    <a:bodyPr/>
                    <a:lstStyle/>
                    <a:p>
                      <a:pPr algn="ctr" fontAlgn="b"/>
                      <a:r>
                        <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Net Profit</a:t>
                      </a:r>
                      <a:endPar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w="12700" cap="flat" cmpd="sng" algn="ctr">
                      <a:noFill/>
                      <a:prstDash val="solid"/>
                      <a:round/>
                      <a:headEnd type="none" w="med" len="med"/>
                      <a:tailEnd type="none" w="med" len="med"/>
                    </a:lnT>
                    <a:lnB>
                      <a:noFill/>
                    </a:lnB>
                    <a:solidFill>
                      <a:srgbClr val="C00000"/>
                    </a:solidFill>
                  </a:tcPr>
                </a:tc>
                <a:tc>
                  <a:txBody>
                    <a:bodyPr/>
                    <a:lstStyle/>
                    <a:p>
                      <a:pPr algn="ctr" fontAlgn="b"/>
                      <a:r>
                        <a:rPr lang="en-US" altLang="zh-CN"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Net Profit Margin</a:t>
                      </a:r>
                      <a:r>
                        <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en-US" sz="1600" b="1" i="0" u="none" strike="noStrike"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w="12700" cap="flat" cmpd="sng" algn="ctr">
                      <a:noFill/>
                      <a:prstDash val="solid"/>
                      <a:round/>
                      <a:headEnd type="none" w="med" len="med"/>
                      <a:tailEnd type="none" w="med" len="med"/>
                    </a:lnT>
                    <a:lnB>
                      <a:noFill/>
                    </a:lnB>
                    <a:solidFill>
                      <a:srgbClr val="C00000"/>
                    </a:solidFill>
                  </a:tcPr>
                </a:tc>
              </a:tr>
              <a:tr h="324000">
                <a:tc>
                  <a:txBody>
                    <a:bodyPr/>
                    <a:lstStyle/>
                    <a:p>
                      <a:pPr algn="ctr" fontAlgn="b"/>
                      <a:r>
                        <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爱美客</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19.38</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12.63</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65.17%</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r>
              <a:tr h="324000">
                <a:tc>
                  <a:txBody>
                    <a:bodyPr/>
                    <a:lstStyle/>
                    <a:p>
                      <a:pPr algn="ctr" fontAlgn="b"/>
                      <a:r>
                        <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华熙生物　</a:t>
                      </a:r>
                      <a:endPar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63.59</a:t>
                      </a:r>
                      <a:endPar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9.71</a:t>
                      </a:r>
                      <a:endPar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solidFill>
                      <a:srgbClr val="D9D9D9"/>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15.27%</a:t>
                      </a:r>
                      <a:r>
                        <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solidFill>
                      <a:srgbClr val="D9D9D9"/>
                    </a:solidFill>
                  </a:tcPr>
                </a:tc>
              </a:tr>
              <a:tr h="324000">
                <a:tc>
                  <a:txBody>
                    <a:bodyPr/>
                    <a:lstStyle/>
                    <a:p>
                      <a:pPr algn="ctr" fontAlgn="b"/>
                      <a:r>
                        <a:rPr lang="zh-CN" altLang="en-US"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锦波生物</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3.90</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1.09</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27.95%</a:t>
                      </a:r>
                      <a:endParaRPr lang="en-US" altLang="zh-CN" sz="1600" b="0" i="0" u="none" strike="noStrike"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3000" marR="3000" marT="3000" marB="0" anchor="ctr">
                    <a:lnL>
                      <a:noFill/>
                    </a:lnL>
                    <a:lnR>
                      <a:noFill/>
                    </a:lnR>
                    <a:lnT>
                      <a:noFill/>
                    </a:lnT>
                    <a:lnB>
                      <a:noFill/>
                    </a:lnB>
                  </a:tcPr>
                </a:tc>
              </a:tr>
            </a:tbl>
          </a:graphicData>
        </a:graphic>
      </p:graphicFrame>
      <p:graphicFrame>
        <p:nvGraphicFramePr>
          <p:cNvPr id="18" name="表格 17"/>
          <p:cNvGraphicFramePr>
            <a:graphicFrameLocks noGrp="1"/>
          </p:cNvGraphicFramePr>
          <p:nvPr/>
        </p:nvGraphicFramePr>
        <p:xfrm>
          <a:off x="5562672" y="4035813"/>
          <a:ext cx="4065272" cy="2625172"/>
        </p:xfrm>
        <a:graphic>
          <a:graphicData uri="http://schemas.openxmlformats.org/drawingml/2006/table">
            <a:tbl>
              <a:tblPr/>
              <a:tblGrid>
                <a:gridCol w="825272"/>
                <a:gridCol w="1080000"/>
                <a:gridCol w="1080000"/>
                <a:gridCol w="1080000"/>
              </a:tblGrid>
              <a:tr h="322874">
                <a:tc>
                  <a:txBody>
                    <a:bodyPr/>
                    <a:lstStyle/>
                    <a:p>
                      <a:pPr algn="ctr" fontAlgn="b"/>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rgbClr val="B42100"/>
                    </a:solidFill>
                  </a:tcPr>
                </a:tc>
                <a:tc>
                  <a:txBody>
                    <a:bodyPr/>
                    <a:lstStyle/>
                    <a:p>
                      <a:pPr algn="ctr" fontAlgn="b"/>
                      <a:r>
                        <a:rPr lang="en-US" altLang="zh-CN" sz="1600" b="1" i="0" u="none" strike="noStrike" dirty="0">
                          <a:solidFill>
                            <a:schemeClr val="bg1"/>
                          </a:solidFill>
                          <a:effectLst/>
                          <a:latin typeface="Times New Roman" panose="02020603050405020304" pitchFamily="18" charset="0"/>
                          <a:ea typeface="等线" panose="02010600030101010101" pitchFamily="2" charset="-122"/>
                        </a:rPr>
                        <a:t>2022</a:t>
                      </a:r>
                      <a:endParaRPr lang="en-US" altLang="zh-CN" sz="1600" b="1" i="0" u="none" strike="noStrike" dirty="0">
                        <a:solidFill>
                          <a:schemeClr val="bg1"/>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rgbClr val="B42100"/>
                    </a:solidFill>
                  </a:tcPr>
                </a:tc>
                <a:tc>
                  <a:txBody>
                    <a:bodyPr/>
                    <a:lstStyle/>
                    <a:p>
                      <a:pPr algn="ctr" fontAlgn="b"/>
                      <a:r>
                        <a:rPr lang="en-US" altLang="zh-CN" sz="1600" b="1" i="0" u="none" strike="noStrike" dirty="0">
                          <a:solidFill>
                            <a:schemeClr val="bg1"/>
                          </a:solidFill>
                          <a:effectLst/>
                          <a:latin typeface="Times New Roman" panose="02020603050405020304" pitchFamily="18" charset="0"/>
                          <a:ea typeface="等线" panose="02010600030101010101" pitchFamily="2" charset="-122"/>
                        </a:rPr>
                        <a:t>2021</a:t>
                      </a:r>
                      <a:endParaRPr lang="en-US" altLang="zh-CN" sz="1600" b="1" i="0" u="none" strike="noStrike" dirty="0">
                        <a:solidFill>
                          <a:schemeClr val="bg1"/>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rgbClr val="B42100"/>
                    </a:solidFill>
                  </a:tcPr>
                </a:tc>
                <a:tc>
                  <a:txBody>
                    <a:bodyPr/>
                    <a:lstStyle/>
                    <a:p>
                      <a:pPr algn="ctr" fontAlgn="b"/>
                      <a:r>
                        <a:rPr lang="en-US" altLang="zh-CN" sz="1600" b="1" i="0" u="none" strike="noStrike" dirty="0">
                          <a:solidFill>
                            <a:schemeClr val="bg1"/>
                          </a:solidFill>
                          <a:effectLst/>
                          <a:latin typeface="Times New Roman" panose="02020603050405020304" pitchFamily="18" charset="0"/>
                          <a:ea typeface="等线" panose="02010600030101010101" pitchFamily="2" charset="-122"/>
                        </a:rPr>
                        <a:t>2020</a:t>
                      </a:r>
                      <a:endParaRPr lang="en-US" altLang="zh-CN" sz="1600" b="1" i="0" u="none" strike="noStrike" dirty="0">
                        <a:solidFill>
                          <a:schemeClr val="bg1"/>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rgbClr val="B42100"/>
                    </a:solidFill>
                  </a:tcPr>
                </a:tc>
              </a:tr>
              <a:tr h="329904">
                <a:tc>
                  <a:txBody>
                    <a:bodyPr/>
                    <a:lstStyle/>
                    <a:p>
                      <a:pPr algn="ctr" fontAlgn="b"/>
                      <a:r>
                        <a:rPr lang="zh-CN" altLang="en-US" sz="1600" b="0" i="0" u="none" strike="noStrike">
                          <a:solidFill>
                            <a:srgbClr val="000000"/>
                          </a:solidFill>
                          <a:effectLst/>
                          <a:latin typeface="宋体" panose="02010600030101010101" pitchFamily="2" charset="-122"/>
                          <a:ea typeface="宋体" panose="02010600030101010101" pitchFamily="2" charset="-122"/>
                        </a:rPr>
                        <a:t>诺唯赞</a:t>
                      </a:r>
                      <a:endParaRPr lang="zh-CN" altLang="en-US"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10.41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17.33</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r>
              <a:tr h="329904">
                <a:tc>
                  <a:txBody>
                    <a:bodyPr/>
                    <a:lstStyle/>
                    <a:p>
                      <a:pPr algn="ctr" fontAlgn="b"/>
                      <a:r>
                        <a:rPr lang="zh-CN" altLang="en-US" sz="1600" b="0" i="0" u="none" strike="noStrike" dirty="0">
                          <a:solidFill>
                            <a:srgbClr val="000000"/>
                          </a:solidFill>
                          <a:effectLst/>
                          <a:latin typeface="宋体" panose="02010600030101010101" pitchFamily="2" charset="-122"/>
                          <a:ea typeface="宋体" panose="02010600030101010101" pitchFamily="2" charset="-122"/>
                        </a:rPr>
                        <a:t>华熙生物</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23.02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24.01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12.22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r>
              <a:tr h="329904">
                <a:tc>
                  <a:txBody>
                    <a:bodyPr/>
                    <a:lstStyle/>
                    <a:p>
                      <a:pPr algn="ctr" fontAlgn="b"/>
                      <a:r>
                        <a:rPr lang="zh-CN" altLang="en-US" sz="1600" b="0" i="0" u="none" strike="noStrike">
                          <a:solidFill>
                            <a:srgbClr val="000000"/>
                          </a:solidFill>
                          <a:effectLst/>
                          <a:latin typeface="宋体" panose="02010600030101010101" pitchFamily="2" charset="-122"/>
                          <a:ea typeface="宋体" panose="02010600030101010101" pitchFamily="2" charset="-122"/>
                        </a:rPr>
                        <a:t>创尔生物</a:t>
                      </a:r>
                      <a:endParaRPr lang="zh-CN" altLang="en-US"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14.04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23.33</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15.27</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r>
              <a:tr h="329904">
                <a:tc>
                  <a:txBody>
                    <a:bodyPr/>
                    <a:lstStyle/>
                    <a:p>
                      <a:pPr algn="ctr" fontAlgn="b"/>
                      <a:r>
                        <a:rPr lang="zh-CN" altLang="en-US" sz="1600" b="0" i="0" u="none" strike="noStrike" dirty="0">
                          <a:solidFill>
                            <a:srgbClr val="000000"/>
                          </a:solidFill>
                          <a:effectLst/>
                          <a:latin typeface="宋体" panose="02010600030101010101" pitchFamily="2" charset="-122"/>
                          <a:ea typeface="宋体" panose="02010600030101010101" pitchFamily="2" charset="-122"/>
                        </a:rPr>
                        <a:t>百普赛斯</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6.11</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3.10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10.45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r>
              <a:tr h="329904">
                <a:tc>
                  <a:txBody>
                    <a:bodyPr/>
                    <a:lstStyle/>
                    <a:p>
                      <a:pPr algn="ctr" fontAlgn="b"/>
                      <a:r>
                        <a:rPr lang="zh-CN" altLang="en-US" sz="1600" b="0" i="0" u="none" strike="noStrike">
                          <a:solidFill>
                            <a:srgbClr val="000000"/>
                          </a:solidFill>
                          <a:effectLst/>
                          <a:latin typeface="宋体" panose="02010600030101010101" pitchFamily="2" charset="-122"/>
                          <a:ea typeface="宋体" panose="02010600030101010101" pitchFamily="2" charset="-122"/>
                        </a:rPr>
                        <a:t>巨子生物</a:t>
                      </a:r>
                      <a:endParaRPr lang="zh-CN" altLang="en-US"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9.60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87.09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82.72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r>
              <a:tr h="322874">
                <a:tc>
                  <a:txBody>
                    <a:bodyPr/>
                    <a:lstStyle/>
                    <a:p>
                      <a:pPr algn="ctr" fontAlgn="b"/>
                      <a:r>
                        <a:rPr lang="en-US" sz="1600" b="0" i="0" u="none" strike="noStrike" dirty="0">
                          <a:solidFill>
                            <a:srgbClr val="000000"/>
                          </a:solidFill>
                          <a:effectLst/>
                          <a:latin typeface="Times New Roman" panose="02020603050405020304" pitchFamily="18" charset="0"/>
                          <a:ea typeface="等线" panose="02010600030101010101" pitchFamily="2" charset="-122"/>
                        </a:rPr>
                        <a:t>Average</a:t>
                      </a:r>
                      <a:endParaRPr 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15.19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29.59</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27.60</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solidFill>
                      <a:schemeClr val="bg1">
                        <a:lumMod val="85000"/>
                      </a:schemeClr>
                    </a:solidFill>
                  </a:tcPr>
                </a:tc>
              </a:tr>
              <a:tr h="329904">
                <a:tc>
                  <a:txBody>
                    <a:bodyPr/>
                    <a:lstStyle/>
                    <a:p>
                      <a:pPr algn="ctr" fontAlgn="b"/>
                      <a:r>
                        <a:rPr lang="zh-CN" altLang="en-US" sz="1600" b="0" i="0" u="none" strike="noStrike" dirty="0">
                          <a:solidFill>
                            <a:srgbClr val="000000"/>
                          </a:solidFill>
                          <a:effectLst/>
                          <a:latin typeface="宋体" panose="02010600030101010101" pitchFamily="2" charset="-122"/>
                          <a:ea typeface="宋体" panose="02010600030101010101" pitchFamily="2" charset="-122"/>
                        </a:rPr>
                        <a:t>锦波生物</a:t>
                      </a:r>
                      <a:endParaRPr lang="zh-CN" altLang="en-US"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45.95</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等线" panose="02010600030101010101" pitchFamily="2" charset="-122"/>
                        </a:rPr>
                        <a:t>40.54</a:t>
                      </a:r>
                      <a:endParaRPr lang="en-US" altLang="zh-CN" sz="1600" b="0" i="0" u="none" strike="noStrike">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等线" panose="02010600030101010101" pitchFamily="2" charset="-122"/>
                        </a:rPr>
                        <a:t>34.32</a:t>
                      </a:r>
                      <a:endParaRPr lang="en-US" altLang="zh-CN" sz="1600" b="0" i="0" u="none" strike="noStrike" dirty="0">
                        <a:solidFill>
                          <a:srgbClr val="000000"/>
                        </a:solidFill>
                        <a:effectLst/>
                        <a:latin typeface="Times New Roman" panose="02020603050405020304" pitchFamily="18" charset="0"/>
                        <a:ea typeface="等线" panose="02010600030101010101" pitchFamily="2" charset="-122"/>
                      </a:endParaRPr>
                    </a:p>
                  </a:txBody>
                  <a:tcPr marL="6122" marR="6122" marT="6122" marB="0" anchor="ctr">
                    <a:lnL>
                      <a:noFill/>
                    </a:lnL>
                    <a:lnR>
                      <a:noFill/>
                    </a:lnR>
                    <a:lnT>
                      <a:noFill/>
                    </a:lnT>
                    <a:lnB>
                      <a:noFill/>
                    </a:lnB>
                  </a:tcPr>
                </a:tc>
              </a:tr>
            </a:tbl>
          </a:graphicData>
        </a:graphic>
      </p:graphicFrame>
      <p:sp>
        <p:nvSpPr>
          <p:cNvPr id="19" name="文本框 18"/>
          <p:cNvSpPr txBox="1"/>
          <p:nvPr/>
        </p:nvSpPr>
        <p:spPr>
          <a:xfrm>
            <a:off x="254722" y="5799382"/>
            <a:ext cx="5057524" cy="840230"/>
          </a:xfrm>
          <a:prstGeom prst="rect">
            <a:avLst/>
          </a:prstGeom>
          <a:noFill/>
          <a:ln w="6350" cap="flat">
            <a:noFill/>
            <a:miter lim="800000"/>
          </a:ln>
        </p:spPr>
        <p:txBody>
          <a:bodyPr wrap="square">
            <a:spAutoFit/>
          </a:bodyPr>
          <a:lstStyle/>
          <a:p>
            <a:pPr marL="285750" indent="-285750">
              <a:lnSpc>
                <a:spcPct val="90000"/>
              </a:lnSpc>
              <a:spcBef>
                <a:spcPts val="600"/>
              </a:spcBef>
              <a:buClr>
                <a:schemeClr val="bg2"/>
              </a:buClr>
              <a:buFont typeface="Wingdings" panose="05000000000000000000" charset="0"/>
              <a:buChar char="n"/>
            </a:pPr>
            <a:r>
              <a:rPr lang="en-US" altLang="zh-CN" sz="1800" dirty="0">
                <a:solidFill>
                  <a:srgbClr val="000000"/>
                </a:solidFill>
                <a:latin typeface="Palatino Linotype" panose="02040502050505030304" pitchFamily="18" charset="0"/>
                <a:ea typeface="宋体" panose="02010600030101010101" pitchFamily="2" charset="-122"/>
                <a:cs typeface="+mj-cs"/>
              </a:rPr>
              <a:t>Limited impact of popular products: Recombinant humanized collagen implant accounts for less</a:t>
            </a:r>
            <a:r>
              <a:rPr lang="zh-CN" altLang="en-US" sz="1800" dirty="0">
                <a:solidFill>
                  <a:srgbClr val="000000"/>
                </a:solidFill>
                <a:latin typeface="Palatino Linotype" panose="02040502050505030304" pitchFamily="18" charset="0"/>
                <a:ea typeface="宋体" panose="02010600030101010101" pitchFamily="2" charset="-122"/>
                <a:cs typeface="+mj-cs"/>
              </a:rPr>
              <a:t> </a:t>
            </a:r>
            <a:r>
              <a:rPr lang="en-US" altLang="zh-CN" sz="1800" dirty="0">
                <a:solidFill>
                  <a:srgbClr val="000000"/>
                </a:solidFill>
                <a:latin typeface="Palatino Linotype" panose="02040502050505030304" pitchFamily="18" charset="0"/>
                <a:ea typeface="宋体" panose="02010600030101010101" pitchFamily="2" charset="-122"/>
                <a:cs typeface="+mj-cs"/>
              </a:rPr>
              <a:t>than</a:t>
            </a:r>
            <a:r>
              <a:rPr lang="zh-CN" altLang="en-US" sz="1800" dirty="0">
                <a:solidFill>
                  <a:srgbClr val="000000"/>
                </a:solidFill>
                <a:latin typeface="Palatino Linotype" panose="02040502050505030304" pitchFamily="18" charset="0"/>
                <a:ea typeface="宋体" panose="02010600030101010101" pitchFamily="2" charset="-122"/>
                <a:cs typeface="+mj-cs"/>
              </a:rPr>
              <a:t> </a:t>
            </a:r>
            <a:r>
              <a:rPr lang="en-US" altLang="zh-CN" sz="1800" dirty="0">
                <a:solidFill>
                  <a:srgbClr val="000000"/>
                </a:solidFill>
                <a:latin typeface="Palatino Linotype" panose="02040502050505030304" pitchFamily="18" charset="0"/>
                <a:ea typeface="宋体" panose="02010600030101010101" pitchFamily="2" charset="-122"/>
                <a:cs typeface="+mj-cs"/>
              </a:rPr>
              <a:t>30%</a:t>
            </a:r>
            <a:r>
              <a:rPr lang="zh-CN" altLang="en-US" sz="1800" dirty="0">
                <a:solidFill>
                  <a:srgbClr val="000000"/>
                </a:solidFill>
                <a:latin typeface="Palatino Linotype" panose="02040502050505030304" pitchFamily="18" charset="0"/>
                <a:ea typeface="宋体" panose="02010600030101010101" pitchFamily="2" charset="-122"/>
                <a:cs typeface="+mj-cs"/>
              </a:rPr>
              <a:t> </a:t>
            </a:r>
            <a:r>
              <a:rPr lang="en-US" altLang="zh-CN" sz="1800" dirty="0">
                <a:solidFill>
                  <a:srgbClr val="000000"/>
                </a:solidFill>
                <a:latin typeface="Palatino Linotype" panose="02040502050505030304" pitchFamily="18" charset="0"/>
                <a:ea typeface="宋体" panose="02010600030101010101" pitchFamily="2" charset="-122"/>
                <a:cs typeface="+mj-cs"/>
              </a:rPr>
              <a:t>of the sale</a:t>
            </a:r>
            <a:endParaRPr lang="zh-CN" altLang="en-US" sz="1800" dirty="0">
              <a:solidFill>
                <a:srgbClr val="000000"/>
              </a:solidFill>
              <a:latin typeface="Palatino Linotype" panose="02040502050505030304" pitchFamily="18" charset="0"/>
              <a:ea typeface="宋体" panose="02010600030101010101" pitchFamily="2" charset="-122"/>
              <a:cs typeface="+mj-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grpSp>
        <p:nvGrpSpPr>
          <p:cNvPr id="4" name="组合 3"/>
          <p:cNvGrpSpPr/>
          <p:nvPr/>
        </p:nvGrpSpPr>
        <p:grpSpPr>
          <a:xfrm>
            <a:off x="1063774" y="2847634"/>
            <a:ext cx="7659931" cy="891329"/>
            <a:chOff x="1394502" y="1096633"/>
            <a:chExt cx="7659931" cy="891329"/>
          </a:xfrm>
        </p:grpSpPr>
        <p:sp>
          <p:nvSpPr>
            <p:cNvPr id="6" name="等腰三角形 7"/>
            <p:cNvSpPr>
              <a:spLocks noChangeArrowheads="1"/>
            </p:cNvSpPr>
            <p:nvPr/>
          </p:nvSpPr>
          <p:spPr bwMode="auto">
            <a:xfrm rot="18757751">
              <a:off x="1712356" y="1661731"/>
              <a:ext cx="350837" cy="301625"/>
            </a:xfrm>
            <a:prstGeom prst="triangle">
              <a:avLst>
                <a:gd name="adj" fmla="val 56088"/>
              </a:avLst>
            </a:prstGeom>
            <a:solidFill>
              <a:srgbClr val="E7E6E6">
                <a:lumMod val="50000"/>
                <a:alpha val="36078"/>
              </a:srgbClr>
            </a:solidFill>
            <a:ln w="9525">
              <a:noFill/>
              <a:miter lim="800000"/>
            </a:ln>
          </p:spPr>
          <p:txBody>
            <a:bodyPr lIns="90170" tIns="46990" rIns="90170" bIns="469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000" b="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sym typeface="宋体" panose="02010600030101010101" pitchFamily="2" charset="-122"/>
              </a:endParaRPr>
            </a:p>
          </p:txBody>
        </p:sp>
        <p:grpSp>
          <p:nvGrpSpPr>
            <p:cNvPr id="7" name="组合 6"/>
            <p:cNvGrpSpPr/>
            <p:nvPr/>
          </p:nvGrpSpPr>
          <p:grpSpPr>
            <a:xfrm>
              <a:off x="1394502" y="1096633"/>
              <a:ext cx="7659931" cy="784489"/>
              <a:chOff x="7108650" y="1161287"/>
              <a:chExt cx="7659931" cy="784489"/>
            </a:xfrm>
          </p:grpSpPr>
          <p:sp>
            <p:nvSpPr>
              <p:cNvPr id="8" name="矩形 7"/>
              <p:cNvSpPr/>
              <p:nvPr/>
            </p:nvSpPr>
            <p:spPr>
              <a:xfrm rot="2700000">
                <a:off x="7108650" y="1221876"/>
                <a:ext cx="723900" cy="723900"/>
              </a:xfrm>
              <a:prstGeom prst="rect">
                <a:avLst/>
              </a:prstGeom>
              <a:solidFill>
                <a:srgbClr val="AA190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7148796" y="1229883"/>
                <a:ext cx="666750" cy="70675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rPr>
                  <a:t>3</a:t>
                </a:r>
                <a:endParaRPr kumimoji="0" 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938625" y="1161287"/>
                <a:ext cx="6829956" cy="40011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dirty="0">
                    <a:solidFill>
                      <a:srgbClr val="000000"/>
                    </a:solidFill>
                    <a:latin typeface="Palatino Linotype" panose="02040502050505030304" pitchFamily="18" charset="0"/>
                    <a:ea typeface="+mj-ea"/>
                    <a:cs typeface="+mj-cs"/>
                  </a:rPr>
                  <a:t>Evaluation</a:t>
                </a:r>
                <a:endParaRPr kumimoji="0" lang="zh-CN" altLang="en-US" sz="2000" b="1" i="0" u="none" strike="noStrike" kern="0" cap="none" spc="0" normalizeH="0" baseline="0" noProof="0" dirty="0">
                  <a:ln>
                    <a:noFill/>
                  </a:ln>
                  <a:solidFill>
                    <a:srgbClr val="AA190B"/>
                  </a:solidFill>
                  <a:effectLst/>
                  <a:uLnTx/>
                  <a:uFillTx/>
                  <a:latin typeface="楷体" panose="02010609060101010101" pitchFamily="49" charset="-122"/>
                  <a:ea typeface="楷体" panose="02010609060101010101" pitchFamily="49" charset="-122"/>
                </a:endParaRPr>
              </a:p>
            </p:txBody>
          </p:sp>
          <p:cxnSp>
            <p:nvCxnSpPr>
              <p:cNvPr id="11" name="直接连接符 10"/>
              <p:cNvCxnSpPr/>
              <p:nvPr/>
            </p:nvCxnSpPr>
            <p:spPr>
              <a:xfrm>
                <a:off x="7921595" y="1587165"/>
                <a:ext cx="6711891" cy="0"/>
              </a:xfrm>
              <a:prstGeom prst="line">
                <a:avLst/>
              </a:prstGeom>
              <a:noFill/>
              <a:ln w="38100" cap="flat" cmpd="sng" algn="ctr">
                <a:solidFill>
                  <a:srgbClr val="BA2835"/>
                </a:solidFill>
                <a:prstDash val="solid"/>
                <a:miter lim="800000"/>
              </a:ln>
              <a:effectLst/>
            </p:spPr>
          </p:cxn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3.1 E</a:t>
            </a:r>
            <a:r>
              <a:rPr lang="en-US" altLang="zh-CN" dirty="0"/>
              <a:t>valuation: Operating Model</a:t>
            </a:r>
            <a:endParaRPr lang="en-US" dirty="0"/>
          </a:p>
        </p:txBody>
      </p:sp>
      <p:sp>
        <p:nvSpPr>
          <p:cNvPr id="3" name="文本框 2"/>
          <p:cNvSpPr txBox="1"/>
          <p:nvPr/>
        </p:nvSpPr>
        <p:spPr>
          <a:xfrm>
            <a:off x="91188" y="1003647"/>
            <a:ext cx="4152265" cy="193040"/>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P&amp;L: based on category segmentation and forecast</a:t>
            </a:r>
            <a:endParaRPr lang="zh-CN" altLang="en-US" sz="1400" b="1"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595722" y="1220851"/>
          <a:ext cx="6330553" cy="4135784"/>
        </p:xfrm>
        <a:graphic>
          <a:graphicData uri="http://schemas.openxmlformats.org/drawingml/2006/table">
            <a:tbl>
              <a:tblPr>
                <a:tableStyleId>{5C22544A-7EE6-4342-B048-85BDC9FD1C3A}</a:tableStyleId>
              </a:tblPr>
              <a:tblGrid>
                <a:gridCol w="1499872"/>
                <a:gridCol w="674942"/>
                <a:gridCol w="525486"/>
                <a:gridCol w="576064"/>
                <a:gridCol w="576064"/>
                <a:gridCol w="576064"/>
                <a:gridCol w="660975"/>
                <a:gridCol w="620543"/>
                <a:gridCol w="620543"/>
              </a:tblGrid>
              <a:tr h="142039">
                <a:tc>
                  <a:txBody>
                    <a:bodyPr/>
                    <a:lstStyle/>
                    <a:p>
                      <a:pPr algn="ctr" fontAlgn="ctr"/>
                      <a:endParaRPr lang="zh-CN" alt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2020A</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2021A</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2022A</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2023E</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2024E</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a:solidFill>
                            <a:schemeClr val="bg1"/>
                          </a:solidFill>
                          <a:effectLst/>
                          <a:latin typeface="+mn-lt"/>
                          <a:cs typeface="Times New Roman" panose="02020603050405020304" pitchFamily="18" charset="0"/>
                        </a:rPr>
                        <a:t>2025E</a:t>
                      </a:r>
                      <a:endParaRPr lang="en-US" sz="900" b="0" i="0" u="none" strike="noStrike">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a:solidFill>
                            <a:schemeClr val="bg1"/>
                          </a:solidFill>
                          <a:effectLst/>
                          <a:latin typeface="+mn-lt"/>
                          <a:cs typeface="Times New Roman" panose="02020603050405020304" pitchFamily="18" charset="0"/>
                        </a:rPr>
                        <a:t>2026E</a:t>
                      </a:r>
                      <a:endParaRPr lang="en-US" sz="900" b="0" i="0" u="none" strike="noStrike">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c>
                  <a:txBody>
                    <a:bodyPr/>
                    <a:lstStyle/>
                    <a:p>
                      <a:pPr algn="ctr" fontAlgn="ctr"/>
                      <a:r>
                        <a:rPr lang="en-US" sz="900" u="none" strike="noStrike" dirty="0">
                          <a:solidFill>
                            <a:schemeClr val="bg1"/>
                          </a:solidFill>
                          <a:effectLst/>
                          <a:latin typeface="+mn-lt"/>
                          <a:cs typeface="Times New Roman" panose="02020603050405020304" pitchFamily="18" charset="0"/>
                        </a:rPr>
                        <a:t>2027E</a:t>
                      </a:r>
                      <a:endParaRPr lang="en-US" sz="900" b="0" i="0" u="none" strike="noStrike" dirty="0">
                        <a:solidFill>
                          <a:schemeClr val="bg1"/>
                        </a:solidFill>
                        <a:effectLst/>
                        <a:latin typeface="+mn-lt"/>
                        <a:ea typeface="楷体" panose="02010609060101010101" pitchFamily="49" charset="-122"/>
                        <a:cs typeface="Times New Roman" panose="02020603050405020304" pitchFamily="18" charset="0"/>
                      </a:endParaRPr>
                    </a:p>
                  </a:txBody>
                  <a:tcPr marL="0" marR="0" marT="0" marB="0" anchor="ctr">
                    <a:solidFill>
                      <a:srgbClr val="9B1717"/>
                    </a:solidFill>
                  </a:tcPr>
                </a:tc>
              </a:tr>
              <a:tr h="158692">
                <a:tc>
                  <a:txBody>
                    <a:bodyPr/>
                    <a:lstStyle/>
                    <a:p>
                      <a:pPr algn="ctr" fontAlgn="ctr"/>
                      <a:r>
                        <a:rPr lang="en-US" altLang="zh-CN" sz="900" u="none" strike="noStrike" dirty="0">
                          <a:solidFill>
                            <a:schemeClr val="tx1"/>
                          </a:solidFill>
                          <a:effectLst/>
                          <a:latin typeface="+mn-lt"/>
                          <a:cs typeface="Times New Roman" panose="02020603050405020304" pitchFamily="18" charset="0"/>
                        </a:rPr>
                        <a:t>1. Recombinant collagen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10,121.69</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16,290.79</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33,392.25</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54,418.16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78,391.61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105,174.69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131,669.23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157,685.77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u="none" strike="noStrike" dirty="0" err="1">
                          <a:solidFill>
                            <a:schemeClr val="tx1"/>
                          </a:solidFill>
                          <a:effectLst/>
                          <a:latin typeface="+mn-lt"/>
                          <a:cs typeface="Times New Roman" panose="02020603050405020304" pitchFamily="18" charset="0"/>
                        </a:rPr>
                        <a:t>y</a:t>
                      </a:r>
                      <a:r>
                        <a:rPr lang="en-US" sz="900" u="none" strike="noStrike" dirty="0" err="1">
                          <a:solidFill>
                            <a:schemeClr val="tx1"/>
                          </a:solidFill>
                          <a:effectLst/>
                          <a:latin typeface="+mn-lt"/>
                          <a:cs typeface="Times New Roman" panose="02020603050405020304" pitchFamily="18" charset="0"/>
                        </a:rPr>
                        <a:t>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60.95%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104.98%</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62.97%</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44.05%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34.17%</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25.19%</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19.76%</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Gross margin</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78.33%</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81.69%</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86.05%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88%</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88%</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86%</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dirty="0">
                          <a:solidFill>
                            <a:schemeClr val="tx1"/>
                          </a:solidFill>
                          <a:ea typeface="楷体" panose="02010609060101010101" pitchFamily="49" charset="-122"/>
                          <a:sym typeface="Wingdings" panose="05000000000000000000" pitchFamily="2" charset="2"/>
                        </a:rPr>
                        <a:t>Medical devices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4,326.38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8,147.74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25,472.62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43,612.09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64,394.01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87,817.98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111,129.64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133,355.57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88.33%</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212.63%</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71.21%</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47.65%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36.38%</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26.55%</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20.00%</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dirty="0">
                          <a:solidFill>
                            <a:schemeClr val="tx1"/>
                          </a:solidFill>
                          <a:ea typeface="楷体" panose="02010609060101010101" pitchFamily="49" charset="-122"/>
                        </a:rPr>
                        <a:t>The </a:t>
                      </a:r>
                      <a:r>
                        <a:rPr lang="en-US" altLang="zh-CN" sz="900" dirty="0" err="1">
                          <a:solidFill>
                            <a:schemeClr val="tx1"/>
                          </a:solidFill>
                          <a:ea typeface="楷体" panose="02010609060101010101" pitchFamily="49" charset="-122"/>
                        </a:rPr>
                        <a:t>Weiyimei</a:t>
                      </a:r>
                      <a:r>
                        <a:rPr lang="en-US" altLang="zh-CN" sz="900" dirty="0">
                          <a:solidFill>
                            <a:schemeClr val="tx1"/>
                          </a:solidFill>
                          <a:ea typeface="楷体" panose="02010609060101010101" pitchFamily="49" charset="-122"/>
                        </a:rPr>
                        <a:t> series</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zh-CN" altLang="en-US" sz="900" u="none" strike="noStrike">
                          <a:effectLst/>
                          <a:latin typeface="+mn-lt"/>
                          <a:cs typeface="Times New Roman" panose="02020603050405020304" pitchFamily="18" charset="0"/>
                        </a:rPr>
                        <a:t>         </a:t>
                      </a:r>
                      <a:r>
                        <a:rPr lang="en-US" altLang="zh-CN" sz="900" u="none" strike="noStrike">
                          <a:effectLst/>
                          <a:latin typeface="+mn-lt"/>
                          <a:cs typeface="Times New Roman" panose="02020603050405020304" pitchFamily="18" charset="0"/>
                        </a:rPr>
                        <a:t>-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2,847.12</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11,664.09</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25,661.00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41,057.60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57,480.64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74,724.83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89,669.80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77.06%</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120%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60%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40%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u="none" strike="noStrike" dirty="0">
                          <a:solidFill>
                            <a:schemeClr val="tx1"/>
                          </a:solidFill>
                          <a:effectLst/>
                          <a:latin typeface="+mn-lt"/>
                          <a:cs typeface="Times New Roman" panose="02020603050405020304" pitchFamily="18" charset="0"/>
                        </a:rPr>
                        <a:t>Other medical device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4,326.38</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5,300.62</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13,808.53</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17,951.09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23,336.41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30,337.34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36,404.80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43,685.77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22.52%</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160.51%</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dirty="0">
                          <a:solidFill>
                            <a:schemeClr val="tx1"/>
                          </a:solidFill>
                          <a:ea typeface="楷体" panose="02010609060101010101" pitchFamily="49" charset="-122"/>
                        </a:rPr>
                        <a:t>Functional skincare products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5,447.56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7,023.79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6,596.96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8,905.90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11,577.66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14,472.08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17,366.50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20,839.80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28.93%</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-6.08%</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20%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dirty="0">
                          <a:solidFill>
                            <a:schemeClr val="tx1"/>
                          </a:solidFill>
                          <a:ea typeface="楷体" panose="02010609060101010101" pitchFamily="49" charset="-122"/>
                        </a:rPr>
                        <a:t>Raw materials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119.37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694.69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1,043.23 </a:t>
                      </a:r>
                      <a:endParaRPr lang="en-US" altLang="zh-CN" sz="900" b="0" i="0"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1,564.85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2,034.30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2,441.16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2,685.27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2,953.80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481.96%</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50.17%</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30%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10%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10%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u="none" strike="noStrike" dirty="0">
                          <a:solidFill>
                            <a:schemeClr val="tx1"/>
                          </a:solidFill>
                          <a:effectLst/>
                          <a:latin typeface="+mn-lt"/>
                          <a:ea typeface="楷体" panose="02010609060101010101" pitchFamily="49" charset="-122"/>
                          <a:cs typeface="Times New Roman" panose="02020603050405020304" pitchFamily="18" charset="0"/>
                          <a:sym typeface="Wingdings" panose="05000000000000000000" pitchFamily="2" charset="2"/>
                        </a:rPr>
                        <a:t>H</a:t>
                      </a:r>
                      <a:r>
                        <a:rPr lang="en-US" altLang="zh-CN" sz="900" dirty="0">
                          <a:solidFill>
                            <a:schemeClr val="tx1"/>
                          </a:solidFill>
                          <a:ea typeface="楷体" panose="02010609060101010101" pitchFamily="49" charset="-122"/>
                          <a:sym typeface="Wingdings" panose="05000000000000000000" pitchFamily="2" charset="2"/>
                        </a:rPr>
                        <a:t>ygiene products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dirty="0">
                          <a:effectLst/>
                          <a:latin typeface="+mn-lt"/>
                          <a:cs typeface="Times New Roman" panose="02020603050405020304" pitchFamily="18" charset="0"/>
                        </a:rPr>
                        <a:t>228.38 </a:t>
                      </a:r>
                      <a:endParaRPr lang="en-US" altLang="zh-CN" sz="900" b="0" i="0"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424.57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279.44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335.33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385.63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443.47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487.82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536.60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85.91%</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-34.18%</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20%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15%</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15%</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10%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2. A</a:t>
                      </a:r>
                      <a:r>
                        <a:rPr lang="en-US" altLang="zh-CN" sz="900" dirty="0">
                          <a:solidFill>
                            <a:schemeClr val="tx1"/>
                          </a:solidFill>
                          <a:latin typeface="+mn-lt"/>
                          <a:ea typeface="楷体" panose="02010609060101010101" pitchFamily="49" charset="-122"/>
                          <a:cs typeface="Times New Roman" panose="02020603050405020304" pitchFamily="18" charset="0"/>
                        </a:rPr>
                        <a:t>nti-HPV biological protein</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4,672.40</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5,572.69</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4,670.25</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5,134.29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5,644.59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6,205.76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6,822.89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7,501.55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19.27%</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-16.19%</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9.94%</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9.94%</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9.94%</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9.94%</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9.95%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Gross</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margin</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88.44%</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88.51%</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86.39%</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86%</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86%</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84%</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dirty="0">
                          <a:solidFill>
                            <a:schemeClr val="tx1"/>
                          </a:solidFill>
                          <a:ea typeface="楷体" panose="02010609060101010101" pitchFamily="49" charset="-122"/>
                          <a:sym typeface="Wingdings" panose="05000000000000000000" pitchFamily="2" charset="2"/>
                        </a:rPr>
                        <a:t>Medical devices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4,607.51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5,451.29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4,610.62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5,071.68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5,578.85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6,136.74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6,750.41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7,425.45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18.31%</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-15.42%</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10%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10%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zh-CN" altLang="en-US" sz="900" u="none" strike="noStrike" dirty="0">
                          <a:solidFill>
                            <a:schemeClr val="tx1"/>
                          </a:solidFill>
                          <a:effectLst/>
                          <a:latin typeface="+mn-lt"/>
                          <a:cs typeface="Times New Roman" panose="02020603050405020304" pitchFamily="18" charset="0"/>
                        </a:rPr>
                        <a:t> </a:t>
                      </a:r>
                      <a:r>
                        <a:rPr lang="en-US" altLang="zh-CN" sz="900" u="none" strike="noStrike" dirty="0">
                          <a:solidFill>
                            <a:schemeClr val="tx1"/>
                          </a:solidFill>
                          <a:effectLst/>
                          <a:latin typeface="+mn-lt"/>
                          <a:ea typeface="楷体" panose="02010609060101010101" pitchFamily="49" charset="-122"/>
                          <a:cs typeface="Times New Roman" panose="02020603050405020304" pitchFamily="18" charset="0"/>
                          <a:sym typeface="Wingdings" panose="05000000000000000000" pitchFamily="2" charset="2"/>
                        </a:rPr>
                        <a:t>H</a:t>
                      </a:r>
                      <a:r>
                        <a:rPr lang="en-US" altLang="zh-CN" sz="900" dirty="0">
                          <a:solidFill>
                            <a:schemeClr val="tx1"/>
                          </a:solidFill>
                          <a:ea typeface="楷体" panose="02010609060101010101" pitchFamily="49" charset="-122"/>
                          <a:sym typeface="Wingdings" panose="05000000000000000000" pitchFamily="2" charset="2"/>
                        </a:rPr>
                        <a:t>ygiene products </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64.89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121.40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59.63 </a:t>
                      </a:r>
                      <a:endParaRPr lang="en-US" altLang="zh-CN" sz="900" b="0" i="0"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62.61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65.74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69.03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72.48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76.10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a:solidFill>
                            <a:schemeClr val="tx1"/>
                          </a:solidFill>
                          <a:effectLst/>
                          <a:latin typeface="+mn-lt"/>
                          <a:cs typeface="Times New Roman" panose="02020603050405020304" pitchFamily="18" charset="0"/>
                        </a:rPr>
                        <a:t>  </a:t>
                      </a: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87.09%</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-50.88%</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5%</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3. Other</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products</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1,282.00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1,473.56 </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947.84 </a:t>
                      </a:r>
                      <a:endParaRPr lang="en-US" altLang="zh-CN" sz="900" b="0" i="0"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995.23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1,044.99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1,097.24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1,152.10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1,209.71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a:effectLst/>
                          <a:latin typeface="+mn-lt"/>
                          <a:cs typeface="Times New Roman" panose="02020603050405020304" pitchFamily="18" charset="0"/>
                        </a:rPr>
                        <a:t>14.94%</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-35.68%</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Gross</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margin</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62.96%</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65.90%</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59.25%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a:effectLst/>
                          <a:latin typeface="+mn-lt"/>
                          <a:cs typeface="Times New Roman" panose="02020603050405020304" pitchFamily="18" charset="0"/>
                        </a:rPr>
                        <a:t>60%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4.</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Other</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operating</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income</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a:effectLst/>
                          <a:latin typeface="+mn-lt"/>
                          <a:cs typeface="Times New Roman" panose="02020603050405020304" pitchFamily="18" charset="0"/>
                        </a:rPr>
                        <a:t>51.33</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6.66</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9.51</a:t>
                      </a:r>
                      <a:endParaRPr lang="en-US" altLang="zh-CN" sz="900" b="0" i="0"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9.99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10.49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11.01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11.56 </a:t>
                      </a:r>
                      <a:endParaRPr lang="en-US" altLang="zh-CN" sz="900" b="0" i="0"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12.14 </a:t>
                      </a:r>
                      <a:endParaRPr lang="en-US" altLang="zh-CN" sz="900" b="0" i="0"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r>
              <a:tr h="142039">
                <a:tc>
                  <a:txBody>
                    <a:bodyPr/>
                    <a:lstStyle/>
                    <a:p>
                      <a:pPr algn="ctr" fontAlgn="ctr"/>
                      <a:r>
                        <a:rPr lang="en-US" sz="900" u="none" strike="noStrike" dirty="0" err="1">
                          <a:solidFill>
                            <a:schemeClr val="tx1"/>
                          </a:solidFill>
                          <a:effectLst/>
                          <a:latin typeface="+mn-lt"/>
                          <a:cs typeface="Times New Roman" panose="02020603050405020304" pitchFamily="18" charset="0"/>
                        </a:rPr>
                        <a:t>yoy</a:t>
                      </a:r>
                      <a:endParaRPr 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endParaRPr lang="zh-CN" altLang="en-US"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-87.03%</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ctr"/>
                      <a:r>
                        <a:rPr lang="en-US" altLang="zh-CN" sz="900" u="none" strike="noStrike" dirty="0">
                          <a:effectLst/>
                          <a:latin typeface="+mn-lt"/>
                          <a:cs typeface="Times New Roman" panose="02020603050405020304" pitchFamily="18" charset="0"/>
                        </a:rPr>
                        <a:t>42.84%</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c>
                  <a:txBody>
                    <a:bodyPr/>
                    <a:lstStyle/>
                    <a:p>
                      <a:pPr algn="ctr" fontAlgn="b"/>
                      <a:r>
                        <a:rPr lang="en-US" altLang="zh-CN" sz="900" u="none" strike="noStrike" dirty="0">
                          <a:effectLst/>
                          <a:latin typeface="+mn-lt"/>
                          <a:cs typeface="Times New Roman" panose="02020603050405020304" pitchFamily="18" charset="0"/>
                        </a:rPr>
                        <a:t>5%</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lumMod val="95000"/>
                      </a:schemeClr>
                    </a:solidFill>
                  </a:tcPr>
                </a:tc>
              </a:tr>
              <a:tr h="142039">
                <a:tc>
                  <a:txBody>
                    <a:bodyPr/>
                    <a:lstStyle/>
                    <a:p>
                      <a:pPr algn="ctr" fontAlgn="ct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Gross</a:t>
                      </a:r>
                      <a:r>
                        <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rPr>
                        <a:t> </a:t>
                      </a:r>
                      <a:r>
                        <a:rPr lang="en-US" altLang="zh-CN" sz="900" b="0" i="0" u="none" strike="noStrike" dirty="0">
                          <a:solidFill>
                            <a:schemeClr val="tx1"/>
                          </a:solidFill>
                          <a:effectLst/>
                          <a:latin typeface="+mn-lt"/>
                          <a:ea typeface="楷体" panose="02010609060101010101" pitchFamily="49" charset="-122"/>
                          <a:cs typeface="Times New Roman" panose="02020603050405020304" pitchFamily="18" charset="0"/>
                        </a:rPr>
                        <a:t>margin</a:t>
                      </a:r>
                      <a:endParaRPr lang="zh-CN" altLang="en-US" sz="900" b="0" i="0" u="none" strike="noStrike" dirty="0">
                        <a:solidFill>
                          <a:schemeClr val="tx1"/>
                        </a:solidFill>
                        <a:effectLst/>
                        <a:latin typeface="+mn-lt"/>
                        <a:ea typeface="楷体" panose="02010609060101010101" pitchFamily="49" charset="-122"/>
                        <a:cs typeface="Times New Roman" panose="02020603050405020304" pitchFamily="18" charset="0"/>
                      </a:endParaRPr>
                    </a:p>
                  </a:txBody>
                  <a:tcPr marL="0" marR="0" marT="0" marB="0" anchor="ctr">
                    <a:solidFill>
                      <a:schemeClr val="bg1"/>
                    </a:solidFill>
                  </a:tcPr>
                </a:tc>
                <a:tc>
                  <a:txBody>
                    <a:bodyPr/>
                    <a:lstStyle/>
                    <a:p>
                      <a:pPr algn="ctr" fontAlgn="ctr"/>
                      <a:r>
                        <a:rPr lang="en-US" altLang="zh-CN" sz="900" u="none" strike="noStrike" dirty="0">
                          <a:effectLst/>
                          <a:latin typeface="+mn-lt"/>
                          <a:cs typeface="Times New Roman" panose="02020603050405020304" pitchFamily="18" charset="0"/>
                        </a:rPr>
                        <a:t>68.56%</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a:effectLst/>
                          <a:latin typeface="+mn-lt"/>
                          <a:cs typeface="Times New Roman" panose="02020603050405020304" pitchFamily="18" charset="0"/>
                        </a:rPr>
                        <a:t>-15.18%</a:t>
                      </a:r>
                      <a:endParaRPr lang="en-US" altLang="zh-CN" sz="900" b="0" i="1" u="none" strike="noStrike">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ctr"/>
                      <a:r>
                        <a:rPr lang="en-US" altLang="zh-CN" sz="900" u="none" strike="noStrike" dirty="0">
                          <a:effectLst/>
                          <a:latin typeface="+mn-lt"/>
                          <a:cs typeface="Times New Roman" panose="02020603050405020304" pitchFamily="18" charset="0"/>
                        </a:rPr>
                        <a:t>59.95%</a:t>
                      </a:r>
                      <a:endParaRPr lang="en-US" altLang="zh-CN" sz="900" b="0" i="1" u="none" strike="noStrike" dirty="0">
                        <a:solidFill>
                          <a:srgbClr val="000000"/>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b"/>
                      <a:r>
                        <a:rPr lang="en-US" altLang="zh-CN" sz="900" u="none" strike="noStrike">
                          <a:effectLst/>
                          <a:latin typeface="+mn-lt"/>
                          <a:cs typeface="Times New Roman" panose="02020603050405020304" pitchFamily="18" charset="0"/>
                        </a:rPr>
                        <a:t>60%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b"/>
                      <a:r>
                        <a:rPr lang="en-US" altLang="zh-CN" sz="900" u="none" strike="noStrike">
                          <a:effectLst/>
                          <a:latin typeface="+mn-lt"/>
                          <a:cs typeface="Times New Roman" panose="02020603050405020304" pitchFamily="18" charset="0"/>
                        </a:rPr>
                        <a:t>60%</a:t>
                      </a:r>
                      <a:endParaRPr lang="en-US" altLang="zh-CN" sz="900" b="0" i="1" u="none" strike="noStrike">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c>
                  <a:txBody>
                    <a:bodyPr/>
                    <a:lstStyle/>
                    <a:p>
                      <a:pPr algn="ctr" fontAlgn="b"/>
                      <a:r>
                        <a:rPr lang="en-US" altLang="zh-CN" sz="900" u="none" strike="noStrike" dirty="0">
                          <a:effectLst/>
                          <a:latin typeface="+mn-lt"/>
                          <a:cs typeface="Times New Roman" panose="02020603050405020304" pitchFamily="18" charset="0"/>
                        </a:rPr>
                        <a:t>60%</a:t>
                      </a:r>
                      <a:endParaRPr lang="en-US" altLang="zh-CN" sz="900" b="0" i="1" u="none" strike="noStrike" dirty="0">
                        <a:solidFill>
                          <a:srgbClr val="0000FF"/>
                        </a:solidFill>
                        <a:effectLst/>
                        <a:latin typeface="+mn-lt"/>
                        <a:ea typeface="楷体" panose="02010609060101010101" pitchFamily="49" charset="-122"/>
                        <a:cs typeface="Times New Roman" panose="02020603050405020304" pitchFamily="18" charset="0"/>
                      </a:endParaRPr>
                    </a:p>
                  </a:txBody>
                  <a:tcPr marL="0" marR="0" marT="0" marB="0" anchor="ctr">
                    <a:noFill/>
                  </a:tcPr>
                </a:tc>
              </a:tr>
            </a:tbl>
          </a:graphicData>
        </a:graphic>
      </p:graphicFrame>
      <p:sp>
        <p:nvSpPr>
          <p:cNvPr id="13" name="矩形 12"/>
          <p:cNvSpPr/>
          <p:nvPr/>
        </p:nvSpPr>
        <p:spPr>
          <a:xfrm>
            <a:off x="55664" y="1341562"/>
            <a:ext cx="466045" cy="2197822"/>
          </a:xfrm>
          <a:prstGeom prst="rect">
            <a:avLst/>
          </a:prstGeom>
          <a:solidFill>
            <a:srgbClr val="44546A">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white"/>
                </a:solidFill>
                <a:effectLst/>
                <a:uLnTx/>
                <a:uFillTx/>
                <a:ea typeface="楷体" panose="02010609060101010101" pitchFamily="49" charset="-122"/>
                <a:cs typeface="+mn-cs"/>
              </a:rPr>
              <a:t>86%</a:t>
            </a:r>
            <a:endParaRPr kumimoji="0" lang="zh-CN" altLang="en-US" sz="1200" b="1" i="0" u="none" strike="noStrike" kern="0" cap="none" spc="0" normalizeH="0" baseline="0" noProof="0" dirty="0">
              <a:ln>
                <a:noFill/>
              </a:ln>
              <a:solidFill>
                <a:prstClr val="white"/>
              </a:solidFill>
              <a:effectLst/>
              <a:uLnTx/>
              <a:uFillTx/>
              <a:ea typeface="楷体" panose="02010609060101010101" pitchFamily="49" charset="-122"/>
              <a:cs typeface="+mn-cs"/>
            </a:endParaRPr>
          </a:p>
        </p:txBody>
      </p:sp>
      <p:sp>
        <p:nvSpPr>
          <p:cNvPr id="14" name="矩形 13"/>
          <p:cNvSpPr/>
          <p:nvPr/>
        </p:nvSpPr>
        <p:spPr>
          <a:xfrm>
            <a:off x="55663" y="3537806"/>
            <a:ext cx="466045" cy="968567"/>
          </a:xfrm>
          <a:prstGeom prst="rect">
            <a:avLst/>
          </a:prstGeom>
          <a:solidFill>
            <a:srgbClr val="44546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white"/>
                </a:solidFill>
                <a:effectLst/>
                <a:uLnTx/>
                <a:uFillTx/>
                <a:ea typeface="楷体" panose="02010609060101010101" pitchFamily="49" charset="-122"/>
                <a:cs typeface="+mn-cs"/>
              </a:rPr>
              <a:t>12%</a:t>
            </a:r>
            <a:endParaRPr kumimoji="0" lang="zh-CN" altLang="en-US" sz="1200" b="1" i="0" u="none" strike="noStrike" kern="0" cap="none" spc="0" normalizeH="0" baseline="0" noProof="0" dirty="0">
              <a:ln>
                <a:noFill/>
              </a:ln>
              <a:solidFill>
                <a:prstClr val="white"/>
              </a:solidFill>
              <a:effectLst/>
              <a:uLnTx/>
              <a:uFillTx/>
              <a:ea typeface="楷体" panose="02010609060101010101" pitchFamily="49" charset="-122"/>
              <a:cs typeface="+mn-cs"/>
            </a:endParaRPr>
          </a:p>
        </p:txBody>
      </p:sp>
      <p:sp>
        <p:nvSpPr>
          <p:cNvPr id="15" name="矩形 14"/>
          <p:cNvSpPr/>
          <p:nvPr/>
        </p:nvSpPr>
        <p:spPr>
          <a:xfrm>
            <a:off x="55661" y="4509914"/>
            <a:ext cx="466045" cy="395774"/>
          </a:xfrm>
          <a:prstGeom prst="rect">
            <a:avLst/>
          </a:prstGeom>
          <a:solidFill>
            <a:srgbClr val="44546A">
              <a:lumMod val="60000"/>
              <a:lumOff val="4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200" b="1" i="0" u="none" strike="noStrike" kern="0" cap="none" spc="0" normalizeH="0" baseline="0" noProof="0" dirty="0">
                <a:ln>
                  <a:noFill/>
                </a:ln>
                <a:solidFill>
                  <a:prstClr val="white"/>
                </a:solidFill>
                <a:effectLst/>
                <a:uLnTx/>
                <a:uFillTx/>
                <a:ea typeface="楷体" panose="02010609060101010101" pitchFamily="49" charset="-122"/>
                <a:cs typeface="+mn-cs"/>
              </a:rPr>
              <a:t>2%</a:t>
            </a:r>
            <a:endParaRPr kumimoji="0" lang="zh-CN" altLang="en-US" sz="1200" b="1" i="0" u="none" strike="noStrike" kern="0" cap="none" spc="0" normalizeH="0" baseline="0" noProof="0" dirty="0">
              <a:ln>
                <a:noFill/>
              </a:ln>
              <a:solidFill>
                <a:prstClr val="white"/>
              </a:solidFill>
              <a:effectLst/>
              <a:uLnTx/>
              <a:uFillTx/>
              <a:ea typeface="楷体" panose="02010609060101010101" pitchFamily="49" charset="-122"/>
              <a:cs typeface="+mn-cs"/>
            </a:endParaRPr>
          </a:p>
        </p:txBody>
      </p:sp>
      <p:sp>
        <p:nvSpPr>
          <p:cNvPr id="16" name="矩形 15"/>
          <p:cNvSpPr/>
          <p:nvPr/>
        </p:nvSpPr>
        <p:spPr>
          <a:xfrm>
            <a:off x="61810" y="4905687"/>
            <a:ext cx="466045" cy="450947"/>
          </a:xfrm>
          <a:prstGeom prst="rect">
            <a:avLst/>
          </a:prstGeom>
          <a:solidFill>
            <a:srgbClr val="E7E6E6">
              <a:lumMod val="7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800" b="1" i="0" u="none" strike="noStrike" kern="0" cap="none" spc="0" normalizeH="0" baseline="0" noProof="0" dirty="0">
                <a:ln>
                  <a:noFill/>
                </a:ln>
                <a:solidFill>
                  <a:prstClr val="white"/>
                </a:solidFill>
                <a:effectLst/>
                <a:uLnTx/>
                <a:uFillTx/>
                <a:ea typeface="楷体" panose="02010609060101010101" pitchFamily="49" charset="-122"/>
                <a:cs typeface="+mn-cs"/>
              </a:rPr>
              <a:t>0.02%</a:t>
            </a:r>
            <a:endParaRPr kumimoji="0" lang="zh-CN" altLang="en-US" sz="800" b="1" i="0" u="none" strike="noStrike" kern="0" cap="none" spc="0" normalizeH="0" baseline="0" noProof="0" dirty="0">
              <a:ln>
                <a:noFill/>
              </a:ln>
              <a:solidFill>
                <a:prstClr val="white"/>
              </a:solidFill>
              <a:effectLst/>
              <a:uLnTx/>
              <a:uFillTx/>
              <a:ea typeface="楷体" panose="02010609060101010101" pitchFamily="49" charset="-122"/>
              <a:cs typeface="+mn-cs"/>
            </a:endParaRPr>
          </a:p>
        </p:txBody>
      </p:sp>
      <p:sp>
        <p:nvSpPr>
          <p:cNvPr id="23" name="矩形 22"/>
          <p:cNvSpPr/>
          <p:nvPr/>
        </p:nvSpPr>
        <p:spPr>
          <a:xfrm>
            <a:off x="6994141" y="1219803"/>
            <a:ext cx="2848461" cy="1129871"/>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a:solidFill>
                  <a:srgbClr val="AA190B"/>
                </a:solidFill>
                <a:ea typeface="楷体" panose="02010609060101010101" pitchFamily="49" charset="-122"/>
              </a:rPr>
              <a:t>Income segmentation</a:t>
            </a:r>
            <a:r>
              <a:rPr lang="zh-CN" altLang="en-US" sz="1000" b="1" dirty="0">
                <a:solidFill>
                  <a:srgbClr val="AA190B"/>
                </a:solidFill>
                <a:ea typeface="楷体" panose="02010609060101010101" pitchFamily="49" charset="-122"/>
              </a:rPr>
              <a:t>：</a:t>
            </a:r>
            <a:r>
              <a:rPr lang="en-US" altLang="zh-CN" sz="1000" dirty="0">
                <a:solidFill>
                  <a:schemeClr val="tx1"/>
                </a:solidFill>
                <a:ea typeface="楷体" panose="02010609060101010101" pitchFamily="49" charset="-122"/>
              </a:rPr>
              <a:t>The core components of </a:t>
            </a:r>
            <a:r>
              <a:rPr lang="en-US" altLang="zh-CN" sz="1000" dirty="0" err="1">
                <a:solidFill>
                  <a:schemeClr val="tx1"/>
                </a:solidFill>
                <a:ea typeface="楷体" panose="02010609060101010101" pitchFamily="49" charset="-122"/>
              </a:rPr>
              <a:t>Jinbo</a:t>
            </a:r>
            <a:r>
              <a:rPr lang="en-US" altLang="zh-CN" sz="1000" dirty="0">
                <a:solidFill>
                  <a:schemeClr val="tx1"/>
                </a:solidFill>
                <a:ea typeface="楷体" panose="02010609060101010101" pitchFamily="49" charset="-122"/>
              </a:rPr>
              <a:t> revenue are recombinant collagen and anti-HPV biological protein, accounting for 86% and 12% respectively in 2022, totaling over 98%. With the company's strategic adjustment, recombinant collagen has become the core revenue sector of the company.</a:t>
            </a:r>
            <a:endParaRPr lang="en-US" altLang="zh-CN" sz="1000" dirty="0">
              <a:solidFill>
                <a:schemeClr val="tx1"/>
              </a:solidFill>
              <a:ea typeface="楷体" panose="02010609060101010101" pitchFamily="49" charset="-122"/>
            </a:endParaRPr>
          </a:p>
        </p:txBody>
      </p:sp>
      <p:sp>
        <p:nvSpPr>
          <p:cNvPr id="24" name="矩形 23"/>
          <p:cNvSpPr/>
          <p:nvPr/>
        </p:nvSpPr>
        <p:spPr>
          <a:xfrm>
            <a:off x="6994142" y="2420191"/>
            <a:ext cx="2848461" cy="4285967"/>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a:solidFill>
                  <a:srgbClr val="AA190B"/>
                </a:solidFill>
                <a:ea typeface="楷体" panose="02010609060101010101" pitchFamily="49" charset="-122"/>
              </a:rPr>
              <a:t>Income forecasting</a:t>
            </a:r>
            <a:r>
              <a:rPr lang="zh-CN" altLang="en-US" sz="1000" b="1" dirty="0">
                <a:solidFill>
                  <a:srgbClr val="AA190B"/>
                </a:solidFill>
                <a:ea typeface="楷体" panose="02010609060101010101" pitchFamily="49" charset="-122"/>
              </a:rPr>
              <a:t>：</a:t>
            </a:r>
            <a:r>
              <a:rPr lang="en-US" altLang="zh-CN" sz="1000" dirty="0">
                <a:solidFill>
                  <a:schemeClr val="tx1"/>
                </a:solidFill>
                <a:ea typeface="楷体" panose="02010609060101010101" pitchFamily="49" charset="-122"/>
              </a:rPr>
              <a:t>Estimate YOY based on product competitive advantage and company investment.</a:t>
            </a:r>
            <a:endParaRPr lang="en-US" altLang="zh-CN" sz="1000" dirty="0">
              <a:solidFill>
                <a:schemeClr val="tx1"/>
              </a:solidFill>
              <a:ea typeface="楷体" panose="02010609060101010101" pitchFamily="49" charset="-122"/>
            </a:endParaRPr>
          </a:p>
          <a:p>
            <a:r>
              <a:rPr lang="en-US" altLang="zh-CN" sz="1000" b="1" dirty="0">
                <a:solidFill>
                  <a:srgbClr val="AA190B"/>
                </a:solidFill>
                <a:ea typeface="楷体" panose="02010609060101010101" pitchFamily="49" charset="-122"/>
              </a:rPr>
              <a:t>Recombinant collagen: </a:t>
            </a:r>
            <a:r>
              <a:rPr lang="en-US" altLang="zh-CN" sz="1000" dirty="0">
                <a:solidFill>
                  <a:schemeClr val="tx1"/>
                </a:solidFill>
                <a:ea typeface="楷体" panose="02010609060101010101" pitchFamily="49" charset="-122"/>
              </a:rPr>
              <a:t>The </a:t>
            </a:r>
            <a:r>
              <a:rPr lang="en-US" altLang="zh-CN" sz="1000" dirty="0" err="1">
                <a:solidFill>
                  <a:schemeClr val="tx1"/>
                </a:solidFill>
                <a:ea typeface="楷体" panose="02010609060101010101" pitchFamily="49" charset="-122"/>
              </a:rPr>
              <a:t>Weiyimei</a:t>
            </a:r>
            <a:r>
              <a:rPr lang="en-US" altLang="zh-CN" sz="1000" dirty="0">
                <a:solidFill>
                  <a:schemeClr val="tx1"/>
                </a:solidFill>
                <a:ea typeface="楷体" panose="02010609060101010101" pitchFamily="49" charset="-122"/>
              </a:rPr>
              <a:t> series is the company's flagship product and the first Class III medical device in recombinant collagen in China. It has a good first-mover advantage and growth potential and is expected to maintain a high growth rate of 120% in 2023, gradually decreasing to 20% with competition and product penetration bottlenecks. Other medical devices, due to the company's abundant reserves of collagen products under research, are expected to maintain a stable growth rate of 30%. Functional skincare products are not the main products now, with an additional production capacity of 50 million units to drive growth. Raw materials and </a:t>
            </a:r>
            <a:r>
              <a:rPr lang="en-US" altLang="zh-CN" sz="1000" dirty="0">
                <a:solidFill>
                  <a:schemeClr val="tx1"/>
                </a:solidFill>
                <a:ea typeface="楷体" panose="02010609060101010101" pitchFamily="49" charset="-122"/>
                <a:sym typeface="Wingdings" panose="05000000000000000000" pitchFamily="2" charset="2"/>
              </a:rPr>
              <a:t>hygiene products </a:t>
            </a:r>
            <a:r>
              <a:rPr lang="en-US" altLang="zh-CN" sz="1000" dirty="0">
                <a:solidFill>
                  <a:schemeClr val="tx1"/>
                </a:solidFill>
                <a:ea typeface="楷体" panose="02010609060101010101" pitchFamily="49" charset="-122"/>
              </a:rPr>
              <a:t>are expected to continue the growth rate in previous years and gradually decrease to 10%.</a:t>
            </a:r>
            <a:endParaRPr lang="en-US" altLang="zh-CN" sz="1000" dirty="0">
              <a:solidFill>
                <a:schemeClr val="tx1"/>
              </a:solidFill>
              <a:ea typeface="楷体" panose="02010609060101010101" pitchFamily="49" charset="-122"/>
            </a:endParaRPr>
          </a:p>
          <a:p>
            <a:r>
              <a:rPr lang="en-US" altLang="zh-CN" sz="1000" b="1" dirty="0">
                <a:solidFill>
                  <a:srgbClr val="AA190B"/>
                </a:solidFill>
                <a:ea typeface="楷体" panose="02010609060101010101" pitchFamily="49" charset="-122"/>
              </a:rPr>
              <a:t>Anti-HPV biological protein: </a:t>
            </a:r>
            <a:r>
              <a:rPr lang="en-US" altLang="zh-CN" sz="1000" dirty="0">
                <a:solidFill>
                  <a:schemeClr val="tx1"/>
                </a:solidFill>
                <a:ea typeface="楷体" panose="02010609060101010101" pitchFamily="49" charset="-122"/>
                <a:sym typeface="Wingdings" panose="05000000000000000000" pitchFamily="2" charset="2"/>
              </a:rPr>
              <a:t>Medical devices and hygiene products have a relatively narrow indication range compared to other anti-HPV competitors, so we give them conservative predictions of growth rates of 10% and 5%, respectively.</a:t>
            </a:r>
            <a:endParaRPr lang="en-US" altLang="zh-CN" sz="1000" dirty="0">
              <a:solidFill>
                <a:schemeClr val="tx1"/>
              </a:solidFill>
              <a:ea typeface="楷体" panose="02010609060101010101" pitchFamily="49" charset="-122"/>
            </a:endParaRPr>
          </a:p>
          <a:p>
            <a:r>
              <a:rPr lang="en-US" altLang="zh-CN" sz="1000" b="1" dirty="0">
                <a:solidFill>
                  <a:srgbClr val="AA190B"/>
                </a:solidFill>
                <a:ea typeface="楷体" panose="02010609060101010101" pitchFamily="49" charset="-122"/>
              </a:rPr>
              <a:t>Others products</a:t>
            </a:r>
            <a:r>
              <a:rPr lang="zh-CN" altLang="en-US" sz="1000" b="1" dirty="0">
                <a:solidFill>
                  <a:srgbClr val="AA190B"/>
                </a:solidFill>
                <a:ea typeface="楷体" panose="02010609060101010101" pitchFamily="49" charset="-122"/>
              </a:rPr>
              <a:t>：</a:t>
            </a:r>
            <a:r>
              <a:rPr lang="en-US" altLang="zh-CN" sz="1000" dirty="0">
                <a:solidFill>
                  <a:schemeClr val="tx1"/>
                </a:solidFill>
                <a:ea typeface="楷体" panose="02010609060101010101" pitchFamily="49" charset="-122"/>
              </a:rPr>
              <a:t> assuming 5%.</a:t>
            </a:r>
            <a:endParaRPr lang="en-US" altLang="zh-CN" sz="1000" dirty="0">
              <a:solidFill>
                <a:schemeClr val="tx1"/>
              </a:solidFill>
              <a:ea typeface="楷体" panose="02010609060101010101" pitchFamily="49" charset="-122"/>
            </a:endParaRPr>
          </a:p>
        </p:txBody>
      </p:sp>
      <p:sp>
        <p:nvSpPr>
          <p:cNvPr id="25" name="矩形 24"/>
          <p:cNvSpPr/>
          <p:nvPr/>
        </p:nvSpPr>
        <p:spPr>
          <a:xfrm>
            <a:off x="55664" y="5441889"/>
            <a:ext cx="6870611" cy="689365"/>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b="1" dirty="0">
                <a:solidFill>
                  <a:srgbClr val="AA190B"/>
                </a:solidFill>
                <a:ea typeface="楷体" panose="02010609060101010101" pitchFamily="49" charset="-122"/>
              </a:rPr>
              <a:t>Cost forecasting</a:t>
            </a:r>
            <a:r>
              <a:rPr lang="zh-CN" altLang="en-US" sz="1000" b="1" dirty="0">
                <a:solidFill>
                  <a:srgbClr val="AA190B"/>
                </a:solidFill>
                <a:ea typeface="楷体" panose="02010609060101010101" pitchFamily="49" charset="-122"/>
              </a:rPr>
              <a:t>：</a:t>
            </a:r>
            <a:r>
              <a:rPr lang="en-US" altLang="zh-CN" sz="1000" dirty="0">
                <a:solidFill>
                  <a:schemeClr val="tx1"/>
                </a:solidFill>
                <a:ea typeface="楷体" panose="02010609060101010101" pitchFamily="49" charset="-122"/>
              </a:rPr>
              <a:t>Predict the gross profit margin of each business and estimate costs based on revenue forecasts.</a:t>
            </a:r>
            <a:endParaRPr lang="en-US" altLang="zh-CN" sz="1000" dirty="0">
              <a:solidFill>
                <a:schemeClr val="tx1"/>
              </a:solidFill>
              <a:ea typeface="楷体" panose="02010609060101010101" pitchFamily="49" charset="-122"/>
            </a:endParaRPr>
          </a:p>
          <a:p>
            <a:r>
              <a:rPr lang="en-US" altLang="zh-CN" sz="1000" b="1" dirty="0">
                <a:solidFill>
                  <a:srgbClr val="AA190B"/>
                </a:solidFill>
                <a:ea typeface="楷体" panose="02010609060101010101" pitchFamily="49" charset="-122"/>
              </a:rPr>
              <a:t>Gross margin</a:t>
            </a:r>
            <a:r>
              <a:rPr lang="zh-CN" altLang="en-US" sz="1000" b="1" dirty="0">
                <a:solidFill>
                  <a:srgbClr val="AA190B"/>
                </a:solidFill>
                <a:ea typeface="楷体" panose="02010609060101010101" pitchFamily="49" charset="-122"/>
              </a:rPr>
              <a:t>：</a:t>
            </a:r>
            <a:r>
              <a:rPr lang="en-US" altLang="zh-CN" sz="1000" dirty="0">
                <a:solidFill>
                  <a:schemeClr val="tx1"/>
                </a:solidFill>
                <a:ea typeface="楷体" panose="02010609060101010101" pitchFamily="49" charset="-122"/>
              </a:rPr>
              <a:t>According to the consolidated financial statements from 2020 to 2022, the gross profit level of the businesses of </a:t>
            </a:r>
            <a:r>
              <a:rPr lang="en-US" altLang="zh-CN" sz="1000" dirty="0" err="1">
                <a:solidFill>
                  <a:schemeClr val="tx1"/>
                </a:solidFill>
                <a:ea typeface="楷体" panose="02010609060101010101" pitchFamily="49" charset="-122"/>
              </a:rPr>
              <a:t>Jinbo</a:t>
            </a:r>
            <a:r>
              <a:rPr lang="en-US" altLang="zh-CN" sz="1000" dirty="0">
                <a:solidFill>
                  <a:schemeClr val="tx1"/>
                </a:solidFill>
                <a:ea typeface="楷体" panose="02010609060101010101" pitchFamily="49" charset="-122"/>
              </a:rPr>
              <a:t> is relatively high and stable. Considering the competition, it is assumed to stay stable or slightly decrease within the next 5 years.</a:t>
            </a:r>
            <a:endParaRPr lang="en-US" altLang="zh-CN" sz="1000" dirty="0">
              <a:solidFill>
                <a:schemeClr val="tx1"/>
              </a:solidFill>
              <a:ea typeface="楷体" panose="02010609060101010101" pitchFamily="49" charset="-122"/>
            </a:endParaRPr>
          </a:p>
        </p:txBody>
      </p:sp>
      <p:graphicFrame>
        <p:nvGraphicFramePr>
          <p:cNvPr id="26" name="表格 25"/>
          <p:cNvGraphicFramePr>
            <a:graphicFrameLocks noGrp="1"/>
          </p:cNvGraphicFramePr>
          <p:nvPr/>
        </p:nvGraphicFramePr>
        <p:xfrm>
          <a:off x="61810" y="6203238"/>
          <a:ext cx="6864465" cy="476028"/>
        </p:xfrm>
        <a:graphic>
          <a:graphicData uri="http://schemas.openxmlformats.org/drawingml/2006/table">
            <a:tbl>
              <a:tblPr/>
              <a:tblGrid>
                <a:gridCol w="965960"/>
                <a:gridCol w="656411"/>
                <a:gridCol w="1255042"/>
                <a:gridCol w="1255042"/>
                <a:gridCol w="1366005"/>
                <a:gridCol w="1366005"/>
              </a:tblGrid>
              <a:tr h="155988">
                <a:tc>
                  <a:txBody>
                    <a:bodyPr/>
                    <a:lstStyle/>
                    <a:p>
                      <a:pPr algn="l" fontAlgn="ctr"/>
                      <a:r>
                        <a:rPr lang="en-US" altLang="zh-CN" sz="900" b="1" i="0" u="none" strike="noStrike" dirty="0">
                          <a:solidFill>
                            <a:srgbClr val="000000"/>
                          </a:solidFill>
                          <a:effectLst/>
                          <a:latin typeface="+mn-lt"/>
                          <a:ea typeface="楷体" panose="02010609060101010101" pitchFamily="49" charset="-122"/>
                        </a:rPr>
                        <a:t>P&amp;L</a:t>
                      </a:r>
                      <a:endParaRPr lang="zh-CN" alt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900" b="1" i="0" u="none" strike="noStrike" dirty="0">
                          <a:solidFill>
                            <a:srgbClr val="000000"/>
                          </a:solidFill>
                          <a:effectLst/>
                          <a:latin typeface="+mn-lt"/>
                          <a:ea typeface="楷体" panose="02010609060101010101" pitchFamily="49" charset="-122"/>
                        </a:rPr>
                        <a:t>2023E</a:t>
                      </a:r>
                      <a:endParaRPr 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900" b="1" i="0" u="none" strike="noStrike" dirty="0">
                          <a:solidFill>
                            <a:srgbClr val="000000"/>
                          </a:solidFill>
                          <a:effectLst/>
                          <a:latin typeface="+mn-lt"/>
                          <a:ea typeface="楷体" panose="02010609060101010101" pitchFamily="49" charset="-122"/>
                        </a:rPr>
                        <a:t>2024E</a:t>
                      </a:r>
                      <a:endParaRPr 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900" b="1" i="0" u="none" strike="noStrike" dirty="0">
                          <a:solidFill>
                            <a:srgbClr val="000000"/>
                          </a:solidFill>
                          <a:effectLst/>
                          <a:latin typeface="+mn-lt"/>
                          <a:ea typeface="楷体" panose="02010609060101010101" pitchFamily="49" charset="-122"/>
                        </a:rPr>
                        <a:t>2025E</a:t>
                      </a:r>
                      <a:endParaRPr 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900" b="1" i="0" u="none" strike="noStrike" dirty="0">
                          <a:solidFill>
                            <a:srgbClr val="000000"/>
                          </a:solidFill>
                          <a:effectLst/>
                          <a:latin typeface="+mn-lt"/>
                          <a:ea typeface="楷体" panose="02010609060101010101" pitchFamily="49" charset="-122"/>
                        </a:rPr>
                        <a:t>2026E</a:t>
                      </a:r>
                      <a:endParaRPr 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900" b="1" i="0" u="none" strike="noStrike" dirty="0">
                          <a:solidFill>
                            <a:srgbClr val="000000"/>
                          </a:solidFill>
                          <a:effectLst/>
                          <a:latin typeface="+mn-lt"/>
                          <a:ea typeface="楷体" panose="02010609060101010101" pitchFamily="49" charset="-122"/>
                        </a:rPr>
                        <a:t>2027E</a:t>
                      </a:r>
                      <a:endParaRPr 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55988">
                <a:tc>
                  <a:txBody>
                    <a:bodyPr/>
                    <a:lstStyle/>
                    <a:p>
                      <a:pPr algn="l" fontAlgn="ctr"/>
                      <a:r>
                        <a:rPr lang="en-US" altLang="zh-CN" sz="900" b="1" i="0" u="none" strike="noStrike" dirty="0">
                          <a:solidFill>
                            <a:srgbClr val="000000"/>
                          </a:solidFill>
                          <a:effectLst/>
                          <a:latin typeface="+mn-lt"/>
                          <a:ea typeface="楷体" panose="02010609060101010101" pitchFamily="49" charset="-122"/>
                        </a:rPr>
                        <a:t>Total Income</a:t>
                      </a:r>
                      <a:endParaRPr lang="zh-CN" alt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605.58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850.92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1,124.89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1,396.56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1,664.09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noFill/>
                  </a:tcPr>
                </a:tc>
              </a:tr>
              <a:tr h="164052">
                <a:tc>
                  <a:txBody>
                    <a:bodyPr/>
                    <a:lstStyle/>
                    <a:p>
                      <a:pPr algn="l" fontAlgn="ctr"/>
                      <a:r>
                        <a:rPr lang="en-US" altLang="zh-CN" sz="900" b="1" i="0" u="none" strike="noStrike" dirty="0">
                          <a:solidFill>
                            <a:srgbClr val="000000"/>
                          </a:solidFill>
                          <a:effectLst/>
                          <a:latin typeface="+mn-lt"/>
                          <a:ea typeface="楷体" panose="02010609060101010101" pitchFamily="49" charset="-122"/>
                        </a:rPr>
                        <a:t>Total</a:t>
                      </a:r>
                      <a:r>
                        <a:rPr lang="zh-CN" altLang="en-US" sz="900" b="1" i="0" u="none" strike="noStrike" dirty="0">
                          <a:solidFill>
                            <a:srgbClr val="000000"/>
                          </a:solidFill>
                          <a:effectLst/>
                          <a:latin typeface="+mn-lt"/>
                          <a:ea typeface="楷体" panose="02010609060101010101" pitchFamily="49" charset="-122"/>
                        </a:rPr>
                        <a:t> </a:t>
                      </a:r>
                      <a:r>
                        <a:rPr lang="en-US" altLang="zh-CN" sz="900" b="1" i="0" u="none" strike="noStrike" dirty="0">
                          <a:solidFill>
                            <a:srgbClr val="000000"/>
                          </a:solidFill>
                          <a:effectLst/>
                          <a:latin typeface="+mn-lt"/>
                          <a:ea typeface="楷体" panose="02010609060101010101" pitchFamily="49" charset="-122"/>
                        </a:rPr>
                        <a:t>Cost</a:t>
                      </a:r>
                      <a:endParaRPr lang="zh-CN" altLang="en-US" sz="9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76.51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106.19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160.99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212.39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r" fontAlgn="ctr"/>
                      <a:r>
                        <a:rPr lang="en-US" altLang="zh-CN" sz="900" b="0" i="0" u="none" strike="noStrike" kern="1200" dirty="0">
                          <a:solidFill>
                            <a:srgbClr val="000000"/>
                          </a:solidFill>
                          <a:effectLst/>
                          <a:latin typeface="+mn-lt"/>
                          <a:ea typeface="楷体" panose="02010609060101010101" pitchFamily="49" charset="-122"/>
                          <a:cs typeface="Calibri" panose="020F0502020204030204" charset="0"/>
                        </a:rPr>
                        <a:t>253.42 </a:t>
                      </a:r>
                      <a:endParaRPr lang="en-US" altLang="zh-CN" sz="900" b="0" i="0" u="none" strike="noStrike" kern="1200" dirty="0">
                        <a:solidFill>
                          <a:srgbClr val="000000"/>
                        </a:solidFill>
                        <a:effectLst/>
                        <a:latin typeface="+mn-lt"/>
                        <a:ea typeface="楷体" panose="02010609060101010101" pitchFamily="49" charset="-122"/>
                        <a:cs typeface="Calibri" panose="020F0502020204030204" charset="0"/>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noFill/>
                  </a:tcPr>
                </a:tc>
              </a:tr>
            </a:tbl>
          </a:graphicData>
        </a:graphic>
      </p:graphicFrame>
      <p:sp>
        <p:nvSpPr>
          <p:cNvPr id="27" name="文本框 26"/>
          <p:cNvSpPr txBox="1"/>
          <p:nvPr/>
        </p:nvSpPr>
        <p:spPr>
          <a:xfrm>
            <a:off x="7040438" y="1003647"/>
            <a:ext cx="1421864" cy="193899"/>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Assumptions</a:t>
            </a:r>
            <a:endParaRPr lang="zh-CN" altLang="en-US" sz="1400" b="1"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 Evaluation: DCF Model</a:t>
            </a:r>
            <a:endParaRPr lang="zh-CN" altLang="en-US" dirty="0"/>
          </a:p>
        </p:txBody>
      </p:sp>
      <p:graphicFrame>
        <p:nvGraphicFramePr>
          <p:cNvPr id="8" name="表格 7"/>
          <p:cNvGraphicFramePr>
            <a:graphicFrameLocks noGrp="1"/>
          </p:cNvGraphicFramePr>
          <p:nvPr/>
        </p:nvGraphicFramePr>
        <p:xfrm>
          <a:off x="7419319" y="1381455"/>
          <a:ext cx="2357424" cy="2505009"/>
        </p:xfrm>
        <a:graphic>
          <a:graphicData uri="http://schemas.openxmlformats.org/drawingml/2006/table">
            <a:tbl>
              <a:tblPr/>
              <a:tblGrid>
                <a:gridCol w="580814"/>
                <a:gridCol w="573982"/>
                <a:gridCol w="698571"/>
                <a:gridCol w="504057"/>
              </a:tblGrid>
              <a:tr h="143616">
                <a:tc gridSpan="2">
                  <a:txBody>
                    <a:bodyPr/>
                    <a:lstStyle/>
                    <a:p>
                      <a:pPr algn="l" fontAlgn="b"/>
                      <a:r>
                        <a:rPr lang="en-US" sz="1000" b="0" i="0" u="none" strike="noStrike" dirty="0">
                          <a:solidFill>
                            <a:srgbClr val="000000"/>
                          </a:solidFill>
                          <a:effectLst/>
                          <a:latin typeface="+mn-lt"/>
                          <a:ea typeface="楷体" panose="02010609060101010101" pitchFamily="49" charset="-122"/>
                        </a:rPr>
                        <a:t>Risk free rate</a:t>
                      </a:r>
                      <a:endParaRPr 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a:noFill/>
                    </a:lnB>
                  </a:tcPr>
                </a:tc>
                <a:tc hMerge="1">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BB0502"/>
                      </a:solidFill>
                      <a:prstDash val="dash"/>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FF"/>
                          </a:solidFill>
                          <a:effectLst/>
                          <a:latin typeface="+mn-lt"/>
                          <a:ea typeface="楷体" panose="02010609060101010101" pitchFamily="49" charset="-122"/>
                        </a:rPr>
                        <a:t>1.5%</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ctr">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276203">
                <a:tc gridSpan="2">
                  <a:txBody>
                    <a:bodyPr/>
                    <a:lstStyle/>
                    <a:p>
                      <a:pPr algn="l" fontAlgn="b"/>
                      <a:r>
                        <a:rPr lang="en-US" sz="1000" b="0" i="0" u="none" strike="noStrike" dirty="0">
                          <a:solidFill>
                            <a:srgbClr val="000000"/>
                          </a:solidFill>
                          <a:effectLst/>
                          <a:latin typeface="+mn-lt"/>
                          <a:ea typeface="楷体" panose="02010609060101010101" pitchFamily="49" charset="-122"/>
                        </a:rPr>
                        <a:t>Equity risk premium</a:t>
                      </a:r>
                      <a:endParaRPr 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BB0502"/>
                      </a:solidFill>
                      <a:prstDash val="dash"/>
                      <a:round/>
                      <a:headEnd type="none" w="med" len="med"/>
                      <a:tailEnd type="none" w="med" len="med"/>
                    </a:lnR>
                    <a:lnT>
                      <a:noFill/>
                    </a:lnT>
                    <a:lnB>
                      <a:noFill/>
                    </a:lnB>
                  </a:tcPr>
                </a:tc>
                <a:tc>
                  <a:txBody>
                    <a:bodyPr/>
                    <a:lstStyle/>
                    <a:p>
                      <a:pPr algn="r" fontAlgn="b"/>
                      <a:r>
                        <a:rPr lang="en-US" altLang="zh-CN" sz="1000" b="0" i="0" u="none" strike="noStrike">
                          <a:solidFill>
                            <a:srgbClr val="0000FF"/>
                          </a:solidFill>
                          <a:effectLst/>
                          <a:latin typeface="+mn-lt"/>
                          <a:ea typeface="楷体" panose="02010609060101010101" pitchFamily="49" charset="-122"/>
                        </a:rPr>
                        <a:t>3.7%</a:t>
                      </a:r>
                      <a:endParaRPr lang="en-US" altLang="zh-CN" sz="1000" b="0" i="0" u="none" strike="noStrike">
                        <a:solidFill>
                          <a:srgbClr val="0000FF"/>
                        </a:solidFill>
                        <a:effectLst/>
                        <a:latin typeface="+mn-lt"/>
                        <a:ea typeface="楷体" panose="02010609060101010101" pitchFamily="49" charset="-122"/>
                      </a:endParaRPr>
                    </a:p>
                  </a:txBody>
                  <a:tcPr marL="0" marR="0" marT="0" marB="0" anchor="ctr">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143616">
                <a:tc>
                  <a:txBody>
                    <a:bodyPr/>
                    <a:lstStyle/>
                    <a:p>
                      <a:pPr algn="l" fontAlgn="b"/>
                      <a:r>
                        <a:rPr lang="en-US" sz="1000" b="0" i="0" u="none" strike="noStrike">
                          <a:solidFill>
                            <a:srgbClr val="000000"/>
                          </a:solidFill>
                          <a:effectLst/>
                          <a:latin typeface="+mn-lt"/>
                          <a:ea typeface="楷体" panose="02010609060101010101" pitchFamily="49" charset="-122"/>
                        </a:rPr>
                        <a:t>Beta</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BB0502"/>
                      </a:solidFill>
                      <a:prstDash val="dash"/>
                      <a:round/>
                      <a:headEnd type="none" w="med" len="med"/>
                      <a:tailEnd type="none" w="med" len="med"/>
                    </a:lnR>
                    <a:lnT>
                      <a:noFill/>
                    </a:lnT>
                    <a:lnB>
                      <a:noFill/>
                    </a:lnB>
                  </a:tcPr>
                </a:tc>
                <a:tc>
                  <a:txBody>
                    <a:bodyPr/>
                    <a:lstStyle/>
                    <a:p>
                      <a:pPr algn="r" fontAlgn="b"/>
                      <a:r>
                        <a:rPr lang="en-US" altLang="zh-CN" sz="1000" b="0" i="0" u="none" strike="noStrike">
                          <a:solidFill>
                            <a:srgbClr val="0000FF"/>
                          </a:solidFill>
                          <a:effectLst/>
                          <a:latin typeface="+mn-lt"/>
                          <a:ea typeface="楷体" panose="02010609060101010101" pitchFamily="49" charset="-122"/>
                        </a:rPr>
                        <a:t>1.1 </a:t>
                      </a:r>
                      <a:endParaRPr lang="en-US" altLang="zh-CN" sz="1000" b="0" i="0" u="none" strike="noStrike">
                        <a:solidFill>
                          <a:srgbClr val="0000FF"/>
                        </a:solidFill>
                        <a:effectLst/>
                        <a:latin typeface="+mn-lt"/>
                        <a:ea typeface="楷体" panose="02010609060101010101" pitchFamily="49" charset="-122"/>
                      </a:endParaRPr>
                    </a:p>
                  </a:txBody>
                  <a:tcPr marL="0" marR="0" marT="0" marB="0" anchor="ctr">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143616">
                <a:tc gridSpan="2">
                  <a:txBody>
                    <a:bodyPr/>
                    <a:lstStyle/>
                    <a:p>
                      <a:pPr algn="l" fontAlgn="b"/>
                      <a:r>
                        <a:rPr lang="en-US" sz="1000" b="1" i="0" u="none" strike="noStrike">
                          <a:solidFill>
                            <a:srgbClr val="000000"/>
                          </a:solidFill>
                          <a:effectLst/>
                          <a:latin typeface="+mn-lt"/>
                          <a:ea typeface="楷体" panose="02010609060101010101" pitchFamily="49" charset="-122"/>
                        </a:rPr>
                        <a:t>Cost of equity </a:t>
                      </a:r>
                      <a:endParaRPr 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000" b="1" i="0" u="none" strike="noStrike" dirty="0">
                          <a:solidFill>
                            <a:srgbClr val="000000"/>
                          </a:solidFill>
                          <a:effectLst/>
                          <a:latin typeface="+mn-lt"/>
                          <a:ea typeface="楷体" panose="02010609060101010101" pitchFamily="49" charset="-122"/>
                        </a:rPr>
                        <a:t>5.7%</a:t>
                      </a:r>
                      <a:endParaRPr lang="en-US" altLang="zh-CN"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BB0502"/>
                      </a:solidFill>
                      <a:prstDash val="dash"/>
                      <a:round/>
                      <a:headEnd type="none" w="med" len="med"/>
                      <a:tailEnd type="none" w="med" len="med"/>
                    </a:lnT>
                    <a:lnB>
                      <a:noFill/>
                    </a:lnB>
                  </a:tcPr>
                </a:tc>
              </a:tr>
              <a:tr h="143616">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w="6350" cap="flat" cmpd="sng" algn="ctr">
                      <a:solidFill>
                        <a:srgbClr val="BB0502"/>
                      </a:solidFill>
                      <a:prstDash val="dash"/>
                      <a:round/>
                      <a:headEnd type="none" w="med" len="med"/>
                      <a:tailEnd type="none" w="med" len="med"/>
                    </a:lnB>
                  </a:tcPr>
                </a:tc>
              </a:tr>
              <a:tr h="143616">
                <a:tc gridSpan="2">
                  <a:txBody>
                    <a:bodyPr/>
                    <a:lstStyle/>
                    <a:p>
                      <a:pPr algn="l" fontAlgn="b"/>
                      <a:r>
                        <a:rPr lang="en-US" sz="1000" b="0" i="0" u="none" strike="noStrike">
                          <a:solidFill>
                            <a:srgbClr val="000000"/>
                          </a:solidFill>
                          <a:effectLst/>
                          <a:latin typeface="+mn-lt"/>
                          <a:ea typeface="楷体" panose="02010609060101010101" pitchFamily="49" charset="-122"/>
                        </a:rPr>
                        <a:t>Cost of debt</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BB0502"/>
                      </a:solidFill>
                      <a:prstDash val="dash"/>
                      <a:round/>
                      <a:headEnd type="none" w="med" len="med"/>
                      <a:tailEnd type="none" w="med" len="med"/>
                    </a:lnR>
                    <a:lnT>
                      <a:noFill/>
                    </a:lnT>
                    <a:lnB>
                      <a:noFill/>
                    </a:lnB>
                  </a:tcPr>
                </a:tc>
                <a:tc>
                  <a:txBody>
                    <a:bodyPr/>
                    <a:lstStyle/>
                    <a:p>
                      <a:pPr algn="r" fontAlgn="b"/>
                      <a:r>
                        <a:rPr lang="en-US" altLang="zh-CN" sz="1000" b="0" i="0" u="none" strike="noStrike">
                          <a:solidFill>
                            <a:srgbClr val="0000FF"/>
                          </a:solidFill>
                          <a:effectLst/>
                          <a:latin typeface="+mn-lt"/>
                          <a:ea typeface="楷体" panose="02010609060101010101" pitchFamily="49" charset="-122"/>
                        </a:rPr>
                        <a:t>6.5%</a:t>
                      </a:r>
                      <a:endParaRPr lang="en-US" altLang="zh-CN" sz="1000" b="0" i="0" u="none" strike="noStrike">
                        <a:solidFill>
                          <a:srgbClr val="0000FF"/>
                        </a:solidFill>
                        <a:effectLst/>
                        <a:latin typeface="+mn-lt"/>
                        <a:ea typeface="楷体" panose="02010609060101010101" pitchFamily="49" charset="-122"/>
                      </a:endParaRPr>
                    </a:p>
                  </a:txBody>
                  <a:tcPr marL="0" marR="0" marT="0" marB="0" anchor="ctr">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143616">
                <a:tc gridSpan="2">
                  <a:txBody>
                    <a:bodyPr/>
                    <a:lstStyle/>
                    <a:p>
                      <a:pPr algn="l" fontAlgn="b"/>
                      <a:r>
                        <a:rPr lang="en-US" sz="1000" b="0" i="0" u="none" strike="noStrike">
                          <a:solidFill>
                            <a:srgbClr val="000000"/>
                          </a:solidFill>
                          <a:effectLst/>
                          <a:latin typeface="+mn-lt"/>
                          <a:ea typeface="楷体" panose="02010609060101010101" pitchFamily="49" charset="-122"/>
                        </a:rPr>
                        <a:t>Effective tax rate</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15.0%</a:t>
                      </a:r>
                      <a:endParaRPr lang="en-US" altLang="zh-CN"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BB0502"/>
                      </a:solidFill>
                      <a:prstDash val="dash"/>
                      <a:round/>
                      <a:headEnd type="none" w="med" len="med"/>
                      <a:tailEnd type="none" w="med" len="med"/>
                    </a:lnT>
                    <a:lnB>
                      <a:noFill/>
                    </a:lnB>
                  </a:tcPr>
                </a:tc>
              </a:tr>
              <a:tr h="276203">
                <a:tc gridSpan="2">
                  <a:txBody>
                    <a:bodyPr/>
                    <a:lstStyle/>
                    <a:p>
                      <a:pPr algn="l" fontAlgn="b"/>
                      <a:r>
                        <a:rPr lang="en-US" sz="1000" b="1" i="0" u="none" strike="noStrike">
                          <a:solidFill>
                            <a:srgbClr val="000000"/>
                          </a:solidFill>
                          <a:effectLst/>
                          <a:latin typeface="+mn-lt"/>
                          <a:ea typeface="楷体" panose="02010609060101010101" pitchFamily="49" charset="-122"/>
                        </a:rPr>
                        <a:t>Cost of debt * (1-T)</a:t>
                      </a:r>
                      <a:endParaRPr 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000" b="1" i="0" u="none" strike="noStrike">
                          <a:solidFill>
                            <a:srgbClr val="000000"/>
                          </a:solidFill>
                          <a:effectLst/>
                          <a:latin typeface="+mn-lt"/>
                          <a:ea typeface="楷体" panose="02010609060101010101" pitchFamily="49" charset="-122"/>
                        </a:rPr>
                        <a:t>5.5%</a:t>
                      </a:r>
                      <a:endParaRPr lang="en-US" altLang="zh-CN"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143616">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w="6350" cap="flat" cmpd="sng" algn="ctr">
                      <a:solidFill>
                        <a:srgbClr val="BB0502"/>
                      </a:solidFill>
                      <a:prstDash val="dash"/>
                      <a:round/>
                      <a:headEnd type="none" w="med" len="med"/>
                      <a:tailEnd type="none" w="med" len="med"/>
                    </a:lnB>
                  </a:tcPr>
                </a:tc>
              </a:tr>
              <a:tr h="276203">
                <a:tc gridSpan="3">
                  <a:txBody>
                    <a:bodyPr/>
                    <a:lstStyle/>
                    <a:p>
                      <a:pPr algn="l" fontAlgn="b"/>
                      <a:r>
                        <a:rPr lang="en-US" sz="1000" b="0" i="0" u="none" strike="noStrike">
                          <a:solidFill>
                            <a:srgbClr val="000000"/>
                          </a:solidFill>
                          <a:effectLst/>
                          <a:latin typeface="+mn-lt"/>
                          <a:ea typeface="楷体" panose="02010609060101010101" pitchFamily="49" charset="-122"/>
                        </a:rPr>
                        <a:t>Book equity/(Debt + Equity)</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BB0502"/>
                      </a:solidFill>
                      <a:prstDash val="dash"/>
                      <a:round/>
                      <a:headEnd type="none" w="med" len="med"/>
                      <a:tailEnd type="none" w="med" len="med"/>
                    </a:lnR>
                    <a:lnT>
                      <a:noFill/>
                    </a:lnT>
                    <a:lnB>
                      <a:noFill/>
                    </a:lnB>
                  </a:tcPr>
                </a:tc>
                <a:tc hMerge="1">
                  <a:tcPr/>
                </a:tc>
                <a:tc hMerge="1">
                  <a:tcPr/>
                </a:tc>
                <a:tc>
                  <a:txBody>
                    <a:bodyPr/>
                    <a:lstStyle/>
                    <a:p>
                      <a:pPr algn="r" fontAlgn="b"/>
                      <a:r>
                        <a:rPr lang="en-US" altLang="zh-CN" sz="1000" b="0" i="0" u="none" strike="noStrike">
                          <a:solidFill>
                            <a:srgbClr val="0000FF"/>
                          </a:solidFill>
                          <a:effectLst/>
                          <a:latin typeface="+mn-lt"/>
                          <a:ea typeface="楷体" panose="02010609060101010101" pitchFamily="49" charset="-122"/>
                        </a:rPr>
                        <a:t>97.7%</a:t>
                      </a:r>
                      <a:endParaRPr lang="en-US" altLang="zh-CN" sz="1000" b="0" i="0" u="none" strike="noStrike">
                        <a:solidFill>
                          <a:srgbClr val="0000FF"/>
                        </a:solidFill>
                        <a:effectLst/>
                        <a:latin typeface="+mn-lt"/>
                        <a:ea typeface="楷体" panose="02010609060101010101" pitchFamily="49" charset="-122"/>
                      </a:endParaRPr>
                    </a:p>
                  </a:txBody>
                  <a:tcPr marL="0" marR="0" marT="0" marB="0" anchor="ctr">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287231">
                <a:tc gridSpan="2">
                  <a:txBody>
                    <a:bodyPr/>
                    <a:lstStyle/>
                    <a:p>
                      <a:pPr algn="l" fontAlgn="b"/>
                      <a:r>
                        <a:rPr lang="en-US" sz="1000" b="0" i="0" u="none" strike="noStrike">
                          <a:solidFill>
                            <a:srgbClr val="000000"/>
                          </a:solidFill>
                          <a:effectLst/>
                          <a:latin typeface="+mn-lt"/>
                          <a:ea typeface="楷体" panose="02010609060101010101" pitchFamily="49" charset="-122"/>
                        </a:rPr>
                        <a:t>Debt /(Debt + Equity)</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2.3%</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BB0502"/>
                      </a:solidFill>
                      <a:prstDash val="dash"/>
                      <a:round/>
                      <a:headEnd type="none" w="med" len="med"/>
                      <a:tailEnd type="none" w="med" len="med"/>
                    </a:lnT>
                    <a:lnB>
                      <a:noFill/>
                    </a:lnB>
                  </a:tcPr>
                </a:tc>
              </a:tr>
              <a:tr h="143616">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143616">
                <a:tc>
                  <a:txBody>
                    <a:bodyPr/>
                    <a:lstStyle/>
                    <a:p>
                      <a:pPr algn="l" fontAlgn="b"/>
                      <a:r>
                        <a:rPr lang="en-US" sz="1000" b="1" i="0" u="none" strike="noStrike" dirty="0" err="1">
                          <a:solidFill>
                            <a:srgbClr val="000000"/>
                          </a:solidFill>
                          <a:effectLst/>
                          <a:latin typeface="+mn-lt"/>
                          <a:ea typeface="楷体" panose="02010609060101010101" pitchFamily="49" charset="-122"/>
                        </a:rPr>
                        <a:t>Wacc</a:t>
                      </a:r>
                      <a:endParaRPr lang="en-US"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zh-CN" altLang="en-US"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endParaRPr lang="zh-CN" altLang="en-US"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altLang="zh-CN" sz="1000" b="1" i="0" u="none" strike="noStrike" dirty="0">
                          <a:solidFill>
                            <a:srgbClr val="000000"/>
                          </a:solidFill>
                          <a:effectLst/>
                          <a:latin typeface="+mn-lt"/>
                          <a:ea typeface="楷体" panose="02010609060101010101" pitchFamily="49" charset="-122"/>
                        </a:rPr>
                        <a:t>5.5%</a:t>
                      </a:r>
                      <a:endParaRPr lang="en-US" altLang="zh-CN" sz="10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tcPr>
                </a:tc>
              </a:tr>
            </a:tbl>
          </a:graphicData>
        </a:graphic>
      </p:graphicFrame>
      <p:sp>
        <p:nvSpPr>
          <p:cNvPr id="14" name="矩形 13"/>
          <p:cNvSpPr/>
          <p:nvPr/>
        </p:nvSpPr>
        <p:spPr>
          <a:xfrm>
            <a:off x="7425652" y="3969854"/>
            <a:ext cx="2351091" cy="532404"/>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rgbClr val="AA190B"/>
                </a:solidFill>
                <a:ea typeface="楷体" panose="02010609060101010101" pitchFamily="49" charset="-122"/>
              </a:rPr>
              <a:t>risk-free rate</a:t>
            </a:r>
            <a:r>
              <a:rPr lang="zh-CN" altLang="en-US" sz="1200" b="1" dirty="0">
                <a:solidFill>
                  <a:srgbClr val="AA190B"/>
                </a:solidFill>
                <a:ea typeface="楷体" panose="02010609060101010101" pitchFamily="49" charset="-122"/>
              </a:rPr>
              <a:t>：</a:t>
            </a:r>
            <a:r>
              <a:rPr lang="en-US" altLang="zh-CN" sz="1200" dirty="0">
                <a:solidFill>
                  <a:schemeClr val="tx1"/>
                </a:solidFill>
                <a:ea typeface="楷体" panose="02010609060101010101" pitchFamily="49" charset="-122"/>
              </a:rPr>
              <a:t>Using the one-year fixed deposit interest rate</a:t>
            </a:r>
            <a:endParaRPr lang="en-US" altLang="zh-CN" sz="1200" dirty="0">
              <a:solidFill>
                <a:schemeClr val="tx1"/>
              </a:solidFill>
              <a:ea typeface="楷体" panose="02010609060101010101" pitchFamily="49" charset="-122"/>
            </a:endParaRPr>
          </a:p>
        </p:txBody>
      </p:sp>
      <p:sp>
        <p:nvSpPr>
          <p:cNvPr id="15" name="矩形 14"/>
          <p:cNvSpPr/>
          <p:nvPr/>
        </p:nvSpPr>
        <p:spPr>
          <a:xfrm>
            <a:off x="7419319" y="4585648"/>
            <a:ext cx="2351091" cy="1195788"/>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rgbClr val="AA190B"/>
                </a:solidFill>
                <a:ea typeface="楷体" panose="02010609060101010101" pitchFamily="49" charset="-122"/>
              </a:rPr>
              <a:t>market risk premium</a:t>
            </a:r>
            <a:r>
              <a:rPr lang="zh-CN" altLang="en-US" sz="1200" b="1" dirty="0">
                <a:solidFill>
                  <a:srgbClr val="AA190B"/>
                </a:solidFill>
                <a:ea typeface="楷体" panose="02010609060101010101" pitchFamily="49" charset="-122"/>
              </a:rPr>
              <a:t>：</a:t>
            </a:r>
            <a:r>
              <a:rPr lang="en-US" altLang="zh-CN" sz="1200" dirty="0">
                <a:solidFill>
                  <a:schemeClr val="tx1"/>
                </a:solidFill>
                <a:ea typeface="楷体" panose="02010609060101010101" pitchFamily="49" charset="-122"/>
              </a:rPr>
              <a:t>Using the difference between the 10-year average return rate of the Shanghai and Shenzhen index and the fixed deposit interest rate</a:t>
            </a:r>
            <a:endParaRPr lang="en-US" altLang="zh-CN" sz="1200" dirty="0">
              <a:solidFill>
                <a:schemeClr val="tx1"/>
              </a:solidFill>
              <a:ea typeface="楷体" panose="02010609060101010101" pitchFamily="49" charset="-122"/>
            </a:endParaRPr>
          </a:p>
        </p:txBody>
      </p:sp>
      <p:sp>
        <p:nvSpPr>
          <p:cNvPr id="16" name="矩形 15"/>
          <p:cNvSpPr/>
          <p:nvPr/>
        </p:nvSpPr>
        <p:spPr>
          <a:xfrm>
            <a:off x="7425652" y="5864825"/>
            <a:ext cx="2351091" cy="578880"/>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rgbClr val="AA190B"/>
                </a:solidFill>
                <a:ea typeface="楷体" panose="02010609060101010101" pitchFamily="49" charset="-122"/>
              </a:rPr>
              <a:t>capital structure</a:t>
            </a:r>
            <a:r>
              <a:rPr lang="zh-CN" altLang="en-US" sz="1200" b="1" dirty="0">
                <a:solidFill>
                  <a:srgbClr val="AA190B"/>
                </a:solidFill>
                <a:ea typeface="楷体" panose="02010609060101010101" pitchFamily="49" charset="-122"/>
              </a:rPr>
              <a:t>：</a:t>
            </a:r>
            <a:r>
              <a:rPr lang="en-US" altLang="zh-CN" sz="1200" dirty="0">
                <a:solidFill>
                  <a:schemeClr val="tx1"/>
                </a:solidFill>
                <a:ea typeface="楷体" panose="02010609060101010101" pitchFamily="49" charset="-122"/>
              </a:rPr>
              <a:t>Using Data at the end of 2022, calculated using the market value method</a:t>
            </a:r>
            <a:endParaRPr lang="en-US" altLang="zh-CN" sz="1200" dirty="0">
              <a:solidFill>
                <a:schemeClr val="tx1"/>
              </a:solidFill>
              <a:ea typeface="楷体" panose="02010609060101010101" pitchFamily="49" charset="-122"/>
            </a:endParaRPr>
          </a:p>
        </p:txBody>
      </p:sp>
      <p:sp>
        <p:nvSpPr>
          <p:cNvPr id="17" name="矩形 16"/>
          <p:cNvSpPr/>
          <p:nvPr/>
        </p:nvSpPr>
        <p:spPr>
          <a:xfrm>
            <a:off x="5287328" y="4905958"/>
            <a:ext cx="2002534" cy="1537747"/>
          </a:xfrm>
          <a:prstGeom prst="rect">
            <a:avLst/>
          </a:prstGeom>
          <a:solidFill>
            <a:schemeClr val="bg1"/>
          </a:solidFill>
          <a:ln w="19050">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rgbClr val="AA190B"/>
                </a:solidFill>
                <a:ea typeface="楷体" panose="02010609060101010101" pitchFamily="49" charset="-122"/>
              </a:rPr>
              <a:t>Beta</a:t>
            </a:r>
            <a:r>
              <a:rPr lang="zh-CN" altLang="en-US" sz="1200" b="1" dirty="0">
                <a:solidFill>
                  <a:srgbClr val="AA190B"/>
                </a:solidFill>
                <a:ea typeface="楷体" panose="02010609060101010101" pitchFamily="49" charset="-122"/>
              </a:rPr>
              <a:t>：</a:t>
            </a:r>
            <a:r>
              <a:rPr lang="en-US" altLang="zh-CN" sz="1200" dirty="0">
                <a:solidFill>
                  <a:schemeClr val="tx1"/>
                </a:solidFill>
                <a:ea typeface="楷体" panose="02010609060101010101" pitchFamily="49" charset="-122"/>
              </a:rPr>
              <a:t>Refer to the Beta of 10 comparable companies, and use the  market value to do a weighted average (using the unlevered market value method, the income tax rate is 15%)</a:t>
            </a:r>
            <a:endParaRPr lang="en-US" altLang="zh-CN" sz="1200" dirty="0">
              <a:solidFill>
                <a:schemeClr val="tx1"/>
              </a:solidFill>
              <a:ea typeface="楷体" panose="02010609060101010101" pitchFamily="49" charset="-122"/>
            </a:endParaRPr>
          </a:p>
        </p:txBody>
      </p:sp>
      <p:graphicFrame>
        <p:nvGraphicFramePr>
          <p:cNvPr id="18" name="表格 17"/>
          <p:cNvGraphicFramePr>
            <a:graphicFrameLocks noGrp="1"/>
          </p:cNvGraphicFramePr>
          <p:nvPr/>
        </p:nvGraphicFramePr>
        <p:xfrm>
          <a:off x="250321" y="4905958"/>
          <a:ext cx="4895428" cy="1529688"/>
        </p:xfrm>
        <a:graphic>
          <a:graphicData uri="http://schemas.openxmlformats.org/drawingml/2006/table">
            <a:tbl>
              <a:tblPr/>
              <a:tblGrid>
                <a:gridCol w="2565772"/>
                <a:gridCol w="2329656"/>
              </a:tblGrid>
              <a:tr h="191211">
                <a:tc>
                  <a:txBody>
                    <a:bodyPr/>
                    <a:lstStyle/>
                    <a:p>
                      <a:pPr algn="l" fontAlgn="b"/>
                      <a:r>
                        <a:rPr lang="en-US" altLang="zh-CN" sz="1000" b="0" i="0" u="none" strike="noStrike" dirty="0">
                          <a:effectLst/>
                          <a:latin typeface="+mn-lt"/>
                        </a:rPr>
                        <a:t>Index</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CSI 300 Index</a:t>
                      </a:r>
                      <a:endParaRPr lang="en-US" altLang="zh-CN"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0" i="0" u="none" strike="noStrike" dirty="0">
                          <a:effectLst/>
                          <a:latin typeface="+mn-lt"/>
                        </a:rPr>
                        <a:t>Unit of Time</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Week</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0" i="0" u="none" strike="noStrike" dirty="0">
                          <a:effectLst/>
                          <a:latin typeface="+mn-lt"/>
                        </a:rPr>
                        <a:t>Time Range (six months)</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2023/04/20-10/20</a:t>
                      </a:r>
                      <a:endParaRPr lang="en-US" altLang="zh-CN"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0" i="0" u="none" strike="noStrike" dirty="0">
                          <a:effectLst/>
                          <a:latin typeface="+mn-lt"/>
                        </a:rPr>
                        <a:t>Excluding Financial Leverage (D/E)</a:t>
                      </a:r>
                      <a:endParaRPr 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By market value</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0" i="0" u="none" strike="noStrike" dirty="0">
                          <a:effectLst/>
                          <a:latin typeface="+mn-lt"/>
                        </a:rPr>
                        <a:t>Weighted method</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Total Market Value Weighted Average</a:t>
                      </a:r>
                      <a:endParaRPr lang="zh-CN" alt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sz="1000" b="0" i="0" u="none" strike="noStrike" dirty="0">
                          <a:effectLst/>
                          <a:latin typeface="+mn-lt"/>
                        </a:rPr>
                        <a:t>Original Beta</a:t>
                      </a:r>
                      <a:endParaRPr 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1.1336</a:t>
                      </a:r>
                      <a:endParaRPr lang="en-US" altLang="zh-CN"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0" i="0" u="none" strike="noStrike" dirty="0">
                          <a:effectLst/>
                          <a:latin typeface="+mn-lt"/>
                        </a:rPr>
                        <a:t>Weighted Adjusted Beta</a:t>
                      </a:r>
                      <a:endParaRPr lang="en-US"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0" i="0" u="none" strike="noStrike" dirty="0">
                          <a:effectLst/>
                          <a:latin typeface="+mn-lt"/>
                        </a:rPr>
                        <a:t>1.0895</a:t>
                      </a:r>
                      <a:endParaRPr lang="en-US" altLang="zh-CN" sz="1000" b="0" i="0" u="none" strike="noStrike" dirty="0">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r>
              <a:tr h="191211">
                <a:tc>
                  <a:txBody>
                    <a:bodyPr/>
                    <a:lstStyle/>
                    <a:p>
                      <a:pPr algn="l" fontAlgn="b"/>
                      <a:r>
                        <a:rPr lang="en-US" altLang="zh-CN" sz="1000" b="1" i="0" u="none" strike="noStrike" dirty="0">
                          <a:solidFill>
                            <a:srgbClr val="AA190B"/>
                          </a:solidFill>
                          <a:effectLst/>
                          <a:latin typeface="+mn-lt"/>
                        </a:rPr>
                        <a:t>Weighted Unlevered Adjusted Beta</a:t>
                      </a:r>
                      <a:endParaRPr lang="en-US" sz="1000" b="1" i="0" u="none" strike="noStrike" dirty="0">
                        <a:solidFill>
                          <a:srgbClr val="AA190B"/>
                        </a:solidFill>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altLang="zh-CN" sz="1000" b="1" i="0" u="none" strike="noStrike" dirty="0">
                          <a:solidFill>
                            <a:srgbClr val="AA190B"/>
                          </a:solidFill>
                          <a:effectLst/>
                          <a:latin typeface="+mn-lt"/>
                        </a:rPr>
                        <a:t>1.0778</a:t>
                      </a:r>
                      <a:endParaRPr lang="en-US" altLang="zh-CN" sz="1000" b="1" i="0" u="none" strike="noStrike" dirty="0">
                        <a:solidFill>
                          <a:srgbClr val="AA190B"/>
                        </a:solidFill>
                        <a:effectLst/>
                        <a:latin typeface="+mn-lt"/>
                      </a:endParaRPr>
                    </a:p>
                  </a:txBody>
                  <a:tcPr marL="9525" marR="9525" marT="9525" marB="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22" name="表格 21"/>
          <p:cNvGraphicFramePr>
            <a:graphicFrameLocks noGrp="1"/>
          </p:cNvGraphicFramePr>
          <p:nvPr/>
        </p:nvGraphicFramePr>
        <p:xfrm>
          <a:off x="264840" y="1215464"/>
          <a:ext cx="7025022" cy="3330454"/>
        </p:xfrm>
        <a:graphic>
          <a:graphicData uri="http://schemas.openxmlformats.org/drawingml/2006/table">
            <a:tbl>
              <a:tblPr/>
              <a:tblGrid>
                <a:gridCol w="816504"/>
                <a:gridCol w="847316"/>
                <a:gridCol w="639339"/>
                <a:gridCol w="739476"/>
                <a:gridCol w="647042"/>
                <a:gridCol w="654744"/>
                <a:gridCol w="647042"/>
                <a:gridCol w="677853"/>
                <a:gridCol w="677853"/>
                <a:gridCol w="677853"/>
              </a:tblGrid>
              <a:tr h="167266">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gridSpan="3">
                  <a:txBody>
                    <a:bodyPr/>
                    <a:lstStyle/>
                    <a:p>
                      <a:pPr algn="ctr" fontAlgn="b"/>
                      <a:r>
                        <a:rPr lang="en-US" sz="1000" b="0" i="0" u="none" strike="noStrike">
                          <a:solidFill>
                            <a:srgbClr val="000000"/>
                          </a:solidFill>
                          <a:effectLst/>
                          <a:latin typeface="+mn-lt"/>
                          <a:ea typeface="楷体" panose="02010609060101010101" pitchFamily="49" charset="-122"/>
                        </a:rPr>
                        <a:t>Historical </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cPr/>
                </a:tc>
                <a:tc hMerge="1">
                  <a:tcPr/>
                </a:tc>
                <a:tc gridSpan="5">
                  <a:txBody>
                    <a:bodyPr/>
                    <a:lstStyle/>
                    <a:p>
                      <a:pPr algn="ctr" fontAlgn="b"/>
                      <a:r>
                        <a:rPr lang="en-US" sz="1000" b="0" i="0" u="none" strike="noStrike">
                          <a:solidFill>
                            <a:srgbClr val="000000"/>
                          </a:solidFill>
                          <a:effectLst/>
                          <a:latin typeface="+mn-lt"/>
                          <a:ea typeface="楷体" panose="02010609060101010101" pitchFamily="49" charset="-122"/>
                        </a:rPr>
                        <a:t>Fiscal Years Ending December 31,</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cPr/>
                </a:tc>
                <a:tc hMerge="1">
                  <a:tcPr/>
                </a:tc>
                <a:tc hMerge="1">
                  <a:tcPr/>
                </a:tc>
                <a:tc hMerge="1">
                  <a:tcPr/>
                </a:tc>
              </a:tr>
              <a:tr h="167266">
                <a:tc gridSpan="2">
                  <a:txBody>
                    <a:bodyPr/>
                    <a:lstStyle/>
                    <a:p>
                      <a:pPr algn="l" fontAlgn="b"/>
                      <a:r>
                        <a:rPr lang="en-US" sz="1000" b="0" i="0" u="none" strike="noStrike">
                          <a:solidFill>
                            <a:srgbClr val="000000"/>
                          </a:solidFill>
                          <a:effectLst/>
                          <a:latin typeface="+mn-lt"/>
                          <a:ea typeface="楷体" panose="02010609060101010101" pitchFamily="49" charset="-122"/>
                        </a:rPr>
                        <a:t>(CNY in millions)</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2020A</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2021A</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2022A</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2023E</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2024E</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2025E</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2026E</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2027E</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167266">
                <a:tc gridSpan="3">
                  <a:txBody>
                    <a:bodyPr/>
                    <a:lstStyle/>
                    <a:p>
                      <a:pPr algn="l" fontAlgn="b"/>
                      <a:r>
                        <a:rPr lang="en-US" sz="1000" b="1" i="0" u="none" strike="noStrike">
                          <a:solidFill>
                            <a:srgbClr val="000000"/>
                          </a:solidFill>
                          <a:effectLst/>
                          <a:latin typeface="+mn-lt"/>
                          <a:ea typeface="楷体" panose="02010609060101010101" pitchFamily="49" charset="-122"/>
                        </a:rPr>
                        <a:t>Cash flow from operations</a:t>
                      </a:r>
                      <a:endParaRPr lang="en-US"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hMerge="1">
                  <a:tcPr/>
                </a:tc>
                <a:tc hMerge="1">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dirty="0">
                          <a:solidFill>
                            <a:srgbClr val="000000"/>
                          </a:solidFill>
                          <a:effectLst/>
                          <a:latin typeface="+mn-lt"/>
                          <a:ea typeface="楷体" panose="02010609060101010101" pitchFamily="49" charset="-122"/>
                        </a:rPr>
                        <a:t>　</a:t>
                      </a:r>
                      <a:endParaRPr lang="zh-CN" alt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000" b="1" i="0" u="none" strike="noStrike">
                          <a:solidFill>
                            <a:srgbClr val="000000"/>
                          </a:solidFill>
                          <a:effectLst/>
                          <a:latin typeface="+mn-lt"/>
                          <a:ea typeface="楷体" panose="02010609060101010101" pitchFamily="49" charset="-122"/>
                        </a:rPr>
                        <a:t>　</a:t>
                      </a:r>
                      <a:endParaRPr lang="zh-CN" altLang="en-US"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r>
              <a:tr h="0">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solidFill>
                        <a:srgbClr val="92302E"/>
                      </a:solidFill>
                      <a:prstDash val="solid"/>
                      <a:round/>
                      <a:headEnd type="none" w="med" len="med"/>
                      <a:tailEnd type="none" w="med" len="med"/>
                    </a:lnT>
                    <a:lnB>
                      <a:noFill/>
                    </a:lnB>
                  </a:tcPr>
                </a:tc>
              </a:tr>
              <a:tr h="334532">
                <a:tc>
                  <a:txBody>
                    <a:bodyPr/>
                    <a:lstStyle/>
                    <a:p>
                      <a:pPr algn="l" fontAlgn="b"/>
                      <a:r>
                        <a:rPr lang="en-US" sz="1000" b="0" i="0" u="none" strike="noStrike" dirty="0">
                          <a:solidFill>
                            <a:srgbClr val="000000"/>
                          </a:solidFill>
                          <a:effectLst/>
                          <a:latin typeface="+mn-lt"/>
                          <a:ea typeface="楷体" panose="02010609060101010101" pitchFamily="49" charset="-122"/>
                        </a:rPr>
                        <a:t>Revenue</a:t>
                      </a:r>
                      <a:endParaRPr 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161.3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233.4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390.2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605.6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850.9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1,124.9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1,396.6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1,664.1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w="12700" cap="flat" cmpd="sng" algn="ctr">
                      <a:noFill/>
                      <a:prstDash val="solid"/>
                      <a:round/>
                      <a:headEnd type="none" w="med" len="med"/>
                      <a:tailEnd type="none" w="med" len="med"/>
                    </a:lnT>
                    <a:lnB>
                      <a:noFill/>
                    </a:lnB>
                  </a:tcPr>
                </a:tc>
              </a:tr>
              <a:tr h="167266">
                <a:tc gridSpan="3">
                  <a:txBody>
                    <a:bodyPr/>
                    <a:lstStyle/>
                    <a:p>
                      <a:pPr algn="l" fontAlgn="b"/>
                      <a:r>
                        <a:rPr lang="en-US" sz="1000" b="0" i="0" u="none" strike="noStrike" dirty="0">
                          <a:solidFill>
                            <a:srgbClr val="000000"/>
                          </a:solidFill>
                          <a:effectLst/>
                          <a:latin typeface="+mn-lt"/>
                          <a:ea typeface="楷体" panose="02010609060101010101" pitchFamily="49" charset="-122"/>
                        </a:rPr>
                        <a:t>Revenue growth</a:t>
                      </a:r>
                      <a:endParaRPr lang="en-US" sz="1000" b="0" i="0" u="none" strike="noStrike" dirty="0">
                        <a:solidFill>
                          <a:srgbClr val="000000"/>
                        </a:solidFill>
                        <a:effectLst/>
                        <a:latin typeface="+mn-lt"/>
                        <a:ea typeface="楷体" panose="02010609060101010101" pitchFamily="49" charset="-122"/>
                      </a:endParaRPr>
                    </a:p>
                  </a:txBody>
                  <a:tcPr marL="98815" marR="0" marT="0" marB="0" anchor="b">
                    <a:lnL>
                      <a:noFill/>
                    </a:lnL>
                    <a:lnR>
                      <a:noFill/>
                    </a:lnR>
                    <a:lnT>
                      <a:noFill/>
                    </a:lnT>
                    <a:lnB>
                      <a:noFill/>
                    </a:lnB>
                  </a:tcPr>
                </a:tc>
                <a:tc hMerge="1">
                  <a:tcPr/>
                </a:tc>
                <a:tc hMerge="1">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55%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41%</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32%</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24%</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19%</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334532">
                <a:tc>
                  <a:txBody>
                    <a:bodyPr/>
                    <a:lstStyle/>
                    <a:p>
                      <a:pPr algn="l" fontAlgn="b"/>
                      <a:r>
                        <a:rPr lang="en-US" sz="1000" b="0" i="0" u="none" strike="noStrike">
                          <a:solidFill>
                            <a:srgbClr val="000000"/>
                          </a:solidFill>
                          <a:effectLst/>
                          <a:latin typeface="+mn-lt"/>
                          <a:ea typeface="楷体" panose="02010609060101010101" pitchFamily="49" charset="-122"/>
                        </a:rPr>
                        <a:t>EBITDA</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281.8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425.7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569.3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643.8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807.1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r>
              <a:tr h="167266">
                <a:tc gridSpan="2">
                  <a:txBody>
                    <a:bodyPr/>
                    <a:lstStyle/>
                    <a:p>
                      <a:pPr algn="l" fontAlgn="b"/>
                      <a:r>
                        <a:rPr lang="en-US" sz="1000" b="0" i="0" u="none" strike="noStrike">
                          <a:solidFill>
                            <a:srgbClr val="000000"/>
                          </a:solidFill>
                          <a:effectLst/>
                          <a:latin typeface="+mn-lt"/>
                          <a:ea typeface="楷体" panose="02010609060101010101" pitchFamily="49" charset="-122"/>
                        </a:rPr>
                        <a:t>EBITDA margin</a:t>
                      </a:r>
                      <a:endParaRPr lang="en-US" sz="1000" b="0" i="0" u="none" strike="noStrike">
                        <a:solidFill>
                          <a:srgbClr val="000000"/>
                        </a:solidFill>
                        <a:effectLst/>
                        <a:latin typeface="+mn-lt"/>
                        <a:ea typeface="楷体" panose="02010609060101010101" pitchFamily="49" charset="-122"/>
                      </a:endParaRPr>
                    </a:p>
                  </a:txBody>
                  <a:tcPr marL="98815" marR="0" marT="0" marB="0" anchor="b">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47%</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50%</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51%</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46%</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48%</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334532">
                <a:tc>
                  <a:txBody>
                    <a:bodyPr/>
                    <a:lstStyle/>
                    <a:p>
                      <a:pPr algn="l" fontAlgn="ctr"/>
                      <a:r>
                        <a:rPr lang="en-US" sz="1000" b="0" i="0" u="none" strike="noStrike">
                          <a:solidFill>
                            <a:srgbClr val="000000"/>
                          </a:solidFill>
                          <a:effectLst/>
                          <a:latin typeface="+mn-lt"/>
                          <a:ea typeface="楷体" panose="02010609060101010101" pitchFamily="49" charset="-122"/>
                        </a:rPr>
                        <a:t>EBIT </a:t>
                      </a:r>
                      <a:endParaRPr lang="en-US" sz="10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31.3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57.2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FF"/>
                          </a:solidFill>
                          <a:effectLst/>
                          <a:latin typeface="+mn-lt"/>
                          <a:ea typeface="楷体" panose="02010609060101010101" pitchFamily="49" charset="-122"/>
                        </a:rPr>
                        <a:t>   </a:t>
                      </a:r>
                      <a:r>
                        <a:rPr lang="en-US" altLang="zh-CN" sz="1000" b="0" i="0" u="none" strike="noStrike" dirty="0">
                          <a:solidFill>
                            <a:srgbClr val="0000FF"/>
                          </a:solidFill>
                          <a:effectLst/>
                          <a:latin typeface="+mn-lt"/>
                          <a:ea typeface="楷体" panose="02010609060101010101" pitchFamily="49" charset="-122"/>
                        </a:rPr>
                        <a:t>131.1 </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228.6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340.2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451.6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492.3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620.4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167266">
                <a:tc gridSpan="2">
                  <a:txBody>
                    <a:bodyPr/>
                    <a:lstStyle/>
                    <a:p>
                      <a:pPr algn="l" fontAlgn="b"/>
                      <a:r>
                        <a:rPr lang="en-US" sz="1000" b="0" i="0" u="none" strike="noStrike">
                          <a:solidFill>
                            <a:srgbClr val="000000"/>
                          </a:solidFill>
                          <a:effectLst/>
                          <a:latin typeface="+mn-lt"/>
                          <a:ea typeface="楷体" panose="02010609060101010101" pitchFamily="49" charset="-122"/>
                        </a:rPr>
                        <a:t>EBIT margin</a:t>
                      </a:r>
                      <a:endParaRPr lang="en-US" sz="1000" b="0" i="0" u="none" strike="noStrike">
                        <a:solidFill>
                          <a:srgbClr val="000000"/>
                        </a:solidFill>
                        <a:effectLst/>
                        <a:latin typeface="+mn-lt"/>
                        <a:ea typeface="楷体" panose="02010609060101010101" pitchFamily="49" charset="-122"/>
                      </a:endParaRPr>
                    </a:p>
                  </a:txBody>
                  <a:tcPr marL="98815" marR="0" marT="0" marB="0" anchor="b">
                    <a:lnL>
                      <a:noFill/>
                    </a:lnL>
                    <a:lnR>
                      <a:noFill/>
                    </a:lnR>
                    <a:lnT>
                      <a:noFill/>
                    </a:lnT>
                    <a:lnB>
                      <a:noFill/>
                    </a:lnB>
                  </a:tcPr>
                </a:tc>
                <a:tc hMerge="1">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19%</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24%</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34%</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38%</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40%</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40%</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35%</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37%</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167266">
                <a:tc>
                  <a:txBody>
                    <a:bodyPr/>
                    <a:lstStyle/>
                    <a:p>
                      <a:pPr algn="l" fontAlgn="ctr"/>
                      <a:r>
                        <a:rPr lang="en-US" sz="1000" b="0" i="0" u="none" strike="noStrike" dirty="0">
                          <a:solidFill>
                            <a:srgbClr val="000000"/>
                          </a:solidFill>
                          <a:effectLst/>
                          <a:latin typeface="+mn-lt"/>
                          <a:ea typeface="楷体" panose="02010609060101010101" pitchFamily="49" charset="-122"/>
                        </a:rPr>
                        <a:t>Tax rate </a:t>
                      </a:r>
                      <a:endParaRPr 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FF"/>
                          </a:solidFill>
                          <a:effectLst/>
                          <a:latin typeface="+mn-lt"/>
                          <a:ea typeface="楷体" panose="02010609060101010101" pitchFamily="49" charset="-122"/>
                        </a:rPr>
                        <a:t>9%</a:t>
                      </a:r>
                      <a:endParaRPr lang="en-US" altLang="zh-CN" sz="1000" b="0" i="0" u="none" strike="noStrike">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FF"/>
                          </a:solidFill>
                          <a:effectLst/>
                          <a:latin typeface="+mn-lt"/>
                          <a:ea typeface="楷体" panose="02010609060101010101" pitchFamily="49" charset="-122"/>
                        </a:rPr>
                        <a:t>11%</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FF"/>
                          </a:solidFill>
                          <a:effectLst/>
                          <a:latin typeface="+mn-lt"/>
                          <a:ea typeface="楷体" panose="02010609060101010101" pitchFamily="49" charset="-122"/>
                        </a:rPr>
                        <a:t>14%</a:t>
                      </a:r>
                      <a:endParaRPr lang="en-US" altLang="zh-CN" sz="1000" b="0" i="0" u="none" strike="noStrike" dirty="0">
                        <a:solidFill>
                          <a:srgbClr val="0000FF"/>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334532">
                <a:tc gridSpan="2">
                  <a:txBody>
                    <a:bodyPr/>
                    <a:lstStyle/>
                    <a:p>
                      <a:pPr algn="l" fontAlgn="ctr"/>
                      <a:r>
                        <a:rPr lang="en-US" sz="1000" b="0" i="0" u="none" strike="noStrike" dirty="0">
                          <a:solidFill>
                            <a:srgbClr val="000000"/>
                          </a:solidFill>
                          <a:effectLst/>
                          <a:latin typeface="+mn-lt"/>
                          <a:ea typeface="楷体" panose="02010609060101010101" pitchFamily="49" charset="-122"/>
                        </a:rPr>
                        <a:t>EBIT* (1-Tax) </a:t>
                      </a:r>
                      <a:endParaRPr lang="en-US" sz="10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hMerge="1">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34.2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63.2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149.8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262.9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391.2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519.4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566.2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c>
                  <a:txBody>
                    <a:bodyPr/>
                    <a:lstStyle/>
                    <a:p>
                      <a:pPr algn="r" fontAlgn="b"/>
                      <a:r>
                        <a:rPr lang="zh-CN" altLang="en-US" sz="1000" b="0" i="0" u="none" strike="noStrike" dirty="0">
                          <a:solidFill>
                            <a:srgbClr val="000000"/>
                          </a:solidFill>
                          <a:effectLst/>
                          <a:latin typeface="+mn-lt"/>
                          <a:ea typeface="楷体" panose="02010609060101010101" pitchFamily="49" charset="-122"/>
                        </a:rPr>
                        <a:t>    </a:t>
                      </a:r>
                      <a:r>
                        <a:rPr lang="en-US" altLang="zh-CN" sz="1000" b="0" i="0" u="none" strike="noStrike" dirty="0">
                          <a:solidFill>
                            <a:srgbClr val="000000"/>
                          </a:solidFill>
                          <a:effectLst/>
                          <a:latin typeface="+mn-lt"/>
                          <a:ea typeface="楷体" panose="02010609060101010101" pitchFamily="49" charset="-122"/>
                        </a:rPr>
                        <a:t>713.5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E7EFF8"/>
                    </a:solidFill>
                  </a:tcPr>
                </a:tc>
              </a:tr>
              <a:tr h="167266">
                <a:tc gridSpan="2">
                  <a:txBody>
                    <a:bodyPr/>
                    <a:lstStyle/>
                    <a:p>
                      <a:pPr algn="l" fontAlgn="b"/>
                      <a:r>
                        <a:rPr lang="en-US" sz="1000" b="0" i="0" u="none" strike="noStrike">
                          <a:solidFill>
                            <a:srgbClr val="000000"/>
                          </a:solidFill>
                          <a:effectLst/>
                          <a:latin typeface="+mn-lt"/>
                          <a:ea typeface="楷体" panose="02010609060101010101" pitchFamily="49" charset="-122"/>
                        </a:rPr>
                        <a:t>(plus) D&amp;A</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53.2</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85.5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117.6</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151.5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186.6</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167266">
                <a:tc gridSpan="4">
                  <a:txBody>
                    <a:bodyPr/>
                    <a:lstStyle/>
                    <a:p>
                      <a:pPr algn="l" fontAlgn="b"/>
                      <a:r>
                        <a:rPr lang="en-US" sz="1000" b="0" i="0" u="none" strike="noStrike">
                          <a:solidFill>
                            <a:srgbClr val="000000"/>
                          </a:solidFill>
                          <a:effectLst/>
                          <a:latin typeface="+mn-lt"/>
                          <a:ea typeface="楷体" panose="02010609060101010101" pitchFamily="49" charset="-122"/>
                        </a:rPr>
                        <a:t>(less) changes in working capital</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a:tc>
                <a:tc hMerge="1">
                  <a:tcPr/>
                </a:tc>
                <a:tc hMerge="1">
                  <a:tcPr/>
                </a:tc>
                <a:tc>
                  <a:txBody>
                    <a:bodyPr/>
                    <a:lstStyle/>
                    <a:p>
                      <a:pPr algn="l" fontAlgn="b"/>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4.4 </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10.0 </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(22.4)</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(26.0)</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r" fontAlgn="b"/>
                      <a:r>
                        <a:rPr lang="en-US" altLang="zh-CN" sz="1000" b="0" i="0" u="none" strike="noStrike">
                          <a:solidFill>
                            <a:srgbClr val="000000"/>
                          </a:solidFill>
                          <a:effectLst/>
                          <a:latin typeface="+mn-lt"/>
                          <a:ea typeface="楷体" panose="02010609060101010101" pitchFamily="49" charset="-122"/>
                        </a:rPr>
                        <a:t>(13.5)</a:t>
                      </a:r>
                      <a:endParaRPr lang="en-US" altLang="zh-CN"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r>
              <a:tr h="167266">
                <a:tc gridSpan="2">
                  <a:txBody>
                    <a:bodyPr/>
                    <a:lstStyle/>
                    <a:p>
                      <a:pPr algn="l" fontAlgn="b"/>
                      <a:r>
                        <a:rPr lang="en-US" sz="1000" b="0" i="0" u="none" strike="noStrike">
                          <a:solidFill>
                            <a:srgbClr val="000000"/>
                          </a:solidFill>
                          <a:effectLst/>
                          <a:latin typeface="+mn-lt"/>
                          <a:ea typeface="楷体" panose="02010609060101010101" pitchFamily="49" charset="-122"/>
                        </a:rPr>
                        <a:t>(less) Capex</a:t>
                      </a:r>
                      <a:endParaRPr 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hMerge="1">
                  <a:tcPr/>
                </a:tc>
                <a:tc>
                  <a:txBody>
                    <a:bodyPr/>
                    <a:lstStyle/>
                    <a:p>
                      <a:pPr algn="l" fontAlgn="b"/>
                      <a:r>
                        <a:rPr lang="zh-CN" altLang="en-US" sz="1000" b="0" i="0" u="none" strike="noStrike">
                          <a:solidFill>
                            <a:srgbClr val="000000"/>
                          </a:solidFill>
                          <a:effectLst/>
                          <a:latin typeface="+mn-lt"/>
                          <a:ea typeface="楷体" panose="02010609060101010101" pitchFamily="49" charset="-122"/>
                        </a:rPr>
                        <a:t>　</a:t>
                      </a:r>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zh-CN" altLang="en-US" sz="1000" b="0" i="0" u="none" strike="noStrike">
                          <a:solidFill>
                            <a:srgbClr val="000000"/>
                          </a:solidFill>
                          <a:effectLst/>
                          <a:latin typeface="+mn-lt"/>
                          <a:ea typeface="楷体" panose="02010609060101010101" pitchFamily="49" charset="-122"/>
                        </a:rPr>
                        <a:t>　</a:t>
                      </a:r>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zh-CN" altLang="en-US" sz="1000" b="0" i="0" u="none" strike="noStrike">
                          <a:solidFill>
                            <a:srgbClr val="000000"/>
                          </a:solidFill>
                          <a:effectLst/>
                          <a:latin typeface="+mn-lt"/>
                          <a:ea typeface="楷体" panose="02010609060101010101" pitchFamily="49" charset="-122"/>
                        </a:rPr>
                        <a:t>　</a:t>
                      </a:r>
                      <a:endParaRPr lang="zh-CN" altLang="en-US" sz="10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(210.6)</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(180.1)</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(207.5)</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(224.7)</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r" fontAlgn="b"/>
                      <a:r>
                        <a:rPr lang="en-US" altLang="zh-CN" sz="1000" b="0" i="0" u="none" strike="noStrike" dirty="0">
                          <a:solidFill>
                            <a:srgbClr val="000000"/>
                          </a:solidFill>
                          <a:effectLst/>
                          <a:latin typeface="+mn-lt"/>
                          <a:ea typeface="楷体" panose="02010609060101010101" pitchFamily="49" charset="-122"/>
                        </a:rPr>
                        <a:t>(251.4)</a:t>
                      </a:r>
                      <a:endParaRPr lang="en-US" altLang="zh-CN" sz="10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r>
              <a:tr h="167266">
                <a:tc gridSpan="3">
                  <a:txBody>
                    <a:bodyPr/>
                    <a:lstStyle/>
                    <a:p>
                      <a:pPr algn="l" fontAlgn="b"/>
                      <a:r>
                        <a:rPr lang="en-US" sz="1000" b="1" i="0" u="none" strike="noStrike" dirty="0">
                          <a:solidFill>
                            <a:srgbClr val="000000"/>
                          </a:solidFill>
                          <a:effectLst/>
                          <a:latin typeface="+mn-lt"/>
                          <a:ea typeface="楷体" panose="02010609060101010101" pitchFamily="49" charset="-122"/>
                        </a:rPr>
                        <a:t>Unlevered free cash flow</a:t>
                      </a:r>
                      <a:endParaRPr lang="en-US"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hMerge="1">
                  <a:tcPr/>
                </a:tc>
                <a:tc hMerge="1">
                  <a:tcPr/>
                </a:tc>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endParaRPr lang="zh-CN" altLang="en-US"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r" fontAlgn="b"/>
                      <a:r>
                        <a:rPr lang="zh-CN" altLang="en-US" sz="1000" b="1" i="0" u="none" strike="noStrike">
                          <a:solidFill>
                            <a:srgbClr val="000000"/>
                          </a:solidFill>
                          <a:effectLst/>
                          <a:latin typeface="+mn-lt"/>
                          <a:ea typeface="楷体" panose="02010609060101010101" pitchFamily="49" charset="-122"/>
                        </a:rPr>
                        <a:t>   </a:t>
                      </a:r>
                      <a:r>
                        <a:rPr lang="en-US" altLang="zh-CN" sz="1000" b="1" i="0" u="none" strike="noStrike">
                          <a:solidFill>
                            <a:srgbClr val="000000"/>
                          </a:solidFill>
                          <a:effectLst/>
                          <a:latin typeface="+mn-lt"/>
                          <a:ea typeface="楷体" panose="02010609060101010101" pitchFamily="49" charset="-122"/>
                        </a:rPr>
                        <a:t>109.9 </a:t>
                      </a:r>
                      <a:endParaRPr lang="en-US" altLang="zh-CN"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solidFill>
                      <a:srgbClr val="E7EFF8"/>
                    </a:solidFill>
                  </a:tcPr>
                </a:tc>
                <a:tc>
                  <a:txBody>
                    <a:bodyPr/>
                    <a:lstStyle/>
                    <a:p>
                      <a:pPr algn="r" fontAlgn="b"/>
                      <a:r>
                        <a:rPr lang="zh-CN" altLang="en-US" sz="1000" b="1" i="0" u="none" strike="noStrike">
                          <a:solidFill>
                            <a:srgbClr val="000000"/>
                          </a:solidFill>
                          <a:effectLst/>
                          <a:latin typeface="+mn-lt"/>
                          <a:ea typeface="楷体" panose="02010609060101010101" pitchFamily="49" charset="-122"/>
                        </a:rPr>
                        <a:t>   </a:t>
                      </a:r>
                      <a:r>
                        <a:rPr lang="en-US" altLang="zh-CN" sz="1000" b="1" i="0" u="none" strike="noStrike">
                          <a:solidFill>
                            <a:srgbClr val="000000"/>
                          </a:solidFill>
                          <a:effectLst/>
                          <a:latin typeface="+mn-lt"/>
                          <a:ea typeface="楷体" panose="02010609060101010101" pitchFamily="49" charset="-122"/>
                        </a:rPr>
                        <a:t>306.6 </a:t>
                      </a:r>
                      <a:endParaRPr lang="en-US" altLang="zh-CN"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solidFill>
                      <a:srgbClr val="E7EFF8"/>
                    </a:solidFill>
                  </a:tcPr>
                </a:tc>
                <a:tc>
                  <a:txBody>
                    <a:bodyPr/>
                    <a:lstStyle/>
                    <a:p>
                      <a:pPr algn="r" fontAlgn="b"/>
                      <a:r>
                        <a:rPr lang="zh-CN" altLang="en-US" sz="1000" b="1" i="0" u="none" strike="noStrike">
                          <a:solidFill>
                            <a:srgbClr val="000000"/>
                          </a:solidFill>
                          <a:effectLst/>
                          <a:latin typeface="+mn-lt"/>
                          <a:ea typeface="楷体" panose="02010609060101010101" pitchFamily="49" charset="-122"/>
                        </a:rPr>
                        <a:t>   </a:t>
                      </a:r>
                      <a:r>
                        <a:rPr lang="en-US" altLang="zh-CN" sz="1000" b="1" i="0" u="none" strike="noStrike">
                          <a:solidFill>
                            <a:srgbClr val="000000"/>
                          </a:solidFill>
                          <a:effectLst/>
                          <a:latin typeface="+mn-lt"/>
                          <a:ea typeface="楷体" panose="02010609060101010101" pitchFamily="49" charset="-122"/>
                        </a:rPr>
                        <a:t>407.1 </a:t>
                      </a:r>
                      <a:endParaRPr lang="en-US" altLang="zh-CN" sz="1000" b="1"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solidFill>
                      <a:srgbClr val="E7EFF8"/>
                    </a:solidFill>
                  </a:tcPr>
                </a:tc>
                <a:tc>
                  <a:txBody>
                    <a:bodyPr/>
                    <a:lstStyle/>
                    <a:p>
                      <a:pPr algn="r" fontAlgn="b"/>
                      <a:r>
                        <a:rPr lang="zh-CN" altLang="en-US" sz="1000" b="1" i="0" u="none" strike="noStrike" dirty="0">
                          <a:solidFill>
                            <a:srgbClr val="000000"/>
                          </a:solidFill>
                          <a:effectLst/>
                          <a:latin typeface="+mn-lt"/>
                          <a:ea typeface="楷体" panose="02010609060101010101" pitchFamily="49" charset="-122"/>
                        </a:rPr>
                        <a:t>   </a:t>
                      </a:r>
                      <a:r>
                        <a:rPr lang="en-US" altLang="zh-CN" sz="1000" b="1" i="0" u="none" strike="noStrike" dirty="0">
                          <a:solidFill>
                            <a:srgbClr val="000000"/>
                          </a:solidFill>
                          <a:effectLst/>
                          <a:latin typeface="+mn-lt"/>
                          <a:ea typeface="楷体" panose="02010609060101010101" pitchFamily="49" charset="-122"/>
                        </a:rPr>
                        <a:t>467.0 </a:t>
                      </a:r>
                      <a:endParaRPr lang="en-US" altLang="zh-CN"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solidFill>
                      <a:srgbClr val="E7EFF8"/>
                    </a:solidFill>
                  </a:tcPr>
                </a:tc>
                <a:tc>
                  <a:txBody>
                    <a:bodyPr/>
                    <a:lstStyle/>
                    <a:p>
                      <a:pPr algn="r" fontAlgn="b"/>
                      <a:r>
                        <a:rPr lang="zh-CN" altLang="en-US" sz="1000" b="1" i="0" u="none" strike="noStrike" dirty="0">
                          <a:solidFill>
                            <a:srgbClr val="000000"/>
                          </a:solidFill>
                          <a:effectLst/>
                          <a:latin typeface="+mn-lt"/>
                          <a:ea typeface="楷体" panose="02010609060101010101" pitchFamily="49" charset="-122"/>
                        </a:rPr>
                        <a:t>   </a:t>
                      </a:r>
                      <a:r>
                        <a:rPr lang="en-US" altLang="zh-CN" sz="1000" b="1" i="0" u="none" strike="noStrike" dirty="0">
                          <a:solidFill>
                            <a:srgbClr val="000000"/>
                          </a:solidFill>
                          <a:effectLst/>
                          <a:latin typeface="+mn-lt"/>
                          <a:ea typeface="楷体" panose="02010609060101010101" pitchFamily="49" charset="-122"/>
                        </a:rPr>
                        <a:t>635.2 </a:t>
                      </a:r>
                      <a:endParaRPr lang="en-US" altLang="zh-CN" sz="10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solidFill>
                      <a:srgbClr val="E7EFF8"/>
                    </a:solidFill>
                  </a:tcPr>
                </a:tc>
              </a:tr>
            </a:tbl>
          </a:graphicData>
        </a:graphic>
      </p:graphicFrame>
      <p:sp>
        <p:nvSpPr>
          <p:cNvPr id="23" name="文本框 22"/>
          <p:cNvSpPr txBox="1"/>
          <p:nvPr/>
        </p:nvSpPr>
        <p:spPr>
          <a:xfrm>
            <a:off x="7409923" y="945942"/>
            <a:ext cx="1166730" cy="193899"/>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WACC Cal</a:t>
            </a:r>
            <a:endParaRPr lang="zh-CN" altLang="en-US" sz="1400" b="1" dirty="0">
              <a:latin typeface="Arial" panose="020B0604020202020204" pitchFamily="34" charset="0"/>
              <a:cs typeface="Arial" panose="020B0604020202020204" pitchFamily="34" charset="0"/>
            </a:endParaRPr>
          </a:p>
        </p:txBody>
      </p:sp>
      <p:sp>
        <p:nvSpPr>
          <p:cNvPr id="24" name="文本框 23"/>
          <p:cNvSpPr txBox="1"/>
          <p:nvPr/>
        </p:nvSpPr>
        <p:spPr>
          <a:xfrm>
            <a:off x="264840" y="4683930"/>
            <a:ext cx="1005083" cy="193899"/>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Beta Cal</a:t>
            </a:r>
            <a:endParaRPr lang="zh-CN" altLang="en-US" sz="1400" b="1" dirty="0">
              <a:latin typeface="Arial" panose="020B0604020202020204" pitchFamily="34" charset="0"/>
              <a:cs typeface="Arial" panose="020B0604020202020204" pitchFamily="34" charset="0"/>
            </a:endParaRPr>
          </a:p>
        </p:txBody>
      </p:sp>
      <p:sp>
        <p:nvSpPr>
          <p:cNvPr id="25" name="文本框 24"/>
          <p:cNvSpPr txBox="1"/>
          <p:nvPr/>
        </p:nvSpPr>
        <p:spPr>
          <a:xfrm>
            <a:off x="251617" y="945518"/>
            <a:ext cx="3900805" cy="193040"/>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Unleveraged Free Cash Flow Discounted Model</a:t>
            </a:r>
            <a:endParaRPr lang="zh-CN" altLang="en-US"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 DCF Model</a:t>
            </a:r>
            <a:endParaRPr lang="zh-CN" altLang="en-US" dirty="0"/>
          </a:p>
        </p:txBody>
      </p:sp>
      <p:sp>
        <p:nvSpPr>
          <p:cNvPr id="15" name="文本框 14"/>
          <p:cNvSpPr txBox="1"/>
          <p:nvPr/>
        </p:nvSpPr>
        <p:spPr>
          <a:xfrm>
            <a:off x="4334584" y="1269554"/>
            <a:ext cx="1537344" cy="307777"/>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1400" b="1" dirty="0">
                <a:solidFill>
                  <a:srgbClr val="AA190B"/>
                </a:solidFill>
              </a:rPr>
              <a:t>Equity Value</a:t>
            </a:r>
            <a:endParaRPr kumimoji="1" lang="zh-CN" altLang="en-US" sz="1400" b="1" dirty="0">
              <a:solidFill>
                <a:srgbClr val="AA190B"/>
              </a:solidFill>
            </a:endParaRPr>
          </a:p>
        </p:txBody>
      </p:sp>
      <p:sp>
        <p:nvSpPr>
          <p:cNvPr id="16" name="文本框 15"/>
          <p:cNvSpPr txBox="1"/>
          <p:nvPr/>
        </p:nvSpPr>
        <p:spPr>
          <a:xfrm>
            <a:off x="4378538" y="3753830"/>
            <a:ext cx="1449436" cy="307777"/>
          </a:xfrm>
          <a:prstGeom prst="rect">
            <a:avLst/>
          </a:prstGeom>
          <a:noFill/>
        </p:spPr>
        <p:txBody>
          <a:bodyPr wrap="none" rtlCol="0">
            <a:spAutoFit/>
          </a:bodyPr>
          <a:lstStyle/>
          <a:p>
            <a:pPr marL="285750" indent="-285750">
              <a:buFont typeface="Arial" panose="020B0604020202020204" pitchFamily="34" charset="0"/>
              <a:buChar char="•"/>
            </a:pPr>
            <a:r>
              <a:rPr kumimoji="1" lang="en-US" altLang="zh-CN" sz="1400" b="1" dirty="0">
                <a:solidFill>
                  <a:srgbClr val="AA190B"/>
                </a:solidFill>
              </a:rPr>
              <a:t>Stock Price</a:t>
            </a:r>
            <a:endParaRPr kumimoji="1" lang="zh-CN" altLang="en-US" sz="1400" b="1" dirty="0">
              <a:solidFill>
                <a:srgbClr val="AA190B"/>
              </a:solidFill>
            </a:endParaRPr>
          </a:p>
        </p:txBody>
      </p:sp>
      <p:graphicFrame>
        <p:nvGraphicFramePr>
          <p:cNvPr id="19" name="表格 18"/>
          <p:cNvGraphicFramePr>
            <a:graphicFrameLocks noGrp="1"/>
          </p:cNvGraphicFramePr>
          <p:nvPr/>
        </p:nvGraphicFramePr>
        <p:xfrm>
          <a:off x="4348909" y="1608386"/>
          <a:ext cx="5405649" cy="2075580"/>
        </p:xfrm>
        <a:graphic>
          <a:graphicData uri="http://schemas.openxmlformats.org/drawingml/2006/table">
            <a:tbl>
              <a:tblPr/>
              <a:tblGrid>
                <a:gridCol w="365125"/>
                <a:gridCol w="444500"/>
                <a:gridCol w="627418"/>
                <a:gridCol w="725688"/>
                <a:gridCol w="634977"/>
                <a:gridCol w="642536"/>
                <a:gridCol w="634977"/>
                <a:gridCol w="665214"/>
                <a:gridCol w="665214"/>
              </a:tblGrid>
              <a:tr h="252325">
                <a:tc>
                  <a:txBody>
                    <a:bodyPr/>
                    <a:lstStyle/>
                    <a:p>
                      <a:pPr algn="l" fontAlgn="b"/>
                      <a:r>
                        <a:rPr lang="zh-CN" altLang="en-US" sz="1100" b="0" i="0" u="none" strike="noStrike" dirty="0">
                          <a:solidFill>
                            <a:srgbClr val="000000"/>
                          </a:solidFill>
                          <a:effectLst/>
                          <a:latin typeface="+mn-lt"/>
                          <a:ea typeface="楷体" panose="02010609060101010101" pitchFamily="49" charset="-122"/>
                        </a:rPr>
                        <a:t>　</a:t>
                      </a:r>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8A1E28"/>
                    </a:solidFill>
                  </a:tcPr>
                </a:tc>
                <a:tc>
                  <a:txBody>
                    <a:bodyPr/>
                    <a:lstStyle/>
                    <a:p>
                      <a:pPr algn="l" fontAlgn="b"/>
                      <a:r>
                        <a:rPr lang="zh-CN" altLang="en-US" sz="1100" b="0" i="0" u="none" strike="noStrike">
                          <a:solidFill>
                            <a:srgbClr val="000000"/>
                          </a:solidFill>
                          <a:effectLst/>
                          <a:latin typeface="+mn-lt"/>
                          <a:ea typeface="楷体" panose="02010609060101010101" pitchFamily="49" charset="-122"/>
                        </a:rPr>
                        <a:t>　</a:t>
                      </a:r>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8A1E28"/>
                    </a:solidFill>
                  </a:tcPr>
                </a:tc>
                <a:tc gridSpan="7">
                  <a:txBody>
                    <a:bodyPr/>
                    <a:lstStyle/>
                    <a:p>
                      <a:pPr algn="ctr" fontAlgn="b"/>
                      <a:r>
                        <a:rPr lang="en-US" sz="1100" b="1" i="0" u="none" strike="noStrike" dirty="0">
                          <a:solidFill>
                            <a:srgbClr val="FFFFFF"/>
                          </a:solidFill>
                          <a:effectLst/>
                          <a:latin typeface="+mn-lt"/>
                          <a:ea typeface="楷体" panose="02010609060101010101" pitchFamily="49" charset="-122"/>
                        </a:rPr>
                        <a:t>Perpetuity Growth</a:t>
                      </a:r>
                      <a:endParaRPr lang="en-US" sz="11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8A1E28"/>
                    </a:solidFill>
                  </a:tcPr>
                </a:tc>
                <a:tc hMerge="1">
                  <a:tcPr/>
                </a:tc>
                <a:tc hMerge="1">
                  <a:tcPr/>
                </a:tc>
                <a:tc hMerge="1">
                  <a:tcPr/>
                </a:tc>
                <a:tc hMerge="1">
                  <a:tcPr/>
                </a:tc>
                <a:tc hMerge="1">
                  <a:tcPr/>
                </a:tc>
                <a:tc hMerge="1">
                  <a:tcPr/>
                </a:tc>
              </a:tr>
              <a:tr h="260465">
                <a:tc rowSpan="7">
                  <a:txBody>
                    <a:bodyPr/>
                    <a:lstStyle/>
                    <a:p>
                      <a:pPr algn="ctr" fontAlgn="ctr"/>
                      <a:r>
                        <a:rPr lang="en-US" sz="1100" b="1" i="0" u="none" strike="noStrike" dirty="0" err="1">
                          <a:solidFill>
                            <a:srgbClr val="FFFFFF"/>
                          </a:solidFill>
                          <a:effectLst/>
                          <a:latin typeface="+mn-lt"/>
                          <a:ea typeface="楷体" panose="02010609060101010101" pitchFamily="49" charset="-122"/>
                        </a:rPr>
                        <a:t>W</a:t>
                      </a:r>
                      <a:r>
                        <a:rPr lang="en-US" altLang="zh-CN" sz="1100" b="1" i="0" u="none" strike="noStrike" dirty="0" err="1">
                          <a:solidFill>
                            <a:srgbClr val="FFFFFF"/>
                          </a:solidFill>
                          <a:effectLst/>
                          <a:latin typeface="+mn-lt"/>
                          <a:ea typeface="楷体" panose="02010609060101010101" pitchFamily="49" charset="-122"/>
                        </a:rPr>
                        <a:t>acc</a:t>
                      </a:r>
                      <a:endParaRPr lang="en-US" sz="1100" b="1" i="0" u="none" strike="noStrike" dirty="0">
                        <a:solidFill>
                          <a:srgbClr val="FFFFFF"/>
                        </a:solidFill>
                        <a:effectLst/>
                        <a:latin typeface="+mn-lt"/>
                        <a:ea typeface="楷体" panose="02010609060101010101" pitchFamily="49" charset="-122"/>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8A1E28"/>
                    </a:solidFill>
                  </a:tcPr>
                </a:tc>
                <a:tc>
                  <a:txBody>
                    <a:bodyPr/>
                    <a:lstStyle/>
                    <a:p>
                      <a:pPr algn="r" fontAlgn="b"/>
                      <a:r>
                        <a:rPr lang="en-US" altLang="zh-CN" sz="1100" b="0" i="0" u="none" strike="noStrike" dirty="0">
                          <a:solidFill>
                            <a:srgbClr val="FFFFFF"/>
                          </a:solidFill>
                          <a:effectLst/>
                          <a:latin typeface="+mn-lt"/>
                          <a:ea typeface="楷体" panose="02010609060101010101" pitchFamily="49" charset="-122"/>
                        </a:rPr>
                        <a:t>14,730</a:t>
                      </a:r>
                      <a:endParaRPr lang="en-US" altLang="zh-CN" sz="1100" b="0" i="0" u="none" strike="noStrike" dirty="0">
                        <a:solidFill>
                          <a:srgbClr val="FFFFFF"/>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0.0%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0.5%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3.0%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0465">
                <a:tc vMerge="1">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4.5%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13,605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15,151</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17,140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19,791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23,503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29,071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38,350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6046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5.0%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12,199</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13,418</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14,943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16,903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19,517</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23,176</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28,665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046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5.5%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11,049</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12,033</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13,235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14,739</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16,671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19,248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22,855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046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6.0%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10,092</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10,900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11,870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13,056</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14,538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16,443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18,984</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046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6.5%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9,283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9,957</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10,754</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11,711</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12,880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14,341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16,220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046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7.0%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8,590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9,160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9,825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10,611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11,554</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12,707</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14,148</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bl>
          </a:graphicData>
        </a:graphic>
      </p:graphicFrame>
      <p:graphicFrame>
        <p:nvGraphicFramePr>
          <p:cNvPr id="20" name="表格 19"/>
          <p:cNvGraphicFramePr>
            <a:graphicFrameLocks noGrp="1"/>
          </p:cNvGraphicFramePr>
          <p:nvPr/>
        </p:nvGraphicFramePr>
        <p:xfrm>
          <a:off x="4341716" y="4065212"/>
          <a:ext cx="5407201" cy="2077201"/>
        </p:xfrm>
        <a:graphic>
          <a:graphicData uri="http://schemas.openxmlformats.org/drawingml/2006/table">
            <a:tbl>
              <a:tblPr/>
              <a:tblGrid>
                <a:gridCol w="404625"/>
                <a:gridCol w="350462"/>
                <a:gridCol w="635075"/>
                <a:gridCol w="734545"/>
                <a:gridCol w="642726"/>
                <a:gridCol w="650378"/>
                <a:gridCol w="642726"/>
                <a:gridCol w="673332"/>
                <a:gridCol w="673332"/>
              </a:tblGrid>
              <a:tr h="246036">
                <a:tc>
                  <a:txBody>
                    <a:bodyPr/>
                    <a:lstStyle/>
                    <a:p>
                      <a:pPr algn="l" fontAlgn="b"/>
                      <a:r>
                        <a:rPr lang="zh-CN" altLang="en-US" sz="1100" b="0" i="0" u="none" strike="noStrike" dirty="0">
                          <a:solidFill>
                            <a:srgbClr val="000000"/>
                          </a:solidFill>
                          <a:effectLst/>
                          <a:latin typeface="+mn-lt"/>
                          <a:ea typeface="楷体" panose="02010609060101010101" pitchFamily="49" charset="-122"/>
                        </a:rPr>
                        <a:t>　</a:t>
                      </a:r>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solidFill>
                      <a:srgbClr val="8A1E28"/>
                    </a:solidFill>
                  </a:tcPr>
                </a:tc>
                <a:tc>
                  <a:txBody>
                    <a:bodyPr/>
                    <a:lstStyle/>
                    <a:p>
                      <a:pPr algn="l" fontAlgn="b"/>
                      <a:r>
                        <a:rPr lang="zh-CN" altLang="en-US" sz="1100" b="0" i="0" u="none" strike="noStrike">
                          <a:solidFill>
                            <a:srgbClr val="000000"/>
                          </a:solidFill>
                          <a:effectLst/>
                          <a:latin typeface="+mn-lt"/>
                          <a:ea typeface="楷体" panose="02010609060101010101" pitchFamily="49" charset="-122"/>
                        </a:rPr>
                        <a:t>　</a:t>
                      </a:r>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solidFill>
                      <a:srgbClr val="8A1E28"/>
                    </a:solidFill>
                  </a:tcPr>
                </a:tc>
                <a:tc gridSpan="7">
                  <a:txBody>
                    <a:bodyPr/>
                    <a:lstStyle/>
                    <a:p>
                      <a:pPr algn="ctr" fontAlgn="b"/>
                      <a:r>
                        <a:rPr lang="en-US" sz="1100" b="1" i="0" u="none" strike="noStrike" dirty="0">
                          <a:solidFill>
                            <a:srgbClr val="FFFFFF"/>
                          </a:solidFill>
                          <a:effectLst/>
                          <a:latin typeface="+mn-lt"/>
                          <a:ea typeface="楷体" panose="02010609060101010101" pitchFamily="49" charset="-122"/>
                        </a:rPr>
                        <a:t>Perpetuity Growth</a:t>
                      </a:r>
                      <a:endParaRPr lang="en-US" sz="11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a:noFill/>
                    </a:lnT>
                    <a:lnB w="6350" cap="flat" cmpd="sng" algn="ctr">
                      <a:solidFill>
                        <a:srgbClr val="000000"/>
                      </a:solidFill>
                      <a:prstDash val="solid"/>
                      <a:round/>
                      <a:headEnd type="none" w="med" len="med"/>
                      <a:tailEnd type="none" w="med" len="med"/>
                    </a:lnB>
                    <a:solidFill>
                      <a:srgbClr val="8A1E28"/>
                    </a:solidFill>
                  </a:tcPr>
                </a:tc>
                <a:tc hMerge="1">
                  <a:tcPr/>
                </a:tc>
                <a:tc hMerge="1">
                  <a:tcPr/>
                </a:tc>
                <a:tc hMerge="1">
                  <a:tcPr/>
                </a:tc>
                <a:tc hMerge="1">
                  <a:tcPr/>
                </a:tc>
                <a:tc hMerge="1">
                  <a:tcPr/>
                </a:tc>
                <a:tc hMerge="1">
                  <a:tcPr/>
                </a:tc>
              </a:tr>
              <a:tr h="261595">
                <a:tc rowSpan="7">
                  <a:txBody>
                    <a:bodyPr/>
                    <a:lstStyle/>
                    <a:p>
                      <a:pPr algn="ctr" fontAlgn="ctr"/>
                      <a:r>
                        <a:rPr lang="en-US" sz="1100" b="1" i="0" u="none" strike="noStrike" dirty="0" err="1">
                          <a:solidFill>
                            <a:srgbClr val="FFFFFF"/>
                          </a:solidFill>
                          <a:effectLst/>
                          <a:latin typeface="+mn-lt"/>
                          <a:ea typeface="楷体" panose="02010609060101010101" pitchFamily="49" charset="-122"/>
                        </a:rPr>
                        <a:t>Wacc</a:t>
                      </a:r>
                      <a:endParaRPr lang="en-US" sz="1100" b="1" i="0" u="none" strike="noStrike" dirty="0">
                        <a:solidFill>
                          <a:srgbClr val="FFFFFF"/>
                        </a:solidFill>
                        <a:effectLst/>
                        <a:latin typeface="+mn-lt"/>
                        <a:ea typeface="楷体" panose="02010609060101010101" pitchFamily="49" charset="-122"/>
                      </a:endParaRPr>
                    </a:p>
                  </a:txBody>
                  <a:tcPr marL="0" marR="0" marT="0" marB="0" anchor="ctr">
                    <a:lnL>
                      <a:noFill/>
                    </a:lnL>
                    <a:lnR w="6350" cap="flat" cmpd="sng" algn="ctr">
                      <a:solidFill>
                        <a:srgbClr val="000000"/>
                      </a:solidFill>
                      <a:prstDash val="solid"/>
                      <a:round/>
                      <a:headEnd type="none" w="med" len="med"/>
                      <a:tailEnd type="none" w="med" len="med"/>
                    </a:lnR>
                    <a:lnT>
                      <a:noFill/>
                    </a:lnT>
                    <a:lnB>
                      <a:noFill/>
                    </a:lnB>
                    <a:solidFill>
                      <a:srgbClr val="8A1E28"/>
                    </a:solidFill>
                  </a:tcPr>
                </a:tc>
                <a:tc>
                  <a:txBody>
                    <a:bodyPr/>
                    <a:lstStyle/>
                    <a:p>
                      <a:pPr algn="r" fontAlgn="b"/>
                      <a:r>
                        <a:rPr lang="en-US" altLang="zh-CN" sz="1100" b="0" i="0" u="none" strike="noStrike" dirty="0">
                          <a:solidFill>
                            <a:srgbClr val="FFFFFF"/>
                          </a:solidFill>
                          <a:effectLst/>
                          <a:latin typeface="+mn-lt"/>
                          <a:ea typeface="楷体" panose="02010609060101010101" pitchFamily="49" charset="-122"/>
                        </a:rPr>
                        <a:t>216</a:t>
                      </a:r>
                      <a:endParaRPr lang="en-US" altLang="zh-CN" sz="1100" b="0" i="0" u="none" strike="noStrike" dirty="0">
                        <a:solidFill>
                          <a:srgbClr val="FFFFFF"/>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0.0%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0.5%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3.0%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1595">
                <a:tc vMerge="1">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4.5%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200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223</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252</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291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345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427</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563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solid"/>
                      <a:round/>
                      <a:headEnd type="none" w="med" len="med"/>
                      <a:tailEnd type="none" w="med" len="med"/>
                    </a:lnT>
                    <a:lnB>
                      <a:noFill/>
                    </a:lnB>
                  </a:tcPr>
                </a:tc>
              </a:tr>
              <a:tr h="26159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5.0%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179</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197</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219</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248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287</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340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421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1595">
                <a:tc vMerge="1">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5.5%</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162</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177</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194</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216</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245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283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336</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159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6.0%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160</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174</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192</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214</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solidFill>
                      <a:srgbClr val="E7EFF8"/>
                    </a:solidFill>
                  </a:tcPr>
                </a:tc>
                <a:tc>
                  <a:txBody>
                    <a:bodyPr/>
                    <a:lstStyle/>
                    <a:p>
                      <a:pPr algn="r" fontAlgn="b"/>
                      <a:r>
                        <a:rPr lang="en-US" altLang="zh-CN" sz="1100" b="0" i="0" u="none" strike="noStrike">
                          <a:solidFill>
                            <a:srgbClr val="000000"/>
                          </a:solidFill>
                          <a:effectLst/>
                          <a:latin typeface="+mn-lt"/>
                          <a:ea typeface="楷体" panose="02010609060101010101" pitchFamily="49" charset="-122"/>
                        </a:rPr>
                        <a:t>241</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279</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1595">
                <a:tc vMerge="1">
                  <a:tcPr/>
                </a:tc>
                <a:tc>
                  <a:txBody>
                    <a:bodyPr/>
                    <a:lstStyle/>
                    <a:p>
                      <a:pPr algn="r" fontAlgn="b"/>
                      <a:r>
                        <a:rPr lang="en-US" altLang="zh-CN" sz="1100" b="0" i="0" u="none" strike="noStrike">
                          <a:solidFill>
                            <a:srgbClr val="000000"/>
                          </a:solidFill>
                          <a:effectLst/>
                          <a:latin typeface="+mn-lt"/>
                          <a:ea typeface="楷体" panose="02010609060101010101" pitchFamily="49" charset="-122"/>
                        </a:rPr>
                        <a:t>6.5%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136</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146</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158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172</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189</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211</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238</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r h="261595">
                <a:tc vMerge="1">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7.0%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126</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135</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a:solidFill>
                            <a:srgbClr val="000000"/>
                          </a:solidFill>
                          <a:effectLst/>
                          <a:latin typeface="+mn-lt"/>
                          <a:ea typeface="楷体" panose="02010609060101010101" pitchFamily="49" charset="-122"/>
                        </a:rPr>
                        <a:t>144</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156</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170</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187</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c>
                  <a:txBody>
                    <a:bodyPr/>
                    <a:lstStyle/>
                    <a:p>
                      <a:pPr algn="r" fontAlgn="b"/>
                      <a:r>
                        <a:rPr lang="en-US" altLang="zh-CN" sz="1100" b="0" i="0" u="none" strike="noStrike" dirty="0">
                          <a:solidFill>
                            <a:srgbClr val="000000"/>
                          </a:solidFill>
                          <a:effectLst/>
                          <a:latin typeface="+mn-lt"/>
                          <a:ea typeface="楷体" panose="02010609060101010101" pitchFamily="49" charset="-122"/>
                        </a:rPr>
                        <a:t>208</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tcPr>
                </a:tc>
              </a:tr>
            </a:tbl>
          </a:graphicData>
        </a:graphic>
      </p:graphicFrame>
      <p:graphicFrame>
        <p:nvGraphicFramePr>
          <p:cNvPr id="21" name="表格 20"/>
          <p:cNvGraphicFramePr>
            <a:graphicFrameLocks noGrp="1"/>
          </p:cNvGraphicFramePr>
          <p:nvPr/>
        </p:nvGraphicFramePr>
        <p:xfrm>
          <a:off x="264840" y="1440387"/>
          <a:ext cx="3895279" cy="4771070"/>
        </p:xfrm>
        <a:graphic>
          <a:graphicData uri="http://schemas.openxmlformats.org/drawingml/2006/table">
            <a:tbl>
              <a:tblPr/>
              <a:tblGrid>
                <a:gridCol w="671275"/>
                <a:gridCol w="690183"/>
                <a:gridCol w="590381"/>
                <a:gridCol w="706706"/>
                <a:gridCol w="1236734"/>
              </a:tblGrid>
              <a:tr h="334665">
                <a:tc gridSpan="3">
                  <a:txBody>
                    <a:bodyPr/>
                    <a:lstStyle/>
                    <a:p>
                      <a:pPr algn="l" fontAlgn="ctr"/>
                      <a:r>
                        <a:rPr lang="en-US" sz="1100" b="1" i="0" u="none" strike="noStrike" dirty="0">
                          <a:solidFill>
                            <a:srgbClr val="000000"/>
                          </a:solidFill>
                          <a:effectLst/>
                          <a:latin typeface="+mn-lt"/>
                          <a:ea typeface="楷体" panose="02010609060101010101" pitchFamily="49" charset="-122"/>
                        </a:rPr>
                        <a:t>Enterprise value</a:t>
                      </a:r>
                      <a:endParaRPr lang="en-US" sz="1100" b="1" i="0" u="none" strike="noStrike" dirty="0">
                        <a:solidFill>
                          <a:srgbClr val="000000"/>
                        </a:solidFill>
                        <a:effectLst/>
                        <a:latin typeface="+mn-lt"/>
                        <a:ea typeface="楷体" panose="02010609060101010101" pitchFamily="49" charset="-122"/>
                      </a:endParaRPr>
                    </a:p>
                  </a:txBody>
                  <a:tcPr marL="0" marR="0" marT="0" marB="0" anchor="ctr">
                    <a:lnL w="6350" cap="flat" cmpd="sng" algn="ctr">
                      <a:solidFill>
                        <a:srgbClr val="000000"/>
                      </a:solidFill>
                      <a:prstDash val="dot"/>
                      <a:round/>
                      <a:headEnd type="none" w="med" len="med"/>
                      <a:tailEnd type="none" w="med" len="med"/>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6DCE4"/>
                    </a:solidFill>
                  </a:tcPr>
                </a:tc>
                <a:tc hMerge="1">
                  <a:tcPr/>
                </a:tc>
                <a:tc hMerge="1">
                  <a:tcPr marL="0" marR="0" marT="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6DCE4"/>
                    </a:solidFill>
                  </a:tcPr>
                </a:tc>
                <a:tc>
                  <a:txBody>
                    <a:bodyPr/>
                    <a:lstStyle/>
                    <a:p>
                      <a:pPr algn="l" fontAlgn="ctr"/>
                      <a:r>
                        <a:rPr lang="zh-CN" altLang="en-US" sz="1100" b="1" i="0" u="none" strike="noStrike">
                          <a:solidFill>
                            <a:srgbClr val="000000"/>
                          </a:solidFill>
                          <a:effectLst/>
                          <a:latin typeface="+mn-lt"/>
                          <a:ea typeface="楷体" panose="02010609060101010101" pitchFamily="49" charset="-122"/>
                        </a:rPr>
                        <a:t>　</a:t>
                      </a:r>
                      <a:endParaRPr lang="zh-CN" altLang="en-US" sz="1100" b="1" i="0" u="none" strike="noStrike">
                        <a:solidFill>
                          <a:srgbClr val="000000"/>
                        </a:solidFill>
                        <a:effectLst/>
                        <a:latin typeface="+mn-lt"/>
                        <a:ea typeface="楷体" panose="02010609060101010101" pitchFamily="49" charset="-122"/>
                      </a:endParaRPr>
                    </a:p>
                  </a:txBody>
                  <a:tcPr marL="0" marR="0" marT="0" marB="0" anchor="ctr">
                    <a:lnL>
                      <a:noFill/>
                    </a:lnL>
                    <a:lnR>
                      <a:noFill/>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6DCE4"/>
                    </a:solidFill>
                  </a:tcPr>
                </a:tc>
                <a:tc>
                  <a:txBody>
                    <a:bodyPr/>
                    <a:lstStyle/>
                    <a:p>
                      <a:pPr algn="l" fontAlgn="ctr"/>
                      <a:r>
                        <a:rPr lang="zh-CN" altLang="en-US" sz="1100" b="1" i="0" u="none" strike="noStrike">
                          <a:solidFill>
                            <a:srgbClr val="000000"/>
                          </a:solidFill>
                          <a:effectLst/>
                          <a:latin typeface="+mn-lt"/>
                          <a:ea typeface="楷体" panose="02010609060101010101" pitchFamily="49" charset="-122"/>
                        </a:rPr>
                        <a:t>　</a:t>
                      </a:r>
                      <a:endParaRPr lang="zh-CN" altLang="en-US" sz="1100" b="1" i="0" u="none" strike="noStrike">
                        <a:solidFill>
                          <a:srgbClr val="000000"/>
                        </a:solidFill>
                        <a:effectLst/>
                        <a:latin typeface="+mn-lt"/>
                        <a:ea typeface="楷体" panose="02010609060101010101" pitchFamily="49" charset="-122"/>
                      </a:endParaRPr>
                    </a:p>
                  </a:txBody>
                  <a:tcPr marL="0" marR="0" marT="0" marB="0" anchor="ctr">
                    <a:lnL>
                      <a:noFill/>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solidFill>
                      <a:srgbClr val="D6DCE4"/>
                    </a:solidFill>
                  </a:tcPr>
                </a:tc>
              </a:tr>
              <a:tr h="334665">
                <a:tc gridSpan="3">
                  <a:txBody>
                    <a:bodyPr/>
                    <a:lstStyle/>
                    <a:p>
                      <a:pPr algn="l" fontAlgn="b"/>
                      <a:r>
                        <a:rPr lang="en-US" sz="1100" b="0" i="0" u="none" strike="noStrike" dirty="0">
                          <a:solidFill>
                            <a:srgbClr val="000000"/>
                          </a:solidFill>
                          <a:effectLst/>
                          <a:latin typeface="+mn-lt"/>
                          <a:ea typeface="楷体" panose="02010609060101010101" pitchFamily="49" charset="-122"/>
                        </a:rPr>
                        <a:t>Net Present value</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000000"/>
                      </a:solidFill>
                      <a:prstDash val="dot"/>
                      <a:round/>
                      <a:headEnd type="none" w="med" len="med"/>
                      <a:tailEnd type="none" w="med" len="med"/>
                    </a:lnT>
                    <a:lnB>
                      <a:noFill/>
                    </a:lnB>
                  </a:tcPr>
                </a:tc>
                <a:tc hMerge="1">
                  <a:tcPr/>
                </a:tc>
                <a:tc hMerge="1">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l" fontAlgn="b"/>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1,676.5</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000000"/>
                      </a:solidFill>
                      <a:prstDash val="dot"/>
                      <a:round/>
                      <a:headEnd type="none" w="med" len="med"/>
                      <a:tailEnd type="none" w="med" len="med"/>
                    </a:lnT>
                    <a:lnB>
                      <a:noFill/>
                    </a:lnB>
                  </a:tcPr>
                </a:tc>
              </a:tr>
              <a:tr h="189375">
                <a:tc>
                  <a:txBody>
                    <a:bodyPr/>
                    <a:lstStyle/>
                    <a:p>
                      <a:pPr algn="l" fontAlgn="b"/>
                      <a:endParaRPr lang="zh-CN" altLang="en-US" sz="1100" b="0" i="0" u="none" strike="noStrike">
                        <a:solidFill>
                          <a:srgbClr val="000000"/>
                        </a:solidFill>
                        <a:effectLst/>
                        <a:latin typeface="Arial" panose="020B0604020202020204" pitchFamily="34" charset="0"/>
                        <a:ea typeface="楷体" panose="02010609060101010101" pitchFamily="49" charset="-122"/>
                      </a:endParaRPr>
                    </a:p>
                  </a:txBody>
                  <a:tcPr marL="0" marR="0" marT="0" marB="0" anchor="b">
                    <a:lnL>
                      <a:noFill/>
                    </a:lnL>
                    <a:lnR>
                      <a:noFill/>
                    </a:lnR>
                    <a:lnT>
                      <a:noFill/>
                    </a:lnT>
                    <a:lnB>
                      <a:noFill/>
                    </a:lnB>
                  </a:tcPr>
                </a:tc>
                <a:tc gridSpan="2">
                  <a:txBody>
                    <a:bodyPr/>
                    <a:lstStyle/>
                    <a:p>
                      <a:pPr algn="l" fontAlgn="b"/>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l" fontAlgn="b"/>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a:txBody>
                    <a:bodyPr/>
                    <a:lstStyle/>
                    <a:p>
                      <a:pPr algn="ctr"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334665">
                <a:tc gridSpan="3">
                  <a:txBody>
                    <a:bodyPr/>
                    <a:lstStyle/>
                    <a:p>
                      <a:pPr algn="l" fontAlgn="b"/>
                      <a:r>
                        <a:rPr lang="en-US" sz="1100" b="1" i="0" u="none" strike="noStrike" dirty="0">
                          <a:solidFill>
                            <a:srgbClr val="000000"/>
                          </a:solidFill>
                          <a:effectLst/>
                          <a:latin typeface="+mn-lt"/>
                          <a:ea typeface="楷体" panose="02010609060101010101" pitchFamily="49" charset="-122"/>
                        </a:rPr>
                        <a:t>Terminal Value</a:t>
                      </a:r>
                      <a:endParaRPr 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hMerge="1">
                  <a:tcPr/>
                </a:tc>
                <a:tc hMerge="1">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l" fontAlgn="b"/>
                      <a:r>
                        <a:rPr lang="zh-CN" altLang="en-US" sz="1100" b="1" i="0" u="none" strike="noStrike" dirty="0">
                          <a:solidFill>
                            <a:srgbClr val="000000"/>
                          </a:solidFill>
                          <a:effectLst/>
                          <a:latin typeface="+mn-lt"/>
                          <a:ea typeface="楷体" panose="02010609060101010101" pitchFamily="49" charset="-122"/>
                        </a:rPr>
                        <a:t>　</a:t>
                      </a:r>
                      <a:endParaRPr lang="zh-CN" alt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12700" cap="flat" cmpd="sng" algn="ctr">
                      <a:solidFill>
                        <a:srgbClr val="92302E"/>
                      </a:solidFill>
                      <a:prstDash val="solid"/>
                      <a:round/>
                      <a:headEnd type="none" w="med" len="med"/>
                      <a:tailEnd type="none" w="med" len="med"/>
                    </a:lnB>
                  </a:tcPr>
                </a:tc>
                <a:tc>
                  <a:txBody>
                    <a:bodyPr/>
                    <a:lstStyle/>
                    <a:p>
                      <a:pPr algn="ctr" fontAlgn="b"/>
                      <a:r>
                        <a:rPr lang="zh-CN" altLang="en-US" sz="1100" b="1" i="0" u="none" strike="noStrike" dirty="0">
                          <a:solidFill>
                            <a:srgbClr val="000000"/>
                          </a:solidFill>
                          <a:effectLst/>
                          <a:latin typeface="+mn-lt"/>
                          <a:ea typeface="楷体" panose="02010609060101010101" pitchFamily="49" charset="-122"/>
                        </a:rPr>
                        <a:t>　</a:t>
                      </a:r>
                      <a:endParaRPr lang="zh-CN" altLang="en-US" sz="1100" b="1"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w="6350" cap="flat" cmpd="sng" algn="ctr">
                      <a:solidFill>
                        <a:srgbClr val="BB0502"/>
                      </a:solidFill>
                      <a:prstDash val="dash"/>
                      <a:round/>
                      <a:headEnd type="none" w="med" len="med"/>
                      <a:tailEnd type="none" w="med" len="med"/>
                    </a:lnB>
                  </a:tcPr>
                </a:tc>
              </a:tr>
              <a:tr h="189375">
                <a:tc gridSpan="4">
                  <a:txBody>
                    <a:bodyPr/>
                    <a:lstStyle/>
                    <a:p>
                      <a:pPr algn="l" fontAlgn="b"/>
                      <a:r>
                        <a:rPr lang="en-US" sz="1100" b="0" i="0" u="none" strike="noStrike" dirty="0">
                          <a:solidFill>
                            <a:srgbClr val="000000"/>
                          </a:solidFill>
                          <a:effectLst/>
                          <a:latin typeface="+mn-lt"/>
                          <a:ea typeface="楷体" panose="02010609060101010101" pitchFamily="49" charset="-122"/>
                        </a:rPr>
                        <a:t>Perpetual growth rate</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w="6350" cap="flat" cmpd="sng" algn="ctr">
                      <a:solidFill>
                        <a:srgbClr val="BB0502"/>
                      </a:solidFill>
                      <a:prstDash val="dash"/>
                      <a:round/>
                      <a:headEnd type="none" w="med" len="med"/>
                      <a:tailEnd type="none" w="med" len="med"/>
                    </a:lnR>
                    <a:lnT w="12700" cap="flat" cmpd="sng" algn="ctr">
                      <a:solidFill>
                        <a:srgbClr val="92302E"/>
                      </a:solidFill>
                      <a:prstDash val="solid"/>
                      <a:round/>
                      <a:headEnd type="none" w="med" len="med"/>
                      <a:tailEnd type="none" w="med" len="med"/>
                    </a:lnT>
                    <a:lnB>
                      <a:noFill/>
                    </a:lnB>
                  </a:tcPr>
                </a:tc>
                <a:tc hMerge="1">
                  <a:tcPr/>
                </a:tc>
                <a:tc hMerge="1">
                  <a:tcPr/>
                </a:tc>
                <a:tc hMerge="1">
                  <a:tcPr marL="0" marR="0" marT="0" marB="0" anchor="b">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12700" cap="flat" cmpd="sng" algn="ctr">
                      <a:solidFill>
                        <a:srgbClr val="92302E"/>
                      </a:solidFill>
                      <a:prstDash val="solid"/>
                      <a:round/>
                      <a:headEnd type="none" w="med" len="med"/>
                      <a:tailEnd type="none" w="med" len="med"/>
                    </a:lnT>
                    <a:lnB>
                      <a:noFill/>
                    </a:lnB>
                  </a:tcPr>
                </a:tc>
                <a:tc>
                  <a:txBody>
                    <a:bodyPr/>
                    <a:lstStyle/>
                    <a:p>
                      <a:pPr algn="ctr" fontAlgn="b"/>
                      <a:r>
                        <a:rPr lang="en-US" altLang="zh-CN" sz="1100" b="0" i="0" u="none" strike="noStrike" dirty="0">
                          <a:solidFill>
                            <a:srgbClr val="0000FF"/>
                          </a:solidFill>
                          <a:effectLst/>
                          <a:latin typeface="+mn-lt"/>
                          <a:ea typeface="楷体" panose="02010609060101010101" pitchFamily="49" charset="-122"/>
                        </a:rPr>
                        <a:t>1.5%</a:t>
                      </a:r>
                      <a:endParaRPr lang="en-US" altLang="zh-CN" sz="1100" b="0" i="0" u="none" strike="noStrike" dirty="0">
                        <a:solidFill>
                          <a:srgbClr val="0000FF"/>
                        </a:solidFill>
                        <a:effectLst/>
                        <a:latin typeface="+mn-lt"/>
                        <a:ea typeface="楷体" panose="02010609060101010101" pitchFamily="49" charset="-122"/>
                      </a:endParaRPr>
                    </a:p>
                  </a:txBody>
                  <a:tcPr marL="0" marR="0" marT="0" marB="0">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334665">
                <a:tc gridSpan="2">
                  <a:txBody>
                    <a:bodyPr/>
                    <a:lstStyle/>
                    <a:p>
                      <a:pPr algn="l" fontAlgn="b"/>
                      <a:r>
                        <a:rPr lang="en-US" sz="1100" b="0" i="0" u="none" strike="noStrike" dirty="0">
                          <a:solidFill>
                            <a:srgbClr val="000000"/>
                          </a:solidFill>
                          <a:effectLst/>
                          <a:latin typeface="+mn-lt"/>
                          <a:ea typeface="楷体" panose="02010609060101010101" pitchFamily="49" charset="-122"/>
                        </a:rPr>
                        <a:t>Terminal Value</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c hMerge="1">
                  <a:tcPr/>
                </a:tc>
                <a:tc gridSpan="2">
                  <a:txBody>
                    <a:bodyPr/>
                    <a:lstStyle/>
                    <a:p>
                      <a:pPr algn="l" fontAlgn="b"/>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16,109.4</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BB0502"/>
                      </a:solidFill>
                      <a:prstDash val="dash"/>
                      <a:round/>
                      <a:headEnd type="none" w="med" len="med"/>
                      <a:tailEnd type="none" w="med" len="med"/>
                    </a:lnT>
                    <a:lnB>
                      <a:noFill/>
                    </a:lnB>
                  </a:tcPr>
                </a:tc>
              </a:tr>
              <a:tr h="334665">
                <a:tc gridSpan="2">
                  <a:txBody>
                    <a:bodyPr/>
                    <a:lstStyle/>
                    <a:p>
                      <a:pPr algn="l" fontAlgn="b"/>
                      <a:r>
                        <a:rPr lang="en-US" sz="1100" b="0" i="0" u="none" strike="noStrike" dirty="0">
                          <a:solidFill>
                            <a:srgbClr val="000000"/>
                          </a:solidFill>
                          <a:effectLst/>
                          <a:latin typeface="+mn-lt"/>
                          <a:ea typeface="楷体" panose="02010609060101010101" pitchFamily="49" charset="-122"/>
                        </a:rPr>
                        <a:t>Implied EV/EBITDA</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c hMerge="1">
                  <a:tcPr/>
                </a:tc>
                <a:tc gridSpan="2">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r>
                        <a:rPr lang="en-US" sz="1100" b="0" i="0" u="none" strike="noStrike" dirty="0">
                          <a:solidFill>
                            <a:srgbClr val="000000"/>
                          </a:solidFill>
                          <a:effectLst/>
                          <a:latin typeface="+mn-lt"/>
                          <a:ea typeface="楷体" panose="02010609060101010101" pitchFamily="49" charset="-122"/>
                        </a:rPr>
                        <a:t>20.0x</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334665">
                <a:tc gridSpan="4">
                  <a:txBody>
                    <a:bodyPr/>
                    <a:lstStyle/>
                    <a:p>
                      <a:pPr algn="l" fontAlgn="b"/>
                      <a:r>
                        <a:rPr lang="en-US" sz="1100" b="0" i="0" u="none" strike="noStrike" dirty="0">
                          <a:solidFill>
                            <a:srgbClr val="000000"/>
                          </a:solidFill>
                          <a:effectLst/>
                          <a:latin typeface="+mn-lt"/>
                          <a:ea typeface="楷体" panose="02010609060101010101" pitchFamily="49" charset="-122"/>
                        </a:rPr>
                        <a:t>Present value of terminal value</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c hMerge="1">
                  <a:tcPr/>
                </a:tc>
                <a:tc hMerge="1">
                  <a:tcPr/>
                </a:tc>
                <a:tc hMerge="1">
                  <a:tcPr marL="0" marR="0" marT="0" marB="0" anchor="b">
                    <a:lnL>
                      <a:noFill/>
                    </a:lnL>
                    <a:lnR>
                      <a:noFill/>
                    </a:lnR>
                    <a:lnT>
                      <a:noFill/>
                    </a:lnT>
                    <a:lnB>
                      <a:noFill/>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13,006.5</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189375">
                <a:tc gridSpan="4">
                  <a:txBody>
                    <a:bodyPr/>
                    <a:lstStyle/>
                    <a:p>
                      <a:pPr algn="l" fontAlgn="b"/>
                      <a:r>
                        <a:rPr lang="en-US" sz="1100" b="0" i="0" u="none" strike="noStrike" dirty="0">
                          <a:solidFill>
                            <a:srgbClr val="000000"/>
                          </a:solidFill>
                          <a:effectLst/>
                          <a:latin typeface="+mn-lt"/>
                          <a:ea typeface="楷体" panose="02010609060101010101" pitchFamily="49" charset="-122"/>
                        </a:rPr>
                        <a:t>NPV of present value</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w="6350" cap="flat" cmpd="sng" algn="ctr">
                      <a:solidFill>
                        <a:srgbClr val="000000"/>
                      </a:solidFill>
                      <a:prstDash val="dot"/>
                      <a:round/>
                      <a:headEnd type="none" w="med" len="med"/>
                      <a:tailEnd type="none" w="med" len="med"/>
                    </a:lnB>
                  </a:tcPr>
                </a:tc>
                <a:tc hMerge="1">
                  <a:tcPr/>
                </a:tc>
                <a:tc hMerge="1">
                  <a:tcPr/>
                </a:tc>
                <a:tc hMerge="1">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1,676.5</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w="6350" cap="flat" cmpd="sng" algn="ctr">
                      <a:solidFill>
                        <a:srgbClr val="000000"/>
                      </a:solidFill>
                      <a:prstDash val="dot"/>
                      <a:round/>
                      <a:headEnd type="none" w="med" len="med"/>
                      <a:tailEnd type="none" w="med" len="med"/>
                    </a:lnB>
                  </a:tcPr>
                </a:tc>
              </a:tr>
              <a:tr h="334665">
                <a:tc gridSpan="2">
                  <a:txBody>
                    <a:bodyPr/>
                    <a:lstStyle/>
                    <a:p>
                      <a:pPr algn="l" fontAlgn="b"/>
                      <a:r>
                        <a:rPr lang="en-US" sz="1100" b="1" i="0" u="none" strike="noStrike" dirty="0">
                          <a:solidFill>
                            <a:srgbClr val="000000"/>
                          </a:solidFill>
                          <a:effectLst/>
                          <a:latin typeface="+mn-lt"/>
                          <a:ea typeface="楷体" panose="02010609060101010101" pitchFamily="49" charset="-122"/>
                        </a:rPr>
                        <a:t>Enterprise Value</a:t>
                      </a:r>
                      <a:endParaRPr lang="en-US" sz="1100" b="1"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000000"/>
                      </a:solidFill>
                      <a:prstDash val="dot"/>
                      <a:round/>
                      <a:headEnd type="none" w="med" len="med"/>
                      <a:tailEnd type="none" w="med" len="med"/>
                    </a:lnT>
                    <a:lnB>
                      <a:noFill/>
                    </a:lnB>
                  </a:tcPr>
                </a:tc>
                <a:tc hMerge="1">
                  <a:tcPr/>
                </a:tc>
                <a:tc gridSpan="2">
                  <a:txBody>
                    <a:bodyPr/>
                    <a:lstStyle/>
                    <a:p>
                      <a:pPr algn="l" fontAlgn="b"/>
                      <a:endParaRPr lang="zh-CN" alt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hMerge="1">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altLang="zh-CN" sz="1100" b="1" i="0" u="none" strike="noStrike" dirty="0">
                          <a:solidFill>
                            <a:srgbClr val="000000"/>
                          </a:solidFill>
                          <a:effectLst/>
                          <a:latin typeface="+mn-lt"/>
                          <a:ea typeface="楷体" panose="02010609060101010101" pitchFamily="49" charset="-122"/>
                        </a:rPr>
                        <a:t>14,682.9</a:t>
                      </a:r>
                      <a:endParaRPr lang="en-US" altLang="zh-CN" sz="1100" b="1"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000000"/>
                      </a:solidFill>
                      <a:prstDash val="dot"/>
                      <a:round/>
                      <a:headEnd type="none" w="med" len="med"/>
                      <a:tailEnd type="none" w="med" len="med"/>
                    </a:lnT>
                    <a:lnB>
                      <a:noFill/>
                    </a:lnB>
                  </a:tcPr>
                </a:tc>
              </a:tr>
              <a:tr h="189375">
                <a:tc>
                  <a:txBody>
                    <a:bodyPr/>
                    <a:lstStyle/>
                    <a:p>
                      <a:pPr algn="l" fontAlgn="b"/>
                      <a:endParaRPr lang="zh-CN" altLang="en-US" sz="1100" b="0" i="0" u="none" strike="noStrike">
                        <a:solidFill>
                          <a:srgbClr val="000000"/>
                        </a:solidFill>
                        <a:effectLst/>
                        <a:latin typeface="Arial" panose="020B0604020202020204" pitchFamily="34" charset="0"/>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gridSpan="2">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189375">
                <a:tc gridSpan="2">
                  <a:txBody>
                    <a:bodyPr/>
                    <a:lstStyle/>
                    <a:p>
                      <a:pPr algn="l" fontAlgn="b"/>
                      <a:r>
                        <a:rPr lang="en-US" sz="1100" b="0" i="0" u="none" strike="noStrike" dirty="0">
                          <a:solidFill>
                            <a:srgbClr val="000000"/>
                          </a:solidFill>
                          <a:effectLst/>
                          <a:latin typeface="+mn-lt"/>
                          <a:ea typeface="楷体" panose="02010609060101010101" pitchFamily="49" charset="-122"/>
                        </a:rPr>
                        <a:t>Total debt</a:t>
                      </a:r>
                      <a:endParaRPr 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a:tc>
                <a:tc gridSpan="2">
                  <a:txBody>
                    <a:bodyPr/>
                    <a:lstStyle/>
                    <a:p>
                      <a:pPr algn="l" fontAlgn="b"/>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82.02 </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189375">
                <a:tc>
                  <a:txBody>
                    <a:bodyPr/>
                    <a:lstStyle/>
                    <a:p>
                      <a:pPr algn="l" fontAlgn="b"/>
                      <a:r>
                        <a:rPr lang="en-US" sz="1100" b="0" i="0" u="none" strike="noStrike">
                          <a:solidFill>
                            <a:srgbClr val="000000"/>
                          </a:solidFill>
                          <a:effectLst/>
                          <a:latin typeface="Arial" panose="020B0604020202020204" pitchFamily="34" charset="0"/>
                          <a:ea typeface="楷体" panose="02010609060101010101" pitchFamily="49" charset="-122"/>
                        </a:rPr>
                        <a:t>Cash</a:t>
                      </a:r>
                      <a:endParaRPr lang="en-US" sz="1100" b="0" i="0" u="none" strike="noStrike">
                        <a:solidFill>
                          <a:srgbClr val="000000"/>
                        </a:solidFill>
                        <a:effectLst/>
                        <a:latin typeface="Arial" panose="020B0604020202020204" pitchFamily="34" charset="0"/>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l" fontAlgn="b"/>
                      <a:r>
                        <a:rPr lang="zh-CN" altLang="en-US" sz="1100" b="0" i="0" u="none" strike="noStrike">
                          <a:solidFill>
                            <a:srgbClr val="000000"/>
                          </a:solidFill>
                          <a:effectLst/>
                          <a:latin typeface="+mn-lt"/>
                          <a:ea typeface="楷体" panose="02010609060101010101" pitchFamily="49" charset="-122"/>
                        </a:rPr>
                        <a:t>　</a:t>
                      </a:r>
                      <a:endParaRPr lang="zh-CN" altLang="en-US" sz="1100" b="0"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gridSpan="2">
                  <a:txBody>
                    <a:bodyPr/>
                    <a:lstStyle/>
                    <a:p>
                      <a:pPr algn="l" fontAlgn="b"/>
                      <a:r>
                        <a:rPr lang="zh-CN" altLang="en-US" sz="1100" b="0" i="0" u="none" strike="noStrike" dirty="0">
                          <a:solidFill>
                            <a:srgbClr val="000000"/>
                          </a:solidFill>
                          <a:effectLst/>
                          <a:latin typeface="+mn-lt"/>
                          <a:ea typeface="楷体" panose="02010609060101010101" pitchFamily="49" charset="-122"/>
                        </a:rPr>
                        <a:t>　</a:t>
                      </a:r>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w="6350" cap="flat" cmpd="sng" algn="ctr">
                      <a:solidFill>
                        <a:srgbClr val="000000"/>
                      </a:solidFill>
                      <a:prstDash val="dot"/>
                      <a:round/>
                      <a:headEnd type="none" w="med" len="med"/>
                      <a:tailEnd type="none" w="med" len="med"/>
                    </a:lnB>
                  </a:tcPr>
                </a:tc>
                <a:tc hMerge="1">
                  <a:tcPr marL="0" marR="0" marT="0" marB="0" anchor="b">
                    <a:lnL>
                      <a:noFill/>
                    </a:lnL>
                    <a:lnR>
                      <a:noFill/>
                    </a:lnR>
                    <a:lnT>
                      <a:noFill/>
                    </a:lnT>
                    <a:lnB w="6350" cap="flat" cmpd="sng" algn="ctr">
                      <a:solidFill>
                        <a:srgbClr val="000000"/>
                      </a:solidFill>
                      <a:prstDash val="dot"/>
                      <a:round/>
                      <a:headEnd type="none" w="med" len="med"/>
                      <a:tailEnd type="none" w="med" len="med"/>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129.35 </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w="6350" cap="flat" cmpd="sng" algn="ctr">
                      <a:solidFill>
                        <a:srgbClr val="000000"/>
                      </a:solidFill>
                      <a:prstDash val="dot"/>
                      <a:round/>
                      <a:headEnd type="none" w="med" len="med"/>
                      <a:tailEnd type="none" w="med" len="med"/>
                    </a:lnB>
                  </a:tcPr>
                </a:tc>
              </a:tr>
              <a:tr h="189375">
                <a:tc gridSpan="4">
                  <a:txBody>
                    <a:bodyPr/>
                    <a:lstStyle/>
                    <a:p>
                      <a:pPr algn="l" fontAlgn="b"/>
                      <a:r>
                        <a:rPr lang="en-US" sz="1100" b="1" i="0" u="none" strike="noStrike" dirty="0">
                          <a:solidFill>
                            <a:srgbClr val="000000"/>
                          </a:solidFill>
                          <a:effectLst/>
                          <a:latin typeface="+mn-lt"/>
                          <a:ea typeface="楷体" panose="02010609060101010101" pitchFamily="49" charset="-122"/>
                        </a:rPr>
                        <a:t>Net Debt/ (Net Cash)</a:t>
                      </a:r>
                      <a:endParaRPr 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hMerge="1">
                  <a:tcPr/>
                </a:tc>
                <a:tc hMerge="1">
                  <a:tcPr/>
                </a:tc>
                <a:tc hMerge="1">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altLang="zh-CN" sz="1100" b="1" i="0" u="none" strike="noStrike" dirty="0">
                          <a:solidFill>
                            <a:srgbClr val="000000"/>
                          </a:solidFill>
                          <a:effectLst/>
                          <a:latin typeface="+mn-lt"/>
                          <a:ea typeface="楷体" panose="02010609060101010101" pitchFamily="49" charset="-122"/>
                        </a:rPr>
                        <a:t>(47.33)</a:t>
                      </a:r>
                      <a:endParaRPr lang="en-US" altLang="zh-CN" sz="1100" b="1"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000000"/>
                      </a:solidFill>
                      <a:prstDash val="dot"/>
                      <a:round/>
                      <a:headEnd type="none" w="med" len="med"/>
                      <a:tailEnd type="none" w="med" len="med"/>
                    </a:lnT>
                    <a:lnB>
                      <a:noFill/>
                    </a:lnB>
                  </a:tcPr>
                </a:tc>
              </a:tr>
              <a:tr h="334665">
                <a:tc gridSpan="2">
                  <a:txBody>
                    <a:bodyPr/>
                    <a:lstStyle/>
                    <a:p>
                      <a:pPr algn="l" fontAlgn="b"/>
                      <a:r>
                        <a:rPr lang="en-US" sz="1100" b="0" i="0" u="none" strike="noStrike" dirty="0">
                          <a:solidFill>
                            <a:srgbClr val="000000"/>
                          </a:solidFill>
                          <a:effectLst/>
                          <a:latin typeface="+mn-lt"/>
                          <a:ea typeface="楷体" panose="02010609060101010101" pitchFamily="49" charset="-122"/>
                        </a:rPr>
                        <a:t>Minority interest</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c hMerge="1">
                  <a:tcPr/>
                </a:tc>
                <a:tc gridSpan="2">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r>
                        <a:rPr lang="en-US" altLang="zh-CN" sz="1100" b="0" i="0" u="none" strike="noStrike" dirty="0">
                          <a:solidFill>
                            <a:srgbClr val="000000"/>
                          </a:solidFill>
                          <a:effectLst/>
                          <a:latin typeface="+mn-lt"/>
                          <a:ea typeface="楷体" panose="02010609060101010101" pitchFamily="49" charset="-122"/>
                        </a:rPr>
                        <a:t>0.5</a:t>
                      </a:r>
                      <a:endParaRPr lang="en-US" altLang="zh-CN"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189375">
                <a:tc>
                  <a:txBody>
                    <a:bodyPr/>
                    <a:lstStyle/>
                    <a:p>
                      <a:pPr algn="l" fontAlgn="b"/>
                      <a:endParaRPr lang="zh-CN" altLang="en-US" sz="1100" b="0" i="0" u="none" strike="noStrike">
                        <a:solidFill>
                          <a:srgbClr val="000000"/>
                        </a:solidFill>
                        <a:effectLst/>
                        <a:latin typeface="Arial" panose="020B0604020202020204" pitchFamily="34" charset="0"/>
                        <a:ea typeface="楷体" panose="02010609060101010101" pitchFamily="49" charset="-122"/>
                      </a:endParaRPr>
                    </a:p>
                  </a:txBody>
                  <a:tcPr marL="0" marR="0" marT="0" marB="0" anchor="b">
                    <a:lnL>
                      <a:noFill/>
                    </a:lnL>
                    <a:lnR>
                      <a:noFill/>
                    </a:lnR>
                    <a:lnT>
                      <a:noFill/>
                    </a:lnT>
                    <a:lnB>
                      <a:noFill/>
                    </a:lnB>
                  </a:tcPr>
                </a:tc>
                <a:tc>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gridSpan="2">
                  <a:txBody>
                    <a:bodyPr/>
                    <a:lstStyle/>
                    <a:p>
                      <a:pPr algn="l"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endParaRPr lang="zh-CN" altLang="en-US" sz="1100" b="0"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a:noFill/>
                    </a:lnB>
                  </a:tcPr>
                </a:tc>
              </a:tr>
              <a:tr h="189375">
                <a:tc gridSpan="2">
                  <a:txBody>
                    <a:bodyPr/>
                    <a:lstStyle/>
                    <a:p>
                      <a:pPr algn="l" fontAlgn="b"/>
                      <a:r>
                        <a:rPr lang="en-US" sz="1100" b="1" i="0" u="none" strike="noStrike">
                          <a:solidFill>
                            <a:srgbClr val="000000"/>
                          </a:solidFill>
                          <a:effectLst/>
                          <a:latin typeface="+mn-lt"/>
                          <a:ea typeface="楷体" panose="02010609060101010101" pitchFamily="49" charset="-122"/>
                        </a:rPr>
                        <a:t>Equity Value</a:t>
                      </a:r>
                      <a:endParaRPr lang="en-US" sz="1100" b="1" i="0" u="none" strike="noStrike">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a:tc>
                <a:tc gridSpan="2">
                  <a:txBody>
                    <a:bodyPr/>
                    <a:lstStyle/>
                    <a:p>
                      <a:pPr algn="l" fontAlgn="b"/>
                      <a:endParaRPr lang="zh-CN" alt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a:noFill/>
                    </a:lnT>
                    <a:lnB>
                      <a:noFill/>
                    </a:lnB>
                  </a:tcPr>
                </a:tc>
                <a:tc hMerge="1">
                  <a:tcPr marL="0" marR="0" marT="0" marB="0" anchor="b">
                    <a:lnL>
                      <a:noFill/>
                    </a:lnL>
                    <a:lnR>
                      <a:noFill/>
                    </a:lnR>
                    <a:lnT>
                      <a:noFill/>
                    </a:lnT>
                    <a:lnB>
                      <a:noFill/>
                    </a:lnB>
                  </a:tcPr>
                </a:tc>
                <a:tc>
                  <a:txBody>
                    <a:bodyPr/>
                    <a:lstStyle/>
                    <a:p>
                      <a:pPr algn="ctr" fontAlgn="b"/>
                      <a:r>
                        <a:rPr lang="en-US" altLang="zh-CN" sz="1100" b="1" i="0" u="none" strike="noStrike" dirty="0">
                          <a:solidFill>
                            <a:srgbClr val="000000"/>
                          </a:solidFill>
                          <a:effectLst/>
                          <a:latin typeface="+mn-lt"/>
                          <a:ea typeface="楷体" panose="02010609060101010101" pitchFamily="49" charset="-122"/>
                        </a:rPr>
                        <a:t>14,729.7 </a:t>
                      </a:r>
                      <a:endParaRPr lang="en-US" altLang="zh-CN" sz="1100" b="1" i="0" u="none" strike="noStrike" dirty="0">
                        <a:solidFill>
                          <a:srgbClr val="000000"/>
                        </a:solidFill>
                        <a:effectLst/>
                        <a:latin typeface="+mn-lt"/>
                        <a:ea typeface="楷体" panose="02010609060101010101" pitchFamily="49" charset="-122"/>
                      </a:endParaRPr>
                    </a:p>
                  </a:txBody>
                  <a:tcPr marL="0" marR="0" marT="0" marB="0">
                    <a:lnL>
                      <a:noFill/>
                    </a:lnL>
                    <a:lnR>
                      <a:noFill/>
                    </a:lnR>
                    <a:lnT>
                      <a:noFill/>
                    </a:lnT>
                    <a:lnB w="6350" cap="flat" cmpd="sng" algn="ctr">
                      <a:solidFill>
                        <a:srgbClr val="BB0502"/>
                      </a:solidFill>
                      <a:prstDash val="dash"/>
                      <a:round/>
                      <a:headEnd type="none" w="med" len="med"/>
                      <a:tailEnd type="none" w="med" len="med"/>
                    </a:lnB>
                  </a:tcPr>
                </a:tc>
              </a:tr>
              <a:tr h="200000">
                <a:tc gridSpan="4">
                  <a:txBody>
                    <a:bodyPr/>
                    <a:lstStyle/>
                    <a:p>
                      <a:pPr algn="l" fontAlgn="b"/>
                      <a:r>
                        <a:rPr lang="en-US" sz="1100" b="0" i="0" u="none" strike="noStrike" dirty="0">
                          <a:solidFill>
                            <a:srgbClr val="000000"/>
                          </a:solidFill>
                          <a:effectLst/>
                          <a:latin typeface="+mn-lt"/>
                          <a:ea typeface="楷体" panose="02010609060101010101" pitchFamily="49" charset="-122"/>
                        </a:rPr>
                        <a:t>Number of share outstanding</a:t>
                      </a:r>
                      <a:endParaRPr lang="en-US" sz="1100" b="0" i="0" u="none" strike="noStrike" dirty="0">
                        <a:solidFill>
                          <a:srgbClr val="000000"/>
                        </a:solidFill>
                        <a:effectLst/>
                        <a:latin typeface="+mn-lt"/>
                        <a:ea typeface="楷体" panose="02010609060101010101" pitchFamily="49" charset="-122"/>
                      </a:endParaRPr>
                    </a:p>
                  </a:txBody>
                  <a:tcPr marL="0" marR="0" marT="0" marB="0">
                    <a:lnL>
                      <a:noFill/>
                    </a:lnL>
                    <a:lnR w="6350" cap="flat" cmpd="sng" algn="ctr">
                      <a:solidFill>
                        <a:srgbClr val="BB0502"/>
                      </a:solidFill>
                      <a:prstDash val="dash"/>
                      <a:round/>
                      <a:headEnd type="none" w="med" len="med"/>
                      <a:tailEnd type="none" w="med" len="med"/>
                    </a:lnR>
                    <a:lnT>
                      <a:noFill/>
                    </a:lnT>
                    <a:lnB w="6350" cap="flat" cmpd="sng" algn="ctr">
                      <a:solidFill>
                        <a:srgbClr val="000000"/>
                      </a:solidFill>
                      <a:prstDash val="dot"/>
                      <a:round/>
                      <a:headEnd type="none" w="med" len="med"/>
                      <a:tailEnd type="none" w="med" len="med"/>
                    </a:lnB>
                  </a:tcPr>
                </a:tc>
                <a:tc hMerge="1">
                  <a:tcPr/>
                </a:tc>
                <a:tc hMerge="1">
                  <a:tcPr/>
                </a:tc>
                <a:tc hMerge="1">
                  <a:tcPr marL="0" marR="0" marT="0" marB="0" anchor="b">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a:noFill/>
                    </a:lnT>
                    <a:lnB w="6350" cap="flat" cmpd="sng" algn="ctr">
                      <a:solidFill>
                        <a:srgbClr val="000000"/>
                      </a:solidFill>
                      <a:prstDash val="dot"/>
                      <a:round/>
                      <a:headEnd type="none" w="med" len="med"/>
                      <a:tailEnd type="none" w="med" len="med"/>
                    </a:lnB>
                  </a:tcPr>
                </a:tc>
                <a:tc>
                  <a:txBody>
                    <a:bodyPr/>
                    <a:lstStyle/>
                    <a:p>
                      <a:pPr algn="ctr" fontAlgn="b"/>
                      <a:r>
                        <a:rPr lang="en-US" altLang="zh-CN" sz="1100" b="0" i="0" u="none" strike="noStrike" dirty="0">
                          <a:solidFill>
                            <a:srgbClr val="0000FF"/>
                          </a:solidFill>
                          <a:effectLst/>
                          <a:latin typeface="+mn-lt"/>
                          <a:ea typeface="楷体" panose="02010609060101010101" pitchFamily="49" charset="-122"/>
                        </a:rPr>
                        <a:t>68.1 </a:t>
                      </a:r>
                      <a:endParaRPr lang="en-US" altLang="zh-CN" sz="1100" b="0" i="0" u="none" strike="noStrike" dirty="0">
                        <a:solidFill>
                          <a:srgbClr val="0000FF"/>
                        </a:solidFill>
                        <a:effectLst/>
                        <a:latin typeface="+mn-lt"/>
                        <a:ea typeface="楷体" panose="02010609060101010101" pitchFamily="49" charset="-122"/>
                      </a:endParaRPr>
                    </a:p>
                  </a:txBody>
                  <a:tcPr marL="0" marR="0" marT="0" marB="0">
                    <a:lnL w="6350" cap="flat" cmpd="sng" algn="ctr">
                      <a:solidFill>
                        <a:srgbClr val="BB0502"/>
                      </a:solidFill>
                      <a:prstDash val="dash"/>
                      <a:round/>
                      <a:headEnd type="none" w="med" len="med"/>
                      <a:tailEnd type="none" w="med" len="med"/>
                    </a:lnL>
                    <a:lnR w="6350" cap="flat" cmpd="sng" algn="ctr">
                      <a:solidFill>
                        <a:srgbClr val="BB0502"/>
                      </a:solidFill>
                      <a:prstDash val="dash"/>
                      <a:round/>
                      <a:headEnd type="none" w="med" len="med"/>
                      <a:tailEnd type="none" w="med" len="med"/>
                    </a:lnR>
                    <a:lnT w="6350" cap="flat" cmpd="sng" algn="ctr">
                      <a:solidFill>
                        <a:srgbClr val="BB0502"/>
                      </a:solidFill>
                      <a:prstDash val="dash"/>
                      <a:round/>
                      <a:headEnd type="none" w="med" len="med"/>
                      <a:tailEnd type="none" w="med" len="med"/>
                    </a:lnT>
                    <a:lnB w="6350" cap="flat" cmpd="sng" algn="ctr">
                      <a:solidFill>
                        <a:srgbClr val="BB0502"/>
                      </a:solidFill>
                      <a:prstDash val="dash"/>
                      <a:round/>
                      <a:headEnd type="none" w="med" len="med"/>
                      <a:tailEnd type="none" w="med" len="med"/>
                    </a:lnB>
                    <a:solidFill>
                      <a:srgbClr val="F5D8DE"/>
                    </a:solidFill>
                  </a:tcPr>
                </a:tc>
              </a:tr>
              <a:tr h="189375">
                <a:tc gridSpan="4">
                  <a:txBody>
                    <a:bodyPr/>
                    <a:lstStyle/>
                    <a:p>
                      <a:pPr algn="l" fontAlgn="b"/>
                      <a:r>
                        <a:rPr lang="en-US" sz="1100" b="1" i="0" u="none" strike="noStrike" dirty="0">
                          <a:solidFill>
                            <a:srgbClr val="000000"/>
                          </a:solidFill>
                          <a:effectLst/>
                          <a:latin typeface="+mn-lt"/>
                          <a:ea typeface="楷体" panose="02010609060101010101" pitchFamily="49" charset="-122"/>
                        </a:rPr>
                        <a:t>indicated per share price</a:t>
                      </a:r>
                      <a:endParaRPr lang="en-US" sz="1100" b="1" i="0" u="none" strike="noStrike" dirty="0">
                        <a:solidFill>
                          <a:srgbClr val="000000"/>
                        </a:solidFill>
                        <a:effectLst/>
                        <a:latin typeface="+mn-lt"/>
                        <a:ea typeface="楷体" panose="02010609060101010101" pitchFamily="49" charset="-122"/>
                      </a:endParaRPr>
                    </a:p>
                  </a:txBody>
                  <a:tcPr marL="0" marR="0" marT="0" marB="0" anchor="b">
                    <a:lnL>
                      <a:noFill/>
                    </a:lnL>
                    <a:lnR>
                      <a:noFill/>
                    </a:lnR>
                    <a:lnT w="6350" cap="flat" cmpd="sng" algn="ctr">
                      <a:solidFill>
                        <a:srgbClr val="000000"/>
                      </a:solidFill>
                      <a:prstDash val="dot"/>
                      <a:round/>
                      <a:headEnd type="none" w="med" len="med"/>
                      <a:tailEnd type="none" w="med" len="med"/>
                    </a:lnT>
                    <a:lnB>
                      <a:noFill/>
                    </a:lnB>
                  </a:tcPr>
                </a:tc>
                <a:tc hMerge="1">
                  <a:tcPr/>
                </a:tc>
                <a:tc hMerge="1">
                  <a:tcPr/>
                </a:tc>
                <a:tc hMerge="1">
                  <a:tcPr marL="0" marR="0" marT="0" marB="0" anchor="b">
                    <a:lnL>
                      <a:noFill/>
                    </a:lnL>
                    <a:lnR>
                      <a:noFill/>
                    </a:lnR>
                    <a:lnT w="6350" cap="flat" cmpd="sng" algn="ctr">
                      <a:solidFill>
                        <a:srgbClr val="000000"/>
                      </a:solidFill>
                      <a:prstDash val="dot"/>
                      <a:round/>
                      <a:headEnd type="none" w="med" len="med"/>
                      <a:tailEnd type="none" w="med" len="med"/>
                    </a:lnT>
                    <a:lnB>
                      <a:noFill/>
                    </a:lnB>
                  </a:tcPr>
                </a:tc>
                <a:tc>
                  <a:txBody>
                    <a:bodyPr/>
                    <a:lstStyle/>
                    <a:p>
                      <a:pPr algn="ctr" fontAlgn="b"/>
                      <a:r>
                        <a:rPr lang="en-US" altLang="zh-CN" sz="1100" b="1" i="0" u="none" strike="noStrike" dirty="0">
                          <a:solidFill>
                            <a:srgbClr val="000000"/>
                          </a:solidFill>
                          <a:effectLst/>
                          <a:latin typeface="+mn-lt"/>
                          <a:ea typeface="楷体" panose="02010609060101010101" pitchFamily="49" charset="-122"/>
                        </a:rPr>
                        <a:t>216.3 </a:t>
                      </a:r>
                      <a:endParaRPr lang="en-US" altLang="zh-CN" sz="1100" b="1" i="0" u="none" strike="noStrike" dirty="0">
                        <a:solidFill>
                          <a:srgbClr val="000000"/>
                        </a:solidFill>
                        <a:effectLst/>
                        <a:latin typeface="+mn-lt"/>
                        <a:ea typeface="楷体" panose="02010609060101010101" pitchFamily="49" charset="-122"/>
                      </a:endParaRPr>
                    </a:p>
                  </a:txBody>
                  <a:tcPr marL="0" marR="0" marT="0" marB="0">
                    <a:lnL>
                      <a:noFill/>
                    </a:lnL>
                    <a:lnR>
                      <a:noFill/>
                    </a:lnR>
                    <a:lnT w="6350" cap="flat" cmpd="sng" algn="ctr">
                      <a:solidFill>
                        <a:srgbClr val="BB0502"/>
                      </a:solidFill>
                      <a:prstDash val="dash"/>
                      <a:round/>
                      <a:headEnd type="none" w="med" len="med"/>
                      <a:tailEnd type="none" w="med" len="med"/>
                    </a:lnT>
                    <a:lnB>
                      <a:noFill/>
                    </a:lnB>
                  </a:tcPr>
                </a:tc>
              </a:tr>
            </a:tbl>
          </a:graphicData>
        </a:graphic>
      </p:graphicFrame>
      <p:sp>
        <p:nvSpPr>
          <p:cNvPr id="3" name="文本框 2"/>
          <p:cNvSpPr txBox="1"/>
          <p:nvPr/>
        </p:nvSpPr>
        <p:spPr>
          <a:xfrm>
            <a:off x="4413884" y="1013670"/>
            <a:ext cx="1753235" cy="193040"/>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Sensitivity Analysis</a:t>
            </a:r>
            <a:endParaRPr lang="en-US" altLang="zh-CN" sz="1400" b="1"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274080" y="1013670"/>
            <a:ext cx="3678555" cy="193040"/>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Times New Roman" panose="02020603050405020304" pitchFamily="18" charset="0"/>
                <a:cs typeface="Times New Roman" panose="02020603050405020304" pitchFamily="18" charset="0"/>
              </a:rPr>
              <a:t>Enterprise value &amp; Equity value Adjustment</a:t>
            </a:r>
            <a:endParaRPr lang="en-US" altLang="zh-C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E</a:t>
            </a:r>
            <a:r>
              <a:rPr lang="en-US" altLang="zh-CN" dirty="0"/>
              <a:t>valuation: Comparable Firms Methods</a:t>
            </a:r>
            <a:endParaRPr lang="en-US" dirty="0"/>
          </a:p>
        </p:txBody>
      </p:sp>
      <p:graphicFrame>
        <p:nvGraphicFramePr>
          <p:cNvPr id="25" name="表格 13"/>
          <p:cNvGraphicFramePr>
            <a:graphicFrameLocks noGrp="1"/>
          </p:cNvGraphicFramePr>
          <p:nvPr/>
        </p:nvGraphicFramePr>
        <p:xfrm>
          <a:off x="91666" y="1017526"/>
          <a:ext cx="9433046" cy="3780908"/>
        </p:xfrm>
        <a:graphic>
          <a:graphicData uri="http://schemas.openxmlformats.org/drawingml/2006/table">
            <a:tbl>
              <a:tblPr firstRow="1" bandRow="1">
                <a:tableStyleId>{5C22544A-7EE6-4342-B048-85BDC9FD1C3A}</a:tableStyleId>
              </a:tblPr>
              <a:tblGrid>
                <a:gridCol w="1061375"/>
                <a:gridCol w="1462558"/>
                <a:gridCol w="212371"/>
                <a:gridCol w="1168012"/>
                <a:gridCol w="164136"/>
                <a:gridCol w="1097371"/>
                <a:gridCol w="234777"/>
                <a:gridCol w="1152128"/>
                <a:gridCol w="158678"/>
                <a:gridCol w="1497506"/>
                <a:gridCol w="242625"/>
                <a:gridCol w="981509"/>
              </a:tblGrid>
              <a:tr h="213707">
                <a:tc>
                  <a:txBody>
                    <a:bodyPr/>
                    <a:lstStyle/>
                    <a:p>
                      <a:r>
                        <a:rPr lang="en-US" altLang="zh-CN" sz="1000" dirty="0">
                          <a:solidFill>
                            <a:schemeClr val="bg1"/>
                          </a:solidFill>
                          <a:latin typeface="Arial" panose="020B0604020202020204" pitchFamily="34" charset="0"/>
                          <a:cs typeface="Arial" panose="020B0604020202020204" pitchFamily="34" charset="0"/>
                        </a:rPr>
                        <a:t>Company</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gridSpan="2">
                  <a:txBody>
                    <a:bodyPr/>
                    <a:lstStyle/>
                    <a:p>
                      <a:r>
                        <a:rPr lang="en-US" altLang="zh-CN" sz="1000" dirty="0">
                          <a:solidFill>
                            <a:schemeClr val="bg1"/>
                          </a:solidFill>
                          <a:latin typeface="Arial" panose="020B0604020202020204" pitchFamily="34" charset="0"/>
                          <a:cs typeface="Arial" panose="020B0604020202020204" pitchFamily="34" charset="0"/>
                        </a:rPr>
                        <a:t>Market value (in billions)</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gridSpan="2">
                  <a:txBody>
                    <a:bodyPr/>
                    <a:lstStyle/>
                    <a:p>
                      <a:r>
                        <a:rPr lang="en-US" altLang="zh-CN" sz="1000" dirty="0">
                          <a:solidFill>
                            <a:schemeClr val="bg1"/>
                          </a:solidFill>
                          <a:latin typeface="Arial" panose="020B0604020202020204" pitchFamily="34" charset="0"/>
                          <a:cs typeface="Arial" panose="020B0604020202020204" pitchFamily="34" charset="0"/>
                        </a:rPr>
                        <a:t>PE (22)</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gridSpan="2">
                  <a:txBody>
                    <a:bodyPr/>
                    <a:lstStyle/>
                    <a:p>
                      <a:r>
                        <a:rPr lang="en-US" altLang="zh-CN" sz="1000" dirty="0">
                          <a:solidFill>
                            <a:schemeClr val="bg1"/>
                          </a:solidFill>
                          <a:latin typeface="Arial" panose="020B0604020202020204" pitchFamily="34" charset="0"/>
                          <a:cs typeface="Arial" panose="020B0604020202020204" pitchFamily="34" charset="0"/>
                        </a:rPr>
                        <a:t>PB</a:t>
                      </a:r>
                      <a:r>
                        <a:rPr lang="zh-CN" altLang="en-US" sz="1000" dirty="0">
                          <a:solidFill>
                            <a:schemeClr val="bg1"/>
                          </a:solidFill>
                          <a:latin typeface="Arial" panose="020B0604020202020204" pitchFamily="34" charset="0"/>
                          <a:cs typeface="Arial" panose="020B0604020202020204" pitchFamily="34" charset="0"/>
                        </a:rPr>
                        <a:t> </a:t>
                      </a:r>
                      <a:r>
                        <a:rPr lang="en-US" altLang="zh-CN" sz="1000" dirty="0">
                          <a:solidFill>
                            <a:schemeClr val="bg1"/>
                          </a:solidFill>
                          <a:latin typeface="Arial" panose="020B0604020202020204" pitchFamily="34" charset="0"/>
                          <a:cs typeface="Arial" panose="020B0604020202020204" pitchFamily="34" charset="0"/>
                        </a:rPr>
                        <a:t>(22)</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a:txBody>
                    <a:bodyPr/>
                    <a:lstStyle/>
                    <a:p>
                      <a:r>
                        <a:rPr lang="en-US" altLang="zh-CN" sz="1000" dirty="0">
                          <a:solidFill>
                            <a:schemeClr val="bg1"/>
                          </a:solidFill>
                          <a:latin typeface="Arial" panose="020B0604020202020204" pitchFamily="34" charset="0"/>
                          <a:cs typeface="Arial" panose="020B0604020202020204" pitchFamily="34" charset="0"/>
                        </a:rPr>
                        <a:t>EV/EBITDA</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gridSpan="2">
                  <a:txBody>
                    <a:bodyPr/>
                    <a:lstStyle/>
                    <a:p>
                      <a:r>
                        <a:rPr lang="en-US" altLang="zh-CN" sz="1000" dirty="0">
                          <a:solidFill>
                            <a:schemeClr val="bg1"/>
                          </a:solidFill>
                          <a:latin typeface="Arial" panose="020B0604020202020204" pitchFamily="34" charset="0"/>
                          <a:cs typeface="Arial" panose="020B0604020202020204" pitchFamily="34" charset="0"/>
                        </a:rPr>
                        <a:t>Revenue (in billions) (22)</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gridSpan="2">
                  <a:txBody>
                    <a:bodyPr/>
                    <a:lstStyle/>
                    <a:p>
                      <a:r>
                        <a:rPr lang="en-US" altLang="zh-CN" sz="1000" dirty="0">
                          <a:solidFill>
                            <a:schemeClr val="bg1"/>
                          </a:solidFill>
                          <a:latin typeface="Arial" panose="020B0604020202020204" pitchFamily="34" charset="0"/>
                          <a:cs typeface="Arial" panose="020B0604020202020204" pitchFamily="34" charset="0"/>
                        </a:rPr>
                        <a:t>Gross Margin</a:t>
                      </a:r>
                      <a:endParaRPr lang="zh-CN" altLang="en-US" sz="1000" dirty="0">
                        <a:solidFill>
                          <a:schemeClr val="bg1"/>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r>
              <a:tr h="213707">
                <a:tc gridSpan="12">
                  <a:txBody>
                    <a:bodyPr/>
                    <a:lstStyle/>
                    <a:p>
                      <a:pPr algn="l"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Functional protein medical/medical beauty products</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Giant</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303.5</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30.29x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10.70x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25.94x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23.8</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84.01%</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Vazyme</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127.8</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21.51x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2.77x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12.99x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35.5</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68.72%</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Acro</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78.4</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38.49x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a:solidFill>
                            <a:srgbClr val="000000"/>
                          </a:solidFill>
                          <a:effectLst/>
                          <a:latin typeface="+mn-lt"/>
                          <a:ea typeface="楷体" panose="02010609060101010101" pitchFamily="49" charset="-122"/>
                          <a:cs typeface="Calibri" panose="020F0502020204030204" charset="0"/>
                        </a:rPr>
                        <a:t>3.05x</a:t>
                      </a:r>
                      <a:endParaRPr lang="en-US" sz="1000" b="0" i="0" u="none" strike="noStrike">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42.45x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4.7</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92.49%</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1" u="none" strike="noStrike" dirty="0" err="1">
                          <a:solidFill>
                            <a:schemeClr val="tx1">
                              <a:lumMod val="50000"/>
                              <a:lumOff val="50000"/>
                            </a:schemeClr>
                          </a:solidFill>
                          <a:effectLst/>
                          <a:latin typeface="+mn-lt"/>
                          <a:ea typeface="楷体" panose="02010609060101010101" pitchFamily="49" charset="-122"/>
                          <a:cs typeface="Calibri" panose="020F0502020204030204" charset="0"/>
                        </a:rPr>
                        <a:t>Trauer</a:t>
                      </a:r>
                      <a:endParaRPr lang="zh-CN" alt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i="1" dirty="0">
                          <a:solidFill>
                            <a:schemeClr val="tx1">
                              <a:lumMod val="50000"/>
                              <a:lumOff val="50000"/>
                            </a:schemeClr>
                          </a:solidFill>
                          <a:latin typeface="+mn-lt"/>
                          <a:cs typeface="Calibri" panose="020F0502020204030204" charset="0"/>
                        </a:rPr>
                        <a:t>7.0</a:t>
                      </a:r>
                      <a:endParaRPr lang="zh-CN" altLang="en-US" sz="1000" b="0" i="1" dirty="0">
                        <a:solidFill>
                          <a:schemeClr val="tx1">
                            <a:lumMod val="50000"/>
                            <a:lumOff val="50000"/>
                          </a:schemeClr>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rPr>
                        <a:t>20.38x</a:t>
                      </a:r>
                      <a:endPar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rPr>
                        <a:t>2.19x</a:t>
                      </a:r>
                      <a:endPar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rPr>
                        <a:t>14.26x</a:t>
                      </a:r>
                      <a:endParaRPr lang="en-US"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i="1" dirty="0">
                          <a:solidFill>
                            <a:schemeClr val="tx1">
                              <a:lumMod val="50000"/>
                              <a:lumOff val="50000"/>
                            </a:schemeClr>
                          </a:solidFill>
                          <a:latin typeface="+mn-lt"/>
                          <a:cs typeface="Calibri" panose="020F0502020204030204" charset="0"/>
                        </a:rPr>
                        <a:t>2.4</a:t>
                      </a:r>
                      <a:endParaRPr lang="zh-CN" altLang="en-US" sz="1000" b="0" i="1" dirty="0">
                        <a:solidFill>
                          <a:schemeClr val="tx1">
                            <a:lumMod val="50000"/>
                            <a:lumOff val="50000"/>
                          </a:schemeClr>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rPr>
                        <a:t>77.66%</a:t>
                      </a:r>
                      <a:endParaRPr lang="en-US" altLang="zh-CN" sz="1000" b="0" i="1" u="none" strike="noStrike" dirty="0">
                        <a:solidFill>
                          <a:schemeClr val="tx1">
                            <a:lumMod val="50000"/>
                            <a:lumOff val="50000"/>
                          </a:schemeClr>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gridSpan="12">
                  <a:txBody>
                    <a:bodyPr/>
                    <a:lstStyle/>
                    <a:p>
                      <a:pPr algn="l" fontAlgn="t"/>
                      <a:r>
                        <a:rPr lang="en-US" altLang="zh-CN" sz="1000" b="0" i="1" u="none" strike="noStrike" dirty="0">
                          <a:solidFill>
                            <a:schemeClr val="tx1"/>
                          </a:solidFill>
                          <a:effectLst/>
                          <a:latin typeface="+mn-lt"/>
                          <a:ea typeface="楷体" panose="02010609060101010101" pitchFamily="49" charset="-122"/>
                          <a:cs typeface="Calibri" panose="020F0502020204030204" charset="0"/>
                        </a:rPr>
                        <a:t>Other medical/medical beauty products (hyaluronic acid)</a:t>
                      </a:r>
                      <a:endParaRPr lang="zh-CN" altLang="en-US" sz="1000" b="0" i="1" u="none" strike="noStrike" dirty="0">
                        <a:solidFill>
                          <a:schemeClr val="tx1"/>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Imeik</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775.2</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61.35x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13.04x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55.02x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19.3</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94.82%</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Bloomage</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370.1</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a:solidFill>
                            <a:srgbClr val="000000"/>
                          </a:solidFill>
                          <a:effectLst/>
                          <a:latin typeface="+mn-lt"/>
                          <a:ea typeface="楷体" panose="02010609060101010101" pitchFamily="49" charset="-122"/>
                          <a:cs typeface="Calibri" panose="020F0502020204030204" charset="0"/>
                        </a:rPr>
                        <a:t>38.13x</a:t>
                      </a:r>
                      <a:endParaRPr lang="en-US" sz="1000" b="0" i="0" u="none" strike="noStrike">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5.54x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28.48x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62.8</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76.71%</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Haohai</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150.8</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83.54x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2.55x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37.10x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21.2</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68.18%</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gridSpan="12">
                  <a:txBody>
                    <a:bodyPr/>
                    <a:lstStyle/>
                    <a:p>
                      <a:pPr algn="l" fontAlgn="t"/>
                      <a:r>
                        <a:rPr lang="en-US" altLang="zh-CN" sz="1000" b="0" i="1" u="none" strike="noStrike" dirty="0">
                          <a:solidFill>
                            <a:schemeClr val="tx1"/>
                          </a:solidFill>
                          <a:effectLst/>
                          <a:latin typeface="+mn-lt"/>
                          <a:ea typeface="楷体" panose="02010609060101010101" pitchFamily="49" charset="-122"/>
                          <a:cs typeface="Calibri" panose="020F0502020204030204" charset="0"/>
                        </a:rPr>
                        <a:t>Medicated dressings</a:t>
                      </a:r>
                      <a:endParaRPr lang="zh-CN" altLang="en-US" sz="1000" b="0" i="1" u="none" strike="noStrike" dirty="0">
                        <a:solidFill>
                          <a:schemeClr val="tx1"/>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150944">
                <a:tc>
                  <a:txBody>
                    <a:bodyPr/>
                    <a:lstStyle/>
                    <a:p>
                      <a:pPr algn="l"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Winner</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233.6</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14.15x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1.92x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10.84x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112.5</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46.92%</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Fuerjia</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167.0</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19.71x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6.01x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15.03x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17.5</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82.91%</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gridSpan="12">
                  <a:txBody>
                    <a:bodyPr/>
                    <a:lstStyle/>
                    <a:p>
                      <a:pPr algn="l" fontAlgn="t"/>
                      <a:r>
                        <a:rPr lang="en-US" altLang="zh-CN" sz="1000" b="0" i="1" u="none" strike="noStrike" dirty="0">
                          <a:solidFill>
                            <a:schemeClr val="tx1"/>
                          </a:solidFill>
                          <a:effectLst/>
                          <a:latin typeface="+mn-lt"/>
                          <a:ea typeface="楷体" panose="02010609060101010101" pitchFamily="49" charset="-122"/>
                          <a:cs typeface="Calibri" panose="020F0502020204030204" charset="0"/>
                        </a:rPr>
                        <a:t>Beauty and skincare products</a:t>
                      </a:r>
                      <a:endParaRPr lang="zh-CN" altLang="en-US" sz="1000" b="0" i="1" u="none" strike="noStrike" dirty="0">
                        <a:solidFill>
                          <a:schemeClr val="tx1"/>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Botanee</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375.7</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35.74x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6.71x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30.33x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49.6</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74.93%</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13707">
                <a:tc>
                  <a:txBody>
                    <a:bodyPr/>
                    <a:lstStyle/>
                    <a:p>
                      <a:pPr algn="l" fontAlgn="t"/>
                      <a:r>
                        <a:rPr lang="en-US" altLang="zh-CN" sz="1000" b="0" i="0" u="none" strike="noStrike" dirty="0" err="1">
                          <a:solidFill>
                            <a:srgbClr val="000000"/>
                          </a:solidFill>
                          <a:effectLst/>
                          <a:latin typeface="+mn-lt"/>
                          <a:ea typeface="楷体" panose="02010609060101010101" pitchFamily="49" charset="-122"/>
                          <a:cs typeface="Calibri" panose="020F0502020204030204" charset="0"/>
                        </a:rPr>
                        <a:t>Marubi</a:t>
                      </a:r>
                      <a:endParaRPr lang="zh-CN" alt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000" b="0" dirty="0">
                          <a:solidFill>
                            <a:schemeClr val="tx1"/>
                          </a:solidFill>
                          <a:latin typeface="+mn-lt"/>
                          <a:cs typeface="Calibri" panose="020F0502020204030204" charset="0"/>
                        </a:rPr>
                        <a:t>94.7</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54.38x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2.91x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fontAlgn="ctr"/>
                      <a:r>
                        <a:rPr lang="en-US" sz="1000" b="0" i="0" u="none" strike="noStrike" dirty="0">
                          <a:solidFill>
                            <a:srgbClr val="000000"/>
                          </a:solidFill>
                          <a:effectLst/>
                          <a:latin typeface="+mn-lt"/>
                          <a:ea typeface="楷体" panose="02010609060101010101" pitchFamily="49" charset="-122"/>
                          <a:cs typeface="Calibri" panose="020F0502020204030204" charset="0"/>
                        </a:rPr>
                        <a:t>49.41x</a:t>
                      </a:r>
                      <a:endParaRPr lang="en-US"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tc>
                <a:tc hMerge="1">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altLang="zh-CN" sz="1000" b="0" dirty="0">
                          <a:solidFill>
                            <a:schemeClr val="tx1"/>
                          </a:solidFill>
                          <a:latin typeface="+mn-lt"/>
                          <a:cs typeface="Calibri" panose="020F0502020204030204" charset="0"/>
                        </a:rPr>
                        <a:t>17.1</a:t>
                      </a:r>
                      <a:endParaRPr lang="zh-CN" altLang="en-US" sz="1000" b="0" dirty="0">
                        <a:solidFill>
                          <a:schemeClr val="tx1"/>
                        </a:solidFill>
                        <a:latin typeface="+mn-lt"/>
                        <a:cs typeface="Calibri" panose="020F050202020403020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t"/>
                      <a:r>
                        <a:rPr lang="en-US" altLang="zh-CN" sz="1000" b="0" i="0" u="none" strike="noStrike" dirty="0">
                          <a:solidFill>
                            <a:srgbClr val="000000"/>
                          </a:solidFill>
                          <a:effectLst/>
                          <a:latin typeface="+mn-lt"/>
                          <a:ea typeface="楷体" panose="02010609060101010101" pitchFamily="49" charset="-122"/>
                          <a:cs typeface="Calibri" panose="020F0502020204030204" charset="0"/>
                        </a:rPr>
                        <a:t>67.94%</a:t>
                      </a:r>
                      <a:endParaRPr lang="en-US" altLang="zh-CN" sz="1000" b="0" i="0" u="none" strike="noStrike" dirty="0">
                        <a:solidFill>
                          <a:srgbClr val="000000"/>
                        </a:solidFill>
                        <a:effectLst/>
                        <a:latin typeface="+mn-lt"/>
                        <a:ea typeface="楷体" panose="02010609060101010101" pitchFamily="49" charset="-122"/>
                        <a:cs typeface="Calibri" panose="020F050202020403020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aphicFrame>
        <p:nvGraphicFramePr>
          <p:cNvPr id="29" name="表格 28"/>
          <p:cNvGraphicFramePr>
            <a:graphicFrameLocks noGrp="1"/>
          </p:cNvGraphicFramePr>
          <p:nvPr/>
        </p:nvGraphicFramePr>
        <p:xfrm>
          <a:off x="91668" y="5113534"/>
          <a:ext cx="9433043" cy="1378670"/>
        </p:xfrm>
        <a:graphic>
          <a:graphicData uri="http://schemas.openxmlformats.org/drawingml/2006/table">
            <a:tbl>
              <a:tblPr/>
              <a:tblGrid>
                <a:gridCol w="1860607"/>
                <a:gridCol w="1233688"/>
                <a:gridCol w="1256704"/>
                <a:gridCol w="1325751"/>
                <a:gridCol w="1215271"/>
                <a:gridCol w="1215271"/>
                <a:gridCol w="1325751"/>
              </a:tblGrid>
              <a:tr h="178198">
                <a:tc rowSpan="2">
                  <a:txBody>
                    <a:bodyPr/>
                    <a:lstStyle/>
                    <a:p>
                      <a:pPr algn="ctr" fontAlgn="ctr"/>
                      <a:r>
                        <a:rPr lang="en-US" altLang="zh-CN" sz="1000" b="1" i="0" u="none" strike="noStrike" dirty="0" err="1">
                          <a:solidFill>
                            <a:srgbClr val="FFFFFF"/>
                          </a:solidFill>
                          <a:effectLst/>
                          <a:latin typeface="+mn-lt"/>
                          <a:ea typeface="楷体" panose="02010609060101010101" pitchFamily="49" charset="-122"/>
                        </a:rPr>
                        <a:t>Jinbo</a:t>
                      </a:r>
                      <a:endParaRPr lang="zh-CN" altLang="en-US" sz="1000" b="1" i="0" u="none" strike="noStrike" dirty="0">
                        <a:solidFill>
                          <a:srgbClr val="FFFFFF"/>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gridSpan="3">
                  <a:txBody>
                    <a:bodyPr/>
                    <a:lstStyle/>
                    <a:p>
                      <a:pPr algn="ctr" fontAlgn="b"/>
                      <a:r>
                        <a:rPr lang="en-US" sz="1000" b="1" i="0" u="none" strike="noStrike" dirty="0">
                          <a:solidFill>
                            <a:srgbClr val="FFFFFF"/>
                          </a:solidFill>
                          <a:effectLst/>
                          <a:latin typeface="+mn-lt"/>
                          <a:ea typeface="楷体" panose="02010609060101010101" pitchFamily="49" charset="-122"/>
                        </a:rPr>
                        <a:t>P/E(2022)</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tc>
                <a:tc hMerge="1">
                  <a:tcPr/>
                </a:tc>
                <a:tc gridSpan="3">
                  <a:txBody>
                    <a:bodyPr/>
                    <a:lstStyle/>
                    <a:p>
                      <a:pPr algn="ctr" fontAlgn="b"/>
                      <a:r>
                        <a:rPr lang="en-US" sz="1000" b="1" i="0" u="none" strike="noStrike" dirty="0">
                          <a:solidFill>
                            <a:srgbClr val="FFFFFF"/>
                          </a:solidFill>
                          <a:effectLst/>
                          <a:latin typeface="+mn-lt"/>
                          <a:ea typeface="楷体" panose="02010609060101010101" pitchFamily="49" charset="-122"/>
                        </a:rPr>
                        <a:t>EV/EBITDA(2022)</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B1717"/>
                    </a:solidFill>
                  </a:tcPr>
                </a:tc>
                <a:tc hMerge="1">
                  <a:tcPr/>
                </a:tc>
                <a:tc hMerge="1">
                  <a:tcPr/>
                </a:tc>
              </a:tr>
              <a:tr h="178198">
                <a:tc vMerge="1">
                  <a:tcPr marL="0" marR="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solidFill>
                      <a:srgbClr val="333F4F"/>
                    </a:solidFill>
                  </a:tcPr>
                </a:tc>
                <a:tc>
                  <a:txBody>
                    <a:bodyPr/>
                    <a:lstStyle/>
                    <a:p>
                      <a:pPr algn="ctr" fontAlgn="b"/>
                      <a:r>
                        <a:rPr lang="en-US" sz="1000" b="1" i="0" u="none" strike="noStrike" dirty="0">
                          <a:solidFill>
                            <a:srgbClr val="FFFFFF"/>
                          </a:solidFill>
                          <a:effectLst/>
                          <a:latin typeface="+mn-lt"/>
                          <a:ea typeface="楷体" panose="02010609060101010101" pitchFamily="49" charset="-122"/>
                        </a:rPr>
                        <a:t>min</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b"/>
                      <a:r>
                        <a:rPr lang="en-US" sz="1000" b="1" i="0" u="none" strike="noStrike" dirty="0">
                          <a:solidFill>
                            <a:srgbClr val="FFFFFF"/>
                          </a:solidFill>
                          <a:effectLst/>
                          <a:latin typeface="+mn-lt"/>
                          <a:ea typeface="楷体" panose="02010609060101010101" pitchFamily="49" charset="-122"/>
                        </a:rPr>
                        <a:t>mean</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b"/>
                      <a:r>
                        <a:rPr lang="en-US" sz="1000" b="1" i="0" u="none" strike="noStrike" dirty="0">
                          <a:solidFill>
                            <a:srgbClr val="FFFFFF"/>
                          </a:solidFill>
                          <a:effectLst/>
                          <a:latin typeface="+mn-lt"/>
                          <a:ea typeface="楷体" panose="02010609060101010101" pitchFamily="49" charset="-122"/>
                        </a:rPr>
                        <a:t>max</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b"/>
                      <a:r>
                        <a:rPr lang="en-US" sz="1000" b="1" i="0" u="none" strike="noStrike">
                          <a:solidFill>
                            <a:srgbClr val="FFFFFF"/>
                          </a:solidFill>
                          <a:effectLst/>
                          <a:latin typeface="+mn-lt"/>
                          <a:ea typeface="楷体" panose="02010609060101010101" pitchFamily="49" charset="-122"/>
                        </a:rPr>
                        <a:t>min</a:t>
                      </a:r>
                      <a:endParaRPr lang="en-US" sz="1000" b="1" i="0" u="none" strike="noStrike">
                        <a:solidFill>
                          <a:srgbClr val="FFFFFF"/>
                        </a:solidFill>
                        <a:effectLst/>
                        <a:latin typeface="+mn-lt"/>
                        <a:ea typeface="楷体" panose="02010609060101010101" pitchFamily="49" charset="-122"/>
                      </a:endParaRPr>
                    </a:p>
                  </a:txBody>
                  <a:tcPr marL="0" marR="0" marT="0"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b"/>
                      <a:r>
                        <a:rPr lang="en-US" sz="1000" b="1" i="0" u="none" strike="noStrike" dirty="0">
                          <a:solidFill>
                            <a:srgbClr val="FFFFFF"/>
                          </a:solidFill>
                          <a:effectLst/>
                          <a:latin typeface="+mn-lt"/>
                          <a:ea typeface="楷体" panose="02010609060101010101" pitchFamily="49" charset="-122"/>
                        </a:rPr>
                        <a:t>mean</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a:noFill/>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c>
                  <a:txBody>
                    <a:bodyPr/>
                    <a:lstStyle/>
                    <a:p>
                      <a:pPr algn="ctr" fontAlgn="b"/>
                      <a:r>
                        <a:rPr lang="en-US" sz="1000" b="1" i="0" u="none" strike="noStrike" dirty="0">
                          <a:solidFill>
                            <a:srgbClr val="FFFFFF"/>
                          </a:solidFill>
                          <a:effectLst/>
                          <a:latin typeface="+mn-lt"/>
                          <a:ea typeface="楷体" panose="02010609060101010101" pitchFamily="49" charset="-122"/>
                        </a:rPr>
                        <a:t>max</a:t>
                      </a:r>
                      <a:endParaRPr lang="en-US" sz="1000" b="1" i="0" u="none" strike="noStrike" dirty="0">
                        <a:solidFill>
                          <a:srgbClr val="FFFFFF"/>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9B1717"/>
                    </a:solidFill>
                  </a:tcPr>
                </a:tc>
              </a:tr>
              <a:tr h="178198">
                <a:tc>
                  <a:txBody>
                    <a:bodyPr/>
                    <a:lstStyle/>
                    <a:p>
                      <a:pPr algn="ctr" fontAlgn="ctr"/>
                      <a:r>
                        <a:rPr lang="en-US" altLang="zh-CN" sz="1000" b="0" i="0" u="none" strike="noStrike" dirty="0">
                          <a:solidFill>
                            <a:srgbClr val="000000"/>
                          </a:solidFill>
                          <a:effectLst/>
                          <a:latin typeface="+mn-lt"/>
                          <a:ea typeface="楷体" panose="02010609060101010101" pitchFamily="49" charset="-122"/>
                        </a:rPr>
                        <a:t>Valuation Multiple</a:t>
                      </a:r>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dirty="0">
                          <a:solidFill>
                            <a:srgbClr val="000000"/>
                          </a:solidFill>
                          <a:effectLst/>
                          <a:latin typeface="+mn-lt"/>
                          <a:ea typeface="楷体" panose="02010609060101010101" pitchFamily="49" charset="-122"/>
                        </a:rPr>
                        <a:t>14.15x</a:t>
                      </a:r>
                      <a:endParaRPr lang="en-US"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a:solidFill>
                            <a:srgbClr val="000000"/>
                          </a:solidFill>
                          <a:effectLst/>
                          <a:latin typeface="+mn-lt"/>
                          <a:ea typeface="楷体" panose="02010609060101010101" pitchFamily="49" charset="-122"/>
                        </a:rPr>
                        <a:t>38.27x</a:t>
                      </a:r>
                      <a:endParaRPr lang="en-US"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a:solidFill>
                            <a:srgbClr val="000000"/>
                          </a:solidFill>
                          <a:effectLst/>
                          <a:latin typeface="+mn-lt"/>
                          <a:ea typeface="楷体" panose="02010609060101010101" pitchFamily="49" charset="-122"/>
                        </a:rPr>
                        <a:t>83.54x</a:t>
                      </a:r>
                      <a:endParaRPr lang="en-US"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a:solidFill>
                            <a:srgbClr val="000000"/>
                          </a:solidFill>
                          <a:effectLst/>
                          <a:latin typeface="+mn-lt"/>
                          <a:ea typeface="楷体" panose="02010609060101010101" pitchFamily="49" charset="-122"/>
                        </a:rPr>
                        <a:t>10.84x</a:t>
                      </a:r>
                      <a:endParaRPr lang="en-US"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a:solidFill>
                            <a:srgbClr val="000000"/>
                          </a:solidFill>
                          <a:effectLst/>
                          <a:latin typeface="+mn-lt"/>
                          <a:ea typeface="楷体" panose="02010609060101010101" pitchFamily="49" charset="-122"/>
                        </a:rPr>
                        <a:t>30.03x</a:t>
                      </a:r>
                      <a:endParaRPr lang="en-US"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sz="1100" b="0" i="0" u="none" strike="noStrike" dirty="0">
                          <a:solidFill>
                            <a:srgbClr val="000000"/>
                          </a:solidFill>
                          <a:effectLst/>
                          <a:latin typeface="+mn-lt"/>
                          <a:ea typeface="楷体" panose="02010609060101010101" pitchFamily="49" charset="-122"/>
                        </a:rPr>
                        <a:t>55.02x</a:t>
                      </a:r>
                      <a:endParaRPr lang="en-US" sz="1100" b="0" i="0" u="none" strike="noStrike" dirty="0">
                        <a:solidFill>
                          <a:srgbClr val="000000"/>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178198">
                <a:tc>
                  <a:txBody>
                    <a:bodyPr/>
                    <a:lstStyle/>
                    <a:p>
                      <a:pPr algn="ctr" fontAlgn="ctr"/>
                      <a:r>
                        <a:rPr lang="en-US" altLang="zh-CN" sz="1000" b="0" i="0" u="none" strike="noStrike" dirty="0">
                          <a:solidFill>
                            <a:srgbClr val="000000"/>
                          </a:solidFill>
                          <a:effectLst/>
                          <a:latin typeface="+mn-lt"/>
                          <a:ea typeface="楷体" panose="02010609060101010101" pitchFamily="49" charset="-122"/>
                        </a:rPr>
                        <a:t>X</a:t>
                      </a:r>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a:solidFill>
                            <a:srgbClr val="0000FF"/>
                          </a:solidFill>
                          <a:effectLst/>
                          <a:latin typeface="+mn-lt"/>
                          <a:ea typeface="楷体" panose="02010609060101010101" pitchFamily="49" charset="-122"/>
                        </a:rPr>
                        <a:t>206.21</a:t>
                      </a:r>
                      <a:endParaRPr lang="en-US" altLang="zh-CN" sz="1100" b="0" i="0" u="none" strike="noStrike">
                        <a:solidFill>
                          <a:srgbClr val="0000FF"/>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solidFill>
                      <a:srgbClr val="D9D9D9"/>
                    </a:solidFill>
                  </a:tcPr>
                </a:tc>
                <a:tc>
                  <a:txBody>
                    <a:bodyPr/>
                    <a:lstStyle/>
                    <a:p>
                      <a:pPr algn="r" fontAlgn="ctr"/>
                      <a:r>
                        <a:rPr lang="en-US" altLang="zh-CN" sz="1100" b="0" i="0" u="none" strike="noStrike" dirty="0">
                          <a:solidFill>
                            <a:srgbClr val="0000FF"/>
                          </a:solidFill>
                          <a:effectLst/>
                          <a:latin typeface="+mn-lt"/>
                          <a:ea typeface="楷体" panose="02010609060101010101" pitchFamily="49" charset="-122"/>
                        </a:rPr>
                        <a:t>206.21</a:t>
                      </a:r>
                      <a:endParaRPr lang="en-US" altLang="zh-CN" sz="1100" b="0" i="0" u="none" strike="noStrike" dirty="0">
                        <a:solidFill>
                          <a:srgbClr val="0000FF"/>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solidFill>
                      <a:srgbClr val="D9D9D9"/>
                    </a:solidFill>
                  </a:tcPr>
                </a:tc>
                <a:tc>
                  <a:txBody>
                    <a:bodyPr/>
                    <a:lstStyle/>
                    <a:p>
                      <a:pPr algn="r" fontAlgn="ctr"/>
                      <a:r>
                        <a:rPr lang="en-US" altLang="zh-CN" sz="1100" b="0" i="0" u="none" strike="noStrike" dirty="0">
                          <a:solidFill>
                            <a:srgbClr val="0000FF"/>
                          </a:solidFill>
                          <a:effectLst/>
                          <a:latin typeface="+mn-lt"/>
                          <a:ea typeface="楷体" panose="02010609060101010101" pitchFamily="49" charset="-122"/>
                        </a:rPr>
                        <a:t>206.21</a:t>
                      </a:r>
                      <a:endParaRPr lang="en-US" altLang="zh-CN" sz="1100" b="0" i="0" u="none" strike="noStrike" dirty="0">
                        <a:solidFill>
                          <a:srgbClr val="0000FF"/>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solidFill>
                      <a:srgbClr val="D9D9D9"/>
                    </a:solidFill>
                  </a:tcPr>
                </a:tc>
                <a:tc>
                  <a:txBody>
                    <a:bodyPr/>
                    <a:lstStyle/>
                    <a:p>
                      <a:pPr algn="r" fontAlgn="ctr"/>
                      <a:r>
                        <a:rPr lang="en-US" altLang="zh-CN" sz="1100" b="0" i="0" u="none" strike="noStrike">
                          <a:solidFill>
                            <a:srgbClr val="0000FF"/>
                          </a:solidFill>
                          <a:effectLst/>
                          <a:latin typeface="+mn-lt"/>
                          <a:ea typeface="楷体" panose="02010609060101010101" pitchFamily="49" charset="-122"/>
                        </a:rPr>
                        <a:t>281.79 </a:t>
                      </a:r>
                      <a:endParaRPr lang="en-US" altLang="zh-CN" sz="1100" b="0" i="0" u="none" strike="noStrike">
                        <a:solidFill>
                          <a:srgbClr val="0000FF"/>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solidFill>
                      <a:srgbClr val="D9D9D9"/>
                    </a:solidFill>
                  </a:tcPr>
                </a:tc>
                <a:tc>
                  <a:txBody>
                    <a:bodyPr/>
                    <a:lstStyle/>
                    <a:p>
                      <a:pPr algn="r" fontAlgn="ctr"/>
                      <a:r>
                        <a:rPr lang="en-US" altLang="zh-CN" sz="1100" b="0" i="0" u="none" strike="noStrike">
                          <a:solidFill>
                            <a:srgbClr val="0000FF"/>
                          </a:solidFill>
                          <a:effectLst/>
                          <a:latin typeface="+mn-lt"/>
                          <a:ea typeface="楷体" panose="02010609060101010101" pitchFamily="49" charset="-122"/>
                        </a:rPr>
                        <a:t>281.79 </a:t>
                      </a:r>
                      <a:endParaRPr lang="en-US" altLang="zh-CN" sz="1100" b="0" i="0" u="none" strike="noStrike">
                        <a:solidFill>
                          <a:srgbClr val="0000FF"/>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solidFill>
                      <a:srgbClr val="D9D9D9"/>
                    </a:solidFill>
                  </a:tcPr>
                </a:tc>
                <a:tc>
                  <a:txBody>
                    <a:bodyPr/>
                    <a:lstStyle/>
                    <a:p>
                      <a:pPr algn="r" fontAlgn="ctr"/>
                      <a:r>
                        <a:rPr lang="en-US" altLang="zh-CN" sz="1100" b="0" i="0" u="none" strike="noStrike" dirty="0">
                          <a:solidFill>
                            <a:srgbClr val="0000FF"/>
                          </a:solidFill>
                          <a:effectLst/>
                          <a:latin typeface="+mn-lt"/>
                          <a:ea typeface="楷体" panose="02010609060101010101" pitchFamily="49" charset="-122"/>
                        </a:rPr>
                        <a:t>281.79 </a:t>
                      </a:r>
                      <a:endParaRPr lang="en-US" altLang="zh-CN" sz="1100" b="0" i="0" u="none" strike="noStrike" dirty="0">
                        <a:solidFill>
                          <a:srgbClr val="0000FF"/>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tr>
              <a:tr h="178198">
                <a:tc>
                  <a:txBody>
                    <a:bodyPr/>
                    <a:lstStyle/>
                    <a:p>
                      <a:pPr algn="ctr" fontAlgn="ctr"/>
                      <a:r>
                        <a:rPr lang="en-US" altLang="zh-CN" sz="1000" b="0" i="0" u="none" strike="noStrike" dirty="0">
                          <a:solidFill>
                            <a:srgbClr val="000000"/>
                          </a:solidFill>
                          <a:effectLst/>
                          <a:latin typeface="+mn-lt"/>
                          <a:ea typeface="楷体" panose="02010609060101010101" pitchFamily="49" charset="-122"/>
                        </a:rPr>
                        <a:t>Equity Value</a:t>
                      </a:r>
                      <a:endParaRPr lang="en-US" altLang="zh-CN" sz="1000" b="0" i="0" u="none" strike="noStrike" dirty="0">
                        <a:solidFill>
                          <a:srgbClr val="000000"/>
                        </a:solidFill>
                        <a:effectLst/>
                        <a:latin typeface="+mn-lt"/>
                        <a:ea typeface="楷体" panose="02010609060101010101" pitchFamily="49" charset="-122"/>
                      </a:endParaRPr>
                    </a:p>
                    <a:p>
                      <a:pPr algn="ctr" fontAlgn="ctr"/>
                      <a:r>
                        <a:rPr lang="en-US" altLang="zh-CN" sz="1000" b="0" i="0" u="none" strike="noStrike" dirty="0">
                          <a:solidFill>
                            <a:srgbClr val="000000"/>
                          </a:solidFill>
                          <a:effectLst/>
                          <a:latin typeface="+mn-lt"/>
                          <a:ea typeface="楷体" panose="02010609060101010101" pitchFamily="49" charset="-122"/>
                        </a:rPr>
                        <a:t> (million CNY)</a:t>
                      </a:r>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a:solidFill>
                            <a:srgbClr val="000000"/>
                          </a:solidFill>
                          <a:effectLst/>
                          <a:latin typeface="+mn-lt"/>
                          <a:ea typeface="楷体" panose="02010609060101010101" pitchFamily="49" charset="-122"/>
                        </a:rPr>
                        <a:t>2,918.33</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a:solidFill>
                            <a:srgbClr val="000000"/>
                          </a:solidFill>
                          <a:effectLst/>
                          <a:latin typeface="+mn-lt"/>
                          <a:ea typeface="楷体" panose="02010609060101010101" pitchFamily="49" charset="-122"/>
                        </a:rPr>
                        <a:t>7,892.22</a:t>
                      </a:r>
                      <a:endParaRPr lang="en-US" altLang="zh-CN" sz="1100" b="0"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17,227.14</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2,671.59</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8,080.31</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15,121.81</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178198">
                <a:tc>
                  <a:txBody>
                    <a:bodyPr/>
                    <a:lstStyle/>
                    <a:p>
                      <a:pPr algn="ctr" fontAlgn="ctr"/>
                      <a:r>
                        <a:rPr lang="en-US" altLang="zh-CN" sz="1000" b="0" i="0" u="none" strike="noStrike" dirty="0">
                          <a:solidFill>
                            <a:srgbClr val="000000"/>
                          </a:solidFill>
                          <a:effectLst/>
                          <a:latin typeface="+mn-lt"/>
                          <a:ea typeface="楷体" panose="02010609060101010101" pitchFamily="49" charset="-122"/>
                        </a:rPr>
                        <a:t>Enterprise Value (million CNY)</a:t>
                      </a:r>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ctr"/>
                      <a:endParaRPr lang="zh-CN" altLang="en-US"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endParaRPr lang="zh-CN" altLang="en-US"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l" fontAlgn="ctr"/>
                      <a:endParaRPr lang="zh-CN" altLang="en-US"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3,054.44 </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8,463.16 </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a:noFill/>
                    </a:lnB>
                    <a:lnTlToBr w="12700" cmpd="sng">
                      <a:noFill/>
                      <a:prstDash val="solid"/>
                    </a:lnTlToBr>
                    <a:lnBlToTr w="12700" cmpd="sng">
                      <a:noFill/>
                      <a:prstDash val="solid"/>
                    </a:lnBlToTr>
                  </a:tcPr>
                </a:tc>
                <a:tc>
                  <a:txBody>
                    <a:bodyPr/>
                    <a:lstStyle/>
                    <a:p>
                      <a:pPr algn="r" fontAlgn="ctr"/>
                      <a:r>
                        <a:rPr lang="en-US" altLang="zh-CN" sz="1100" b="0" i="0" u="none" strike="noStrike" dirty="0">
                          <a:solidFill>
                            <a:srgbClr val="000000"/>
                          </a:solidFill>
                          <a:effectLst/>
                          <a:latin typeface="+mn-lt"/>
                          <a:ea typeface="楷体" panose="02010609060101010101" pitchFamily="49" charset="-122"/>
                        </a:rPr>
                        <a:t>15,504.66 </a:t>
                      </a:r>
                      <a:endParaRPr lang="en-US" altLang="zh-CN" sz="1100" b="0" i="0" u="none" strike="noStrike" dirty="0">
                        <a:solidFill>
                          <a:srgbClr val="000000"/>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tcPr>
                </a:tc>
              </a:tr>
              <a:tr h="178198">
                <a:tc>
                  <a:txBody>
                    <a:bodyPr/>
                    <a:lstStyle/>
                    <a:p>
                      <a:pPr algn="ctr" fontAlgn="ctr"/>
                      <a:r>
                        <a:rPr lang="en-US" altLang="zh-CN" sz="1000" b="0" i="0" u="none" strike="noStrike" dirty="0">
                          <a:solidFill>
                            <a:srgbClr val="000000"/>
                          </a:solidFill>
                          <a:effectLst/>
                          <a:latin typeface="+mn-lt"/>
                          <a:ea typeface="楷体" panose="02010609060101010101" pitchFamily="49" charset="-122"/>
                        </a:rPr>
                        <a:t>Stock Price (CNY)</a:t>
                      </a:r>
                      <a:endParaRPr lang="zh-CN" altLang="en-US" sz="1000" b="0" i="0" u="none" strike="noStrike" dirty="0">
                        <a:solidFill>
                          <a:srgbClr val="000000"/>
                        </a:solidFill>
                        <a:effectLst/>
                        <a:latin typeface="+mn-lt"/>
                        <a:ea typeface="楷体" panose="02010609060101010101" pitchFamily="49" charset="-122"/>
                      </a:endParaRPr>
                    </a:p>
                  </a:txBody>
                  <a:tcPr marL="0" marR="0" marT="0" marB="0" anchor="ctr">
                    <a:lnL w="12700" cap="flat" cmpd="sng" algn="ctr">
                      <a:no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b="1" i="0" u="none" strike="noStrike">
                          <a:solidFill>
                            <a:srgbClr val="000000"/>
                          </a:solidFill>
                          <a:effectLst/>
                          <a:latin typeface="+mn-lt"/>
                          <a:ea typeface="楷体" panose="02010609060101010101" pitchFamily="49" charset="-122"/>
                        </a:rPr>
                        <a:t>42.86 </a:t>
                      </a:r>
                      <a:endParaRPr lang="en-US" altLang="zh-CN" sz="11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b="1" i="0" u="none" strike="noStrike">
                          <a:solidFill>
                            <a:srgbClr val="000000"/>
                          </a:solidFill>
                          <a:effectLst/>
                          <a:latin typeface="+mn-lt"/>
                          <a:ea typeface="楷体" panose="02010609060101010101" pitchFamily="49" charset="-122"/>
                        </a:rPr>
                        <a:t>115.91 </a:t>
                      </a:r>
                      <a:endParaRPr lang="en-US" altLang="zh-CN" sz="11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b="1" i="0" u="none" strike="noStrike" dirty="0">
                          <a:solidFill>
                            <a:srgbClr val="000000"/>
                          </a:solidFill>
                          <a:effectLst/>
                          <a:latin typeface="+mn-lt"/>
                          <a:ea typeface="楷体" panose="02010609060101010101" pitchFamily="49" charset="-122"/>
                        </a:rPr>
                        <a:t>253.01 </a:t>
                      </a:r>
                      <a:endParaRPr lang="en-US" altLang="zh-CN" sz="1100" b="1" i="0" u="none" strike="noStrike" dirty="0">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200" b="1" i="0" u="none" strike="noStrike" dirty="0">
                          <a:solidFill>
                            <a:srgbClr val="000000"/>
                          </a:solidFill>
                          <a:effectLst/>
                          <a:latin typeface="楷体" panose="02010609060101010101" pitchFamily="49" charset="-122"/>
                          <a:ea typeface="楷体" panose="02010609060101010101" pitchFamily="49" charset="-122"/>
                        </a:rPr>
                        <a:t>44.86 </a:t>
                      </a:r>
                      <a:endParaRPr lang="en-US" altLang="zh-CN" sz="1200" b="1" i="0" u="none" strike="noStrike" dirty="0">
                        <a:solidFill>
                          <a:srgbClr val="000000"/>
                        </a:solidFill>
                        <a:effectLst/>
                        <a:latin typeface="楷体" panose="02010609060101010101" pitchFamily="49" charset="-122"/>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b="1" i="0" u="none" strike="noStrike">
                          <a:solidFill>
                            <a:srgbClr val="000000"/>
                          </a:solidFill>
                          <a:effectLst/>
                          <a:latin typeface="+mn-lt"/>
                          <a:ea typeface="楷体" panose="02010609060101010101" pitchFamily="49" charset="-122"/>
                        </a:rPr>
                        <a:t>124.29 </a:t>
                      </a:r>
                      <a:endParaRPr lang="en-US" altLang="zh-CN" sz="1100" b="1" i="0" u="none" strike="noStrike">
                        <a:solidFill>
                          <a:srgbClr val="000000"/>
                        </a:solidFill>
                        <a:effectLst/>
                        <a:latin typeface="+mn-lt"/>
                        <a:ea typeface="楷体" panose="02010609060101010101" pitchFamily="49" charset="-122"/>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100" b="1" i="0" u="none" strike="noStrike" dirty="0">
                          <a:solidFill>
                            <a:srgbClr val="000000"/>
                          </a:solidFill>
                          <a:effectLst/>
                          <a:latin typeface="+mn-lt"/>
                          <a:ea typeface="楷体" panose="02010609060101010101" pitchFamily="49" charset="-122"/>
                        </a:rPr>
                        <a:t>227.71 </a:t>
                      </a:r>
                      <a:endParaRPr lang="en-US" altLang="zh-CN" sz="1100" b="1" i="0" u="none" strike="noStrike" dirty="0">
                        <a:solidFill>
                          <a:srgbClr val="000000"/>
                        </a:solidFill>
                        <a:effectLst/>
                        <a:latin typeface="+mn-lt"/>
                        <a:ea typeface="楷体" panose="02010609060101010101" pitchFamily="49" charset="-122"/>
                      </a:endParaRPr>
                    </a:p>
                  </a:txBody>
                  <a:tcPr marL="0" marR="0" marT="0" marB="0" anchor="ctr">
                    <a:lnL>
                      <a:noFill/>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文本框 2"/>
          <p:cNvSpPr txBox="1"/>
          <p:nvPr/>
        </p:nvSpPr>
        <p:spPr>
          <a:xfrm>
            <a:off x="182495" y="4905958"/>
            <a:ext cx="1849865" cy="193899"/>
          </a:xfrm>
          <a:prstGeom prst="rect">
            <a:avLst/>
          </a:prstGeom>
          <a:noFill/>
          <a:ln w="6350" cap="flat">
            <a:noFill/>
            <a:miter lim="800000"/>
          </a:ln>
        </p:spPr>
        <p:txBody>
          <a:bodyPr wrap="none" lIns="0" tIns="0" rIns="0" bIns="0" rtlCol="0" anchor="t" anchorCtr="0">
            <a:spAutoFit/>
          </a:bodyPr>
          <a:lstStyle/>
          <a:p>
            <a:pPr marL="285750" indent="-285750">
              <a:lnSpc>
                <a:spcPct val="90000"/>
              </a:lnSpc>
              <a:spcBef>
                <a:spcPts val="600"/>
              </a:spcBef>
              <a:buClr>
                <a:schemeClr val="bg2"/>
              </a:buClr>
              <a:buFont typeface="Arial" panose="020B0604020202020204" pitchFamily="34" charset="0"/>
              <a:buChar char="•"/>
            </a:pPr>
            <a:r>
              <a:rPr lang="en-US" altLang="zh-CN" sz="1400" b="1" dirty="0">
                <a:latin typeface="Arial" panose="020B0604020202020204" pitchFamily="34" charset="0"/>
                <a:cs typeface="Arial" panose="020B0604020202020204" pitchFamily="34" charset="0"/>
              </a:rPr>
              <a:t>Comps Evaluation</a:t>
            </a:r>
            <a:endParaRPr lang="en-US" altLang="zh-CN" sz="1400" b="1" dirty="0">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Football Chart Analysis</a:t>
            </a:r>
            <a:endParaRPr lang="zh-CN" altLang="en-US" dirty="0"/>
          </a:p>
        </p:txBody>
      </p:sp>
      <p:cxnSp>
        <p:nvCxnSpPr>
          <p:cNvPr id="3" name="直线连接符 10"/>
          <p:cNvCxnSpPr/>
          <p:nvPr/>
        </p:nvCxnSpPr>
        <p:spPr>
          <a:xfrm>
            <a:off x="429491" y="1680387"/>
            <a:ext cx="1534102" cy="0"/>
          </a:xfrm>
          <a:prstGeom prst="line">
            <a:avLst/>
          </a:prstGeom>
        </p:spPr>
        <p:style>
          <a:lnRef idx="2">
            <a:schemeClr val="dk1"/>
          </a:lnRef>
          <a:fillRef idx="0">
            <a:schemeClr val="dk1"/>
          </a:fillRef>
          <a:effectRef idx="1">
            <a:schemeClr val="dk1"/>
          </a:effectRef>
          <a:fontRef idx="minor">
            <a:schemeClr val="tx1"/>
          </a:fontRef>
        </p:style>
      </p:cxnSp>
      <p:sp>
        <p:nvSpPr>
          <p:cNvPr id="4" name="文本框 3"/>
          <p:cNvSpPr txBox="1"/>
          <p:nvPr/>
        </p:nvSpPr>
        <p:spPr>
          <a:xfrm>
            <a:off x="260227" y="1377566"/>
            <a:ext cx="1872629" cy="307777"/>
          </a:xfrm>
          <a:prstGeom prst="rect">
            <a:avLst/>
          </a:prstGeom>
          <a:noFill/>
        </p:spPr>
        <p:txBody>
          <a:bodyPr wrap="none" rtlCol="0">
            <a:spAutoFit/>
          </a:bodyPr>
          <a:lstStyle/>
          <a:p>
            <a:r>
              <a:rPr kumimoji="1" lang="en-US" altLang="zh-CN" sz="1400" b="1" dirty="0"/>
              <a:t>Evaluation Methods</a:t>
            </a:r>
            <a:endParaRPr kumimoji="1" lang="zh-CN" altLang="en-US" sz="1400" b="1" dirty="0"/>
          </a:p>
        </p:txBody>
      </p:sp>
      <p:cxnSp>
        <p:nvCxnSpPr>
          <p:cNvPr id="5" name="直线连接符 13"/>
          <p:cNvCxnSpPr/>
          <p:nvPr/>
        </p:nvCxnSpPr>
        <p:spPr>
          <a:xfrm>
            <a:off x="2365588" y="1696755"/>
            <a:ext cx="4539726" cy="0"/>
          </a:xfrm>
          <a:prstGeom prst="line">
            <a:avLst/>
          </a:prstGeom>
        </p:spPr>
        <p:style>
          <a:lnRef idx="2">
            <a:schemeClr val="dk1"/>
          </a:lnRef>
          <a:fillRef idx="0">
            <a:schemeClr val="dk1"/>
          </a:fillRef>
          <a:effectRef idx="1">
            <a:schemeClr val="dk1"/>
          </a:effectRef>
          <a:fontRef idx="minor">
            <a:schemeClr val="tx1"/>
          </a:fontRef>
        </p:style>
      </p:cxnSp>
      <p:sp>
        <p:nvSpPr>
          <p:cNvPr id="6" name="文本框 5"/>
          <p:cNvSpPr txBox="1"/>
          <p:nvPr/>
        </p:nvSpPr>
        <p:spPr>
          <a:xfrm>
            <a:off x="3537068" y="1380482"/>
            <a:ext cx="2334293" cy="307777"/>
          </a:xfrm>
          <a:prstGeom prst="rect">
            <a:avLst/>
          </a:prstGeom>
          <a:noFill/>
        </p:spPr>
        <p:txBody>
          <a:bodyPr wrap="none" rtlCol="0">
            <a:spAutoFit/>
          </a:bodyPr>
          <a:lstStyle/>
          <a:p>
            <a:r>
              <a:rPr kumimoji="1" lang="en-US" altLang="zh-CN" sz="1400" b="1" dirty="0"/>
              <a:t>Stock Price Range (RMB)</a:t>
            </a:r>
            <a:endParaRPr kumimoji="1" lang="zh-CN" altLang="en-US" sz="1400" b="1" dirty="0"/>
          </a:p>
        </p:txBody>
      </p:sp>
      <p:cxnSp>
        <p:nvCxnSpPr>
          <p:cNvPr id="7" name="直线连接符 17"/>
          <p:cNvCxnSpPr/>
          <p:nvPr/>
        </p:nvCxnSpPr>
        <p:spPr>
          <a:xfrm>
            <a:off x="7148450" y="1704494"/>
            <a:ext cx="2592288" cy="5257"/>
          </a:xfrm>
          <a:prstGeom prst="line">
            <a:avLst/>
          </a:prstGeom>
        </p:spPr>
        <p:style>
          <a:lnRef idx="2">
            <a:schemeClr val="dk1"/>
          </a:lnRef>
          <a:fillRef idx="0">
            <a:schemeClr val="dk1"/>
          </a:fillRef>
          <a:effectRef idx="1">
            <a:schemeClr val="dk1"/>
          </a:effectRef>
          <a:fontRef idx="minor">
            <a:schemeClr val="tx1"/>
          </a:fontRef>
        </p:style>
      </p:cxnSp>
      <p:sp>
        <p:nvSpPr>
          <p:cNvPr id="8" name="文本框 7"/>
          <p:cNvSpPr txBox="1"/>
          <p:nvPr/>
        </p:nvSpPr>
        <p:spPr>
          <a:xfrm>
            <a:off x="7616502" y="1384959"/>
            <a:ext cx="2733082" cy="307777"/>
          </a:xfrm>
          <a:prstGeom prst="rect">
            <a:avLst/>
          </a:prstGeom>
          <a:noFill/>
        </p:spPr>
        <p:txBody>
          <a:bodyPr wrap="square" rtlCol="0">
            <a:spAutoFit/>
          </a:bodyPr>
          <a:lstStyle/>
          <a:p>
            <a:r>
              <a:rPr kumimoji="1" lang="en-US" altLang="zh-CN" sz="1400" b="1" dirty="0"/>
              <a:t>Key Assumptions</a:t>
            </a:r>
            <a:endParaRPr kumimoji="1" lang="zh-CN" altLang="en-US" sz="1400" b="1" dirty="0"/>
          </a:p>
        </p:txBody>
      </p:sp>
      <p:cxnSp>
        <p:nvCxnSpPr>
          <p:cNvPr id="10" name="直线连接符 25"/>
          <p:cNvCxnSpPr/>
          <p:nvPr/>
        </p:nvCxnSpPr>
        <p:spPr>
          <a:xfrm>
            <a:off x="226535" y="6067811"/>
            <a:ext cx="9406415" cy="0"/>
          </a:xfrm>
          <a:prstGeom prst="line">
            <a:avLst/>
          </a:prstGeom>
        </p:spPr>
        <p:style>
          <a:lnRef idx="2">
            <a:schemeClr val="dk1"/>
          </a:lnRef>
          <a:fillRef idx="0">
            <a:schemeClr val="dk1"/>
          </a:fillRef>
          <a:effectRef idx="1">
            <a:schemeClr val="dk1"/>
          </a:effectRef>
          <a:fontRef idx="minor">
            <a:schemeClr val="tx1"/>
          </a:fontRef>
        </p:style>
      </p:cxnSp>
      <p:sp>
        <p:nvSpPr>
          <p:cNvPr id="20" name="矩形 19"/>
          <p:cNvSpPr/>
          <p:nvPr/>
        </p:nvSpPr>
        <p:spPr>
          <a:xfrm>
            <a:off x="7292466" y="1853638"/>
            <a:ext cx="2378788" cy="506629"/>
          </a:xfrm>
          <a:prstGeom prst="rect">
            <a:avLst/>
          </a:prstGeom>
          <a:solidFill>
            <a:schemeClr val="bg1"/>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ea typeface="楷体" panose="02010609060101010101" pitchFamily="49" charset="-122"/>
              </a:rPr>
              <a:t>WACC</a:t>
            </a:r>
            <a:r>
              <a:rPr lang="zh-CN" altLang="en-US" sz="1200" dirty="0">
                <a:solidFill>
                  <a:schemeClr val="tx1"/>
                </a:solidFill>
                <a:ea typeface="楷体" panose="02010609060101010101" pitchFamily="49" charset="-122"/>
              </a:rPr>
              <a:t>：</a:t>
            </a:r>
            <a:r>
              <a:rPr lang="en-US" altLang="zh-CN" sz="1200" dirty="0">
                <a:solidFill>
                  <a:schemeClr val="tx1"/>
                </a:solidFill>
                <a:ea typeface="楷体" panose="02010609060101010101" pitchFamily="49" charset="-122"/>
              </a:rPr>
              <a:t>5.0%-6.0%</a:t>
            </a:r>
            <a:endParaRPr lang="en-US" altLang="zh-CN" sz="1200" dirty="0">
              <a:solidFill>
                <a:schemeClr val="tx1"/>
              </a:solidFill>
              <a:ea typeface="楷体" panose="02010609060101010101" pitchFamily="49" charset="-122"/>
            </a:endParaRPr>
          </a:p>
          <a:p>
            <a:r>
              <a:rPr lang="en-US" altLang="zh-CN" sz="1200" dirty="0">
                <a:solidFill>
                  <a:schemeClr val="tx1"/>
                </a:solidFill>
                <a:ea typeface="楷体" panose="02010609060101010101" pitchFamily="49" charset="-122"/>
              </a:rPr>
              <a:t>Perpetual Growth</a:t>
            </a:r>
            <a:r>
              <a:rPr lang="zh-CN" altLang="en-US" sz="1200" dirty="0">
                <a:solidFill>
                  <a:schemeClr val="tx1"/>
                </a:solidFill>
                <a:ea typeface="楷体" panose="02010609060101010101" pitchFamily="49" charset="-122"/>
              </a:rPr>
              <a:t>：</a:t>
            </a:r>
            <a:r>
              <a:rPr lang="en-US" altLang="zh-CN" sz="1200" dirty="0">
                <a:solidFill>
                  <a:schemeClr val="tx1"/>
                </a:solidFill>
                <a:ea typeface="楷体" panose="02010609060101010101" pitchFamily="49" charset="-122"/>
              </a:rPr>
              <a:t>1.5%</a:t>
            </a:r>
            <a:endParaRPr lang="en-US" altLang="zh-CN" sz="1200" dirty="0">
              <a:solidFill>
                <a:schemeClr val="tx1"/>
              </a:solidFill>
              <a:ea typeface="楷体" panose="02010609060101010101" pitchFamily="49" charset="-122"/>
            </a:endParaRPr>
          </a:p>
        </p:txBody>
      </p:sp>
      <p:sp>
        <p:nvSpPr>
          <p:cNvPr id="21" name="矩形 20"/>
          <p:cNvSpPr/>
          <p:nvPr/>
        </p:nvSpPr>
        <p:spPr>
          <a:xfrm>
            <a:off x="7292466" y="3516024"/>
            <a:ext cx="2378788" cy="1121845"/>
          </a:xfrm>
          <a:prstGeom prst="rect">
            <a:avLst/>
          </a:prstGeom>
          <a:solidFill>
            <a:schemeClr val="bg1"/>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ea typeface="楷体" panose="02010609060101010101" pitchFamily="49" charset="-122"/>
              </a:rPr>
              <a:t>EV/EBITDA</a:t>
            </a:r>
            <a:r>
              <a:rPr lang="zh-CN" altLang="en-US" sz="1200" dirty="0">
                <a:solidFill>
                  <a:schemeClr val="tx1"/>
                </a:solidFill>
                <a:ea typeface="楷体" panose="02010609060101010101" pitchFamily="49" charset="-122"/>
              </a:rPr>
              <a:t> </a:t>
            </a:r>
            <a:r>
              <a:rPr lang="en-US" altLang="zh-CN" sz="1200" dirty="0">
                <a:solidFill>
                  <a:schemeClr val="tx1"/>
                </a:solidFill>
                <a:ea typeface="楷体" panose="02010609060101010101" pitchFamily="49" charset="-122"/>
              </a:rPr>
              <a:t>multiple</a:t>
            </a:r>
            <a:r>
              <a:rPr lang="zh-CN" altLang="en-US" sz="1200" dirty="0">
                <a:solidFill>
                  <a:schemeClr val="tx1"/>
                </a:solidFill>
                <a:ea typeface="楷体" panose="02010609060101010101" pitchFamily="49" charset="-122"/>
              </a:rPr>
              <a:t>：</a:t>
            </a:r>
            <a:r>
              <a:rPr lang="en-US" altLang="zh-CN" sz="1200" dirty="0">
                <a:solidFill>
                  <a:schemeClr val="tx1"/>
                </a:solidFill>
                <a:ea typeface="楷体" panose="02010609060101010101" pitchFamily="49" charset="-122"/>
              </a:rPr>
              <a:t>10.84x-55.02x</a:t>
            </a:r>
            <a:endParaRPr lang="en-US" altLang="zh-CN" sz="1200" dirty="0">
              <a:solidFill>
                <a:schemeClr val="tx1"/>
              </a:solidFill>
              <a:ea typeface="楷体" panose="02010609060101010101" pitchFamily="49" charset="-122"/>
            </a:endParaRPr>
          </a:p>
          <a:p>
            <a:r>
              <a:rPr lang="en-US" altLang="zh-CN" sz="1200" dirty="0">
                <a:solidFill>
                  <a:schemeClr val="tx1"/>
                </a:solidFill>
                <a:ea typeface="楷体" panose="02010609060101010101" pitchFamily="49" charset="-122"/>
              </a:rPr>
              <a:t>EBITDA</a:t>
            </a:r>
            <a:r>
              <a:rPr lang="zh-CN" altLang="en-US" sz="1200" dirty="0">
                <a:solidFill>
                  <a:schemeClr val="tx1"/>
                </a:solidFill>
                <a:ea typeface="楷体" panose="02010609060101010101" pitchFamily="49" charset="-122"/>
              </a:rPr>
              <a:t>：</a:t>
            </a:r>
            <a:r>
              <a:rPr lang="en-US" altLang="zh-CN" sz="1200" dirty="0">
                <a:solidFill>
                  <a:schemeClr val="tx1"/>
                </a:solidFill>
                <a:ea typeface="楷体" panose="02010609060101010101" pitchFamily="49" charset="-122"/>
              </a:rPr>
              <a:t>Use 2023’s forecast, 281.79 million. Adjusting net liabilities and minority equity.</a:t>
            </a:r>
            <a:endParaRPr lang="zh-CN" altLang="en-US" sz="1200" dirty="0">
              <a:solidFill>
                <a:schemeClr val="tx1"/>
              </a:solidFill>
              <a:ea typeface="楷体" panose="02010609060101010101" pitchFamily="49" charset="-122"/>
            </a:endParaRPr>
          </a:p>
        </p:txBody>
      </p:sp>
      <p:sp>
        <p:nvSpPr>
          <p:cNvPr id="23" name="矩形 22"/>
          <p:cNvSpPr/>
          <p:nvPr/>
        </p:nvSpPr>
        <p:spPr>
          <a:xfrm>
            <a:off x="7292466" y="2431407"/>
            <a:ext cx="2378788" cy="998387"/>
          </a:xfrm>
          <a:prstGeom prst="rect">
            <a:avLst/>
          </a:prstGeom>
          <a:solidFill>
            <a:schemeClr val="bg1"/>
          </a:solid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solidFill>
                  <a:schemeClr val="tx1"/>
                </a:solidFill>
                <a:ea typeface="楷体" panose="02010609060101010101" pitchFamily="49" charset="-122"/>
              </a:rPr>
              <a:t>PE multiple</a:t>
            </a:r>
            <a:r>
              <a:rPr lang="zh-CN" altLang="en-US" sz="1200" dirty="0">
                <a:solidFill>
                  <a:schemeClr val="tx1"/>
                </a:solidFill>
                <a:ea typeface="楷体" panose="02010609060101010101" pitchFamily="49" charset="-122"/>
              </a:rPr>
              <a:t>：</a:t>
            </a:r>
            <a:r>
              <a:rPr lang="en-US" altLang="zh-CN" sz="1200" dirty="0">
                <a:solidFill>
                  <a:schemeClr val="tx1"/>
                </a:solidFill>
                <a:ea typeface="楷体" panose="02010609060101010101" pitchFamily="49" charset="-122"/>
              </a:rPr>
              <a:t>14.15x-83.54x</a:t>
            </a:r>
            <a:endParaRPr lang="en-US" altLang="zh-CN" sz="1200" dirty="0">
              <a:solidFill>
                <a:schemeClr val="tx1"/>
              </a:solidFill>
              <a:ea typeface="楷体" panose="02010609060101010101" pitchFamily="49" charset="-122"/>
            </a:endParaRPr>
          </a:p>
          <a:p>
            <a:r>
              <a:rPr lang="en-US" altLang="zh-CN" sz="1200" dirty="0">
                <a:solidFill>
                  <a:schemeClr val="tx1"/>
                </a:solidFill>
                <a:ea typeface="楷体" panose="02010609060101010101" pitchFamily="49" charset="-122"/>
              </a:rPr>
              <a:t>Net profit attributable to owners: Use 2023’s forecast, 206.21 million.</a:t>
            </a:r>
            <a:endParaRPr lang="zh-CN" altLang="en-US" sz="1200" dirty="0">
              <a:solidFill>
                <a:schemeClr val="tx1"/>
              </a:solidFill>
              <a:ea typeface="楷体" panose="02010609060101010101" pitchFamily="49" charset="-122"/>
            </a:endParaRPr>
          </a:p>
        </p:txBody>
      </p:sp>
      <p:grpSp>
        <p:nvGrpSpPr>
          <p:cNvPr id="12" name="组合 11"/>
          <p:cNvGrpSpPr/>
          <p:nvPr/>
        </p:nvGrpSpPr>
        <p:grpSpPr>
          <a:xfrm>
            <a:off x="-12143" y="2205658"/>
            <a:ext cx="1832910" cy="509663"/>
            <a:chOff x="-18534" y="1658796"/>
            <a:chExt cx="1832910" cy="509663"/>
          </a:xfrm>
        </p:grpSpPr>
        <p:sp>
          <p:nvSpPr>
            <p:cNvPr id="19" name="矩形 18"/>
            <p:cNvSpPr/>
            <p:nvPr/>
          </p:nvSpPr>
          <p:spPr>
            <a:xfrm>
              <a:off x="719206" y="1661831"/>
              <a:ext cx="1095170" cy="506628"/>
            </a:xfrm>
            <a:prstGeom prst="rect">
              <a:avLst/>
            </a:prstGeom>
            <a:solidFill>
              <a:srgbClr val="AA190B"/>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ea typeface="楷体" panose="02010609060101010101" pitchFamily="49" charset="-122"/>
                  <a:cs typeface="Calibri" panose="020F0502020204030204" charset="0"/>
                </a:rPr>
                <a:t>DCF</a:t>
              </a:r>
              <a:endParaRPr lang="zh-CN" altLang="en-US" sz="1200" b="1" dirty="0">
                <a:ea typeface="楷体" panose="02010609060101010101" pitchFamily="49" charset="-122"/>
              </a:endParaRPr>
            </a:p>
          </p:txBody>
        </p:sp>
        <p:sp>
          <p:nvSpPr>
            <p:cNvPr id="24" name="左大括号 23"/>
            <p:cNvSpPr/>
            <p:nvPr/>
          </p:nvSpPr>
          <p:spPr>
            <a:xfrm>
              <a:off x="578209" y="1658796"/>
              <a:ext cx="125525" cy="506628"/>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26" name="文本框 25"/>
            <p:cNvSpPr txBox="1"/>
            <p:nvPr/>
          </p:nvSpPr>
          <p:spPr>
            <a:xfrm>
              <a:off x="-18534" y="1699442"/>
              <a:ext cx="794276" cy="400110"/>
            </a:xfrm>
            <a:prstGeom prst="rect">
              <a:avLst/>
            </a:prstGeom>
            <a:noFill/>
          </p:spPr>
          <p:txBody>
            <a:bodyPr wrap="square" rtlCol="0">
              <a:spAutoFit/>
            </a:bodyPr>
            <a:lstStyle/>
            <a:p>
              <a:r>
                <a:rPr kumimoji="1" lang="en-US" altLang="zh-CN" sz="1000" dirty="0"/>
                <a:t>Absolute Valuation</a:t>
              </a:r>
              <a:endParaRPr kumimoji="1" lang="zh-CN" altLang="en-US" sz="1000" dirty="0"/>
            </a:p>
          </p:txBody>
        </p:sp>
      </p:grpSp>
      <p:sp>
        <p:nvSpPr>
          <p:cNvPr id="22" name="矩形 21"/>
          <p:cNvSpPr/>
          <p:nvPr/>
        </p:nvSpPr>
        <p:spPr>
          <a:xfrm>
            <a:off x="1314234" y="4502907"/>
            <a:ext cx="481934" cy="14317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ea typeface="楷体" panose="02010609060101010101" pitchFamily="49" charset="-122"/>
              </a:rPr>
              <a:t>P/E</a:t>
            </a:r>
            <a:endParaRPr lang="zh-CN" altLang="en-US" sz="1200" b="1" dirty="0">
              <a:ea typeface="楷体" panose="02010609060101010101" pitchFamily="49" charset="-122"/>
            </a:endParaRPr>
          </a:p>
        </p:txBody>
      </p:sp>
      <p:sp>
        <p:nvSpPr>
          <p:cNvPr id="13" name="矩形 12"/>
          <p:cNvSpPr/>
          <p:nvPr/>
        </p:nvSpPr>
        <p:spPr>
          <a:xfrm>
            <a:off x="1323213" y="2965609"/>
            <a:ext cx="481933" cy="14460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ea typeface="楷体" panose="02010609060101010101" pitchFamily="49" charset="-122"/>
              </a:rPr>
              <a:t>EV/EBITDA</a:t>
            </a:r>
            <a:endParaRPr lang="zh-CN" altLang="en-US" sz="1200" b="1" dirty="0">
              <a:ea typeface="楷体" panose="02010609060101010101" pitchFamily="49" charset="-122"/>
            </a:endParaRPr>
          </a:p>
        </p:txBody>
      </p:sp>
      <p:sp>
        <p:nvSpPr>
          <p:cNvPr id="14" name="矩形 13"/>
          <p:cNvSpPr/>
          <p:nvPr/>
        </p:nvSpPr>
        <p:spPr>
          <a:xfrm>
            <a:off x="721350" y="4502905"/>
            <a:ext cx="466045" cy="14485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ea typeface="楷体" panose="02010609060101010101" pitchFamily="49" charset="-122"/>
              </a:rPr>
              <a:t>MV</a:t>
            </a:r>
            <a:endParaRPr lang="zh-CN" altLang="en-US" sz="1200" b="1" dirty="0">
              <a:ea typeface="楷体" panose="02010609060101010101" pitchFamily="49" charset="-122"/>
            </a:endParaRPr>
          </a:p>
        </p:txBody>
      </p:sp>
      <p:sp>
        <p:nvSpPr>
          <p:cNvPr id="15" name="矩形 14"/>
          <p:cNvSpPr/>
          <p:nvPr/>
        </p:nvSpPr>
        <p:spPr>
          <a:xfrm>
            <a:off x="721350" y="2963114"/>
            <a:ext cx="466045" cy="144854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ea typeface="楷体" panose="02010609060101010101" pitchFamily="49" charset="-122"/>
              </a:rPr>
              <a:t>EV</a:t>
            </a:r>
            <a:endParaRPr lang="zh-CN" altLang="en-US" sz="1200" b="1" dirty="0">
              <a:ea typeface="楷体" panose="02010609060101010101" pitchFamily="49" charset="-122"/>
            </a:endParaRPr>
          </a:p>
        </p:txBody>
      </p:sp>
      <p:sp>
        <p:nvSpPr>
          <p:cNvPr id="25" name="左大括号 24"/>
          <p:cNvSpPr/>
          <p:nvPr/>
        </p:nvSpPr>
        <p:spPr>
          <a:xfrm>
            <a:off x="578209" y="2961742"/>
            <a:ext cx="125525" cy="297287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zh-CN" altLang="en-US"/>
          </a:p>
        </p:txBody>
      </p:sp>
      <p:sp>
        <p:nvSpPr>
          <p:cNvPr id="27" name="文本框 26"/>
          <p:cNvSpPr txBox="1"/>
          <p:nvPr/>
        </p:nvSpPr>
        <p:spPr>
          <a:xfrm>
            <a:off x="-32713" y="4237759"/>
            <a:ext cx="745255" cy="400110"/>
          </a:xfrm>
          <a:prstGeom prst="rect">
            <a:avLst/>
          </a:prstGeom>
          <a:noFill/>
        </p:spPr>
        <p:txBody>
          <a:bodyPr wrap="square" rtlCol="0">
            <a:spAutoFit/>
          </a:bodyPr>
          <a:lstStyle/>
          <a:p>
            <a:r>
              <a:rPr kumimoji="1" lang="en-US" altLang="zh-CN" sz="1000" dirty="0"/>
              <a:t>Relative Valuation</a:t>
            </a:r>
            <a:endParaRPr kumimoji="1" lang="zh-CN" altLang="en-US" sz="1000" dirty="0"/>
          </a:p>
        </p:txBody>
      </p:sp>
      <p:graphicFrame>
        <p:nvGraphicFramePr>
          <p:cNvPr id="37" name="图表 36"/>
          <p:cNvGraphicFramePr/>
          <p:nvPr/>
        </p:nvGraphicFramePr>
        <p:xfrm>
          <a:off x="2365587" y="1981311"/>
          <a:ext cx="4539726" cy="4065003"/>
        </p:xfrm>
        <a:graphic>
          <a:graphicData uri="http://schemas.openxmlformats.org/drawingml/2006/chart">
            <c:chart xmlns:c="http://schemas.openxmlformats.org/drawingml/2006/chart" xmlns:r="http://schemas.openxmlformats.org/officeDocument/2006/relationships" r:id="rId1"/>
          </a:graphicData>
        </a:graphic>
      </p:graphicFrame>
      <p:sp>
        <p:nvSpPr>
          <p:cNvPr id="38" name="文本框 37"/>
          <p:cNvSpPr txBox="1"/>
          <p:nvPr/>
        </p:nvSpPr>
        <p:spPr>
          <a:xfrm>
            <a:off x="3238909" y="2646414"/>
            <a:ext cx="298159"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174</a:t>
            </a:r>
            <a:endParaRPr lang="zh-CN" altLang="en-US" sz="1400" dirty="0">
              <a:latin typeface="Arial" panose="020B0604020202020204" pitchFamily="34" charset="0"/>
              <a:cs typeface="Arial" panose="020B0604020202020204" pitchFamily="34" charset="0"/>
            </a:endParaRPr>
          </a:p>
        </p:txBody>
      </p:sp>
      <p:sp>
        <p:nvSpPr>
          <p:cNvPr id="39" name="文本框 38"/>
          <p:cNvSpPr txBox="1"/>
          <p:nvPr/>
        </p:nvSpPr>
        <p:spPr>
          <a:xfrm>
            <a:off x="5348250" y="2623827"/>
            <a:ext cx="298159"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287</a:t>
            </a:r>
            <a:endParaRPr lang="zh-CN" altLang="en-US" sz="1400" dirty="0">
              <a:latin typeface="Arial" panose="020B0604020202020204" pitchFamily="34" charset="0"/>
              <a:cs typeface="Arial" panose="020B0604020202020204" pitchFamily="34" charset="0"/>
            </a:endParaRPr>
          </a:p>
        </p:txBody>
      </p:sp>
      <p:sp>
        <p:nvSpPr>
          <p:cNvPr id="40" name="文本框 39"/>
          <p:cNvSpPr txBox="1"/>
          <p:nvPr/>
        </p:nvSpPr>
        <p:spPr>
          <a:xfrm>
            <a:off x="2641668" y="3916862"/>
            <a:ext cx="198772"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45</a:t>
            </a:r>
            <a:endParaRPr lang="zh-CN" altLang="en-US" sz="1400" dirty="0">
              <a:latin typeface="Arial" panose="020B0604020202020204" pitchFamily="34" charset="0"/>
              <a:cs typeface="Arial" panose="020B0604020202020204" pitchFamily="34" charset="0"/>
            </a:endParaRPr>
          </a:p>
        </p:txBody>
      </p:sp>
      <p:sp>
        <p:nvSpPr>
          <p:cNvPr id="41" name="文本框 40"/>
          <p:cNvSpPr txBox="1"/>
          <p:nvPr/>
        </p:nvSpPr>
        <p:spPr>
          <a:xfrm>
            <a:off x="4254457" y="3916861"/>
            <a:ext cx="298159"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228</a:t>
            </a:r>
            <a:endParaRPr lang="zh-CN" altLang="en-US" sz="1400" dirty="0">
              <a:latin typeface="Arial" panose="020B0604020202020204" pitchFamily="34" charset="0"/>
              <a:cs typeface="Arial" panose="020B0604020202020204" pitchFamily="34" charset="0"/>
            </a:endParaRPr>
          </a:p>
        </p:txBody>
      </p:sp>
      <p:sp>
        <p:nvSpPr>
          <p:cNvPr id="42" name="文本框 41"/>
          <p:cNvSpPr txBox="1"/>
          <p:nvPr/>
        </p:nvSpPr>
        <p:spPr>
          <a:xfrm>
            <a:off x="2625128" y="5130225"/>
            <a:ext cx="198772"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43</a:t>
            </a:r>
            <a:endParaRPr lang="zh-CN" altLang="en-US" sz="1400" dirty="0">
              <a:latin typeface="Arial" panose="020B0604020202020204" pitchFamily="34" charset="0"/>
              <a:cs typeface="Arial" panose="020B0604020202020204" pitchFamily="34" charset="0"/>
            </a:endParaRPr>
          </a:p>
        </p:txBody>
      </p:sp>
      <p:sp>
        <p:nvSpPr>
          <p:cNvPr id="43" name="文本框 42"/>
          <p:cNvSpPr txBox="1"/>
          <p:nvPr/>
        </p:nvSpPr>
        <p:spPr>
          <a:xfrm>
            <a:off x="4406857" y="5085206"/>
            <a:ext cx="298159"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253</a:t>
            </a:r>
            <a:endParaRPr lang="zh-CN" altLang="en-US" sz="1400" dirty="0">
              <a:latin typeface="Arial" panose="020B0604020202020204" pitchFamily="34" charset="0"/>
              <a:cs typeface="Arial" panose="020B0604020202020204" pitchFamily="34" charset="0"/>
            </a:endParaRPr>
          </a:p>
        </p:txBody>
      </p:sp>
      <p:sp>
        <p:nvSpPr>
          <p:cNvPr id="44" name="矩形 43"/>
          <p:cNvSpPr/>
          <p:nvPr/>
        </p:nvSpPr>
        <p:spPr>
          <a:xfrm>
            <a:off x="3616329" y="1926888"/>
            <a:ext cx="553730" cy="3748329"/>
          </a:xfrm>
          <a:prstGeom prst="rect">
            <a:avLst/>
          </a:prstGeom>
          <a:solidFill>
            <a:schemeClr val="bg2">
              <a:lumMod val="40000"/>
              <a:lumOff val="60000"/>
              <a:alpha val="20000"/>
            </a:schemeClr>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noAutofit/>
          </a:bodyPr>
          <a:lstStyle/>
          <a:p>
            <a:pPr algn="ctr">
              <a:lnSpc>
                <a:spcPct val="90000"/>
              </a:lnSpc>
              <a:spcBef>
                <a:spcPts val="900"/>
              </a:spcBef>
            </a:pPr>
            <a:endParaRPr lang="zh-CN" altLang="en-US" sz="1400" dirty="0" err="1">
              <a:solidFill>
                <a:schemeClr val="bg1"/>
              </a:solidFill>
              <a:latin typeface="Arial" panose="020B0604020202020204" pitchFamily="34" charset="0"/>
              <a:cs typeface="Arial" panose="020B0604020202020204" pitchFamily="34" charset="0"/>
            </a:endParaRPr>
          </a:p>
        </p:txBody>
      </p:sp>
      <p:sp>
        <p:nvSpPr>
          <p:cNvPr id="45" name="文本框 44"/>
          <p:cNvSpPr txBox="1"/>
          <p:nvPr/>
        </p:nvSpPr>
        <p:spPr>
          <a:xfrm>
            <a:off x="7243259" y="4713513"/>
            <a:ext cx="2497479" cy="193899"/>
          </a:xfrm>
          <a:prstGeom prst="rect">
            <a:avLst/>
          </a:prstGeom>
          <a:noFill/>
          <a:ln w="6350" cap="flat">
            <a:noFill/>
            <a:miter lim="800000"/>
          </a:ln>
        </p:spPr>
        <p:txBody>
          <a:bodyPr wrap="none" lIns="0" tIns="0" rIns="0" bIns="0" rtlCol="0" anchor="t" anchorCtr="0">
            <a:spAutoFit/>
          </a:bodyPr>
          <a:lstStyle/>
          <a:p>
            <a:pPr>
              <a:lnSpc>
                <a:spcPct val="90000"/>
              </a:lnSpc>
              <a:spcBef>
                <a:spcPts val="600"/>
              </a:spcBef>
              <a:buClr>
                <a:schemeClr val="bg2"/>
              </a:buClr>
            </a:pPr>
            <a:r>
              <a:rPr lang="en-US" altLang="zh-CN" sz="1400" dirty="0">
                <a:latin typeface="Arial" panose="020B0604020202020204" pitchFamily="34" charset="0"/>
                <a:cs typeface="Arial" panose="020B0604020202020204" pitchFamily="34" charset="0"/>
              </a:rPr>
              <a:t>Predicted stock price</a:t>
            </a:r>
            <a:r>
              <a:rPr lang="zh-CN" altLang="en-US" sz="1400" dirty="0">
                <a:latin typeface="Arial" panose="020B0604020202020204" pitchFamily="34" charset="0"/>
                <a:cs typeface="Arial" panose="020B0604020202020204" pitchFamily="34" charset="0"/>
              </a:rPr>
              <a:t>：</a:t>
            </a:r>
            <a:r>
              <a:rPr lang="en-US" altLang="zh-CN" sz="1400" dirty="0">
                <a:latin typeface="Arial" panose="020B0604020202020204" pitchFamily="34" charset="0"/>
                <a:cs typeface="Arial" panose="020B0604020202020204" pitchFamily="34" charset="0"/>
              </a:rPr>
              <a:t>174-228</a:t>
            </a:r>
            <a:endParaRPr lang="zh-CN" altLang="en-US" sz="1400" dirty="0">
              <a:latin typeface="Arial" panose="020B0604020202020204" pitchFamily="34" charset="0"/>
              <a:cs typeface="Arial" panose="020B0604020202020204" pitchFamily="34" charset="0"/>
            </a:endParaRPr>
          </a:p>
        </p:txBody>
      </p:sp>
      <p:pic>
        <p:nvPicPr>
          <p:cNvPr id="48" name="图片 47"/>
          <p:cNvPicPr>
            <a:picLocks noChangeAspect="1"/>
          </p:cNvPicPr>
          <p:nvPr/>
        </p:nvPicPr>
        <p:blipFill>
          <a:blip r:embed="rId2"/>
          <a:stretch>
            <a:fillRect/>
          </a:stretch>
        </p:blipFill>
        <p:spPr>
          <a:xfrm>
            <a:off x="7253220" y="5048261"/>
            <a:ext cx="2426592" cy="91542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grpSp>
        <p:nvGrpSpPr>
          <p:cNvPr id="4" name="组合 3"/>
          <p:cNvGrpSpPr/>
          <p:nvPr/>
        </p:nvGrpSpPr>
        <p:grpSpPr>
          <a:xfrm>
            <a:off x="1063774" y="2847634"/>
            <a:ext cx="7659931" cy="891329"/>
            <a:chOff x="1394502" y="1096633"/>
            <a:chExt cx="7659931" cy="891329"/>
          </a:xfrm>
        </p:grpSpPr>
        <p:sp>
          <p:nvSpPr>
            <p:cNvPr id="6" name="等腰三角形 7"/>
            <p:cNvSpPr>
              <a:spLocks noChangeArrowheads="1"/>
            </p:cNvSpPr>
            <p:nvPr/>
          </p:nvSpPr>
          <p:spPr bwMode="auto">
            <a:xfrm rot="18757751">
              <a:off x="1712356" y="1661731"/>
              <a:ext cx="350837" cy="301625"/>
            </a:xfrm>
            <a:prstGeom prst="triangle">
              <a:avLst>
                <a:gd name="adj" fmla="val 56088"/>
              </a:avLst>
            </a:prstGeom>
            <a:solidFill>
              <a:srgbClr val="E7E6E6">
                <a:lumMod val="50000"/>
                <a:alpha val="36078"/>
              </a:srgbClr>
            </a:solidFill>
            <a:ln w="9525">
              <a:noFill/>
              <a:miter lim="800000"/>
            </a:ln>
          </p:spPr>
          <p:txBody>
            <a:bodyPr lIns="90170" tIns="46990" rIns="90170" bIns="469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000" b="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sym typeface="宋体" panose="02010600030101010101" pitchFamily="2" charset="-122"/>
              </a:endParaRPr>
            </a:p>
          </p:txBody>
        </p:sp>
        <p:grpSp>
          <p:nvGrpSpPr>
            <p:cNvPr id="7" name="组合 6"/>
            <p:cNvGrpSpPr/>
            <p:nvPr/>
          </p:nvGrpSpPr>
          <p:grpSpPr>
            <a:xfrm>
              <a:off x="1394502" y="1096633"/>
              <a:ext cx="7659931" cy="784489"/>
              <a:chOff x="7108650" y="1161287"/>
              <a:chExt cx="7659931" cy="784489"/>
            </a:xfrm>
          </p:grpSpPr>
          <p:sp>
            <p:nvSpPr>
              <p:cNvPr id="8" name="矩形 7"/>
              <p:cNvSpPr/>
              <p:nvPr/>
            </p:nvSpPr>
            <p:spPr>
              <a:xfrm rot="2700000">
                <a:off x="7108650" y="1221876"/>
                <a:ext cx="723900" cy="723900"/>
              </a:xfrm>
              <a:prstGeom prst="rect">
                <a:avLst/>
              </a:prstGeom>
              <a:solidFill>
                <a:srgbClr val="AA190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7148796" y="1229883"/>
                <a:ext cx="666750" cy="70675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rPr>
                  <a:t>4</a:t>
                </a:r>
                <a:endParaRPr kumimoji="0" 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938625" y="1161287"/>
                <a:ext cx="6829956" cy="39878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dirty="0">
                    <a:solidFill>
                      <a:srgbClr val="000000"/>
                    </a:solidFill>
                    <a:latin typeface="Palatino Linotype" panose="02040502050505030304" pitchFamily="18" charset="0"/>
                    <a:ea typeface="+mj-ea"/>
                    <a:cs typeface="+mj-cs"/>
                  </a:rPr>
                  <a:t>Risk Analysis</a:t>
                </a:r>
                <a:endParaRPr lang="en-US" altLang="zh-CN" sz="2000" dirty="0">
                  <a:solidFill>
                    <a:srgbClr val="000000"/>
                  </a:solidFill>
                  <a:latin typeface="Palatino Linotype" panose="02040502050505030304" pitchFamily="18" charset="0"/>
                  <a:ea typeface="+mj-ea"/>
                  <a:cs typeface="+mj-cs"/>
                </a:endParaRPr>
              </a:p>
            </p:txBody>
          </p:sp>
          <p:cxnSp>
            <p:nvCxnSpPr>
              <p:cNvPr id="11" name="直接连接符 10"/>
              <p:cNvCxnSpPr/>
              <p:nvPr/>
            </p:nvCxnSpPr>
            <p:spPr>
              <a:xfrm>
                <a:off x="7921595" y="1587165"/>
                <a:ext cx="6711891" cy="0"/>
              </a:xfrm>
              <a:prstGeom prst="line">
                <a:avLst/>
              </a:prstGeom>
              <a:noFill/>
              <a:ln w="38100" cap="flat" cmpd="sng" algn="ctr">
                <a:solidFill>
                  <a:srgbClr val="BA2835"/>
                </a:solidFill>
                <a:prstDash val="solid"/>
                <a:miter lim="800000"/>
              </a:ln>
              <a:effectLst/>
            </p:spPr>
          </p:cxn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795" y="297180"/>
            <a:ext cx="9368155" cy="469265"/>
          </a:xfrm>
        </p:spPr>
        <p:txBody>
          <a:bodyPr/>
          <a:lstStyle/>
          <a:p>
            <a:r>
              <a:rPr lang="en-US" dirty="0"/>
              <a:t>4.1</a:t>
            </a:r>
            <a:r>
              <a:rPr lang="zh-CN" altLang="en-US" dirty="0"/>
              <a:t> Illegal </a:t>
            </a:r>
            <a:r>
              <a:rPr lang="en-US" altLang="zh-CN" dirty="0"/>
              <a:t>O</a:t>
            </a:r>
            <a:r>
              <a:rPr lang="zh-CN" altLang="en-US" dirty="0"/>
              <a:t>peration of </a:t>
            </a:r>
            <a:r>
              <a:rPr lang="en-US" altLang="zh-CN" dirty="0"/>
              <a:t>D</a:t>
            </a:r>
            <a:r>
              <a:rPr lang="zh-CN" altLang="en-US" dirty="0"/>
              <a:t>ownstream </a:t>
            </a:r>
            <a:r>
              <a:rPr lang="en-US" altLang="zh-CN" dirty="0"/>
              <a:t>E</a:t>
            </a:r>
            <a:r>
              <a:rPr lang="zh-CN" altLang="en-US" dirty="0"/>
              <a:t>nterprise</a:t>
            </a:r>
            <a:br>
              <a:rPr lang="zh-CN" altLang="en-US" dirty="0"/>
            </a:br>
            <a:br>
              <a:rPr lang="zh-CN" altLang="en-US" dirty="0"/>
            </a:br>
            <a:endParaRPr lang="zh-CN" altLang="en-US" dirty="0"/>
          </a:p>
        </p:txBody>
      </p:sp>
      <p:sp>
        <p:nvSpPr>
          <p:cNvPr id="6" name="标题 1"/>
          <p:cNvSpPr txBox="1"/>
          <p:nvPr/>
        </p:nvSpPr>
        <p:spPr>
          <a:xfrm>
            <a:off x="112395" y="1016000"/>
            <a:ext cx="9617710" cy="1271270"/>
          </a:xfrm>
          <a:prstGeom prst="roundRect">
            <a:avLst/>
          </a:prstGeom>
          <a:ln w="19050">
            <a:solidFill>
              <a:srgbClr val="C00000"/>
            </a:solidFill>
            <a:prstDash val="dash"/>
          </a:ln>
        </p:spPr>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buFont typeface="Wingdings" panose="05000000000000000000" pitchFamily="2" charset="2"/>
              <a:buChar char="Ø"/>
            </a:pPr>
            <a:r>
              <a:rPr lang="zh-CN" altLang="en-US" sz="1350" dirty="0">
                <a:latin typeface="Times New Roman" panose="02020603050405020304" pitchFamily="18" charset="0"/>
                <a:cs typeface="Times New Roman" panose="02020603050405020304" pitchFamily="18" charset="0"/>
              </a:rPr>
              <a:t>Enquiry Letter </a:t>
            </a:r>
            <a:r>
              <a:rPr lang="en-US" altLang="zh-CN" sz="1350" dirty="0">
                <a:latin typeface="Times New Roman" panose="02020603050405020304" pitchFamily="18" charset="0"/>
                <a:cs typeface="Times New Roman" panose="02020603050405020304" pitchFamily="18" charset="0"/>
              </a:rPr>
              <a:t>Focus: </a:t>
            </a:r>
            <a:r>
              <a:rPr lang="en-US" altLang="zh-CN" sz="1350" dirty="0">
                <a:solidFill>
                  <a:srgbClr val="FF0000"/>
                </a:solidFill>
                <a:latin typeface="Times New Roman" panose="02020603050405020304" pitchFamily="18" charset="0"/>
                <a:cs typeface="Times New Roman" panose="02020603050405020304" pitchFamily="18" charset="0"/>
              </a:rPr>
              <a:t>Recombinant Humanised Collagen</a:t>
            </a:r>
            <a:r>
              <a:rPr lang="en-US" altLang="zh-CN" sz="1350" dirty="0">
                <a:latin typeface="Times New Roman" panose="02020603050405020304" pitchFamily="18" charset="0"/>
                <a:cs typeface="Times New Roman" panose="02020603050405020304" pitchFamily="18" charset="0"/>
              </a:rPr>
              <a:t> Products</a:t>
            </a:r>
            <a:endParaRPr lang="en-US" altLang="zh-CN" sz="13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sz="1350" dirty="0">
                <a:solidFill>
                  <a:schemeClr val="tx1"/>
                </a:solidFill>
                <a:latin typeface="Times New Roman" panose="02020603050405020304" pitchFamily="18" charset="0"/>
                <a:cs typeface="Times New Roman" panose="02020603050405020304" pitchFamily="18" charset="0"/>
              </a:rPr>
              <a:t>I</a:t>
            </a:r>
            <a:r>
              <a:rPr lang="en-US" altLang="zh-CN" sz="1350" dirty="0">
                <a:solidFill>
                  <a:schemeClr val="tx1"/>
                </a:solidFill>
                <a:latin typeface="Times New Roman" panose="02020603050405020304" pitchFamily="18" charset="0"/>
                <a:cs typeface="Times New Roman" panose="02020603050405020304" pitchFamily="18" charset="0"/>
              </a:rPr>
              <a:t>t is currently the only Class III medical device product</a:t>
            </a:r>
            <a:r>
              <a:rPr lang="en-US" altLang="zh-CN" sz="1350" b="1" dirty="0">
                <a:solidFill>
                  <a:srgbClr val="C00000"/>
                </a:solidFill>
                <a:latin typeface="Times New Roman" panose="02020603050405020304" pitchFamily="18" charset="0"/>
                <a:cs typeface="Times New Roman" panose="02020603050405020304" pitchFamily="18" charset="0"/>
              </a:rPr>
              <a:t>: recombinant type III humanised collagen</a:t>
            </a:r>
            <a:endParaRPr lang="en-US" altLang="zh-CN" sz="1350" b="1"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sz="1350" dirty="0">
                <a:latin typeface="Times New Roman" panose="02020603050405020304" pitchFamily="18" charset="0"/>
                <a:cs typeface="Times New Roman" panose="02020603050405020304" pitchFamily="18" charset="0"/>
              </a:rPr>
              <a:t>The relevant products are mainly used for </a:t>
            </a:r>
            <a:r>
              <a:rPr lang="zh-CN" altLang="en-US" sz="1350" b="1" dirty="0">
                <a:solidFill>
                  <a:srgbClr val="C00000"/>
                </a:solidFill>
                <a:latin typeface="Times New Roman" panose="02020603050405020304" pitchFamily="18" charset="0"/>
                <a:cs typeface="Times New Roman" panose="02020603050405020304" pitchFamily="18" charset="0"/>
              </a:rPr>
              <a:t>facial injections (medical aesthetics)</a:t>
            </a:r>
            <a:r>
              <a:rPr lang="zh-CN" altLang="en-US" sz="1350" dirty="0">
                <a:latin typeface="Times New Roman" panose="02020603050405020304" pitchFamily="18" charset="0"/>
                <a:cs typeface="Times New Roman" panose="02020603050405020304" pitchFamily="18" charset="0"/>
              </a:rPr>
              <a:t>, the company's product sales accounted for a year-on-year increase, mainly sold to medical beauty institutions</a:t>
            </a:r>
            <a:endParaRPr lang="zh-CN" altLang="en-US" sz="135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sz="1350" dirty="0">
                <a:solidFill>
                  <a:schemeClr val="tx1"/>
                </a:solidFill>
                <a:latin typeface="Times New Roman" panose="02020603050405020304" pitchFamily="18" charset="0"/>
                <a:cs typeface="Times New Roman" panose="02020603050405020304" pitchFamily="18" charset="0"/>
              </a:rPr>
              <a:t>The key to the risk lies in the illegal operation and</a:t>
            </a:r>
            <a:r>
              <a:rPr lang="zh-CN" altLang="en-US" sz="1350" b="1" dirty="0">
                <a:solidFill>
                  <a:srgbClr val="C00000"/>
                </a:solidFill>
                <a:latin typeface="Times New Roman" panose="02020603050405020304" pitchFamily="18" charset="0"/>
                <a:cs typeface="Times New Roman" panose="02020603050405020304" pitchFamily="18" charset="0"/>
              </a:rPr>
              <a:t> unauthorised sale of Class III medical devices by downstream retailers</a:t>
            </a:r>
            <a:endParaRPr lang="zh-CN" altLang="en-US" sz="1350" b="1" dirty="0">
              <a:solidFill>
                <a:srgbClr val="C00000"/>
              </a:solidFill>
              <a:latin typeface="Times New Roman" panose="02020603050405020304" pitchFamily="18" charset="0"/>
              <a:cs typeface="Times New Roman" panose="02020603050405020304" pitchFamily="18" charset="0"/>
            </a:endParaRPr>
          </a:p>
        </p:txBody>
      </p:sp>
      <p:sp>
        <p:nvSpPr>
          <p:cNvPr id="10" name="右箭头 9"/>
          <p:cNvSpPr/>
          <p:nvPr/>
        </p:nvSpPr>
        <p:spPr>
          <a:xfrm>
            <a:off x="4733290" y="2668905"/>
            <a:ext cx="1216660" cy="3593465"/>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1000" b="1" dirty="0">
                <a:cs typeface="Arial" panose="020B0604020202020204" pitchFamily="34" charset="0"/>
              </a:rPr>
              <a:t>Unlicensed sales on e-commerce platforms</a:t>
            </a:r>
            <a:endParaRPr kumimoji="1" lang="zh-CN" altLang="en-US" sz="1000" b="1" dirty="0">
              <a:cs typeface="Arial" panose="020B0604020202020204" pitchFamily="34" charset="0"/>
            </a:endParaRPr>
          </a:p>
          <a:p>
            <a:pPr algn="ctr"/>
            <a:endParaRPr kumimoji="1" lang="zh-CN" altLang="en-US" sz="1000" b="1" dirty="0">
              <a:cs typeface="Arial" panose="020B0604020202020204" pitchFamily="34" charset="0"/>
            </a:endParaRPr>
          </a:p>
          <a:p>
            <a:pPr algn="ctr"/>
            <a:endParaRPr kumimoji="1" lang="zh-CN" altLang="en-US" sz="1000" b="1" dirty="0">
              <a:cs typeface="Arial" panose="020B0604020202020204" pitchFamily="34" charset="0"/>
            </a:endParaRPr>
          </a:p>
          <a:p>
            <a:pPr algn="ctr"/>
            <a:endParaRPr kumimoji="1" lang="zh-CN" altLang="en-US" sz="1000" b="1" dirty="0">
              <a:cs typeface="Arial" panose="020B0604020202020204" pitchFamily="34" charset="0"/>
            </a:endParaRPr>
          </a:p>
          <a:p>
            <a:pPr algn="ctr"/>
            <a:endParaRPr kumimoji="1" lang="zh-CN" altLang="en-US" sz="1000" b="1" dirty="0">
              <a:cs typeface="Arial" panose="020B0604020202020204" pitchFamily="34" charset="0"/>
            </a:endParaRPr>
          </a:p>
          <a:p>
            <a:pPr algn="ctr"/>
            <a:endParaRPr kumimoji="1" lang="zh-CN" altLang="en-US" sz="1000" b="1" dirty="0">
              <a:cs typeface="Arial" panose="020B0604020202020204" pitchFamily="34" charset="0"/>
            </a:endParaRPr>
          </a:p>
        </p:txBody>
      </p:sp>
      <p:sp>
        <p:nvSpPr>
          <p:cNvPr id="12" name="标题 1"/>
          <p:cNvSpPr txBox="1"/>
          <p:nvPr/>
        </p:nvSpPr>
        <p:spPr>
          <a:xfrm>
            <a:off x="135890" y="2379345"/>
            <a:ext cx="4527550" cy="1298575"/>
          </a:xfrm>
          <a:prstGeom prst="roundRect">
            <a:avLst/>
          </a:prstGeom>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zh-CN" altLang="en-US" sz="1300" dirty="0">
                <a:latin typeface="Times New Roman" panose="02020603050405020304" pitchFamily="18" charset="0"/>
                <a:cs typeface="Times New Roman" panose="02020603050405020304" pitchFamily="18" charset="0"/>
              </a:rPr>
              <a:t>Measures for the Supervision and Management of Medical Device Business (2022): Class III medical devices can only be sold to units qualified to operate Class III medical devices and to qualified medical institutions.</a:t>
            </a:r>
            <a:endParaRPr lang="en-US" altLang="zh-CN" sz="1300" dirty="0">
              <a:latin typeface="Times New Roman" panose="02020603050405020304" pitchFamily="18" charset="0"/>
              <a:cs typeface="Times New Roman" panose="02020603050405020304" pitchFamily="18" charset="0"/>
            </a:endParaRPr>
          </a:p>
          <a:p>
            <a:pPr marL="285750" indent="-285750">
              <a:spcAft>
                <a:spcPts val="500"/>
              </a:spcAft>
              <a:buFont typeface="Wingdings" panose="05000000000000000000" pitchFamily="2" charset="2"/>
              <a:buChar char="l"/>
            </a:pPr>
            <a:r>
              <a:rPr lang="zh-CN" sz="1300" b="1" dirty="0">
                <a:solidFill>
                  <a:srgbClr val="C00000"/>
                </a:solidFill>
                <a:latin typeface="Times New Roman" panose="02020603050405020304" pitchFamily="18" charset="0"/>
                <a:cs typeface="Times New Roman" panose="02020603050405020304" pitchFamily="18" charset="0"/>
              </a:rPr>
              <a:t>Online e-commerce channels are not authorised to sell</a:t>
            </a:r>
            <a:endParaRPr lang="zh-CN" sz="1300" b="1" dirty="0">
              <a:solidFill>
                <a:srgbClr val="C00000"/>
              </a:solidFill>
              <a:latin typeface="Times New Roman" panose="02020603050405020304" pitchFamily="18" charset="0"/>
              <a:cs typeface="Times New Roman" panose="02020603050405020304" pitchFamily="18" charset="0"/>
            </a:endParaRPr>
          </a:p>
        </p:txBody>
      </p:sp>
      <p:sp>
        <p:nvSpPr>
          <p:cNvPr id="14" name="圆角矩形 2"/>
          <p:cNvSpPr/>
          <p:nvPr/>
        </p:nvSpPr>
        <p:spPr>
          <a:xfrm>
            <a:off x="6020435" y="2379345"/>
            <a:ext cx="3709670" cy="257810"/>
          </a:xfrm>
          <a:prstGeom prst="roundRect">
            <a:avLst/>
          </a:prstGeom>
          <a:solidFill>
            <a:srgbClr val="C00000"/>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35" b="1" dirty="0">
                <a:solidFill>
                  <a:schemeClr val="bg1"/>
                </a:solidFill>
                <a:ea typeface="楷体" panose="02010609060101010101" pitchFamily="49" charset="-122"/>
                <a:cs typeface="Arial" panose="020B0604020202020204" pitchFamily="34" charset="0"/>
              </a:rPr>
              <a:t>Legal Consequence</a:t>
            </a:r>
            <a:endParaRPr lang="zh-CN" altLang="en-US" sz="1135" b="1" dirty="0">
              <a:solidFill>
                <a:schemeClr val="bg1"/>
              </a:solidFill>
              <a:ea typeface="楷体" panose="02010609060101010101" pitchFamily="49" charset="-122"/>
              <a:cs typeface="Arial" panose="020B0604020202020204" pitchFamily="34" charset="0"/>
            </a:endParaRPr>
          </a:p>
        </p:txBody>
      </p:sp>
      <p:sp>
        <p:nvSpPr>
          <p:cNvPr id="7" name="文本框 6"/>
          <p:cNvSpPr txBox="1"/>
          <p:nvPr/>
        </p:nvSpPr>
        <p:spPr>
          <a:xfrm>
            <a:off x="6020506" y="2545687"/>
            <a:ext cx="3714036" cy="441325"/>
          </a:xfrm>
          <a:prstGeom prst="rect">
            <a:avLst/>
          </a:prstGeom>
          <a:noFill/>
        </p:spPr>
        <p:txBody>
          <a:bodyPr wrap="square" rtlCol="0">
            <a:spAutoFit/>
          </a:bodyPr>
          <a:lstStyle/>
          <a:p>
            <a:pPr algn="l" fontAlgn="base"/>
            <a:endParaRPr lang="en-US" altLang="zh-CN" sz="1135" b="0" i="0" u="none" strike="noStrike" dirty="0">
              <a:solidFill>
                <a:srgbClr val="333333"/>
              </a:solidFill>
              <a:effectLst/>
              <a:cs typeface="Arial" panose="020B0604020202020204" pitchFamily="34" charset="0"/>
            </a:endParaRPr>
          </a:p>
          <a:p>
            <a:endParaRPr kumimoji="1" lang="zh-CN" altLang="en-US" sz="1135" dirty="0">
              <a:cs typeface="Arial" panose="020B0604020202020204" pitchFamily="34" charset="0"/>
            </a:endParaRPr>
          </a:p>
        </p:txBody>
      </p:sp>
      <p:sp>
        <p:nvSpPr>
          <p:cNvPr id="8" name="文本框 7"/>
          <p:cNvSpPr txBox="1"/>
          <p:nvPr/>
        </p:nvSpPr>
        <p:spPr>
          <a:xfrm>
            <a:off x="5949950" y="2637155"/>
            <a:ext cx="3879215" cy="1841500"/>
          </a:xfrm>
          <a:prstGeom prst="rect">
            <a:avLst/>
          </a:prstGeom>
          <a:noFill/>
        </p:spPr>
        <p:txBody>
          <a:bodyPr wrap="square" rtlCol="0">
            <a:spAutoFit/>
          </a:bodyPr>
          <a:lstStyle/>
          <a:p>
            <a:r>
              <a:rPr kumimoji="1" lang="zh-CN" altLang="en-US" sz="1135" b="1" dirty="0">
                <a:latin typeface="Times New Roman" panose="02020603050405020304" pitchFamily="18" charset="0"/>
                <a:cs typeface="Times New Roman" panose="02020603050405020304" pitchFamily="18" charset="0"/>
              </a:rPr>
              <a:t>Measures for the Supervision and Administration of Online Sales of Medical Devices (2018)</a:t>
            </a:r>
            <a:endParaRPr kumimoji="1" lang="zh-CN" altLang="en-US" sz="1135" dirty="0">
              <a:latin typeface="Times New Roman" panose="02020603050405020304" pitchFamily="18" charset="0"/>
              <a:cs typeface="Times New Roman" panose="02020603050405020304" pitchFamily="18" charset="0"/>
            </a:endParaRPr>
          </a:p>
          <a:p>
            <a:r>
              <a:rPr kumimoji="1" lang="zh-CN" altLang="en-US" sz="1135" dirty="0">
                <a:latin typeface="Times New Roman" panose="02020603050405020304" pitchFamily="18" charset="0"/>
                <a:cs typeface="Times New Roman" panose="02020603050405020304" pitchFamily="18" charset="0"/>
              </a:rPr>
              <a:t>Article 44 Where one of the following circumstances exists, the local food and drug supervision and management department at or above the county level shall order correction and impose a fine of 10,000 yuan or more than 30,000 yuan:</a:t>
            </a:r>
            <a:endParaRPr kumimoji="1" lang="zh-CN" altLang="en-US" sz="1135" dirty="0">
              <a:latin typeface="Times New Roman" panose="02020603050405020304" pitchFamily="18" charset="0"/>
              <a:cs typeface="Times New Roman" panose="02020603050405020304" pitchFamily="18" charset="0"/>
            </a:endParaRPr>
          </a:p>
          <a:p>
            <a:r>
              <a:rPr kumimoji="1" lang="zh-CN" altLang="en-US" sz="1135" dirty="0">
                <a:latin typeface="Times New Roman" panose="02020603050405020304" pitchFamily="18" charset="0"/>
                <a:cs typeface="Times New Roman" panose="02020603050405020304" pitchFamily="18" charset="0"/>
              </a:rPr>
              <a:t>　　(a) The enterprise engaged in the online sale of medical devices sells beyond the scope of business;</a:t>
            </a:r>
            <a:endParaRPr kumimoji="1" lang="zh-CN" altLang="en-US" sz="1135" dirty="0">
              <a:latin typeface="Times New Roman" panose="02020603050405020304" pitchFamily="18" charset="0"/>
              <a:cs typeface="Times New Roman" panose="02020603050405020304" pitchFamily="18" charset="0"/>
            </a:endParaRPr>
          </a:p>
          <a:p>
            <a:r>
              <a:rPr kumimoji="1" lang="zh-CN" altLang="en-US" sz="1135" dirty="0">
                <a:latin typeface="Times New Roman" panose="02020603050405020304" pitchFamily="18" charset="0"/>
                <a:cs typeface="Times New Roman" panose="02020603050405020304" pitchFamily="18" charset="0"/>
              </a:rPr>
              <a:t>　　(B) </a:t>
            </a:r>
            <a:r>
              <a:rPr kumimoji="1" lang="zh-CN" altLang="en-US" sz="1135" b="1" dirty="0">
                <a:solidFill>
                  <a:srgbClr val="C00000"/>
                </a:solidFill>
                <a:latin typeface="Times New Roman" panose="02020603050405020304" pitchFamily="18" charset="0"/>
                <a:cs typeface="Times New Roman" panose="02020603050405020304" pitchFamily="18" charset="0"/>
              </a:rPr>
              <a:t>the medical device wholesale enterprises to sell to non-qualified business enterprises, the use of units.</a:t>
            </a:r>
            <a:endParaRPr kumimoji="1" lang="zh-CN" altLang="en-US" sz="1135" dirty="0">
              <a:latin typeface="Times New Roman" panose="02020603050405020304" pitchFamily="18" charset="0"/>
              <a:cs typeface="Times New Roman" panose="02020603050405020304" pitchFamily="18" charset="0"/>
            </a:endParaRPr>
          </a:p>
        </p:txBody>
      </p:sp>
      <p:sp>
        <p:nvSpPr>
          <p:cNvPr id="17" name="标题 1"/>
          <p:cNvSpPr txBox="1"/>
          <p:nvPr/>
        </p:nvSpPr>
        <p:spPr>
          <a:xfrm>
            <a:off x="135890" y="3789680"/>
            <a:ext cx="4526915" cy="1603375"/>
          </a:xfrm>
          <a:prstGeom prst="roundRect">
            <a:avLst/>
          </a:prstGeom>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zh-CN" altLang="en-US" sz="1300" dirty="0">
                <a:solidFill>
                  <a:schemeClr val="tx1"/>
                </a:solidFill>
                <a:latin typeface="Times New Roman" panose="02020603050405020304" pitchFamily="18" charset="0"/>
                <a:cs typeface="Times New Roman" panose="02020603050405020304" pitchFamily="18" charset="0"/>
              </a:rPr>
              <a:t>There are instances of recombinant Type III humanised collagen</a:t>
            </a:r>
            <a:r>
              <a:rPr lang="zh-CN" altLang="en-US" sz="1300" b="1" dirty="0">
                <a:solidFill>
                  <a:srgbClr val="C00000"/>
                </a:solidFill>
                <a:latin typeface="Times New Roman" panose="02020603050405020304" pitchFamily="18" charset="0"/>
                <a:cs typeface="Times New Roman" panose="02020603050405020304" pitchFamily="18" charset="0"/>
              </a:rPr>
              <a:t> being illegally marketed</a:t>
            </a:r>
            <a:endParaRPr lang="zh-CN" altLang="en-US" sz="1300" b="1" dirty="0">
              <a:solidFill>
                <a:srgbClr val="C00000"/>
              </a:solidFill>
              <a:latin typeface="Times New Roman" panose="02020603050405020304" pitchFamily="18" charset="0"/>
              <a:cs typeface="Times New Roman" panose="02020603050405020304" pitchFamily="18" charset="0"/>
            </a:endParaRPr>
          </a:p>
          <a:p>
            <a:pPr marL="285750" indent="-285750">
              <a:spcAft>
                <a:spcPts val="500"/>
              </a:spcAft>
              <a:buFont typeface="Wingdings" panose="05000000000000000000" pitchFamily="2" charset="2"/>
              <a:buChar char="l"/>
            </a:pPr>
            <a:r>
              <a:rPr lang="zh-CN" altLang="en-US" sz="1300" dirty="0">
                <a:latin typeface="Times New Roman" panose="02020603050405020304" pitchFamily="18" charset="0"/>
                <a:cs typeface="Times New Roman" panose="02020603050405020304" pitchFamily="18" charset="0"/>
              </a:rPr>
              <a:t>"As of 31 December 2022, the Issuer had supervised over 40 illegal live broadcasts, issued over 30 warning letters to microbloggers, and reported 8 microbloggers to the Market Supervision Administration; it had identified and taken down over 300 illegal links"</a:t>
            </a:r>
            <a:endParaRPr lang="zh-CN" altLang="en-US" sz="1300" dirty="0">
              <a:latin typeface="Times New Roman" panose="02020603050405020304" pitchFamily="18" charset="0"/>
              <a:cs typeface="Times New Roman" panose="02020603050405020304" pitchFamily="18" charset="0"/>
            </a:endParaRPr>
          </a:p>
        </p:txBody>
      </p:sp>
      <p:sp>
        <p:nvSpPr>
          <p:cNvPr id="9" name="标题 1"/>
          <p:cNvSpPr txBox="1"/>
          <p:nvPr/>
        </p:nvSpPr>
        <p:spPr>
          <a:xfrm>
            <a:off x="136525" y="5521960"/>
            <a:ext cx="4526915" cy="1062355"/>
          </a:xfrm>
          <a:prstGeom prst="roundRect">
            <a:avLst/>
          </a:prstGeom>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zh-CN" altLang="en-US" sz="1300" dirty="0">
                <a:latin typeface="Times New Roman" panose="02020603050405020304" pitchFamily="18" charset="0"/>
                <a:cs typeface="Times New Roman" panose="02020603050405020304" pitchFamily="18" charset="0"/>
              </a:rPr>
              <a:t>Measures for the Supervision and Administration of Medical Device Operation (2022): Medical device users should properly preserve the original information on the purchase of Class III medical devices and ensure that the information is </a:t>
            </a:r>
            <a:r>
              <a:rPr lang="zh-CN" altLang="en-US" sz="1300" b="1" dirty="0">
                <a:solidFill>
                  <a:srgbClr val="C00000"/>
                </a:solidFill>
                <a:latin typeface="Times New Roman" panose="02020603050405020304" pitchFamily="18" charset="0"/>
                <a:cs typeface="Times New Roman" panose="02020603050405020304" pitchFamily="18" charset="0"/>
              </a:rPr>
              <a:t>traceable.</a:t>
            </a:r>
            <a:endParaRPr lang="zh-CN" altLang="en-US" sz="1300" b="1" dirty="0">
              <a:solidFill>
                <a:srgbClr val="C00000"/>
              </a:solidFill>
              <a:latin typeface="Times New Roman" panose="02020603050405020304" pitchFamily="18" charset="0"/>
              <a:cs typeface="Times New Roman" panose="02020603050405020304" pitchFamily="18" charset="0"/>
            </a:endParaRPr>
          </a:p>
        </p:txBody>
      </p:sp>
      <p:sp>
        <p:nvSpPr>
          <p:cNvPr id="11" name="标题 1"/>
          <p:cNvSpPr txBox="1"/>
          <p:nvPr/>
        </p:nvSpPr>
        <p:spPr>
          <a:xfrm>
            <a:off x="6012180" y="4552950"/>
            <a:ext cx="3717925" cy="1961515"/>
          </a:xfrm>
          <a:prstGeom prst="roundRect">
            <a:avLst/>
          </a:prstGeom>
          <a:solidFill>
            <a:schemeClr val="accent5">
              <a:lumMod val="40000"/>
              <a:lumOff val="60000"/>
            </a:schemeClr>
          </a:solidFill>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en-US" altLang="zh-CN" sz="1300" b="1" dirty="0">
                <a:latin typeface="Times New Roman" panose="02020603050405020304" pitchFamily="18" charset="0"/>
                <a:cs typeface="Times New Roman" panose="02020603050405020304" pitchFamily="18" charset="0"/>
              </a:rPr>
              <a:t>Summary</a:t>
            </a:r>
            <a:r>
              <a:rPr lang="zh-CN" altLang="en-US" sz="1300" b="1" dirty="0">
                <a:latin typeface="Times New Roman" panose="02020603050405020304" pitchFamily="18" charset="0"/>
                <a:cs typeface="Times New Roman" panose="02020603050405020304" pitchFamily="18" charset="0"/>
              </a:rPr>
              <a:t>：</a:t>
            </a:r>
            <a:endParaRPr lang="zh-CN" altLang="en-US" sz="1300" b="1" dirty="0">
              <a:latin typeface="Times New Roman" panose="02020603050405020304" pitchFamily="18" charset="0"/>
              <a:cs typeface="Times New Roman" panose="02020603050405020304" pitchFamily="18" charset="0"/>
            </a:endParaRPr>
          </a:p>
          <a:p>
            <a:pPr>
              <a:spcAft>
                <a:spcPts val="500"/>
              </a:spcAft>
            </a:pPr>
            <a:r>
              <a:rPr lang="zh-CN" sz="1300" b="1" dirty="0">
                <a:latin typeface="Times New Roman" panose="02020603050405020304" pitchFamily="18" charset="0"/>
                <a:cs typeface="Times New Roman" panose="02020603050405020304" pitchFamily="18" charset="0"/>
              </a:rPr>
              <a:t>Jinbo Bio is the only medical device wholesaler with the ability to sell recombinant Type III humanised collagen, which should be traceable as a Class III medical device. As a result, downstream e-commerce companies are at high risk of being traced and subject to administrative penalties in the event of non-compliance in the sale of this product.</a:t>
            </a:r>
            <a:endParaRPr lang="zh-CN" sz="13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4.2 </a:t>
            </a:r>
            <a:r>
              <a:rPr lang="en-US" altLang="zh-CN" dirty="0"/>
              <a:t>Institutional regulatory policies tightened</a:t>
            </a:r>
            <a:br>
              <a:rPr lang="en-US" altLang="zh-CN" dirty="0"/>
            </a:br>
            <a:br>
              <a:rPr lang="en-US" altLang="zh-CN" dirty="0"/>
            </a:br>
            <a:br>
              <a:rPr lang="en-US" altLang="zh-CN" dirty="0"/>
            </a:br>
            <a:br>
              <a:rPr lang="en-US" altLang="zh-CN" dirty="0"/>
            </a:br>
            <a:endParaRPr lang="en-US" altLang="zh-CN" dirty="0"/>
          </a:p>
        </p:txBody>
      </p:sp>
      <p:sp>
        <p:nvSpPr>
          <p:cNvPr id="8" name="圆角矩形 2"/>
          <p:cNvSpPr/>
          <p:nvPr/>
        </p:nvSpPr>
        <p:spPr>
          <a:xfrm>
            <a:off x="135480" y="2611455"/>
            <a:ext cx="4854246" cy="194788"/>
          </a:xfrm>
          <a:prstGeom prst="roundRect">
            <a:avLst/>
          </a:prstGeom>
          <a:solidFill>
            <a:srgbClr val="C00000"/>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35" b="1" dirty="0">
                <a:solidFill>
                  <a:schemeClr val="bg1"/>
                </a:solidFill>
                <a:ea typeface="楷体" panose="02010609060101010101" pitchFamily="49" charset="-122"/>
                <a:cs typeface="Arial" panose="020B0604020202020204" pitchFamily="34" charset="0"/>
              </a:rPr>
              <a:t>New Law in 2023</a:t>
            </a:r>
            <a:endParaRPr lang="zh-CN" altLang="en-US" sz="1135" b="1" dirty="0">
              <a:solidFill>
                <a:schemeClr val="bg1"/>
              </a:solidFill>
              <a:ea typeface="楷体" panose="02010609060101010101" pitchFamily="49" charset="-122"/>
              <a:cs typeface="Arial" panose="020B0604020202020204" pitchFamily="34" charset="0"/>
            </a:endParaRPr>
          </a:p>
        </p:txBody>
      </p:sp>
      <p:graphicFrame>
        <p:nvGraphicFramePr>
          <p:cNvPr id="9" name="表格 8"/>
          <p:cNvGraphicFramePr>
            <a:graphicFrameLocks noGrp="1"/>
          </p:cNvGraphicFramePr>
          <p:nvPr/>
        </p:nvGraphicFramePr>
        <p:xfrm>
          <a:off x="135480" y="2806912"/>
          <a:ext cx="4862195" cy="1948180"/>
        </p:xfrm>
        <a:graphic>
          <a:graphicData uri="http://schemas.openxmlformats.org/drawingml/2006/table">
            <a:tbl>
              <a:tblPr firstRow="1" bandRow="1">
                <a:tableStyleId>{5C22544A-7EE6-4342-B048-85BDC9FD1C3A}</a:tableStyleId>
              </a:tblPr>
              <a:tblGrid>
                <a:gridCol w="849630"/>
                <a:gridCol w="1518285"/>
                <a:gridCol w="2494280"/>
              </a:tblGrid>
              <a:tr h="393065">
                <a:tc>
                  <a:txBody>
                    <a:bodyPr/>
                    <a:lstStyle/>
                    <a:p>
                      <a:r>
                        <a:rPr lang="en-US" altLang="zh-CN" sz="1135" dirty="0">
                          <a:latin typeface="Arial" panose="020B0604020202020204" pitchFamily="34" charset="0"/>
                          <a:cs typeface="Arial" panose="020B0604020202020204" pitchFamily="34" charset="0"/>
                        </a:rPr>
                        <a:t>Date</a:t>
                      </a:r>
                      <a:endParaRPr lang="en-US" altLang="zh-CN" sz="1135" dirty="0">
                        <a:latin typeface="Arial" panose="020B0604020202020204" pitchFamily="34" charset="0"/>
                        <a:cs typeface="Arial" panose="020B0604020202020204" pitchFamily="34" charset="0"/>
                      </a:endParaRPr>
                    </a:p>
                  </a:txBody>
                  <a:tcPr marL="74280" marR="74280" marT="37140" marB="37140"/>
                </a:tc>
                <a:tc>
                  <a:txBody>
                    <a:bodyPr/>
                    <a:lstStyle/>
                    <a:p>
                      <a:r>
                        <a:rPr lang="en-US" altLang="zh-CN" sz="1135" dirty="0">
                          <a:latin typeface="Arial" panose="020B0604020202020204" pitchFamily="34" charset="0"/>
                          <a:cs typeface="Arial" panose="020B0604020202020204" pitchFamily="34" charset="0"/>
                        </a:rPr>
                        <a:t>File Name</a:t>
                      </a:r>
                      <a:endParaRPr lang="en-US" altLang="zh-CN" sz="1135" dirty="0">
                        <a:latin typeface="Arial" panose="020B0604020202020204" pitchFamily="34" charset="0"/>
                        <a:cs typeface="Arial" panose="020B0604020202020204" pitchFamily="34" charset="0"/>
                      </a:endParaRPr>
                    </a:p>
                  </a:txBody>
                  <a:tcPr marL="74280" marR="74280" marT="37140" marB="37140"/>
                </a:tc>
                <a:tc>
                  <a:txBody>
                    <a:bodyPr/>
                    <a:lstStyle/>
                    <a:p>
                      <a:r>
                        <a:rPr lang="en-US" altLang="zh-CN" sz="1135" dirty="0">
                          <a:latin typeface="Arial" panose="020B0604020202020204" pitchFamily="34" charset="0"/>
                          <a:cs typeface="Arial" panose="020B0604020202020204" pitchFamily="34" charset="0"/>
                        </a:rPr>
                        <a:t>Description</a:t>
                      </a:r>
                      <a:endParaRPr lang="en-US" altLang="zh-CN" sz="1135" dirty="0">
                        <a:latin typeface="Arial" panose="020B0604020202020204" pitchFamily="34" charset="0"/>
                        <a:cs typeface="Arial" panose="020B0604020202020204" pitchFamily="34" charset="0"/>
                      </a:endParaRPr>
                    </a:p>
                  </a:txBody>
                  <a:tcPr marL="74280" marR="74280" marT="37140" marB="37140"/>
                </a:tc>
              </a:tr>
              <a:tr h="767080">
                <a:tc>
                  <a:txBody>
                    <a:bodyPr/>
                    <a:lstStyle/>
                    <a:p>
                      <a:r>
                        <a:rPr lang="en-US" altLang="zh-CN" sz="1135" dirty="0">
                          <a:latin typeface="Arial" panose="020B0604020202020204" pitchFamily="34" charset="0"/>
                          <a:cs typeface="Arial" panose="020B0604020202020204" pitchFamily="34" charset="0"/>
                        </a:rPr>
                        <a:t>2023</a:t>
                      </a:r>
                      <a:r>
                        <a:rPr lang="zh-CN" altLang="en-US" sz="1135" dirty="0">
                          <a:latin typeface="Arial" panose="020B0604020202020204" pitchFamily="34" charset="0"/>
                          <a:cs typeface="Arial" panose="020B0604020202020204" pitchFamily="34" charset="0"/>
                        </a:rPr>
                        <a:t>年</a:t>
                      </a:r>
                      <a:r>
                        <a:rPr lang="en-US" altLang="zh-CN" sz="1135" dirty="0">
                          <a:latin typeface="Arial" panose="020B0604020202020204" pitchFamily="34" charset="0"/>
                          <a:cs typeface="Arial" panose="020B0604020202020204" pitchFamily="34" charset="0"/>
                        </a:rPr>
                        <a:t>2</a:t>
                      </a:r>
                      <a:r>
                        <a:rPr lang="zh-CN" altLang="en-US" sz="1135" dirty="0">
                          <a:latin typeface="Arial" panose="020B0604020202020204" pitchFamily="34" charset="0"/>
                          <a:cs typeface="Arial" panose="020B0604020202020204" pitchFamily="34" charset="0"/>
                        </a:rPr>
                        <a:t>月</a:t>
                      </a:r>
                      <a:endParaRPr lang="zh-CN" altLang="en-US" sz="1135" dirty="0">
                        <a:latin typeface="Arial" panose="020B0604020202020204" pitchFamily="34" charset="0"/>
                        <a:cs typeface="Arial" panose="020B0604020202020204" pitchFamily="34" charset="0"/>
                      </a:endParaRPr>
                    </a:p>
                  </a:txBody>
                  <a:tcPr marL="74280" marR="74280" marT="37140" marB="37140"/>
                </a:tc>
                <a:tc>
                  <a:txBody>
                    <a:bodyPr/>
                    <a:lstStyle/>
                    <a:p>
                      <a:r>
                        <a:rPr lang="en-US" altLang="zh-CN" sz="1135" dirty="0">
                          <a:latin typeface="Arial" panose="020B0604020202020204" pitchFamily="34" charset="0"/>
                          <a:cs typeface="Arial" panose="020B0604020202020204" pitchFamily="34" charset="0"/>
                        </a:rPr>
                        <a:t>《</a:t>
                      </a:r>
                      <a:r>
                        <a:rPr lang="zh-CN" altLang="en-US" sz="1135" dirty="0">
                          <a:latin typeface="Arial" panose="020B0604020202020204" pitchFamily="34" charset="0"/>
                          <a:cs typeface="Arial" panose="020B0604020202020204" pitchFamily="34" charset="0"/>
                        </a:rPr>
                        <a:t>医疗美容消费服务合同（示范文本）</a:t>
                      </a:r>
                      <a:r>
                        <a:rPr lang="en-US" altLang="zh-CN" sz="1135" dirty="0">
                          <a:latin typeface="Arial" panose="020B0604020202020204" pitchFamily="34" charset="0"/>
                          <a:cs typeface="Arial" panose="020B0604020202020204" pitchFamily="34" charset="0"/>
                        </a:rPr>
                        <a:t>》</a:t>
                      </a:r>
                      <a:endParaRPr lang="en-US" altLang="zh-CN" sz="1135" dirty="0">
                        <a:latin typeface="Arial" panose="020B0604020202020204" pitchFamily="34" charset="0"/>
                        <a:cs typeface="Arial" panose="020B0604020202020204" pitchFamily="34" charset="0"/>
                      </a:endParaRPr>
                    </a:p>
                    <a:p>
                      <a:r>
                        <a:rPr lang="zh-CN" altLang="en-US" sz="975" dirty="0">
                          <a:latin typeface="Arial" panose="020B0604020202020204" pitchFamily="34" charset="0"/>
                          <a:cs typeface="Arial" panose="020B0604020202020204" pitchFamily="34" charset="0"/>
                        </a:rPr>
                        <a:t>国家市场监督管理总局</a:t>
                      </a:r>
                      <a:endParaRPr lang="zh-CN" altLang="en-US" sz="975" dirty="0">
                        <a:latin typeface="Arial" panose="020B0604020202020204" pitchFamily="34" charset="0"/>
                        <a:cs typeface="Arial" panose="020B0604020202020204" pitchFamily="34" charset="0"/>
                      </a:endParaRPr>
                    </a:p>
                  </a:txBody>
                  <a:tcPr marL="74280" marR="74280" marT="37140" marB="37140"/>
                </a:tc>
                <a:tc>
                  <a:txBody>
                    <a:bodyPr/>
                    <a:lstStyle/>
                    <a:p>
                      <a:r>
                        <a:rPr lang="zh-CN" altLang="en-US" sz="1135" dirty="0">
                          <a:latin typeface="Arial" panose="020B0604020202020204" pitchFamily="34" charset="0"/>
                          <a:cs typeface="Arial" panose="020B0604020202020204" pitchFamily="34" charset="0"/>
                        </a:rPr>
                        <a:t>医疗美容服务属于医疗活动，未依法</a:t>
                      </a:r>
                      <a:r>
                        <a:rPr lang="zh-CN" altLang="en-US" sz="1135" b="1" dirty="0">
                          <a:latin typeface="Arial" panose="020B0604020202020204" pitchFamily="34" charset="0"/>
                          <a:cs typeface="Arial" panose="020B0604020202020204" pitchFamily="34" charset="0"/>
                        </a:rPr>
                        <a:t>取得卫生健康行政部门发放的</a:t>
                      </a:r>
                      <a:r>
                        <a:rPr lang="en-US" altLang="zh-CN" sz="1135" b="1" dirty="0">
                          <a:latin typeface="Arial" panose="020B0604020202020204" pitchFamily="34" charset="0"/>
                          <a:cs typeface="Arial" panose="020B0604020202020204" pitchFamily="34" charset="0"/>
                        </a:rPr>
                        <a:t>《</a:t>
                      </a:r>
                      <a:r>
                        <a:rPr lang="zh-CN" altLang="en-US" sz="1135" b="1" dirty="0">
                          <a:latin typeface="Arial" panose="020B0604020202020204" pitchFamily="34" charset="0"/>
                          <a:cs typeface="Arial" panose="020B0604020202020204" pitchFamily="34" charset="0"/>
                        </a:rPr>
                        <a:t>医疗机构执业许可证</a:t>
                      </a:r>
                      <a:r>
                        <a:rPr lang="en-US" altLang="zh-CN" sz="1135" b="1" dirty="0">
                          <a:latin typeface="Arial" panose="020B0604020202020204" pitchFamily="34" charset="0"/>
                          <a:cs typeface="Arial" panose="020B0604020202020204" pitchFamily="34" charset="0"/>
                        </a:rPr>
                        <a:t>》</a:t>
                      </a:r>
                      <a:r>
                        <a:rPr lang="zh-CN" altLang="en-US" sz="1135" b="1" dirty="0">
                          <a:latin typeface="Arial" panose="020B0604020202020204" pitchFamily="34" charset="0"/>
                          <a:cs typeface="Arial" panose="020B0604020202020204" pitchFamily="34" charset="0"/>
                        </a:rPr>
                        <a:t>或者“诊所备案凭证”</a:t>
                      </a:r>
                      <a:r>
                        <a:rPr lang="zh-CN" altLang="en-US" sz="1135" dirty="0">
                          <a:latin typeface="Arial" panose="020B0604020202020204" pitchFamily="34" charset="0"/>
                          <a:cs typeface="Arial" panose="020B0604020202020204" pitchFamily="34" charset="0"/>
                        </a:rPr>
                        <a:t>，不得开展医疗美容服务</a:t>
                      </a:r>
                      <a:endParaRPr lang="zh-CN" altLang="en-US" sz="1135" dirty="0">
                        <a:latin typeface="Arial" panose="020B0604020202020204" pitchFamily="34" charset="0"/>
                        <a:cs typeface="Arial" panose="020B0604020202020204" pitchFamily="34" charset="0"/>
                      </a:endParaRPr>
                    </a:p>
                  </a:txBody>
                  <a:tcPr marL="74280" marR="74280" marT="37140" marB="37140"/>
                </a:tc>
              </a:tr>
              <a:tr h="788035">
                <a:tc>
                  <a:txBody>
                    <a:bodyPr/>
                    <a:lstStyle/>
                    <a:p>
                      <a:r>
                        <a:rPr lang="en-US" altLang="zh-CN" sz="1135" dirty="0">
                          <a:latin typeface="Arial" panose="020B0604020202020204" pitchFamily="34" charset="0"/>
                          <a:cs typeface="Arial" panose="020B0604020202020204" pitchFamily="34" charset="0"/>
                        </a:rPr>
                        <a:t>2023</a:t>
                      </a:r>
                      <a:r>
                        <a:rPr lang="zh-CN" altLang="en-US" sz="1135" dirty="0">
                          <a:latin typeface="Arial" panose="020B0604020202020204" pitchFamily="34" charset="0"/>
                          <a:cs typeface="Arial" panose="020B0604020202020204" pitchFamily="34" charset="0"/>
                        </a:rPr>
                        <a:t>年</a:t>
                      </a:r>
                      <a:r>
                        <a:rPr lang="en-US" altLang="zh-CN" sz="1135" dirty="0">
                          <a:latin typeface="Arial" panose="020B0604020202020204" pitchFamily="34" charset="0"/>
                          <a:cs typeface="Arial" panose="020B0604020202020204" pitchFamily="34" charset="0"/>
                        </a:rPr>
                        <a:t>5</a:t>
                      </a:r>
                      <a:r>
                        <a:rPr lang="zh-CN" altLang="en-US" sz="1135" dirty="0">
                          <a:latin typeface="Arial" panose="020B0604020202020204" pitchFamily="34" charset="0"/>
                          <a:cs typeface="Arial" panose="020B0604020202020204" pitchFamily="34" charset="0"/>
                        </a:rPr>
                        <a:t>月</a:t>
                      </a:r>
                      <a:endParaRPr lang="zh-CN" altLang="en-US" sz="1135" dirty="0">
                        <a:latin typeface="Arial" panose="020B0604020202020204" pitchFamily="34" charset="0"/>
                        <a:cs typeface="Arial" panose="020B0604020202020204" pitchFamily="34" charset="0"/>
                      </a:endParaRPr>
                    </a:p>
                  </a:txBody>
                  <a:tcPr marL="74280" marR="74280" marT="37140" marB="37140"/>
                </a:tc>
                <a:tc>
                  <a:txBody>
                    <a:bodyPr/>
                    <a:lstStyle/>
                    <a:p>
                      <a:r>
                        <a:rPr lang="en-US" altLang="zh-CN" sz="1135" dirty="0">
                          <a:latin typeface="Arial" panose="020B0604020202020204" pitchFamily="34" charset="0"/>
                          <a:cs typeface="Arial" panose="020B0604020202020204" pitchFamily="34" charset="0"/>
                        </a:rPr>
                        <a:t>《</a:t>
                      </a:r>
                      <a:r>
                        <a:rPr lang="zh-CN" altLang="en-US" sz="1135" dirty="0">
                          <a:latin typeface="Arial" panose="020B0604020202020204" pitchFamily="34" charset="0"/>
                          <a:cs typeface="Arial" panose="020B0604020202020204" pitchFamily="34" charset="0"/>
                        </a:rPr>
                        <a:t>关于进一步加强医疗美容行业监管工作的指导意见</a:t>
                      </a:r>
                      <a:r>
                        <a:rPr lang="en-US" altLang="zh-CN" sz="1135" dirty="0">
                          <a:latin typeface="Arial" panose="020B0604020202020204" pitchFamily="34" charset="0"/>
                          <a:cs typeface="Arial" panose="020B0604020202020204" pitchFamily="34" charset="0"/>
                        </a:rPr>
                        <a:t>》</a:t>
                      </a:r>
                      <a:endParaRPr lang="en-US" altLang="zh-CN" sz="1135"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975" dirty="0">
                          <a:latin typeface="Arial" panose="020B0604020202020204" pitchFamily="34" charset="0"/>
                          <a:cs typeface="Arial" panose="020B0604020202020204" pitchFamily="34" charset="0"/>
                        </a:rPr>
                        <a:t>国家市场监督管理总局</a:t>
                      </a:r>
                      <a:endParaRPr lang="zh-CN" altLang="en-US" sz="975" dirty="0">
                        <a:latin typeface="Arial" panose="020B0604020202020204" pitchFamily="34" charset="0"/>
                        <a:cs typeface="Arial" panose="020B0604020202020204" pitchFamily="34" charset="0"/>
                      </a:endParaRPr>
                    </a:p>
                  </a:txBody>
                  <a:tcPr marL="74280" marR="74280" marT="37140" marB="37140"/>
                </a:tc>
                <a:tc>
                  <a:txBody>
                    <a:bodyPr/>
                    <a:lstStyle/>
                    <a:p>
                      <a:r>
                        <a:rPr lang="zh-CN" altLang="en-US" sz="1135" dirty="0">
                          <a:latin typeface="Arial" panose="020B0604020202020204" pitchFamily="34" charset="0"/>
                          <a:cs typeface="Arial" panose="020B0604020202020204" pitchFamily="34" charset="0"/>
                        </a:rPr>
                        <a:t>甲方（消费者）有权要求乙方（美容医疗机构）</a:t>
                      </a:r>
                      <a:r>
                        <a:rPr lang="zh-CN" altLang="en-US" sz="1135" b="1" dirty="0">
                          <a:latin typeface="Arial" panose="020B0604020202020204" pitchFamily="34" charset="0"/>
                          <a:cs typeface="Arial" panose="020B0604020202020204" pitchFamily="34" charset="0"/>
                        </a:rPr>
                        <a:t>出示</a:t>
                      </a:r>
                      <a:r>
                        <a:rPr lang="en-US" altLang="zh-CN" sz="1135" b="1" dirty="0">
                          <a:latin typeface="Arial" panose="020B0604020202020204" pitchFamily="34" charset="0"/>
                          <a:cs typeface="Arial" panose="020B0604020202020204" pitchFamily="34" charset="0"/>
                        </a:rPr>
                        <a:t>《</a:t>
                      </a:r>
                      <a:r>
                        <a:rPr lang="zh-CN" altLang="en-US" sz="1135" b="1" dirty="0">
                          <a:latin typeface="Arial" panose="020B0604020202020204" pitchFamily="34" charset="0"/>
                          <a:cs typeface="Arial" panose="020B0604020202020204" pitchFamily="34" charset="0"/>
                        </a:rPr>
                        <a:t>医疗机构执业许可证</a:t>
                      </a:r>
                      <a:r>
                        <a:rPr lang="en-US" altLang="zh-CN" sz="1135" b="1" dirty="0">
                          <a:latin typeface="Arial" panose="020B0604020202020204" pitchFamily="34" charset="0"/>
                          <a:cs typeface="Arial" panose="020B0604020202020204" pitchFamily="34" charset="0"/>
                        </a:rPr>
                        <a:t>》</a:t>
                      </a:r>
                      <a:r>
                        <a:rPr lang="zh-CN" altLang="en-US" sz="1135" b="1" dirty="0">
                          <a:latin typeface="Arial" panose="020B0604020202020204" pitchFamily="34" charset="0"/>
                          <a:cs typeface="Arial" panose="020B0604020202020204" pitchFamily="34" charset="0"/>
                        </a:rPr>
                        <a:t>、医师执业资格证书</a:t>
                      </a:r>
                      <a:endParaRPr lang="zh-CN" altLang="en-US" sz="1135" b="1" dirty="0">
                        <a:latin typeface="Arial" panose="020B0604020202020204" pitchFamily="34" charset="0"/>
                        <a:cs typeface="Arial" panose="020B0604020202020204" pitchFamily="34" charset="0"/>
                      </a:endParaRPr>
                    </a:p>
                  </a:txBody>
                  <a:tcPr marL="74280" marR="74280" marT="37140" marB="37140"/>
                </a:tc>
              </a:tr>
            </a:tbl>
          </a:graphicData>
        </a:graphic>
      </p:graphicFrame>
      <p:sp>
        <p:nvSpPr>
          <p:cNvPr id="10" name="右箭头 9"/>
          <p:cNvSpPr/>
          <p:nvPr/>
        </p:nvSpPr>
        <p:spPr>
          <a:xfrm>
            <a:off x="5061585" y="2806700"/>
            <a:ext cx="847725" cy="3344545"/>
          </a:xfrm>
          <a:prstGeom prst="rightArrow">
            <a:avLst>
              <a:gd name="adj1" fmla="val 50000"/>
              <a:gd name="adj2" fmla="val 49962"/>
            </a:avLst>
          </a:prstGeom>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kumimoji="1" lang="zh-CN" altLang="en-US" sz="1545" b="1" dirty="0">
                <a:cs typeface="Arial" panose="020B0604020202020204" pitchFamily="34" charset="0"/>
              </a:rPr>
              <a:t>Unlicensed medical and aesthetic institutions</a:t>
            </a:r>
            <a:endParaRPr kumimoji="1" lang="zh-CN" altLang="en-US" sz="1545" b="1" dirty="0">
              <a:cs typeface="Arial" panose="020B0604020202020204" pitchFamily="34" charset="0"/>
            </a:endParaRPr>
          </a:p>
          <a:p>
            <a:pPr algn="ctr"/>
            <a:endParaRPr kumimoji="1" lang="zh-CN" altLang="en-US" sz="1545" b="1" dirty="0">
              <a:cs typeface="Arial" panose="020B0604020202020204" pitchFamily="34" charset="0"/>
            </a:endParaRPr>
          </a:p>
          <a:p>
            <a:pPr algn="ctr"/>
            <a:endParaRPr kumimoji="1" lang="zh-CN" altLang="en-US" sz="1545" b="1" dirty="0">
              <a:cs typeface="Arial" panose="020B0604020202020204" pitchFamily="34" charset="0"/>
            </a:endParaRPr>
          </a:p>
          <a:p>
            <a:pPr algn="ctr"/>
            <a:endParaRPr kumimoji="1" lang="zh-CN" altLang="en-US" sz="1545" b="1" dirty="0">
              <a:cs typeface="Arial" panose="020B0604020202020204" pitchFamily="34" charset="0"/>
            </a:endParaRPr>
          </a:p>
          <a:p>
            <a:pPr algn="ctr"/>
            <a:endParaRPr kumimoji="1" lang="zh-CN" altLang="en-US" sz="1545" b="1" dirty="0">
              <a:cs typeface="Arial" panose="020B0604020202020204" pitchFamily="34" charset="0"/>
            </a:endParaRPr>
          </a:p>
        </p:txBody>
      </p:sp>
      <p:sp>
        <p:nvSpPr>
          <p:cNvPr id="12" name="标题 1"/>
          <p:cNvSpPr txBox="1"/>
          <p:nvPr/>
        </p:nvSpPr>
        <p:spPr>
          <a:xfrm>
            <a:off x="112395" y="4878070"/>
            <a:ext cx="4816475" cy="1619885"/>
          </a:xfrm>
          <a:prstGeom prst="roundRect">
            <a:avLst/>
          </a:prstGeom>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zh-CN" altLang="en-US" sz="1300" dirty="0">
                <a:latin typeface="Times New Roman" panose="02020603050405020304" pitchFamily="18" charset="0"/>
                <a:cs typeface="Times New Roman" panose="02020603050405020304" pitchFamily="18" charset="0"/>
              </a:rPr>
              <a:t>Measures for the Supervision and Management of Medical Device Operation (2022): Class III medical devices can only be sold to units qualified to operate Class III medical devices and qualified medical institutions.</a:t>
            </a:r>
            <a:endParaRPr lang="en-US" altLang="zh-CN" sz="1300" dirty="0">
              <a:latin typeface="Times New Roman" panose="02020603050405020304" pitchFamily="18" charset="0"/>
              <a:cs typeface="Times New Roman" panose="02020603050405020304" pitchFamily="18" charset="0"/>
            </a:endParaRPr>
          </a:p>
          <a:p>
            <a:pPr marL="285750" indent="-285750">
              <a:spcAft>
                <a:spcPts val="500"/>
              </a:spcAft>
              <a:buFont typeface="Wingdings" panose="05000000000000000000" pitchFamily="2" charset="2"/>
              <a:buChar char="l"/>
            </a:pPr>
            <a:r>
              <a:rPr lang="zh-CN" altLang="en-US" sz="1300" b="1" dirty="0">
                <a:latin typeface="Times New Roman" panose="02020603050405020304" pitchFamily="18" charset="0"/>
                <a:cs typeface="Times New Roman" panose="02020603050405020304" pitchFamily="18" charset="0"/>
              </a:rPr>
              <a:t>Only in the first round of questioning did Jinbo Bio add the verification of visits to a number of downstream medical aesthetic institutions using the product</a:t>
            </a:r>
            <a:endParaRPr lang="zh-CN" sz="1300" b="1" dirty="0">
              <a:latin typeface="Times New Roman" panose="02020603050405020304" pitchFamily="18" charset="0"/>
              <a:cs typeface="Times New Roman" panose="02020603050405020304" pitchFamily="18" charset="0"/>
            </a:endParaRPr>
          </a:p>
        </p:txBody>
      </p:sp>
      <p:sp>
        <p:nvSpPr>
          <p:cNvPr id="14" name="圆角矩形 2"/>
          <p:cNvSpPr/>
          <p:nvPr/>
        </p:nvSpPr>
        <p:spPr>
          <a:xfrm>
            <a:off x="5909532" y="2611456"/>
            <a:ext cx="3714036" cy="194788"/>
          </a:xfrm>
          <a:prstGeom prst="roundRect">
            <a:avLst/>
          </a:prstGeom>
          <a:solidFill>
            <a:srgbClr val="C00000"/>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35" b="1" dirty="0">
                <a:solidFill>
                  <a:schemeClr val="bg1"/>
                </a:solidFill>
                <a:ea typeface="楷体" panose="02010609060101010101" pitchFamily="49" charset="-122"/>
                <a:cs typeface="Arial" panose="020B0604020202020204" pitchFamily="34" charset="0"/>
              </a:rPr>
              <a:t>主要经销商的下游客户</a:t>
            </a:r>
            <a:r>
              <a:rPr lang="en-US" altLang="zh-CN" sz="1135" b="1" dirty="0">
                <a:solidFill>
                  <a:schemeClr val="bg1"/>
                </a:solidFill>
                <a:ea typeface="楷体" panose="02010609060101010101" pitchFamily="49" charset="-122"/>
                <a:cs typeface="Arial" panose="020B0604020202020204" pitchFamily="34" charset="0"/>
              </a:rPr>
              <a:t>/</a:t>
            </a:r>
            <a:r>
              <a:rPr lang="zh-CN" altLang="en-US" sz="1135" b="1" dirty="0">
                <a:solidFill>
                  <a:schemeClr val="bg1"/>
                </a:solidFill>
                <a:ea typeface="楷体" panose="02010609060101010101" pitchFamily="49" charset="-122"/>
                <a:cs typeface="Arial" panose="020B0604020202020204" pitchFamily="34" charset="0"/>
              </a:rPr>
              <a:t>终端客户情况</a:t>
            </a:r>
            <a:endParaRPr lang="zh-CN" altLang="en-US" sz="1135" b="1" dirty="0">
              <a:solidFill>
                <a:schemeClr val="bg1"/>
              </a:solidFill>
              <a:ea typeface="楷体" panose="02010609060101010101" pitchFamily="49" charset="-122"/>
              <a:cs typeface="Arial" panose="020B0604020202020204" pitchFamily="34" charset="0"/>
            </a:endParaRPr>
          </a:p>
        </p:txBody>
      </p:sp>
      <p:sp>
        <p:nvSpPr>
          <p:cNvPr id="15" name="文本框 14"/>
          <p:cNvSpPr txBox="1"/>
          <p:nvPr/>
        </p:nvSpPr>
        <p:spPr>
          <a:xfrm>
            <a:off x="6020506" y="2545687"/>
            <a:ext cx="3714036" cy="441325"/>
          </a:xfrm>
          <a:prstGeom prst="rect">
            <a:avLst/>
          </a:prstGeom>
          <a:noFill/>
        </p:spPr>
        <p:txBody>
          <a:bodyPr wrap="square" rtlCol="0">
            <a:spAutoFit/>
          </a:bodyPr>
          <a:lstStyle/>
          <a:p>
            <a:pPr algn="l" fontAlgn="base"/>
            <a:endParaRPr lang="en-US" altLang="zh-CN" sz="1135" b="0" i="0" u="none" strike="noStrike" dirty="0">
              <a:solidFill>
                <a:srgbClr val="333333"/>
              </a:solidFill>
              <a:effectLst/>
              <a:cs typeface="Arial" panose="020B0604020202020204" pitchFamily="34" charset="0"/>
            </a:endParaRPr>
          </a:p>
          <a:p>
            <a:endParaRPr kumimoji="1" lang="zh-CN" altLang="en-US" sz="1135" dirty="0">
              <a:cs typeface="Arial" panose="020B0604020202020204" pitchFamily="34" charset="0"/>
            </a:endParaRPr>
          </a:p>
        </p:txBody>
      </p:sp>
      <p:sp>
        <p:nvSpPr>
          <p:cNvPr id="16" name="文本框 15"/>
          <p:cNvSpPr txBox="1"/>
          <p:nvPr/>
        </p:nvSpPr>
        <p:spPr>
          <a:xfrm>
            <a:off x="5974715" y="2545080"/>
            <a:ext cx="3561080" cy="616585"/>
          </a:xfrm>
          <a:prstGeom prst="rect">
            <a:avLst/>
          </a:prstGeom>
          <a:noFill/>
        </p:spPr>
        <p:txBody>
          <a:bodyPr wrap="square" rtlCol="0">
            <a:spAutoFit/>
          </a:bodyPr>
          <a:lstStyle/>
          <a:p>
            <a:endParaRPr kumimoji="1" lang="en-US" altLang="zh-CN" sz="1135" dirty="0">
              <a:cs typeface="Arial" panose="020B0604020202020204" pitchFamily="34" charset="0"/>
            </a:endParaRPr>
          </a:p>
          <a:p>
            <a:endParaRPr kumimoji="1" lang="en-US" altLang="zh-CN" sz="1135" dirty="0">
              <a:cs typeface="Arial" panose="020B0604020202020204" pitchFamily="34" charset="0"/>
            </a:endParaRPr>
          </a:p>
          <a:p>
            <a:endParaRPr kumimoji="1" lang="zh-CN" altLang="en-US" sz="1135" dirty="0">
              <a:cs typeface="Arial" panose="020B0604020202020204" pitchFamily="34" charset="0"/>
            </a:endParaRPr>
          </a:p>
        </p:txBody>
      </p:sp>
      <p:graphicFrame>
        <p:nvGraphicFramePr>
          <p:cNvPr id="18" name="表格 17"/>
          <p:cNvGraphicFramePr>
            <a:graphicFrameLocks noGrp="1"/>
          </p:cNvGraphicFramePr>
          <p:nvPr/>
        </p:nvGraphicFramePr>
        <p:xfrm>
          <a:off x="5909310" y="2806700"/>
          <a:ext cx="3723640" cy="3646805"/>
        </p:xfrm>
        <a:graphic>
          <a:graphicData uri="http://schemas.openxmlformats.org/drawingml/2006/table">
            <a:tbl>
              <a:tblPr firstRow="1" bandRow="1">
                <a:tableStyleId>{5C22544A-7EE6-4342-B048-85BDC9FD1C3A}</a:tableStyleId>
              </a:tblPr>
              <a:tblGrid>
                <a:gridCol w="829945"/>
                <a:gridCol w="1352550"/>
                <a:gridCol w="1541145"/>
              </a:tblGrid>
              <a:tr h="297180">
                <a:tc>
                  <a:txBody>
                    <a:bodyPr/>
                    <a:lstStyle/>
                    <a:p>
                      <a:r>
                        <a:rPr lang="en-US" altLang="zh-CN" sz="975" dirty="0">
                          <a:latin typeface="Calibri" panose="020F0502020204030204" charset="0"/>
                          <a:cs typeface="Calibri" panose="020F0502020204030204" charset="0"/>
                        </a:rPr>
                        <a:t>Name</a:t>
                      </a:r>
                      <a:endParaRPr lang="en-US" altLang="zh-CN" sz="975" dirty="0">
                        <a:latin typeface="Calibri" panose="020F0502020204030204" charset="0"/>
                        <a:cs typeface="Calibri" panose="020F0502020204030204" charset="0"/>
                      </a:endParaRPr>
                    </a:p>
                  </a:txBody>
                  <a:tcPr marL="74280" marR="74280" marT="37140" marB="37140"/>
                </a:tc>
                <a:tc>
                  <a:txBody>
                    <a:bodyPr/>
                    <a:lstStyle/>
                    <a:p>
                      <a:r>
                        <a:rPr lang="en-US" altLang="zh-CN" sz="975" dirty="0">
                          <a:latin typeface="Calibri" panose="020F0502020204030204" charset="0"/>
                          <a:cs typeface="Calibri" panose="020F0502020204030204" charset="0"/>
                        </a:rPr>
                        <a:t>Description</a:t>
                      </a:r>
                      <a:endParaRPr lang="en-US" altLang="zh-CN" sz="975" dirty="0">
                        <a:latin typeface="Calibri" panose="020F0502020204030204" charset="0"/>
                        <a:cs typeface="Calibri" panose="020F0502020204030204" charset="0"/>
                      </a:endParaRPr>
                    </a:p>
                  </a:txBody>
                  <a:tcPr marL="74280" marR="74280" marT="37140" marB="37140"/>
                </a:tc>
                <a:tc>
                  <a:txBody>
                    <a:bodyPr/>
                    <a:lstStyle/>
                    <a:p>
                      <a:r>
                        <a:rPr lang="en-US" altLang="zh-CN" sz="975" dirty="0">
                          <a:latin typeface="Calibri" panose="020F0502020204030204" charset="0"/>
                          <a:cs typeface="Calibri" panose="020F0502020204030204" charset="0"/>
                        </a:rPr>
                        <a:t>Main Products</a:t>
                      </a:r>
                      <a:endParaRPr lang="en-US" altLang="zh-CN" sz="975" dirty="0">
                        <a:latin typeface="Calibri" panose="020F0502020204030204" charset="0"/>
                        <a:cs typeface="Calibri" panose="020F0502020204030204" charset="0"/>
                      </a:endParaRPr>
                    </a:p>
                  </a:txBody>
                  <a:tcPr marL="74280" marR="74280" marT="37140" marB="37140"/>
                </a:tc>
              </a:tr>
              <a:tr h="819785">
                <a:tc>
                  <a:txBody>
                    <a:bodyPr/>
                    <a:lstStyle/>
                    <a:p>
                      <a:r>
                        <a:rPr lang="zh-CN" altLang="en-US" sz="975" dirty="0">
                          <a:latin typeface="Calibri" panose="020F0502020204030204" charset="0"/>
                          <a:cs typeface="Calibri" panose="020F0502020204030204" charset="0"/>
                        </a:rPr>
                        <a:t>杭州美伊典医疗美容诊所有限公司</a:t>
                      </a:r>
                      <a:endParaRPr lang="zh-CN" altLang="en-US" sz="975" dirty="0">
                        <a:latin typeface="Calibri" panose="020F0502020204030204" charset="0"/>
                        <a:cs typeface="Calibri" panose="020F0502020204030204" charset="0"/>
                      </a:endParaRPr>
                    </a:p>
                  </a:txBody>
                  <a:tcPr marL="74280" marR="74280" marT="37140" marB="37140">
                    <a:noFill/>
                  </a:tcPr>
                </a:tc>
                <a:tc>
                  <a:txBody>
                    <a:bodyPr/>
                    <a:lstStyle/>
                    <a:p>
                      <a:r>
                        <a:rPr lang="zh-CN" altLang="en-US" sz="975" dirty="0">
                          <a:latin typeface="Calibri" panose="020F0502020204030204" charset="0"/>
                          <a:cs typeface="Calibri" panose="020F0502020204030204" charset="0"/>
                        </a:rPr>
                        <a:t>成立时间：</a:t>
                      </a:r>
                      <a:r>
                        <a:rPr lang="en-US" altLang="zh-CN" sz="975" dirty="0">
                          <a:latin typeface="Calibri" panose="020F0502020204030204" charset="0"/>
                          <a:cs typeface="Calibri" panose="020F0502020204030204" charset="0"/>
                        </a:rPr>
                        <a:t>2018 </a:t>
                      </a:r>
                      <a:r>
                        <a:rPr lang="zh-CN" altLang="en-US" sz="975" dirty="0">
                          <a:latin typeface="Calibri" panose="020F0502020204030204" charset="0"/>
                          <a:cs typeface="Calibri" panose="020F0502020204030204" charset="0"/>
                        </a:rPr>
                        <a:t>年</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注册资本：</a:t>
                      </a:r>
                      <a:r>
                        <a:rPr lang="en-US" altLang="zh-CN" sz="975" dirty="0">
                          <a:latin typeface="Calibri" panose="020F0502020204030204" charset="0"/>
                          <a:cs typeface="Calibri" panose="020F0502020204030204" charset="0"/>
                        </a:rPr>
                        <a:t>100 </a:t>
                      </a:r>
                      <a:r>
                        <a:rPr lang="zh-CN" altLang="en-US" sz="975" dirty="0">
                          <a:latin typeface="Calibri" panose="020F0502020204030204" charset="0"/>
                          <a:cs typeface="Calibri" panose="020F0502020204030204" charset="0"/>
                        </a:rPr>
                        <a:t>万元</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注册地址：杭州市</a:t>
                      </a:r>
                      <a:endParaRPr lang="zh-CN" altLang="en-US" sz="975" dirty="0">
                        <a:latin typeface="Calibri" panose="020F0502020204030204" charset="0"/>
                        <a:cs typeface="Calibri" panose="020F0502020204030204" charset="0"/>
                      </a:endParaRPr>
                    </a:p>
                  </a:txBody>
                  <a:tcPr marL="74280" marR="74280" marT="37140" marB="37140">
                    <a:noFill/>
                  </a:tcPr>
                </a:tc>
                <a:tc>
                  <a:txBody>
                    <a:bodyPr/>
                    <a:lstStyle/>
                    <a:p>
                      <a:r>
                        <a:rPr lang="zh-CN" altLang="en-US" sz="975" dirty="0">
                          <a:latin typeface="Calibri" panose="020F0502020204030204" charset="0"/>
                          <a:cs typeface="Calibri" panose="020F0502020204030204" charset="0"/>
                        </a:rPr>
                        <a:t>医用无菌</a:t>
                      </a:r>
                      <a:r>
                        <a:rPr lang="en-US" altLang="zh-CN" sz="975" dirty="0">
                          <a:latin typeface="Calibri" panose="020F0502020204030204" charset="0"/>
                          <a:cs typeface="Calibri" panose="020F0502020204030204" charset="0"/>
                        </a:rPr>
                        <a:t>Ⅲ</a:t>
                      </a:r>
                      <a:r>
                        <a:rPr lang="zh-CN" altLang="en-US" sz="975" dirty="0">
                          <a:latin typeface="Calibri" panose="020F0502020204030204" charset="0"/>
                          <a:cs typeface="Calibri" panose="020F0502020204030204" charset="0"/>
                        </a:rPr>
                        <a:t>型胶原蛋白液、医用重组人源胶原蛋白功能敷料（凝胶型）（无菌型）、</a:t>
                      </a:r>
                      <a:r>
                        <a:rPr lang="zh-CN" altLang="en-US" sz="975" b="1" dirty="0">
                          <a:latin typeface="Calibri" panose="020F0502020204030204" charset="0"/>
                          <a:cs typeface="Calibri" panose="020F0502020204030204" charset="0"/>
                        </a:rPr>
                        <a:t>重组</a:t>
                      </a:r>
                      <a:r>
                        <a:rPr lang="en-US" altLang="zh-CN" sz="975" b="1" dirty="0">
                          <a:latin typeface="Calibri" panose="020F0502020204030204" charset="0"/>
                          <a:cs typeface="Calibri" panose="020F0502020204030204" charset="0"/>
                        </a:rPr>
                        <a:t>Ⅲ</a:t>
                      </a:r>
                      <a:r>
                        <a:rPr lang="zh-CN" altLang="en-US" sz="975" b="1" dirty="0">
                          <a:latin typeface="Calibri" panose="020F0502020204030204" charset="0"/>
                          <a:cs typeface="Calibri" panose="020F0502020204030204" charset="0"/>
                        </a:rPr>
                        <a:t>型人源化胶原蛋白冻干纤维</a:t>
                      </a:r>
                      <a:endParaRPr lang="zh-CN" altLang="en-US" sz="975" b="1" dirty="0">
                        <a:latin typeface="Calibri" panose="020F0502020204030204" charset="0"/>
                        <a:cs typeface="Calibri" panose="020F0502020204030204" charset="0"/>
                      </a:endParaRPr>
                    </a:p>
                  </a:txBody>
                  <a:tcPr marL="74280" marR="74280" marT="37140" marB="37140">
                    <a:noFill/>
                  </a:tcPr>
                </a:tc>
              </a:tr>
              <a:tr h="633095">
                <a:tc>
                  <a:txBody>
                    <a:bodyPr/>
                    <a:lstStyle/>
                    <a:p>
                      <a:r>
                        <a:rPr lang="zh-CN" altLang="en-US" sz="975" dirty="0">
                          <a:latin typeface="Calibri" panose="020F0502020204030204" charset="0"/>
                          <a:cs typeface="Calibri" panose="020F0502020204030204" charset="0"/>
                        </a:rPr>
                        <a:t>江苏施尔美整形美容医院有限公司</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成立时间： </a:t>
                      </a:r>
                      <a:r>
                        <a:rPr lang="en-US" altLang="zh-CN" sz="975" dirty="0">
                          <a:latin typeface="Calibri" panose="020F0502020204030204" charset="0"/>
                          <a:cs typeface="Calibri" panose="020F0502020204030204" charset="0"/>
                        </a:rPr>
                        <a:t>2001 </a:t>
                      </a:r>
                      <a:r>
                        <a:rPr lang="zh-CN" altLang="en-US" sz="975" dirty="0">
                          <a:latin typeface="Calibri" panose="020F0502020204030204" charset="0"/>
                          <a:cs typeface="Calibri" panose="020F0502020204030204" charset="0"/>
                        </a:rPr>
                        <a:t>年</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注册资本： </a:t>
                      </a:r>
                      <a:r>
                        <a:rPr lang="en-US" altLang="zh-CN" sz="975" dirty="0">
                          <a:latin typeface="Calibri" panose="020F0502020204030204" charset="0"/>
                          <a:cs typeface="Calibri" panose="020F0502020204030204" charset="0"/>
                        </a:rPr>
                        <a:t>600 </a:t>
                      </a:r>
                      <a:r>
                        <a:rPr lang="zh-CN" altLang="en-US" sz="975" dirty="0">
                          <a:latin typeface="Calibri" panose="020F0502020204030204" charset="0"/>
                          <a:cs typeface="Calibri" panose="020F0502020204030204" charset="0"/>
                        </a:rPr>
                        <a:t>万元</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注册地址： 南京市</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医用无菌</a:t>
                      </a:r>
                      <a:r>
                        <a:rPr lang="en-US" altLang="zh-CN" sz="975" dirty="0">
                          <a:latin typeface="Calibri" panose="020F0502020204030204" charset="0"/>
                          <a:cs typeface="Calibri" panose="020F0502020204030204" charset="0"/>
                        </a:rPr>
                        <a:t>Ⅲ</a:t>
                      </a:r>
                      <a:r>
                        <a:rPr lang="zh-CN" altLang="en-US" sz="975" dirty="0">
                          <a:latin typeface="Calibri" panose="020F0502020204030204" charset="0"/>
                          <a:cs typeface="Calibri" panose="020F0502020204030204" charset="0"/>
                        </a:rPr>
                        <a:t>型胶原蛋白液、</a:t>
                      </a:r>
                      <a:endParaRPr lang="zh-CN" altLang="en-US" sz="975" dirty="0">
                        <a:latin typeface="Calibri" panose="020F0502020204030204" charset="0"/>
                        <a:cs typeface="Calibri" panose="020F0502020204030204" charset="0"/>
                      </a:endParaRPr>
                    </a:p>
                    <a:p>
                      <a:r>
                        <a:rPr lang="zh-CN" altLang="en-US" sz="975" b="1" dirty="0">
                          <a:latin typeface="Calibri" panose="020F0502020204030204" charset="0"/>
                          <a:cs typeface="Calibri" panose="020F0502020204030204" charset="0"/>
                        </a:rPr>
                        <a:t>重组</a:t>
                      </a:r>
                      <a:r>
                        <a:rPr lang="en-US" altLang="zh-CN" sz="975" b="1" dirty="0">
                          <a:latin typeface="Calibri" panose="020F0502020204030204" charset="0"/>
                          <a:cs typeface="Calibri" panose="020F0502020204030204" charset="0"/>
                        </a:rPr>
                        <a:t>Ⅲ</a:t>
                      </a:r>
                      <a:r>
                        <a:rPr lang="zh-CN" altLang="en-US" sz="975" b="1" dirty="0">
                          <a:latin typeface="Calibri" panose="020F0502020204030204" charset="0"/>
                          <a:cs typeface="Calibri" panose="020F0502020204030204" charset="0"/>
                        </a:rPr>
                        <a:t>型人源化胶原蛋白冻干纤维</a:t>
                      </a:r>
                      <a:endParaRPr lang="zh-CN" altLang="en-US" sz="975" b="1"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r>
              <a:tr h="631825">
                <a:tc>
                  <a:txBody>
                    <a:bodyPr/>
                    <a:lstStyle/>
                    <a:p>
                      <a:r>
                        <a:rPr lang="zh-CN" altLang="en-US" sz="975" dirty="0">
                          <a:latin typeface="Calibri" panose="020F0502020204030204" charset="0"/>
                          <a:cs typeface="Calibri" panose="020F0502020204030204" charset="0"/>
                        </a:rPr>
                        <a:t>华韩医疗科学技术股份有限公司</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成立时间： </a:t>
                      </a:r>
                      <a:r>
                        <a:rPr lang="en-US" altLang="zh-CN" sz="975" dirty="0">
                          <a:latin typeface="Calibri" panose="020F0502020204030204" charset="0"/>
                          <a:cs typeface="Calibri" panose="020F0502020204030204" charset="0"/>
                        </a:rPr>
                        <a:t>2010 </a:t>
                      </a:r>
                      <a:r>
                        <a:rPr lang="zh-CN" altLang="en-US" sz="975" dirty="0">
                          <a:latin typeface="Calibri" panose="020F0502020204030204" charset="0"/>
                          <a:cs typeface="Calibri" panose="020F0502020204030204" charset="0"/>
                        </a:rPr>
                        <a:t>年</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注册资本： </a:t>
                      </a:r>
                      <a:r>
                        <a:rPr lang="en-US" altLang="zh-CN" sz="975" dirty="0">
                          <a:latin typeface="Calibri" panose="020F0502020204030204" charset="0"/>
                          <a:cs typeface="Calibri" panose="020F0502020204030204" charset="0"/>
                        </a:rPr>
                        <a:t>8,360</a:t>
                      </a:r>
                      <a:r>
                        <a:rPr lang="zh-CN" altLang="en-US" sz="975" dirty="0">
                          <a:latin typeface="Calibri" panose="020F0502020204030204" charset="0"/>
                          <a:cs typeface="Calibri" panose="020F0502020204030204" charset="0"/>
                        </a:rPr>
                        <a:t>万元</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注册地址： 南京市</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医用无菌</a:t>
                      </a:r>
                      <a:r>
                        <a:rPr lang="en-US" altLang="zh-CN" sz="975" dirty="0">
                          <a:latin typeface="Calibri" panose="020F0502020204030204" charset="0"/>
                          <a:cs typeface="Calibri" panose="020F0502020204030204" charset="0"/>
                        </a:rPr>
                        <a:t>Ⅲ</a:t>
                      </a:r>
                      <a:r>
                        <a:rPr lang="zh-CN" altLang="en-US" sz="975" dirty="0">
                          <a:latin typeface="Calibri" panose="020F0502020204030204" charset="0"/>
                          <a:cs typeface="Calibri" panose="020F0502020204030204" charset="0"/>
                        </a:rPr>
                        <a:t>型胶原蛋白液、</a:t>
                      </a:r>
                      <a:endParaRPr lang="zh-CN" altLang="en-US" sz="975" dirty="0">
                        <a:latin typeface="Calibri" panose="020F0502020204030204" charset="0"/>
                        <a:cs typeface="Calibri" panose="020F0502020204030204" charset="0"/>
                      </a:endParaRPr>
                    </a:p>
                    <a:p>
                      <a:r>
                        <a:rPr lang="zh-CN" altLang="en-US" sz="975" b="1" dirty="0">
                          <a:latin typeface="Calibri" panose="020F0502020204030204" charset="0"/>
                          <a:cs typeface="Calibri" panose="020F0502020204030204" charset="0"/>
                        </a:rPr>
                        <a:t>重组</a:t>
                      </a:r>
                      <a:r>
                        <a:rPr lang="en-US" altLang="zh-CN" sz="975" b="1" dirty="0">
                          <a:latin typeface="Calibri" panose="020F0502020204030204" charset="0"/>
                          <a:cs typeface="Calibri" panose="020F0502020204030204" charset="0"/>
                        </a:rPr>
                        <a:t>Ⅲ</a:t>
                      </a:r>
                      <a:r>
                        <a:rPr lang="zh-CN" altLang="en-US" sz="975" b="1" dirty="0">
                          <a:latin typeface="Calibri" panose="020F0502020204030204" charset="0"/>
                          <a:cs typeface="Calibri" panose="020F0502020204030204" charset="0"/>
                        </a:rPr>
                        <a:t>型人源化胶原蛋白冻干纤维</a:t>
                      </a:r>
                      <a:endParaRPr lang="zh-CN" altLang="en-US" sz="975" b="1"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r>
              <a:tr h="633095">
                <a:tc>
                  <a:txBody>
                    <a:bodyPr/>
                    <a:lstStyle/>
                    <a:p>
                      <a:r>
                        <a:rPr lang="zh-CN" altLang="en-US" sz="975" dirty="0">
                          <a:latin typeface="Calibri" panose="020F0502020204030204" charset="0"/>
                          <a:cs typeface="Calibri" panose="020F0502020204030204" charset="0"/>
                        </a:rPr>
                        <a:t>北京梅颜医疗美容诊所有限公司</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成立时间： </a:t>
                      </a:r>
                      <a:r>
                        <a:rPr lang="en-US" altLang="zh-CN" sz="975" dirty="0">
                          <a:latin typeface="Calibri" panose="020F0502020204030204" charset="0"/>
                          <a:cs typeface="Calibri" panose="020F0502020204030204" charset="0"/>
                        </a:rPr>
                        <a:t>2018 </a:t>
                      </a:r>
                      <a:r>
                        <a:rPr lang="zh-CN" altLang="en-US" sz="975" dirty="0">
                          <a:latin typeface="Calibri" panose="020F0502020204030204" charset="0"/>
                          <a:cs typeface="Calibri" panose="020F0502020204030204" charset="0"/>
                        </a:rPr>
                        <a:t>年</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注册资本： </a:t>
                      </a:r>
                      <a:r>
                        <a:rPr lang="en-US" altLang="zh-CN" sz="975" dirty="0">
                          <a:latin typeface="Calibri" panose="020F0502020204030204" charset="0"/>
                          <a:cs typeface="Calibri" panose="020F0502020204030204" charset="0"/>
                        </a:rPr>
                        <a:t>500 </a:t>
                      </a:r>
                      <a:r>
                        <a:rPr lang="zh-CN" altLang="en-US" sz="975" dirty="0">
                          <a:latin typeface="Calibri" panose="020F0502020204030204" charset="0"/>
                          <a:cs typeface="Calibri" panose="020F0502020204030204" charset="0"/>
                        </a:rPr>
                        <a:t>万元</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注册地址： 北京市</a:t>
                      </a:r>
                      <a:endParaRPr lang="zh-CN" altLang="en-US" sz="975"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c>
                  <a:txBody>
                    <a:bodyPr/>
                    <a:lstStyle/>
                    <a:p>
                      <a:r>
                        <a:rPr lang="zh-CN" altLang="en-US" sz="975" dirty="0">
                          <a:latin typeface="Calibri" panose="020F0502020204030204" charset="0"/>
                          <a:cs typeface="Calibri" panose="020F0502020204030204" charset="0"/>
                        </a:rPr>
                        <a:t>医用无菌</a:t>
                      </a:r>
                      <a:r>
                        <a:rPr lang="en-US" altLang="zh-CN" sz="975" dirty="0">
                          <a:latin typeface="Calibri" panose="020F0502020204030204" charset="0"/>
                          <a:cs typeface="Calibri" panose="020F0502020204030204" charset="0"/>
                        </a:rPr>
                        <a:t>Ⅲ</a:t>
                      </a:r>
                      <a:r>
                        <a:rPr lang="zh-CN" altLang="en-US" sz="975" dirty="0">
                          <a:latin typeface="Calibri" panose="020F0502020204030204" charset="0"/>
                          <a:cs typeface="Calibri" panose="020F0502020204030204" charset="0"/>
                        </a:rPr>
                        <a:t>型胶原蛋白液、</a:t>
                      </a:r>
                      <a:endParaRPr lang="zh-CN" altLang="en-US" sz="975" dirty="0">
                        <a:latin typeface="Calibri" panose="020F0502020204030204" charset="0"/>
                        <a:cs typeface="Calibri" panose="020F0502020204030204" charset="0"/>
                      </a:endParaRPr>
                    </a:p>
                    <a:p>
                      <a:r>
                        <a:rPr lang="zh-CN" altLang="en-US" sz="975" b="1" dirty="0">
                          <a:latin typeface="Calibri" panose="020F0502020204030204" charset="0"/>
                          <a:cs typeface="Calibri" panose="020F0502020204030204" charset="0"/>
                        </a:rPr>
                        <a:t>重组</a:t>
                      </a:r>
                      <a:r>
                        <a:rPr lang="en-US" altLang="zh-CN" sz="975" b="1" dirty="0">
                          <a:latin typeface="Calibri" panose="020F0502020204030204" charset="0"/>
                          <a:cs typeface="Calibri" panose="020F0502020204030204" charset="0"/>
                        </a:rPr>
                        <a:t>Ⅲ</a:t>
                      </a:r>
                      <a:r>
                        <a:rPr lang="zh-CN" altLang="en-US" sz="975" b="1" dirty="0">
                          <a:latin typeface="Calibri" panose="020F0502020204030204" charset="0"/>
                          <a:cs typeface="Calibri" panose="020F0502020204030204" charset="0"/>
                        </a:rPr>
                        <a:t>型人源化胶原蛋白冻干纤维</a:t>
                      </a:r>
                      <a:endParaRPr lang="zh-CN" altLang="en-US" sz="975" b="1" dirty="0">
                        <a:latin typeface="Calibri" panose="020F0502020204030204" charset="0"/>
                        <a:cs typeface="Calibri" panose="020F0502020204030204" charset="0"/>
                      </a:endParaRPr>
                    </a:p>
                  </a:txBody>
                  <a:tcPr marL="74280" marR="74280" marT="37140" marB="37140">
                    <a:solidFill>
                      <a:schemeClr val="accent5">
                        <a:lumMod val="40000"/>
                        <a:lumOff val="60000"/>
                      </a:schemeClr>
                    </a:solidFill>
                  </a:tcPr>
                </a:tc>
              </a:tr>
              <a:tr h="631825">
                <a:tc>
                  <a:txBody>
                    <a:bodyPr/>
                    <a:lstStyle/>
                    <a:p>
                      <a:r>
                        <a:rPr lang="zh-CN" altLang="en-US" sz="975" dirty="0">
                          <a:latin typeface="Calibri" panose="020F0502020204030204" charset="0"/>
                          <a:cs typeface="Calibri" panose="020F0502020204030204" charset="0"/>
                        </a:rPr>
                        <a:t>北京伍珅医疗美容诊所有限公司</a:t>
                      </a:r>
                      <a:endParaRPr lang="zh-CN" altLang="en-US" sz="975" dirty="0">
                        <a:latin typeface="Calibri" panose="020F0502020204030204" charset="0"/>
                        <a:cs typeface="Calibri" panose="020F0502020204030204" charset="0"/>
                      </a:endParaRPr>
                    </a:p>
                  </a:txBody>
                  <a:tcPr marL="74280" marR="74280" marT="37140" marB="37140"/>
                </a:tc>
                <a:tc>
                  <a:txBody>
                    <a:bodyPr/>
                    <a:lstStyle/>
                    <a:p>
                      <a:r>
                        <a:rPr lang="zh-CN" altLang="en-US" sz="975" dirty="0">
                          <a:latin typeface="Calibri" panose="020F0502020204030204" charset="0"/>
                          <a:cs typeface="Calibri" panose="020F0502020204030204" charset="0"/>
                        </a:rPr>
                        <a:t>成立时间： </a:t>
                      </a:r>
                      <a:r>
                        <a:rPr lang="en-US" altLang="zh-CN" sz="975" dirty="0">
                          <a:latin typeface="Calibri" panose="020F0502020204030204" charset="0"/>
                          <a:cs typeface="Calibri" panose="020F0502020204030204" charset="0"/>
                        </a:rPr>
                        <a:t>2016 </a:t>
                      </a:r>
                      <a:r>
                        <a:rPr lang="zh-CN" altLang="en-US" sz="975" dirty="0">
                          <a:latin typeface="Calibri" panose="020F0502020204030204" charset="0"/>
                          <a:cs typeface="Calibri" panose="020F0502020204030204" charset="0"/>
                        </a:rPr>
                        <a:t>年</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注册资本： </a:t>
                      </a:r>
                      <a:r>
                        <a:rPr lang="en-US" altLang="zh-CN" sz="975" dirty="0">
                          <a:latin typeface="Calibri" panose="020F0502020204030204" charset="0"/>
                          <a:cs typeface="Calibri" panose="020F0502020204030204" charset="0"/>
                        </a:rPr>
                        <a:t>500 </a:t>
                      </a:r>
                      <a:r>
                        <a:rPr lang="zh-CN" altLang="en-US" sz="975" dirty="0">
                          <a:latin typeface="Calibri" panose="020F0502020204030204" charset="0"/>
                          <a:cs typeface="Calibri" panose="020F0502020204030204" charset="0"/>
                        </a:rPr>
                        <a:t>万元</a:t>
                      </a:r>
                      <a:endParaRPr lang="zh-CN" altLang="en-US" sz="975" dirty="0">
                        <a:latin typeface="Calibri" panose="020F0502020204030204" charset="0"/>
                        <a:cs typeface="Calibri" panose="020F0502020204030204" charset="0"/>
                      </a:endParaRPr>
                    </a:p>
                    <a:p>
                      <a:r>
                        <a:rPr lang="zh-CN" altLang="en-US" sz="975" dirty="0">
                          <a:latin typeface="Calibri" panose="020F0502020204030204" charset="0"/>
                          <a:cs typeface="Calibri" panose="020F0502020204030204" charset="0"/>
                        </a:rPr>
                        <a:t>注册地址： 北京市</a:t>
                      </a:r>
                      <a:endParaRPr lang="zh-CN" altLang="en-US" sz="975" dirty="0">
                        <a:latin typeface="Calibri" panose="020F0502020204030204" charset="0"/>
                        <a:cs typeface="Calibri" panose="020F0502020204030204" charset="0"/>
                      </a:endParaRPr>
                    </a:p>
                  </a:txBody>
                  <a:tcPr marL="74280" marR="74280" marT="37140" marB="37140"/>
                </a:tc>
                <a:tc>
                  <a:txBody>
                    <a:bodyPr/>
                    <a:lstStyle/>
                    <a:p>
                      <a:r>
                        <a:rPr lang="zh-CN" altLang="en-US" sz="975" dirty="0">
                          <a:latin typeface="Calibri" panose="020F0502020204030204" charset="0"/>
                          <a:cs typeface="Calibri" panose="020F0502020204030204" charset="0"/>
                        </a:rPr>
                        <a:t>医用无菌</a:t>
                      </a:r>
                      <a:r>
                        <a:rPr lang="en-US" altLang="zh-CN" sz="975" dirty="0">
                          <a:latin typeface="Calibri" panose="020F0502020204030204" charset="0"/>
                          <a:cs typeface="Calibri" panose="020F0502020204030204" charset="0"/>
                        </a:rPr>
                        <a:t>Ⅲ</a:t>
                      </a:r>
                      <a:r>
                        <a:rPr lang="zh-CN" altLang="en-US" sz="975" dirty="0">
                          <a:latin typeface="Calibri" panose="020F0502020204030204" charset="0"/>
                          <a:cs typeface="Calibri" panose="020F0502020204030204" charset="0"/>
                        </a:rPr>
                        <a:t>型胶原蛋白液、</a:t>
                      </a:r>
                      <a:endParaRPr lang="zh-CN" altLang="en-US" sz="975" dirty="0">
                        <a:latin typeface="Calibri" panose="020F0502020204030204" charset="0"/>
                        <a:cs typeface="Calibri" panose="020F0502020204030204" charset="0"/>
                      </a:endParaRPr>
                    </a:p>
                    <a:p>
                      <a:r>
                        <a:rPr lang="zh-CN" altLang="en-US" sz="975" b="1" dirty="0">
                          <a:latin typeface="Calibri" panose="020F0502020204030204" charset="0"/>
                          <a:cs typeface="Calibri" panose="020F0502020204030204" charset="0"/>
                        </a:rPr>
                        <a:t>重组</a:t>
                      </a:r>
                      <a:r>
                        <a:rPr lang="en-US" altLang="zh-CN" sz="975" b="1" dirty="0">
                          <a:latin typeface="Calibri" panose="020F0502020204030204" charset="0"/>
                          <a:cs typeface="Calibri" panose="020F0502020204030204" charset="0"/>
                        </a:rPr>
                        <a:t>Ⅲ</a:t>
                      </a:r>
                      <a:r>
                        <a:rPr lang="zh-CN" altLang="en-US" sz="975" b="1" dirty="0">
                          <a:latin typeface="Calibri" panose="020F0502020204030204" charset="0"/>
                          <a:cs typeface="Calibri" panose="020F0502020204030204" charset="0"/>
                        </a:rPr>
                        <a:t>型人源化胶原蛋白冻干纤维</a:t>
                      </a:r>
                      <a:endParaRPr lang="zh-CN" altLang="en-US" sz="975" b="1" dirty="0">
                        <a:latin typeface="Calibri" panose="020F0502020204030204" charset="0"/>
                        <a:cs typeface="Calibri" panose="020F0502020204030204" charset="0"/>
                      </a:endParaRPr>
                    </a:p>
                  </a:txBody>
                  <a:tcPr marL="74280" marR="74280" marT="37140" marB="37140"/>
                </a:tc>
              </a:tr>
            </a:tbl>
          </a:graphicData>
        </a:graphic>
      </p:graphicFrame>
      <p:sp>
        <p:nvSpPr>
          <p:cNvPr id="4" name="标题 1"/>
          <p:cNvSpPr txBox="1"/>
          <p:nvPr/>
        </p:nvSpPr>
        <p:spPr>
          <a:xfrm>
            <a:off x="112395" y="1002030"/>
            <a:ext cx="9511665" cy="1449070"/>
          </a:xfrm>
          <a:prstGeom prst="roundRect">
            <a:avLst/>
          </a:prstGeom>
          <a:ln w="19050">
            <a:solidFill>
              <a:srgbClr val="C00000"/>
            </a:solidFill>
            <a:prstDash val="dash"/>
          </a:ln>
        </p:spPr>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buFont typeface="Wingdings" panose="05000000000000000000" pitchFamily="2" charset="2"/>
              <a:buChar char="Ø"/>
            </a:pPr>
            <a:r>
              <a:rPr lang="zh-CN" altLang="en-US" sz="1400" dirty="0">
                <a:latin typeface="Times New Roman" panose="02020603050405020304" pitchFamily="18" charset="0"/>
                <a:cs typeface="Times New Roman" panose="02020603050405020304" pitchFamily="18" charset="0"/>
              </a:rPr>
              <a:t>Enquiry Letter </a:t>
            </a:r>
            <a:r>
              <a:rPr lang="en-US" altLang="zh-CN" sz="1400" dirty="0">
                <a:latin typeface="Times New Roman" panose="02020603050405020304" pitchFamily="18" charset="0"/>
                <a:cs typeface="Times New Roman" panose="02020603050405020304" pitchFamily="18" charset="0"/>
              </a:rPr>
              <a:t>Focus: </a:t>
            </a:r>
            <a:r>
              <a:rPr lang="en-US" altLang="zh-CN" sz="1400" dirty="0">
                <a:solidFill>
                  <a:srgbClr val="FF0000"/>
                </a:solidFill>
                <a:latin typeface="Times New Roman" panose="02020603050405020304" pitchFamily="18" charset="0"/>
                <a:cs typeface="Times New Roman" panose="02020603050405020304" pitchFamily="18" charset="0"/>
              </a:rPr>
              <a:t>Recombinant Humanised Collagen</a:t>
            </a:r>
            <a:r>
              <a:rPr lang="en-US" altLang="zh-CN" sz="1400" dirty="0">
                <a:latin typeface="Times New Roman" panose="02020603050405020304" pitchFamily="18" charset="0"/>
                <a:cs typeface="Times New Roman" panose="02020603050405020304" pitchFamily="18" charset="0"/>
              </a:rPr>
              <a:t> Products</a:t>
            </a:r>
            <a:endParaRPr lang="en-US" altLang="zh-CN" sz="1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sz="1400" dirty="0">
                <a:solidFill>
                  <a:schemeClr val="tx1"/>
                </a:solidFill>
                <a:latin typeface="Times New Roman" panose="02020603050405020304" pitchFamily="18" charset="0"/>
                <a:cs typeface="Times New Roman" panose="02020603050405020304" pitchFamily="18" charset="0"/>
              </a:rPr>
              <a:t>I</a:t>
            </a:r>
            <a:r>
              <a:rPr lang="en-US" altLang="zh-CN" sz="1400" dirty="0">
                <a:solidFill>
                  <a:schemeClr val="tx1"/>
                </a:solidFill>
                <a:latin typeface="Times New Roman" panose="02020603050405020304" pitchFamily="18" charset="0"/>
                <a:cs typeface="Times New Roman" panose="02020603050405020304" pitchFamily="18" charset="0"/>
              </a:rPr>
              <a:t>t is currently the only Class III medical device product</a:t>
            </a:r>
            <a:r>
              <a:rPr lang="en-US" altLang="zh-CN" sz="1400" b="1" dirty="0">
                <a:solidFill>
                  <a:srgbClr val="C00000"/>
                </a:solidFill>
                <a:latin typeface="Times New Roman" panose="02020603050405020304" pitchFamily="18" charset="0"/>
                <a:cs typeface="Times New Roman" panose="02020603050405020304" pitchFamily="18" charset="0"/>
              </a:rPr>
              <a:t>: recombinant type III humanised collagen</a:t>
            </a:r>
            <a:endParaRPr lang="en-US" altLang="zh-CN" sz="1400" b="1"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sz="1400" dirty="0">
                <a:latin typeface="Times New Roman" panose="02020603050405020304" pitchFamily="18" charset="0"/>
                <a:cs typeface="Times New Roman" panose="02020603050405020304" pitchFamily="18" charset="0"/>
              </a:rPr>
              <a:t>The relevant products are mainly used for </a:t>
            </a:r>
            <a:r>
              <a:rPr lang="zh-CN" altLang="en-US" sz="1400" b="1" dirty="0">
                <a:solidFill>
                  <a:srgbClr val="C00000"/>
                </a:solidFill>
                <a:latin typeface="Times New Roman" panose="02020603050405020304" pitchFamily="18" charset="0"/>
                <a:cs typeface="Times New Roman" panose="02020603050405020304" pitchFamily="18" charset="0"/>
              </a:rPr>
              <a:t>facial injections (medical aesthetics)</a:t>
            </a:r>
            <a:r>
              <a:rPr lang="zh-CN" altLang="en-US" sz="1400" dirty="0">
                <a:latin typeface="Times New Roman" panose="02020603050405020304" pitchFamily="18" charset="0"/>
                <a:cs typeface="Times New Roman" panose="02020603050405020304" pitchFamily="18" charset="0"/>
              </a:rPr>
              <a:t>, the company's product sales accounted for a year-on-year increase, mainly sold to medical beauty institutions</a:t>
            </a:r>
            <a:endParaRPr lang="zh-CN" altLang="en-US" sz="1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sz="1400" dirty="0">
                <a:solidFill>
                  <a:schemeClr val="tx1"/>
                </a:solidFill>
                <a:latin typeface="Times New Roman" panose="02020603050405020304" pitchFamily="18" charset="0"/>
                <a:cs typeface="Times New Roman" panose="02020603050405020304" pitchFamily="18" charset="0"/>
              </a:rPr>
              <a:t>The key to the risk lies in </a:t>
            </a:r>
            <a:r>
              <a:rPr lang="zh-CN" altLang="en-US" sz="1400" dirty="0">
                <a:latin typeface="Times New Roman" panose="02020603050405020304" pitchFamily="18" charset="0"/>
                <a:cs typeface="Times New Roman" panose="02020603050405020304" pitchFamily="18" charset="0"/>
              </a:rPr>
              <a:t>Tightening of regulatory measures, unlicensed operation of downstream medical aesthetic organisations</a:t>
            </a:r>
            <a:endParaRPr lang="zh-CN" alt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dirty="0">
                <a:ln>
                  <a:noFill/>
                </a:ln>
                <a:solidFill>
                  <a:srgbClr val="000000"/>
                </a:solidFill>
                <a:effectLst/>
                <a:uLnTx/>
                <a:uFillTx/>
                <a:latin typeface="Times New Roman" panose="02020603050405020304" pitchFamily="18" charset="0"/>
                <a:ea typeface="+mj-ea"/>
                <a:cs typeface="Times New Roman" panose="02020603050405020304" pitchFamily="18" charset="0"/>
                <a:sym typeface="+mn-ea"/>
              </a:rPr>
              <a:t>1.1 </a:t>
            </a:r>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Text Placeholder 5"/>
          <p:cNvSpPr txBox="1"/>
          <p:nvPr/>
        </p:nvSpPr>
        <p:spPr>
          <a:xfrm>
            <a:off x="217300" y="1098029"/>
            <a:ext cx="9403035" cy="1380622"/>
          </a:xfrm>
          <a:prstGeom prst="rect">
            <a:avLst/>
          </a:prstGeom>
        </p:spPr>
        <p:txBody>
          <a:bodyPr/>
          <a:lstStyle>
            <a:lvl1pPr marL="188595" indent="-188595" algn="l" defTabSz="958215" rtl="0" eaLnBrk="1" latinLnBrk="0" hangingPunct="1">
              <a:lnSpc>
                <a:spcPct val="90000"/>
              </a:lnSpc>
              <a:spcBef>
                <a:spcPts val="1465"/>
              </a:spcBef>
              <a:buClr>
                <a:schemeClr val="bg2"/>
              </a:buClr>
              <a:buSzPct val="100000"/>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1pPr>
            <a:lvl2pPr marL="325755" indent="-133985" algn="l" defTabSz="958215" rtl="0" eaLnBrk="1" latinLnBrk="0" hangingPunct="1">
              <a:lnSpc>
                <a:spcPct val="90000"/>
              </a:lnSpc>
              <a:spcBef>
                <a:spcPts val="94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2pPr>
            <a:lvl3pPr marL="513080" indent="-188595" algn="l" defTabSz="958215" rtl="0" eaLnBrk="1" latinLnBrk="0" hangingPunct="1">
              <a:lnSpc>
                <a:spcPct val="90000"/>
              </a:lnSpc>
              <a:spcBef>
                <a:spcPts val="63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3pPr>
            <a:lvl4pPr marL="663575" indent="-143510" algn="l" defTabSz="958215" rtl="0" eaLnBrk="1" latinLnBrk="0" hangingPunct="1">
              <a:lnSpc>
                <a:spcPct val="90000"/>
              </a:lnSpc>
              <a:spcBef>
                <a:spcPts val="210"/>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4pPr>
            <a:lvl5pPr marL="807085" indent="-143510" algn="l" defTabSz="958215" rtl="0" eaLnBrk="1" latinLnBrk="0" hangingPunct="1">
              <a:lnSpc>
                <a:spcPct val="90000"/>
              </a:lnSpc>
              <a:spcBef>
                <a:spcPts val="105"/>
              </a:spcBef>
              <a:buClr>
                <a:schemeClr val="bg2"/>
              </a:buClr>
              <a:buFont typeface="Arial" panose="020B0604020202020204" pitchFamily="34" charset="0"/>
              <a:buChar char="-"/>
              <a:defRPr sz="1700" kern="1200">
                <a:solidFill>
                  <a:schemeClr val="tx1"/>
                </a:solidFill>
                <a:latin typeface="Palatino Linotype" panose="02040502050505030304" pitchFamily="18" charset="0"/>
                <a:ea typeface="+mn-ea"/>
                <a:cs typeface="Arial" panose="020B0604020202020204" pitchFamily="34" charset="0"/>
              </a:defRPr>
            </a:lvl5pPr>
            <a:lvl6pPr marL="2633980"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6pPr>
            <a:lvl7pPr marL="311340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7pPr>
            <a:lvl8pPr marL="359219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8pPr>
            <a:lvl9pPr marL="4070985" indent="-239395" algn="l" defTabSz="95821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9pPr>
          </a:lstStyle>
          <a:p>
            <a:pPr lvl="1">
              <a:lnSpc>
                <a:spcPct val="150000"/>
              </a:lnSpc>
              <a:buClr>
                <a:srgbClr val="9B1717"/>
              </a:buClr>
              <a:defRPr/>
            </a:pP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Shanxi </a:t>
            </a:r>
            <a:r>
              <a:rPr kumimoji="0" lang="en-US" altLang="zh-CN"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Jinbo</a:t>
            </a:r>
            <a:r>
              <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Bio-Pharmaceutical Co., Ltd.</a:t>
            </a:r>
            <a:r>
              <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楷体" panose="02010609060101010101" pitchFamily="49" charset="-122"/>
                <a:cs typeface="Times New Roman" panose="02020603050405020304" pitchFamily="18" charset="0"/>
              </a:rPr>
              <a:t>山西锦波生物医药股份有限公司</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mn-ea"/>
                <a:cs typeface="Times New Roman" panose="02020603050405020304" pitchFamily="18" charset="0"/>
              </a:rPr>
              <a:t>)</a:t>
            </a:r>
            <a:endParaRPr kumimoji="0" lang="en-US" altLang="zh-CN"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60045" marR="0" lvl="2" indent="-179705" algn="l" defTabSz="957580" rtl="0" eaLnBrk="1" fontAlgn="base" latinLnBrk="0" hangingPunct="1">
              <a:lnSpc>
                <a:spcPct val="150000"/>
              </a:lnSpc>
              <a:spcBef>
                <a:spcPts val="40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company specializes in cutting-edge technologies such as structural biology applications and rational protein design, </a:t>
            </a:r>
            <a:r>
              <a:rPr kumimoji="0" lang="en-US" altLang="zh-CN" sz="1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focusing on the fields of life health, new materials, and antiviral research.</a:t>
            </a: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360045" marR="0" lvl="3" indent="0" algn="l" defTabSz="957580" rtl="0" eaLnBrk="1" fontAlgn="base" latinLnBrk="0" hangingPunct="1">
              <a:lnSpc>
                <a:spcPct val="150000"/>
              </a:lnSpc>
              <a:spcBef>
                <a:spcPts val="400"/>
              </a:spcBef>
              <a:spcAft>
                <a:spcPts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rgbClr val="333333"/>
              </a:solidFill>
              <a:effectLst/>
              <a:uLnTx/>
              <a:uFillTx/>
              <a:latin typeface="Times New Roman" panose="02020603050405020304" pitchFamily="18" charset="0"/>
              <a:ea typeface="+mn-ea"/>
              <a:cs typeface="Times New Roman" panose="02020603050405020304" pitchFamily="18" charset="0"/>
            </a:endParaRPr>
          </a:p>
          <a:p>
            <a:pPr marL="325755" marR="0" lvl="1" indent="-133985" algn="l" defTabSz="958215" rtl="0" eaLnBrk="1" fontAlgn="auto" latinLnBrk="0" hangingPunct="1">
              <a:lnSpc>
                <a:spcPct val="150000"/>
              </a:lnSpc>
              <a:spcBef>
                <a:spcPts val="945"/>
              </a:spcBef>
              <a:spcAft>
                <a:spcPts val="0"/>
              </a:spcAft>
              <a:buClr>
                <a:srgbClr val="9B1717"/>
              </a:buClr>
              <a:buSzTx/>
              <a:buFont typeface="Arial" panose="020B0604020202020204" pitchFamily="34" charset="0"/>
              <a:buChar char="•"/>
              <a:defRPr/>
            </a:pPr>
            <a:endPar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5" name="Text Placeholder 12"/>
          <p:cNvSpPr/>
          <p:nvPr>
            <p:custDataLst>
              <p:tags r:id="rId1"/>
            </p:custDataLst>
          </p:nvPr>
        </p:nvSpPr>
        <p:spPr bwMode="auto">
          <a:xfrm>
            <a:off x="590419" y="2684070"/>
            <a:ext cx="2558536" cy="276999"/>
          </a:xfrm>
          <a:prstGeom prst="rect">
            <a:avLst/>
          </a:prstGeom>
          <a:noFill/>
          <a:ln w="9525">
            <a:noFill/>
            <a:miter lim="800000"/>
          </a:ln>
        </p:spPr>
        <p:txBody>
          <a:bodyPr wrap="square" lIns="0" tIns="0" rIns="0" bIns="0">
            <a:spAutoFit/>
          </a:bodyPr>
          <a:lstStyle/>
          <a:p>
            <a:pPr marL="0" marR="0" lvl="0" indent="0" algn="l" defTabSz="1019175"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Company Development</a:t>
            </a: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6" name="标题 1"/>
          <p:cNvSpPr txBox="1"/>
          <p:nvPr/>
        </p:nvSpPr>
        <p:spPr>
          <a:xfrm>
            <a:off x="465970" y="2614461"/>
            <a:ext cx="2666548" cy="438844"/>
          </a:xfrm>
          <a:prstGeom prst="roundRect">
            <a:avLst/>
          </a:prstGeom>
          <a:ln w="19050">
            <a:solidFill>
              <a:srgbClr val="C00000"/>
            </a:solidFill>
            <a:prstDash val="dash"/>
          </a:ln>
        </p:spPr>
        <p:txBody>
          <a:bodyPr anchor="t" anchorCtr="0"/>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AutoShape 3"/>
          <p:cNvSpPr>
            <a:spLocks noChangeArrowheads="1"/>
          </p:cNvSpPr>
          <p:nvPr/>
        </p:nvSpPr>
        <p:spPr bwMode="auto">
          <a:xfrm rot="5400000">
            <a:off x="1431004" y="2826457"/>
            <a:ext cx="654840" cy="1455062"/>
          </a:xfrm>
          <a:prstGeom prst="chevron">
            <a:avLst>
              <a:gd name="adj" fmla="val 25000"/>
            </a:avLst>
          </a:prstGeom>
          <a:solidFill>
            <a:schemeClr val="bg2"/>
          </a:solidFill>
          <a:ln w="6350" algn="ctr">
            <a:solidFill>
              <a:schemeClr val="bg1"/>
            </a:solidFill>
            <a:miter lim="800000"/>
          </a:ln>
        </p:spPr>
        <p:txBody>
          <a:bodyPr rot="10800000" vert="eaVert" lIns="36000" tIns="36000" rIns="36000" bIns="36000" anchor="ctr"/>
          <a:lstStyle/>
          <a:p>
            <a:pPr marL="0" marR="0" lvl="0" indent="0" algn="ctr" defTabSz="95821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rPr>
              <a:t>2008</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8" name="AutoShape 4"/>
          <p:cNvSpPr>
            <a:spLocks noChangeArrowheads="1"/>
          </p:cNvSpPr>
          <p:nvPr/>
        </p:nvSpPr>
        <p:spPr bwMode="auto">
          <a:xfrm rot="5400000">
            <a:off x="1431003" y="3488929"/>
            <a:ext cx="654842" cy="1455062"/>
          </a:xfrm>
          <a:prstGeom prst="chevron">
            <a:avLst>
              <a:gd name="adj" fmla="val 25000"/>
            </a:avLst>
          </a:prstGeom>
          <a:solidFill>
            <a:schemeClr val="bg2"/>
          </a:solidFill>
          <a:ln w="6350" algn="ctr">
            <a:solidFill>
              <a:schemeClr val="bg1"/>
            </a:solidFill>
            <a:miter lim="800000"/>
          </a:ln>
        </p:spPr>
        <p:txBody>
          <a:bodyPr rot="10800000" vert="eaVert" lIns="36000" tIns="36000" rIns="36000" bIns="36000" anchor="ctr"/>
          <a:lstStyle/>
          <a:p>
            <a:pPr marL="0" marR="0" lvl="0" indent="0" algn="ctr" defTabSz="95821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rPr>
              <a:t>2014</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9" name="AutoShape 5"/>
          <p:cNvSpPr>
            <a:spLocks noChangeArrowheads="1"/>
          </p:cNvSpPr>
          <p:nvPr/>
        </p:nvSpPr>
        <p:spPr bwMode="auto">
          <a:xfrm rot="5400000">
            <a:off x="1424890" y="4151402"/>
            <a:ext cx="654842" cy="1455062"/>
          </a:xfrm>
          <a:prstGeom prst="chevron">
            <a:avLst>
              <a:gd name="adj" fmla="val 25000"/>
            </a:avLst>
          </a:prstGeom>
          <a:solidFill>
            <a:schemeClr val="bg2"/>
          </a:solidFill>
          <a:ln w="6350" algn="ctr">
            <a:solidFill>
              <a:schemeClr val="bg1"/>
            </a:solidFill>
            <a:miter lim="800000"/>
          </a:ln>
        </p:spPr>
        <p:txBody>
          <a:bodyPr rot="10800000" vert="eaVert" lIns="36000" tIns="36000" rIns="36000" bIns="36000" anchor="ctr"/>
          <a:lstStyle/>
          <a:p>
            <a:pPr marL="0" marR="0" lvl="0" indent="0" algn="ctr" defTabSz="95821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rPr>
              <a:t>2018</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10" name="AutoShape 6"/>
          <p:cNvSpPr>
            <a:spLocks noChangeArrowheads="1"/>
          </p:cNvSpPr>
          <p:nvPr/>
        </p:nvSpPr>
        <p:spPr bwMode="auto">
          <a:xfrm rot="5400000">
            <a:off x="1415228" y="4806244"/>
            <a:ext cx="654842" cy="1455062"/>
          </a:xfrm>
          <a:prstGeom prst="chevron">
            <a:avLst>
              <a:gd name="adj" fmla="val 25000"/>
            </a:avLst>
          </a:prstGeom>
          <a:solidFill>
            <a:schemeClr val="bg2"/>
          </a:solidFill>
          <a:ln w="6350" algn="ctr">
            <a:solidFill>
              <a:schemeClr val="bg1"/>
            </a:solidFill>
            <a:miter lim="800000"/>
          </a:ln>
        </p:spPr>
        <p:txBody>
          <a:bodyPr rot="10800000" vert="eaVert" lIns="36000" tIns="36000" rIns="36000" bIns="36000" anchor="ctr"/>
          <a:lstStyle/>
          <a:p>
            <a:pPr marL="0" marR="0" lvl="0" indent="0" algn="ctr" defTabSz="95821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rPr>
              <a:t>2021</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11" name="Text Placeholder 5"/>
          <p:cNvSpPr txBox="1"/>
          <p:nvPr/>
        </p:nvSpPr>
        <p:spPr>
          <a:xfrm>
            <a:off x="2657577" y="3243284"/>
            <a:ext cx="6757933" cy="257369"/>
          </a:xfrm>
          <a:prstGeom prst="rect">
            <a:avLst/>
          </a:prstGeom>
        </p:spPr>
        <p:txBody>
          <a:bodyPr wrap="square" lIns="36000" tIns="36000" rIns="36000" bIns="36000">
            <a:spAutoFit/>
          </a:bodyPr>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Shanxi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Jinbo</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Bio-Pharmaceutical Co., Ltd. </a:t>
            </a:r>
            <a:r>
              <a:rPr kumimoji="0" 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was established</a:t>
            </a:r>
            <a:endParaRPr kumimoji="0" lang="en-US" sz="12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endParaRPr>
          </a:p>
        </p:txBody>
      </p:sp>
      <p:sp>
        <p:nvSpPr>
          <p:cNvPr id="12" name="Text Placeholder 5"/>
          <p:cNvSpPr txBox="1"/>
          <p:nvPr/>
        </p:nvSpPr>
        <p:spPr>
          <a:xfrm>
            <a:off x="2674870" y="3865884"/>
            <a:ext cx="6409162" cy="677997"/>
          </a:xfrm>
          <a:prstGeom prst="rect">
            <a:avLst/>
          </a:prstGeom>
        </p:spPr>
        <p:txBody>
          <a:bodyPr wrap="square" lIns="36000" tIns="36000" rIns="36000" bIns="36000">
            <a:spAutoFit/>
          </a:bodyPr>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S</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hareholding reform</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Obtained </a:t>
            </a: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5 registration certificates</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for medical skin collagen repair functional excipients and equipment</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3" name="Text Placeholder 5"/>
          <p:cNvSpPr txBox="1"/>
          <p:nvPr/>
        </p:nvSpPr>
        <p:spPr>
          <a:xfrm>
            <a:off x="2674870" y="4543881"/>
            <a:ext cx="6876765" cy="677997"/>
          </a:xfrm>
          <a:prstGeom prst="rect">
            <a:avLst/>
          </a:prstGeom>
        </p:spPr>
        <p:txBody>
          <a:bodyPr wrap="square" lIns="36000" tIns="36000" rIns="36000" bIns="36000">
            <a:spAutoFit/>
          </a:bodyPr>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Upgraded recombinant human type III collagen (second generation) is used in medical device products</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The atomic structure of 0.15nm human III collagen was analyzed for the first time</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4" name="Text Placeholder 5"/>
          <p:cNvSpPr txBox="1"/>
          <p:nvPr/>
        </p:nvSpPr>
        <p:spPr>
          <a:xfrm>
            <a:off x="2674869" y="6007737"/>
            <a:ext cx="6409163" cy="257369"/>
          </a:xfrm>
          <a:prstGeom prst="rect">
            <a:avLst/>
          </a:prstGeom>
        </p:spPr>
        <p:txBody>
          <a:bodyPr wrap="square" lIns="36000" tIns="36000" rIns="36000" bIns="36000">
            <a:spAutoFit/>
          </a:bodyPr>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Listed</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on Beijing Stock Exchange </a:t>
            </a:r>
            <a:endParaRPr kumimoji="0" lang="en-US" sz="11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5" name="AutoShape 6"/>
          <p:cNvSpPr>
            <a:spLocks noChangeArrowheads="1"/>
          </p:cNvSpPr>
          <p:nvPr/>
        </p:nvSpPr>
        <p:spPr bwMode="auto">
          <a:xfrm rot="5400000">
            <a:off x="1422663" y="5476349"/>
            <a:ext cx="654840" cy="1455062"/>
          </a:xfrm>
          <a:prstGeom prst="chevron">
            <a:avLst>
              <a:gd name="adj" fmla="val 25000"/>
            </a:avLst>
          </a:prstGeom>
          <a:solidFill>
            <a:schemeClr val="bg2"/>
          </a:solidFill>
          <a:ln w="6350" algn="ctr">
            <a:solidFill>
              <a:schemeClr val="bg1"/>
            </a:solidFill>
            <a:miter lim="800000"/>
          </a:ln>
        </p:spPr>
        <p:txBody>
          <a:bodyPr rot="10800000" vert="eaVert" lIns="36000" tIns="36000" rIns="36000" bIns="36000" anchor="ctr"/>
          <a:lstStyle/>
          <a:p>
            <a:pPr marL="0" marR="0" lvl="0" indent="0" algn="ctr" defTabSz="95821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rPr>
              <a:t>2023</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16" name="Text Placeholder 5"/>
          <p:cNvSpPr txBox="1"/>
          <p:nvPr/>
        </p:nvSpPr>
        <p:spPr>
          <a:xfrm>
            <a:off x="2674870" y="5193785"/>
            <a:ext cx="6547115" cy="677997"/>
          </a:xfrm>
          <a:prstGeom prst="rect">
            <a:avLst/>
          </a:prstGeom>
        </p:spPr>
        <p:txBody>
          <a:bodyPr wrap="square" lIns="36000" tIns="36000" rIns="36000" bIns="36000">
            <a:spAutoFit/>
          </a:bodyPr>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Completed atomic structure analysis of human type I collagen</a:t>
            </a:r>
            <a:endPar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0000"/>
              </a:lnSpc>
              <a:spcBef>
                <a:spcPts val="400"/>
              </a:spcBef>
              <a:spcAft>
                <a:spcPts val="0"/>
              </a:spcAft>
              <a:buClrTx/>
              <a:buSzTx/>
              <a:buFont typeface="Arial" panose="020B0604020202020204" pitchFamily="34" charset="0"/>
              <a:buChar char="•"/>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Recombinant type III humanized collagen freeze-dried fiber has been approved for marketing (trade name: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Weiyimei</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a:t>
            </a:r>
            <a:endPar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Unclear disclosure of terminal sales model</a:t>
            </a:r>
            <a:br>
              <a:rPr lang="en-US" altLang="zh-CN" dirty="0"/>
            </a:br>
            <a:br>
              <a:rPr lang="en-US" altLang="zh-CN" dirty="0"/>
            </a:br>
            <a:br>
              <a:rPr lang="en-US" altLang="zh-CN" dirty="0"/>
            </a:br>
            <a:br>
              <a:rPr lang="en-US" altLang="zh-CN" dirty="0"/>
            </a:br>
            <a:br>
              <a:rPr lang="en-US" altLang="zh-CN" dirty="0"/>
            </a:br>
            <a:endParaRPr lang="en-US" altLang="zh-CN" dirty="0"/>
          </a:p>
        </p:txBody>
      </p:sp>
      <p:sp>
        <p:nvSpPr>
          <p:cNvPr id="57" name="文本框 56"/>
          <p:cNvSpPr txBox="1"/>
          <p:nvPr/>
        </p:nvSpPr>
        <p:spPr>
          <a:xfrm>
            <a:off x="135480" y="5778776"/>
            <a:ext cx="4271842" cy="392430"/>
          </a:xfrm>
          <a:prstGeom prst="rect">
            <a:avLst/>
          </a:prstGeom>
          <a:noFill/>
        </p:spPr>
        <p:txBody>
          <a:bodyPr wrap="square" rtlCol="0">
            <a:spAutoFit/>
          </a:bodyPr>
          <a:lstStyle/>
          <a:p>
            <a:r>
              <a:rPr lang="zh-CN" altLang="en-US" sz="975" dirty="0">
                <a:solidFill>
                  <a:schemeClr val="bg1"/>
                </a:solidFill>
                <a:cs typeface="Arial" panose="020B0604020202020204" pitchFamily="34" charset="0"/>
              </a:rPr>
              <a:t>资料来源：锦波生物第一轮问询回复，锦波生物第二轮问询回复，锦波生物关于落实上市委员会审议会议意见的函的回复</a:t>
            </a:r>
            <a:endParaRPr lang="zh-CN" altLang="en-US" sz="975" dirty="0">
              <a:solidFill>
                <a:schemeClr val="bg1"/>
              </a:solidFill>
              <a:cs typeface="Arial" panose="020B0604020202020204" pitchFamily="34" charset="0"/>
            </a:endParaRPr>
          </a:p>
        </p:txBody>
      </p:sp>
      <p:sp>
        <p:nvSpPr>
          <p:cNvPr id="11" name="标题 1"/>
          <p:cNvSpPr txBox="1"/>
          <p:nvPr/>
        </p:nvSpPr>
        <p:spPr>
          <a:xfrm>
            <a:off x="167005" y="1087120"/>
            <a:ext cx="9601835" cy="1031240"/>
          </a:xfrm>
          <a:prstGeom prst="roundRect">
            <a:avLst/>
          </a:prstGeom>
          <a:ln w="19050">
            <a:solidFill>
              <a:srgbClr val="C00000"/>
            </a:solidFill>
            <a:prstDash val="dash"/>
          </a:ln>
        </p:spPr>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buFont typeface="Wingdings" panose="05000000000000000000" pitchFamily="2" charset="2"/>
              <a:buChar char="Ø"/>
            </a:pPr>
            <a:r>
              <a:rPr lang="en-US" altLang="zh-CN" sz="1350" dirty="0">
                <a:latin typeface="Times New Roman" panose="02020603050405020304" pitchFamily="18" charset="0"/>
                <a:cs typeface="Times New Roman" panose="02020603050405020304" pitchFamily="18" charset="0"/>
              </a:rPr>
              <a:t>E</a:t>
            </a:r>
            <a:r>
              <a:rPr lang="zh-CN" altLang="en-US" sz="1350" dirty="0">
                <a:latin typeface="Times New Roman" panose="02020603050405020304" pitchFamily="18" charset="0"/>
                <a:cs typeface="Times New Roman" panose="02020603050405020304" pitchFamily="18" charset="0"/>
              </a:rPr>
              <a:t>nquiry </a:t>
            </a:r>
            <a:r>
              <a:rPr lang="en-US" altLang="zh-CN" sz="1350" dirty="0">
                <a:latin typeface="Times New Roman" panose="02020603050405020304" pitchFamily="18" charset="0"/>
                <a:cs typeface="Times New Roman" panose="02020603050405020304" pitchFamily="18" charset="0"/>
              </a:rPr>
              <a:t>L</a:t>
            </a:r>
            <a:r>
              <a:rPr lang="zh-CN" altLang="en-US" sz="1350" dirty="0">
                <a:latin typeface="Times New Roman" panose="02020603050405020304" pitchFamily="18" charset="0"/>
                <a:cs typeface="Times New Roman" panose="02020603050405020304" pitchFamily="18" charset="0"/>
              </a:rPr>
              <a:t>etter focused on: sales to individual customers (including legal representatives of the customer's company)</a:t>
            </a:r>
            <a:endParaRPr lang="zh-CN" altLang="en-US" sz="1350" b="1"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zh-CN" altLang="en-US" sz="1350" b="1" dirty="0">
                <a:solidFill>
                  <a:srgbClr val="C00000"/>
                </a:solidFill>
                <a:latin typeface="Times New Roman" panose="02020603050405020304" pitchFamily="18" charset="0"/>
                <a:cs typeface="Times New Roman" panose="02020603050405020304" pitchFamily="18" charset="0"/>
              </a:rPr>
              <a:t>Possibility of extra-circularity of funds</a:t>
            </a:r>
            <a:endParaRPr lang="zh-CN" altLang="en-US" sz="1350" b="1" dirty="0">
              <a:solidFill>
                <a:srgbClr val="C00000"/>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l"/>
            </a:pPr>
            <a:r>
              <a:rPr lang="en-US" altLang="zh-CN" sz="1350" b="1" dirty="0">
                <a:solidFill>
                  <a:srgbClr val="C00000"/>
                </a:solidFill>
                <a:latin typeface="Times New Roman" panose="02020603050405020304" pitchFamily="18" charset="0"/>
                <a:cs typeface="Times New Roman" panose="02020603050405020304" pitchFamily="18" charset="0"/>
              </a:rPr>
              <a:t>Circumstances exist where individual customers do not want invoices in exchange for discounts</a:t>
            </a:r>
            <a:endParaRPr lang="en-US" altLang="zh-CN" sz="1350" b="1" dirty="0">
              <a:solidFill>
                <a:srgbClr val="C00000"/>
              </a:solidFill>
              <a:latin typeface="Times New Roman" panose="02020603050405020304" pitchFamily="18" charset="0"/>
              <a:cs typeface="Times New Roman" panose="02020603050405020304" pitchFamily="18" charset="0"/>
            </a:endParaRPr>
          </a:p>
        </p:txBody>
      </p:sp>
      <p:sp>
        <p:nvSpPr>
          <p:cNvPr id="12" name="圆角矩形 2"/>
          <p:cNvSpPr/>
          <p:nvPr/>
        </p:nvSpPr>
        <p:spPr>
          <a:xfrm>
            <a:off x="5049849" y="2297371"/>
            <a:ext cx="4718766" cy="212147"/>
          </a:xfrm>
          <a:prstGeom prst="roundRect">
            <a:avLst/>
          </a:prstGeom>
          <a:solidFill>
            <a:srgbClr val="C00000"/>
          </a:solidFill>
          <a:ln w="2857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35" b="1" dirty="0">
                <a:solidFill>
                  <a:schemeClr val="bg1"/>
                </a:solidFill>
                <a:ea typeface="楷体" panose="02010609060101010101" pitchFamily="49" charset="-122"/>
                <a:cs typeface="Arial" panose="020B0604020202020204" pitchFamily="34" charset="0"/>
              </a:rPr>
              <a:t>Problems for Duo Umicom</a:t>
            </a:r>
            <a:endParaRPr lang="en-US" altLang="zh-CN" sz="1135" b="1" dirty="0">
              <a:solidFill>
                <a:schemeClr val="bg1"/>
              </a:solidFill>
              <a:ea typeface="楷体" panose="02010609060101010101" pitchFamily="49" charset="-122"/>
              <a:cs typeface="Arial" panose="020B0604020202020204" pitchFamily="34" charset="0"/>
            </a:endParaRPr>
          </a:p>
        </p:txBody>
      </p:sp>
      <p:sp>
        <p:nvSpPr>
          <p:cNvPr id="16" name="标题 1"/>
          <p:cNvSpPr txBox="1"/>
          <p:nvPr/>
        </p:nvSpPr>
        <p:spPr>
          <a:xfrm>
            <a:off x="135255" y="2297430"/>
            <a:ext cx="4816475" cy="1276985"/>
          </a:xfrm>
          <a:prstGeom prst="roundRect">
            <a:avLst/>
          </a:prstGeom>
        </p:spPr>
        <p:style>
          <a:lnRef idx="3">
            <a:schemeClr val="accent1"/>
          </a:lnRef>
          <a:fillRef idx="0">
            <a:srgbClr val="FFFFFF"/>
          </a:fillRef>
          <a:effectRef idx="0">
            <a:srgbClr val="FFFFFF"/>
          </a:effectRef>
          <a:fontRef idx="minor">
            <a:schemeClr val="dk1"/>
          </a:fontRef>
        </p:style>
        <p:txBody>
          <a:bodyPr anchor="ctr"/>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285750" indent="-285750">
              <a:spcAft>
                <a:spcPts val="500"/>
              </a:spcAft>
              <a:buFont typeface="Wingdings" panose="05000000000000000000" pitchFamily="2" charset="2"/>
              <a:buChar char="l"/>
            </a:pPr>
            <a:r>
              <a:rPr lang="zh-CN" altLang="en-US" sz="1300" dirty="0">
                <a:latin typeface="Times New Roman" panose="02020603050405020304" pitchFamily="18" charset="0"/>
                <a:cs typeface="Times New Roman" panose="02020603050405020304" pitchFamily="18" charset="0"/>
              </a:rPr>
              <a:t>Kibo Bio licensed DuoYouMeKang to </a:t>
            </a:r>
            <a:r>
              <a:rPr lang="zh-CN" altLang="en-US" sz="1300" dirty="0">
                <a:solidFill>
                  <a:srgbClr val="C00000"/>
                </a:solidFill>
                <a:latin typeface="Times New Roman" panose="02020603050405020304" pitchFamily="18" charset="0"/>
                <a:cs typeface="Times New Roman" panose="02020603050405020304" pitchFamily="18" charset="0"/>
              </a:rPr>
              <a:t>permanently sell</a:t>
            </a:r>
            <a:r>
              <a:rPr lang="zh-CN" altLang="en-US" sz="1300" dirty="0">
                <a:latin typeface="Times New Roman" panose="02020603050405020304" pitchFamily="18" charset="0"/>
                <a:cs typeface="Times New Roman" panose="02020603050405020304" pitchFamily="18" charset="0"/>
              </a:rPr>
              <a:t> recombinant collagen medical devices and </a:t>
            </a:r>
            <a:r>
              <a:rPr lang="zh-CN" altLang="en-US" sz="1300" dirty="0">
                <a:solidFill>
                  <a:srgbClr val="C00000"/>
                </a:solidFill>
                <a:latin typeface="Times New Roman" panose="02020603050405020304" pitchFamily="18" charset="0"/>
                <a:cs typeface="Times New Roman" panose="02020603050405020304" pitchFamily="18" charset="0"/>
              </a:rPr>
              <a:t>exclusively sell </a:t>
            </a:r>
            <a:r>
              <a:rPr lang="zh-CN" altLang="en-US" sz="1300" dirty="0">
                <a:latin typeface="Times New Roman" panose="02020603050405020304" pitchFamily="18" charset="0"/>
                <a:cs typeface="Times New Roman" panose="02020603050405020304" pitchFamily="18" charset="0"/>
              </a:rPr>
              <a:t>4 types of dressings.</a:t>
            </a:r>
            <a:endParaRPr lang="zh-CN" altLang="en-US" sz="1300" dirty="0">
              <a:latin typeface="Times New Roman" panose="02020603050405020304" pitchFamily="18" charset="0"/>
              <a:cs typeface="Times New Roman" panose="02020603050405020304" pitchFamily="18" charset="0"/>
            </a:endParaRPr>
          </a:p>
          <a:p>
            <a:pPr marL="285750" indent="-285750">
              <a:spcAft>
                <a:spcPts val="500"/>
              </a:spcAft>
              <a:buFont typeface="Wingdings" panose="05000000000000000000" pitchFamily="2" charset="2"/>
              <a:buChar char="l"/>
            </a:pPr>
            <a:r>
              <a:rPr lang="en-US" altLang="zh-CN" sz="1300" dirty="0">
                <a:latin typeface="Times New Roman" panose="02020603050405020304" pitchFamily="18" charset="0"/>
                <a:cs typeface="Times New Roman" panose="02020603050405020304" pitchFamily="18" charset="0"/>
              </a:rPr>
              <a:t>DuoYouMeKang is the largest customer of Jamboree Bio's Class II medical devices.</a:t>
            </a:r>
            <a:endParaRPr lang="en-US" altLang="zh-CN" sz="1300" dirty="0">
              <a:latin typeface="Times New Roman" panose="02020603050405020304" pitchFamily="18" charset="0"/>
              <a:cs typeface="Times New Roman" panose="02020603050405020304" pitchFamily="18" charset="0"/>
            </a:endParaRPr>
          </a:p>
        </p:txBody>
      </p:sp>
      <p:pic>
        <p:nvPicPr>
          <p:cNvPr id="35" name="图片 34" descr="手机屏幕截图&#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5255" y="3708400"/>
            <a:ext cx="4734560" cy="2755900"/>
          </a:xfrm>
          <a:prstGeom prst="rect">
            <a:avLst/>
          </a:prstGeom>
        </p:spPr>
      </p:pic>
      <p:sp>
        <p:nvSpPr>
          <p:cNvPr id="36" name="文本框 35"/>
          <p:cNvSpPr txBox="1"/>
          <p:nvPr/>
        </p:nvSpPr>
        <p:spPr>
          <a:xfrm>
            <a:off x="5049850" y="2532339"/>
            <a:ext cx="4718765" cy="2291715"/>
          </a:xfrm>
          <a:prstGeom prst="rect">
            <a:avLst/>
          </a:prstGeom>
          <a:noFill/>
        </p:spPr>
        <p:txBody>
          <a:bodyPr wrap="square" rtlCol="0">
            <a:spAutoFit/>
          </a:bodyPr>
          <a:lstStyle/>
          <a:p>
            <a:pPr marL="285750" indent="-285750">
              <a:buFont typeface="Wingdings" panose="05000000000000000000" charset="0"/>
              <a:buChar char="l"/>
            </a:pPr>
            <a:r>
              <a:rPr kumimoji="1" lang="zh-CN" altLang="en-US" sz="1300" b="1" dirty="0">
                <a:latin typeface="Times New Roman" panose="02020603050405020304" pitchFamily="18" charset="0"/>
                <a:cs typeface="Times New Roman" panose="02020603050405020304" pitchFamily="18" charset="0"/>
              </a:rPr>
              <a:t>Reasonableness of sales by Doylecom and its sales department to individual customers</a:t>
            </a:r>
            <a:endParaRPr kumimoji="1" lang="zh-CN" altLang="en-US" sz="13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l"/>
            </a:pPr>
            <a:endParaRPr kumimoji="1" lang="en-US" altLang="zh-CN" sz="1300" b="1"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l"/>
            </a:pPr>
            <a:r>
              <a:rPr kumimoji="1" lang="zh-CN" altLang="en-US" sz="1300" dirty="0">
                <a:latin typeface="Times New Roman" panose="02020603050405020304" pitchFamily="18" charset="0"/>
                <a:cs typeface="Times New Roman" panose="02020603050405020304" pitchFamily="18" charset="0"/>
              </a:rPr>
              <a:t>"There are cases in which some non-primary customers purchased products from the sales department of DuoYuMeiKang for their own use, gifts, market development and other purposes, and there are also cases in which the legal representatives or salesmen of some of the customers' companies purchased products from the sales department of DuoYuMeiKang."</a:t>
            </a:r>
            <a:endParaRPr kumimoji="1" lang="zh-CN" altLang="en-US" sz="1300" dirty="0">
              <a:latin typeface="Times New Roman" panose="02020603050405020304" pitchFamily="18" charset="0"/>
              <a:cs typeface="Times New Roman" panose="02020603050405020304" pitchFamily="18" charset="0"/>
            </a:endParaRPr>
          </a:p>
          <a:p>
            <a:endParaRPr kumimoji="1" lang="en-US" altLang="zh-CN" sz="1300" dirty="0">
              <a:latin typeface="Times New Roman" panose="02020603050405020304" pitchFamily="18" charset="0"/>
              <a:cs typeface="Times New Roman" panose="02020603050405020304" pitchFamily="18" charset="0"/>
            </a:endParaRPr>
          </a:p>
        </p:txBody>
      </p:sp>
      <p:pic>
        <p:nvPicPr>
          <p:cNvPr id="37" name="图片 36" descr="表格&#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54955" y="5255895"/>
            <a:ext cx="3815080" cy="1314450"/>
          </a:xfrm>
          <a:prstGeom prst="rect">
            <a:avLst/>
          </a:prstGeom>
        </p:spPr>
      </p:pic>
      <p:sp>
        <p:nvSpPr>
          <p:cNvPr id="38" name="文本框 37"/>
          <p:cNvSpPr txBox="1"/>
          <p:nvPr/>
        </p:nvSpPr>
        <p:spPr>
          <a:xfrm>
            <a:off x="5098415" y="4649470"/>
            <a:ext cx="4622165" cy="491490"/>
          </a:xfrm>
          <a:prstGeom prst="rect">
            <a:avLst/>
          </a:prstGeom>
          <a:noFill/>
        </p:spPr>
        <p:txBody>
          <a:bodyPr wrap="square" rtlCol="0">
            <a:spAutoFit/>
          </a:bodyPr>
          <a:lstStyle/>
          <a:p>
            <a:r>
              <a:rPr kumimoji="1" lang="zh-CN" altLang="en-US" sz="1300" b="1" dirty="0">
                <a:latin typeface="Times New Roman" panose="02020603050405020304" pitchFamily="18" charset="0"/>
                <a:cs typeface="Times New Roman" panose="02020603050405020304" pitchFamily="18" charset="0"/>
              </a:rPr>
              <a:t>Doyumecon is highly dependent on the personal customer sales channel and has not answered the invoice question</a:t>
            </a:r>
            <a:endParaRPr kumimoji="1" lang="en-US" altLang="zh-CN" sz="13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grpSp>
        <p:nvGrpSpPr>
          <p:cNvPr id="4" name="组合 3"/>
          <p:cNvGrpSpPr/>
          <p:nvPr/>
        </p:nvGrpSpPr>
        <p:grpSpPr>
          <a:xfrm>
            <a:off x="1063774" y="2847634"/>
            <a:ext cx="7659931" cy="891329"/>
            <a:chOff x="1394502" y="1096633"/>
            <a:chExt cx="7659931" cy="891329"/>
          </a:xfrm>
        </p:grpSpPr>
        <p:sp>
          <p:nvSpPr>
            <p:cNvPr id="6" name="等腰三角形 7"/>
            <p:cNvSpPr>
              <a:spLocks noChangeArrowheads="1"/>
            </p:cNvSpPr>
            <p:nvPr/>
          </p:nvSpPr>
          <p:spPr bwMode="auto">
            <a:xfrm rot="18757751">
              <a:off x="1712356" y="1661731"/>
              <a:ext cx="350837" cy="301625"/>
            </a:xfrm>
            <a:prstGeom prst="triangle">
              <a:avLst>
                <a:gd name="adj" fmla="val 56088"/>
              </a:avLst>
            </a:prstGeom>
            <a:solidFill>
              <a:srgbClr val="E7E6E6">
                <a:lumMod val="50000"/>
                <a:alpha val="36078"/>
              </a:srgbClr>
            </a:solidFill>
            <a:ln w="9525">
              <a:noFill/>
              <a:miter lim="800000"/>
            </a:ln>
          </p:spPr>
          <p:txBody>
            <a:bodyPr lIns="90170" tIns="46990" rIns="90170" bIns="469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1000" b="0" i="0" u="none" strike="noStrike" kern="0" cap="none" spc="0" normalizeH="0" baseline="0" noProof="0">
                <a:ln>
                  <a:noFill/>
                </a:ln>
                <a:solidFill>
                  <a:srgbClr val="FFFFFF"/>
                </a:solidFill>
                <a:effectLst/>
                <a:uLnTx/>
                <a:uFillTx/>
                <a:latin typeface="楷体" panose="02010609060101010101" pitchFamily="49" charset="-122"/>
                <a:ea typeface="楷体" panose="02010609060101010101" pitchFamily="49" charset="-122"/>
                <a:sym typeface="宋体" panose="02010600030101010101" pitchFamily="2" charset="-122"/>
              </a:endParaRPr>
            </a:p>
          </p:txBody>
        </p:sp>
        <p:grpSp>
          <p:nvGrpSpPr>
            <p:cNvPr id="7" name="组合 6"/>
            <p:cNvGrpSpPr/>
            <p:nvPr/>
          </p:nvGrpSpPr>
          <p:grpSpPr>
            <a:xfrm>
              <a:off x="1394502" y="1096633"/>
              <a:ext cx="7659931" cy="784489"/>
              <a:chOff x="7108650" y="1161287"/>
              <a:chExt cx="7659931" cy="784489"/>
            </a:xfrm>
          </p:grpSpPr>
          <p:sp>
            <p:nvSpPr>
              <p:cNvPr id="8" name="矩形 7"/>
              <p:cNvSpPr/>
              <p:nvPr/>
            </p:nvSpPr>
            <p:spPr>
              <a:xfrm rot="2700000">
                <a:off x="7108650" y="1221876"/>
                <a:ext cx="723900" cy="723900"/>
              </a:xfrm>
              <a:prstGeom prst="rect">
                <a:avLst/>
              </a:prstGeom>
              <a:solidFill>
                <a:srgbClr val="AA190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endParaRPr>
              </a:p>
            </p:txBody>
          </p:sp>
          <p:sp>
            <p:nvSpPr>
              <p:cNvPr id="9" name="文本框 8"/>
              <p:cNvSpPr txBox="1"/>
              <p:nvPr/>
            </p:nvSpPr>
            <p:spPr>
              <a:xfrm>
                <a:off x="7148796" y="1229883"/>
                <a:ext cx="666750" cy="706755"/>
              </a:xfrm>
              <a:prstGeom prst="rect">
                <a:avLst/>
              </a:prstGeom>
              <a:noFill/>
              <a:ln>
                <a:no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4000" kern="0" dirty="0">
                    <a:solidFill>
                      <a:srgbClr val="F1F5EF"/>
                    </a:solidFill>
                    <a:latin typeface="楷体" panose="02010609060101010101" pitchFamily="49" charset="-122"/>
                    <a:ea typeface="楷体" panose="02010609060101010101" pitchFamily="49" charset="-122"/>
                  </a:rPr>
                  <a:t>5</a:t>
                </a:r>
                <a:endParaRPr kumimoji="0" lang="en-US" sz="4000" b="0" i="0" u="none" strike="noStrike" kern="0" cap="none" spc="0" normalizeH="0" baseline="0" noProof="0" dirty="0">
                  <a:ln>
                    <a:noFill/>
                  </a:ln>
                  <a:solidFill>
                    <a:srgbClr val="F1F5EF"/>
                  </a:solidFill>
                  <a:effectLst/>
                  <a:uLnTx/>
                  <a:uFillTx/>
                  <a:latin typeface="楷体" panose="02010609060101010101" pitchFamily="49" charset="-122"/>
                  <a:ea typeface="楷体" panose="02010609060101010101" pitchFamily="49" charset="-122"/>
                </a:endParaRPr>
              </a:p>
            </p:txBody>
          </p:sp>
          <p:sp>
            <p:nvSpPr>
              <p:cNvPr id="10" name="文本框 9"/>
              <p:cNvSpPr txBox="1"/>
              <p:nvPr/>
            </p:nvSpPr>
            <p:spPr>
              <a:xfrm>
                <a:off x="7938625" y="1161287"/>
                <a:ext cx="6829956" cy="400110"/>
              </a:xfrm>
              <a:prstGeom prst="rect">
                <a:avLst/>
              </a:prstGeom>
              <a:noFill/>
            </p:spPr>
            <p:txBody>
              <a:bodyPr wrap="square" rtlCol="0">
                <a:spAutoFit/>
              </a:bodyPr>
              <a:lstStyle/>
              <a:p>
                <a:pPr lvl="0" algn="ctr" defTabSz="914400">
                  <a:defRPr/>
                </a:pPr>
                <a:r>
                  <a:rPr lang="en-US" altLang="zh-CN" sz="2000" dirty="0">
                    <a:solidFill>
                      <a:srgbClr val="000000"/>
                    </a:solidFill>
                    <a:latin typeface="Palatino Linotype" panose="02040502050505030304" pitchFamily="18" charset="0"/>
                    <a:ea typeface="+mj-ea"/>
                    <a:cs typeface="+mj-cs"/>
                  </a:rPr>
                  <a:t>Analysis from the</a:t>
                </a:r>
                <a:r>
                  <a:rPr lang="en-US" altLang="zh-CN" sz="2000" dirty="0">
                    <a:solidFill>
                      <a:srgbClr val="000000"/>
                    </a:solidFill>
                    <a:latin typeface="Palatino Linotype" panose="02040502050505030304" pitchFamily="18" charset="0"/>
                  </a:rPr>
                  <a:t> founders’</a:t>
                </a:r>
                <a:r>
                  <a:rPr lang="en-US" altLang="zh-CN" sz="2000" dirty="0">
                    <a:solidFill>
                      <a:srgbClr val="000000"/>
                    </a:solidFill>
                    <a:latin typeface="Palatino Linotype" panose="02040502050505030304" pitchFamily="18" charset="0"/>
                    <a:ea typeface="+mj-ea"/>
                    <a:cs typeface="+mj-cs"/>
                  </a:rPr>
                  <a:t> perspective</a:t>
                </a:r>
                <a:endParaRPr kumimoji="0" lang="zh-CN" altLang="en-US" sz="2000" b="1" i="0" u="none" strike="noStrike" kern="0" cap="none" spc="0" normalizeH="0" baseline="0" noProof="0" dirty="0">
                  <a:ln>
                    <a:noFill/>
                  </a:ln>
                  <a:solidFill>
                    <a:srgbClr val="AA190B"/>
                  </a:solidFill>
                  <a:effectLst/>
                  <a:uLnTx/>
                  <a:uFillTx/>
                  <a:latin typeface="楷体" panose="02010609060101010101" pitchFamily="49" charset="-122"/>
                  <a:ea typeface="楷体" panose="02010609060101010101" pitchFamily="49" charset="-122"/>
                </a:endParaRPr>
              </a:p>
            </p:txBody>
          </p:sp>
          <p:cxnSp>
            <p:nvCxnSpPr>
              <p:cNvPr id="11" name="直接连接符 10"/>
              <p:cNvCxnSpPr/>
              <p:nvPr/>
            </p:nvCxnSpPr>
            <p:spPr>
              <a:xfrm>
                <a:off x="7921595" y="1587165"/>
                <a:ext cx="6711891" cy="0"/>
              </a:xfrm>
              <a:prstGeom prst="line">
                <a:avLst/>
              </a:prstGeom>
              <a:noFill/>
              <a:ln w="38100" cap="flat" cmpd="sng" algn="ctr">
                <a:solidFill>
                  <a:srgbClr val="BA2835"/>
                </a:solidFill>
                <a:prstDash val="solid"/>
                <a:miter lim="800000"/>
              </a:ln>
              <a:effectLst/>
            </p:spPr>
          </p:cxn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4840" y="296863"/>
            <a:ext cx="7351662" cy="611187"/>
          </a:xfrm>
        </p:spPr>
        <p:txBody>
          <a:bodyPr/>
          <a:lstStyle/>
          <a:p>
            <a:r>
              <a:rPr lang="en-US" altLang="zh-CN" sz="2800" dirty="0">
                <a:solidFill>
                  <a:srgbClr val="000000"/>
                </a:solidFill>
              </a:rPr>
              <a:t> 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34" name="Rectangle 4"/>
          <p:cNvSpPr>
            <a:spLocks noChangeArrowheads="1"/>
          </p:cNvSpPr>
          <p:nvPr>
            <p:custDataLst>
              <p:tags r:id="rId1"/>
            </p:custDataLst>
          </p:nvPr>
        </p:nvSpPr>
        <p:spPr bwMode="auto">
          <a:xfrm>
            <a:off x="450215" y="3452495"/>
            <a:ext cx="8792845" cy="286385"/>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External Market Environment —— Feasibility</a:t>
            </a:r>
            <a:endParaRPr lang="zh-CN" altLang="en-US" sz="1400" b="1" dirty="0">
              <a:solidFill>
                <a:schemeClr val="bg1"/>
              </a:solidFill>
              <a:latin typeface="Palatino Linotype" panose="02040502050505030304" pitchFamily="18" charset="0"/>
            </a:endParaRPr>
          </a:p>
        </p:txBody>
      </p:sp>
      <p:sp>
        <p:nvSpPr>
          <p:cNvPr id="48" name="Rectangle 4"/>
          <p:cNvSpPr>
            <a:spLocks noChangeArrowheads="1"/>
          </p:cNvSpPr>
          <p:nvPr>
            <p:custDataLst>
              <p:tags r:id="rId2"/>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Development of the Company  —— Necessity</a:t>
            </a:r>
            <a:endParaRPr lang="zh-CN" altLang="en-US" sz="1400" b="1" dirty="0">
              <a:solidFill>
                <a:schemeClr val="bg1"/>
              </a:solidFill>
              <a:latin typeface="Palatino Linotype" panose="02040502050505030304" pitchFamily="18" charset="0"/>
            </a:endParaRPr>
          </a:p>
        </p:txBody>
      </p:sp>
      <p:graphicFrame>
        <p:nvGraphicFramePr>
          <p:cNvPr id="18" name="表格 17"/>
          <p:cNvGraphicFramePr>
            <a:graphicFrameLocks noGrp="1"/>
          </p:cNvGraphicFramePr>
          <p:nvPr/>
        </p:nvGraphicFramePr>
        <p:xfrm>
          <a:off x="509424" y="1830884"/>
          <a:ext cx="8496944" cy="1556269"/>
        </p:xfrm>
        <a:graphic>
          <a:graphicData uri="http://schemas.openxmlformats.org/drawingml/2006/table">
            <a:tbl>
              <a:tblPr>
                <a:tableStyleId>{5C22544A-7EE6-4342-B048-85BDC9FD1C3A}</a:tableStyleId>
              </a:tblPr>
              <a:tblGrid>
                <a:gridCol w="4932548"/>
                <a:gridCol w="1368152"/>
                <a:gridCol w="2196244"/>
              </a:tblGrid>
              <a:tr h="362411">
                <a:tc>
                  <a:txBody>
                    <a:bodyPr/>
                    <a:lstStyle/>
                    <a:p>
                      <a:pPr algn="ctr" fontAlgn="b"/>
                      <a:r>
                        <a:rPr lang="en-US" altLang="zh-CN" sz="1200" b="1" u="none" strike="noStrike" dirty="0">
                          <a:effectLst/>
                          <a:latin typeface="+mn-lt"/>
                          <a:cs typeface="Arial" panose="020B0604020202020204" pitchFamily="34" charset="0"/>
                        </a:rPr>
                        <a:t>Project Name</a:t>
                      </a:r>
                      <a:endParaRPr lang="zh-CN" altLang="en-US" sz="1200" b="1"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b="1" i="0" u="none" strike="noStrike" dirty="0">
                          <a:solidFill>
                            <a:srgbClr val="000000"/>
                          </a:solidFill>
                          <a:effectLst/>
                          <a:latin typeface="+mn-lt"/>
                          <a:ea typeface="宋体" panose="02010600030101010101" pitchFamily="2" charset="-122"/>
                          <a:cs typeface="Arial" panose="020B0604020202020204" pitchFamily="34" charset="0"/>
                        </a:rPr>
                        <a:t>Total Investment</a:t>
                      </a:r>
                      <a:endParaRPr lang="zh-CN" altLang="en-US" sz="1200" b="1"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b="1" u="none" strike="noStrike" dirty="0">
                          <a:effectLst/>
                          <a:latin typeface="+mn-lt"/>
                          <a:cs typeface="Arial" panose="020B0604020202020204" pitchFamily="34" charset="0"/>
                        </a:rPr>
                        <a:t>Amount of Fund-raising Investment</a:t>
                      </a:r>
                      <a:endParaRPr lang="zh-CN" altLang="en-US" sz="1200" b="1"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r>
              <a:tr h="270683">
                <a:tc>
                  <a:txBody>
                    <a:bodyPr/>
                    <a:lstStyle/>
                    <a:p>
                      <a:pPr algn="ctr" fontAlgn="b"/>
                      <a:r>
                        <a:rPr lang="en-US" altLang="zh-CN" sz="1200" b="0" i="0" u="none" strike="noStrike" dirty="0">
                          <a:solidFill>
                            <a:srgbClr val="000000"/>
                          </a:solidFill>
                          <a:effectLst/>
                          <a:latin typeface="+mn-lt"/>
                          <a:ea typeface="宋体" panose="02010600030101010101" pitchFamily="2" charset="-122"/>
                          <a:cs typeface="Arial" panose="020B0604020202020204" pitchFamily="34" charset="0"/>
                        </a:rPr>
                        <a:t>Recombinant Humanized Collagen New Material and Injectable Product R&amp;D Project</a:t>
                      </a:r>
                      <a:endParaRPr lang="zh-CN" altLang="en-US"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23,200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20,000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r>
              <a:tr h="270683">
                <a:tc>
                  <a:txBody>
                    <a:bodyPr/>
                    <a:lstStyle/>
                    <a:p>
                      <a:pPr algn="ctr" fontAlgn="b"/>
                      <a:r>
                        <a:rPr lang="en-US" altLang="zh-CN" sz="1200" b="0" i="0" u="none" strike="noStrike" dirty="0">
                          <a:solidFill>
                            <a:srgbClr val="000000"/>
                          </a:solidFill>
                          <a:effectLst/>
                          <a:latin typeface="+mn-lt"/>
                          <a:ea typeface="宋体" panose="02010600030101010101" pitchFamily="2" charset="-122"/>
                          <a:cs typeface="Arial" panose="020B0604020202020204" pitchFamily="34" charset="0"/>
                        </a:rPr>
                        <a:t>Brand building and marketing project</a:t>
                      </a:r>
                      <a:endParaRPr lang="zh-CN" altLang="en-US"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15,000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15,000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r>
              <a:tr h="270683">
                <a:tc>
                  <a:txBody>
                    <a:bodyPr/>
                    <a:lstStyle/>
                    <a:p>
                      <a:pPr algn="ctr" fontAlgn="b"/>
                      <a:r>
                        <a:rPr lang="en-US" altLang="zh-CN" sz="1200" b="0" i="0" u="none" strike="noStrike" dirty="0">
                          <a:solidFill>
                            <a:srgbClr val="000000"/>
                          </a:solidFill>
                          <a:effectLst/>
                          <a:latin typeface="+mn-lt"/>
                          <a:ea typeface="宋体" panose="02010600030101010101" pitchFamily="2" charset="-122"/>
                          <a:cs typeface="Arial" panose="020B0604020202020204" pitchFamily="34" charset="0"/>
                        </a:rPr>
                        <a:t>Supplementary working capital</a:t>
                      </a:r>
                      <a:endParaRPr lang="zh-CN" altLang="en-US"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12,000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12,000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r>
              <a:tr h="270683">
                <a:tc>
                  <a:txBody>
                    <a:bodyPr/>
                    <a:lstStyle/>
                    <a:p>
                      <a:pPr algn="ctr" fontAlgn="b"/>
                      <a:r>
                        <a:rPr lang="zh-CN" altLang="en-US" sz="1200" b="1" u="none" strike="noStrike" dirty="0">
                          <a:effectLst/>
                          <a:latin typeface="+mn-lt"/>
                          <a:cs typeface="Arial" panose="020B0604020202020204" pitchFamily="34" charset="0"/>
                        </a:rPr>
                        <a:t>合计</a:t>
                      </a:r>
                      <a:endParaRPr lang="zh-CN" altLang="en-US" sz="1200" b="1"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50,200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c>
                  <a:txBody>
                    <a:bodyPr/>
                    <a:lstStyle/>
                    <a:p>
                      <a:pPr algn="ctr" fontAlgn="b"/>
                      <a:r>
                        <a:rPr lang="en-US" altLang="zh-CN" sz="1200" u="none" strike="noStrike" dirty="0">
                          <a:effectLst/>
                          <a:latin typeface="+mn-lt"/>
                          <a:cs typeface="Arial" panose="020B0604020202020204" pitchFamily="34" charset="0"/>
                        </a:rPr>
                        <a:t>47,000</a:t>
                      </a:r>
                      <a:endParaRPr lang="en-US" altLang="zh-CN" sz="1200" b="0" i="0" u="none" strike="noStrike" dirty="0">
                        <a:solidFill>
                          <a:srgbClr val="000000"/>
                        </a:solidFill>
                        <a:effectLst/>
                        <a:latin typeface="+mn-lt"/>
                        <a:ea typeface="宋体" panose="02010600030101010101" pitchFamily="2" charset="-122"/>
                        <a:cs typeface="Arial" panose="020B0604020202020204" pitchFamily="34" charset="0"/>
                      </a:endParaRPr>
                    </a:p>
                  </a:txBody>
                  <a:tcPr marL="6350" marR="6350" marT="6350" marB="0" anchor="b"/>
                </a:tc>
              </a:tr>
            </a:tbl>
          </a:graphicData>
        </a:graphic>
      </p:graphicFrame>
      <p:sp>
        <p:nvSpPr>
          <p:cNvPr id="3" name="矩形 2"/>
          <p:cNvSpPr/>
          <p:nvPr/>
        </p:nvSpPr>
        <p:spPr>
          <a:xfrm>
            <a:off x="-418296" y="3843252"/>
            <a:ext cx="9424664" cy="583565"/>
          </a:xfrm>
          <a:prstGeom prst="rect">
            <a:avLst/>
          </a:prstGeom>
        </p:spPr>
        <p:txBody>
          <a:bodyPr wrap="square">
            <a:spAutoFit/>
          </a:bodyPr>
          <a:lstStyle/>
          <a:p>
            <a:pPr marL="1243965" lvl="2" indent="-285750">
              <a:buClr>
                <a:srgbClr val="9B1717"/>
              </a:buClr>
              <a:buFont typeface="Wingdings" panose="05000000000000000000" pitchFamily="2" charset="2"/>
              <a:buChar char="l"/>
            </a:pPr>
            <a:r>
              <a:rPr lang="en-US" altLang="zh-CN" sz="1600" b="1" dirty="0">
                <a:latin typeface="Times New Roman" panose="02020603050405020304" pitchFamily="18" charset="0"/>
                <a:cs typeface="Times New Roman" panose="02020603050405020304" pitchFamily="18" charset="0"/>
              </a:rPr>
              <a:t>Recombinant collagen industry's policy, regulation and competition situation</a:t>
            </a:r>
            <a:endParaRPr lang="en-US" altLang="zh-CN" sz="1600" b="1" dirty="0">
              <a:latin typeface="Times New Roman" panose="02020603050405020304" pitchFamily="18" charset="0"/>
              <a:cs typeface="Times New Roman" panose="02020603050405020304" pitchFamily="18" charset="0"/>
            </a:endParaRPr>
          </a:p>
          <a:p>
            <a:pPr marL="1243965" lvl="2" indent="-285750">
              <a:buClr>
                <a:srgbClr val="9B1717"/>
              </a:buClr>
              <a:buFont typeface="Wingdings" panose="05000000000000000000" pitchFamily="2" charset="2"/>
              <a:buChar char="l"/>
            </a:pPr>
            <a:r>
              <a:rPr lang="en-US" altLang="zh-CN" sz="1600" b="1" dirty="0">
                <a:latin typeface="Times New Roman" panose="02020603050405020304" pitchFamily="18" charset="0"/>
                <a:cs typeface="Times New Roman" panose="02020603050405020304" pitchFamily="18" charset="0"/>
              </a:rPr>
              <a:t>Choice of listing segment and reasons</a:t>
            </a:r>
            <a:endParaRPr lang="en-US" altLang="zh-CN" sz="1600" b="1" dirty="0">
              <a:latin typeface="Times New Roman" panose="02020603050405020304" pitchFamily="18" charset="0"/>
              <a:cs typeface="Times New Roman" panose="02020603050405020304" pitchFamily="18" charset="0"/>
            </a:endParaRPr>
          </a:p>
        </p:txBody>
      </p:sp>
      <p:sp>
        <p:nvSpPr>
          <p:cNvPr id="29" name="矩形 28"/>
          <p:cNvSpPr/>
          <p:nvPr/>
        </p:nvSpPr>
        <p:spPr>
          <a:xfrm>
            <a:off x="-418296" y="1470844"/>
            <a:ext cx="4374515" cy="337185"/>
          </a:xfrm>
          <a:prstGeom prst="rect">
            <a:avLst/>
          </a:prstGeom>
        </p:spPr>
        <p:txBody>
          <a:bodyPr wrap="none">
            <a:spAutoFit/>
          </a:bodyPr>
          <a:lstStyle/>
          <a:p>
            <a:pPr marL="1243965" lvl="2" indent="-285750">
              <a:buClr>
                <a:srgbClr val="9B1717"/>
              </a:buClr>
              <a:buFont typeface="Wingdings" panose="05000000000000000000" pitchFamily="2" charset="2"/>
              <a:buChar char="l"/>
            </a:pPr>
            <a:r>
              <a:rPr lang="en-US" altLang="zh-CN" sz="1600" b="1" dirty="0">
                <a:latin typeface="Times New Roman" panose="02020603050405020304" pitchFamily="18" charset="0"/>
                <a:cs typeface="Times New Roman" panose="02020603050405020304" pitchFamily="18" charset="0"/>
              </a:rPr>
              <a:t>Main Purpose of the Fund-raising</a:t>
            </a:r>
            <a:endParaRPr lang="en-US" altLang="zh-CN" sz="1600" b="1"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565546" y="4521981"/>
            <a:ext cx="8384701" cy="205036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olidFill>
                  <a:srgbClr val="000000"/>
                </a:solidFill>
              </a:rPr>
              <a:t>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48" name="Rectangle 4"/>
          <p:cNvSpPr>
            <a:spLocks noChangeArrowheads="1"/>
          </p:cNvSpPr>
          <p:nvPr>
            <p:custDataLst>
              <p:tags r:id="rId3"/>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Development of the Company  —— Necessity</a:t>
            </a:r>
            <a:endParaRPr lang="zh-CN" altLang="en-US" sz="1400" b="1" dirty="0">
              <a:solidFill>
                <a:schemeClr val="bg1"/>
              </a:solidFill>
              <a:latin typeface="Palatino Linotype" panose="02040502050505030304" pitchFamily="18" charset="0"/>
            </a:endParaRPr>
          </a:p>
        </p:txBody>
      </p:sp>
      <p:sp>
        <p:nvSpPr>
          <p:cNvPr id="4" name="矩形 3"/>
          <p:cNvSpPr/>
          <p:nvPr/>
        </p:nvSpPr>
        <p:spPr>
          <a:xfrm>
            <a:off x="149905" y="1497716"/>
            <a:ext cx="9043850" cy="2799715"/>
          </a:xfrm>
          <a:prstGeom prst="rect">
            <a:avLst/>
          </a:prstGeom>
        </p:spPr>
        <p:txBody>
          <a:bodyPr wrap="square">
            <a:spAutoFit/>
          </a:bodyPr>
          <a:lstStyle/>
          <a:p>
            <a:pPr marL="610235" lvl="2" indent="-285750">
              <a:buClr>
                <a:srgbClr val="9B1717"/>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rPr>
              <a:t>Recombinant Collagen R&amp;D Project</a:t>
            </a:r>
            <a:endParaRPr lang="en-US" altLang="zh-CN" sz="1600" b="1"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SzPct val="80000"/>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company's significant growth in revenue in the last three years came from the growth of recombinant collagen products.</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SzPct val="80000"/>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application rate of recombinant collagen in skin care products is gradually increasing, and the industry has a bright future.</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SzPct val="80000"/>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Company will focus on the R&amp;D and application of recombinant collagen in the future to expand its market share in the medical aesthetic industry.</a:t>
            </a:r>
            <a:endParaRPr lang="en-US" altLang="zh-CN" sz="1600" dirty="0">
              <a:latin typeface="Times New Roman" panose="02020603050405020304" pitchFamily="18" charset="0"/>
              <a:cs typeface="Times New Roman" panose="02020603050405020304" pitchFamily="18" charset="0"/>
            </a:endParaRPr>
          </a:p>
          <a:p>
            <a:pPr marL="324485" lvl="2">
              <a:buClr>
                <a:srgbClr val="9B1717"/>
              </a:buClr>
              <a:buSzPct val="80000"/>
            </a:pPr>
            <a:endParaRPr lang="en-US" altLang="zh-CN" sz="1600" dirty="0">
              <a:latin typeface="Times New Roman" panose="02020603050405020304" pitchFamily="18" charset="0"/>
              <a:cs typeface="Times New Roman" panose="02020603050405020304" pitchFamily="18" charset="0"/>
            </a:endParaRPr>
          </a:p>
          <a:p>
            <a:pPr marL="324485" lvl="2"/>
            <a:endParaRPr lang="en-US" altLang="zh-CN" sz="1600" dirty="0">
              <a:latin typeface="Times New Roman" panose="02020603050405020304" pitchFamily="18" charset="0"/>
              <a:cs typeface="Times New Roman" panose="02020603050405020304" pitchFamily="18" charset="0"/>
            </a:endParaRPr>
          </a:p>
          <a:p>
            <a:pPr marL="324485" lvl="2"/>
            <a:endParaRPr lang="en-US" altLang="zh-CN" sz="1600" dirty="0">
              <a:latin typeface="Times New Roman" panose="02020603050405020304" pitchFamily="18" charset="0"/>
              <a:cs typeface="Times New Roman" panose="02020603050405020304" pitchFamily="18" charset="0"/>
            </a:endParaRPr>
          </a:p>
        </p:txBody>
      </p:sp>
      <p:graphicFrame>
        <p:nvGraphicFramePr>
          <p:cNvPr id="17" name="图表 16"/>
          <p:cNvGraphicFramePr/>
          <p:nvPr/>
        </p:nvGraphicFramePr>
        <p:xfrm>
          <a:off x="4840669" y="3704136"/>
          <a:ext cx="4536504" cy="284431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9" name="图表 18"/>
          <p:cNvGraphicFramePr/>
          <p:nvPr/>
        </p:nvGraphicFramePr>
        <p:xfrm>
          <a:off x="480787" y="3925672"/>
          <a:ext cx="4356484" cy="2622779"/>
        </p:xfrm>
        <a:graphic>
          <a:graphicData uri="http://schemas.openxmlformats.org/drawingml/2006/chart">
            <c:chart xmlns:c="http://schemas.openxmlformats.org/drawingml/2006/chart" xmlns:r="http://schemas.openxmlformats.org/officeDocument/2006/relationships" r:id="rId2"/>
          </a:graphicData>
        </a:graphic>
      </p:graphicFrame>
      <p:sp>
        <p:nvSpPr>
          <p:cNvPr id="28" name="文本框 27"/>
          <p:cNvSpPr txBox="1"/>
          <p:nvPr/>
        </p:nvSpPr>
        <p:spPr>
          <a:xfrm>
            <a:off x="876831" y="3648673"/>
            <a:ext cx="3600400" cy="276999"/>
          </a:xfrm>
          <a:prstGeom prst="rect">
            <a:avLst/>
          </a:prstGeom>
          <a:noFill/>
        </p:spPr>
        <p:txBody>
          <a:bodyPr wrap="square" rtlCol="0">
            <a:spAutoFit/>
          </a:bodyPr>
          <a:lstStyle/>
          <a:p>
            <a:pPr algn="ctr"/>
            <a:r>
              <a:rPr lang="en-US" altLang="zh-CN" sz="1200" dirty="0">
                <a:solidFill>
                  <a:schemeClr val="tx1">
                    <a:lumMod val="50000"/>
                    <a:lumOff val="50000"/>
                  </a:schemeClr>
                </a:solidFill>
                <a:ea typeface="宋体" panose="02010600030101010101" pitchFamily="2" charset="-122"/>
                <a:cs typeface="Arial" panose="020B0604020202020204" pitchFamily="34" charset="0"/>
              </a:rPr>
              <a:t>Company's Revenue and Growth Rate, 2020-2022</a:t>
            </a:r>
            <a:endParaRPr lang="zh-CN" altLang="zh-CN" sz="1200" dirty="0">
              <a:solidFill>
                <a:schemeClr val="tx1">
                  <a:lumMod val="50000"/>
                  <a:lumOff val="50000"/>
                </a:schemeClr>
              </a:solidFill>
              <a:effectLst/>
              <a:ea typeface="宋体" panose="02010600030101010101" pitchFamily="2" charset="-122"/>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olidFill>
                  <a:srgbClr val="000000"/>
                </a:solidFill>
              </a:rPr>
              <a:t>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48" name="Rectangle 4"/>
          <p:cNvSpPr>
            <a:spLocks noChangeArrowheads="1"/>
          </p:cNvSpPr>
          <p:nvPr>
            <p:custDataLst>
              <p:tags r:id="rId1"/>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Development of the Company  —— Necessity</a:t>
            </a:r>
            <a:endParaRPr lang="zh-CN" altLang="en-US" sz="1400" b="1" dirty="0">
              <a:solidFill>
                <a:schemeClr val="bg1"/>
              </a:solidFill>
              <a:latin typeface="Palatino Linotype" panose="02040502050505030304" pitchFamily="18" charset="0"/>
            </a:endParaRPr>
          </a:p>
        </p:txBody>
      </p:sp>
      <p:sp>
        <p:nvSpPr>
          <p:cNvPr id="4" name="矩形 3"/>
          <p:cNvSpPr/>
          <p:nvPr/>
        </p:nvSpPr>
        <p:spPr>
          <a:xfrm>
            <a:off x="69259" y="1533911"/>
            <a:ext cx="9368111" cy="2553335"/>
          </a:xfrm>
          <a:prstGeom prst="rect">
            <a:avLst/>
          </a:prstGeom>
        </p:spPr>
        <p:txBody>
          <a:bodyPr wrap="square">
            <a:spAutoFit/>
          </a:bodyPr>
          <a:lstStyle/>
          <a:p>
            <a:pPr marL="610235" lvl="2" indent="-285750">
              <a:buClr>
                <a:srgbClr val="9B1717"/>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rPr>
              <a:t>Recombinant Collagen R&amp;D Project</a:t>
            </a:r>
            <a:endParaRPr lang="en-US" altLang="zh-CN" sz="1600" b="1" dirty="0">
              <a:latin typeface="Times New Roman" panose="02020603050405020304" pitchFamily="18" charset="0"/>
              <a:cs typeface="Times New Roman" panose="02020603050405020304" pitchFamily="18" charset="0"/>
            </a:endParaRPr>
          </a:p>
          <a:p>
            <a:pPr marL="324485" lvl="2">
              <a:buClr>
                <a:srgbClr val="9B1717"/>
              </a:buClr>
            </a:pP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company‘s R&amp;D expenses will be RMB 23,769,900, RMB 29,069,300 and RMB 45,412,500 in </a:t>
            </a:r>
            <a:endParaRPr lang="en-US" altLang="zh-CN" sz="1600" dirty="0">
              <a:latin typeface="Times New Roman" panose="02020603050405020304" pitchFamily="18" charset="0"/>
              <a:cs typeface="Times New Roman" panose="02020603050405020304" pitchFamily="18" charset="0"/>
            </a:endParaRPr>
          </a:p>
          <a:p>
            <a:pPr marL="324485" lvl="2" indent="0">
              <a:buClr>
                <a:srgbClr val="9B1717"/>
              </a:buClr>
              <a:buFont typeface="Wingdings" panose="05000000000000000000" pitchFamily="2" charset="2"/>
              <a:buNone/>
            </a:pPr>
            <a:r>
              <a:rPr lang="en-US" altLang="zh-CN" sz="1600" dirty="0">
                <a:latin typeface="Times New Roman" panose="02020603050405020304" pitchFamily="18" charset="0"/>
                <a:cs typeface="Times New Roman" panose="02020603050405020304" pitchFamily="18" charset="0"/>
              </a:rPr>
              <a:t>      2020, 2021 and 2022 respectively.</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project is expected to raise $200,000,000, which is expected to cover the R&amp;D expenses for 3-5 years.</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company's recombinant collagen project is expected to focus on the registration and filing period in 2025 and 2026.</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324485" lvl="2"/>
            <a:endParaRPr lang="en-US" altLang="zh-CN" sz="1600" dirty="0">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nvGraphicFramePr>
        <p:xfrm>
          <a:off x="438052" y="3595958"/>
          <a:ext cx="8637149" cy="3041238"/>
        </p:xfrm>
        <a:graphic>
          <a:graphicData uri="http://schemas.openxmlformats.org/drawingml/2006/table">
            <a:tbl>
              <a:tblPr/>
              <a:tblGrid>
                <a:gridCol w="1267521"/>
                <a:gridCol w="832529"/>
                <a:gridCol w="1354809"/>
                <a:gridCol w="1706817"/>
                <a:gridCol w="2035948"/>
                <a:gridCol w="623794"/>
                <a:gridCol w="815731"/>
              </a:tblGrid>
              <a:tr h="304194">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Project Name</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Project Progress</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Dosage form Study and Effective Date Observation</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Animal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Clinical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Registration</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0A09E">
                        <a:lumMod val="75000"/>
                      </a:srgbClr>
                    </a:solidFill>
                  </a:tcPr>
                </a:tc>
              </a:tr>
              <a:tr h="453333">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Recombinant Humanized Collagen 001</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marR="0" lvl="0" indent="0" algn="ctr" defTabSz="958215" rtl="0" eaLnBrk="1" fontAlgn="b" latinLnBrk="0" hangingPunct="1">
                        <a:lnSpc>
                          <a:spcPct val="100000"/>
                        </a:lnSpc>
                        <a:spcBef>
                          <a:spcPts val="0"/>
                        </a:spcBef>
                        <a:spcAft>
                          <a:spcPts val="0"/>
                        </a:spcAft>
                        <a:buClrTx/>
                        <a:buSzTx/>
                        <a:buFontTx/>
                        <a:buNone/>
                        <a:defRPr/>
                      </a:pPr>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Completed</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Completed</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2023.07</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2025.03</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r h="356826">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002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Completed</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2024.06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2026.06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r h="304194">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003</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2025.08</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2024.03</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2025.04</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2026.04</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r h="474744">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004</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2024.06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2026.06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r h="356826">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005</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2025.09</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2024.06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2026.12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r>
              <a:tr h="356826">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006</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2023.12</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2025.07</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Completed</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2024.07</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2025.07</a:t>
                      </a:r>
                      <a:endParaRPr lang="en-US" altLang="zh-CN"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BA2835">
                        <a:tint val="20000"/>
                      </a:srgbClr>
                    </a:solidFill>
                  </a:tcPr>
                </a:tc>
              </a:tr>
              <a:tr h="356826">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Project Name</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Project Progress</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Basic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Dosage form Study and Effective Date Observation</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Animal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Clinical Research</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p>
                      <a:pPr marL="0" algn="ctr" defTabSz="958215" rtl="0" eaLnBrk="1" fontAlgn="b" latinLnBrk="0" hangingPunct="1"/>
                      <a:r>
                        <a:rPr lang="en-US" altLang="zh-CN" sz="1050" u="none" strike="noStrike" kern="1200" dirty="0">
                          <a:solidFill>
                            <a:schemeClr val="dk1"/>
                          </a:solidFill>
                          <a:effectLst/>
                          <a:latin typeface="+mn-lt"/>
                          <a:ea typeface="+mn-ea"/>
                          <a:cs typeface="Arial" panose="020B0604020202020204" pitchFamily="34" charset="0"/>
                        </a:rPr>
                        <a:t>Registration</a:t>
                      </a:r>
                      <a:endParaRPr lang="zh-CN" altLang="en-US" sz="1050" u="none" strike="noStrike" kern="1200" dirty="0">
                        <a:solidFill>
                          <a:schemeClr val="dk1"/>
                        </a:solidFill>
                        <a:effectLst/>
                        <a:latin typeface="+mn-lt"/>
                        <a:ea typeface="+mn-ea"/>
                        <a:cs typeface="Arial" panose="020B0604020202020204" pitchFamily="34" charset="0"/>
                      </a:endParaRPr>
                    </a:p>
                  </a:txBody>
                  <a:tcPr marL="6350" marR="6350" marT="635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olidFill>
                  <a:srgbClr val="000000"/>
                </a:solidFill>
              </a:rPr>
              <a:t>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48" name="Rectangle 4"/>
          <p:cNvSpPr>
            <a:spLocks noChangeArrowheads="1"/>
          </p:cNvSpPr>
          <p:nvPr>
            <p:custDataLst>
              <p:tags r:id="rId1"/>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Development of the Company  —— Necessity</a:t>
            </a:r>
            <a:endParaRPr lang="zh-CN" altLang="en-US" sz="1400" b="1" dirty="0">
              <a:solidFill>
                <a:schemeClr val="bg1"/>
              </a:solidFill>
              <a:latin typeface="Palatino Linotype" panose="02040502050505030304" pitchFamily="18" charset="0"/>
            </a:endParaRPr>
          </a:p>
        </p:txBody>
      </p:sp>
      <p:sp>
        <p:nvSpPr>
          <p:cNvPr id="4" name="矩形 3"/>
          <p:cNvSpPr/>
          <p:nvPr/>
        </p:nvSpPr>
        <p:spPr>
          <a:xfrm>
            <a:off x="264840" y="1674881"/>
            <a:ext cx="9043850" cy="830997"/>
          </a:xfrm>
          <a:prstGeom prst="rect">
            <a:avLst/>
          </a:prstGeom>
        </p:spPr>
        <p:txBody>
          <a:bodyPr wrap="square">
            <a:spAutoFit/>
          </a:bodyPr>
          <a:lstStyle/>
          <a:p>
            <a:pPr marL="324485" lvl="2">
              <a:buClr>
                <a:srgbClr val="9B1717"/>
              </a:buClr>
            </a:pPr>
            <a:endParaRPr lang="en-US" altLang="zh-CN" sz="1600" dirty="0"/>
          </a:p>
          <a:p>
            <a:pPr marL="610235" lvl="2" indent="-285750">
              <a:buClr>
                <a:srgbClr val="9B1717"/>
              </a:buClr>
              <a:buFont typeface="Wingdings" panose="05000000000000000000" pitchFamily="2" charset="2"/>
              <a:buChar char="Ø"/>
            </a:pPr>
            <a:endParaRPr lang="en-US" altLang="zh-CN" sz="1600" dirty="0"/>
          </a:p>
          <a:p>
            <a:pPr marL="324485" lvl="2"/>
            <a:endParaRPr lang="en-US" altLang="zh-CN" sz="1600" dirty="0"/>
          </a:p>
        </p:txBody>
      </p:sp>
      <p:sp>
        <p:nvSpPr>
          <p:cNvPr id="6" name="Text Placeholder 5"/>
          <p:cNvSpPr txBox="1"/>
          <p:nvPr>
            <p:custDataLst>
              <p:tags r:id="rId2"/>
            </p:custDataLst>
          </p:nvPr>
        </p:nvSpPr>
        <p:spPr>
          <a:xfrm>
            <a:off x="451485" y="1675130"/>
            <a:ext cx="3966210" cy="4311015"/>
          </a:xfrm>
          <a:prstGeom prst="homePlate">
            <a:avLst>
              <a:gd name="adj" fmla="val 8173"/>
            </a:avLst>
          </a:prstGeom>
          <a:solidFill>
            <a:schemeClr val="bg1"/>
          </a:solidFill>
          <a:ln w="12700">
            <a:solidFill>
              <a:schemeClr val="bg2"/>
            </a:solidFill>
          </a:ln>
        </p:spPr>
        <p:txBody>
          <a:bodyPr wrap="square" lIns="36000" tIns="36000" rIns="36000" bIns="36000"/>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marL="285750" indent="-285750">
              <a:buClr>
                <a:srgbClr val="9B1717"/>
              </a:buClr>
              <a:buFont typeface="Wingdings" panose="05000000000000000000" pitchFamily="2" charset="2"/>
              <a:buChar char="Ø"/>
            </a:pPr>
            <a:r>
              <a:rPr lang="en-US" altLang="zh-CN" b="1" dirty="0">
                <a:solidFill>
                  <a:schemeClr val="tx1"/>
                </a:solidFill>
                <a:latin typeface="Times New Roman" panose="02020603050405020304" pitchFamily="18" charset="0"/>
                <a:cs typeface="Times New Roman" panose="02020603050405020304" pitchFamily="18" charset="0"/>
              </a:rPr>
              <a:t>Brand Building and Marketing Program</a:t>
            </a:r>
            <a:endParaRPr lang="en-US" altLang="zh-CN" b="1" dirty="0">
              <a:solidFill>
                <a:schemeClr val="tx1"/>
              </a:solidFill>
              <a:latin typeface="Times New Roman" panose="02020603050405020304" pitchFamily="18" charset="0"/>
              <a:cs typeface="Times New Roman" panose="02020603050405020304" pitchFamily="18" charset="0"/>
            </a:endParaRPr>
          </a:p>
          <a:p>
            <a:pPr marL="285750" indent="-285750">
              <a:buClr>
                <a:srgbClr val="9B1717"/>
              </a:buClr>
              <a:buFont typeface="Wingdings" panose="05000000000000000000" pitchFamily="2" charset="2"/>
              <a:buChar char="Ø"/>
            </a:pPr>
            <a:endParaRPr lang="en-US" altLang="zh-CN" b="1" dirty="0">
              <a:solidFill>
                <a:schemeClr val="tx1"/>
              </a:solidFill>
              <a:latin typeface="Times New Roman" panose="02020603050405020304" pitchFamily="18" charset="0"/>
              <a:cs typeface="Times New Roman" panose="02020603050405020304" pitchFamily="18" charset="0"/>
            </a:endParaRPr>
          </a:p>
          <a:p>
            <a:pPr lvl="1"/>
            <a:r>
              <a:rPr lang="en-US" altLang="zh-CN" dirty="0">
                <a:solidFill>
                  <a:schemeClr val="tx1"/>
                </a:solidFill>
                <a:latin typeface="Times New Roman" panose="02020603050405020304" pitchFamily="18" charset="0"/>
                <a:cs typeface="Times New Roman" panose="02020603050405020304" pitchFamily="18" charset="0"/>
              </a:rPr>
              <a:t>Brand promotion is mainly for various types of academic conferences and exhibitions, as well as strengthening brand influence through online platforms and advertising.</a:t>
            </a:r>
            <a:endParaRPr lang="en-US" altLang="zh-CN" dirty="0">
              <a:solidFill>
                <a:schemeClr val="tx1"/>
              </a:solidFill>
              <a:latin typeface="Times New Roman" panose="02020603050405020304" pitchFamily="18" charset="0"/>
              <a:cs typeface="Times New Roman" panose="02020603050405020304" pitchFamily="18" charset="0"/>
            </a:endParaRPr>
          </a:p>
          <a:p>
            <a:pPr lvl="1"/>
            <a:r>
              <a:rPr lang="en-US" altLang="zh-CN" dirty="0">
                <a:solidFill>
                  <a:schemeClr val="tx1"/>
                </a:solidFill>
                <a:latin typeface="Times New Roman" panose="02020603050405020304" pitchFamily="18" charset="0"/>
                <a:cs typeface="Times New Roman" panose="02020603050405020304" pitchFamily="18" charset="0"/>
              </a:rPr>
              <a:t>The Company's selling expenses in 2020, 2021 and 2022 will be RMB37,535,100,000, RMB55,967,100 and RMB104,951,700,000 respectively, accounting for 23.27%, 23.98% and 26.90% of the operating revenue respectively. It mainly includes sales staff remuneration and publicity and promotion expenses.</a:t>
            </a:r>
            <a:endParaRPr lang="en-US" altLang="zh-CN" dirty="0">
              <a:solidFill>
                <a:schemeClr val="tx1"/>
              </a:solidFill>
              <a:latin typeface="Times New Roman" panose="02020603050405020304" pitchFamily="18" charset="0"/>
              <a:cs typeface="Times New Roman" panose="02020603050405020304" pitchFamily="18" charset="0"/>
            </a:endParaRPr>
          </a:p>
          <a:p>
            <a:pPr lvl="1"/>
            <a:r>
              <a:rPr lang="en-US" altLang="zh-CN" dirty="0">
                <a:solidFill>
                  <a:schemeClr val="tx1"/>
                </a:solidFill>
                <a:latin typeface="Times New Roman" panose="02020603050405020304" pitchFamily="18" charset="0"/>
                <a:cs typeface="Times New Roman" panose="02020603050405020304" pitchFamily="18" charset="0"/>
              </a:rPr>
              <a:t>The project is expected to raise RMB 150,000,000, which is expected to cover the sales expenses for 1-2 years.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 name="Text Placeholder 5"/>
          <p:cNvSpPr txBox="1"/>
          <p:nvPr/>
        </p:nvSpPr>
        <p:spPr>
          <a:xfrm flipH="1">
            <a:off x="5559425" y="1675130"/>
            <a:ext cx="3605530" cy="4310380"/>
          </a:xfrm>
          <a:prstGeom prst="homePlate">
            <a:avLst>
              <a:gd name="adj" fmla="val 8173"/>
            </a:avLst>
          </a:prstGeom>
          <a:solidFill>
            <a:schemeClr val="bg1"/>
          </a:solidFill>
          <a:ln w="12700">
            <a:solidFill>
              <a:schemeClr val="bg2"/>
            </a:solidFill>
          </a:ln>
        </p:spPr>
        <p:txBody>
          <a:bodyPr wrap="square" lIns="180000" tIns="36000" rIns="36000" bIns="36000"/>
          <a:lstStyle>
            <a:lvl1pPr marL="0" indent="0" algn="l" defTabSz="957580" rtl="0" eaLnBrk="1" fontAlgn="base" hangingPunct="1">
              <a:lnSpc>
                <a:spcPct val="100000"/>
              </a:lnSpc>
              <a:spcBef>
                <a:spcPts val="400"/>
              </a:spcBef>
              <a:spcAft>
                <a:spcPts val="0"/>
              </a:spcAft>
              <a:buFont typeface="Arial" panose="020B0604020202020204" pitchFamily="34" charset="0"/>
              <a:defRPr lang="en-US" sz="1400" kern="1200">
                <a:solidFill>
                  <a:schemeClr val="tx2"/>
                </a:solidFill>
                <a:latin typeface="+mn-lt"/>
                <a:ea typeface="+mn-ea"/>
                <a:cs typeface="+mn-cs"/>
              </a:defRPr>
            </a:lvl1pPr>
            <a:lvl2pPr marL="179705" indent="-179705" algn="l" defTabSz="957580" rtl="0" eaLnBrk="1" fontAlgn="base" hangingPunct="1">
              <a:lnSpc>
                <a:spcPct val="100000"/>
              </a:lnSpc>
              <a:spcBef>
                <a:spcPts val="400"/>
              </a:spcBef>
              <a:spcAft>
                <a:spcPts val="0"/>
              </a:spcAft>
              <a:buFont typeface="Arial" panose="020B0604020202020204" pitchFamily="34" charset="0"/>
              <a:buChar char="•"/>
              <a:defRPr lang="en-US" sz="1400" kern="1200">
                <a:solidFill>
                  <a:schemeClr val="tx2"/>
                </a:solidFill>
                <a:latin typeface="+mn-lt"/>
                <a:ea typeface="+mj-ea"/>
                <a:cs typeface="+mj-cs"/>
              </a:defRPr>
            </a:lvl2pPr>
            <a:lvl3pPr marL="360045"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3pPr>
            <a:lvl4pPr marL="539750" indent="-179705" algn="l" defTabSz="957580" rtl="0" eaLnBrk="1" fontAlgn="base" hangingPunct="1">
              <a:lnSpc>
                <a:spcPct val="100000"/>
              </a:lnSpc>
              <a:spcBef>
                <a:spcPts val="400"/>
              </a:spcBef>
              <a:spcAft>
                <a:spcPts val="0"/>
              </a:spcAft>
              <a:buFont typeface="Arial" panose="020B0604020202020204" pitchFamily="34" charset="0"/>
              <a:buChar char="•"/>
              <a:defRPr lang="en-US" sz="1200" kern="1200">
                <a:solidFill>
                  <a:schemeClr val="tx2"/>
                </a:solidFill>
                <a:latin typeface="+mn-lt"/>
                <a:ea typeface="+mj-ea"/>
                <a:cs typeface="+mj-cs"/>
              </a:defRPr>
            </a:lvl4pPr>
            <a:lvl5pPr marL="720090" indent="-179705" algn="l" defTabSz="957580" rtl="0" eaLnBrk="1" fontAlgn="base" hangingPunct="1">
              <a:lnSpc>
                <a:spcPct val="100000"/>
              </a:lnSpc>
              <a:spcBef>
                <a:spcPts val="400"/>
              </a:spcBef>
              <a:spcAft>
                <a:spcPts val="0"/>
              </a:spcAft>
              <a:buFont typeface="Arial" panose="020B0604020202020204" pitchFamily="34" charset="0"/>
              <a:buChar char="‒"/>
              <a:defRPr lang="en-GB" sz="1200" kern="1200">
                <a:solidFill>
                  <a:schemeClr val="tx2"/>
                </a:solidFill>
                <a:latin typeface="+mn-lt"/>
                <a:ea typeface="+mj-ea"/>
                <a:cs typeface="+mj-cs"/>
              </a:defRPr>
            </a:lvl5pPr>
            <a:lvl6pPr marL="899795" indent="-179705" algn="l" defTabSz="859790" rtl="0" eaLnBrk="1" latinLnBrk="0" hangingPunct="1">
              <a:lnSpc>
                <a:spcPct val="100000"/>
              </a:lnSpc>
              <a:spcBef>
                <a:spcPts val="400"/>
              </a:spcBef>
              <a:spcAft>
                <a:spcPts val="0"/>
              </a:spcAft>
              <a:buFont typeface="Arial" panose="020B0604020202020204" pitchFamily="34" charset="0"/>
              <a:buChar char="•"/>
              <a:defRPr sz="1200" kern="1200" baseline="0">
                <a:solidFill>
                  <a:schemeClr val="accent1"/>
                </a:solidFill>
                <a:latin typeface="+mn-lt"/>
                <a:ea typeface="+mn-ea"/>
                <a:cs typeface="+mn-cs"/>
              </a:defRPr>
            </a:lvl6pPr>
            <a:lvl7pPr marL="1080135"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7pPr>
            <a:lvl8pPr marL="125984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8pPr>
            <a:lvl9pPr marL="1440180" indent="-179705" algn="l" defTabSz="859790" rtl="0" eaLnBrk="1" latinLnBrk="0" hangingPunct="1">
              <a:lnSpc>
                <a:spcPct val="100000"/>
              </a:lnSpc>
              <a:spcBef>
                <a:spcPts val="400"/>
              </a:spcBef>
              <a:spcAft>
                <a:spcPts val="0"/>
              </a:spcAft>
              <a:buFont typeface="Arial" panose="020B0604020202020204" pitchFamily="34" charset="0"/>
              <a:buChar char="‒"/>
              <a:defRPr sz="1200" kern="1200">
                <a:solidFill>
                  <a:schemeClr val="accent1"/>
                </a:solidFill>
                <a:latin typeface="+mn-lt"/>
                <a:ea typeface="+mn-ea"/>
                <a:cs typeface="+mn-cs"/>
              </a:defRPr>
            </a:lvl9pPr>
          </a:lstStyle>
          <a:p>
            <a:pPr lvl="1">
              <a:buClr>
                <a:srgbClr val="9B1717"/>
              </a:buClr>
              <a:buFont typeface="Wingdings" panose="05000000000000000000" pitchFamily="2" charset="2"/>
              <a:buChar char="Ø"/>
            </a:pPr>
            <a:r>
              <a:rPr lang="zh-CN" altLang="en-US" dirty="0">
                <a:solidFill>
                  <a:schemeClr val="tx1"/>
                </a:solidFill>
                <a:latin typeface="Times New Roman" panose="02020603050405020304" pitchFamily="18" charset="0"/>
                <a:ea typeface="+mn-ea"/>
                <a:cs typeface="Times New Roman" panose="02020603050405020304" pitchFamily="18" charset="0"/>
              </a:rPr>
              <a:t> </a:t>
            </a:r>
            <a:r>
              <a:rPr lang="en-US" altLang="zh-CN" b="1" dirty="0">
                <a:solidFill>
                  <a:schemeClr val="tx1"/>
                </a:solidFill>
                <a:latin typeface="Times New Roman" panose="02020603050405020304" pitchFamily="18" charset="0"/>
                <a:ea typeface="+mn-ea"/>
                <a:cs typeface="Times New Roman" panose="02020603050405020304" pitchFamily="18" charset="0"/>
              </a:rPr>
              <a:t>Supplementary Working Capital</a:t>
            </a:r>
            <a:endParaRPr lang="en-US" altLang="zh-CN" b="1" dirty="0">
              <a:solidFill>
                <a:schemeClr val="tx1"/>
              </a:solidFill>
              <a:latin typeface="Times New Roman" panose="02020603050405020304" pitchFamily="18" charset="0"/>
              <a:ea typeface="+mn-ea"/>
              <a:cs typeface="Times New Roman" panose="02020603050405020304" pitchFamily="18" charset="0"/>
            </a:endParaRPr>
          </a:p>
          <a:p>
            <a:pPr lvl="1"/>
            <a:endParaRPr lang="en-US" altLang="zh-CN" dirty="0">
              <a:solidFill>
                <a:schemeClr val="tx1"/>
              </a:solidFill>
              <a:latin typeface="Times New Roman" panose="02020603050405020304" pitchFamily="18" charset="0"/>
              <a:cs typeface="Times New Roman" panose="02020603050405020304" pitchFamily="18" charset="0"/>
            </a:endParaRPr>
          </a:p>
          <a:p>
            <a:pPr lvl="1"/>
            <a:r>
              <a:rPr lang="en-US" altLang="zh-CN" dirty="0" err="1">
                <a:solidFill>
                  <a:schemeClr val="tx1"/>
                </a:solidFill>
                <a:latin typeface="Times New Roman" panose="02020603050405020304" pitchFamily="18" charset="0"/>
                <a:cs typeface="Times New Roman" panose="02020603050405020304" pitchFamily="18" charset="0"/>
              </a:rPr>
              <a:t>Jinbo</a:t>
            </a:r>
            <a:r>
              <a:rPr lang="en-US" altLang="zh-CN" dirty="0">
                <a:solidFill>
                  <a:schemeClr val="tx1"/>
                </a:solidFill>
                <a:latin typeface="Times New Roman" panose="02020603050405020304" pitchFamily="18" charset="0"/>
                <a:cs typeface="Times New Roman" panose="02020603050405020304" pitchFamily="18" charset="0"/>
              </a:rPr>
              <a:t> Bio's previous sources of funding were mainly self-accumulation, bank loans and commercial credit loans.</a:t>
            </a:r>
            <a:endParaRPr lang="en-US" altLang="zh-CN" dirty="0">
              <a:solidFill>
                <a:schemeClr val="tx1"/>
              </a:solidFill>
              <a:latin typeface="Times New Roman" panose="02020603050405020304" pitchFamily="18" charset="0"/>
              <a:cs typeface="Times New Roman" panose="02020603050405020304" pitchFamily="18" charset="0"/>
            </a:endParaRPr>
          </a:p>
          <a:p>
            <a:pPr lvl="1"/>
            <a:r>
              <a:rPr lang="en-US" altLang="zh-CN" dirty="0">
                <a:solidFill>
                  <a:schemeClr val="tx1"/>
                </a:solidFill>
                <a:latin typeface="Times New Roman" panose="02020603050405020304" pitchFamily="18" charset="0"/>
                <a:cs typeface="Times New Roman" panose="02020603050405020304" pitchFamily="18" charset="0"/>
              </a:rPr>
              <a:t>The financial expenses in 2020, 2021 and 2022 will be RMB1,750,600,000, RMB1,802,700,000 and RMB8,063,000 respectively.</a:t>
            </a:r>
            <a:endParaRPr lang="en-US" altLang="zh-CN" dirty="0">
              <a:solidFill>
                <a:schemeClr val="tx1"/>
              </a:solidFill>
              <a:latin typeface="Times New Roman" panose="02020603050405020304" pitchFamily="18" charset="0"/>
              <a:cs typeface="Times New Roman" panose="02020603050405020304" pitchFamily="18" charset="0"/>
            </a:endParaRPr>
          </a:p>
          <a:p>
            <a:pPr lvl="1"/>
            <a:r>
              <a:rPr lang="en-US" altLang="zh-CN" dirty="0">
                <a:solidFill>
                  <a:schemeClr val="tx1"/>
                </a:solidFill>
                <a:latin typeface="Times New Roman" panose="02020603050405020304" pitchFamily="18" charset="0"/>
                <a:cs typeface="Times New Roman" panose="02020603050405020304" pitchFamily="18" charset="0"/>
              </a:rPr>
              <a:t>The financial expense increases significantly in 2022 and is already too high, so it is financially necessary for </a:t>
            </a:r>
            <a:r>
              <a:rPr lang="en-US" altLang="zh-CN" dirty="0" err="1">
                <a:solidFill>
                  <a:schemeClr val="tx1"/>
                </a:solidFill>
                <a:latin typeface="Times New Roman" panose="02020603050405020304" pitchFamily="18" charset="0"/>
                <a:cs typeface="Times New Roman" panose="02020603050405020304" pitchFamily="18" charset="0"/>
              </a:rPr>
              <a:t>Jinbo</a:t>
            </a:r>
            <a:r>
              <a:rPr lang="en-US" altLang="zh-CN" dirty="0">
                <a:solidFill>
                  <a:schemeClr val="tx1"/>
                </a:solidFill>
                <a:latin typeface="Times New Roman" panose="02020603050405020304" pitchFamily="18" charset="0"/>
                <a:cs typeface="Times New Roman" panose="02020603050405020304" pitchFamily="18" charset="0"/>
              </a:rPr>
              <a:t> Bio to utilize equity financing.</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Oval 3"/>
          <p:cNvSpPr>
            <a:spLocks noChangeArrowheads="1"/>
          </p:cNvSpPr>
          <p:nvPr>
            <p:custDataLst>
              <p:tags r:id="rId3"/>
            </p:custDataLst>
          </p:nvPr>
        </p:nvSpPr>
        <p:spPr bwMode="auto">
          <a:xfrm>
            <a:off x="4176749" y="3255484"/>
            <a:ext cx="1546225" cy="1548000"/>
          </a:xfrm>
          <a:prstGeom prst="ellipse">
            <a:avLst/>
          </a:prstGeom>
          <a:solidFill>
            <a:schemeClr val="bg2"/>
          </a:solidFill>
          <a:ln w="6350" algn="ctr">
            <a:solidFill>
              <a:schemeClr val="bg1"/>
            </a:solidFill>
            <a:round/>
          </a:ln>
        </p:spPr>
        <p:txBody>
          <a:bodyPr lIns="36000" tIns="36000" rIns="36000" bIns="36000" anchor="ctr"/>
          <a:lstStyle/>
          <a:p>
            <a:pPr algn="ctr">
              <a:defRPr/>
            </a:pPr>
            <a:r>
              <a:rPr lang="en-US" altLang="zh-CN" sz="1400" b="1" dirty="0">
                <a:solidFill>
                  <a:schemeClr val="bg1"/>
                </a:solidFill>
                <a:latin typeface="Palatino Linotype" panose="02040502050505030304" pitchFamily="18" charset="0"/>
                <a:ea typeface="MS PGothic" panose="020B0600070205080204" pitchFamily="50" charset="-128"/>
              </a:rPr>
              <a:t>Recombinant collagen products</a:t>
            </a:r>
            <a:endParaRPr lang="en-US" sz="1400" b="1" dirty="0">
              <a:solidFill>
                <a:schemeClr val="bg1"/>
              </a:solidFill>
              <a:latin typeface="Palatino Linotype" panose="02040502050505030304" pitchFamily="18" charset="0"/>
              <a:ea typeface="MS PGothic" panose="020B0600070205080204" pitchFamily="50"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olidFill>
                  <a:srgbClr val="000000"/>
                </a:solidFill>
              </a:rPr>
              <a:t>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48" name="Rectangle 4"/>
          <p:cNvSpPr>
            <a:spLocks noChangeArrowheads="1"/>
          </p:cNvSpPr>
          <p:nvPr>
            <p:custDataLst>
              <p:tags r:id="rId1"/>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External Market Environment —— Feasibility</a:t>
            </a:r>
            <a:endParaRPr lang="zh-CN" altLang="en-US" sz="1400" b="1" dirty="0">
              <a:solidFill>
                <a:schemeClr val="bg1"/>
              </a:solidFill>
              <a:latin typeface="Palatino Linotype" panose="02040502050505030304" pitchFamily="18" charset="0"/>
            </a:endParaRPr>
          </a:p>
        </p:txBody>
      </p:sp>
      <p:sp>
        <p:nvSpPr>
          <p:cNvPr id="4" name="矩形 3"/>
          <p:cNvSpPr/>
          <p:nvPr/>
        </p:nvSpPr>
        <p:spPr>
          <a:xfrm>
            <a:off x="141650" y="1533911"/>
            <a:ext cx="9295878" cy="3999865"/>
          </a:xfrm>
          <a:prstGeom prst="rect">
            <a:avLst/>
          </a:prstGeom>
        </p:spPr>
        <p:txBody>
          <a:bodyPr wrap="square">
            <a:spAutoFit/>
          </a:bodyPr>
          <a:lstStyle/>
          <a:p>
            <a:pPr marL="610235" lvl="2" indent="-285750">
              <a:buClr>
                <a:srgbClr val="9B1717"/>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rPr>
              <a:t>Reorganization of Collagen Industry</a:t>
            </a:r>
            <a:endParaRPr lang="en-US" altLang="zh-CN" sz="1600" b="1"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endParaRPr lang="en-US" altLang="zh-CN" sz="14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Along with the release of favorable policies, the industry is expected to continue positive growth in the future.</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policy and regulatory requirements for stick-on dressings have been gradually strengthened, raising the barriers to entry into the industry.</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solidFill>
                  <a:srgbClr val="292934"/>
                </a:solidFill>
                <a:latin typeface="Times New Roman" panose="02020603050405020304" pitchFamily="18" charset="0"/>
                <a:cs typeface="Times New Roman" panose="02020603050405020304" pitchFamily="18" charset="0"/>
              </a:rPr>
              <a:t>China's overall collagen products market size continues to grow, and is expected to grow to 173.8 billion yuan by 2027.</a:t>
            </a:r>
            <a:endParaRPr lang="en-US" altLang="zh-CN" sz="1600" dirty="0">
              <a:solidFill>
                <a:srgbClr val="292934"/>
              </a:solidFill>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Some companies in the industry R &amp; D expenses and accounted for far less than the marketing expenses, the follow-up competition is weak.</a:t>
            </a:r>
            <a:endParaRPr lang="zh-CN" altLang="en-US"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endParaRPr lang="en-US" altLang="zh-CN" sz="1600" dirty="0">
              <a:latin typeface="Times New Roman" panose="02020603050405020304" pitchFamily="18" charset="0"/>
              <a:cs typeface="Times New Roman" panose="02020603050405020304" pitchFamily="18" charset="0"/>
            </a:endParaRPr>
          </a:p>
          <a:p>
            <a:pPr marL="324485" lvl="2">
              <a:buClr>
                <a:srgbClr val="9B1717"/>
              </a:buClr>
              <a:buSzPct val="80000"/>
            </a:pPr>
            <a:endParaRPr lang="en-US" altLang="zh-CN" sz="1600" dirty="0">
              <a:latin typeface="Times New Roman" panose="02020603050405020304" pitchFamily="18" charset="0"/>
              <a:cs typeface="Times New Roman" panose="02020603050405020304" pitchFamily="18" charset="0"/>
            </a:endParaRPr>
          </a:p>
          <a:p>
            <a:pPr marL="324485" lvl="2"/>
            <a:endParaRPr lang="en-US" altLang="zh-CN" sz="1600" dirty="0">
              <a:latin typeface="Times New Roman" panose="02020603050405020304" pitchFamily="18" charset="0"/>
              <a:cs typeface="Times New Roman" panose="02020603050405020304" pitchFamily="18" charset="0"/>
            </a:endParaRPr>
          </a:p>
          <a:p>
            <a:pPr marL="324485" lvl="2"/>
            <a:endParaRPr lang="en-US" altLang="zh-CN" sz="1600" dirty="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399217" y="4188924"/>
          <a:ext cx="8859599" cy="2313938"/>
        </p:xfrm>
        <a:graphic>
          <a:graphicData uri="http://schemas.openxmlformats.org/drawingml/2006/table">
            <a:tbl>
              <a:tblPr firstRow="1" bandRow="1"/>
              <a:tblGrid>
                <a:gridCol w="1399128"/>
                <a:gridCol w="3548676"/>
                <a:gridCol w="3911795"/>
              </a:tblGrid>
              <a:tr h="393698">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Release Date</a:t>
                      </a:r>
                      <a:endParaRPr lang="zh-CN" altLang="en-US"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A2835"/>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Relevant Policies</a:t>
                      </a:r>
                      <a:endParaRPr lang="zh-CN" altLang="en-US"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A2835"/>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Core Content</a:t>
                      </a:r>
                      <a:endParaRPr lang="zh-CN" altLang="en-US"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BA2835"/>
                    </a:solidFill>
                  </a:tcPr>
                </a:tc>
              </a:tr>
              <a:tr h="600767">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a:buNone/>
                      </a:pPr>
                      <a:r>
                        <a:rPr lang="en-US" altLang="zh-CN" sz="1200" dirty="0">
                          <a:latin typeface="Arial" panose="020B0604020202020204" pitchFamily="34" charset="0"/>
                          <a:cs typeface="Arial" panose="020B0604020202020204" pitchFamily="34" charset="0"/>
                        </a:rPr>
                        <a:t>2021.03.15 	</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Guidelines for Naming Recombinant Collagen Biomaterials</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Guidance on the naming of recombinant collagen biomaterials in the field of medical devices(excluding collagen biomaterials extracted from animal tissues)</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r>
              <a:tr h="600767">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a:buNone/>
                      </a:pPr>
                      <a:r>
                        <a:rPr lang="en-US" altLang="zh-CN" sz="1200" dirty="0">
                          <a:latin typeface="Arial" panose="020B0604020202020204" pitchFamily="34" charset="0"/>
                          <a:cs typeface="Arial" panose="020B0604020202020204" pitchFamily="34" charset="0"/>
                        </a:rPr>
                        <a:t>2021.04.15</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Principles for Defining the Classification of Recombinant Collagen-based Medical Products </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Regulating the Management Attributes and Judgment of Management Categories of Recombinant Collagen-based Medical Products</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20000"/>
                      </a:srgbClr>
                    </a:solidFill>
                  </a:tcPr>
                </a:tc>
              </a:tr>
              <a:tr h="600767">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a:buNone/>
                      </a:pPr>
                      <a:r>
                        <a:rPr lang="en-US" altLang="zh-CN" sz="1200" dirty="0">
                          <a:latin typeface="Arial" panose="020B0604020202020204" pitchFamily="34" charset="0"/>
                          <a:cs typeface="Arial" panose="020B0604020202020204" pitchFamily="34" charset="0"/>
                        </a:rPr>
                        <a:t>2022.03.24	</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Adjustment of some contents of Classification Catalog of Medical Devices</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buNone/>
                      </a:pPr>
                      <a:r>
                        <a:rPr lang="en-US" altLang="zh-CN" sz="1200" dirty="0">
                          <a:latin typeface="Arial" panose="020B0604020202020204" pitchFamily="34" charset="0"/>
                          <a:cs typeface="Arial" panose="020B0604020202020204" pitchFamily="34" charset="0"/>
                        </a:rPr>
                        <a:t>Since April 1, 2022, cold paste and cold gel products shall not be continued to be manufactured and imported as Class I medical devices</a:t>
                      </a:r>
                      <a:endParaRPr lang="en-US" altLang="zh-CN" sz="1200" dirty="0">
                        <a:latin typeface="Arial" panose="020B0604020202020204" pitchFamily="34" charset="0"/>
                        <a:cs typeface="Arial" panose="020B0604020202020204" pitchFamily="3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BA2835">
                        <a:tint val="40000"/>
                      </a:srgbClr>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solidFill>
                  <a:srgbClr val="000000"/>
                </a:solidFill>
              </a:rPr>
              <a:t>Analysis from the founders’ perspective</a:t>
            </a:r>
            <a:br>
              <a:rPr lang="zh-CN" altLang="en-US" sz="2800" b="1" kern="0" dirty="0">
                <a:solidFill>
                  <a:srgbClr val="AA190B"/>
                </a:solidFill>
                <a:latin typeface="楷体" panose="02010609060101010101" pitchFamily="49" charset="-122"/>
                <a:ea typeface="楷体" panose="02010609060101010101" pitchFamily="49" charset="-122"/>
              </a:rPr>
            </a:br>
            <a:endParaRPr lang="en-US" dirty="0"/>
          </a:p>
        </p:txBody>
      </p:sp>
      <p:sp>
        <p:nvSpPr>
          <p:cNvPr id="48" name="Rectangle 4"/>
          <p:cNvSpPr>
            <a:spLocks noChangeArrowheads="1"/>
          </p:cNvSpPr>
          <p:nvPr>
            <p:custDataLst>
              <p:tags r:id="rId1"/>
            </p:custDataLst>
          </p:nvPr>
        </p:nvSpPr>
        <p:spPr bwMode="auto">
          <a:xfrm>
            <a:off x="451705" y="1161542"/>
            <a:ext cx="8985830" cy="288147"/>
          </a:xfrm>
          <a:prstGeom prst="rect">
            <a:avLst/>
          </a:prstGeom>
          <a:solidFill>
            <a:schemeClr val="bg2"/>
          </a:solidFill>
          <a:ln w="12700" algn="ctr">
            <a:solidFill>
              <a:schemeClr val="bg2"/>
            </a:solidFill>
            <a:miter lim="800000"/>
          </a:ln>
        </p:spPr>
        <p:txBody>
          <a:bodyPr wrap="square" lIns="36000" tIns="36000" rIns="36000" bIns="36000" anchor="ctr">
            <a:spAutoFit/>
          </a:bodyPr>
          <a:lstStyle/>
          <a:p>
            <a:pPr defTabSz="1019175"/>
            <a:r>
              <a:rPr lang="en-US" altLang="zh-CN" sz="1400" b="1" dirty="0">
                <a:solidFill>
                  <a:schemeClr val="bg1"/>
                </a:solidFill>
                <a:latin typeface="Palatino Linotype" panose="02040502050505030304" pitchFamily="18" charset="0"/>
              </a:rPr>
              <a:t>External Market Environment —— Feasibility</a:t>
            </a:r>
            <a:endParaRPr lang="zh-CN" altLang="en-US" sz="1400" b="1" dirty="0">
              <a:solidFill>
                <a:schemeClr val="bg1"/>
              </a:solidFill>
              <a:latin typeface="Palatino Linotype" panose="02040502050505030304" pitchFamily="18" charset="0"/>
            </a:endParaRPr>
          </a:p>
        </p:txBody>
      </p:sp>
      <p:sp>
        <p:nvSpPr>
          <p:cNvPr id="4" name="矩形 3"/>
          <p:cNvSpPr/>
          <p:nvPr/>
        </p:nvSpPr>
        <p:spPr>
          <a:xfrm>
            <a:off x="97200" y="1533911"/>
            <a:ext cx="9259874" cy="3291840"/>
          </a:xfrm>
          <a:prstGeom prst="rect">
            <a:avLst/>
          </a:prstGeom>
        </p:spPr>
        <p:txBody>
          <a:bodyPr wrap="square">
            <a:spAutoFit/>
          </a:bodyPr>
          <a:lstStyle/>
          <a:p>
            <a:pPr marL="610235" lvl="2" indent="-285750">
              <a:buClr>
                <a:srgbClr val="9B1717"/>
              </a:buClr>
              <a:buFont typeface="Wingdings" panose="05000000000000000000" pitchFamily="2" charset="2"/>
              <a:buChar char="Ø"/>
            </a:pPr>
            <a:r>
              <a:rPr lang="en-US" altLang="zh-CN" sz="1600" b="1" dirty="0">
                <a:latin typeface="Times New Roman" panose="02020603050405020304" pitchFamily="18" charset="0"/>
                <a:cs typeface="Times New Roman" panose="02020603050405020304" pitchFamily="18" charset="0"/>
              </a:rPr>
              <a:t>Listed on the Beihai Stock Exchange</a:t>
            </a:r>
            <a:endParaRPr lang="en-US" altLang="zh-CN" sz="1600" b="1"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Ø"/>
            </a:pP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a:t>
            </a:r>
            <a:r>
              <a:rPr lang="en-US" altLang="zh-CN" sz="1600" dirty="0" err="1">
                <a:latin typeface="Times New Roman" panose="02020603050405020304" pitchFamily="18" charset="0"/>
                <a:cs typeface="Times New Roman" panose="02020603050405020304" pitchFamily="18" charset="0"/>
              </a:rPr>
              <a:t>Bejing</a:t>
            </a:r>
            <a:r>
              <a:rPr lang="en-US" altLang="zh-CN" sz="1600" dirty="0">
                <a:latin typeface="Times New Roman" panose="02020603050405020304" pitchFamily="18" charset="0"/>
                <a:cs typeface="Times New Roman" panose="02020603050405020304" pitchFamily="18" charset="0"/>
              </a:rPr>
              <a:t> Stock Exchange mainly serves leading companies in niche fields, and compared with the SSE Star market, </a:t>
            </a:r>
            <a:r>
              <a:rPr lang="en-US" altLang="zh-CN" sz="1600" dirty="0" err="1">
                <a:latin typeface="Times New Roman" panose="02020603050405020304" pitchFamily="18" charset="0"/>
                <a:cs typeface="Times New Roman" panose="02020603050405020304" pitchFamily="18" charset="0"/>
              </a:rPr>
              <a:t>Jinbo</a:t>
            </a:r>
            <a:r>
              <a:rPr lang="en-US" altLang="zh-CN" sz="1600" dirty="0">
                <a:latin typeface="Times New Roman" panose="02020603050405020304" pitchFamily="18" charset="0"/>
                <a:cs typeface="Times New Roman" panose="02020603050405020304" pitchFamily="18" charset="0"/>
              </a:rPr>
              <a:t> Bio is more in line with the positioning of the </a:t>
            </a:r>
            <a:r>
              <a:rPr lang="en-US" altLang="zh-CN" sz="1600" dirty="0" err="1">
                <a:latin typeface="Times New Roman" panose="02020603050405020304" pitchFamily="18" charset="0"/>
                <a:cs typeface="Times New Roman" panose="02020603050405020304" pitchFamily="18" charset="0"/>
              </a:rPr>
              <a:t>Bejing</a:t>
            </a:r>
            <a:r>
              <a:rPr lang="en-US" altLang="zh-CN" sz="1600" dirty="0">
                <a:latin typeface="Times New Roman" panose="02020603050405020304" pitchFamily="18" charset="0"/>
                <a:cs typeface="Times New Roman" panose="02020603050405020304" pitchFamily="18" charset="0"/>
              </a:rPr>
              <a:t> Stock Exchange.</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listing standard of the </a:t>
            </a:r>
            <a:r>
              <a:rPr lang="en-US" altLang="zh-CN" sz="1600" dirty="0">
                <a:latin typeface="Times New Roman" panose="02020603050405020304" pitchFamily="18" charset="0"/>
                <a:cs typeface="Times New Roman" panose="02020603050405020304" pitchFamily="18" charset="0"/>
                <a:sym typeface="+mn-ea"/>
              </a:rPr>
              <a:t>SSE Star market</a:t>
            </a:r>
            <a:r>
              <a:rPr lang="en-US" altLang="zh-CN" sz="1600" dirty="0">
                <a:latin typeface="Times New Roman" panose="02020603050405020304" pitchFamily="18" charset="0"/>
                <a:cs typeface="Times New Roman" panose="02020603050405020304" pitchFamily="18" charset="0"/>
              </a:rPr>
              <a:t> is more stringent, with higher requirements on operating revenue and net profit.</a:t>
            </a:r>
            <a:endParaRPr lang="en-US" altLang="zh-CN" sz="1600" dirty="0">
              <a:latin typeface="Times New Roman" panose="02020603050405020304" pitchFamily="18" charset="0"/>
              <a:cs typeface="Times New Roman" panose="02020603050405020304" pitchFamily="18" charset="0"/>
            </a:endParaRPr>
          </a:p>
          <a:p>
            <a:pPr marL="610235" lvl="2" indent="-285750">
              <a:buClr>
                <a:srgbClr val="9B1717"/>
              </a:buClr>
              <a:buFont typeface="Wingdings" panose="05000000000000000000" pitchFamily="2" charset="2"/>
              <a:buChar char="l"/>
            </a:pPr>
            <a:r>
              <a:rPr lang="en-US" altLang="zh-CN" sz="1600" dirty="0">
                <a:latin typeface="Times New Roman" panose="02020603050405020304" pitchFamily="18" charset="0"/>
                <a:cs typeface="Times New Roman" panose="02020603050405020304" pitchFamily="18" charset="0"/>
              </a:rPr>
              <a:t>The company‘s recombinant collagen products are still in the research and development stage, coupled with the recombinant collagen industry is still in the concept of popularization stage, the company’s performance is not as expected</a:t>
            </a:r>
            <a:r>
              <a:rPr lang="zh-CN" altLang="en-US" sz="1600" dirty="0">
                <a:latin typeface="Times New Roman" panose="02020603050405020304" pitchFamily="18" charset="0"/>
                <a:cs typeface="Times New Roman" panose="02020603050405020304" pitchFamily="18" charset="0"/>
              </a:rPr>
              <a:t>。</a:t>
            </a:r>
            <a:endParaRPr lang="en-US" altLang="zh-CN" sz="1600" dirty="0"/>
          </a:p>
          <a:p>
            <a:pPr marL="610235" lvl="2" indent="-285750">
              <a:buClr>
                <a:srgbClr val="9B1717"/>
              </a:buClr>
              <a:buFont typeface="Wingdings" panose="05000000000000000000" pitchFamily="2" charset="2"/>
              <a:buChar char="l"/>
            </a:pPr>
            <a:endParaRPr lang="en-US" altLang="zh-CN" sz="1600" dirty="0"/>
          </a:p>
          <a:p>
            <a:pPr marL="324485" lvl="2">
              <a:buClr>
                <a:srgbClr val="9B1717"/>
              </a:buClr>
              <a:buSzPct val="80000"/>
            </a:pPr>
            <a:endParaRPr lang="en-US" altLang="zh-CN" sz="1600" dirty="0"/>
          </a:p>
          <a:p>
            <a:pPr marL="324485" lvl="2"/>
            <a:endParaRPr lang="en-US" altLang="zh-CN" sz="1600" dirty="0"/>
          </a:p>
          <a:p>
            <a:pPr marL="324485" lvl="2"/>
            <a:endParaRPr lang="en-US" altLang="zh-CN" sz="1600" dirty="0"/>
          </a:p>
        </p:txBody>
      </p:sp>
      <p:pic>
        <p:nvPicPr>
          <p:cNvPr id="12" name="图片 11"/>
          <p:cNvPicPr>
            <a:picLocks noChangeAspect="1"/>
          </p:cNvPicPr>
          <p:nvPr/>
        </p:nvPicPr>
        <p:blipFill>
          <a:blip r:embed="rId2"/>
          <a:stretch>
            <a:fillRect/>
          </a:stretch>
        </p:blipFill>
        <p:spPr>
          <a:xfrm>
            <a:off x="764540" y="4191000"/>
            <a:ext cx="8359140" cy="208724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6"/>
          <p:cNvSpPr txBox="1"/>
          <p:nvPr/>
        </p:nvSpPr>
        <p:spPr>
          <a:xfrm>
            <a:off x="3186846" y="3117109"/>
            <a:ext cx="3530402" cy="641985"/>
          </a:xfrm>
          <a:prstGeom prst="rect">
            <a:avLst/>
          </a:prstGeom>
          <a:noFill/>
          <a:ln w="9525">
            <a:noFill/>
            <a:miter/>
          </a:ln>
        </p:spPr>
        <p:txBody>
          <a:bodyPr wrap="square">
            <a:spAutoFit/>
          </a:bodyPr>
          <a:lstStyle/>
          <a:p>
            <a:pPr algn="ctr" fontAlgn="base">
              <a:spcBef>
                <a:spcPct val="0"/>
              </a:spcBef>
              <a:spcAft>
                <a:spcPct val="0"/>
              </a:spcAft>
            </a:pPr>
            <a:r>
              <a:rPr lang="en-US" altLang="zh-CN" sz="3575" b="1" dirty="0"/>
              <a:t>Thank You</a:t>
            </a:r>
            <a:endParaRPr lang="zh-CN" altLang="en-US" sz="3575"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dirty="0">
                <a:ln>
                  <a:noFill/>
                </a:ln>
                <a:solidFill>
                  <a:srgbClr val="000000"/>
                </a:solidFill>
                <a:effectLst/>
                <a:uLnTx/>
                <a:uFillTx/>
                <a:ea typeface="+mj-ea"/>
                <a:cs typeface="+mj-cs"/>
                <a:sym typeface="+mn-ea"/>
              </a:rPr>
              <a:t>1.2 </a:t>
            </a:r>
            <a:r>
              <a:rPr lang="en-US" dirty="0"/>
              <a:t>Product</a:t>
            </a:r>
            <a:endParaRPr lang="en-US" dirty="0"/>
          </a:p>
        </p:txBody>
      </p:sp>
      <p:graphicFrame>
        <p:nvGraphicFramePr>
          <p:cNvPr id="5" name="表格 7"/>
          <p:cNvGraphicFramePr>
            <a:graphicFrameLocks noGrp="1"/>
          </p:cNvGraphicFramePr>
          <p:nvPr/>
        </p:nvGraphicFramePr>
        <p:xfrm>
          <a:off x="336668" y="1606059"/>
          <a:ext cx="9112481" cy="4956666"/>
        </p:xfrm>
        <a:graphic>
          <a:graphicData uri="http://schemas.openxmlformats.org/drawingml/2006/table">
            <a:tbl>
              <a:tblPr firstRow="1" bandRow="1">
                <a:solidFill>
                  <a:srgbClr val="E9E9E9"/>
                </a:solidFill>
              </a:tblPr>
              <a:tblGrid>
                <a:gridCol w="1335617"/>
                <a:gridCol w="1296144"/>
                <a:gridCol w="3708412"/>
                <a:gridCol w="2772308"/>
              </a:tblGrid>
              <a:tr h="617337">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r>
                        <a:rPr lang="en-US" altLang="zh-CN" sz="1600" dirty="0">
                          <a:latin typeface="Palatino Linotype" panose="02040502050505030304" pitchFamily="18" charset="0"/>
                          <a:ea typeface="楷体" panose="02010609060101010101" pitchFamily="49" charset="-122"/>
                        </a:rPr>
                        <a:t>core ingredients</a:t>
                      </a:r>
                      <a:endParaRPr lang="zh-CN" altLang="en-US" sz="1600" dirty="0">
                        <a:latin typeface="Palatino Linotype" panose="02040502050505030304" pitchFamily="18" charset="0"/>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b="1" kern="1200" dirty="0">
                          <a:solidFill>
                            <a:schemeClr val="lt1"/>
                          </a:solidFill>
                          <a:latin typeface="Palatino Linotype" panose="02040502050505030304" pitchFamily="18" charset="0"/>
                          <a:ea typeface="楷体" panose="02010609060101010101" pitchFamily="49" charset="-122"/>
                          <a:cs typeface="+mn-cs"/>
                        </a:rPr>
                        <a:t>registration type</a:t>
                      </a:r>
                      <a:endParaRPr lang="zh-CN" altLang="en-US" sz="1600" b="1" kern="1200" dirty="0">
                        <a:solidFill>
                          <a:schemeClr val="lt1"/>
                        </a:solidFill>
                        <a:latin typeface="Palatino Linotype" panose="02040502050505030304" pitchFamily="18" charset="0"/>
                        <a:ea typeface="楷体" panose="02010609060101010101" pitchFamily="49" charset="-122"/>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r>
                        <a:rPr lang="en-US" altLang="zh-CN" sz="1600" dirty="0">
                          <a:latin typeface="Palatino Linotype" panose="02040502050505030304" pitchFamily="18" charset="0"/>
                          <a:ea typeface="楷体" panose="02010609060101010101" pitchFamily="49" charset="-122"/>
                        </a:rPr>
                        <a:t>introduction</a:t>
                      </a:r>
                      <a:endParaRPr lang="zh-CN" altLang="en-US" sz="1600" dirty="0">
                        <a:latin typeface="Palatino Linotype" panose="02040502050505030304" pitchFamily="18" charset="0"/>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r>
                        <a:rPr lang="en-US" altLang="zh-CN" sz="1600" dirty="0">
                          <a:latin typeface="Palatino Linotype" panose="02040502050505030304" pitchFamily="18" charset="0"/>
                          <a:ea typeface="楷体" panose="02010609060101010101" pitchFamily="49" charset="-122"/>
                        </a:rPr>
                        <a:t>product picture</a:t>
                      </a:r>
                      <a:endParaRPr lang="zh-CN" altLang="en-US" sz="1600" dirty="0">
                        <a:latin typeface="Palatino Linotype" panose="02040502050505030304" pitchFamily="18" charset="0"/>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1657062">
                <a:tc rowSpan="2">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recombinant collagen</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medical instruments</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kern="1200" dirty="0">
                          <a:solidFill>
                            <a:schemeClr val="dk1"/>
                          </a:solidFill>
                          <a:effectLst/>
                          <a:latin typeface="Palatino Linotype" panose="02040502050505030304" pitchFamily="18" charset="0"/>
                          <a:ea typeface="楷体" panose="02010609060101010101" pitchFamily="49" charset="-122"/>
                          <a:cs typeface="+mn-cs"/>
                        </a:rPr>
                        <a:t>Key products: </a:t>
                      </a:r>
                      <a:r>
                        <a:rPr lang="en-US" altLang="zh-CN" sz="1600" b="0" kern="1200" dirty="0">
                          <a:solidFill>
                            <a:schemeClr val="dk1"/>
                          </a:solidFill>
                          <a:effectLst/>
                          <a:latin typeface="Palatino Linotype" panose="02040502050505030304" pitchFamily="18" charset="0"/>
                          <a:ea typeface="楷体" panose="02010609060101010101" pitchFamily="49" charset="-122"/>
                          <a:cs typeface="+mn-cs"/>
                        </a:rPr>
                        <a:t>implant products (Class III medical devices) and medical dressing products (Class II medical devices) </a:t>
                      </a:r>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a:t>
                      </a:r>
                      <a:endParaRPr lang="en-US" altLang="zh-CN" sz="1600" kern="1200" dirty="0">
                        <a:solidFill>
                          <a:schemeClr val="dk1"/>
                        </a:solidFill>
                        <a:effectLst/>
                        <a:latin typeface="Palatino Linotype" panose="02040502050505030304" pitchFamily="18" charset="0"/>
                        <a:ea typeface="楷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Promote the independent brand "Wei </a:t>
                      </a:r>
                      <a:r>
                        <a:rPr lang="en-US" altLang="zh-CN" sz="1600" kern="1200" dirty="0" err="1">
                          <a:solidFill>
                            <a:schemeClr val="dk1"/>
                          </a:solidFill>
                          <a:effectLst/>
                          <a:latin typeface="Palatino Linotype" panose="02040502050505030304" pitchFamily="18" charset="0"/>
                          <a:ea typeface="楷体" panose="02010609060101010101" pitchFamily="49" charset="-122"/>
                          <a:cs typeface="+mn-cs"/>
                        </a:rPr>
                        <a:t>Yimei</a:t>
                      </a:r>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a:t>
                      </a:r>
                      <a:r>
                        <a:rPr lang="en-US" altLang="zh-CN" sz="1600" kern="1200" dirty="0">
                          <a:solidFill>
                            <a:schemeClr val="dk1"/>
                          </a:solidFill>
                          <a:effectLst/>
                          <a:latin typeface="楷体" panose="02010609060101010101" pitchFamily="49" charset="-122"/>
                          <a:ea typeface="楷体" panose="02010609060101010101" pitchFamily="49" charset="-122"/>
                          <a:cs typeface="+mn-cs"/>
                        </a:rPr>
                        <a:t>.</a:t>
                      </a:r>
                      <a:endParaRPr lang="zh-CN" altLang="zh-CN" sz="1600" kern="1200" dirty="0">
                        <a:solidFill>
                          <a:schemeClr val="dk1"/>
                        </a:solidFill>
                        <a:effectLst/>
                        <a:latin typeface="楷体" panose="02010609060101010101" pitchFamily="49" charset="-122"/>
                        <a:ea typeface="楷体" panose="02010609060101010101" pitchFamily="49" charset="-122"/>
                        <a:cs typeface="+mn-cs"/>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endParaRPr lang="zh-CN" altLang="en-US" sz="1600"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r h="1804999">
                <a:tc vMerge="1">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functional cosmetics</a:t>
                      </a:r>
                      <a:r>
                        <a:rPr lang="zh-CN" altLang="zh-CN" sz="1600" kern="1200" dirty="0">
                          <a:solidFill>
                            <a:schemeClr val="dk1"/>
                          </a:solidFill>
                          <a:effectLst/>
                          <a:latin typeface="Palatino Linotype" panose="02040502050505030304" pitchFamily="18" charset="0"/>
                          <a:ea typeface="楷体" panose="02010609060101010101" pitchFamily="49" charset="-122"/>
                          <a:cs typeface="+mn-cs"/>
                        </a:rPr>
                        <a:t> </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2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endParaRPr lang="en-US" altLang="zh-CN" sz="1600" kern="1200" dirty="0">
                        <a:solidFill>
                          <a:schemeClr val="dk1"/>
                        </a:solidFill>
                        <a:effectLst/>
                        <a:latin typeface="Palatino Linotype" panose="02040502050505030304" pitchFamily="18" charset="0"/>
                        <a:ea typeface="楷体" panose="02010609060101010101" pitchFamily="49" charset="-122"/>
                        <a:cs typeface="+mn-cs"/>
                      </a:endParaRPr>
                    </a:p>
                    <a:p>
                      <a:pPr marL="0" algn="l"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Launch single-ingredient and composite-ingredient functional cosmetics to replenish collagen through topical application.</a:t>
                      </a:r>
                      <a:endParaRPr lang="en-US" altLang="zh-CN" sz="1600" kern="1200" dirty="0">
                        <a:solidFill>
                          <a:schemeClr val="dk1"/>
                        </a:solidFill>
                        <a:effectLst/>
                        <a:latin typeface="Palatino Linotype" panose="02040502050505030304" pitchFamily="18" charset="0"/>
                        <a:ea typeface="楷体" panose="02010609060101010101" pitchFamily="49" charset="-122"/>
                        <a:cs typeface="+mn-cs"/>
                      </a:endParaRPr>
                    </a:p>
                    <a:p>
                      <a:pPr marL="0" algn="ctr" defTabSz="958215" rtl="0" eaLnBrk="1" latinLnBrk="0" hangingPunct="1"/>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2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endParaRPr lang="zh-CN" altLang="en-US" sz="1600"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20000"/>
                      </a:srgbClr>
                    </a:solidFill>
                  </a:tcPr>
                </a:tc>
              </a:tr>
              <a:tr h="877268">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anti-HPV biological protein</a:t>
                      </a:r>
                      <a:r>
                        <a:rPr lang="zh-CN" altLang="zh-CN" sz="1600" kern="1200" dirty="0">
                          <a:solidFill>
                            <a:schemeClr val="dk1"/>
                          </a:solidFill>
                          <a:effectLst/>
                          <a:latin typeface="Palatino Linotype" panose="02040502050505030304" pitchFamily="18" charset="0"/>
                          <a:ea typeface="楷体" panose="02010609060101010101" pitchFamily="49" charset="-122"/>
                          <a:cs typeface="+mn-cs"/>
                        </a:rPr>
                        <a:t> </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ctr"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medical instruments</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algn="l" defTabSz="958215" rtl="0" eaLnBrk="1" latinLnBrk="0" hangingPunct="1"/>
                      <a:r>
                        <a:rPr lang="en-US" altLang="zh-CN" sz="1600" kern="1200" dirty="0">
                          <a:solidFill>
                            <a:schemeClr val="dk1"/>
                          </a:solidFill>
                          <a:effectLst/>
                          <a:latin typeface="Palatino Linotype" panose="02040502050505030304" pitchFamily="18" charset="0"/>
                          <a:ea typeface="楷体" panose="02010609060101010101" pitchFamily="49" charset="-122"/>
                          <a:cs typeface="+mn-cs"/>
                        </a:rPr>
                        <a:t>Includes anti-HPV biological protein dressings and anti-HPV biological protein invisible films. </a:t>
                      </a:r>
                      <a:endParaRPr lang="zh-CN" altLang="en-US" sz="1600" kern="1200" dirty="0">
                        <a:solidFill>
                          <a:schemeClr val="dk1"/>
                        </a:solidFill>
                        <a:effectLst/>
                        <a:latin typeface="Palatino Linotype" panose="02040502050505030304" pitchFamily="18" charset="0"/>
                        <a:ea typeface="楷体" panose="02010609060101010101" pitchFamily="49" charset="-122"/>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endParaRPr lang="zh-CN" altLang="en-US" sz="1600" dirty="0">
                        <a:latin typeface="楷体" panose="02010609060101010101" pitchFamily="49" charset="-122"/>
                        <a:ea typeface="楷体" panose="02010609060101010101" pitchFamily="49"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bl>
          </a:graphicData>
        </a:graphic>
      </p:graphicFrame>
      <p:pic>
        <p:nvPicPr>
          <p:cNvPr id="6" name="图片 5" descr="文本&#10;&#10;描述已自动生成"/>
          <p:cNvPicPr>
            <a:picLocks noChangeAspect="1"/>
          </p:cNvPicPr>
          <p:nvPr/>
        </p:nvPicPr>
        <p:blipFill>
          <a:blip r:embed="rId1"/>
          <a:stretch>
            <a:fillRect/>
          </a:stretch>
        </p:blipFill>
        <p:spPr>
          <a:xfrm>
            <a:off x="7020456" y="5759841"/>
            <a:ext cx="972108" cy="768279"/>
          </a:xfrm>
          <a:prstGeom prst="rect">
            <a:avLst/>
          </a:prstGeom>
        </p:spPr>
      </p:pic>
      <p:pic>
        <p:nvPicPr>
          <p:cNvPr id="7" name="图片 6"/>
          <p:cNvPicPr>
            <a:picLocks noChangeAspect="1"/>
          </p:cNvPicPr>
          <p:nvPr/>
        </p:nvPicPr>
        <p:blipFill rotWithShape="1">
          <a:blip r:embed="rId2"/>
          <a:srcRect l="10673" t="3346" r="9497"/>
          <a:stretch>
            <a:fillRect/>
          </a:stretch>
        </p:blipFill>
        <p:spPr>
          <a:xfrm>
            <a:off x="8404747" y="5746157"/>
            <a:ext cx="665757" cy="768280"/>
          </a:xfrm>
          <a:prstGeom prst="rect">
            <a:avLst/>
          </a:prstGeom>
        </p:spPr>
      </p:pic>
      <p:pic>
        <p:nvPicPr>
          <p:cNvPr id="8" name="图片 7" descr="图形用户界面&#10;&#10;描述已自动生成"/>
          <p:cNvPicPr>
            <a:picLocks noChangeAspect="1"/>
          </p:cNvPicPr>
          <p:nvPr/>
        </p:nvPicPr>
        <p:blipFill>
          <a:blip r:embed="rId3"/>
          <a:stretch>
            <a:fillRect/>
          </a:stretch>
        </p:blipFill>
        <p:spPr>
          <a:xfrm>
            <a:off x="6768179" y="4170410"/>
            <a:ext cx="2657672" cy="1367003"/>
          </a:xfrm>
          <a:prstGeom prst="rect">
            <a:avLst/>
          </a:prstGeom>
        </p:spPr>
      </p:pic>
      <p:pic>
        <p:nvPicPr>
          <p:cNvPr id="9" name="图片 8" descr="手机屏幕截图&#10;&#10;描述已自动生成"/>
          <p:cNvPicPr>
            <a:picLocks noChangeAspect="1"/>
          </p:cNvPicPr>
          <p:nvPr/>
        </p:nvPicPr>
        <p:blipFill>
          <a:blip r:embed="rId4"/>
          <a:stretch>
            <a:fillRect/>
          </a:stretch>
        </p:blipFill>
        <p:spPr>
          <a:xfrm>
            <a:off x="6751835" y="2566826"/>
            <a:ext cx="2641328" cy="972108"/>
          </a:xfrm>
          <a:prstGeom prst="rect">
            <a:avLst/>
          </a:prstGeom>
        </p:spPr>
      </p:pic>
      <p:sp>
        <p:nvSpPr>
          <p:cNvPr id="10" name="标题 1"/>
          <p:cNvSpPr txBox="1"/>
          <p:nvPr/>
        </p:nvSpPr>
        <p:spPr>
          <a:xfrm>
            <a:off x="256350" y="1108821"/>
            <a:ext cx="9541283" cy="378953"/>
          </a:xfrm>
          <a:prstGeom prst="roundRect">
            <a:avLst/>
          </a:prstGeom>
          <a:ln w="19050">
            <a:solidFill>
              <a:srgbClr val="C00000"/>
            </a:solidFill>
            <a:prstDash val="dash"/>
          </a:ln>
        </p:spPr>
        <p:txBody>
          <a:bodyPr anchor="t" anchorCtr="0"/>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Arial" panose="020B0604020202020204"/>
                <a:ea typeface="楷体" panose="02010609060101010101" pitchFamily="49" charset="-122"/>
                <a:cs typeface="+mj-cs"/>
              </a:rPr>
              <a:t> </a:t>
            </a:r>
            <a:endParaRPr kumimoji="0" lang="en-US" altLang="zh-CN" sz="2400" b="0" i="0" u="none" strike="noStrike" kern="1200" cap="none" spc="0" normalizeH="0" baseline="0" noProof="0" dirty="0">
              <a:ln>
                <a:noFill/>
              </a:ln>
              <a:solidFill>
                <a:srgbClr val="000000"/>
              </a:solidFill>
              <a:effectLst/>
              <a:uLnTx/>
              <a:uFillTx/>
              <a:latin typeface="Arial" panose="020B0604020202020204"/>
              <a:ea typeface="楷体" panose="02010609060101010101" pitchFamily="49" charset="-122"/>
              <a:cs typeface="+mj-cs"/>
            </a:endParaRPr>
          </a:p>
        </p:txBody>
      </p:sp>
      <p:sp>
        <p:nvSpPr>
          <p:cNvPr id="11" name="Text Placeholder 22"/>
          <p:cNvSpPr txBox="1"/>
          <p:nvPr/>
        </p:nvSpPr>
        <p:spPr bwMode="auto">
          <a:xfrm>
            <a:off x="351197" y="1136820"/>
            <a:ext cx="10592724" cy="291802"/>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0" marR="0" lvl="1" indent="0" algn="l" defTabSz="957580" rtl="0" eaLnBrk="1" fontAlgn="base" latinLnBrk="0" hangingPunct="1">
              <a:lnSpc>
                <a:spcPct val="106000"/>
              </a:lnSpc>
              <a:spcBef>
                <a:spcPts val="400"/>
              </a:spcBef>
              <a:spcAft>
                <a:spcPts val="0"/>
              </a:spcAft>
              <a:buClrTx/>
              <a:buSzTx/>
              <a:buFont typeface="Arial" panose="020B0604020202020204" pitchFamily="34" charset="0"/>
              <a:buNone/>
              <a:defRPr/>
            </a:pPr>
            <a:r>
              <a:rPr kumimoji="0" lang="en-US" b="0" i="0" u="none" strike="noStrike" kern="1200" cap="none" spc="0" normalizeH="0" baseline="0" noProof="0" dirty="0">
                <a:ln>
                  <a:noFill/>
                </a:ln>
                <a:solidFill>
                  <a:srgbClr val="000000"/>
                </a:solidFill>
                <a:effectLst/>
                <a:uLnTx/>
                <a:uFillTx/>
                <a:latin typeface="Palatino Linotype" panose="02040502050505030304" pitchFamily="18" charset="0"/>
                <a:ea typeface="+mj-ea"/>
                <a:cs typeface="+mj-cs"/>
              </a:rPr>
              <a:t>The company has a rich product pipeline and </a:t>
            </a:r>
            <a:r>
              <a:rPr kumimoji="0" lang="en-US" b="1" i="0" u="none" strike="noStrike" kern="1200" cap="none" spc="0" normalizeH="0" baseline="0" noProof="0" dirty="0">
                <a:ln>
                  <a:noFill/>
                </a:ln>
                <a:solidFill>
                  <a:srgbClr val="000000"/>
                </a:solidFill>
                <a:effectLst/>
                <a:uLnTx/>
                <a:uFillTx/>
                <a:latin typeface="Palatino Linotype" panose="02040502050505030304" pitchFamily="18" charset="0"/>
                <a:ea typeface="+mj-ea"/>
                <a:cs typeface="+mj-cs"/>
              </a:rPr>
              <a:t>has an exclusive recombinant collagen Class III medical device license.</a:t>
            </a:r>
            <a:endParaRPr kumimoji="0" lang="en-US" b="1" i="0" u="none" strike="noStrike" kern="1200" cap="none" spc="0" normalizeH="0" baseline="0" noProof="0" dirty="0">
              <a:ln>
                <a:noFill/>
              </a:ln>
              <a:solidFill>
                <a:srgbClr val="000000"/>
              </a:solidFill>
              <a:effectLst/>
              <a:uLnTx/>
              <a:uFillTx/>
              <a:latin typeface="Palatino Linotype" panose="02040502050505030304" pitchFamily="18" charset="0"/>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1.3 Key Product: Wei </a:t>
            </a:r>
            <a:r>
              <a:rPr lang="en-US" dirty="0" err="1"/>
              <a:t>Yimei</a:t>
            </a:r>
            <a:r>
              <a:rPr lang="en-US" dirty="0"/>
              <a:t>(</a:t>
            </a:r>
            <a:r>
              <a:rPr lang="zh-CN" altLang="en-US" dirty="0"/>
              <a:t>薇旖美</a:t>
            </a:r>
            <a:r>
              <a:rPr lang="en-US" dirty="0"/>
              <a:t>)</a:t>
            </a:r>
            <a:endParaRPr lang="en-US" dirty="0"/>
          </a:p>
        </p:txBody>
      </p:sp>
      <p:sp>
        <p:nvSpPr>
          <p:cNvPr id="9" name="矩形 8"/>
          <p:cNvSpPr/>
          <p:nvPr/>
        </p:nvSpPr>
        <p:spPr>
          <a:xfrm>
            <a:off x="487710" y="1080729"/>
            <a:ext cx="8784976" cy="1985647"/>
          </a:xfrm>
          <a:prstGeom prst="rect">
            <a:avLst/>
          </a:prstGeom>
          <a:solidFill>
            <a:sysClr val="window" lastClr="FFFFFF"/>
          </a:solidFill>
          <a:ln w="28575" cap="flat" cmpd="sng" algn="ctr">
            <a:solidFill>
              <a:srgbClr val="C00000"/>
            </a:solidFill>
            <a:prstDash val="sysDash"/>
            <a:miter lim="800000"/>
          </a:ln>
          <a:effectLst/>
        </p:spPr>
        <p:txBody>
          <a:bodyPr rtlCol="0" anchor="t" anchorCtr="0"/>
          <a:lstStyle/>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u"/>
              <a:defRPr/>
            </a:pPr>
            <a:r>
              <a:rPr kumimoji="0" lang="en-US" altLang="zh-CN" sz="1400" b="0" i="0" u="none" strike="noStrike" kern="0" cap="none" spc="0" normalizeH="0" baseline="0" noProof="0" dirty="0" err="1">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Weimi's</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specifications are </a:t>
            </a:r>
            <a:r>
              <a:rPr kumimoji="0" lang="en-US" altLang="zh-CN" sz="1400" b="1"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diversified in applications</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There are 5 specifications in the </a:t>
            </a:r>
            <a:r>
              <a:rPr kumimoji="0" lang="en-US" altLang="zh-CN" sz="1400" b="0" i="0" u="none" strike="noStrike" kern="0" cap="none" spc="0" normalizeH="0" baseline="0" noProof="0" dirty="0" err="1">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Weimi</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 series, including two products in three categories of medical devices.</a:t>
            </a:r>
            <a:endPar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endParaRPr>
          </a:p>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u"/>
              <a:defRPr/>
            </a:pPr>
            <a:r>
              <a:rPr kumimoji="0" lang="en-US" altLang="zh-CN" sz="1400" b="0" i="0" u="none" strike="noStrike" kern="0" cap="none" spc="0" normalizeH="0" baseline="0" noProof="0" dirty="0" err="1">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Weimei</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implant product is currently </a:t>
            </a:r>
            <a:r>
              <a:rPr kumimoji="0" lang="en-US" altLang="zh-CN" sz="1400" b="1"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the only injectable recombinant collagen Class III medical device product on the market.</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Compared with other animal-derived products, </a:t>
            </a:r>
            <a:r>
              <a:rPr kumimoji="0" lang="en-US" altLang="zh-CN" sz="1400" b="0" i="0" u="none" strike="noStrike" kern="0" cap="none" spc="0" normalizeH="0" baseline="0" noProof="0" dirty="0" err="1">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Weimei</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 can avoid the risk of viral contamination and immunogenicity.</a:t>
            </a:r>
            <a:endPar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endParaRPr>
          </a:p>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u"/>
              <a:defRPr/>
            </a:pP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Wei </a:t>
            </a:r>
            <a:r>
              <a:rPr kumimoji="0" lang="en-US" altLang="zh-CN" sz="1400" b="0" i="0" u="none" strike="noStrike" kern="0" cap="none" spc="0" normalizeH="0" baseline="0" noProof="0" dirty="0" err="1">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Aimei</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products are </a:t>
            </a:r>
            <a:r>
              <a:rPr kumimoji="0" lang="en-US" altLang="zh-CN" sz="1400" b="1"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scarce</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Currently, there are only 5 approved collagen III mechanical injections on the market from 4 manufacturers.</a:t>
            </a:r>
            <a:endPar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endParaRPr>
          </a:p>
          <a:p>
            <a:pPr marL="285750" marR="0" lvl="0" indent="-285750" algn="l" defTabSz="914400" rtl="0" eaLnBrk="1" fontAlgn="auto" latinLnBrk="0" hangingPunct="1">
              <a:spcBef>
                <a:spcPts val="0"/>
              </a:spcBef>
              <a:spcAft>
                <a:spcPts val="0"/>
              </a:spcAft>
              <a:buClrTx/>
              <a:buSzTx/>
              <a:buFont typeface="Wingdings" panose="05000000000000000000" pitchFamily="2" charset="2"/>
              <a:buChar char="u"/>
              <a:defRPr/>
            </a:pPr>
            <a:r>
              <a:rPr kumimoji="0" lang="en-US" altLang="zh-CN" sz="1400" b="0" i="0" u="none" strike="noStrike" kern="0" cap="none" spc="0" normalizeH="0" baseline="0" noProof="0" dirty="0" err="1">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Weiyimei</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 products have a </a:t>
            </a:r>
            <a:r>
              <a:rPr kumimoji="0" lang="en-US" altLang="zh-CN" sz="1400" b="1"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first-mover advantage in terms of compliance </a:t>
            </a:r>
            <a:r>
              <a:rPr kumimoji="0" lang="en-US" altLang="zh-CN" sz="1400" b="0" i="0" u="none" strike="noStrike" kern="0" cap="none" spc="0" normalizeH="0" baseline="0" noProof="0" dirty="0">
                <a:ln>
                  <a:noFill/>
                </a:ln>
                <a:solidFill>
                  <a:srgbClr val="9B1717"/>
                </a:solidFill>
                <a:effectLst/>
                <a:uLnTx/>
                <a:uFillTx/>
                <a:latin typeface="Times New Roman" panose="02020603050405020304"/>
                <a:ea typeface="楷体" panose="02010609060101010101" pitchFamily="49" charset="-122"/>
                <a:cs typeface="Arial" panose="020B0604020202020204" pitchFamily="34" charset="0"/>
              </a:rPr>
              <a:t>with the water-light injection method. </a:t>
            </a:r>
            <a:r>
              <a:rPr kumimoji="0" lang="en-US" altLang="zh-CN" sz="1400" b="0" i="0" u="none" strike="noStrike" kern="0" cap="none" spc="0" normalizeH="0" baseline="0" noProof="0" dirty="0">
                <a:ln>
                  <a:noFill/>
                </a:ln>
                <a:solidFill>
                  <a:prstClr val="black"/>
                </a:solidFill>
                <a:effectLst/>
                <a:uLnTx/>
                <a:uFillTx/>
                <a:latin typeface="Times New Roman" panose="02020603050405020304"/>
                <a:ea typeface="楷体" panose="02010609060101010101" pitchFamily="49" charset="-122"/>
                <a:cs typeface="Arial" panose="020B0604020202020204" pitchFamily="34" charset="0"/>
              </a:rPr>
              <a:t>It has the potential to occupy more market share in the future.</a:t>
            </a:r>
            <a:endParaRPr kumimoji="0" lang="zh-CN" altLang="zh-CN" sz="1400" b="0" i="0" u="none" strike="noStrike" kern="0" cap="none" spc="0" normalizeH="0" baseline="0" noProof="0" dirty="0">
              <a:ln>
                <a:noFill/>
              </a:ln>
              <a:solidFill>
                <a:prstClr val="black"/>
              </a:solidFill>
              <a:effectLst/>
              <a:uLnTx/>
              <a:uFillTx/>
              <a:latin typeface="Times New Roman" panose="02020603050405020304"/>
              <a:ea typeface="宋体" panose="02010600030101010101" pitchFamily="2" charset="-122"/>
              <a:cs typeface="Arial" panose="020B0604020202020204" pitchFamily="34" charset="0"/>
            </a:endParaRPr>
          </a:p>
        </p:txBody>
      </p:sp>
      <p:sp>
        <p:nvSpPr>
          <p:cNvPr id="3" name="Text Placeholder 12"/>
          <p:cNvSpPr/>
          <p:nvPr>
            <p:custDataLst>
              <p:tags r:id="rId1"/>
            </p:custDataLst>
          </p:nvPr>
        </p:nvSpPr>
        <p:spPr bwMode="auto">
          <a:xfrm>
            <a:off x="487710" y="3154210"/>
            <a:ext cx="6210033" cy="215444"/>
          </a:xfrm>
          <a:prstGeom prst="rect">
            <a:avLst/>
          </a:prstGeom>
          <a:noFill/>
          <a:ln w="9525">
            <a:noFill/>
            <a:miter lim="800000"/>
          </a:ln>
        </p:spPr>
        <p:txBody>
          <a:bodyPr wrap="none" lIns="0" tIns="0" rIns="0" bIns="0">
            <a:spAutoFit/>
          </a:bodyPr>
          <a:lstStyle/>
          <a:p>
            <a:pPr marL="0" marR="0" lvl="0" indent="0" algn="l" defTabSz="1019175"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rPr>
              <a:t>Comparison of main products of collagen type III medical device injections:</a:t>
            </a:r>
            <a:endParaRPr kumimoji="0" lang="en-US" sz="1400" b="1" i="0" u="none" strike="noStrike" kern="1200" cap="none" spc="0" normalizeH="0" baseline="0" noProof="0" dirty="0">
              <a:ln>
                <a:noFill/>
              </a:ln>
              <a:solidFill>
                <a:srgbClr val="000000"/>
              </a:solidFill>
              <a:effectLst/>
              <a:uLnTx/>
              <a:uFillTx/>
              <a:latin typeface="Palatino Linotype" panose="02040502050505030304" pitchFamily="18" charset="0"/>
              <a:ea typeface="+mn-ea"/>
              <a:cs typeface="+mn-cs"/>
            </a:endParaRPr>
          </a:p>
        </p:txBody>
      </p:sp>
      <p:graphicFrame>
        <p:nvGraphicFramePr>
          <p:cNvPr id="4" name="表格 3"/>
          <p:cNvGraphicFramePr>
            <a:graphicFrameLocks noGrp="1"/>
          </p:cNvGraphicFramePr>
          <p:nvPr/>
        </p:nvGraphicFramePr>
        <p:xfrm>
          <a:off x="487710" y="3440899"/>
          <a:ext cx="8784975" cy="3194248"/>
        </p:xfrm>
        <a:graphic>
          <a:graphicData uri="http://schemas.openxmlformats.org/drawingml/2006/table">
            <a:tbl>
              <a:tblPr/>
              <a:tblGrid>
                <a:gridCol w="1289215"/>
                <a:gridCol w="846778"/>
                <a:gridCol w="1377997"/>
                <a:gridCol w="1736029"/>
                <a:gridCol w="2070794"/>
                <a:gridCol w="634471"/>
                <a:gridCol w="829691"/>
              </a:tblGrid>
              <a:tr h="280520">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company</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product name</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register product name</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main ingredients</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adaptation</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effect duration</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a:solidFill>
                            <a:schemeClr val="bg1"/>
                          </a:solidFill>
                          <a:effectLst/>
                          <a:latin typeface="Palatino Linotype" panose="02040502050505030304" pitchFamily="18" charset="0"/>
                          <a:cs typeface="Arial" panose="020B0604020202020204" pitchFamily="34" charset="0"/>
                        </a:rPr>
                        <a:t>price</a:t>
                      </a:r>
                      <a:endParaRPr lang="zh-CN" altLang="en-US" sz="900" b="1" i="0" u="none" strike="noStrike" dirty="0">
                        <a:solidFill>
                          <a:schemeClr val="bg1"/>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0000"/>
                    </a:solidFill>
                  </a:tcPr>
                </a:tc>
              </a:tr>
              <a:tr h="555089">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1" u="none" strike="noStrike" dirty="0" err="1">
                          <a:effectLst/>
                          <a:latin typeface="Palatino Linotype" panose="02040502050505030304" pitchFamily="18" charset="0"/>
                          <a:cs typeface="Arial" panose="020B0604020202020204" pitchFamily="34" charset="0"/>
                        </a:rPr>
                        <a:t>Jinbo</a:t>
                      </a:r>
                      <a:r>
                        <a:rPr lang="en-US" altLang="zh-CN" sz="900" b="1" u="none" strike="noStrike" dirty="0">
                          <a:effectLst/>
                          <a:latin typeface="Palatino Linotype" panose="02040502050505030304" pitchFamily="18" charset="0"/>
                          <a:cs typeface="Arial" panose="020B0604020202020204" pitchFamily="34" charset="0"/>
                        </a:rPr>
                        <a:t> Bio</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zh-CN" altLang="en-US" sz="900" b="1" u="none" strike="noStrike" dirty="0">
                          <a:effectLst/>
                          <a:latin typeface="Palatino Linotype" panose="02040502050505030304" pitchFamily="18" charset="0"/>
                          <a:cs typeface="Arial" panose="020B0604020202020204" pitchFamily="34" charset="0"/>
                        </a:rPr>
                        <a:t>薇旖美极纯</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zh-CN" altLang="en-US" sz="900" b="1" u="none" strike="noStrike" dirty="0">
                          <a:effectLst/>
                          <a:latin typeface="Palatino Linotype" panose="02040502050505030304" pitchFamily="18" charset="0"/>
                          <a:cs typeface="Arial" panose="020B0604020202020204" pitchFamily="34" charset="0"/>
                        </a:rPr>
                        <a:t>重组</a:t>
                      </a:r>
                      <a:r>
                        <a:rPr lang="en-GB" sz="900" b="1" u="none" strike="noStrike" dirty="0">
                          <a:effectLst/>
                          <a:latin typeface="Palatino Linotype" panose="02040502050505030304" pitchFamily="18" charset="0"/>
                          <a:cs typeface="Arial" panose="020B0604020202020204" pitchFamily="34" charset="0"/>
                        </a:rPr>
                        <a:t>III</a:t>
                      </a:r>
                      <a:r>
                        <a:rPr lang="zh-CN" altLang="en-US" sz="900" b="1" u="none" strike="noStrike" dirty="0">
                          <a:effectLst/>
                          <a:latin typeface="Palatino Linotype" panose="02040502050505030304" pitchFamily="18" charset="0"/>
                          <a:cs typeface="Arial" panose="020B0604020202020204" pitchFamily="34" charset="0"/>
                        </a:rPr>
                        <a:t>型人源化胶原蛋白动感纤维</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1" u="none" strike="noStrike" dirty="0">
                          <a:effectLst/>
                          <a:latin typeface="Palatino Linotype" panose="02040502050505030304" pitchFamily="18" charset="0"/>
                          <a:cs typeface="Arial" panose="020B0604020202020204" pitchFamily="34" charset="0"/>
                        </a:rPr>
                        <a:t>recombinant type III humanized collagen dynamic fiber</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1" u="none" strike="noStrike" dirty="0">
                          <a:effectLst/>
                          <a:latin typeface="Palatino Linotype" panose="02040502050505030304" pitchFamily="18" charset="0"/>
                          <a:cs typeface="Arial" panose="020B0604020202020204" pitchFamily="34" charset="0"/>
                        </a:rPr>
                        <a:t>used for facial dermal tissue filling to correct forehead dynamic wrinkles (including glabella lines, forehead lines and crow's feet)</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1" u="none" strike="noStrike" dirty="0">
                          <a:effectLst/>
                          <a:latin typeface="Palatino Linotype" panose="02040502050505030304" pitchFamily="18" charset="0"/>
                          <a:cs typeface="Arial" panose="020B0604020202020204" pitchFamily="34" charset="0"/>
                        </a:rPr>
                        <a:t>about 3 months</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1" u="none" strike="noStrike" dirty="0">
                          <a:effectLst/>
                          <a:latin typeface="Palatino Linotype" panose="02040502050505030304" pitchFamily="18" charset="0"/>
                          <a:cs typeface="Arial" panose="020B0604020202020204" pitchFamily="34" charset="0"/>
                        </a:rPr>
                        <a:t>about 6800 yuan/piece</a:t>
                      </a:r>
                      <a:endParaRPr lang="zh-CN" altLang="en-US" sz="900" b="1"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r h="555089">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0" i="0" u="none" strike="noStrike" dirty="0" err="1">
                          <a:solidFill>
                            <a:srgbClr val="000000"/>
                          </a:solidFill>
                          <a:effectLst/>
                          <a:latin typeface="Palatino Linotype" panose="02040502050505030304" pitchFamily="18" charset="0"/>
                          <a:ea typeface="等线" panose="02010600030101010101" pitchFamily="2" charset="-122"/>
                          <a:cs typeface="Arial" panose="020B0604020202020204" pitchFamily="34" charset="0"/>
                        </a:rPr>
                        <a:t>Hanfu</a:t>
                      </a:r>
                      <a:r>
                        <a:rPr lang="en-US" altLang="zh-CN"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rPr>
                        <a:t> Bio (Netherlands)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zh-CN" altLang="en-US" sz="900" u="none" strike="noStrike" dirty="0">
                          <a:effectLst/>
                          <a:latin typeface="Palatino Linotype" panose="02040502050505030304" pitchFamily="18" charset="0"/>
                          <a:cs typeface="Arial" panose="020B0604020202020204" pitchFamily="34" charset="0"/>
                        </a:rPr>
                        <a:t>爱贝芙</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zh-CN" altLang="en-US" sz="900" u="none" strike="noStrike" dirty="0">
                          <a:effectLst/>
                          <a:latin typeface="Palatino Linotype" panose="02040502050505030304" pitchFamily="18" charset="0"/>
                          <a:cs typeface="Arial" panose="020B0604020202020204" pitchFamily="34" charset="0"/>
                        </a:rPr>
                        <a:t>整形用胶原和</a:t>
                      </a:r>
                      <a:r>
                        <a:rPr lang="en-GB" sz="900" u="none" strike="noStrike" dirty="0">
                          <a:effectLst/>
                          <a:latin typeface="Palatino Linotype" panose="02040502050505030304" pitchFamily="18" charset="0"/>
                          <a:cs typeface="Arial" panose="020B0604020202020204" pitchFamily="34" charset="0"/>
                        </a:rPr>
                        <a:t>PMMA</a:t>
                      </a:r>
                      <a:r>
                        <a:rPr lang="zh-CN" altLang="en-US" sz="900" u="none" strike="noStrike" dirty="0">
                          <a:effectLst/>
                          <a:latin typeface="Palatino Linotype" panose="02040502050505030304" pitchFamily="18" charset="0"/>
                          <a:cs typeface="Arial" panose="020B0604020202020204" pitchFamily="34" charset="0"/>
                        </a:rPr>
                        <a:t>皮下植入物系统</a:t>
                      </a:r>
                      <a:r>
                        <a:rPr lang="en-GB" sz="900" u="none" strike="noStrike" dirty="0">
                          <a:effectLst/>
                          <a:latin typeface="Palatino Linotype" panose="02040502050505030304" pitchFamily="18" charset="0"/>
                          <a:cs typeface="Arial" panose="020B0604020202020204" pitchFamily="34" charset="0"/>
                        </a:rPr>
                        <a:t>ArteColl</a:t>
                      </a:r>
                      <a:endParaRPr lang="en-GB"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collagen suspension of polymethylmethacrylate microspheres with trace amounts of lidocaine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used to inject into the deep dermis to correct nasolabial folds, or fill into the outer layer of periosteum for rhinoplasty</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rPr>
                        <a:t>about 12 months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more than 10,000 yuan/piece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r h="417804">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rPr>
                        <a:t>Changchun </a:t>
                      </a:r>
                      <a:r>
                        <a:rPr lang="en-US" altLang="zh-CN" sz="900" b="0" i="0" u="none" strike="noStrike" dirty="0" err="1">
                          <a:solidFill>
                            <a:srgbClr val="000000"/>
                          </a:solidFill>
                          <a:effectLst/>
                          <a:latin typeface="Palatino Linotype" panose="02040502050505030304" pitchFamily="18" charset="0"/>
                          <a:ea typeface="等线" panose="02010600030101010101" pitchFamily="2" charset="-122"/>
                          <a:cs typeface="Arial" panose="020B0604020202020204" pitchFamily="34" charset="0"/>
                        </a:rPr>
                        <a:t>Feiman</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zh-CN" altLang="en-US" sz="900" u="none" strike="noStrike">
                          <a:effectLst/>
                          <a:latin typeface="Palatino Linotype" panose="02040502050505030304" pitchFamily="18" charset="0"/>
                          <a:cs typeface="Arial" panose="020B0604020202020204" pitchFamily="34" charset="0"/>
                        </a:rPr>
                        <a:t>弗缦</a:t>
                      </a:r>
                      <a:endParaRPr lang="zh-CN" altLang="en-US" sz="900" b="0" i="0" u="none" strike="noStrike">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zh-CN" altLang="en-US" sz="900" u="none" strike="noStrike">
                          <a:effectLst/>
                          <a:latin typeface="Palatino Linotype" panose="02040502050505030304" pitchFamily="18" charset="0"/>
                          <a:cs typeface="Arial" panose="020B0604020202020204" pitchFamily="34" charset="0"/>
                        </a:rPr>
                        <a:t>医用胶原充填剂</a:t>
                      </a:r>
                      <a:endParaRPr lang="zh-CN" altLang="en-US" sz="900" b="0" i="0" u="none" strike="noStrike">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3.5% bovine collagen and 0.3% lidocaine hydrochloride in normal saline suspension</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used for facial dermal tissue filling to correct moderate to severe nasolabial folds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about 6 months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b="0" u="none" strike="noStrike" dirty="0">
                          <a:effectLst/>
                          <a:latin typeface="Palatino Linotype" panose="02040502050505030304" pitchFamily="18" charset="0"/>
                          <a:cs typeface="Arial" panose="020B0604020202020204" pitchFamily="34" charset="0"/>
                        </a:rPr>
                        <a:t>about 6800 yuan/piece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r h="829659">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u="none" strike="noStrike" dirty="0" err="1">
                          <a:effectLst/>
                          <a:latin typeface="Palatino Linotype" panose="02040502050505030304" pitchFamily="18" charset="0"/>
                          <a:cs typeface="Arial" panose="020B0604020202020204" pitchFamily="34" charset="0"/>
                        </a:rPr>
                        <a:t>Shuangmei</a:t>
                      </a:r>
                      <a:r>
                        <a:rPr lang="en-US" altLang="zh-CN" sz="900" u="none" strike="noStrike" dirty="0">
                          <a:effectLst/>
                          <a:latin typeface="Palatino Linotype" panose="02040502050505030304" pitchFamily="18" charset="0"/>
                          <a:cs typeface="Arial" panose="020B0604020202020204" pitchFamily="34" charset="0"/>
                        </a:rPr>
                        <a:t> Biotechnology</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zh-CN" altLang="en-US" sz="900" u="none" strike="noStrike" dirty="0">
                          <a:effectLst/>
                          <a:latin typeface="Palatino Linotype" panose="02040502050505030304" pitchFamily="18" charset="0"/>
                          <a:cs typeface="Arial" panose="020B0604020202020204" pitchFamily="34" charset="0"/>
                        </a:rPr>
                        <a:t>肤柔美</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zh-CN" altLang="en-US" sz="900" u="none" strike="noStrike" dirty="0">
                          <a:effectLst/>
                          <a:latin typeface="Palatino Linotype" panose="02040502050505030304" pitchFamily="18" charset="0"/>
                          <a:cs typeface="Arial" panose="020B0604020202020204" pitchFamily="34" charset="0"/>
                        </a:rPr>
                        <a:t>胶原蛋白植入剂</a:t>
                      </a:r>
                      <a:r>
                        <a:rPr lang="en-GB" sz="900" u="none" strike="noStrike" dirty="0">
                          <a:effectLst/>
                          <a:latin typeface="Palatino Linotype" panose="02040502050505030304" pitchFamily="18" charset="0"/>
                          <a:cs typeface="Arial" panose="020B0604020202020204" pitchFamily="34" charset="0"/>
                        </a:rPr>
                        <a:t>Sunmax Collagen Implant I</a:t>
                      </a:r>
                      <a:endParaRPr lang="en-GB"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Type I collagen purified from pig skin is dispersed in phosphate saline buffer solution through filtration sterilization and aseptic operation.</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used for facial dermal tissue filling to correct forehead dynamic wrinkles (such as glabella lines, forehead lines, crow's feet, etc.)</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about 4-6 months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about 4,000 yuan/piece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r h="555089">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en-US" altLang="zh-CN" sz="900" u="none" strike="noStrike" dirty="0" err="1">
                          <a:effectLst/>
                          <a:latin typeface="Palatino Linotype" panose="02040502050505030304" pitchFamily="18" charset="0"/>
                          <a:cs typeface="Arial" panose="020B0604020202020204" pitchFamily="34" charset="0"/>
                        </a:rPr>
                        <a:t>Shuangmei</a:t>
                      </a:r>
                      <a:r>
                        <a:rPr lang="en-US" altLang="zh-CN" sz="900" u="none" strike="noStrike" dirty="0">
                          <a:effectLst/>
                          <a:latin typeface="Palatino Linotype" panose="02040502050505030304" pitchFamily="18" charset="0"/>
                          <a:cs typeface="Arial" panose="020B0604020202020204" pitchFamily="34" charset="0"/>
                        </a:rPr>
                        <a:t> Bio</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fontAlgn="ctr"/>
                      <a:r>
                        <a:rPr lang="zh-CN" altLang="en-US" sz="900" u="none" strike="noStrike" dirty="0">
                          <a:effectLst/>
                          <a:latin typeface="Palatino Linotype" panose="02040502050505030304" pitchFamily="18" charset="0"/>
                          <a:cs typeface="Arial" panose="020B0604020202020204" pitchFamily="34" charset="0"/>
                        </a:rPr>
                        <a:t>肤丽美</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zh-CN" altLang="en-US" sz="900" u="none" strike="noStrike" dirty="0">
                          <a:effectLst/>
                          <a:latin typeface="Palatino Linotype" panose="02040502050505030304" pitchFamily="18" charset="0"/>
                          <a:cs typeface="Arial" panose="020B0604020202020204" pitchFamily="34" charset="0"/>
                        </a:rPr>
                        <a:t>胶原蛋白植入剂</a:t>
                      </a:r>
                      <a:r>
                        <a:rPr lang="en-GB" sz="900" u="none" strike="noStrike" dirty="0" err="1">
                          <a:effectLst/>
                          <a:latin typeface="Palatino Linotype" panose="02040502050505030304" pitchFamily="18" charset="0"/>
                          <a:cs typeface="Arial" panose="020B0604020202020204" pitchFamily="34" charset="0"/>
                        </a:rPr>
                        <a:t>Sunmax</a:t>
                      </a:r>
                      <a:r>
                        <a:rPr lang="en-GB" sz="900" u="none" strike="noStrike" dirty="0">
                          <a:effectLst/>
                          <a:latin typeface="Palatino Linotype" panose="02040502050505030304" pitchFamily="18" charset="0"/>
                          <a:cs typeface="Arial" panose="020B0604020202020204" pitchFamily="34" charset="0"/>
                        </a:rPr>
                        <a:t> Collagen Implant-Plus</a:t>
                      </a:r>
                      <a:endParaRPr lang="en-GB"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composed of cross-linked type I collagen purified from pig skin and phosphate buffered saline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for injection into the middle to deep layers of facial dermis tissue to correct nasolabial fold gravity wrinkles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about 6-8 months</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l" fontAlgn="ctr"/>
                      <a:r>
                        <a:rPr lang="en-US" altLang="zh-CN" sz="900" u="none" strike="noStrike" dirty="0">
                          <a:effectLst/>
                          <a:latin typeface="Palatino Linotype" panose="02040502050505030304" pitchFamily="18" charset="0"/>
                          <a:cs typeface="Arial" panose="020B0604020202020204" pitchFamily="34" charset="0"/>
                        </a:rPr>
                        <a:t>about 8,000 yuan/piece</a:t>
                      </a:r>
                      <a:endParaRPr lang="zh-CN" altLang="en-US" sz="900" b="0" i="0" u="none" strike="noStrike" dirty="0">
                        <a:solidFill>
                          <a:srgbClr val="000000"/>
                        </a:solidFill>
                        <a:effectLst/>
                        <a:latin typeface="Palatino Linotype" panose="02040502050505030304" pitchFamily="18" charset="0"/>
                        <a:ea typeface="等线" panose="02010600030101010101" pitchFamily="2" charset="-122"/>
                        <a:cs typeface="Arial" panose="020B0604020202020204" pitchFamily="34" charset="0"/>
                      </a:endParaRPr>
                    </a:p>
                  </a:txBody>
                  <a:tcPr marL="6605" marR="6605" marT="6605"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9E9E9"/>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dirty="0">
                <a:ln>
                  <a:noFill/>
                </a:ln>
                <a:solidFill>
                  <a:srgbClr val="000000"/>
                </a:solidFill>
                <a:effectLst/>
                <a:uLnTx/>
                <a:uFillTx/>
                <a:latin typeface="Times New Roman" panose="02020603050405020304" pitchFamily="18" charset="0"/>
                <a:ea typeface="+mj-ea"/>
                <a:cs typeface="Times New Roman" panose="02020603050405020304" pitchFamily="18" charset="0"/>
                <a:sym typeface="+mn-ea"/>
              </a:rPr>
              <a:t>1.4 </a:t>
            </a:r>
            <a:r>
              <a:rPr lang="en-US" dirty="0">
                <a:latin typeface="Times New Roman" panose="02020603050405020304" pitchFamily="18" charset="0"/>
                <a:cs typeface="Times New Roman" panose="02020603050405020304" pitchFamily="18" charset="0"/>
              </a:rPr>
              <a:t>Competitive Advantage</a:t>
            </a:r>
            <a:endParaRPr lang="en-US" dirty="0">
              <a:latin typeface="Times New Roman" panose="02020603050405020304" pitchFamily="18" charset="0"/>
              <a:cs typeface="Times New Roman" panose="02020603050405020304" pitchFamily="18" charset="0"/>
            </a:endParaRPr>
          </a:p>
        </p:txBody>
      </p:sp>
      <p:sp>
        <p:nvSpPr>
          <p:cNvPr id="3" name="Text Placeholder 12"/>
          <p:cNvSpPr/>
          <p:nvPr>
            <p:custDataLst>
              <p:tags r:id="rId1"/>
            </p:custDataLst>
          </p:nvPr>
        </p:nvSpPr>
        <p:spPr bwMode="auto">
          <a:xfrm>
            <a:off x="341680" y="4206740"/>
            <a:ext cx="1800173" cy="307777"/>
          </a:xfrm>
          <a:prstGeom prst="rect">
            <a:avLst/>
          </a:prstGeom>
          <a:noFill/>
          <a:ln w="9525">
            <a:noFill/>
            <a:miter lim="800000"/>
          </a:ln>
        </p:spPr>
        <p:txBody>
          <a:bodyPr wrap="none" lIns="0" tIns="0" rIns="0" bIns="0">
            <a:spAutoFit/>
          </a:bodyPr>
          <a:lstStyle/>
          <a:p>
            <a:pPr marL="0" marR="0" lvl="0" indent="0" algn="l" defTabSz="1019175" rtl="0" eaLnBrk="1" fontAlgn="auto" latinLnBrk="0" hangingPunct="1">
              <a:lnSpc>
                <a:spcPct val="100000"/>
              </a:lnSpc>
              <a:spcBef>
                <a:spcPts val="0"/>
              </a:spcBef>
              <a:spcAft>
                <a:spcPts val="0"/>
              </a:spcAft>
              <a:buClrTx/>
              <a:buSzTx/>
              <a:buFontTx/>
              <a:buNone/>
              <a:defRPr/>
            </a:pPr>
            <a:r>
              <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Growth E</a:t>
            </a:r>
            <a:r>
              <a:rPr kumimoji="0" lang="en-US" sz="20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ngine</a:t>
            </a:r>
            <a:endParaRPr kumimoji="0" 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Rectangle 4"/>
          <p:cNvSpPr>
            <a:spLocks noChangeArrowheads="1"/>
          </p:cNvSpPr>
          <p:nvPr/>
        </p:nvSpPr>
        <p:spPr bwMode="gray">
          <a:xfrm>
            <a:off x="461077" y="1258611"/>
            <a:ext cx="1552575" cy="748800"/>
          </a:xfrm>
          <a:prstGeom prst="homePlate">
            <a:avLst>
              <a:gd name="adj" fmla="val 24063"/>
            </a:avLst>
          </a:prstGeom>
          <a:solidFill>
            <a:schemeClr val="bg2"/>
          </a:solidFill>
          <a:ln w="12700" algn="ctr">
            <a:solidFill>
              <a:schemeClr val="bg1"/>
            </a:solidFill>
            <a:miter lim="800000"/>
          </a:ln>
        </p:spPr>
        <p:txBody>
          <a:bodyPr lIns="36000" tIns="36000" rIns="36000" bIns="36000" anchor="ctr" anchorCtr="1"/>
          <a:lstStyle/>
          <a:p>
            <a:pPr marL="0" marR="0" lvl="0" indent="0" algn="ctr" defTabSz="958215" rtl="0" eaLnBrk="1" fontAlgn="auto" latinLnBrk="0" hangingPunct="1">
              <a:lnSpc>
                <a:spcPct val="106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R&amp;D advantages</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8" name="Text Placeholder 22"/>
          <p:cNvSpPr txBox="1"/>
          <p:nvPr/>
        </p:nvSpPr>
        <p:spPr bwMode="auto">
          <a:xfrm>
            <a:off x="2164465" y="1257817"/>
            <a:ext cx="5404806" cy="635358"/>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R&amp;D system is complete and the team is strong.</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focus on R&amp;D investment.</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9" name="Text Placeholder 22"/>
          <p:cNvSpPr txBox="1"/>
          <p:nvPr/>
        </p:nvSpPr>
        <p:spPr bwMode="auto">
          <a:xfrm>
            <a:off x="2164465" y="2073872"/>
            <a:ext cx="7180229" cy="896327"/>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h</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ave</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developed </a:t>
            </a:r>
            <a:r>
              <a:rPr kumimoji="0" lang="en-US" sz="16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the only injection-grade recombinant </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type III humanized collagen biomedical material.</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become the industry standard setter.</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0" name="Text Placeholder 22"/>
          <p:cNvSpPr txBox="1"/>
          <p:nvPr/>
        </p:nvSpPr>
        <p:spPr bwMode="auto">
          <a:xfrm>
            <a:off x="2164465" y="3034794"/>
            <a:ext cx="7360249" cy="896327"/>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s</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eize</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the opportunity during the industry development period.</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r</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ecombinant</a:t>
            </a: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type III humanized collagen freeze-dried fiber has become the company's main profit contribution.</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6" name="Rectangle 4"/>
          <p:cNvSpPr>
            <a:spLocks noChangeArrowheads="1"/>
          </p:cNvSpPr>
          <p:nvPr/>
        </p:nvSpPr>
        <p:spPr bwMode="gray">
          <a:xfrm>
            <a:off x="452088" y="2147635"/>
            <a:ext cx="1552575" cy="748800"/>
          </a:xfrm>
          <a:prstGeom prst="homePlate">
            <a:avLst>
              <a:gd name="adj" fmla="val 24063"/>
            </a:avLst>
          </a:prstGeom>
          <a:solidFill>
            <a:schemeClr val="bg2"/>
          </a:solidFill>
          <a:ln w="12700" algn="ctr">
            <a:solidFill>
              <a:schemeClr val="bg1"/>
            </a:solidFill>
            <a:miter lim="800000"/>
          </a:ln>
        </p:spPr>
        <p:txBody>
          <a:bodyPr lIns="36000" tIns="36000" rIns="36000" bIns="36000" anchor="ctr" anchorCtr="1"/>
          <a:lstStyle/>
          <a:p>
            <a:pPr marL="0" marR="0" lvl="0" indent="0" algn="ctr" defTabSz="958215" rtl="0" eaLnBrk="1" fontAlgn="auto" latinLnBrk="0" hangingPunct="1">
              <a:lnSpc>
                <a:spcPct val="106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technical advantages</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17" name="Rectangle 4"/>
          <p:cNvSpPr>
            <a:spLocks noChangeArrowheads="1"/>
          </p:cNvSpPr>
          <p:nvPr/>
        </p:nvSpPr>
        <p:spPr bwMode="gray">
          <a:xfrm>
            <a:off x="461077" y="3069192"/>
            <a:ext cx="1552575" cy="748800"/>
          </a:xfrm>
          <a:prstGeom prst="homePlate">
            <a:avLst>
              <a:gd name="adj" fmla="val 24063"/>
            </a:avLst>
          </a:prstGeom>
          <a:solidFill>
            <a:schemeClr val="bg2"/>
          </a:solidFill>
          <a:ln w="12700" algn="ctr">
            <a:solidFill>
              <a:schemeClr val="bg1"/>
            </a:solidFill>
            <a:miter lim="800000"/>
          </a:ln>
        </p:spPr>
        <p:txBody>
          <a:bodyPr lIns="36000" tIns="36000" rIns="36000" bIns="36000" anchor="ctr" anchorCtr="1"/>
          <a:lstStyle/>
          <a:p>
            <a:pPr marL="0" marR="0" lvl="0" indent="0" algn="ctr" defTabSz="958215" rtl="0" eaLnBrk="1" fontAlgn="auto" latinLnBrk="0" hangingPunct="1">
              <a:lnSpc>
                <a:spcPct val="106000"/>
              </a:lnSpc>
              <a:spcBef>
                <a:spcPts val="0"/>
              </a:spcBef>
              <a:spcAft>
                <a:spcPts val="0"/>
              </a:spcAft>
              <a:buClrTx/>
              <a:buSzTx/>
              <a:buFontTx/>
              <a:buNone/>
              <a:defRPr/>
            </a:pP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p</a:t>
            </a:r>
            <a:r>
              <a:rPr kumimoji="0" lang="en-US" sz="1400" b="1"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roduct</a:t>
            </a:r>
            <a:r>
              <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advantages</a:t>
            </a:r>
            <a:endParaRPr kumimoji="0" lang="en-US" sz="1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5" name="标题 1"/>
          <p:cNvSpPr txBox="1"/>
          <p:nvPr/>
        </p:nvSpPr>
        <p:spPr>
          <a:xfrm>
            <a:off x="341680" y="4710703"/>
            <a:ext cx="3170604" cy="1344566"/>
          </a:xfrm>
          <a:prstGeom prst="roundRect">
            <a:avLst/>
          </a:prstGeom>
          <a:ln w="19050">
            <a:solidFill>
              <a:srgbClr val="C00000"/>
            </a:solidFill>
            <a:prstDash val="dash"/>
          </a:ln>
        </p:spPr>
        <p:txBody>
          <a:bodyPr anchor="t" anchorCtr="0"/>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Placeholder 22"/>
          <p:cNvSpPr txBox="1"/>
          <p:nvPr/>
        </p:nvSpPr>
        <p:spPr bwMode="auto">
          <a:xfrm>
            <a:off x="491526" y="4951747"/>
            <a:ext cx="2988332" cy="1028286"/>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There is sufficient reserve of products under development,</a:t>
            </a:r>
            <a:endPar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N</a:t>
            </a:r>
            <a:r>
              <a:rPr kumimoji="0" lang="en-US" b="0" i="0" u="none" strike="noStrike" kern="1200" cap="none" spc="0" normalizeH="0" baseline="0" noProof="0" dirty="0" err="1">
                <a:ln>
                  <a:noFill/>
                </a:ln>
                <a:solidFill>
                  <a:srgbClr val="000000"/>
                </a:solidFill>
                <a:effectLst/>
                <a:uLnTx/>
                <a:uFillTx/>
                <a:latin typeface="Times New Roman" panose="02020603050405020304" pitchFamily="18" charset="0"/>
                <a:ea typeface="+mj-ea"/>
                <a:cs typeface="Times New Roman" panose="02020603050405020304" pitchFamily="18" charset="0"/>
              </a:rPr>
              <a:t>ew</a:t>
            </a:r>
            <a:r>
              <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 gynecological products are worth looking forward to.</a:t>
            </a:r>
            <a:endParaRPr kumimoji="0" lang="en-US"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7" name="Text Placeholder 22"/>
          <p:cNvSpPr txBox="1"/>
          <p:nvPr/>
        </p:nvSpPr>
        <p:spPr bwMode="auto">
          <a:xfrm>
            <a:off x="4581991" y="4798587"/>
            <a:ext cx="5087201" cy="1256682"/>
          </a:xfrm>
          <a:prstGeom prst="rect">
            <a:avLst/>
          </a:prstGeom>
        </p:spPr>
        <p:txBody>
          <a:bodyPr wrap="square" lIns="36000" tIns="36000" rIns="36000" bIns="36000">
            <a:spAutoFit/>
          </a:bodyPr>
          <a:lstStyle>
            <a:lvl1pPr marL="358775" indent="-358775" algn="l" defTabSz="957580" rtl="0" eaLnBrk="1" fontAlgn="base" hangingPunct="1">
              <a:lnSpc>
                <a:spcPct val="106000"/>
              </a:lnSpc>
              <a:spcBef>
                <a:spcPts val="1350"/>
              </a:spcBef>
              <a:spcAft>
                <a:spcPct val="0"/>
              </a:spcAft>
              <a:buFont typeface="Arial" panose="020B0604020202020204" pitchFamily="34" charset="0"/>
              <a:defRPr lang="en-US" sz="1400" kern="1200" dirty="0">
                <a:solidFill>
                  <a:schemeClr val="tx2"/>
                </a:solidFill>
                <a:latin typeface="+mn-lt"/>
                <a:ea typeface="+mn-ea"/>
                <a:cs typeface="+mn-cs"/>
              </a:defRPr>
            </a:lvl1pPr>
            <a:lvl2pPr marL="190500" indent="-190500" algn="l" defTabSz="957580" rtl="0" eaLnBrk="1" fontAlgn="base" hangingPunct="1">
              <a:lnSpc>
                <a:spcPct val="106000"/>
              </a:lnSpc>
              <a:spcBef>
                <a:spcPts val="1350"/>
              </a:spcBef>
              <a:spcAft>
                <a:spcPct val="0"/>
              </a:spcAft>
              <a:buFont typeface="Arial" panose="020B0604020202020204" pitchFamily="34" charset="0"/>
              <a:buChar char="•"/>
              <a:defRPr lang="en-US" sz="1400" kern="1200" dirty="0">
                <a:solidFill>
                  <a:schemeClr val="tx2"/>
                </a:solidFill>
                <a:latin typeface="+mn-lt"/>
                <a:ea typeface="+mj-ea"/>
                <a:cs typeface="+mj-cs"/>
              </a:defRPr>
            </a:lvl2pPr>
            <a:lvl3pPr marL="373380" indent="-18288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3pPr>
            <a:lvl4pPr marL="565150" indent="-190500" algn="l" defTabSz="957580" rtl="0" eaLnBrk="1" fontAlgn="base" hangingPunct="1">
              <a:lnSpc>
                <a:spcPct val="106000"/>
              </a:lnSpc>
              <a:spcBef>
                <a:spcPts val="575"/>
              </a:spcBef>
              <a:spcAft>
                <a:spcPct val="0"/>
              </a:spcAft>
              <a:buFont typeface="Arial" panose="020B0604020202020204" pitchFamily="34" charset="0"/>
              <a:buChar char="•"/>
              <a:defRPr lang="en-US" sz="1200" kern="1200" dirty="0">
                <a:solidFill>
                  <a:schemeClr val="tx2"/>
                </a:solidFill>
                <a:latin typeface="+mn-lt"/>
                <a:ea typeface="+mj-ea"/>
                <a:cs typeface="+mj-cs"/>
              </a:defRPr>
            </a:lvl4pPr>
            <a:lvl5pPr marL="744855" indent="-179705" algn="l" defTabSz="957580" rtl="0" eaLnBrk="1" fontAlgn="base" hangingPunct="1">
              <a:lnSpc>
                <a:spcPct val="106000"/>
              </a:lnSpc>
              <a:spcBef>
                <a:spcPts val="575"/>
              </a:spcBef>
              <a:spcAft>
                <a:spcPct val="0"/>
              </a:spcAft>
              <a:buFont typeface="Arial" panose="020B0604020202020204" pitchFamily="34" charset="0"/>
              <a:buChar char="‒"/>
              <a:defRPr lang="en-GB" sz="1200" kern="1200" dirty="0">
                <a:solidFill>
                  <a:schemeClr val="tx2"/>
                </a:solidFill>
                <a:latin typeface="+mn-lt"/>
                <a:ea typeface="+mj-ea"/>
                <a:cs typeface="+mj-cs"/>
              </a:defRPr>
            </a:lvl5pPr>
            <a:lvl6pPr marL="841375" indent="-171450" algn="l" defTabSz="859790" rtl="0" eaLnBrk="1" latinLnBrk="0" hangingPunct="1">
              <a:spcBef>
                <a:spcPts val="0"/>
              </a:spcBef>
              <a:spcAft>
                <a:spcPts val="280"/>
              </a:spcAft>
              <a:buFont typeface="Arial" panose="020B0604020202020204" pitchFamily="34" charset="0"/>
              <a:buChar char="•"/>
              <a:defRPr sz="1500" kern="1200" baseline="0">
                <a:solidFill>
                  <a:schemeClr val="accent1"/>
                </a:solidFill>
                <a:latin typeface="+mn-lt"/>
                <a:ea typeface="+mn-ea"/>
                <a:cs typeface="+mn-cs"/>
              </a:defRPr>
            </a:lvl6pPr>
            <a:lvl7pPr marL="1014730" indent="-173355"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7pPr>
            <a:lvl8pPr marL="1177290" indent="-16256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8pPr>
            <a:lvl9pPr marL="1348740" indent="-171450" algn="l" defTabSz="859790" rtl="0" eaLnBrk="1" latinLnBrk="0" hangingPunct="1">
              <a:spcBef>
                <a:spcPts val="0"/>
              </a:spcBef>
              <a:spcAft>
                <a:spcPts val="280"/>
              </a:spcAft>
              <a:buFont typeface="Arial" panose="020B0604020202020204" pitchFamily="34" charset="0"/>
              <a:buChar char="‒"/>
              <a:defRPr sz="1300" kern="1200">
                <a:solidFill>
                  <a:schemeClr val="accent1"/>
                </a:solidFill>
                <a:latin typeface="+mn-lt"/>
                <a:ea typeface="+mn-ea"/>
                <a:cs typeface="+mn-cs"/>
              </a:defRPr>
            </a:lvl9pPr>
          </a:lstStyle>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altLang="zh-CN" sz="14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Plan </a:t>
            </a: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to build 7 new raw material production lines and 5 terminal product production lines</a:t>
            </a: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a:p>
            <a:pPr marL="179705" marR="0" lvl="1" indent="-179705" algn="l" defTabSz="957580" rtl="0" eaLnBrk="1" fontAlgn="base" latinLnBrk="0" hangingPunct="1">
              <a:lnSpc>
                <a:spcPct val="106000"/>
              </a:lnSpc>
              <a:spcBef>
                <a:spcPts val="400"/>
              </a:spcBef>
              <a:spcAft>
                <a:spcPts val="0"/>
              </a:spcAft>
              <a:buClrTx/>
              <a:buSzTx/>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The production lines for the two types of products are put into operation simultaneously, with annual output of 2 million and 50 million pieces respectively.</a:t>
            </a:r>
            <a:endParaRPr kumimoji="0" 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19" name="标题 1"/>
          <p:cNvSpPr txBox="1"/>
          <p:nvPr/>
        </p:nvSpPr>
        <p:spPr>
          <a:xfrm>
            <a:off x="4456773" y="4710703"/>
            <a:ext cx="4960167" cy="1392056"/>
          </a:xfrm>
          <a:prstGeom prst="roundRect">
            <a:avLst/>
          </a:prstGeom>
          <a:ln w="19050">
            <a:solidFill>
              <a:srgbClr val="C00000"/>
            </a:solidFill>
            <a:prstDash val="dash"/>
          </a:ln>
        </p:spPr>
        <p:txBody>
          <a:bodyPr anchor="t" anchorCtr="0"/>
          <a:lstStyle>
            <a:lvl1pPr algn="l" defTabSz="685800" rtl="0" eaLnBrk="1" latinLnBrk="0" hangingPunct="1">
              <a:lnSpc>
                <a:spcPct val="90000"/>
              </a:lnSpc>
              <a:spcBef>
                <a:spcPct val="0"/>
              </a:spcBef>
              <a:buNone/>
              <a:defRPr sz="2700" kern="1200">
                <a:solidFill>
                  <a:schemeClr val="tx1"/>
                </a:solidFill>
                <a:latin typeface="楷体" panose="02010609060101010101" pitchFamily="49" charset="-122"/>
                <a:ea typeface="楷体" panose="02010609060101010101" pitchFamily="49" charset="-122"/>
                <a:cs typeface="+mj-cs"/>
              </a:defRPr>
            </a:lvl1pPr>
          </a:lstStyle>
          <a:p>
            <a:pPr marL="0" marR="0" lvl="0" indent="0" algn="l" defTabSz="685800" rtl="0" eaLnBrk="1" fontAlgn="auto" latinLnBrk="0" hangingPunct="1">
              <a:lnSpc>
                <a:spcPct val="90000"/>
              </a:lnSpc>
              <a:spcBef>
                <a:spcPct val="0"/>
              </a:spcBef>
              <a:spcAft>
                <a:spcPts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a:t>
            </a:r>
            <a:endPar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十字形 22"/>
          <p:cNvSpPr/>
          <p:nvPr/>
        </p:nvSpPr>
        <p:spPr>
          <a:xfrm>
            <a:off x="3612418" y="5121877"/>
            <a:ext cx="605928" cy="610102"/>
          </a:xfrm>
          <a:prstGeom prst="plus">
            <a:avLst/>
          </a:prstGeom>
          <a:solidFill>
            <a:srgbClr val="BA2835"/>
          </a:solidFill>
          <a:ln w="12700" cap="flat" cmpd="sng" algn="ctr">
            <a:solidFill>
              <a:srgbClr val="BA2835">
                <a:shade val="50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0" cap="none" spc="0" normalizeH="0" baseline="0" noProof="0" dirty="0">
              <a:ln>
                <a:noFill/>
              </a:ln>
              <a:solidFill>
                <a:prstClr val="white"/>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noProof="0" dirty="0">
                <a:ln>
                  <a:noFill/>
                </a:ln>
                <a:solidFill>
                  <a:srgbClr val="000000"/>
                </a:solidFill>
                <a:effectLst/>
                <a:uLnTx/>
                <a:uFillTx/>
                <a:ea typeface="+mj-ea"/>
                <a:cs typeface="+mj-cs"/>
                <a:sym typeface="+mn-ea"/>
              </a:rPr>
              <a:t>1.5 Co</a:t>
            </a:r>
            <a:r>
              <a:rPr lang="en-US" altLang="zh-CN" noProof="0" dirty="0">
                <a:ln>
                  <a:noFill/>
                </a:ln>
                <a:solidFill>
                  <a:srgbClr val="000000"/>
                </a:solidFill>
                <a:effectLst/>
                <a:uLnTx/>
                <a:uFillTx/>
                <a:ea typeface="宋体" panose="02010600030101010101" pitchFamily="2" charset="-122"/>
                <a:cs typeface="+mj-cs"/>
                <a:sym typeface="+mn-ea"/>
              </a:rPr>
              <a:t>llagen Industry</a:t>
            </a:r>
            <a:endParaRPr lang="en-US" dirty="0"/>
          </a:p>
        </p:txBody>
      </p:sp>
      <p:sp>
        <p:nvSpPr>
          <p:cNvPr id="5" name="文本框 4"/>
          <p:cNvSpPr txBox="1"/>
          <p:nvPr/>
        </p:nvSpPr>
        <p:spPr>
          <a:xfrm>
            <a:off x="235585" y="1053465"/>
            <a:ext cx="9099550" cy="2069465"/>
          </a:xfrm>
          <a:prstGeom prst="rect">
            <a:avLst/>
          </a:prstGeom>
          <a:noFill/>
          <a:ln w="6350" cap="flat">
            <a:noFill/>
            <a:miter lim="800000"/>
          </a:ln>
        </p:spPr>
        <p:txBody>
          <a:bodyPr wrap="square" lIns="0" tIns="0" rIns="0" bIns="0" rtlCol="0" anchor="t" anchorCtr="0">
            <a:noAutofit/>
          </a:bodyPr>
          <a:lstStyle/>
          <a:p>
            <a:pPr marL="285750" indent="-285750" algn="l">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Collagen is the most abundant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protein</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in mammalian tissues and a crucial component of the extracellular matrix. It maintains the structure and function of various tissues and organs such as skin, cartilage, tendons, ligaments, and internal organs.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l">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Collagen is distributed throughout different organs in the human body, actively participating in the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repair and regeneration of tissue organs</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l">
              <a:lnSpc>
                <a:spcPct val="90000"/>
              </a:lnSpc>
              <a:spcBef>
                <a:spcPts val="600"/>
              </a:spcBef>
              <a:buClr>
                <a:schemeClr val="bg2"/>
              </a:buClr>
              <a:buFont typeface="Wingdings" panose="05000000000000000000" charset="0"/>
              <a:buChar char="n"/>
            </a:pP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It is widely used in various fields, including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(1) medicine, (2) functional skincare products, (3) food</a:t>
            </a:r>
            <a:r>
              <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gn="l">
              <a:lnSpc>
                <a:spcPct val="90000"/>
              </a:lnSpc>
              <a:spcBef>
                <a:spcPts val="600"/>
              </a:spcBef>
              <a:buClr>
                <a:schemeClr val="bg2"/>
              </a:buClr>
            </a:pPr>
            <a:endParaRPr lang="en-US" altLang="zh-CN" sz="1400" dirty="0">
              <a:latin typeface="Times New Roman" panose="02020603050405020304" pitchFamily="18" charset="0"/>
              <a:cs typeface="Times New Roman" panose="02020603050405020304" pitchFamily="18" charset="0"/>
            </a:endParaRPr>
          </a:p>
          <a:p>
            <a:pPr>
              <a:lnSpc>
                <a:spcPct val="90000"/>
              </a:lnSpc>
              <a:spcBef>
                <a:spcPts val="600"/>
              </a:spcBef>
              <a:buClr>
                <a:schemeClr val="bg2"/>
              </a:buClr>
            </a:pPr>
            <a:endParaRPr lang="zh-CN" altLang="en-US" sz="1400"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custDataLst>
              <p:tags r:id="rId1"/>
            </p:custDataLst>
          </p:nvPr>
        </p:nvGraphicFramePr>
        <p:xfrm>
          <a:off x="523875" y="3033395"/>
          <a:ext cx="8809990" cy="3561080"/>
        </p:xfrm>
        <a:graphic>
          <a:graphicData uri="http://schemas.openxmlformats.org/drawingml/2006/table">
            <a:tbl>
              <a:tblPr firstRow="1" bandRow="1">
                <a:solidFill>
                  <a:srgbClr val="E9E9E9"/>
                </a:solidFill>
              </a:tblPr>
              <a:tblGrid>
                <a:gridCol w="2056765"/>
                <a:gridCol w="6753225"/>
              </a:tblGrid>
              <a:tr h="305435">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r>
                        <a:rPr lang="en-US" altLang="zh-CN" sz="1400" dirty="0">
                          <a:latin typeface="Palatino Linotype" panose="02040502050505030304" pitchFamily="18" charset="0"/>
                          <a:ea typeface="楷体" panose="02010609060101010101" pitchFamily="49" charset="-122"/>
                        </a:rPr>
                        <a:t>Application Field</a:t>
                      </a:r>
                      <a:endParaRPr lang="en-US" altLang="zh-CN" sz="1400"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lvl1pPr marL="0" algn="l" defTabSz="958215" rtl="0" eaLnBrk="1" latinLnBrk="0" hangingPunct="1">
                        <a:defRPr sz="1900" b="1" kern="1200">
                          <a:solidFill>
                            <a:schemeClr val="lt1"/>
                          </a:solidFill>
                          <a:latin typeface="Times New Roman" panose="02020603050405020304"/>
                          <a:ea typeface="楷体" panose="02010609060101010101" pitchFamily="49" charset="-122"/>
                        </a:defRPr>
                      </a:lvl1pPr>
                      <a:lvl2pPr marL="478790" algn="l" defTabSz="958215" rtl="0" eaLnBrk="1" latinLnBrk="0" hangingPunct="1">
                        <a:defRPr sz="1900" b="1" kern="1200">
                          <a:solidFill>
                            <a:schemeClr val="lt1"/>
                          </a:solidFill>
                          <a:latin typeface="Times New Roman" panose="02020603050405020304"/>
                          <a:ea typeface="楷体" panose="02010609060101010101" pitchFamily="49" charset="-122"/>
                        </a:defRPr>
                      </a:lvl2pPr>
                      <a:lvl3pPr marL="958215" algn="l" defTabSz="958215" rtl="0" eaLnBrk="1" latinLnBrk="0" hangingPunct="1">
                        <a:defRPr sz="1900" b="1" kern="1200">
                          <a:solidFill>
                            <a:schemeClr val="lt1"/>
                          </a:solidFill>
                          <a:latin typeface="Times New Roman" panose="02020603050405020304"/>
                          <a:ea typeface="楷体" panose="02010609060101010101" pitchFamily="49" charset="-122"/>
                        </a:defRPr>
                      </a:lvl3pPr>
                      <a:lvl4pPr marL="1437005" algn="l" defTabSz="958215" rtl="0" eaLnBrk="1" latinLnBrk="0" hangingPunct="1">
                        <a:defRPr sz="1900" b="1" kern="1200">
                          <a:solidFill>
                            <a:schemeClr val="lt1"/>
                          </a:solidFill>
                          <a:latin typeface="Times New Roman" panose="02020603050405020304"/>
                          <a:ea typeface="楷体" panose="02010609060101010101" pitchFamily="49" charset="-122"/>
                        </a:defRPr>
                      </a:lvl4pPr>
                      <a:lvl5pPr marL="1915795" algn="l" defTabSz="958215" rtl="0" eaLnBrk="1" latinLnBrk="0" hangingPunct="1">
                        <a:defRPr sz="1900" b="1" kern="1200">
                          <a:solidFill>
                            <a:schemeClr val="lt1"/>
                          </a:solidFill>
                          <a:latin typeface="Times New Roman" panose="02020603050405020304"/>
                          <a:ea typeface="楷体" panose="02010609060101010101" pitchFamily="49" charset="-122"/>
                        </a:defRPr>
                      </a:lvl5pPr>
                      <a:lvl6pPr marL="2394585" algn="l" defTabSz="958215" rtl="0" eaLnBrk="1" latinLnBrk="0" hangingPunct="1">
                        <a:defRPr sz="1900" b="1" kern="1200">
                          <a:solidFill>
                            <a:schemeClr val="lt1"/>
                          </a:solidFill>
                          <a:latin typeface="Times New Roman" panose="02020603050405020304"/>
                          <a:ea typeface="楷体" panose="02010609060101010101" pitchFamily="49" charset="-122"/>
                        </a:defRPr>
                      </a:lvl6pPr>
                      <a:lvl7pPr marL="2874010" algn="l" defTabSz="958215" rtl="0" eaLnBrk="1" latinLnBrk="0" hangingPunct="1">
                        <a:defRPr sz="1900" b="1" kern="1200">
                          <a:solidFill>
                            <a:schemeClr val="lt1"/>
                          </a:solidFill>
                          <a:latin typeface="Times New Roman" panose="02020603050405020304"/>
                          <a:ea typeface="楷体" panose="02010609060101010101" pitchFamily="49" charset="-122"/>
                        </a:defRPr>
                      </a:lvl7pPr>
                      <a:lvl8pPr marL="3352800" algn="l" defTabSz="958215" rtl="0" eaLnBrk="1" latinLnBrk="0" hangingPunct="1">
                        <a:defRPr sz="1900" b="1" kern="1200">
                          <a:solidFill>
                            <a:schemeClr val="lt1"/>
                          </a:solidFill>
                          <a:latin typeface="Times New Roman" panose="02020603050405020304"/>
                          <a:ea typeface="楷体" panose="02010609060101010101" pitchFamily="49" charset="-122"/>
                        </a:defRPr>
                      </a:lvl8pPr>
                      <a:lvl9pPr marL="3831590" algn="l" defTabSz="958215" rtl="0" eaLnBrk="1" latinLnBrk="0" hangingPunct="1">
                        <a:defRPr sz="1900" b="1" kern="1200">
                          <a:solidFill>
                            <a:schemeClr val="lt1"/>
                          </a:solidFill>
                          <a:latin typeface="Times New Roman" panose="02020603050405020304"/>
                          <a:ea typeface="楷体" panose="02010609060101010101" pitchFamily="49" charset="-122"/>
                        </a:defRPr>
                      </a:lvl9pPr>
                    </a:lstStyle>
                    <a:p>
                      <a:pPr algn="ctr"/>
                      <a:r>
                        <a:rPr lang="en-US" altLang="zh-CN" sz="1400" dirty="0">
                          <a:latin typeface="Palatino Linotype" panose="02040502050505030304" pitchFamily="18" charset="0"/>
                          <a:ea typeface="楷体" panose="02010609060101010101" pitchFamily="49" charset="-122"/>
                        </a:rPr>
                        <a:t>Function</a:t>
                      </a:r>
                      <a:endParaRPr lang="en-US" altLang="zh-CN" sz="1400"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399415">
                <a:tc rowSpan="6">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marL="0" marR="0" lvl="0" algn="ctr" defTabSz="958215" rtl="0" eaLnBrk="1" fontAlgn="auto" latinLnBrk="0" hangingPunct="1">
                        <a:lnSpc>
                          <a:spcPct val="100000"/>
                        </a:lnSpc>
                        <a:spcBef>
                          <a:spcPts val="0"/>
                        </a:spcBef>
                        <a:buClrTx/>
                        <a:buSzTx/>
                        <a:buFontTx/>
                        <a:buNone/>
                      </a:pPr>
                      <a:r>
                        <a:rPr lang="en-US" altLang="zh-CN" sz="1200" b="1" kern="1200" dirty="0">
                          <a:solidFill>
                            <a:schemeClr val="tx1"/>
                          </a:solidFill>
                          <a:latin typeface="Palatino Linotype" panose="02040502050505030304" pitchFamily="18" charset="0"/>
                          <a:ea typeface="楷体" panose="02010609060101010101" pitchFamily="49" charset="-122"/>
                          <a:cs typeface="+mn-cs"/>
                        </a:rPr>
                        <a:t>Pharmaceuticals</a:t>
                      </a:r>
                      <a:endParaRPr lang="en-US" altLang="zh-CN" sz="1200" b="1" kern="1200" dirty="0">
                        <a:solidFill>
                          <a:schemeClr val="tx1"/>
                        </a:solidFill>
                        <a:latin typeface="Palatino Linotype" panose="02040502050505030304" pitchFamily="18" charset="0"/>
                        <a:ea typeface="楷体" panose="02010609060101010101" pitchFamily="49" charset="-122"/>
                        <a:cs typeface="+mn-cs"/>
                      </a:endParaRPr>
                    </a:p>
                    <a:p>
                      <a:pPr marL="0" marR="0" lvl="0" algn="ctr" defTabSz="958215" rtl="0" eaLnBrk="1" fontAlgn="auto" latinLnBrk="0" hangingPunct="1">
                        <a:lnSpc>
                          <a:spcPct val="100000"/>
                        </a:lnSpc>
                        <a:spcBef>
                          <a:spcPts val="0"/>
                        </a:spcBef>
                        <a:buClrTx/>
                        <a:buSzTx/>
                        <a:buFontTx/>
                        <a:buNone/>
                      </a:pPr>
                      <a:r>
                        <a:rPr lang="en-US" altLang="zh-CN" sz="1200" b="1" kern="1200" dirty="0">
                          <a:solidFill>
                            <a:schemeClr val="tx1"/>
                          </a:solidFill>
                          <a:latin typeface="Palatino Linotype" panose="02040502050505030304" pitchFamily="18" charset="0"/>
                          <a:ea typeface="楷体" panose="02010609060101010101" pitchFamily="49" charset="-122"/>
                          <a:cs typeface="+mn-cs"/>
                        </a:rPr>
                        <a:t>(including medical devices)</a:t>
                      </a:r>
                      <a:endParaRPr lang="en-US" altLang="zh-CN" sz="1200" b="1" kern="1200" dirty="0">
                        <a:solidFill>
                          <a:schemeClr val="tx1"/>
                        </a:solidFill>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Skin repair, oral cavity restoration, neurosurgery repair</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400050">
                <a:tc vMerge="1">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Hemostatic materials, particularly effective in trauma-induced bleeding</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399415">
                <a:tc vMerge="1">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lvl1pPr marL="0" algn="l" defTabSz="958215" rtl="0" eaLnBrk="1" latinLnBrk="0" hangingPunct="1">
                        <a:defRPr sz="1900" kern="1200">
                          <a:solidFill>
                            <a:schemeClr val="dk1"/>
                          </a:solidFill>
                          <a:latin typeface="Times New Roman" panose="02020603050405020304"/>
                          <a:ea typeface="楷体" panose="02010609060101010101" pitchFamily="49" charset="-122"/>
                        </a:defRPr>
                      </a:lvl1pPr>
                      <a:lvl2pPr marL="478790" algn="l" defTabSz="958215" rtl="0" eaLnBrk="1" latinLnBrk="0" hangingPunct="1">
                        <a:defRPr sz="1900" kern="1200">
                          <a:solidFill>
                            <a:schemeClr val="dk1"/>
                          </a:solidFill>
                          <a:latin typeface="Times New Roman" panose="02020603050405020304"/>
                          <a:ea typeface="楷体" panose="02010609060101010101" pitchFamily="49" charset="-122"/>
                        </a:defRPr>
                      </a:lvl2pPr>
                      <a:lvl3pPr marL="958215" algn="l" defTabSz="958215" rtl="0" eaLnBrk="1" latinLnBrk="0" hangingPunct="1">
                        <a:defRPr sz="1900" kern="1200">
                          <a:solidFill>
                            <a:schemeClr val="dk1"/>
                          </a:solidFill>
                          <a:latin typeface="Times New Roman" panose="02020603050405020304"/>
                          <a:ea typeface="楷体" panose="02010609060101010101" pitchFamily="49" charset="-122"/>
                        </a:defRPr>
                      </a:lvl3pPr>
                      <a:lvl4pPr marL="1437005" algn="l" defTabSz="958215" rtl="0" eaLnBrk="1" latinLnBrk="0" hangingPunct="1">
                        <a:defRPr sz="1900" kern="1200">
                          <a:solidFill>
                            <a:schemeClr val="dk1"/>
                          </a:solidFill>
                          <a:latin typeface="Times New Roman" panose="02020603050405020304"/>
                          <a:ea typeface="楷体" panose="02010609060101010101" pitchFamily="49" charset="-122"/>
                        </a:defRPr>
                      </a:lvl4pPr>
                      <a:lvl5pPr marL="1915795" algn="l" defTabSz="958215" rtl="0" eaLnBrk="1" latinLnBrk="0" hangingPunct="1">
                        <a:defRPr sz="1900" kern="1200">
                          <a:solidFill>
                            <a:schemeClr val="dk1"/>
                          </a:solidFill>
                          <a:latin typeface="Times New Roman" panose="02020603050405020304"/>
                          <a:ea typeface="楷体" panose="02010609060101010101" pitchFamily="49" charset="-122"/>
                        </a:defRPr>
                      </a:lvl5pPr>
                      <a:lvl6pPr marL="2394585" algn="l" defTabSz="958215" rtl="0" eaLnBrk="1" latinLnBrk="0" hangingPunct="1">
                        <a:defRPr sz="1900" kern="1200">
                          <a:solidFill>
                            <a:schemeClr val="dk1"/>
                          </a:solidFill>
                          <a:latin typeface="Times New Roman" panose="02020603050405020304"/>
                          <a:ea typeface="楷体" panose="02010609060101010101" pitchFamily="49" charset="-122"/>
                        </a:defRPr>
                      </a:lvl6pPr>
                      <a:lvl7pPr marL="2874010" algn="l" defTabSz="958215" rtl="0" eaLnBrk="1" latinLnBrk="0" hangingPunct="1">
                        <a:defRPr sz="1900" kern="1200">
                          <a:solidFill>
                            <a:schemeClr val="dk1"/>
                          </a:solidFill>
                          <a:latin typeface="Times New Roman" panose="02020603050405020304"/>
                          <a:ea typeface="楷体" panose="02010609060101010101" pitchFamily="49" charset="-122"/>
                        </a:defRPr>
                      </a:lvl7pPr>
                      <a:lvl8pPr marL="3352800" algn="l" defTabSz="958215" rtl="0" eaLnBrk="1" latinLnBrk="0" hangingPunct="1">
                        <a:defRPr sz="1900" kern="1200">
                          <a:solidFill>
                            <a:schemeClr val="dk1"/>
                          </a:solidFill>
                          <a:latin typeface="Times New Roman" panose="02020603050405020304"/>
                          <a:ea typeface="楷体" panose="02010609060101010101" pitchFamily="49" charset="-122"/>
                        </a:defRPr>
                      </a:lvl8pPr>
                      <a:lvl9pPr marL="3831590" algn="l" defTabSz="958215" rtl="0" eaLnBrk="1" latinLnBrk="0" hangingPunct="1">
                        <a:defRPr sz="1900" kern="1200">
                          <a:solidFill>
                            <a:schemeClr val="dk1"/>
                          </a:solidFill>
                          <a:latin typeface="Times New Roman" panose="02020603050405020304"/>
                          <a:ea typeface="楷体" panose="02010609060101010101" pitchFamily="49" charset="-122"/>
                        </a:defRPr>
                      </a:lvl9p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Drug carriers, vaccine adjuvants</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400050">
                <a:tc vMerge="1">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latin typeface="Palatino Linotype" panose="02040502050505030304" pitchFamily="18" charset="0"/>
                          <a:ea typeface="楷体" panose="02010609060101010101" pitchFamily="49" charset="-122"/>
                        </a:rPr>
                        <a:t>Injectable filling materials for facial contour correction, wrinkle reduction, scar repair</a:t>
                      </a:r>
                      <a:endParaRPr lang="en-US" altLang="zh-CN" sz="1200" b="1"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399415">
                <a:tc vMerge="1">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latin typeface="Palatino Linotype" panose="02040502050505030304" pitchFamily="18" charset="0"/>
                          <a:ea typeface="楷体" panose="02010609060101010101" pitchFamily="49" charset="-122"/>
                        </a:rPr>
                        <a:t>Bone regeneration, cartilage tissue regeneration, oral bone defect repair</a:t>
                      </a:r>
                      <a:endParaRPr lang="en-US" altLang="zh-CN" sz="1200" b="1"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400050">
                <a:tc vMerge="1">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latin typeface="Palatino Linotype" panose="02040502050505030304" pitchFamily="18" charset="0"/>
                          <a:ea typeface="楷体" panose="02010609060101010101" pitchFamily="49" charset="-122"/>
                        </a:rPr>
                        <a:t>Cardiovascular applications</a:t>
                      </a:r>
                      <a:endParaRPr lang="en-US" altLang="zh-CN" sz="1200" b="1"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457200">
                <a:tc>
                  <a:txBody>
                    <a:bodyPr/>
                    <a:lstStyle/>
                    <a:p>
                      <a:pPr marL="0" algn="ctr" defTabSz="958215" rtl="0" eaLnBrk="1" latinLnBrk="0" hangingPunct="1">
                        <a:buClrTx/>
                        <a:buSzTx/>
                        <a:buFontTx/>
                        <a:buNone/>
                      </a:pPr>
                      <a:r>
                        <a:rPr lang="en-US" altLang="zh-CN" sz="1200" b="1" kern="1200" dirty="0">
                          <a:solidFill>
                            <a:schemeClr val="tx1"/>
                          </a:solidFill>
                          <a:latin typeface="Palatino Linotype" panose="02040502050505030304" pitchFamily="18" charset="0"/>
                          <a:ea typeface="楷体" panose="02010609060101010101" pitchFamily="49" charset="-122"/>
                          <a:cs typeface="+mn-cs"/>
                        </a:rPr>
                        <a:t>Functional Skincare products</a:t>
                      </a:r>
                      <a:endParaRPr lang="en-US" altLang="zh-CN" sz="1200" b="1" kern="1200" dirty="0">
                        <a:solidFill>
                          <a:schemeClr val="tx1"/>
                        </a:solidFill>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latin typeface="Palatino Linotype" panose="02040502050505030304" pitchFamily="18" charset="0"/>
                          <a:ea typeface="楷体" panose="02010609060101010101" pitchFamily="49" charset="-122"/>
                        </a:rPr>
                        <a:t>Skin whitening, moisturizing, anti-aging</a:t>
                      </a:r>
                      <a:endParaRPr lang="en-US" altLang="zh-CN" sz="1200" b="1"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400050">
                <a:tc>
                  <a:txBody>
                    <a:bodyPr/>
                    <a:lstStyle/>
                    <a:p>
                      <a:pPr marL="0" algn="ctr" defTabSz="958215" rtl="0" eaLnBrk="1" latinLnBrk="0" hangingPunct="1">
                        <a:buClrTx/>
                        <a:buSzTx/>
                        <a:buFontTx/>
                        <a:buNone/>
                      </a:pPr>
                      <a:r>
                        <a:rPr lang="en-US" altLang="zh-CN" sz="1200" b="1" kern="1200" dirty="0">
                          <a:solidFill>
                            <a:schemeClr val="tx1"/>
                          </a:solidFill>
                          <a:latin typeface="Palatino Linotype" panose="02040502050505030304" pitchFamily="18" charset="0"/>
                          <a:ea typeface="楷体" panose="02010609060101010101" pitchFamily="49" charset="-122"/>
                          <a:cs typeface="+mn-cs"/>
                        </a:rPr>
                        <a:t>Food</a:t>
                      </a:r>
                      <a:endParaRPr lang="en-US" altLang="zh-CN" sz="1200" b="1" kern="1200" dirty="0">
                        <a:solidFill>
                          <a:schemeClr val="tx1"/>
                        </a:solidFill>
                        <a:latin typeface="Palatino Linotype" panose="02040502050505030304" pitchFamily="18" charset="0"/>
                        <a:ea typeface="楷体" panose="02010609060101010101" pitchFamily="49" charset="-122"/>
                        <a:cs typeface="+mn-cs"/>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buNone/>
                      </a:pPr>
                      <a:r>
                        <a:rPr lang="en-US" altLang="zh-CN" sz="1200" b="1" dirty="0">
                          <a:latin typeface="Palatino Linotype" panose="02040502050505030304" pitchFamily="18" charset="0"/>
                          <a:ea typeface="楷体" panose="02010609060101010101" pitchFamily="49" charset="-122"/>
                        </a:rPr>
                        <a:t>Artificial collagen capsules, chewable tablets, protein powders...</a:t>
                      </a:r>
                      <a:endParaRPr lang="en-US" altLang="zh-CN" sz="1200" b="1" dirty="0">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1.6 Market Potential &amp; Policies</a:t>
            </a:r>
            <a:endParaRPr lang="en-US" dirty="0"/>
          </a:p>
        </p:txBody>
      </p:sp>
      <p:sp>
        <p:nvSpPr>
          <p:cNvPr id="5" name="文本框 4"/>
          <p:cNvSpPr txBox="1"/>
          <p:nvPr/>
        </p:nvSpPr>
        <p:spPr>
          <a:xfrm>
            <a:off x="883920" y="2757805"/>
            <a:ext cx="7979410" cy="1599565"/>
          </a:xfrm>
          <a:prstGeom prst="rect">
            <a:avLst/>
          </a:prstGeom>
          <a:noFill/>
          <a:ln w="6350" cap="flat">
            <a:noFill/>
            <a:miter lim="800000"/>
          </a:ln>
        </p:spPr>
        <p:txBody>
          <a:bodyPr wrap="square" lIns="0" tIns="0" rIns="0" bIns="0" rtlCol="0" anchor="t" anchorCtr="0">
            <a:noAutofit/>
          </a:bodyPr>
          <a:lstStyle/>
          <a:p>
            <a:pPr marL="285750" indent="-285750" algn="l">
              <a:lnSpc>
                <a:spcPct val="90000"/>
              </a:lnSpc>
              <a:spcBef>
                <a:spcPts val="600"/>
              </a:spcBef>
              <a:buClr>
                <a:schemeClr val="bg2"/>
              </a:buClr>
              <a:buFont typeface="Wingdings" panose="05000000000000000000" charset="0"/>
              <a:buChar char="n"/>
            </a:pPr>
            <a:r>
              <a:rPr lang="en-US" altLang="zh-CN" sz="18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State Food and Drug Administration emphasizes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Recombinant collagen</a:t>
            </a:r>
            <a:r>
              <a:rPr lang="en-US" altLang="zh-CN" sz="180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 lot.</a:t>
            </a:r>
            <a:endPar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285750" indent="-285750" algn="l">
              <a:lnSpc>
                <a:spcPct val="90000"/>
              </a:lnSpc>
              <a:spcBef>
                <a:spcPts val="600"/>
              </a:spcBef>
              <a:buClr>
                <a:schemeClr val="bg2"/>
              </a:buClr>
              <a:buFont typeface="Wingdings" panose="05000000000000000000" charset="0"/>
              <a:buChar char="n"/>
            </a:pP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Recombinant collagen can be divided into </a:t>
            </a:r>
            <a:r>
              <a:rPr lang="en-US" altLang="zh-CN" sz="18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three types:</a:t>
            </a:r>
            <a:r>
              <a:rPr lang="en-US" altLang="zh-CN" sz="180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(1) recombinant human collagen, (2) humanized collagen, (3)collagen-like protein, according to "Guiding Principles for the Naming of Recombinant Collagen Vital Materials". </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3" name="表格 2"/>
          <p:cNvGraphicFramePr>
            <a:graphicFrameLocks noGrp="1"/>
          </p:cNvGraphicFramePr>
          <p:nvPr>
            <p:custDataLst>
              <p:tags r:id="rId1"/>
            </p:custDataLst>
          </p:nvPr>
        </p:nvGraphicFramePr>
        <p:xfrm>
          <a:off x="920115" y="1233170"/>
          <a:ext cx="7943850" cy="1293495"/>
        </p:xfrm>
        <a:graphic>
          <a:graphicData uri="http://schemas.openxmlformats.org/drawingml/2006/table">
            <a:tbl>
              <a:tblPr firstRow="1" bandRow="1">
                <a:solidFill>
                  <a:srgbClr val="E9E9E9"/>
                </a:solidFill>
              </a:tblPr>
              <a:tblGrid>
                <a:gridCol w="1323975"/>
                <a:gridCol w="1323975"/>
                <a:gridCol w="1323975"/>
                <a:gridCol w="1323975"/>
                <a:gridCol w="1323975"/>
                <a:gridCol w="1323975"/>
              </a:tblGrid>
              <a:tr h="304800">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Mkt Size</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2017</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2018</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2019</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2020</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2021</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32893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Medical Use</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9</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33020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Aesthetic Use</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21</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329565">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Sum</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58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110</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bl>
          </a:graphicData>
        </a:graphic>
      </p:graphicFrame>
      <p:sp>
        <p:nvSpPr>
          <p:cNvPr id="4" name="文本框 3"/>
          <p:cNvSpPr txBox="1"/>
          <p:nvPr/>
        </p:nvSpPr>
        <p:spPr>
          <a:xfrm>
            <a:off x="2863850" y="1017270"/>
            <a:ext cx="4486910"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altLang="zh-CN" sz="1400" b="1" dirty="0">
                <a:latin typeface="Arial" panose="020B0604020202020204" pitchFamily="34" charset="0"/>
                <a:cs typeface="Arial" panose="020B0604020202020204" pitchFamily="34" charset="0"/>
              </a:rPr>
              <a:t>2017-2021 </a:t>
            </a:r>
            <a:r>
              <a:rPr lang="en-US" altLang="zh-CN" sz="1400" b="1" dirty="0">
                <a:latin typeface="Arial" panose="020B0604020202020204" pitchFamily="34" charset="0"/>
                <a:cs typeface="Arial" panose="020B0604020202020204" pitchFamily="34" charset="0"/>
                <a:sym typeface="+mn-ea"/>
              </a:rPr>
              <a:t>Domestic </a:t>
            </a:r>
            <a:r>
              <a:rPr lang="en-US" altLang="zh-CN" sz="1400" b="1" dirty="0">
                <a:latin typeface="Arial" panose="020B0604020202020204" pitchFamily="34" charset="0"/>
                <a:cs typeface="Arial" panose="020B0604020202020204" pitchFamily="34" charset="0"/>
              </a:rPr>
              <a:t>Collagen Terminal Market Size</a:t>
            </a:r>
            <a:endParaRPr lang="en-US" altLang="zh-CN" sz="1400" b="1" dirty="0">
              <a:latin typeface="Arial" panose="020B0604020202020204" pitchFamily="34" charset="0"/>
              <a:cs typeface="Arial" panose="020B0604020202020204" pitchFamily="34" charset="0"/>
            </a:endParaRPr>
          </a:p>
        </p:txBody>
      </p:sp>
      <p:sp>
        <p:nvSpPr>
          <p:cNvPr id="6" name="文本框 5"/>
          <p:cNvSpPr txBox="1"/>
          <p:nvPr>
            <p:custDataLst>
              <p:tags r:id="rId2"/>
            </p:custDataLst>
          </p:nvPr>
        </p:nvSpPr>
        <p:spPr>
          <a:xfrm>
            <a:off x="920115" y="2526665"/>
            <a:ext cx="5316220" cy="13843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US" altLang="zh-CN" sz="1000" dirty="0">
                <a:latin typeface="Arial" panose="020B0604020202020204" pitchFamily="34" charset="0"/>
                <a:cs typeface="Arial" panose="020B0604020202020204" pitchFamily="34" charset="0"/>
              </a:rPr>
              <a:t>Data Source: Juzi biological prospectus, Minsheng Securities Research Institute</a:t>
            </a:r>
            <a:endParaRPr lang="en-US" altLang="zh-CN" sz="1000" dirty="0">
              <a:latin typeface="Arial" panose="020B0604020202020204" pitchFamily="34" charset="0"/>
              <a:cs typeface="Arial" panose="020B0604020202020204" pitchFamily="34" charset="0"/>
            </a:endParaRPr>
          </a:p>
        </p:txBody>
      </p:sp>
      <p:graphicFrame>
        <p:nvGraphicFramePr>
          <p:cNvPr id="9" name="表格 8"/>
          <p:cNvGraphicFramePr>
            <a:graphicFrameLocks noGrp="1"/>
          </p:cNvGraphicFramePr>
          <p:nvPr/>
        </p:nvGraphicFramePr>
        <p:xfrm>
          <a:off x="883920" y="4504055"/>
          <a:ext cx="8107045" cy="2194560"/>
        </p:xfrm>
        <a:graphic>
          <a:graphicData uri="http://schemas.openxmlformats.org/drawingml/2006/table">
            <a:tbl>
              <a:tblPr firstRow="1" bandRow="1">
                <a:solidFill>
                  <a:srgbClr val="E9E9E9"/>
                </a:solidFill>
              </a:tblPr>
              <a:tblGrid>
                <a:gridCol w="1323975"/>
                <a:gridCol w="2516505"/>
                <a:gridCol w="4266565"/>
              </a:tblGrid>
              <a:tr h="304800">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Issue Time</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Documents</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Brief Content</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396240">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2021.3.15</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Guiding Principles for Nomenclature of Recombinant Collagen Biomaterials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To guide the naming of recombinant collagen biomaterials</a:t>
                      </a:r>
                      <a:endParaRPr lang="en-US" altLang="zh-CN" sz="1000" b="1" dirty="0">
                        <a:solidFill>
                          <a:schemeClr val="tx1"/>
                        </a:solidFill>
                        <a:latin typeface="Palatino Linotype" panose="02040502050505030304" pitchFamily="18" charset="0"/>
                        <a:ea typeface="楷体" panose="02010609060101010101" pitchFamily="49" charset="-122"/>
                      </a:endParaRPr>
                    </a:p>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(Excluding collagen biomaterials derived from animal tissues)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548640">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2021.4.15</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Principles for Classification and Definition of Recombinant Collagen Medical Products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Standardize the management attributes and classification of recombinant collagen medical products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396240">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2022.3.24</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Classification of Medical Devices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Cold compress paste, cold compress gel products may not continue to produce and import Class I medical devices</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r h="548640">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2022.4.24</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Project of Recombinant Humanized Collagen</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000" b="1" dirty="0">
                          <a:solidFill>
                            <a:schemeClr val="tx1"/>
                          </a:solidFill>
                          <a:latin typeface="Palatino Linotype" panose="02040502050505030304" pitchFamily="18" charset="0"/>
                          <a:ea typeface="楷体" panose="02010609060101010101" pitchFamily="49" charset="-122"/>
                        </a:rPr>
                        <a:t>Encourage the research and development and innovation of new biological materials of recombinant humanized collagen, and promote the high-quality development of the medical device industry</a:t>
                      </a:r>
                      <a:endParaRPr lang="en-US" altLang="zh-CN" sz="10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noProof="0" dirty="0">
                <a:ln>
                  <a:noFill/>
                </a:ln>
                <a:solidFill>
                  <a:schemeClr val="tx1"/>
                </a:solidFill>
                <a:effectLst/>
                <a:uLnTx/>
                <a:uFillTx/>
                <a:ea typeface="宋体" panose="02010600030101010101" pitchFamily="2" charset="-122"/>
                <a:cs typeface="+mj-cs"/>
                <a:sym typeface="+mn-ea"/>
              </a:rPr>
              <a:t>1.7 RC</a:t>
            </a:r>
            <a:r>
              <a:rPr lang="en-US" altLang="zh-CN" b="1" noProof="0" dirty="0">
                <a:ln>
                  <a:noFill/>
                </a:ln>
                <a:solidFill>
                  <a:srgbClr val="FF0000"/>
                </a:solidFill>
                <a:effectLst/>
                <a:uLnTx/>
                <a:uFillTx/>
                <a:ea typeface="宋体" panose="02010600030101010101" pitchFamily="2" charset="-122"/>
                <a:cs typeface="+mj-cs"/>
                <a:sym typeface="+mn-ea"/>
              </a:rPr>
              <a:t> </a:t>
            </a:r>
            <a:r>
              <a:rPr lang="en-US" dirty="0"/>
              <a:t>Industry Developing Status</a:t>
            </a:r>
            <a:endParaRPr lang="en-US" dirty="0"/>
          </a:p>
        </p:txBody>
      </p:sp>
      <p:sp>
        <p:nvSpPr>
          <p:cNvPr id="8" name="文本框 7"/>
          <p:cNvSpPr txBox="1"/>
          <p:nvPr>
            <p:custDataLst>
              <p:tags r:id="rId1"/>
            </p:custDataLst>
          </p:nvPr>
        </p:nvSpPr>
        <p:spPr>
          <a:xfrm>
            <a:off x="235585" y="1593215"/>
            <a:ext cx="9099550" cy="1940560"/>
          </a:xfrm>
          <a:prstGeom prst="rect">
            <a:avLst/>
          </a:prstGeom>
          <a:noFill/>
          <a:ln w="6350" cap="flat">
            <a:noFill/>
            <a:miter lim="800000"/>
          </a:ln>
        </p:spPr>
        <p:txBody>
          <a:bodyPr wrap="square" lIns="0" tIns="0" rIns="0" bIns="0" rtlCol="0" anchor="t" anchorCtr="0">
            <a:noAutofit/>
          </a:bodyPr>
          <a:lstStyle/>
          <a:p>
            <a:pPr indent="0" algn="ctr">
              <a:lnSpc>
                <a:spcPct val="90000"/>
              </a:lnSpc>
              <a:spcBef>
                <a:spcPts val="600"/>
              </a:spcBef>
              <a:buClr>
                <a:schemeClr val="bg2"/>
              </a:buClr>
              <a:buFont typeface="Wingdings" panose="05000000000000000000" charset="0"/>
              <a:buNone/>
            </a:pPr>
            <a:r>
              <a:rPr lang="en-US" altLang="zh-CN" sz="2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The RC industry scale has increased yearly,</a:t>
            </a:r>
            <a:endParaRPr lang="en-US" altLang="zh-CN" sz="2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ctr">
              <a:lnSpc>
                <a:spcPct val="90000"/>
              </a:lnSpc>
              <a:spcBef>
                <a:spcPts val="600"/>
              </a:spcBef>
              <a:buClr>
                <a:schemeClr val="bg2"/>
              </a:buClr>
              <a:buFont typeface="Wingdings" panose="05000000000000000000" charset="0"/>
              <a:buNone/>
            </a:pPr>
            <a:r>
              <a:rPr lang="en-US" altLang="zh-CN" sz="2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and recombinant collagen achieved higher market share by year.</a:t>
            </a:r>
            <a:endParaRPr lang="en-US" altLang="zh-CN" sz="20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ctr">
              <a:lnSpc>
                <a:spcPct val="90000"/>
              </a:lnSpc>
              <a:spcBef>
                <a:spcPts val="600"/>
              </a:spcBef>
              <a:buClr>
                <a:schemeClr val="bg2"/>
              </a:buClr>
              <a:buFont typeface="Wingdings" panose="05000000000000000000" charset="0"/>
              <a:buNone/>
            </a:pPr>
            <a:endParaRPr lang="en-US" altLang="zh-CN" sz="18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indent="457200" algn="just">
              <a:lnSpc>
                <a:spcPct val="90000"/>
              </a:lnSpc>
              <a:spcBef>
                <a:spcPts val="600"/>
              </a:spcBef>
              <a:buClr>
                <a:schemeClr val="bg2"/>
              </a:buClr>
              <a:buSzTx/>
              <a:buFont typeface="Wingdings" panose="05000000000000000000" charset="0"/>
              <a:buNone/>
            </a:pPr>
            <a:r>
              <a:rPr lang="en-US" altLang="zh-CN" sz="16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According to Frost &amp; Sullivan, in 2021, the market size of domestic recombinant collagen products reached </a:t>
            </a:r>
            <a:r>
              <a:rPr lang="en-US" altLang="zh-CN" sz="16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10.8 billion RMB</a:t>
            </a:r>
            <a:r>
              <a:rPr lang="en-US" altLang="zh-CN" sz="16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with a </a:t>
            </a:r>
            <a:r>
              <a:rPr lang="en-US" altLang="zh-CN" sz="1600" b="1"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CAGR of 63.0% from 2017 to 2021</a:t>
            </a:r>
            <a:r>
              <a:rPr lang="en-US" altLang="zh-CN" sz="16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It is estimated that the market size of recombinant collagen products in China will reach 18.2 billion yuan in 2022, and the penetration rate in the collagen market will increase to 46.6%.</a:t>
            </a:r>
            <a:endParaRPr lang="en-US" altLang="zh-CN" sz="160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表格 9"/>
          <p:cNvGraphicFramePr>
            <a:graphicFrameLocks noGrp="1"/>
          </p:cNvGraphicFramePr>
          <p:nvPr>
            <p:custDataLst>
              <p:tags r:id="rId2"/>
            </p:custDataLst>
          </p:nvPr>
        </p:nvGraphicFramePr>
        <p:xfrm>
          <a:off x="955675" y="4257675"/>
          <a:ext cx="7943850" cy="1504950"/>
        </p:xfrm>
        <a:graphic>
          <a:graphicData uri="http://schemas.openxmlformats.org/drawingml/2006/table">
            <a:tbl>
              <a:tblPr firstRow="1" bandRow="1">
                <a:solidFill>
                  <a:srgbClr val="E9E9E9"/>
                </a:solidFill>
              </a:tblPr>
              <a:tblGrid>
                <a:gridCol w="1134836"/>
                <a:gridCol w="1134745"/>
                <a:gridCol w="1134926"/>
                <a:gridCol w="1134836"/>
                <a:gridCol w="1134836"/>
                <a:gridCol w="1134835"/>
                <a:gridCol w="1134836"/>
              </a:tblGrid>
              <a:tr h="305435">
                <a:tc>
                  <a:txBody>
                    <a:bodyPr/>
                    <a:lstStyle/>
                    <a:p>
                      <a:pPr algn="ctr">
                        <a:buNone/>
                      </a:pP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2017</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2018</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2019</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2020</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2021</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c>
                  <a:txBody>
                    <a:bodyPr/>
                    <a:lstStyle/>
                    <a:p>
                      <a:pPr algn="ctr">
                        <a:buNone/>
                      </a:pPr>
                      <a:r>
                        <a:rPr lang="en-US" altLang="zh-CN" sz="1400" b="1" dirty="0">
                          <a:solidFill>
                            <a:schemeClr val="bg1"/>
                          </a:solidFill>
                          <a:latin typeface="Palatino Linotype" panose="02040502050505030304" pitchFamily="18" charset="0"/>
                          <a:ea typeface="楷体" panose="02010609060101010101" pitchFamily="49" charset="-122"/>
                        </a:rPr>
                        <a:t>2022</a:t>
                      </a:r>
                      <a:endParaRPr lang="en-US" altLang="zh-CN" sz="1400" b="1" dirty="0">
                        <a:solidFill>
                          <a:schemeClr val="bg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0000"/>
                    </a:solidFill>
                  </a:tcPr>
                </a:tc>
              </a:tr>
              <a:tr h="399415">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Market size</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108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182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D454F">
                        <a:tint val="40000"/>
                      </a:srgbClr>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Growth</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66.7%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76%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45.5%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68.8%</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68.5%</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accent2"/>
                    </a:solidFill>
                  </a:tcPr>
                </a:tc>
              </a:tr>
              <a:tr h="400050">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Penetration</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15.9%</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20.2%</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26.3%</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31.4%</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37.7%</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c>
                  <a:txBody>
                    <a:bodyPr/>
                    <a:lstStyle/>
                    <a:p>
                      <a:pPr algn="ctr">
                        <a:spcBef>
                          <a:spcPts val="0"/>
                        </a:spcBef>
                        <a:buClrTx/>
                        <a:buSzTx/>
                        <a:buNone/>
                      </a:pPr>
                      <a:r>
                        <a:rPr lang="en-US" altLang="zh-CN" sz="1200" b="1" dirty="0">
                          <a:solidFill>
                            <a:schemeClr val="tx1"/>
                          </a:solidFill>
                          <a:latin typeface="Palatino Linotype" panose="02040502050505030304" pitchFamily="18" charset="0"/>
                          <a:ea typeface="楷体" panose="02010609060101010101" pitchFamily="49" charset="-122"/>
                        </a:rPr>
                        <a:t>46.6%</a:t>
                      </a:r>
                      <a:endParaRPr lang="en-US" altLang="zh-CN" sz="1200" b="1" dirty="0">
                        <a:solidFill>
                          <a:schemeClr val="tx1"/>
                        </a:solidFill>
                        <a:latin typeface="Palatino Linotype" panose="02040502050505030304" pitchFamily="18" charset="0"/>
                        <a:ea typeface="楷体" panose="02010609060101010101" pitchFamily="49" charset="-122"/>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0CFD0"/>
                    </a:solidFill>
                  </a:tcPr>
                </a:tc>
              </a:tr>
            </a:tbl>
          </a:graphicData>
        </a:graphic>
      </p:graphicFrame>
      <p:sp>
        <p:nvSpPr>
          <p:cNvPr id="11" name="文本框 10"/>
          <p:cNvSpPr txBox="1"/>
          <p:nvPr/>
        </p:nvSpPr>
        <p:spPr>
          <a:xfrm>
            <a:off x="2143760" y="4077335"/>
            <a:ext cx="5987415" cy="193040"/>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zh-CN" altLang="en-US" sz="1400" b="1" dirty="0">
                <a:latin typeface="Arial" panose="020B0604020202020204" pitchFamily="34" charset="0"/>
                <a:cs typeface="Arial" panose="020B0604020202020204" pitchFamily="34" charset="0"/>
              </a:rPr>
              <a:t>Market </a:t>
            </a:r>
            <a:r>
              <a:rPr lang="en-US" altLang="zh-CN" sz="1400" b="1" dirty="0">
                <a:latin typeface="Arial" panose="020B0604020202020204" pitchFamily="34" charset="0"/>
                <a:cs typeface="Arial" panose="020B0604020202020204" pitchFamily="34" charset="0"/>
              </a:rPr>
              <a:t>S</a:t>
            </a:r>
            <a:r>
              <a:rPr lang="zh-CN" altLang="en-US" sz="1400" b="1" dirty="0">
                <a:latin typeface="Arial" panose="020B0604020202020204" pitchFamily="34" charset="0"/>
                <a:cs typeface="Arial" panose="020B0604020202020204" pitchFamily="34" charset="0"/>
              </a:rPr>
              <a:t>ituation of </a:t>
            </a:r>
            <a:r>
              <a:rPr lang="en-US" altLang="zh-CN" sz="1400" b="1" dirty="0">
                <a:latin typeface="Arial" panose="020B0604020202020204" pitchFamily="34" charset="0"/>
                <a:cs typeface="Arial" panose="020B0604020202020204" pitchFamily="34" charset="0"/>
              </a:rPr>
              <a:t>R</a:t>
            </a:r>
            <a:r>
              <a:rPr lang="zh-CN" altLang="en-US" sz="1400" b="1" dirty="0">
                <a:latin typeface="Arial" panose="020B0604020202020204" pitchFamily="34" charset="0"/>
                <a:cs typeface="Arial" panose="020B0604020202020204" pitchFamily="34" charset="0"/>
              </a:rPr>
              <a:t>ecombinant </a:t>
            </a:r>
            <a:r>
              <a:rPr lang="en-US" altLang="zh-CN" sz="1400" b="1" dirty="0">
                <a:latin typeface="Arial" panose="020B0604020202020204" pitchFamily="34" charset="0"/>
                <a:cs typeface="Arial" panose="020B0604020202020204" pitchFamily="34" charset="0"/>
              </a:rPr>
              <a:t>C</a:t>
            </a:r>
            <a:r>
              <a:rPr lang="zh-CN" altLang="en-US" sz="1400" b="1" dirty="0">
                <a:latin typeface="Arial" panose="020B0604020202020204" pitchFamily="34" charset="0"/>
                <a:cs typeface="Arial" panose="020B0604020202020204" pitchFamily="34" charset="0"/>
              </a:rPr>
              <a:t>ollagen in China, 2017-2022</a:t>
            </a:r>
            <a:endParaRPr lang="zh-CN" altLang="en-US" sz="1400" b="1" dirty="0">
              <a:latin typeface="Arial" panose="020B0604020202020204" pitchFamily="34" charset="0"/>
              <a:cs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THINKCELLSHAPEDONOTDELETE" val="phyTrWWCI90CX6e6.ArOEHA"/>
</p:tagLst>
</file>

<file path=ppt/tags/tag10.xml><?xml version="1.0" encoding="utf-8"?>
<p:tagLst xmlns:p="http://schemas.openxmlformats.org/presentationml/2006/main">
  <p:tag name="KSO_WM_BEAUTIFY_FLAG" val=""/>
  <p:tag name="TABLE_ENDDRAG_ORIGIN_RECT" val="693*275"/>
  <p:tag name="TABLE_ENDDRAG_RECT" val="15*145*693*275"/>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 name="TABLE_ENDDRAG_ORIGIN_RECT" val="561*93"/>
  <p:tag name="TABLE_ENDDRAG_RECT" val="69*255*561*93"/>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 name="TABLE_ENDDRAG_ORIGIN_RECT" val="561*93"/>
  <p:tag name="TABLE_ENDDRAG_RECT" val="69*255*561*93"/>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THINKCELLSHAPEDONOTDELETE" val="phyTrWWCI90CX6e6.ArOEHA"/>
</p:tagLst>
</file>

<file path=ppt/tags/tag20.xml><?xml version="1.0" encoding="utf-8"?>
<p:tagLst xmlns:p="http://schemas.openxmlformats.org/presentationml/2006/main">
  <p:tag name="THINKCELLSHAPEDONOTDELETE" val="pCFSCh86WykiCFP1GDNSDzg"/>
</p:tagLst>
</file>

<file path=ppt/tags/tag21.xml><?xml version="1.0" encoding="utf-8"?>
<p:tagLst xmlns:p="http://schemas.openxmlformats.org/presentationml/2006/main">
  <p:tag name="THINKCELLSHAPEDONOTDELETE" val="pn8R1J68.yESxiEG7nczeWQ"/>
</p:tagLst>
</file>

<file path=ppt/tags/tag22.xml><?xml version="1.0" encoding="utf-8"?>
<p:tagLst xmlns:p="http://schemas.openxmlformats.org/presentationml/2006/main">
  <p:tag name="THINKCELLSHAPEDONOTDELETE" val="pn8R1J68.yESxiEG7nczeWQ"/>
</p:tagLst>
</file>

<file path=ppt/tags/tag23.xml><?xml version="1.0" encoding="utf-8"?>
<p:tagLst xmlns:p="http://schemas.openxmlformats.org/presentationml/2006/main">
  <p:tag name="THINKCELLSHAPEDONOTDELETE" val="pn8R1J68.yESxiEG7nczeWQ"/>
</p:tagLst>
</file>

<file path=ppt/tags/tag24.xml><?xml version="1.0" encoding="utf-8"?>
<p:tagLst xmlns:p="http://schemas.openxmlformats.org/presentationml/2006/main">
  <p:tag name="THINKCELLSHAPEDONOTDELETE" val="pn8R1J68.yESxiEG7nczeWQ"/>
</p:tagLst>
</file>

<file path=ppt/tags/tag25.xml><?xml version="1.0" encoding="utf-8"?>
<p:tagLst xmlns:p="http://schemas.openxmlformats.org/presentationml/2006/main">
  <p:tag name="THINKCELLSHAPEDONOTDELETE" val="p8KEztrqPu0.ccF8qdOw.Lw"/>
</p:tagLst>
</file>

<file path=ppt/tags/tag26.xml><?xml version="1.0" encoding="utf-8"?>
<p:tagLst xmlns:p="http://schemas.openxmlformats.org/presentationml/2006/main">
  <p:tag name="THINKCELLSHAPEDONOTDELETE" val="pGK8.aFC3p0ils54GIHuZgw"/>
</p:tagLst>
</file>

<file path=ppt/tags/tag27.xml><?xml version="1.0" encoding="utf-8"?>
<p:tagLst xmlns:p="http://schemas.openxmlformats.org/presentationml/2006/main">
  <p:tag name="THINKCELLSHAPEDONOTDELETE" val="pn8R1J68.yESxiEG7nczeWQ"/>
</p:tagLst>
</file>

<file path=ppt/tags/tag28.xml><?xml version="1.0" encoding="utf-8"?>
<p:tagLst xmlns:p="http://schemas.openxmlformats.org/presentationml/2006/main">
  <p:tag name="THINKCELLSHAPEDONOTDELETE" val="pn8R1J68.yESxiEG7nczeWQ"/>
</p:tagLst>
</file>

<file path=ppt/tags/tag3.xml><?xml version="1.0" encoding="utf-8"?>
<p:tagLst xmlns:p="http://schemas.openxmlformats.org/presentationml/2006/main">
  <p:tag name="THINKCELLSHAPEDONOTDELETE" val="phyTrWWCI90CX6e6.ArOEHA"/>
</p:tagLst>
</file>

<file path=ppt/tags/tag4.xml><?xml version="1.0" encoding="utf-8"?>
<p:tagLst xmlns:p="http://schemas.openxmlformats.org/presentationml/2006/main">
  <p:tag name="KSO_WM_BEAUTIFY_FLAG" val=""/>
  <p:tag name="TABLE_ENDDRAG_ORIGIN_RECT" val="693*275"/>
  <p:tag name="TABLE_ENDDRAG_RECT" val="15*145*693*275"/>
</p:tagLst>
</file>

<file path=ppt/tags/tag5.xml><?xml version="1.0" encoding="utf-8"?>
<p:tagLst xmlns:p="http://schemas.openxmlformats.org/presentationml/2006/main">
  <p:tag name="KSO_WM_BEAUTIFY_FLAG" val=""/>
  <p:tag name="TABLE_ENDDRAG_ORIGIN_RECT" val="693*275"/>
  <p:tag name="TABLE_ENDDRAG_RECT" val="15*145*693*275"/>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 name="TABLE_ENDDRAG_ORIGIN_RECT" val="693*275"/>
  <p:tag name="TABLE_ENDDRAG_RECT" val="15*145*693*275"/>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CR Onlytext">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ATK Font 2012_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6350" cap="flat">
          <a:noFill/>
          <a:miter lim="800000"/>
        </a:ln>
      </a:spPr>
      <a:bodyPr rot="0" spcFirstLastPara="0" vertOverflow="overflow" horzOverflow="overflow" vert="horz" wrap="square" lIns="73152" tIns="73152" rIns="73152" bIns="73152" numCol="1" spcCol="0" rtlCol="0" fromWordArt="0" anchor="ctr" anchorCtr="0" forceAA="0" compatLnSpc="1">
        <a:noAutofit/>
      </a:bodyPr>
      <a:lstStyle>
        <a:defPPr algn="ctr">
          <a:lnSpc>
            <a:spcPct val="90000"/>
          </a:lnSpc>
          <a:spcBef>
            <a:spcPts val="900"/>
          </a:spcBef>
          <a:defRPr sz="1400" dirty="0" err="1" smtClean="0">
            <a:solidFill>
              <a:schemeClr val="bg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accent3"/>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w="6350" cap="flat">
          <a:noFill/>
          <a:miter lim="800000"/>
        </a:ln>
      </a:spPr>
      <a:bodyPr wrap="none" lIns="0" tIns="0" rIns="0" bIns="0" rtlCol="0" anchor="t" anchorCtr="0">
        <a:spAutoFit/>
      </a:bodyPr>
      <a:lstStyle>
        <a:defPPr>
          <a:lnSpc>
            <a:spcPct val="90000"/>
          </a:lnSpc>
          <a:spcBef>
            <a:spcPts val="600"/>
          </a:spcBef>
          <a:buClr>
            <a:schemeClr val="bg2"/>
          </a:buClr>
          <a:defRPr sz="1400" dirty="0" smtClean="0">
            <a:latin typeface="Arial" panose="020B0604020202020204" pitchFamily="34" charset="0"/>
            <a:cs typeface="Arial" panose="020B0604020202020204" pitchFamily="34" charset="0"/>
          </a:defRPr>
        </a:defPPr>
      </a:lstStyle>
    </a:txDef>
  </a:objectDefaults>
  <a:custClrLst>
    <a:custClr name="Custom Color 1">
      <a:srgbClr val="9B1717"/>
    </a:custClr>
    <a:custClr name="Custom Color 2">
      <a:srgbClr val="DCDC00"/>
    </a:custClr>
    <a:custClr name="Custom Color 3">
      <a:srgbClr val="289055"/>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R Onlytext">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ATK Font 2012_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w="6350" cap="flat">
          <a:noFill/>
          <a:miter lim="800000"/>
        </a:ln>
      </a:spPr>
      <a:bodyPr rot="0" spcFirstLastPara="0" vertOverflow="overflow" horzOverflow="overflow" vert="horz" wrap="square" lIns="73152" tIns="73152" rIns="73152" bIns="73152" numCol="1" spcCol="0" rtlCol="0" fromWordArt="0" anchor="ctr" anchorCtr="0" forceAA="0" compatLnSpc="1">
        <a:noAutofit/>
      </a:bodyPr>
      <a:lstStyle>
        <a:defPPr algn="ctr">
          <a:lnSpc>
            <a:spcPct val="90000"/>
          </a:lnSpc>
          <a:spcBef>
            <a:spcPts val="900"/>
          </a:spcBef>
          <a:defRPr sz="1400" dirty="0" err="1" smtClean="0">
            <a:solidFill>
              <a:schemeClr val="bg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accent3"/>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w="6350" cap="flat">
          <a:noFill/>
          <a:miter lim="800000"/>
        </a:ln>
      </a:spPr>
      <a:bodyPr wrap="none" lIns="0" tIns="0" rIns="0" bIns="0" rtlCol="0" anchor="t" anchorCtr="0">
        <a:spAutoFit/>
      </a:bodyPr>
      <a:lstStyle>
        <a:defPPr>
          <a:lnSpc>
            <a:spcPct val="90000"/>
          </a:lnSpc>
          <a:spcBef>
            <a:spcPts val="600"/>
          </a:spcBef>
          <a:buClr>
            <a:schemeClr val="bg2"/>
          </a:buClr>
          <a:defRPr sz="1400" dirty="0" smtClean="0">
            <a:latin typeface="Arial" panose="020B0604020202020204" pitchFamily="34" charset="0"/>
            <a:cs typeface="Arial" panose="020B0604020202020204" pitchFamily="34" charset="0"/>
          </a:defRPr>
        </a:defPPr>
      </a:lstStyle>
    </a:txDef>
  </a:objectDefaults>
  <a:custClrLst>
    <a:custClr name="Custom Color 1">
      <a:srgbClr val="9B1717"/>
    </a:custClr>
    <a:custClr name="Custom Color 2">
      <a:srgbClr val="DCDC00"/>
    </a:custClr>
    <a:custClr name="Custom Color 3">
      <a:srgbClr val="28905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TK Color 2012_01">
      <a:dk1>
        <a:srgbClr val="000000"/>
      </a:dk1>
      <a:lt1>
        <a:srgbClr val="FFFFFF"/>
      </a:lt1>
      <a:dk2>
        <a:srgbClr val="778242"/>
      </a:dk2>
      <a:lt2>
        <a:srgbClr val="9B1717"/>
      </a:lt2>
      <a:accent1>
        <a:srgbClr val="364086"/>
      </a:accent1>
      <a:accent2>
        <a:srgbClr val="EFEEEC"/>
      </a:accent2>
      <a:accent3>
        <a:srgbClr val="ADABA1"/>
      </a:accent3>
      <a:accent4>
        <a:srgbClr val="858274"/>
      </a:accent4>
      <a:accent5>
        <a:srgbClr val="FCA248"/>
      </a:accent5>
      <a:accent6>
        <a:srgbClr val="CDD773"/>
      </a:accent6>
      <a:hlink>
        <a:srgbClr val="364086"/>
      </a:hlink>
      <a:folHlink>
        <a:srgbClr val="A3AAD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投行律所协会">
    <a:dk1>
      <a:sysClr val="windowText" lastClr="000000"/>
    </a:dk1>
    <a:lt1>
      <a:sysClr val="window" lastClr="FFFFFF"/>
    </a:lt1>
    <a:dk2>
      <a:srgbClr val="44546A"/>
    </a:dk2>
    <a:lt2>
      <a:srgbClr val="E7E6E6"/>
    </a:lt2>
    <a:accent1>
      <a:srgbClr val="BA2835"/>
    </a:accent1>
    <a:accent2>
      <a:srgbClr val="4D454F"/>
    </a:accent2>
    <a:accent3>
      <a:srgbClr val="CE3C5B"/>
    </a:accent3>
    <a:accent4>
      <a:srgbClr val="585E5C"/>
    </a:accent4>
    <a:accent5>
      <a:srgbClr val="E0A09E"/>
    </a:accent5>
    <a:accent6>
      <a:srgbClr val="C9C9C9"/>
    </a:accent6>
    <a:hlink>
      <a:srgbClr val="FFFFFF"/>
    </a:hlink>
    <a:folHlink>
      <a:srgbClr val="FFFFFF"/>
    </a:folHlink>
  </a:clrScheme>
  <a:fontScheme name="投行律所协会字体">
    <a:majorFont>
      <a:latin typeface="Times New Roman"/>
      <a:ea typeface="楷体"/>
      <a:cs typeface=""/>
    </a:majorFont>
    <a:minorFont>
      <a:latin typeface="Times New Roman"/>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blank</Template>
  <TotalTime>0</TotalTime>
  <Words>36050</Words>
  <Application>WPS 演示</Application>
  <PresentationFormat>自定义</PresentationFormat>
  <Paragraphs>3536</Paragraphs>
  <Slides>38</Slides>
  <Notes>7</Notes>
  <HiddenSlides>0</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38</vt:i4>
      </vt:variant>
    </vt:vector>
  </HeadingPairs>
  <TitlesOfParts>
    <vt:vector size="61" baseType="lpstr">
      <vt:lpstr>Arial</vt:lpstr>
      <vt:lpstr>宋体</vt:lpstr>
      <vt:lpstr>Wingdings</vt:lpstr>
      <vt:lpstr>Palatino Linotype</vt:lpstr>
      <vt:lpstr>华文楷体</vt:lpstr>
      <vt:lpstr>Vrinda</vt:lpstr>
      <vt:lpstr>Segoe UI Symbol</vt:lpstr>
      <vt:lpstr>PMingLiU</vt:lpstr>
      <vt:lpstr>MingLiU-ExtB</vt:lpstr>
      <vt:lpstr>Times New Roman</vt:lpstr>
      <vt:lpstr>楷体</vt:lpstr>
      <vt:lpstr>MS PGothic</vt:lpstr>
      <vt:lpstr>Times New Roman</vt:lpstr>
      <vt:lpstr>Arial</vt:lpstr>
      <vt:lpstr>等线</vt:lpstr>
      <vt:lpstr>Wingdings</vt:lpstr>
      <vt:lpstr>微软雅黑</vt:lpstr>
      <vt:lpstr>Arial Unicode MS</vt:lpstr>
      <vt:lpstr>Timeses New Roman</vt:lpstr>
      <vt:lpstr>Segoe Print</vt:lpstr>
      <vt:lpstr>Calibri</vt:lpstr>
      <vt:lpstr>CR Onlytext</vt:lpstr>
      <vt:lpstr>1_CR Onlytext</vt:lpstr>
      <vt:lpstr>Shanxi Jinbo Bio-Pharmaceutical Co.,Ltd.</vt:lpstr>
      <vt:lpstr>PowerPoint 演示文稿</vt:lpstr>
      <vt:lpstr>1.1 Introduction</vt:lpstr>
      <vt:lpstr>1.2 Product</vt:lpstr>
      <vt:lpstr>1.3 Key Product: Wei Yimei(薇旖美)</vt:lpstr>
      <vt:lpstr>1.4 Competitive Advantage</vt:lpstr>
      <vt:lpstr>1.5 Collagen Industry</vt:lpstr>
      <vt:lpstr>1.6 Market Potential &amp; Policies</vt:lpstr>
      <vt:lpstr>1.7 RC Industry Developing Status</vt:lpstr>
      <vt:lpstr>1.8 RC in Efficacy Skin Care Market</vt:lpstr>
      <vt:lpstr>1.9 RC in Medical Dressing Market</vt:lpstr>
      <vt:lpstr>1.10 Other Products Related</vt:lpstr>
      <vt:lpstr>PowerPoint 演示文稿</vt:lpstr>
      <vt:lpstr>2.1 General Analyses: Revenue &amp; Profit</vt:lpstr>
      <vt:lpstr>2.1 General Analyses: Gross Profit Margin</vt:lpstr>
      <vt:lpstr>2.1 General Analyses: Revenue (by product type)</vt:lpstr>
      <vt:lpstr>2.1 General Analyses: Revenue (by product type)</vt:lpstr>
      <vt:lpstr>2.1 General Analyses: Expenses</vt:lpstr>
      <vt:lpstr>2.1 General Analyses: R&amp;D Expenses</vt:lpstr>
      <vt:lpstr>2.2 Strength &amp; Weaknesses</vt:lpstr>
      <vt:lpstr>PowerPoint 演示文稿</vt:lpstr>
      <vt:lpstr>3.1 Evaluation: Operating Model</vt:lpstr>
      <vt:lpstr>3.2 Evaluation: DCF Model</vt:lpstr>
      <vt:lpstr>Evaluation: DCF Model</vt:lpstr>
      <vt:lpstr>Evaluation: Comparable Firms Methods</vt:lpstr>
      <vt:lpstr>Football Chart Analysis</vt:lpstr>
      <vt:lpstr>PowerPoint 演示文稿</vt:lpstr>
      <vt:lpstr>4.1 Illegal Operation of Downstream Enterprise  </vt:lpstr>
      <vt:lpstr>4.2 Institutional regulatory policies tightened    </vt:lpstr>
      <vt:lpstr>4.3 Unclear disclosure of terminal sales model     </vt:lpstr>
      <vt:lpstr>PowerPoint 演示文稿</vt:lpstr>
      <vt:lpstr>Analysis from the founders’ perspective </vt:lpstr>
      <vt:lpstr>Analysis from the founders’ perspective </vt:lpstr>
      <vt:lpstr>Analysis from the founders’ perspective </vt:lpstr>
      <vt:lpstr>Analysis from the founders’ perspective </vt:lpstr>
      <vt:lpstr>Analysis from the founders’ perspective </vt:lpstr>
      <vt:lpstr>Analysis from the founders’ perspective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曙光</cp:lastModifiedBy>
  <cp:revision>33</cp:revision>
  <dcterms:created xsi:type="dcterms:W3CDTF">2014-03-26T02:17:00Z</dcterms:created>
  <dcterms:modified xsi:type="dcterms:W3CDTF">2024-01-10T13:37:27Z</dcterms:modified>
  <cp:version>112013</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144D7D3EB51849658912B49F8C9F7FB8_12</vt:lpwstr>
  </property>
  <property fmtid="{D5CDD505-2E9C-101B-9397-08002B2CF9AE}" pid="3" name="KSOProductBuildVer">
    <vt:lpwstr>2052-11.8.2.8411</vt:lpwstr>
  </property>
  <property fmtid="{D5CDD505-2E9C-101B-9397-08002B2CF9AE}" pid="4" name="_KSOProductBuildMID">
    <vt:lpwstr>SKWMK6GI79TQ059GRQRNKLJF7NN0OAYREN06WJDTXFMRTDLTZMBJYC0HFYSTP8RRXOMX9OLYZI6D8PNJQXFTDF8Q89D0WOWBAXODQHB3BE3E294FE9D712453E75C0DDB230F81B</vt:lpwstr>
  </property>
  <property fmtid="{D5CDD505-2E9C-101B-9397-08002B2CF9AE}" pid="5" name="_KSOProductBuildSID">
    <vt:lpwstr>CYWMK6GQ79UQ00TGRYR8QL0Y7NZ0OYVRQE06BJDXXFF8TEWT6IBR6C0QFY5HPFRRXFM6EOZFZIAD8MEJEFFT6F8H8RMMWMLB8NOOIHB328438A601961D208246A0A5788E968A1</vt:lpwstr>
  </property>
</Properties>
</file>