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drawings/drawing2.xml" ContentType="application/vnd.openxmlformats-officedocument.drawingml.chartshapes+xml"/>
  <Override PartName="/ppt/notesSlides/notesSlide8.xml" ContentType="application/vnd.openxmlformats-officedocument.presentationml.notesSlide+xml"/>
  <Override PartName="/ppt/charts/chart4.xml" ContentType="application/vnd.openxmlformats-officedocument.drawingml.chart+xml"/>
  <Override PartName="/ppt/drawings/drawing3.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drawings/drawing4.xml" ContentType="application/vnd.openxmlformats-officedocument.drawingml.chartshape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7"/>
  </p:notesMasterIdLst>
  <p:handoutMasterIdLst>
    <p:handoutMasterId r:id="rId28"/>
  </p:handoutMasterIdLst>
  <p:sldIdLst>
    <p:sldId id="295" r:id="rId2"/>
    <p:sldId id="381" r:id="rId3"/>
    <p:sldId id="383" r:id="rId4"/>
    <p:sldId id="416" r:id="rId5"/>
    <p:sldId id="400" r:id="rId6"/>
    <p:sldId id="411" r:id="rId7"/>
    <p:sldId id="412" r:id="rId8"/>
    <p:sldId id="413" r:id="rId9"/>
    <p:sldId id="414" r:id="rId10"/>
    <p:sldId id="415" r:id="rId11"/>
    <p:sldId id="380" r:id="rId12"/>
    <p:sldId id="378" r:id="rId13"/>
    <p:sldId id="316" r:id="rId14"/>
    <p:sldId id="311" r:id="rId15"/>
    <p:sldId id="312" r:id="rId16"/>
    <p:sldId id="402" r:id="rId17"/>
    <p:sldId id="410" r:id="rId18"/>
    <p:sldId id="384" r:id="rId19"/>
    <p:sldId id="406" r:id="rId20"/>
    <p:sldId id="407" r:id="rId21"/>
    <p:sldId id="408" r:id="rId22"/>
    <p:sldId id="409" r:id="rId23"/>
    <p:sldId id="396" r:id="rId24"/>
    <p:sldId id="397" r:id="rId25"/>
    <p:sldId id="379" r:id="rId26"/>
  </p:sldIdLst>
  <p:sldSz cx="9904413" cy="6859588"/>
  <p:notesSz cx="6797675" cy="9874250"/>
  <p:custDataLst>
    <p:tags r:id="rId29"/>
  </p:custDataLst>
  <p:defaultTextStyle>
    <a:defPPr>
      <a:defRPr lang="de-DE"/>
    </a:defPPr>
    <a:lvl1pPr marL="0" algn="l" defTabSz="958215" rtl="0" eaLnBrk="1" latinLnBrk="0" hangingPunct="1">
      <a:defRPr sz="1900" kern="1200">
        <a:solidFill>
          <a:schemeClr val="tx1"/>
        </a:solidFill>
        <a:latin typeface="+mn-lt"/>
        <a:ea typeface="+mn-ea"/>
        <a:cs typeface="+mn-cs"/>
      </a:defRPr>
    </a:lvl1pPr>
    <a:lvl2pPr marL="478790" algn="l" defTabSz="958215" rtl="0" eaLnBrk="1" latinLnBrk="0" hangingPunct="1">
      <a:defRPr sz="1900" kern="1200">
        <a:solidFill>
          <a:schemeClr val="tx1"/>
        </a:solidFill>
        <a:latin typeface="+mn-lt"/>
        <a:ea typeface="+mn-ea"/>
        <a:cs typeface="+mn-cs"/>
      </a:defRPr>
    </a:lvl2pPr>
    <a:lvl3pPr marL="958215" algn="l" defTabSz="958215" rtl="0" eaLnBrk="1" latinLnBrk="0" hangingPunct="1">
      <a:defRPr sz="1900" kern="1200">
        <a:solidFill>
          <a:schemeClr val="tx1"/>
        </a:solidFill>
        <a:latin typeface="+mn-lt"/>
        <a:ea typeface="+mn-ea"/>
        <a:cs typeface="+mn-cs"/>
      </a:defRPr>
    </a:lvl3pPr>
    <a:lvl4pPr marL="1437005" algn="l" defTabSz="958215" rtl="0" eaLnBrk="1" latinLnBrk="0" hangingPunct="1">
      <a:defRPr sz="1900" kern="1200">
        <a:solidFill>
          <a:schemeClr val="tx1"/>
        </a:solidFill>
        <a:latin typeface="+mn-lt"/>
        <a:ea typeface="+mn-ea"/>
        <a:cs typeface="+mn-cs"/>
      </a:defRPr>
    </a:lvl4pPr>
    <a:lvl5pPr marL="1915795" algn="l" defTabSz="958215" rtl="0" eaLnBrk="1" latinLnBrk="0" hangingPunct="1">
      <a:defRPr sz="1900" kern="1200">
        <a:solidFill>
          <a:schemeClr val="tx1"/>
        </a:solidFill>
        <a:latin typeface="+mn-lt"/>
        <a:ea typeface="+mn-ea"/>
        <a:cs typeface="+mn-cs"/>
      </a:defRPr>
    </a:lvl5pPr>
    <a:lvl6pPr marL="2394585" algn="l" defTabSz="958215" rtl="0" eaLnBrk="1" latinLnBrk="0" hangingPunct="1">
      <a:defRPr sz="1900" kern="1200">
        <a:solidFill>
          <a:schemeClr val="tx1"/>
        </a:solidFill>
        <a:latin typeface="+mn-lt"/>
        <a:ea typeface="+mn-ea"/>
        <a:cs typeface="+mn-cs"/>
      </a:defRPr>
    </a:lvl6pPr>
    <a:lvl7pPr marL="2874010" algn="l" defTabSz="958215" rtl="0" eaLnBrk="1" latinLnBrk="0" hangingPunct="1">
      <a:defRPr sz="1900" kern="1200">
        <a:solidFill>
          <a:schemeClr val="tx1"/>
        </a:solidFill>
        <a:latin typeface="+mn-lt"/>
        <a:ea typeface="+mn-ea"/>
        <a:cs typeface="+mn-cs"/>
      </a:defRPr>
    </a:lvl7pPr>
    <a:lvl8pPr marL="3352800" algn="l" defTabSz="958215" rtl="0" eaLnBrk="1" latinLnBrk="0" hangingPunct="1">
      <a:defRPr sz="1900" kern="1200">
        <a:solidFill>
          <a:schemeClr val="tx1"/>
        </a:solidFill>
        <a:latin typeface="+mn-lt"/>
        <a:ea typeface="+mn-ea"/>
        <a:cs typeface="+mn-cs"/>
      </a:defRPr>
    </a:lvl8pPr>
    <a:lvl9pPr marL="3831590" algn="l" defTabSz="95821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orient="horz" pos="187" userDrawn="1">
          <p15:clr>
            <a:srgbClr val="A4A3A4"/>
          </p15:clr>
        </p15:guide>
        <p15:guide id="3" orient="horz" pos="3903" userDrawn="1">
          <p15:clr>
            <a:srgbClr val="A4A3A4"/>
          </p15:clr>
        </p15:guide>
        <p15:guide id="4" orient="horz" pos="4202" userDrawn="1">
          <p15:clr>
            <a:srgbClr val="A4A3A4"/>
          </p15:clr>
        </p15:guide>
        <p15:guide id="5" orient="horz" pos="822" userDrawn="1">
          <p15:clr>
            <a:srgbClr val="A4A3A4"/>
          </p15:clr>
        </p15:guide>
        <p15:guide id="6" orient="horz" pos="1412" userDrawn="1">
          <p15:clr>
            <a:srgbClr val="A4A3A4"/>
          </p15:clr>
        </p15:guide>
        <p15:guide id="7" orient="horz" userDrawn="1">
          <p15:clr>
            <a:srgbClr val="A4A3A4"/>
          </p15:clr>
        </p15:guide>
        <p15:guide id="8" pos="3117" userDrawn="1">
          <p15:clr>
            <a:srgbClr val="A4A3A4"/>
          </p15:clr>
        </p15:guide>
        <p15:guide id="9" pos="3191" userDrawn="1">
          <p15:clr>
            <a:srgbClr val="A4A3A4"/>
          </p15:clr>
        </p15:guide>
        <p15:guide id="10" pos="6238" userDrawn="1">
          <p15:clr>
            <a:srgbClr val="A4A3A4"/>
          </p15:clr>
        </p15:guide>
        <p15:guide id="11" pos="6068" userDrawn="1">
          <p15:clr>
            <a:srgbClr val="A4A3A4"/>
          </p15:clr>
        </p15:guide>
        <p15:guide id="12" pos="3051" userDrawn="1">
          <p15:clr>
            <a:srgbClr val="A4A3A4"/>
          </p15:clr>
        </p15:guide>
        <p15:guide id="13" pos="920" userDrawn="1">
          <p15:clr>
            <a:srgbClr val="A4A3A4"/>
          </p15:clr>
        </p15:guide>
        <p15:guide id="14" pos="5932" userDrawn="1">
          <p15:clr>
            <a:srgbClr val="A4A3A4"/>
          </p15:clr>
        </p15:guide>
        <p15:guide id="15" pos="126"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1717"/>
    <a:srgbClr val="741111"/>
    <a:srgbClr val="4E0C0C"/>
    <a:srgbClr val="B42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autoAdjust="0"/>
    <p:restoredTop sz="88611" autoAdjust="0"/>
  </p:normalViewPr>
  <p:slideViewPr>
    <p:cSldViewPr snapToObjects="1" showGuides="1">
      <p:cViewPr varScale="1">
        <p:scale>
          <a:sx n="82" d="100"/>
          <a:sy n="82" d="100"/>
        </p:scale>
        <p:origin x="633" y="36"/>
      </p:cViewPr>
      <p:guideLst>
        <p:guide orient="horz" pos="2161"/>
        <p:guide orient="horz" pos="187"/>
        <p:guide orient="horz" pos="3903"/>
        <p:guide orient="horz" pos="4202"/>
        <p:guide orient="horz" pos="822"/>
        <p:guide orient="horz" pos="1412"/>
        <p:guide orient="horz"/>
        <p:guide pos="3117"/>
        <p:guide pos="3191"/>
        <p:guide pos="6238"/>
        <p:guide pos="6068"/>
        <p:guide pos="3051"/>
        <p:guide pos="920"/>
        <p:guide pos="5932"/>
        <p:guide pos="126"/>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Objects="1" showGuides="1">
      <p:cViewPr varScale="1">
        <p:scale>
          <a:sx n="45" d="100"/>
          <a:sy n="45" d="100"/>
        </p:scale>
        <p:origin x="2768" y="52"/>
      </p:cViewPr>
      <p:guideLst>
        <p:guide orient="horz" pos="3110"/>
        <p:guide pos="2139"/>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study\PHBS\CF\project\&#21355;&#40857;&#25910;&#30424;&#2021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study\PHBS\CF\project\Industry%20Analysis.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study\PHBS\CF\project\Industry%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arry\Desktop\Company%20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Barry\Desktop\Company%20Analysi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arry\Desktop\Company%20Analysi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study\PHBS\CF\project\Company%20Analysis.xlsx"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30740;&#19968;&#19978;\Computer%20mathematics\&#21355;&#40857;&#25910;&#30424;&#202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75823045267499"/>
          <c:y val="4.8506944444444401E-2"/>
          <c:w val="0.83488374485596695"/>
          <c:h val="0.64023576388888903"/>
        </c:manualLayout>
      </c:layout>
      <c:lineChart>
        <c:grouping val="standard"/>
        <c:varyColors val="0"/>
        <c:ser>
          <c:idx val="0"/>
          <c:order val="0"/>
          <c:tx>
            <c:strRef>
              <c:f>卫龙收盘价!$B$1</c:f>
              <c:strCache>
                <c:ptCount val="1"/>
                <c:pt idx="0">
                  <c:v>Weilong</c:v>
                </c:pt>
              </c:strCache>
            </c:strRef>
          </c:tx>
          <c:spPr>
            <a:ln w="34925" cap="rnd" cmpd="sng" algn="ctr">
              <a:solidFill>
                <a:srgbClr val="640000"/>
              </a:solidFill>
              <a:prstDash val="solid"/>
              <a:round/>
            </a:ln>
          </c:spPr>
          <c:marker>
            <c:symbol val="none"/>
          </c:marker>
          <c:cat>
            <c:numRef>
              <c:f>卫龙收盘价!$A$2:$A$258</c:f>
              <c:numCache>
                <c:formatCode>yyyy\-mm\-dd</c:formatCode>
                <c:ptCount val="257"/>
                <c:pt idx="0">
                  <c:v>44910</c:v>
                </c:pt>
                <c:pt idx="1">
                  <c:v>44911</c:v>
                </c:pt>
                <c:pt idx="2">
                  <c:v>44914</c:v>
                </c:pt>
                <c:pt idx="3">
                  <c:v>44915</c:v>
                </c:pt>
                <c:pt idx="4">
                  <c:v>44916</c:v>
                </c:pt>
                <c:pt idx="5">
                  <c:v>44917</c:v>
                </c:pt>
                <c:pt idx="6">
                  <c:v>44918</c:v>
                </c:pt>
                <c:pt idx="7">
                  <c:v>44923</c:v>
                </c:pt>
                <c:pt idx="8">
                  <c:v>44924</c:v>
                </c:pt>
                <c:pt idx="9">
                  <c:v>44925</c:v>
                </c:pt>
                <c:pt idx="10">
                  <c:v>44929</c:v>
                </c:pt>
                <c:pt idx="11">
                  <c:v>44930</c:v>
                </c:pt>
                <c:pt idx="12">
                  <c:v>44931</c:v>
                </c:pt>
                <c:pt idx="13">
                  <c:v>44932</c:v>
                </c:pt>
                <c:pt idx="14">
                  <c:v>44935</c:v>
                </c:pt>
                <c:pt idx="15">
                  <c:v>44936</c:v>
                </c:pt>
                <c:pt idx="16">
                  <c:v>44937</c:v>
                </c:pt>
                <c:pt idx="17">
                  <c:v>44938</c:v>
                </c:pt>
                <c:pt idx="18">
                  <c:v>44939</c:v>
                </c:pt>
                <c:pt idx="19">
                  <c:v>44942</c:v>
                </c:pt>
                <c:pt idx="20">
                  <c:v>44943</c:v>
                </c:pt>
                <c:pt idx="21">
                  <c:v>44944</c:v>
                </c:pt>
                <c:pt idx="22">
                  <c:v>44945</c:v>
                </c:pt>
                <c:pt idx="23">
                  <c:v>44946</c:v>
                </c:pt>
                <c:pt idx="24">
                  <c:v>44952</c:v>
                </c:pt>
                <c:pt idx="25">
                  <c:v>44953</c:v>
                </c:pt>
                <c:pt idx="26">
                  <c:v>44956</c:v>
                </c:pt>
                <c:pt idx="27">
                  <c:v>44957</c:v>
                </c:pt>
                <c:pt idx="28">
                  <c:v>44958</c:v>
                </c:pt>
                <c:pt idx="29">
                  <c:v>44959</c:v>
                </c:pt>
                <c:pt idx="30">
                  <c:v>44960</c:v>
                </c:pt>
                <c:pt idx="31">
                  <c:v>44963</c:v>
                </c:pt>
                <c:pt idx="32">
                  <c:v>44964</c:v>
                </c:pt>
                <c:pt idx="33">
                  <c:v>44965</c:v>
                </c:pt>
                <c:pt idx="34">
                  <c:v>44966</c:v>
                </c:pt>
                <c:pt idx="35">
                  <c:v>44967</c:v>
                </c:pt>
                <c:pt idx="36">
                  <c:v>44970</c:v>
                </c:pt>
                <c:pt idx="37">
                  <c:v>44971</c:v>
                </c:pt>
                <c:pt idx="38">
                  <c:v>44972</c:v>
                </c:pt>
                <c:pt idx="39">
                  <c:v>44973</c:v>
                </c:pt>
                <c:pt idx="40">
                  <c:v>44974</c:v>
                </c:pt>
                <c:pt idx="41">
                  <c:v>44977</c:v>
                </c:pt>
                <c:pt idx="42">
                  <c:v>44978</c:v>
                </c:pt>
                <c:pt idx="43">
                  <c:v>44979</c:v>
                </c:pt>
                <c:pt idx="44">
                  <c:v>44980</c:v>
                </c:pt>
                <c:pt idx="45">
                  <c:v>44981</c:v>
                </c:pt>
                <c:pt idx="46">
                  <c:v>44984</c:v>
                </c:pt>
                <c:pt idx="47">
                  <c:v>44985</c:v>
                </c:pt>
                <c:pt idx="48">
                  <c:v>44986</c:v>
                </c:pt>
                <c:pt idx="49">
                  <c:v>44987</c:v>
                </c:pt>
                <c:pt idx="50">
                  <c:v>44988</c:v>
                </c:pt>
                <c:pt idx="51">
                  <c:v>44991</c:v>
                </c:pt>
                <c:pt idx="52">
                  <c:v>44992</c:v>
                </c:pt>
                <c:pt idx="53">
                  <c:v>44993</c:v>
                </c:pt>
                <c:pt idx="54">
                  <c:v>44994</c:v>
                </c:pt>
                <c:pt idx="55">
                  <c:v>44995</c:v>
                </c:pt>
                <c:pt idx="56">
                  <c:v>44998</c:v>
                </c:pt>
                <c:pt idx="57">
                  <c:v>44999</c:v>
                </c:pt>
                <c:pt idx="58">
                  <c:v>45000</c:v>
                </c:pt>
                <c:pt idx="59">
                  <c:v>45001</c:v>
                </c:pt>
                <c:pt idx="60">
                  <c:v>45002</c:v>
                </c:pt>
                <c:pt idx="61">
                  <c:v>45005</c:v>
                </c:pt>
                <c:pt idx="62">
                  <c:v>45006</c:v>
                </c:pt>
                <c:pt idx="63">
                  <c:v>45007</c:v>
                </c:pt>
                <c:pt idx="64">
                  <c:v>45008</c:v>
                </c:pt>
                <c:pt idx="65">
                  <c:v>45009</c:v>
                </c:pt>
                <c:pt idx="66">
                  <c:v>45012</c:v>
                </c:pt>
                <c:pt idx="67">
                  <c:v>45013</c:v>
                </c:pt>
                <c:pt idx="68">
                  <c:v>45014</c:v>
                </c:pt>
                <c:pt idx="69">
                  <c:v>45015</c:v>
                </c:pt>
                <c:pt idx="70">
                  <c:v>45016</c:v>
                </c:pt>
                <c:pt idx="71">
                  <c:v>45019</c:v>
                </c:pt>
                <c:pt idx="72">
                  <c:v>45020</c:v>
                </c:pt>
                <c:pt idx="73">
                  <c:v>45022</c:v>
                </c:pt>
                <c:pt idx="74">
                  <c:v>45027</c:v>
                </c:pt>
                <c:pt idx="75">
                  <c:v>45028</c:v>
                </c:pt>
                <c:pt idx="76">
                  <c:v>45029</c:v>
                </c:pt>
                <c:pt idx="77">
                  <c:v>45030</c:v>
                </c:pt>
                <c:pt idx="78">
                  <c:v>45033</c:v>
                </c:pt>
                <c:pt idx="79">
                  <c:v>45034</c:v>
                </c:pt>
                <c:pt idx="80">
                  <c:v>45035</c:v>
                </c:pt>
                <c:pt idx="81">
                  <c:v>45036</c:v>
                </c:pt>
                <c:pt idx="82">
                  <c:v>45037</c:v>
                </c:pt>
                <c:pt idx="83">
                  <c:v>45040</c:v>
                </c:pt>
                <c:pt idx="84">
                  <c:v>45041</c:v>
                </c:pt>
                <c:pt idx="85">
                  <c:v>45042</c:v>
                </c:pt>
                <c:pt idx="86">
                  <c:v>45043</c:v>
                </c:pt>
                <c:pt idx="87">
                  <c:v>45044</c:v>
                </c:pt>
                <c:pt idx="88">
                  <c:v>45048</c:v>
                </c:pt>
                <c:pt idx="89">
                  <c:v>45049</c:v>
                </c:pt>
                <c:pt idx="90">
                  <c:v>45050</c:v>
                </c:pt>
                <c:pt idx="91">
                  <c:v>45051</c:v>
                </c:pt>
                <c:pt idx="92">
                  <c:v>45054</c:v>
                </c:pt>
                <c:pt idx="93">
                  <c:v>45055</c:v>
                </c:pt>
                <c:pt idx="94">
                  <c:v>45056</c:v>
                </c:pt>
                <c:pt idx="95">
                  <c:v>45057</c:v>
                </c:pt>
                <c:pt idx="96">
                  <c:v>45058</c:v>
                </c:pt>
                <c:pt idx="97">
                  <c:v>45061</c:v>
                </c:pt>
                <c:pt idx="98">
                  <c:v>45062</c:v>
                </c:pt>
                <c:pt idx="99">
                  <c:v>45063</c:v>
                </c:pt>
                <c:pt idx="100">
                  <c:v>45064</c:v>
                </c:pt>
                <c:pt idx="101">
                  <c:v>45065</c:v>
                </c:pt>
                <c:pt idx="102">
                  <c:v>45068</c:v>
                </c:pt>
                <c:pt idx="103">
                  <c:v>45069</c:v>
                </c:pt>
                <c:pt idx="104">
                  <c:v>45070</c:v>
                </c:pt>
                <c:pt idx="105">
                  <c:v>45071</c:v>
                </c:pt>
                <c:pt idx="106">
                  <c:v>45075</c:v>
                </c:pt>
                <c:pt idx="107">
                  <c:v>45076</c:v>
                </c:pt>
                <c:pt idx="108">
                  <c:v>45077</c:v>
                </c:pt>
                <c:pt idx="109">
                  <c:v>45078</c:v>
                </c:pt>
                <c:pt idx="110">
                  <c:v>45079</c:v>
                </c:pt>
                <c:pt idx="111">
                  <c:v>45082</c:v>
                </c:pt>
                <c:pt idx="112">
                  <c:v>45083</c:v>
                </c:pt>
                <c:pt idx="113">
                  <c:v>45084</c:v>
                </c:pt>
                <c:pt idx="114">
                  <c:v>45085</c:v>
                </c:pt>
                <c:pt idx="115">
                  <c:v>45086</c:v>
                </c:pt>
                <c:pt idx="116">
                  <c:v>45089</c:v>
                </c:pt>
                <c:pt idx="117">
                  <c:v>45090</c:v>
                </c:pt>
                <c:pt idx="118">
                  <c:v>45091</c:v>
                </c:pt>
                <c:pt idx="119">
                  <c:v>45092</c:v>
                </c:pt>
                <c:pt idx="120">
                  <c:v>45093</c:v>
                </c:pt>
                <c:pt idx="121">
                  <c:v>45096</c:v>
                </c:pt>
                <c:pt idx="122">
                  <c:v>45097</c:v>
                </c:pt>
                <c:pt idx="123">
                  <c:v>45098</c:v>
                </c:pt>
                <c:pt idx="124">
                  <c:v>45100</c:v>
                </c:pt>
                <c:pt idx="125">
                  <c:v>45103</c:v>
                </c:pt>
                <c:pt idx="126">
                  <c:v>45104</c:v>
                </c:pt>
                <c:pt idx="127">
                  <c:v>45105</c:v>
                </c:pt>
                <c:pt idx="128">
                  <c:v>45106</c:v>
                </c:pt>
                <c:pt idx="129">
                  <c:v>45107</c:v>
                </c:pt>
                <c:pt idx="130">
                  <c:v>45110</c:v>
                </c:pt>
                <c:pt idx="131">
                  <c:v>45111</c:v>
                </c:pt>
                <c:pt idx="132">
                  <c:v>45112</c:v>
                </c:pt>
                <c:pt idx="133">
                  <c:v>45113</c:v>
                </c:pt>
                <c:pt idx="134">
                  <c:v>45114</c:v>
                </c:pt>
                <c:pt idx="135">
                  <c:v>45117</c:v>
                </c:pt>
                <c:pt idx="136">
                  <c:v>45118</c:v>
                </c:pt>
                <c:pt idx="137">
                  <c:v>45119</c:v>
                </c:pt>
                <c:pt idx="138">
                  <c:v>45120</c:v>
                </c:pt>
                <c:pt idx="139">
                  <c:v>45121</c:v>
                </c:pt>
                <c:pt idx="140">
                  <c:v>45125</c:v>
                </c:pt>
                <c:pt idx="141">
                  <c:v>45126</c:v>
                </c:pt>
                <c:pt idx="142">
                  <c:v>45127</c:v>
                </c:pt>
                <c:pt idx="143">
                  <c:v>45128</c:v>
                </c:pt>
                <c:pt idx="144">
                  <c:v>45131</c:v>
                </c:pt>
                <c:pt idx="145">
                  <c:v>45132</c:v>
                </c:pt>
                <c:pt idx="146">
                  <c:v>45133</c:v>
                </c:pt>
                <c:pt idx="147">
                  <c:v>45134</c:v>
                </c:pt>
                <c:pt idx="148">
                  <c:v>45135</c:v>
                </c:pt>
                <c:pt idx="149">
                  <c:v>45138</c:v>
                </c:pt>
                <c:pt idx="150">
                  <c:v>45139</c:v>
                </c:pt>
                <c:pt idx="151">
                  <c:v>45140</c:v>
                </c:pt>
                <c:pt idx="152">
                  <c:v>45141</c:v>
                </c:pt>
                <c:pt idx="153">
                  <c:v>45142</c:v>
                </c:pt>
                <c:pt idx="154">
                  <c:v>45145</c:v>
                </c:pt>
                <c:pt idx="155">
                  <c:v>45146</c:v>
                </c:pt>
                <c:pt idx="156">
                  <c:v>45147</c:v>
                </c:pt>
                <c:pt idx="157">
                  <c:v>45148</c:v>
                </c:pt>
                <c:pt idx="158">
                  <c:v>45149</c:v>
                </c:pt>
                <c:pt idx="159">
                  <c:v>45152</c:v>
                </c:pt>
                <c:pt idx="160">
                  <c:v>45153</c:v>
                </c:pt>
                <c:pt idx="161">
                  <c:v>45154</c:v>
                </c:pt>
                <c:pt idx="162">
                  <c:v>45155</c:v>
                </c:pt>
                <c:pt idx="163">
                  <c:v>45156</c:v>
                </c:pt>
                <c:pt idx="164">
                  <c:v>45159</c:v>
                </c:pt>
                <c:pt idx="165">
                  <c:v>45160</c:v>
                </c:pt>
                <c:pt idx="166">
                  <c:v>45161</c:v>
                </c:pt>
                <c:pt idx="167">
                  <c:v>45162</c:v>
                </c:pt>
                <c:pt idx="168">
                  <c:v>45163</c:v>
                </c:pt>
                <c:pt idx="169">
                  <c:v>45166</c:v>
                </c:pt>
                <c:pt idx="170">
                  <c:v>45167</c:v>
                </c:pt>
                <c:pt idx="171">
                  <c:v>45168</c:v>
                </c:pt>
                <c:pt idx="172">
                  <c:v>45169</c:v>
                </c:pt>
                <c:pt idx="173">
                  <c:v>45173</c:v>
                </c:pt>
                <c:pt idx="174">
                  <c:v>45174</c:v>
                </c:pt>
                <c:pt idx="175">
                  <c:v>45175</c:v>
                </c:pt>
                <c:pt idx="176">
                  <c:v>45176</c:v>
                </c:pt>
                <c:pt idx="177">
                  <c:v>45180</c:v>
                </c:pt>
                <c:pt idx="178">
                  <c:v>45181</c:v>
                </c:pt>
                <c:pt idx="179">
                  <c:v>45182</c:v>
                </c:pt>
                <c:pt idx="180">
                  <c:v>45183</c:v>
                </c:pt>
                <c:pt idx="181">
                  <c:v>45184</c:v>
                </c:pt>
                <c:pt idx="182">
                  <c:v>45187</c:v>
                </c:pt>
                <c:pt idx="183">
                  <c:v>45188</c:v>
                </c:pt>
                <c:pt idx="184">
                  <c:v>45189</c:v>
                </c:pt>
                <c:pt idx="185">
                  <c:v>45190</c:v>
                </c:pt>
                <c:pt idx="186">
                  <c:v>45191</c:v>
                </c:pt>
                <c:pt idx="187">
                  <c:v>45194</c:v>
                </c:pt>
                <c:pt idx="188">
                  <c:v>45195</c:v>
                </c:pt>
                <c:pt idx="189">
                  <c:v>45196</c:v>
                </c:pt>
                <c:pt idx="190">
                  <c:v>45197</c:v>
                </c:pt>
                <c:pt idx="191">
                  <c:v>45198</c:v>
                </c:pt>
                <c:pt idx="192">
                  <c:v>45202</c:v>
                </c:pt>
                <c:pt idx="193">
                  <c:v>45203</c:v>
                </c:pt>
                <c:pt idx="194">
                  <c:v>45204</c:v>
                </c:pt>
                <c:pt idx="195">
                  <c:v>45205</c:v>
                </c:pt>
                <c:pt idx="196">
                  <c:v>45208</c:v>
                </c:pt>
                <c:pt idx="197">
                  <c:v>45209</c:v>
                </c:pt>
                <c:pt idx="198">
                  <c:v>45210</c:v>
                </c:pt>
                <c:pt idx="199">
                  <c:v>45211</c:v>
                </c:pt>
                <c:pt idx="200">
                  <c:v>45212</c:v>
                </c:pt>
                <c:pt idx="201">
                  <c:v>45215</c:v>
                </c:pt>
                <c:pt idx="202">
                  <c:v>45216</c:v>
                </c:pt>
                <c:pt idx="203">
                  <c:v>45217</c:v>
                </c:pt>
                <c:pt idx="204">
                  <c:v>45218</c:v>
                </c:pt>
                <c:pt idx="205">
                  <c:v>45219</c:v>
                </c:pt>
                <c:pt idx="206">
                  <c:v>45223</c:v>
                </c:pt>
                <c:pt idx="207">
                  <c:v>45224</c:v>
                </c:pt>
                <c:pt idx="208">
                  <c:v>45225</c:v>
                </c:pt>
                <c:pt idx="209">
                  <c:v>45226</c:v>
                </c:pt>
                <c:pt idx="210">
                  <c:v>45229</c:v>
                </c:pt>
                <c:pt idx="211">
                  <c:v>45230</c:v>
                </c:pt>
                <c:pt idx="212">
                  <c:v>45231</c:v>
                </c:pt>
                <c:pt idx="213">
                  <c:v>45232</c:v>
                </c:pt>
                <c:pt idx="214">
                  <c:v>45233</c:v>
                </c:pt>
                <c:pt idx="215">
                  <c:v>45236</c:v>
                </c:pt>
                <c:pt idx="216">
                  <c:v>45237</c:v>
                </c:pt>
                <c:pt idx="217">
                  <c:v>45238</c:v>
                </c:pt>
                <c:pt idx="218">
                  <c:v>45239</c:v>
                </c:pt>
                <c:pt idx="219">
                  <c:v>45240</c:v>
                </c:pt>
                <c:pt idx="220">
                  <c:v>45243</c:v>
                </c:pt>
                <c:pt idx="221">
                  <c:v>45244</c:v>
                </c:pt>
                <c:pt idx="222">
                  <c:v>45245</c:v>
                </c:pt>
                <c:pt idx="223">
                  <c:v>45246</c:v>
                </c:pt>
                <c:pt idx="224">
                  <c:v>45247</c:v>
                </c:pt>
                <c:pt idx="225">
                  <c:v>45250</c:v>
                </c:pt>
                <c:pt idx="226">
                  <c:v>45251</c:v>
                </c:pt>
                <c:pt idx="227">
                  <c:v>45252</c:v>
                </c:pt>
                <c:pt idx="228">
                  <c:v>45253</c:v>
                </c:pt>
                <c:pt idx="229">
                  <c:v>45254</c:v>
                </c:pt>
                <c:pt idx="230">
                  <c:v>45257</c:v>
                </c:pt>
                <c:pt idx="231">
                  <c:v>45258</c:v>
                </c:pt>
                <c:pt idx="232">
                  <c:v>45259</c:v>
                </c:pt>
                <c:pt idx="233">
                  <c:v>45260</c:v>
                </c:pt>
                <c:pt idx="234">
                  <c:v>45261</c:v>
                </c:pt>
                <c:pt idx="235">
                  <c:v>45264</c:v>
                </c:pt>
                <c:pt idx="236">
                  <c:v>45265</c:v>
                </c:pt>
                <c:pt idx="237">
                  <c:v>45266</c:v>
                </c:pt>
                <c:pt idx="238">
                  <c:v>45267</c:v>
                </c:pt>
                <c:pt idx="239">
                  <c:v>45268</c:v>
                </c:pt>
                <c:pt idx="240">
                  <c:v>45271</c:v>
                </c:pt>
                <c:pt idx="241">
                  <c:v>45272</c:v>
                </c:pt>
                <c:pt idx="242">
                  <c:v>45273</c:v>
                </c:pt>
                <c:pt idx="243">
                  <c:v>45274</c:v>
                </c:pt>
                <c:pt idx="244">
                  <c:v>45275</c:v>
                </c:pt>
                <c:pt idx="245">
                  <c:v>45278</c:v>
                </c:pt>
                <c:pt idx="246">
                  <c:v>45279</c:v>
                </c:pt>
                <c:pt idx="247">
                  <c:v>45280</c:v>
                </c:pt>
                <c:pt idx="248">
                  <c:v>45281</c:v>
                </c:pt>
                <c:pt idx="249">
                  <c:v>45282</c:v>
                </c:pt>
                <c:pt idx="250">
                  <c:v>45287</c:v>
                </c:pt>
                <c:pt idx="251">
                  <c:v>45288</c:v>
                </c:pt>
                <c:pt idx="252">
                  <c:v>45289</c:v>
                </c:pt>
                <c:pt idx="253">
                  <c:v>45293</c:v>
                </c:pt>
                <c:pt idx="254">
                  <c:v>45294</c:v>
                </c:pt>
                <c:pt idx="255">
                  <c:v>45295</c:v>
                </c:pt>
                <c:pt idx="256">
                  <c:v>45296</c:v>
                </c:pt>
              </c:numCache>
            </c:numRef>
          </c:cat>
          <c:val>
            <c:numRef>
              <c:f>卫龙收盘价!$B$2:$B$258</c:f>
              <c:numCache>
                <c:formatCode>#,##0.00_ </c:formatCode>
                <c:ptCount val="257"/>
                <c:pt idx="0">
                  <c:v>8.9347338000000001</c:v>
                </c:pt>
                <c:pt idx="1">
                  <c:v>8.2103865000000003</c:v>
                </c:pt>
                <c:pt idx="2">
                  <c:v>7.9272105000000002</c:v>
                </c:pt>
                <c:pt idx="3">
                  <c:v>8.2159680000000002</c:v>
                </c:pt>
                <c:pt idx="4">
                  <c:v>8.1375840000000004</c:v>
                </c:pt>
                <c:pt idx="5">
                  <c:v>8.3063424000000001</c:v>
                </c:pt>
                <c:pt idx="6">
                  <c:v>8.3725509999999996</c:v>
                </c:pt>
                <c:pt idx="7">
                  <c:v>8.8792031999999992</c:v>
                </c:pt>
                <c:pt idx="8">
                  <c:v>9.3693358</c:v>
                </c:pt>
                <c:pt idx="9">
                  <c:v>9.4329312000000005</c:v>
                </c:pt>
                <c:pt idx="10">
                  <c:v>9.3974495999999998</c:v>
                </c:pt>
                <c:pt idx="11">
                  <c:v>8.4485984999999992</c:v>
                </c:pt>
                <c:pt idx="12">
                  <c:v>8.4292432000000002</c:v>
                </c:pt>
                <c:pt idx="13">
                  <c:v>8.1660236000000008</c:v>
                </c:pt>
                <c:pt idx="14">
                  <c:v>8.4808070000000004</c:v>
                </c:pt>
                <c:pt idx="15">
                  <c:v>8.7797190000000001</c:v>
                </c:pt>
                <c:pt idx="16">
                  <c:v>8.7098004000000007</c:v>
                </c:pt>
                <c:pt idx="17">
                  <c:v>8.4040800000000004</c:v>
                </c:pt>
                <c:pt idx="18">
                  <c:v>8.6860368000000001</c:v>
                </c:pt>
                <c:pt idx="19">
                  <c:v>8.8364823999999995</c:v>
                </c:pt>
                <c:pt idx="20">
                  <c:v>8.7441023999999992</c:v>
                </c:pt>
                <c:pt idx="21">
                  <c:v>9.0755700000000008</c:v>
                </c:pt>
                <c:pt idx="22">
                  <c:v>9.2195142000000008</c:v>
                </c:pt>
                <c:pt idx="23">
                  <c:v>8.9049680000000002</c:v>
                </c:pt>
                <c:pt idx="24">
                  <c:v>9.0778800000000004</c:v>
                </c:pt>
                <c:pt idx="25">
                  <c:v>10.478467200000001</c:v>
                </c:pt>
                <c:pt idx="26">
                  <c:v>9.9841408000000005</c:v>
                </c:pt>
                <c:pt idx="27">
                  <c:v>10.024225400000001</c:v>
                </c:pt>
                <c:pt idx="28">
                  <c:v>9.9340936000000006</c:v>
                </c:pt>
                <c:pt idx="29">
                  <c:v>9.5727632000000007</c:v>
                </c:pt>
                <c:pt idx="30">
                  <c:v>9.3980069999999998</c:v>
                </c:pt>
                <c:pt idx="31">
                  <c:v>8.8040280000000006</c:v>
                </c:pt>
                <c:pt idx="32">
                  <c:v>8.7823554000000001</c:v>
                </c:pt>
                <c:pt idx="33">
                  <c:v>9.2372029999999992</c:v>
                </c:pt>
                <c:pt idx="34">
                  <c:v>9.1188918000000001</c:v>
                </c:pt>
                <c:pt idx="35">
                  <c:v>8.8381538000000006</c:v>
                </c:pt>
                <c:pt idx="36">
                  <c:v>9.0986311999999998</c:v>
                </c:pt>
                <c:pt idx="37">
                  <c:v>8.9750166</c:v>
                </c:pt>
                <c:pt idx="38">
                  <c:v>8.7599231999999994</c:v>
                </c:pt>
                <c:pt idx="39">
                  <c:v>8.9061299999999992</c:v>
                </c:pt>
                <c:pt idx="40">
                  <c:v>8.7998843999999998</c:v>
                </c:pt>
                <c:pt idx="41">
                  <c:v>9.1911749999999994</c:v>
                </c:pt>
                <c:pt idx="42">
                  <c:v>9.5155391999999992</c:v>
                </c:pt>
                <c:pt idx="43">
                  <c:v>9.240418</c:v>
                </c:pt>
                <c:pt idx="44">
                  <c:v>9.5570172000000007</c:v>
                </c:pt>
                <c:pt idx="45">
                  <c:v>9.6648200000000006</c:v>
                </c:pt>
                <c:pt idx="46">
                  <c:v>9.2902056000000002</c:v>
                </c:pt>
                <c:pt idx="47">
                  <c:v>8.9135624</c:v>
                </c:pt>
                <c:pt idx="48">
                  <c:v>9.1422144000000003</c:v>
                </c:pt>
                <c:pt idx="49">
                  <c:v>8.8889268000000001</c:v>
                </c:pt>
                <c:pt idx="50">
                  <c:v>8.8931509999999996</c:v>
                </c:pt>
                <c:pt idx="51">
                  <c:v>9.0472110000000008</c:v>
                </c:pt>
                <c:pt idx="52">
                  <c:v>9.1626080000000005</c:v>
                </c:pt>
                <c:pt idx="53">
                  <c:v>9.1403207999999996</c:v>
                </c:pt>
                <c:pt idx="54">
                  <c:v>8.5467212999999997</c:v>
                </c:pt>
                <c:pt idx="55">
                  <c:v>8.9445888</c:v>
                </c:pt>
                <c:pt idx="56">
                  <c:v>10.253472</c:v>
                </c:pt>
                <c:pt idx="57">
                  <c:v>9.9924832000000006</c:v>
                </c:pt>
                <c:pt idx="58">
                  <c:v>10.06273</c:v>
                </c:pt>
                <c:pt idx="59">
                  <c:v>10.4318688</c:v>
                </c:pt>
                <c:pt idx="60">
                  <c:v>10.028466</c:v>
                </c:pt>
                <c:pt idx="61">
                  <c:v>10.047640400000001</c:v>
                </c:pt>
                <c:pt idx="62">
                  <c:v>10.1405476</c:v>
                </c:pt>
                <c:pt idx="63">
                  <c:v>9.9820679999999999</c:v>
                </c:pt>
                <c:pt idx="64">
                  <c:v>10.1912856</c:v>
                </c:pt>
                <c:pt idx="65">
                  <c:v>9.5120844000000009</c:v>
                </c:pt>
                <c:pt idx="66">
                  <c:v>9.8920200000000005</c:v>
                </c:pt>
                <c:pt idx="67">
                  <c:v>9.9315719999999992</c:v>
                </c:pt>
                <c:pt idx="68">
                  <c:v>10.022584</c:v>
                </c:pt>
                <c:pt idx="69">
                  <c:v>9.9166539999999994</c:v>
                </c:pt>
                <c:pt idx="70">
                  <c:v>9.5944935999999998</c:v>
                </c:pt>
                <c:pt idx="71">
                  <c:v>9.0456863999999992</c:v>
                </c:pt>
                <c:pt idx="72">
                  <c:v>9.2260836000000008</c:v>
                </c:pt>
                <c:pt idx="73">
                  <c:v>8.9855028000000008</c:v>
                </c:pt>
                <c:pt idx="74">
                  <c:v>9.0385589999999993</c:v>
                </c:pt>
                <c:pt idx="75">
                  <c:v>9.0169992000000008</c:v>
                </c:pt>
                <c:pt idx="76">
                  <c:v>9.2038428000000003</c:v>
                </c:pt>
                <c:pt idx="77">
                  <c:v>9.1594151999999998</c:v>
                </c:pt>
                <c:pt idx="78">
                  <c:v>9.3791423999999992</c:v>
                </c:pt>
                <c:pt idx="79">
                  <c:v>9.362622</c:v>
                </c:pt>
                <c:pt idx="80">
                  <c:v>9.2129951999999999</c:v>
                </c:pt>
                <c:pt idx="81">
                  <c:v>9.0707640000000005</c:v>
                </c:pt>
                <c:pt idx="82">
                  <c:v>8.8835525999999998</c:v>
                </c:pt>
                <c:pt idx="83">
                  <c:v>8.9824255999999991</c:v>
                </c:pt>
                <c:pt idx="84">
                  <c:v>9.0346449999999994</c:v>
                </c:pt>
                <c:pt idx="85">
                  <c:v>8.9970119999999998</c:v>
                </c:pt>
                <c:pt idx="86">
                  <c:v>8.6226348000000002</c:v>
                </c:pt>
                <c:pt idx="87">
                  <c:v>8.6089055999999999</c:v>
                </c:pt>
                <c:pt idx="88">
                  <c:v>8.7147527999999994</c:v>
                </c:pt>
                <c:pt idx="89">
                  <c:v>8.7588557999999992</c:v>
                </c:pt>
                <c:pt idx="90">
                  <c:v>8.7097230000000003</c:v>
                </c:pt>
                <c:pt idx="91">
                  <c:v>8.7354527999999991</c:v>
                </c:pt>
                <c:pt idx="92">
                  <c:v>8.1685385999999998</c:v>
                </c:pt>
                <c:pt idx="93">
                  <c:v>7.5881239999999996</c:v>
                </c:pt>
                <c:pt idx="94">
                  <c:v>7.7889210000000002</c:v>
                </c:pt>
                <c:pt idx="95">
                  <c:v>7.7782609000000003</c:v>
                </c:pt>
                <c:pt idx="96">
                  <c:v>7.4805408</c:v>
                </c:pt>
                <c:pt idx="97">
                  <c:v>7.8411283000000003</c:v>
                </c:pt>
                <c:pt idx="98">
                  <c:v>7.7249860999999997</c:v>
                </c:pt>
                <c:pt idx="99">
                  <c:v>7.7861874999999996</c:v>
                </c:pt>
                <c:pt idx="100">
                  <c:v>8.0349024</c:v>
                </c:pt>
                <c:pt idx="101">
                  <c:v>8.1954471000000009</c:v>
                </c:pt>
                <c:pt idx="102">
                  <c:v>8.0376575999999993</c:v>
                </c:pt>
                <c:pt idx="103">
                  <c:v>8.0947642000000002</c:v>
                </c:pt>
                <c:pt idx="104">
                  <c:v>8.3215439999999994</c:v>
                </c:pt>
                <c:pt idx="105">
                  <c:v>7.7478259999999999</c:v>
                </c:pt>
                <c:pt idx="106">
                  <c:v>7.6215294</c:v>
                </c:pt>
                <c:pt idx="107">
                  <c:v>7.5813021999999997</c:v>
                </c:pt>
                <c:pt idx="108">
                  <c:v>7.4556899999999997</c:v>
                </c:pt>
                <c:pt idx="109">
                  <c:v>7.4221056000000001</c:v>
                </c:pt>
                <c:pt idx="110">
                  <c:v>7.6271728000000003</c:v>
                </c:pt>
                <c:pt idx="111">
                  <c:v>7.6700752000000003</c:v>
                </c:pt>
                <c:pt idx="112">
                  <c:v>7.7532255000000001</c:v>
                </c:pt>
                <c:pt idx="113">
                  <c:v>7.5974490000000001</c:v>
                </c:pt>
                <c:pt idx="114">
                  <c:v>7.3633860000000002</c:v>
                </c:pt>
                <c:pt idx="115">
                  <c:v>7.3699555999999999</c:v>
                </c:pt>
                <c:pt idx="116">
                  <c:v>7.4326752000000003</c:v>
                </c:pt>
                <c:pt idx="117">
                  <c:v>7.3004800000000003</c:v>
                </c:pt>
                <c:pt idx="118">
                  <c:v>7.474475</c:v>
                </c:pt>
                <c:pt idx="119">
                  <c:v>7.9898875</c:v>
                </c:pt>
                <c:pt idx="120">
                  <c:v>8.1145750000000003</c:v>
                </c:pt>
                <c:pt idx="121">
                  <c:v>7.9915560000000001</c:v>
                </c:pt>
                <c:pt idx="122">
                  <c:v>7.8234940000000002</c:v>
                </c:pt>
                <c:pt idx="123">
                  <c:v>7.6979088999999998</c:v>
                </c:pt>
                <c:pt idx="124">
                  <c:v>7.4043057000000001</c:v>
                </c:pt>
                <c:pt idx="125">
                  <c:v>7.4254490999999998</c:v>
                </c:pt>
                <c:pt idx="126">
                  <c:v>7.5663456</c:v>
                </c:pt>
                <c:pt idx="127">
                  <c:v>7.4656605000000003</c:v>
                </c:pt>
                <c:pt idx="128">
                  <c:v>7.4299498000000002</c:v>
                </c:pt>
                <c:pt idx="129">
                  <c:v>7.2283232000000002</c:v>
                </c:pt>
                <c:pt idx="130">
                  <c:v>7.3651999999999997</c:v>
                </c:pt>
                <c:pt idx="131">
                  <c:v>7.3394453999999998</c:v>
                </c:pt>
                <c:pt idx="132">
                  <c:v>7.5457289000000003</c:v>
                </c:pt>
                <c:pt idx="133">
                  <c:v>7.3766400000000001</c:v>
                </c:pt>
                <c:pt idx="134">
                  <c:v>7.2570860000000001</c:v>
                </c:pt>
                <c:pt idx="135">
                  <c:v>7.2107745000000003</c:v>
                </c:pt>
                <c:pt idx="136">
                  <c:v>7.2432566999999999</c:v>
                </c:pt>
                <c:pt idx="137">
                  <c:v>7.3148669999999996</c:v>
                </c:pt>
                <c:pt idx="138">
                  <c:v>7.3118400000000001</c:v>
                </c:pt>
                <c:pt idx="139">
                  <c:v>7.3408755000000001</c:v>
                </c:pt>
                <c:pt idx="140">
                  <c:v>7.3057363999999998</c:v>
                </c:pt>
                <c:pt idx="141">
                  <c:v>7.2277100000000001</c:v>
                </c:pt>
                <c:pt idx="142">
                  <c:v>7.1382479999999999</c:v>
                </c:pt>
                <c:pt idx="143">
                  <c:v>7.0962871999999999</c:v>
                </c:pt>
                <c:pt idx="144">
                  <c:v>7.0377999999999998</c:v>
                </c:pt>
                <c:pt idx="145">
                  <c:v>7.1743505000000001</c:v>
                </c:pt>
                <c:pt idx="146">
                  <c:v>7.257714</c:v>
                </c:pt>
                <c:pt idx="147">
                  <c:v>7.2389592</c:v>
                </c:pt>
                <c:pt idx="148">
                  <c:v>7.4059109999999997</c:v>
                </c:pt>
                <c:pt idx="149">
                  <c:v>7.7264264999999996</c:v>
                </c:pt>
                <c:pt idx="150">
                  <c:v>7.4216800000000003</c:v>
                </c:pt>
                <c:pt idx="151">
                  <c:v>7.2884148</c:v>
                </c:pt>
                <c:pt idx="152">
                  <c:v>7.2653074000000002</c:v>
                </c:pt>
                <c:pt idx="153">
                  <c:v>7.271706</c:v>
                </c:pt>
                <c:pt idx="154">
                  <c:v>7.2927624</c:v>
                </c:pt>
                <c:pt idx="155">
                  <c:v>7.2688759000000003</c:v>
                </c:pt>
                <c:pt idx="156">
                  <c:v>7.3015561</c:v>
                </c:pt>
                <c:pt idx="157">
                  <c:v>7.2770324999999998</c:v>
                </c:pt>
                <c:pt idx="158">
                  <c:v>7.1592881999999998</c:v>
                </c:pt>
                <c:pt idx="159">
                  <c:v>7.1068274999999996</c:v>
                </c:pt>
                <c:pt idx="160">
                  <c:v>7.1209639999999998</c:v>
                </c:pt>
                <c:pt idx="161">
                  <c:v>7.0293348</c:v>
                </c:pt>
                <c:pt idx="162">
                  <c:v>7.0038634999999996</c:v>
                </c:pt>
                <c:pt idx="163">
                  <c:v>6.9821169000000003</c:v>
                </c:pt>
                <c:pt idx="164">
                  <c:v>6.3786234000000004</c:v>
                </c:pt>
                <c:pt idx="165">
                  <c:v>5.9973479000000003</c:v>
                </c:pt>
                <c:pt idx="166">
                  <c:v>6.0706901000000002</c:v>
                </c:pt>
                <c:pt idx="167">
                  <c:v>6.3179233000000004</c:v>
                </c:pt>
                <c:pt idx="168">
                  <c:v>6.5715200999999999</c:v>
                </c:pt>
                <c:pt idx="169">
                  <c:v>6.0274774000000004</c:v>
                </c:pt>
                <c:pt idx="170">
                  <c:v>6.6025574999999996</c:v>
                </c:pt>
                <c:pt idx="171">
                  <c:v>6.6811790000000002</c:v>
                </c:pt>
                <c:pt idx="172">
                  <c:v>6.6548125999999996</c:v>
                </c:pt>
                <c:pt idx="173">
                  <c:v>6.8985722000000003</c:v>
                </c:pt>
                <c:pt idx="174">
                  <c:v>6.8512312</c:v>
                </c:pt>
                <c:pt idx="175">
                  <c:v>6.6630102000000004</c:v>
                </c:pt>
                <c:pt idx="176">
                  <c:v>6.4894116000000004</c:v>
                </c:pt>
                <c:pt idx="177">
                  <c:v>6.5883456000000002</c:v>
                </c:pt>
                <c:pt idx="178">
                  <c:v>6.4785269999999997</c:v>
                </c:pt>
                <c:pt idx="179">
                  <c:v>6.4668735999999996</c:v>
                </c:pt>
                <c:pt idx="180">
                  <c:v>6.4907548999999998</c:v>
                </c:pt>
                <c:pt idx="181">
                  <c:v>6.7128791999999997</c:v>
                </c:pt>
                <c:pt idx="182">
                  <c:v>7.0030532000000001</c:v>
                </c:pt>
                <c:pt idx="183">
                  <c:v>7.1036172000000004</c:v>
                </c:pt>
                <c:pt idx="184">
                  <c:v>6.9703400000000002</c:v>
                </c:pt>
                <c:pt idx="185">
                  <c:v>6.8769749999999998</c:v>
                </c:pt>
                <c:pt idx="186">
                  <c:v>6.9273515000000003</c:v>
                </c:pt>
                <c:pt idx="187">
                  <c:v>6.7439925000000001</c:v>
                </c:pt>
                <c:pt idx="188">
                  <c:v>6.5613405</c:v>
                </c:pt>
                <c:pt idx="189">
                  <c:v>6.4927140000000003</c:v>
                </c:pt>
                <c:pt idx="190">
                  <c:v>6.3958811000000004</c:v>
                </c:pt>
                <c:pt idx="191">
                  <c:v>6.4692914999999998</c:v>
                </c:pt>
                <c:pt idx="192">
                  <c:v>6.4234099999999996</c:v>
                </c:pt>
                <c:pt idx="193">
                  <c:v>6.1481209999999997</c:v>
                </c:pt>
                <c:pt idx="194">
                  <c:v>6.1114157999999996</c:v>
                </c:pt>
                <c:pt idx="195">
                  <c:v>5.8911845999999999</c:v>
                </c:pt>
                <c:pt idx="196">
                  <c:v>6.2324719999999996</c:v>
                </c:pt>
                <c:pt idx="197">
                  <c:v>6.8575891999999996</c:v>
                </c:pt>
                <c:pt idx="198">
                  <c:v>6.6002761999999997</c:v>
                </c:pt>
                <c:pt idx="199">
                  <c:v>6.7625646000000001</c:v>
                </c:pt>
                <c:pt idx="200">
                  <c:v>6.6975309999999997</c:v>
                </c:pt>
                <c:pt idx="201">
                  <c:v>6.818511</c:v>
                </c:pt>
                <c:pt idx="202">
                  <c:v>6.7969739999999996</c:v>
                </c:pt>
                <c:pt idx="203">
                  <c:v>6.7263012</c:v>
                </c:pt>
                <c:pt idx="204">
                  <c:v>6.7598377000000003</c:v>
                </c:pt>
                <c:pt idx="205">
                  <c:v>6.8380570000000001</c:v>
                </c:pt>
                <c:pt idx="206">
                  <c:v>6.6052080000000002</c:v>
                </c:pt>
                <c:pt idx="207">
                  <c:v>6.6615582</c:v>
                </c:pt>
                <c:pt idx="208">
                  <c:v>6.6617759999999997</c:v>
                </c:pt>
                <c:pt idx="209">
                  <c:v>6.8102244000000001</c:v>
                </c:pt>
                <c:pt idx="210">
                  <c:v>6.7174908000000002</c:v>
                </c:pt>
                <c:pt idx="211">
                  <c:v>6.6818023999999996</c:v>
                </c:pt>
                <c:pt idx="212">
                  <c:v>6.8153161000000004</c:v>
                </c:pt>
                <c:pt idx="213">
                  <c:v>6.8653684000000004</c:v>
                </c:pt>
                <c:pt idx="214">
                  <c:v>6.9176484</c:v>
                </c:pt>
                <c:pt idx="215">
                  <c:v>7.1108574999999998</c:v>
                </c:pt>
                <c:pt idx="216">
                  <c:v>7.0109224000000001</c:v>
                </c:pt>
                <c:pt idx="217">
                  <c:v>7.0680610000000001</c:v>
                </c:pt>
                <c:pt idx="218">
                  <c:v>7.1447630000000002</c:v>
                </c:pt>
                <c:pt idx="219">
                  <c:v>6.9957208</c:v>
                </c:pt>
                <c:pt idx="220">
                  <c:v>6.9830319999999997</c:v>
                </c:pt>
                <c:pt idx="221">
                  <c:v>7.0396932000000003</c:v>
                </c:pt>
                <c:pt idx="222">
                  <c:v>7.1426502000000003</c:v>
                </c:pt>
                <c:pt idx="223">
                  <c:v>7.0369355999999996</c:v>
                </c:pt>
                <c:pt idx="224">
                  <c:v>7.0278831999999998</c:v>
                </c:pt>
                <c:pt idx="225">
                  <c:v>7.0722959999999997</c:v>
                </c:pt>
                <c:pt idx="226">
                  <c:v>7.0187813999999999</c:v>
                </c:pt>
                <c:pt idx="227">
                  <c:v>6.8558250000000003</c:v>
                </c:pt>
                <c:pt idx="228">
                  <c:v>6.9866685000000004</c:v>
                </c:pt>
                <c:pt idx="229">
                  <c:v>6.8883935000000003</c:v>
                </c:pt>
                <c:pt idx="230">
                  <c:v>6.7507650000000003</c:v>
                </c:pt>
                <c:pt idx="231">
                  <c:v>6.6841847999999997</c:v>
                </c:pt>
                <c:pt idx="232">
                  <c:v>6.6888686000000002</c:v>
                </c:pt>
                <c:pt idx="233">
                  <c:v>6.6505649</c:v>
                </c:pt>
                <c:pt idx="234">
                  <c:v>6.3624378000000004</c:v>
                </c:pt>
                <c:pt idx="235">
                  <c:v>6.3344753999999996</c:v>
                </c:pt>
                <c:pt idx="236">
                  <c:v>6.4257296000000004</c:v>
                </c:pt>
                <c:pt idx="237">
                  <c:v>6.5332974000000004</c:v>
                </c:pt>
                <c:pt idx="238">
                  <c:v>6.5345946000000001</c:v>
                </c:pt>
                <c:pt idx="239">
                  <c:v>6.1364330000000002</c:v>
                </c:pt>
                <c:pt idx="240">
                  <c:v>6.1856220999999998</c:v>
                </c:pt>
                <c:pt idx="241">
                  <c:v>6.3645035999999999</c:v>
                </c:pt>
                <c:pt idx="242">
                  <c:v>6.1574812000000003</c:v>
                </c:pt>
                <c:pt idx="243">
                  <c:v>6.2196711999999996</c:v>
                </c:pt>
                <c:pt idx="244">
                  <c:v>6.7173622000000002</c:v>
                </c:pt>
                <c:pt idx="245">
                  <c:v>6.7280800000000003</c:v>
                </c:pt>
                <c:pt idx="246">
                  <c:v>6.5842163999999999</c:v>
                </c:pt>
                <c:pt idx="247">
                  <c:v>6.5155284</c:v>
                </c:pt>
                <c:pt idx="248">
                  <c:v>6.4689623999999997</c:v>
                </c:pt>
                <c:pt idx="249">
                  <c:v>6.5511502000000004</c:v>
                </c:pt>
                <c:pt idx="250">
                  <c:v>6.4176105999999997</c:v>
                </c:pt>
                <c:pt idx="251">
                  <c:v>6.4693031999999997</c:v>
                </c:pt>
                <c:pt idx="252">
                  <c:v>6.4341619999999997</c:v>
                </c:pt>
                <c:pt idx="253">
                  <c:v>6.1583519999999998</c:v>
                </c:pt>
                <c:pt idx="254">
                  <c:v>6.1696656000000001</c:v>
                </c:pt>
                <c:pt idx="255">
                  <c:v>6.0206251999999996</c:v>
                </c:pt>
                <c:pt idx="256">
                  <c:v>5.9383166999999997</c:v>
                </c:pt>
              </c:numCache>
            </c:numRef>
          </c:val>
          <c:smooth val="0"/>
          <c:extLst>
            <c:ext xmlns:c16="http://schemas.microsoft.com/office/drawing/2014/chart" uri="{C3380CC4-5D6E-409C-BE32-E72D297353CC}">
              <c16:uniqueId val="{00000000-87FF-4DF5-9048-DA3C98B46843}"/>
            </c:ext>
          </c:extLst>
        </c:ser>
        <c:dLbls>
          <c:showLegendKey val="0"/>
          <c:showVal val="0"/>
          <c:showCatName val="0"/>
          <c:showSerName val="0"/>
          <c:showPercent val="0"/>
          <c:showBubbleSize val="0"/>
        </c:dLbls>
        <c:marker val="1"/>
        <c:smooth val="0"/>
        <c:axId val="171956911"/>
        <c:axId val="171962735"/>
      </c:lineChart>
      <c:lineChart>
        <c:grouping val="standard"/>
        <c:varyColors val="0"/>
        <c:ser>
          <c:idx val="1"/>
          <c:order val="1"/>
          <c:tx>
            <c:strRef>
              <c:f>卫龙收盘价!$C$1</c:f>
              <c:strCache>
                <c:ptCount val="1"/>
                <c:pt idx="0">
                  <c:v>HSCI.HK</c:v>
                </c:pt>
              </c:strCache>
            </c:strRef>
          </c:tx>
          <c:spPr>
            <a:ln w="12700" cap="rnd" cmpd="sng" algn="ctr">
              <a:solidFill>
                <a:srgbClr val="C8C8BE"/>
              </a:solidFill>
              <a:prstDash val="solid"/>
              <a:round/>
            </a:ln>
          </c:spPr>
          <c:marker>
            <c:symbol val="none"/>
          </c:marker>
          <c:cat>
            <c:numRef>
              <c:f>卫龙收盘价!$A$2:$A$258</c:f>
              <c:numCache>
                <c:formatCode>yyyy\-mm\-dd</c:formatCode>
                <c:ptCount val="257"/>
                <c:pt idx="0">
                  <c:v>44910</c:v>
                </c:pt>
                <c:pt idx="1">
                  <c:v>44911</c:v>
                </c:pt>
                <c:pt idx="2">
                  <c:v>44914</c:v>
                </c:pt>
                <c:pt idx="3">
                  <c:v>44915</c:v>
                </c:pt>
                <c:pt idx="4">
                  <c:v>44916</c:v>
                </c:pt>
                <c:pt idx="5">
                  <c:v>44917</c:v>
                </c:pt>
                <c:pt idx="6">
                  <c:v>44918</c:v>
                </c:pt>
                <c:pt idx="7">
                  <c:v>44923</c:v>
                </c:pt>
                <c:pt idx="8">
                  <c:v>44924</c:v>
                </c:pt>
                <c:pt idx="9">
                  <c:v>44925</c:v>
                </c:pt>
                <c:pt idx="10">
                  <c:v>44929</c:v>
                </c:pt>
                <c:pt idx="11">
                  <c:v>44930</c:v>
                </c:pt>
                <c:pt idx="12">
                  <c:v>44931</c:v>
                </c:pt>
                <c:pt idx="13">
                  <c:v>44932</c:v>
                </c:pt>
                <c:pt idx="14">
                  <c:v>44935</c:v>
                </c:pt>
                <c:pt idx="15">
                  <c:v>44936</c:v>
                </c:pt>
                <c:pt idx="16">
                  <c:v>44937</c:v>
                </c:pt>
                <c:pt idx="17">
                  <c:v>44938</c:v>
                </c:pt>
                <c:pt idx="18">
                  <c:v>44939</c:v>
                </c:pt>
                <c:pt idx="19">
                  <c:v>44942</c:v>
                </c:pt>
                <c:pt idx="20">
                  <c:v>44943</c:v>
                </c:pt>
                <c:pt idx="21">
                  <c:v>44944</c:v>
                </c:pt>
                <c:pt idx="22">
                  <c:v>44945</c:v>
                </c:pt>
                <c:pt idx="23">
                  <c:v>44946</c:v>
                </c:pt>
                <c:pt idx="24">
                  <c:v>44952</c:v>
                </c:pt>
                <c:pt idx="25">
                  <c:v>44953</c:v>
                </c:pt>
                <c:pt idx="26">
                  <c:v>44956</c:v>
                </c:pt>
                <c:pt idx="27">
                  <c:v>44957</c:v>
                </c:pt>
                <c:pt idx="28">
                  <c:v>44958</c:v>
                </c:pt>
                <c:pt idx="29">
                  <c:v>44959</c:v>
                </c:pt>
                <c:pt idx="30">
                  <c:v>44960</c:v>
                </c:pt>
                <c:pt idx="31">
                  <c:v>44963</c:v>
                </c:pt>
                <c:pt idx="32">
                  <c:v>44964</c:v>
                </c:pt>
                <c:pt idx="33">
                  <c:v>44965</c:v>
                </c:pt>
                <c:pt idx="34">
                  <c:v>44966</c:v>
                </c:pt>
                <c:pt idx="35">
                  <c:v>44967</c:v>
                </c:pt>
                <c:pt idx="36">
                  <c:v>44970</c:v>
                </c:pt>
                <c:pt idx="37">
                  <c:v>44971</c:v>
                </c:pt>
                <c:pt idx="38">
                  <c:v>44972</c:v>
                </c:pt>
                <c:pt idx="39">
                  <c:v>44973</c:v>
                </c:pt>
                <c:pt idx="40">
                  <c:v>44974</c:v>
                </c:pt>
                <c:pt idx="41">
                  <c:v>44977</c:v>
                </c:pt>
                <c:pt idx="42">
                  <c:v>44978</c:v>
                </c:pt>
                <c:pt idx="43">
                  <c:v>44979</c:v>
                </c:pt>
                <c:pt idx="44">
                  <c:v>44980</c:v>
                </c:pt>
                <c:pt idx="45">
                  <c:v>44981</c:v>
                </c:pt>
                <c:pt idx="46">
                  <c:v>44984</c:v>
                </c:pt>
                <c:pt idx="47">
                  <c:v>44985</c:v>
                </c:pt>
                <c:pt idx="48">
                  <c:v>44986</c:v>
                </c:pt>
                <c:pt idx="49">
                  <c:v>44987</c:v>
                </c:pt>
                <c:pt idx="50">
                  <c:v>44988</c:v>
                </c:pt>
                <c:pt idx="51">
                  <c:v>44991</c:v>
                </c:pt>
                <c:pt idx="52">
                  <c:v>44992</c:v>
                </c:pt>
                <c:pt idx="53">
                  <c:v>44993</c:v>
                </c:pt>
                <c:pt idx="54">
                  <c:v>44994</c:v>
                </c:pt>
                <c:pt idx="55">
                  <c:v>44995</c:v>
                </c:pt>
                <c:pt idx="56">
                  <c:v>44998</c:v>
                </c:pt>
                <c:pt idx="57">
                  <c:v>44999</c:v>
                </c:pt>
                <c:pt idx="58">
                  <c:v>45000</c:v>
                </c:pt>
                <c:pt idx="59">
                  <c:v>45001</c:v>
                </c:pt>
                <c:pt idx="60">
                  <c:v>45002</c:v>
                </c:pt>
                <c:pt idx="61">
                  <c:v>45005</c:v>
                </c:pt>
                <c:pt idx="62">
                  <c:v>45006</c:v>
                </c:pt>
                <c:pt idx="63">
                  <c:v>45007</c:v>
                </c:pt>
                <c:pt idx="64">
                  <c:v>45008</c:v>
                </c:pt>
                <c:pt idx="65">
                  <c:v>45009</c:v>
                </c:pt>
                <c:pt idx="66">
                  <c:v>45012</c:v>
                </c:pt>
                <c:pt idx="67">
                  <c:v>45013</c:v>
                </c:pt>
                <c:pt idx="68">
                  <c:v>45014</c:v>
                </c:pt>
                <c:pt idx="69">
                  <c:v>45015</c:v>
                </c:pt>
                <c:pt idx="70">
                  <c:v>45016</c:v>
                </c:pt>
                <c:pt idx="71">
                  <c:v>45019</c:v>
                </c:pt>
                <c:pt idx="72">
                  <c:v>45020</c:v>
                </c:pt>
                <c:pt idx="73">
                  <c:v>45022</c:v>
                </c:pt>
                <c:pt idx="74">
                  <c:v>45027</c:v>
                </c:pt>
                <c:pt idx="75">
                  <c:v>45028</c:v>
                </c:pt>
                <c:pt idx="76">
                  <c:v>45029</c:v>
                </c:pt>
                <c:pt idx="77">
                  <c:v>45030</c:v>
                </c:pt>
                <c:pt idx="78">
                  <c:v>45033</c:v>
                </c:pt>
                <c:pt idx="79">
                  <c:v>45034</c:v>
                </c:pt>
                <c:pt idx="80">
                  <c:v>45035</c:v>
                </c:pt>
                <c:pt idx="81">
                  <c:v>45036</c:v>
                </c:pt>
                <c:pt idx="82">
                  <c:v>45037</c:v>
                </c:pt>
                <c:pt idx="83">
                  <c:v>45040</c:v>
                </c:pt>
                <c:pt idx="84">
                  <c:v>45041</c:v>
                </c:pt>
                <c:pt idx="85">
                  <c:v>45042</c:v>
                </c:pt>
                <c:pt idx="86">
                  <c:v>45043</c:v>
                </c:pt>
                <c:pt idx="87">
                  <c:v>45044</c:v>
                </c:pt>
                <c:pt idx="88">
                  <c:v>45048</c:v>
                </c:pt>
                <c:pt idx="89">
                  <c:v>45049</c:v>
                </c:pt>
                <c:pt idx="90">
                  <c:v>45050</c:v>
                </c:pt>
                <c:pt idx="91">
                  <c:v>45051</c:v>
                </c:pt>
                <c:pt idx="92">
                  <c:v>45054</c:v>
                </c:pt>
                <c:pt idx="93">
                  <c:v>45055</c:v>
                </c:pt>
                <c:pt idx="94">
                  <c:v>45056</c:v>
                </c:pt>
                <c:pt idx="95">
                  <c:v>45057</c:v>
                </c:pt>
                <c:pt idx="96">
                  <c:v>45058</c:v>
                </c:pt>
                <c:pt idx="97">
                  <c:v>45061</c:v>
                </c:pt>
                <c:pt idx="98">
                  <c:v>45062</c:v>
                </c:pt>
                <c:pt idx="99">
                  <c:v>45063</c:v>
                </c:pt>
                <c:pt idx="100">
                  <c:v>45064</c:v>
                </c:pt>
                <c:pt idx="101">
                  <c:v>45065</c:v>
                </c:pt>
                <c:pt idx="102">
                  <c:v>45068</c:v>
                </c:pt>
                <c:pt idx="103">
                  <c:v>45069</c:v>
                </c:pt>
                <c:pt idx="104">
                  <c:v>45070</c:v>
                </c:pt>
                <c:pt idx="105">
                  <c:v>45071</c:v>
                </c:pt>
                <c:pt idx="106">
                  <c:v>45075</c:v>
                </c:pt>
                <c:pt idx="107">
                  <c:v>45076</c:v>
                </c:pt>
                <c:pt idx="108">
                  <c:v>45077</c:v>
                </c:pt>
                <c:pt idx="109">
                  <c:v>45078</c:v>
                </c:pt>
                <c:pt idx="110">
                  <c:v>45079</c:v>
                </c:pt>
                <c:pt idx="111">
                  <c:v>45082</c:v>
                </c:pt>
                <c:pt idx="112">
                  <c:v>45083</c:v>
                </c:pt>
                <c:pt idx="113">
                  <c:v>45084</c:v>
                </c:pt>
                <c:pt idx="114">
                  <c:v>45085</c:v>
                </c:pt>
                <c:pt idx="115">
                  <c:v>45086</c:v>
                </c:pt>
                <c:pt idx="116">
                  <c:v>45089</c:v>
                </c:pt>
                <c:pt idx="117">
                  <c:v>45090</c:v>
                </c:pt>
                <c:pt idx="118">
                  <c:v>45091</c:v>
                </c:pt>
                <c:pt idx="119">
                  <c:v>45092</c:v>
                </c:pt>
                <c:pt idx="120">
                  <c:v>45093</c:v>
                </c:pt>
                <c:pt idx="121">
                  <c:v>45096</c:v>
                </c:pt>
                <c:pt idx="122">
                  <c:v>45097</c:v>
                </c:pt>
                <c:pt idx="123">
                  <c:v>45098</c:v>
                </c:pt>
                <c:pt idx="124">
                  <c:v>45100</c:v>
                </c:pt>
                <c:pt idx="125">
                  <c:v>45103</c:v>
                </c:pt>
                <c:pt idx="126">
                  <c:v>45104</c:v>
                </c:pt>
                <c:pt idx="127">
                  <c:v>45105</c:v>
                </c:pt>
                <c:pt idx="128">
                  <c:v>45106</c:v>
                </c:pt>
                <c:pt idx="129">
                  <c:v>45107</c:v>
                </c:pt>
                <c:pt idx="130">
                  <c:v>45110</c:v>
                </c:pt>
                <c:pt idx="131">
                  <c:v>45111</c:v>
                </c:pt>
                <c:pt idx="132">
                  <c:v>45112</c:v>
                </c:pt>
                <c:pt idx="133">
                  <c:v>45113</c:v>
                </c:pt>
                <c:pt idx="134">
                  <c:v>45114</c:v>
                </c:pt>
                <c:pt idx="135">
                  <c:v>45117</c:v>
                </c:pt>
                <c:pt idx="136">
                  <c:v>45118</c:v>
                </c:pt>
                <c:pt idx="137">
                  <c:v>45119</c:v>
                </c:pt>
                <c:pt idx="138">
                  <c:v>45120</c:v>
                </c:pt>
                <c:pt idx="139">
                  <c:v>45121</c:v>
                </c:pt>
                <c:pt idx="140">
                  <c:v>45125</c:v>
                </c:pt>
                <c:pt idx="141">
                  <c:v>45126</c:v>
                </c:pt>
                <c:pt idx="142">
                  <c:v>45127</c:v>
                </c:pt>
                <c:pt idx="143">
                  <c:v>45128</c:v>
                </c:pt>
                <c:pt idx="144">
                  <c:v>45131</c:v>
                </c:pt>
                <c:pt idx="145">
                  <c:v>45132</c:v>
                </c:pt>
                <c:pt idx="146">
                  <c:v>45133</c:v>
                </c:pt>
                <c:pt idx="147">
                  <c:v>45134</c:v>
                </c:pt>
                <c:pt idx="148">
                  <c:v>45135</c:v>
                </c:pt>
                <c:pt idx="149">
                  <c:v>45138</c:v>
                </c:pt>
                <c:pt idx="150">
                  <c:v>45139</c:v>
                </c:pt>
                <c:pt idx="151">
                  <c:v>45140</c:v>
                </c:pt>
                <c:pt idx="152">
                  <c:v>45141</c:v>
                </c:pt>
                <c:pt idx="153">
                  <c:v>45142</c:v>
                </c:pt>
                <c:pt idx="154">
                  <c:v>45145</c:v>
                </c:pt>
                <c:pt idx="155">
                  <c:v>45146</c:v>
                </c:pt>
                <c:pt idx="156">
                  <c:v>45147</c:v>
                </c:pt>
                <c:pt idx="157">
                  <c:v>45148</c:v>
                </c:pt>
                <c:pt idx="158">
                  <c:v>45149</c:v>
                </c:pt>
                <c:pt idx="159">
                  <c:v>45152</c:v>
                </c:pt>
                <c:pt idx="160">
                  <c:v>45153</c:v>
                </c:pt>
                <c:pt idx="161">
                  <c:v>45154</c:v>
                </c:pt>
                <c:pt idx="162">
                  <c:v>45155</c:v>
                </c:pt>
                <c:pt idx="163">
                  <c:v>45156</c:v>
                </c:pt>
                <c:pt idx="164">
                  <c:v>45159</c:v>
                </c:pt>
                <c:pt idx="165">
                  <c:v>45160</c:v>
                </c:pt>
                <c:pt idx="166">
                  <c:v>45161</c:v>
                </c:pt>
                <c:pt idx="167">
                  <c:v>45162</c:v>
                </c:pt>
                <c:pt idx="168">
                  <c:v>45163</c:v>
                </c:pt>
                <c:pt idx="169">
                  <c:v>45166</c:v>
                </c:pt>
                <c:pt idx="170">
                  <c:v>45167</c:v>
                </c:pt>
                <c:pt idx="171">
                  <c:v>45168</c:v>
                </c:pt>
                <c:pt idx="172">
                  <c:v>45169</c:v>
                </c:pt>
                <c:pt idx="173">
                  <c:v>45173</c:v>
                </c:pt>
                <c:pt idx="174">
                  <c:v>45174</c:v>
                </c:pt>
                <c:pt idx="175">
                  <c:v>45175</c:v>
                </c:pt>
                <c:pt idx="176">
                  <c:v>45176</c:v>
                </c:pt>
                <c:pt idx="177">
                  <c:v>45180</c:v>
                </c:pt>
                <c:pt idx="178">
                  <c:v>45181</c:v>
                </c:pt>
                <c:pt idx="179">
                  <c:v>45182</c:v>
                </c:pt>
                <c:pt idx="180">
                  <c:v>45183</c:v>
                </c:pt>
                <c:pt idx="181">
                  <c:v>45184</c:v>
                </c:pt>
                <c:pt idx="182">
                  <c:v>45187</c:v>
                </c:pt>
                <c:pt idx="183">
                  <c:v>45188</c:v>
                </c:pt>
                <c:pt idx="184">
                  <c:v>45189</c:v>
                </c:pt>
                <c:pt idx="185">
                  <c:v>45190</c:v>
                </c:pt>
                <c:pt idx="186">
                  <c:v>45191</c:v>
                </c:pt>
                <c:pt idx="187">
                  <c:v>45194</c:v>
                </c:pt>
                <c:pt idx="188">
                  <c:v>45195</c:v>
                </c:pt>
                <c:pt idx="189">
                  <c:v>45196</c:v>
                </c:pt>
                <c:pt idx="190">
                  <c:v>45197</c:v>
                </c:pt>
                <c:pt idx="191">
                  <c:v>45198</c:v>
                </c:pt>
                <c:pt idx="192">
                  <c:v>45202</c:v>
                </c:pt>
                <c:pt idx="193">
                  <c:v>45203</c:v>
                </c:pt>
                <c:pt idx="194">
                  <c:v>45204</c:v>
                </c:pt>
                <c:pt idx="195">
                  <c:v>45205</c:v>
                </c:pt>
                <c:pt idx="196">
                  <c:v>45208</c:v>
                </c:pt>
                <c:pt idx="197">
                  <c:v>45209</c:v>
                </c:pt>
                <c:pt idx="198">
                  <c:v>45210</c:v>
                </c:pt>
                <c:pt idx="199">
                  <c:v>45211</c:v>
                </c:pt>
                <c:pt idx="200">
                  <c:v>45212</c:v>
                </c:pt>
                <c:pt idx="201">
                  <c:v>45215</c:v>
                </c:pt>
                <c:pt idx="202">
                  <c:v>45216</c:v>
                </c:pt>
                <c:pt idx="203">
                  <c:v>45217</c:v>
                </c:pt>
                <c:pt idx="204">
                  <c:v>45218</c:v>
                </c:pt>
                <c:pt idx="205">
                  <c:v>45219</c:v>
                </c:pt>
                <c:pt idx="206">
                  <c:v>45223</c:v>
                </c:pt>
                <c:pt idx="207">
                  <c:v>45224</c:v>
                </c:pt>
                <c:pt idx="208">
                  <c:v>45225</c:v>
                </c:pt>
                <c:pt idx="209">
                  <c:v>45226</c:v>
                </c:pt>
                <c:pt idx="210">
                  <c:v>45229</c:v>
                </c:pt>
                <c:pt idx="211">
                  <c:v>45230</c:v>
                </c:pt>
                <c:pt idx="212">
                  <c:v>45231</c:v>
                </c:pt>
                <c:pt idx="213">
                  <c:v>45232</c:v>
                </c:pt>
                <c:pt idx="214">
                  <c:v>45233</c:v>
                </c:pt>
                <c:pt idx="215">
                  <c:v>45236</c:v>
                </c:pt>
                <c:pt idx="216">
                  <c:v>45237</c:v>
                </c:pt>
                <c:pt idx="217">
                  <c:v>45238</c:v>
                </c:pt>
                <c:pt idx="218">
                  <c:v>45239</c:v>
                </c:pt>
                <c:pt idx="219">
                  <c:v>45240</c:v>
                </c:pt>
                <c:pt idx="220">
                  <c:v>45243</c:v>
                </c:pt>
                <c:pt idx="221">
                  <c:v>45244</c:v>
                </c:pt>
                <c:pt idx="222">
                  <c:v>45245</c:v>
                </c:pt>
                <c:pt idx="223">
                  <c:v>45246</c:v>
                </c:pt>
                <c:pt idx="224">
                  <c:v>45247</c:v>
                </c:pt>
                <c:pt idx="225">
                  <c:v>45250</c:v>
                </c:pt>
                <c:pt idx="226">
                  <c:v>45251</c:v>
                </c:pt>
                <c:pt idx="227">
                  <c:v>45252</c:v>
                </c:pt>
                <c:pt idx="228">
                  <c:v>45253</c:v>
                </c:pt>
                <c:pt idx="229">
                  <c:v>45254</c:v>
                </c:pt>
                <c:pt idx="230">
                  <c:v>45257</c:v>
                </c:pt>
                <c:pt idx="231">
                  <c:v>45258</c:v>
                </c:pt>
                <c:pt idx="232">
                  <c:v>45259</c:v>
                </c:pt>
                <c:pt idx="233">
                  <c:v>45260</c:v>
                </c:pt>
                <c:pt idx="234">
                  <c:v>45261</c:v>
                </c:pt>
                <c:pt idx="235">
                  <c:v>45264</c:v>
                </c:pt>
                <c:pt idx="236">
                  <c:v>45265</c:v>
                </c:pt>
                <c:pt idx="237">
                  <c:v>45266</c:v>
                </c:pt>
                <c:pt idx="238">
                  <c:v>45267</c:v>
                </c:pt>
                <c:pt idx="239">
                  <c:v>45268</c:v>
                </c:pt>
                <c:pt idx="240">
                  <c:v>45271</c:v>
                </c:pt>
                <c:pt idx="241">
                  <c:v>45272</c:v>
                </c:pt>
                <c:pt idx="242">
                  <c:v>45273</c:v>
                </c:pt>
                <c:pt idx="243">
                  <c:v>45274</c:v>
                </c:pt>
                <c:pt idx="244">
                  <c:v>45275</c:v>
                </c:pt>
                <c:pt idx="245">
                  <c:v>45278</c:v>
                </c:pt>
                <c:pt idx="246">
                  <c:v>45279</c:v>
                </c:pt>
                <c:pt idx="247">
                  <c:v>45280</c:v>
                </c:pt>
                <c:pt idx="248">
                  <c:v>45281</c:v>
                </c:pt>
                <c:pt idx="249">
                  <c:v>45282</c:v>
                </c:pt>
                <c:pt idx="250">
                  <c:v>45287</c:v>
                </c:pt>
                <c:pt idx="251">
                  <c:v>45288</c:v>
                </c:pt>
                <c:pt idx="252">
                  <c:v>45289</c:v>
                </c:pt>
                <c:pt idx="253">
                  <c:v>45293</c:v>
                </c:pt>
                <c:pt idx="254">
                  <c:v>45294</c:v>
                </c:pt>
                <c:pt idx="255">
                  <c:v>45295</c:v>
                </c:pt>
                <c:pt idx="256">
                  <c:v>45296</c:v>
                </c:pt>
              </c:numCache>
            </c:numRef>
          </c:cat>
          <c:val>
            <c:numRef>
              <c:f>卫龙收盘价!$C$2:$C$258</c:f>
              <c:numCache>
                <c:formatCode>#,##0.00_ </c:formatCode>
                <c:ptCount val="257"/>
                <c:pt idx="0">
                  <c:v>2921.02</c:v>
                </c:pt>
                <c:pt idx="1">
                  <c:v>2934.62</c:v>
                </c:pt>
                <c:pt idx="2">
                  <c:v>2910.8</c:v>
                </c:pt>
                <c:pt idx="3">
                  <c:v>2865.26</c:v>
                </c:pt>
                <c:pt idx="4">
                  <c:v>2879.72</c:v>
                </c:pt>
                <c:pt idx="5">
                  <c:v>2952.3</c:v>
                </c:pt>
                <c:pt idx="6">
                  <c:v>2938.74</c:v>
                </c:pt>
                <c:pt idx="7">
                  <c:v>2986.26</c:v>
                </c:pt>
                <c:pt idx="8">
                  <c:v>2964.17</c:v>
                </c:pt>
                <c:pt idx="9">
                  <c:v>2974.18</c:v>
                </c:pt>
                <c:pt idx="10">
                  <c:v>3031.75</c:v>
                </c:pt>
                <c:pt idx="11">
                  <c:v>3125.67</c:v>
                </c:pt>
                <c:pt idx="12">
                  <c:v>3160.63</c:v>
                </c:pt>
                <c:pt idx="13">
                  <c:v>3153.8</c:v>
                </c:pt>
                <c:pt idx="14">
                  <c:v>3219.18</c:v>
                </c:pt>
                <c:pt idx="15">
                  <c:v>3210.55</c:v>
                </c:pt>
                <c:pt idx="16">
                  <c:v>3222.79</c:v>
                </c:pt>
                <c:pt idx="17">
                  <c:v>3223.83</c:v>
                </c:pt>
                <c:pt idx="18">
                  <c:v>3266.33</c:v>
                </c:pt>
                <c:pt idx="19">
                  <c:v>3269.64</c:v>
                </c:pt>
                <c:pt idx="20">
                  <c:v>3244.15</c:v>
                </c:pt>
                <c:pt idx="21">
                  <c:v>3259.3</c:v>
                </c:pt>
                <c:pt idx="22">
                  <c:v>3257.66</c:v>
                </c:pt>
                <c:pt idx="23">
                  <c:v>3318.17</c:v>
                </c:pt>
                <c:pt idx="24">
                  <c:v>3398.72</c:v>
                </c:pt>
                <c:pt idx="25">
                  <c:v>3420.46</c:v>
                </c:pt>
                <c:pt idx="26">
                  <c:v>3313.03</c:v>
                </c:pt>
                <c:pt idx="27">
                  <c:v>3279.67</c:v>
                </c:pt>
                <c:pt idx="28">
                  <c:v>3326.64</c:v>
                </c:pt>
                <c:pt idx="29">
                  <c:v>3312.07</c:v>
                </c:pt>
                <c:pt idx="30">
                  <c:v>3271.56</c:v>
                </c:pt>
                <c:pt idx="31">
                  <c:v>3197.68</c:v>
                </c:pt>
                <c:pt idx="32">
                  <c:v>3210.62</c:v>
                </c:pt>
                <c:pt idx="33">
                  <c:v>3208.46</c:v>
                </c:pt>
                <c:pt idx="34">
                  <c:v>3260.2</c:v>
                </c:pt>
                <c:pt idx="35">
                  <c:v>3193.89</c:v>
                </c:pt>
                <c:pt idx="36">
                  <c:v>3196.55</c:v>
                </c:pt>
                <c:pt idx="37">
                  <c:v>3184.72</c:v>
                </c:pt>
                <c:pt idx="38">
                  <c:v>3138.99</c:v>
                </c:pt>
                <c:pt idx="39">
                  <c:v>3161.06</c:v>
                </c:pt>
                <c:pt idx="40">
                  <c:v>3122.83</c:v>
                </c:pt>
                <c:pt idx="41">
                  <c:v>3156.07</c:v>
                </c:pt>
                <c:pt idx="42">
                  <c:v>3102.91</c:v>
                </c:pt>
                <c:pt idx="43">
                  <c:v>3081.91</c:v>
                </c:pt>
                <c:pt idx="44">
                  <c:v>3076.02</c:v>
                </c:pt>
                <c:pt idx="45">
                  <c:v>3024.81</c:v>
                </c:pt>
                <c:pt idx="46">
                  <c:v>3007.83</c:v>
                </c:pt>
                <c:pt idx="47">
                  <c:v>2982.63</c:v>
                </c:pt>
                <c:pt idx="48">
                  <c:v>3112.36</c:v>
                </c:pt>
                <c:pt idx="49">
                  <c:v>3088.93</c:v>
                </c:pt>
                <c:pt idx="50">
                  <c:v>3115.5</c:v>
                </c:pt>
                <c:pt idx="51">
                  <c:v>3116.86</c:v>
                </c:pt>
                <c:pt idx="52">
                  <c:v>3097.28</c:v>
                </c:pt>
                <c:pt idx="53">
                  <c:v>3028.51</c:v>
                </c:pt>
                <c:pt idx="54">
                  <c:v>2998.66</c:v>
                </c:pt>
                <c:pt idx="55">
                  <c:v>2914.56</c:v>
                </c:pt>
                <c:pt idx="56">
                  <c:v>2972.4</c:v>
                </c:pt>
                <c:pt idx="57">
                  <c:v>2907.09</c:v>
                </c:pt>
                <c:pt idx="58">
                  <c:v>2955.03</c:v>
                </c:pt>
                <c:pt idx="59">
                  <c:v>2907.42</c:v>
                </c:pt>
                <c:pt idx="60">
                  <c:v>2961.15</c:v>
                </c:pt>
                <c:pt idx="61">
                  <c:v>2884.6</c:v>
                </c:pt>
                <c:pt idx="62">
                  <c:v>2930.6</c:v>
                </c:pt>
                <c:pt idx="63">
                  <c:v>2971.06</c:v>
                </c:pt>
                <c:pt idx="64">
                  <c:v>3039.52</c:v>
                </c:pt>
                <c:pt idx="65">
                  <c:v>3020.29</c:v>
                </c:pt>
                <c:pt idx="66">
                  <c:v>2967.15</c:v>
                </c:pt>
                <c:pt idx="67">
                  <c:v>2999.54</c:v>
                </c:pt>
                <c:pt idx="68">
                  <c:v>3050.06</c:v>
                </c:pt>
                <c:pt idx="69">
                  <c:v>3063.47</c:v>
                </c:pt>
                <c:pt idx="70">
                  <c:v>3072.36</c:v>
                </c:pt>
                <c:pt idx="71">
                  <c:v>3075.18</c:v>
                </c:pt>
                <c:pt idx="72">
                  <c:v>3057</c:v>
                </c:pt>
                <c:pt idx="73">
                  <c:v>3063.84</c:v>
                </c:pt>
                <c:pt idx="74">
                  <c:v>3091.81</c:v>
                </c:pt>
                <c:pt idx="75">
                  <c:v>3065.63</c:v>
                </c:pt>
                <c:pt idx="76">
                  <c:v>3076.3</c:v>
                </c:pt>
                <c:pt idx="77">
                  <c:v>3092.49</c:v>
                </c:pt>
                <c:pt idx="78">
                  <c:v>3137.8</c:v>
                </c:pt>
                <c:pt idx="79">
                  <c:v>3117.93</c:v>
                </c:pt>
                <c:pt idx="80">
                  <c:v>3076.8</c:v>
                </c:pt>
                <c:pt idx="81">
                  <c:v>3074</c:v>
                </c:pt>
                <c:pt idx="82">
                  <c:v>3024.92</c:v>
                </c:pt>
                <c:pt idx="83">
                  <c:v>3010.7</c:v>
                </c:pt>
                <c:pt idx="84">
                  <c:v>2955.82</c:v>
                </c:pt>
                <c:pt idx="85">
                  <c:v>2981.68</c:v>
                </c:pt>
                <c:pt idx="86">
                  <c:v>2991.79</c:v>
                </c:pt>
                <c:pt idx="87">
                  <c:v>3000.87</c:v>
                </c:pt>
                <c:pt idx="88">
                  <c:v>3004.64</c:v>
                </c:pt>
                <c:pt idx="89">
                  <c:v>2971.78</c:v>
                </c:pt>
                <c:pt idx="90">
                  <c:v>3008.08</c:v>
                </c:pt>
                <c:pt idx="91">
                  <c:v>3024.13</c:v>
                </c:pt>
                <c:pt idx="92">
                  <c:v>3055.36</c:v>
                </c:pt>
                <c:pt idx="93">
                  <c:v>2991.5</c:v>
                </c:pt>
                <c:pt idx="94">
                  <c:v>2980.6</c:v>
                </c:pt>
                <c:pt idx="95">
                  <c:v>2978.63</c:v>
                </c:pt>
                <c:pt idx="96">
                  <c:v>2952.44</c:v>
                </c:pt>
                <c:pt idx="97">
                  <c:v>3000.96</c:v>
                </c:pt>
                <c:pt idx="98">
                  <c:v>3003.15</c:v>
                </c:pt>
                <c:pt idx="99">
                  <c:v>2940.28</c:v>
                </c:pt>
                <c:pt idx="100">
                  <c:v>2959.39</c:v>
                </c:pt>
                <c:pt idx="101">
                  <c:v>2919.93</c:v>
                </c:pt>
                <c:pt idx="102">
                  <c:v>2953.75</c:v>
                </c:pt>
                <c:pt idx="103">
                  <c:v>2919.3</c:v>
                </c:pt>
                <c:pt idx="104">
                  <c:v>2871.91</c:v>
                </c:pt>
                <c:pt idx="105">
                  <c:v>2815.44</c:v>
                </c:pt>
                <c:pt idx="106">
                  <c:v>2783.78</c:v>
                </c:pt>
                <c:pt idx="107">
                  <c:v>2792.48</c:v>
                </c:pt>
                <c:pt idx="108">
                  <c:v>2739.95</c:v>
                </c:pt>
                <c:pt idx="109">
                  <c:v>2738.01</c:v>
                </c:pt>
                <c:pt idx="110">
                  <c:v>2843.77</c:v>
                </c:pt>
                <c:pt idx="111">
                  <c:v>2862.62</c:v>
                </c:pt>
                <c:pt idx="112">
                  <c:v>2855.91</c:v>
                </c:pt>
                <c:pt idx="113">
                  <c:v>2880.19</c:v>
                </c:pt>
                <c:pt idx="114">
                  <c:v>2885.28</c:v>
                </c:pt>
                <c:pt idx="115">
                  <c:v>2900.42</c:v>
                </c:pt>
                <c:pt idx="116">
                  <c:v>2898.59</c:v>
                </c:pt>
                <c:pt idx="117">
                  <c:v>2915.43</c:v>
                </c:pt>
                <c:pt idx="118">
                  <c:v>2902.08</c:v>
                </c:pt>
                <c:pt idx="119">
                  <c:v>2959.3</c:v>
                </c:pt>
                <c:pt idx="120">
                  <c:v>2993.97</c:v>
                </c:pt>
                <c:pt idx="121">
                  <c:v>2971.37</c:v>
                </c:pt>
                <c:pt idx="122">
                  <c:v>2923.72</c:v>
                </c:pt>
                <c:pt idx="123">
                  <c:v>2865.96</c:v>
                </c:pt>
                <c:pt idx="124">
                  <c:v>2811.77</c:v>
                </c:pt>
                <c:pt idx="125">
                  <c:v>2803.77</c:v>
                </c:pt>
                <c:pt idx="126">
                  <c:v>2855.79</c:v>
                </c:pt>
                <c:pt idx="127">
                  <c:v>2858.63</c:v>
                </c:pt>
                <c:pt idx="128">
                  <c:v>2825.15</c:v>
                </c:pt>
                <c:pt idx="129">
                  <c:v>2828.21</c:v>
                </c:pt>
                <c:pt idx="130">
                  <c:v>2887.4</c:v>
                </c:pt>
                <c:pt idx="131">
                  <c:v>2903.4</c:v>
                </c:pt>
                <c:pt idx="132">
                  <c:v>2858.54</c:v>
                </c:pt>
                <c:pt idx="133">
                  <c:v>2784.04</c:v>
                </c:pt>
                <c:pt idx="134">
                  <c:v>2760.06</c:v>
                </c:pt>
                <c:pt idx="135">
                  <c:v>2773.53</c:v>
                </c:pt>
                <c:pt idx="136">
                  <c:v>2802.46</c:v>
                </c:pt>
                <c:pt idx="137">
                  <c:v>2828.23</c:v>
                </c:pt>
                <c:pt idx="138">
                  <c:v>2897.52</c:v>
                </c:pt>
                <c:pt idx="139">
                  <c:v>2905.54</c:v>
                </c:pt>
                <c:pt idx="140">
                  <c:v>2849.61</c:v>
                </c:pt>
                <c:pt idx="141">
                  <c:v>2840.84</c:v>
                </c:pt>
                <c:pt idx="142">
                  <c:v>2834.94</c:v>
                </c:pt>
                <c:pt idx="143">
                  <c:v>2855.37</c:v>
                </c:pt>
                <c:pt idx="144">
                  <c:v>2801.82</c:v>
                </c:pt>
                <c:pt idx="145">
                  <c:v>2914.94</c:v>
                </c:pt>
                <c:pt idx="146">
                  <c:v>2905.05</c:v>
                </c:pt>
                <c:pt idx="147">
                  <c:v>2946.41</c:v>
                </c:pt>
                <c:pt idx="148">
                  <c:v>2993.07</c:v>
                </c:pt>
                <c:pt idx="149">
                  <c:v>3016.44</c:v>
                </c:pt>
                <c:pt idx="150">
                  <c:v>3006.25</c:v>
                </c:pt>
                <c:pt idx="151">
                  <c:v>2930.63</c:v>
                </c:pt>
                <c:pt idx="152">
                  <c:v>2923.67</c:v>
                </c:pt>
                <c:pt idx="153">
                  <c:v>2944.57</c:v>
                </c:pt>
                <c:pt idx="154">
                  <c:v>2933.26</c:v>
                </c:pt>
                <c:pt idx="155">
                  <c:v>2883.81</c:v>
                </c:pt>
                <c:pt idx="156">
                  <c:v>2894.25</c:v>
                </c:pt>
                <c:pt idx="157">
                  <c:v>2894.19</c:v>
                </c:pt>
                <c:pt idx="158">
                  <c:v>2861.39</c:v>
                </c:pt>
                <c:pt idx="159">
                  <c:v>2821.3</c:v>
                </c:pt>
                <c:pt idx="160">
                  <c:v>2796.1</c:v>
                </c:pt>
                <c:pt idx="161">
                  <c:v>2758.46</c:v>
                </c:pt>
                <c:pt idx="162">
                  <c:v>2763.95</c:v>
                </c:pt>
                <c:pt idx="163">
                  <c:v>2707.8</c:v>
                </c:pt>
                <c:pt idx="164">
                  <c:v>2656.67</c:v>
                </c:pt>
                <c:pt idx="165">
                  <c:v>2684.19</c:v>
                </c:pt>
                <c:pt idx="166">
                  <c:v>2685.44</c:v>
                </c:pt>
                <c:pt idx="167">
                  <c:v>2739.56</c:v>
                </c:pt>
                <c:pt idx="168">
                  <c:v>2705.72</c:v>
                </c:pt>
                <c:pt idx="169">
                  <c:v>2730.5</c:v>
                </c:pt>
                <c:pt idx="170">
                  <c:v>2784.16</c:v>
                </c:pt>
                <c:pt idx="171">
                  <c:v>2776.58</c:v>
                </c:pt>
                <c:pt idx="172">
                  <c:v>2760.34</c:v>
                </c:pt>
                <c:pt idx="173">
                  <c:v>2828.08</c:v>
                </c:pt>
                <c:pt idx="174">
                  <c:v>2776.74</c:v>
                </c:pt>
                <c:pt idx="175">
                  <c:v>2774.86</c:v>
                </c:pt>
                <c:pt idx="176">
                  <c:v>2738.3</c:v>
                </c:pt>
                <c:pt idx="177">
                  <c:v>2734.66</c:v>
                </c:pt>
                <c:pt idx="178">
                  <c:v>2725.22</c:v>
                </c:pt>
                <c:pt idx="179">
                  <c:v>2720.35</c:v>
                </c:pt>
                <c:pt idx="180">
                  <c:v>2728.23</c:v>
                </c:pt>
                <c:pt idx="181">
                  <c:v>2747.85</c:v>
                </c:pt>
                <c:pt idx="182">
                  <c:v>2715.79</c:v>
                </c:pt>
                <c:pt idx="183">
                  <c:v>2724.14</c:v>
                </c:pt>
                <c:pt idx="184">
                  <c:v>2703.87</c:v>
                </c:pt>
                <c:pt idx="185">
                  <c:v>2667.31</c:v>
                </c:pt>
                <c:pt idx="186">
                  <c:v>2720.59</c:v>
                </c:pt>
                <c:pt idx="187">
                  <c:v>2671.89</c:v>
                </c:pt>
                <c:pt idx="188">
                  <c:v>2633.99</c:v>
                </c:pt>
                <c:pt idx="189">
                  <c:v>2653.56</c:v>
                </c:pt>
                <c:pt idx="190">
                  <c:v>2623.22</c:v>
                </c:pt>
                <c:pt idx="191">
                  <c:v>2681.99</c:v>
                </c:pt>
                <c:pt idx="192">
                  <c:v>2611.67</c:v>
                </c:pt>
                <c:pt idx="193">
                  <c:v>2587.7600000000002</c:v>
                </c:pt>
                <c:pt idx="194">
                  <c:v>2591.14</c:v>
                </c:pt>
                <c:pt idx="195">
                  <c:v>2632.69</c:v>
                </c:pt>
                <c:pt idx="196">
                  <c:v>2638.14</c:v>
                </c:pt>
                <c:pt idx="197">
                  <c:v>2653.17</c:v>
                </c:pt>
                <c:pt idx="198">
                  <c:v>2688.19</c:v>
                </c:pt>
                <c:pt idx="199">
                  <c:v>2737.2</c:v>
                </c:pt>
                <c:pt idx="200">
                  <c:v>2674.85</c:v>
                </c:pt>
                <c:pt idx="201">
                  <c:v>2643.85</c:v>
                </c:pt>
                <c:pt idx="202">
                  <c:v>2660.45</c:v>
                </c:pt>
                <c:pt idx="203">
                  <c:v>2645.82</c:v>
                </c:pt>
                <c:pt idx="204">
                  <c:v>2584.12</c:v>
                </c:pt>
                <c:pt idx="205">
                  <c:v>2565.23</c:v>
                </c:pt>
                <c:pt idx="206">
                  <c:v>2542.84</c:v>
                </c:pt>
                <c:pt idx="207">
                  <c:v>2560.27</c:v>
                </c:pt>
                <c:pt idx="208">
                  <c:v>2550.84</c:v>
                </c:pt>
                <c:pt idx="209">
                  <c:v>2603.5100000000002</c:v>
                </c:pt>
                <c:pt idx="210">
                  <c:v>2608.21</c:v>
                </c:pt>
                <c:pt idx="211">
                  <c:v>2566.06</c:v>
                </c:pt>
                <c:pt idx="212">
                  <c:v>2559.94</c:v>
                </c:pt>
                <c:pt idx="213">
                  <c:v>2576.7399999999998</c:v>
                </c:pt>
                <c:pt idx="214">
                  <c:v>2640.97</c:v>
                </c:pt>
                <c:pt idx="215">
                  <c:v>2696</c:v>
                </c:pt>
                <c:pt idx="216">
                  <c:v>2654</c:v>
                </c:pt>
                <c:pt idx="217">
                  <c:v>2639.05</c:v>
                </c:pt>
                <c:pt idx="218">
                  <c:v>2628.16</c:v>
                </c:pt>
                <c:pt idx="219">
                  <c:v>2584.48</c:v>
                </c:pt>
                <c:pt idx="220">
                  <c:v>2617.31</c:v>
                </c:pt>
                <c:pt idx="221">
                  <c:v>2613.54</c:v>
                </c:pt>
                <c:pt idx="222">
                  <c:v>2707.78</c:v>
                </c:pt>
                <c:pt idx="223">
                  <c:v>2675.39</c:v>
                </c:pt>
                <c:pt idx="224">
                  <c:v>2626.05</c:v>
                </c:pt>
                <c:pt idx="225">
                  <c:v>2673.81</c:v>
                </c:pt>
                <c:pt idx="226">
                  <c:v>2668.54</c:v>
                </c:pt>
                <c:pt idx="227">
                  <c:v>2666.05</c:v>
                </c:pt>
                <c:pt idx="228">
                  <c:v>2697.56</c:v>
                </c:pt>
                <c:pt idx="229">
                  <c:v>2649.59</c:v>
                </c:pt>
                <c:pt idx="230">
                  <c:v>2642.98</c:v>
                </c:pt>
                <c:pt idx="231">
                  <c:v>2620.7199999999998</c:v>
                </c:pt>
                <c:pt idx="232">
                  <c:v>2570.96</c:v>
                </c:pt>
                <c:pt idx="233">
                  <c:v>2579.21</c:v>
                </c:pt>
                <c:pt idx="234">
                  <c:v>2550.9499999999998</c:v>
                </c:pt>
                <c:pt idx="235">
                  <c:v>2523.06</c:v>
                </c:pt>
                <c:pt idx="236">
                  <c:v>2477.2600000000002</c:v>
                </c:pt>
                <c:pt idx="237">
                  <c:v>2498.33</c:v>
                </c:pt>
                <c:pt idx="238">
                  <c:v>2480.6</c:v>
                </c:pt>
                <c:pt idx="239">
                  <c:v>2473.61</c:v>
                </c:pt>
                <c:pt idx="240">
                  <c:v>2458.08</c:v>
                </c:pt>
                <c:pt idx="241">
                  <c:v>2484.35</c:v>
                </c:pt>
                <c:pt idx="242">
                  <c:v>2458.91</c:v>
                </c:pt>
                <c:pt idx="243">
                  <c:v>2482.4299999999998</c:v>
                </c:pt>
                <c:pt idx="244">
                  <c:v>2535.21</c:v>
                </c:pt>
                <c:pt idx="245">
                  <c:v>2509</c:v>
                </c:pt>
                <c:pt idx="246">
                  <c:v>2490.88</c:v>
                </c:pt>
                <c:pt idx="247">
                  <c:v>2503.9299999999998</c:v>
                </c:pt>
                <c:pt idx="248">
                  <c:v>2506.06</c:v>
                </c:pt>
                <c:pt idx="249">
                  <c:v>2455.83</c:v>
                </c:pt>
                <c:pt idx="250">
                  <c:v>2495.91</c:v>
                </c:pt>
                <c:pt idx="251">
                  <c:v>2558.77</c:v>
                </c:pt>
                <c:pt idx="252">
                  <c:v>2564.9499999999998</c:v>
                </c:pt>
                <c:pt idx="253">
                  <c:v>2531.94</c:v>
                </c:pt>
                <c:pt idx="254">
                  <c:v>2514.61</c:v>
                </c:pt>
                <c:pt idx="255">
                  <c:v>2513.37</c:v>
                </c:pt>
                <c:pt idx="256">
                  <c:v>2492.77</c:v>
                </c:pt>
              </c:numCache>
            </c:numRef>
          </c:val>
          <c:smooth val="0"/>
          <c:extLst>
            <c:ext xmlns:c16="http://schemas.microsoft.com/office/drawing/2014/chart" uri="{C3380CC4-5D6E-409C-BE32-E72D297353CC}">
              <c16:uniqueId val="{00000001-87FF-4DF5-9048-DA3C98B46843}"/>
            </c:ext>
          </c:extLst>
        </c:ser>
        <c:dLbls>
          <c:showLegendKey val="0"/>
          <c:showVal val="0"/>
          <c:showCatName val="0"/>
          <c:showSerName val="0"/>
          <c:showPercent val="0"/>
          <c:showBubbleSize val="0"/>
        </c:dLbls>
        <c:marker val="1"/>
        <c:smooth val="0"/>
        <c:axId val="264496255"/>
        <c:axId val="264498335"/>
      </c:lineChart>
      <c:dateAx>
        <c:axId val="171956911"/>
        <c:scaling>
          <c:orientation val="minMax"/>
        </c:scaling>
        <c:delete val="0"/>
        <c:axPos val="b"/>
        <c:numFmt formatCode="yyyy\-mm\-dd" sourceLinked="1"/>
        <c:majorTickMark val="out"/>
        <c:minorTickMark val="none"/>
        <c:tickLblPos val="nextTo"/>
        <c:txPr>
          <a:bodyPr rot="-5400000" spcFirstLastPara="0" vertOverflow="ellipsis" vert="horz" wrap="square" anchor="ctr" anchorCtr="1"/>
          <a:lstStyle/>
          <a:p>
            <a:pPr>
              <a:defRPr lang="zh-CN" sz="800" b="0" i="0" u="none" strike="noStrike" kern="1200" baseline="0">
                <a:solidFill>
                  <a:schemeClr val="tx1"/>
                </a:solidFill>
                <a:latin typeface="Calibri" panose="020F0502020204030204"/>
                <a:ea typeface="Calibri" panose="020F0502020204030204"/>
                <a:cs typeface="Calibri" panose="020F0502020204030204"/>
              </a:defRPr>
            </a:pPr>
            <a:endParaRPr lang="zh-CN"/>
          </a:p>
        </c:txPr>
        <c:crossAx val="171962735"/>
        <c:crosses val="autoZero"/>
        <c:auto val="1"/>
        <c:lblOffset val="100"/>
        <c:baseTimeUnit val="days"/>
      </c:dateAx>
      <c:valAx>
        <c:axId val="171962735"/>
        <c:scaling>
          <c:orientation val="minMax"/>
        </c:scaling>
        <c:delete val="0"/>
        <c:axPos val="l"/>
        <c:majorGridlines>
          <c:spPr>
            <a:ln w="9525" cap="flat" cmpd="sng" algn="ctr">
              <a:noFill/>
              <a:prstDash val="solid"/>
              <a:round/>
            </a:ln>
            <a:effectLst/>
          </c:spPr>
        </c:majorGridlines>
        <c:numFmt formatCode="#,##0.00_ " sourceLinked="1"/>
        <c:majorTickMark val="none"/>
        <c:minorTickMark val="none"/>
        <c:tickLblPos val="nextTo"/>
        <c:txPr>
          <a:bodyPr rot="-60000000" spcFirstLastPara="0" vertOverflow="ellipsis" vert="horz" wrap="square" anchor="ctr" anchorCtr="1"/>
          <a:lstStyle/>
          <a:p>
            <a:pPr>
              <a:defRPr lang="zh-CN" sz="800" b="0" i="0" u="none" strike="noStrike" kern="1200" baseline="0">
                <a:solidFill>
                  <a:srgbClr val="000000"/>
                </a:solidFill>
                <a:latin typeface="Calibri" panose="020F0502020204030204"/>
                <a:ea typeface="Calibri" panose="020F0502020204030204"/>
                <a:cs typeface="Calibri" panose="020F0502020204030204"/>
              </a:defRPr>
            </a:pPr>
            <a:endParaRPr lang="zh-CN"/>
          </a:p>
        </c:txPr>
        <c:crossAx val="171956911"/>
        <c:crosses val="autoZero"/>
        <c:crossBetween val="between"/>
      </c:valAx>
      <c:dateAx>
        <c:axId val="264496255"/>
        <c:scaling>
          <c:orientation val="minMax"/>
        </c:scaling>
        <c:delete val="1"/>
        <c:axPos val="b"/>
        <c:numFmt formatCode="yyyy\-mm\-dd" sourceLinked="1"/>
        <c:majorTickMark val="out"/>
        <c:minorTickMark val="none"/>
        <c:tickLblPos val="nextTo"/>
        <c:crossAx val="264498335"/>
        <c:crosses val="autoZero"/>
        <c:auto val="1"/>
        <c:lblOffset val="100"/>
        <c:baseTimeUnit val="days"/>
      </c:dateAx>
      <c:valAx>
        <c:axId val="264498335"/>
        <c:scaling>
          <c:orientation val="minMax"/>
        </c:scaling>
        <c:delete val="0"/>
        <c:axPos val="r"/>
        <c:numFmt formatCode="#,##0.00_ "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264496255"/>
        <c:crosses val="max"/>
        <c:crossBetween val="between"/>
      </c:valAx>
      <c:spPr>
        <a:noFill/>
      </c:spPr>
    </c:plotArea>
    <c:legend>
      <c:legendPos val="b"/>
      <c:overlay val="0"/>
      <c:txPr>
        <a:bodyPr rot="0" spcFirstLastPara="0" vertOverflow="ellipsis" vert="horz" wrap="square" anchor="ctr" anchorCtr="1"/>
        <a:lstStyle/>
        <a:p>
          <a:pPr>
            <a:defRPr lang="zh-CN" sz="800" b="0" i="0" u="none" strike="noStrike" kern="1200" baseline="0">
              <a:solidFill>
                <a:srgbClr val="000000"/>
              </a:solidFill>
              <a:latin typeface="Calibri" panose="020F0502020204030204" pitchFamily="34" charset="0"/>
              <a:ea typeface="+mn-ea"/>
              <a:cs typeface="Calibri" panose="020F0502020204030204" pitchFamily="34" charset="0"/>
            </a:defRPr>
          </a:pPr>
          <a:endParaRPr lang="zh-CN"/>
        </a:p>
      </c:txPr>
    </c:legend>
    <c:plotVisOnly val="1"/>
    <c:dispBlanksAs val="gap"/>
    <c:showDLblsOverMax val="0"/>
  </c:chart>
  <c:spPr>
    <a:noFill/>
    <a:ln w="9525" cap="flat" cmpd="sng" algn="ctr">
      <a:noFill/>
      <a:prstDash val="solid"/>
      <a:round/>
    </a:ln>
    <a:effectLst/>
  </c:spPr>
  <c:txPr>
    <a:bodyPr/>
    <a:lstStyle/>
    <a:p>
      <a:pPr>
        <a:defRPr lang="zh-CN"/>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763168724279797E-2"/>
          <c:y val="4.8506944444444401E-2"/>
          <c:w val="0.87226563786008204"/>
          <c:h val="0.75583055555555601"/>
        </c:manualLayout>
      </c:layout>
      <c:barChart>
        <c:barDir val="col"/>
        <c:grouping val="clustered"/>
        <c:varyColors val="0"/>
        <c:ser>
          <c:idx val="0"/>
          <c:order val="0"/>
          <c:tx>
            <c:strRef>
              <c:f>Sheet2!$E$2</c:f>
              <c:strCache>
                <c:ptCount val="1"/>
                <c:pt idx="0">
                  <c:v>2022</c:v>
                </c:pt>
              </c:strCache>
            </c:strRef>
          </c:tx>
          <c:spPr>
            <a:solidFill>
              <a:srgbClr val="640000"/>
            </a:solidFill>
          </c:spPr>
          <c:invertIfNegative val="0"/>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Calibri" panose="020F0502020204030204" pitchFamily="34" charset="0"/>
                    <a:ea typeface="+mn-ea"/>
                    <a:cs typeface="Calibri" panose="020F0502020204030204" pitchFamily="3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Sheet2!$F$1:$G$1</c:f>
              <c:strCache>
                <c:ptCount val="2"/>
                <c:pt idx="0">
                  <c:v>break proportion of Hong Kong stocks</c:v>
                </c:pt>
                <c:pt idx="1">
                  <c:v>break proportion of A shares stocks</c:v>
                </c:pt>
              </c:strCache>
            </c:strRef>
          </c:cat>
          <c:val>
            <c:numRef>
              <c:f>Sheet2!$F$2:$G$2</c:f>
              <c:numCache>
                <c:formatCode>0.00%</c:formatCode>
                <c:ptCount val="2"/>
                <c:pt idx="0">
                  <c:v>0.57831325301204795</c:v>
                </c:pt>
                <c:pt idx="1">
                  <c:v>0.33411214953271001</c:v>
                </c:pt>
              </c:numCache>
            </c:numRef>
          </c:val>
          <c:extLst>
            <c:ext xmlns:c16="http://schemas.microsoft.com/office/drawing/2014/chart" uri="{C3380CC4-5D6E-409C-BE32-E72D297353CC}">
              <c16:uniqueId val="{00000000-D7DF-4EF1-A32B-F7E9F797FC88}"/>
            </c:ext>
          </c:extLst>
        </c:ser>
        <c:ser>
          <c:idx val="1"/>
          <c:order val="1"/>
          <c:tx>
            <c:strRef>
              <c:f>Sheet2!$E$3</c:f>
              <c:strCache>
                <c:ptCount val="1"/>
                <c:pt idx="0">
                  <c:v>2023</c:v>
                </c:pt>
              </c:strCache>
            </c:strRef>
          </c:tx>
          <c:spPr>
            <a:solidFill>
              <a:srgbClr val="C8C8C8"/>
            </a:solidFill>
          </c:spPr>
          <c:invertIfNegative val="0"/>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Calibri" panose="020F0502020204030204" pitchFamily="34" charset="0"/>
                    <a:ea typeface="+mn-ea"/>
                    <a:cs typeface="Calibri" panose="020F0502020204030204" pitchFamily="3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Sheet2!$F$1:$G$1</c:f>
              <c:strCache>
                <c:ptCount val="2"/>
                <c:pt idx="0">
                  <c:v>break proportion of Hong Kong stocks</c:v>
                </c:pt>
                <c:pt idx="1">
                  <c:v>break proportion of A shares stocks</c:v>
                </c:pt>
              </c:strCache>
            </c:strRef>
          </c:cat>
          <c:val>
            <c:numRef>
              <c:f>Sheet2!$F$3:$G$3</c:f>
              <c:numCache>
                <c:formatCode>0.00%</c:formatCode>
                <c:ptCount val="2"/>
                <c:pt idx="0">
                  <c:v>0.51428571428571401</c:v>
                </c:pt>
                <c:pt idx="1">
                  <c:v>0.16613418530351401</c:v>
                </c:pt>
              </c:numCache>
            </c:numRef>
          </c:val>
          <c:extLst>
            <c:ext xmlns:c16="http://schemas.microsoft.com/office/drawing/2014/chart" uri="{C3380CC4-5D6E-409C-BE32-E72D297353CC}">
              <c16:uniqueId val="{00000001-D7DF-4EF1-A32B-F7E9F797FC88}"/>
            </c:ext>
          </c:extLst>
        </c:ser>
        <c:dLbls>
          <c:showLegendKey val="0"/>
          <c:showVal val="0"/>
          <c:showCatName val="0"/>
          <c:showSerName val="0"/>
          <c:showPercent val="0"/>
          <c:showBubbleSize val="0"/>
        </c:dLbls>
        <c:gapWidth val="150"/>
        <c:axId val="1661643344"/>
        <c:axId val="1661640016"/>
      </c:barChart>
      <c:catAx>
        <c:axId val="1661643344"/>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楷体_GB2312"/>
                <a:ea typeface="楷体_GB2312"/>
                <a:cs typeface="楷体_GB2312"/>
              </a:defRPr>
            </a:pPr>
            <a:endParaRPr lang="zh-CN"/>
          </a:p>
        </c:txPr>
        <c:crossAx val="1661640016"/>
        <c:crosses val="autoZero"/>
        <c:auto val="1"/>
        <c:lblAlgn val="ctr"/>
        <c:lblOffset val="100"/>
        <c:noMultiLvlLbl val="0"/>
      </c:catAx>
      <c:valAx>
        <c:axId val="1661640016"/>
        <c:scaling>
          <c:orientation val="minMax"/>
        </c:scaling>
        <c:delete val="0"/>
        <c:axPos val="l"/>
        <c:majorGridlines>
          <c:spPr>
            <a:ln w="6350" cap="flat" cmpd="sng" algn="ctr">
              <a:noFill/>
              <a:prstDash val="solid"/>
              <a:round/>
            </a:ln>
            <a:effectLst/>
          </c:spPr>
        </c:majorGridlines>
        <c:numFmt formatCode="0.00%" sourceLinked="1"/>
        <c:majorTickMark val="none"/>
        <c:minorTickMark val="none"/>
        <c:tickLblPos val="nextTo"/>
        <c:txPr>
          <a:bodyPr rot="-60000000" spcFirstLastPara="0" vertOverflow="ellipsis" vert="horz" wrap="square" anchor="ctr" anchorCtr="1"/>
          <a:lstStyle/>
          <a:p>
            <a:pPr>
              <a:defRPr lang="zh-CN" sz="800" b="0" i="0" u="none" strike="noStrike" kern="1200" baseline="0">
                <a:solidFill>
                  <a:srgbClr val="000000"/>
                </a:solidFill>
                <a:latin typeface="Calibri" panose="020F0502020204030204"/>
                <a:ea typeface="Calibri" panose="020F0502020204030204"/>
                <a:cs typeface="Calibri" panose="020F0502020204030204"/>
              </a:defRPr>
            </a:pPr>
            <a:endParaRPr lang="zh-CN"/>
          </a:p>
        </c:txPr>
        <c:crossAx val="1661643344"/>
        <c:crosses val="autoZero"/>
        <c:crossBetween val="between"/>
      </c:valAx>
      <c:spPr>
        <a:noFill/>
      </c:spPr>
    </c:plotArea>
    <c:legend>
      <c:legendPos val="b"/>
      <c:overlay val="0"/>
      <c:txPr>
        <a:bodyPr rot="0" spcFirstLastPara="0" vertOverflow="ellipsis" vert="horz" wrap="square" anchor="ctr" anchorCtr="1"/>
        <a:lstStyle/>
        <a:p>
          <a:pPr>
            <a:defRPr lang="zh-CN" sz="800" b="0" i="0" u="none" strike="noStrike" kern="1200" baseline="0">
              <a:solidFill>
                <a:srgbClr val="000000"/>
              </a:solidFill>
              <a:latin typeface="Calibri" panose="020F0502020204030204" pitchFamily="34" charset="0"/>
              <a:ea typeface="+mn-ea"/>
              <a:cs typeface="Calibri" panose="020F0502020204030204" pitchFamily="34" charset="0"/>
            </a:defRPr>
          </a:pPr>
          <a:endParaRPr lang="zh-CN"/>
        </a:p>
      </c:txPr>
    </c:legend>
    <c:plotVisOnly val="1"/>
    <c:dispBlanksAs val="gap"/>
    <c:showDLblsOverMax val="0"/>
  </c:chart>
  <c:spPr>
    <a:noFill/>
    <a:ln w="6350" cap="flat" cmpd="sng" algn="ctr">
      <a:noFill/>
      <a:prstDash val="solid"/>
      <a:round/>
    </a:ln>
    <a:effectLst/>
  </c:spPr>
  <c:txPr>
    <a:bodyPr/>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640000"/>
            </a:solidFill>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Sheet2!$B$1:$B$10</c:f>
              <c:strCache>
                <c:ptCount val="10"/>
                <c:pt idx="0">
                  <c:v>Candy</c:v>
                </c:pt>
                <c:pt idx="1">
                  <c:v>Nut</c:v>
                </c:pt>
                <c:pt idx="2">
                  <c:v>Crunchy Casual Snacks</c:v>
                </c:pt>
                <c:pt idx="3">
                  <c:v>Bread &amp; Cake</c:v>
                </c:pt>
                <c:pt idx="4">
                  <c:v>Meat Product</c:v>
                </c:pt>
                <c:pt idx="5">
                  <c:v>Cookies</c:v>
                </c:pt>
                <c:pt idx="6">
                  <c:v>Seasoned Flour Product</c:v>
                </c:pt>
                <c:pt idx="7">
                  <c:v>Others</c:v>
                </c:pt>
                <c:pt idx="8">
                  <c:v>Leisure Vegetable Products</c:v>
                </c:pt>
                <c:pt idx="9">
                  <c:v>Leisure Bean Dried Products</c:v>
                </c:pt>
              </c:strCache>
            </c:strRef>
          </c:cat>
          <c:val>
            <c:numRef>
              <c:f>Sheet2!$C$1:$C$10</c:f>
              <c:numCache>
                <c:formatCode>General</c:formatCode>
                <c:ptCount val="10"/>
                <c:pt idx="0">
                  <c:v>192.2</c:v>
                </c:pt>
                <c:pt idx="1">
                  <c:v>104.2</c:v>
                </c:pt>
                <c:pt idx="2">
                  <c:v>67.3</c:v>
                </c:pt>
                <c:pt idx="3">
                  <c:v>68.2</c:v>
                </c:pt>
                <c:pt idx="4">
                  <c:v>61.4</c:v>
                </c:pt>
                <c:pt idx="5">
                  <c:v>63.5</c:v>
                </c:pt>
                <c:pt idx="6">
                  <c:v>29.1</c:v>
                </c:pt>
                <c:pt idx="7">
                  <c:v>32.200000000000003</c:v>
                </c:pt>
                <c:pt idx="8">
                  <c:v>14.6</c:v>
                </c:pt>
                <c:pt idx="9">
                  <c:v>12.8</c:v>
                </c:pt>
              </c:numCache>
            </c:numRef>
          </c:val>
          <c:extLst>
            <c:ext xmlns:c16="http://schemas.microsoft.com/office/drawing/2014/chart" uri="{C3380CC4-5D6E-409C-BE32-E72D297353CC}">
              <c16:uniqueId val="{00000000-E8CE-41C5-BEDD-E7EBF2D0E5E6}"/>
            </c:ext>
          </c:extLst>
        </c:ser>
        <c:dLbls>
          <c:showLegendKey val="0"/>
          <c:showVal val="1"/>
          <c:showCatName val="0"/>
          <c:showSerName val="0"/>
          <c:showPercent val="0"/>
          <c:showBubbleSize val="0"/>
        </c:dLbls>
        <c:gapWidth val="150"/>
        <c:axId val="1639741216"/>
        <c:axId val="1844620464"/>
      </c:barChart>
      <c:catAx>
        <c:axId val="1639741216"/>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Calibri" panose="020F0502020204030204"/>
                <a:ea typeface="Calibri" panose="020F0502020204030204"/>
                <a:cs typeface="Calibri" panose="020F0502020204030204"/>
              </a:defRPr>
            </a:pPr>
            <a:endParaRPr lang="zh-CN"/>
          </a:p>
        </c:txPr>
        <c:crossAx val="1844620464"/>
        <c:crosses val="autoZero"/>
        <c:auto val="1"/>
        <c:lblAlgn val="ctr"/>
        <c:lblOffset val="100"/>
        <c:noMultiLvlLbl val="0"/>
      </c:catAx>
      <c:valAx>
        <c:axId val="1844620464"/>
        <c:scaling>
          <c:orientation val="minMax"/>
        </c:scaling>
        <c:delete val="1"/>
        <c:axPos val="b"/>
        <c:majorGridlines>
          <c:spPr>
            <a:ln w="6350" cap="flat" cmpd="sng" algn="ctr">
              <a:noFill/>
              <a:prstDash val="solid"/>
              <a:round/>
            </a:ln>
            <a:effectLst/>
          </c:spPr>
        </c:majorGridlines>
        <c:numFmt formatCode="General" sourceLinked="1"/>
        <c:majorTickMark val="out"/>
        <c:minorTickMark val="none"/>
        <c:tickLblPos val="nextTo"/>
        <c:crossAx val="1639741216"/>
        <c:crosses val="autoZero"/>
        <c:crossBetween val="between"/>
      </c:valAx>
      <c:spPr>
        <a:noFill/>
      </c:spPr>
    </c:plotArea>
    <c:plotVisOnly val="1"/>
    <c:dispBlanksAs val="gap"/>
    <c:showDLblsOverMax val="0"/>
  </c:chart>
  <c:spPr>
    <a:noFill/>
    <a:ln w="6350" cap="flat" cmpd="sng" algn="ctr">
      <a:noFill/>
      <a:prstDash val="solid"/>
      <a:round/>
    </a:ln>
    <a:effectLst/>
  </c:spPr>
  <c:txPr>
    <a:bodyPr/>
    <a:lstStyle/>
    <a:p>
      <a:pPr>
        <a:defRPr lang="zh-CN"/>
      </a:pPr>
      <a:endParaRPr lang="zh-CN"/>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Sheet4!$B$21</c:f>
              <c:strCache>
                <c:ptCount val="1"/>
                <c:pt idx="0">
                  <c:v>Spicy Leisure Food</c:v>
                </c:pt>
              </c:strCache>
            </c:strRef>
          </c:tx>
          <c:spPr>
            <a:solidFill>
              <a:srgbClr val="640000"/>
            </a:solidFill>
          </c:spPr>
          <c:invertIfNegative val="0"/>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bg1">
                        <a:lumMod val="100000"/>
                      </a:schemeClr>
                    </a:solidFill>
                    <a:latin typeface="Calibri" panose="020F0502020204030204" pitchFamily="34" charset="0"/>
                    <a:ea typeface="+mn-ea"/>
                    <a:cs typeface="Calibri" panose="020F0502020204030204" pitchFamily="34" charset="0"/>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Sheet4!$A$22:$A$27</c:f>
              <c:numCache>
                <c:formatCode>General</c:formatCode>
                <c:ptCount val="6"/>
                <c:pt idx="0">
                  <c:v>2015</c:v>
                </c:pt>
                <c:pt idx="1">
                  <c:v>2016</c:v>
                </c:pt>
                <c:pt idx="2">
                  <c:v>2017</c:v>
                </c:pt>
                <c:pt idx="3">
                  <c:v>2018</c:v>
                </c:pt>
                <c:pt idx="4">
                  <c:v>2019</c:v>
                </c:pt>
                <c:pt idx="5">
                  <c:v>2020</c:v>
                </c:pt>
              </c:numCache>
            </c:numRef>
          </c:cat>
          <c:val>
            <c:numRef>
              <c:f>Sheet4!$B$22:$B$27</c:f>
              <c:numCache>
                <c:formatCode>General</c:formatCode>
                <c:ptCount val="6"/>
                <c:pt idx="0">
                  <c:v>102.6</c:v>
                </c:pt>
                <c:pt idx="1">
                  <c:v>113.9</c:v>
                </c:pt>
                <c:pt idx="2">
                  <c:v>125.7</c:v>
                </c:pt>
                <c:pt idx="3">
                  <c:v>137.69999999999999</c:v>
                </c:pt>
                <c:pt idx="4">
                  <c:v>150.4</c:v>
                </c:pt>
                <c:pt idx="5">
                  <c:v>157</c:v>
                </c:pt>
              </c:numCache>
            </c:numRef>
          </c:val>
          <c:extLst>
            <c:ext xmlns:c16="http://schemas.microsoft.com/office/drawing/2014/chart" uri="{C3380CC4-5D6E-409C-BE32-E72D297353CC}">
              <c16:uniqueId val="{00000000-CB4A-4DAE-BA23-CE6CBF25E707}"/>
            </c:ext>
          </c:extLst>
        </c:ser>
        <c:ser>
          <c:idx val="1"/>
          <c:order val="1"/>
          <c:tx>
            <c:strRef>
              <c:f>Sheet4!$C$21</c:f>
              <c:strCache>
                <c:ptCount val="1"/>
                <c:pt idx="0">
                  <c:v>Non-Spicy Leisure  Food</c:v>
                </c:pt>
              </c:strCache>
            </c:strRef>
          </c:tx>
          <c:spPr>
            <a:solidFill>
              <a:srgbClr val="C8C8C8"/>
            </a:solidFill>
          </c:spPr>
          <c:invertIfNegative val="0"/>
          <c:dLbls>
            <c:dLbl>
              <c:idx val="0"/>
              <c:layout>
                <c:manualLayout>
                  <c:x val="-1.1976884961618799E-17"/>
                  <c:y val="5.793612638567700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B4A-4DAE-BA23-CE6CBF25E707}"/>
                </c:ext>
              </c:extLst>
            </c:dLbl>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Calibri" panose="020F0502020204030204" pitchFamily="34" charset="0"/>
                    <a:ea typeface="+mn-ea"/>
                    <a:cs typeface="Calibri" panose="020F0502020204030204" pitchFamily="34" charset="0"/>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Sheet4!$A$22:$A$27</c:f>
              <c:numCache>
                <c:formatCode>General</c:formatCode>
                <c:ptCount val="6"/>
                <c:pt idx="0">
                  <c:v>2015</c:v>
                </c:pt>
                <c:pt idx="1">
                  <c:v>2016</c:v>
                </c:pt>
                <c:pt idx="2">
                  <c:v>2017</c:v>
                </c:pt>
                <c:pt idx="3">
                  <c:v>2018</c:v>
                </c:pt>
                <c:pt idx="4">
                  <c:v>2019</c:v>
                </c:pt>
                <c:pt idx="5">
                  <c:v>2020</c:v>
                </c:pt>
              </c:numCache>
            </c:numRef>
          </c:cat>
          <c:val>
            <c:numRef>
              <c:f>Sheet4!$C$22:$C$27</c:f>
              <c:numCache>
                <c:formatCode>General</c:formatCode>
                <c:ptCount val="6"/>
                <c:pt idx="0">
                  <c:v>459.3</c:v>
                </c:pt>
                <c:pt idx="1">
                  <c:v>498.9</c:v>
                </c:pt>
                <c:pt idx="2">
                  <c:v>538.6</c:v>
                </c:pt>
                <c:pt idx="3">
                  <c:v>577</c:v>
                </c:pt>
                <c:pt idx="4">
                  <c:v>610.20000000000005</c:v>
                </c:pt>
                <c:pt idx="5">
                  <c:v>617.9</c:v>
                </c:pt>
              </c:numCache>
            </c:numRef>
          </c:val>
          <c:extLst>
            <c:ext xmlns:c16="http://schemas.microsoft.com/office/drawing/2014/chart" uri="{C3380CC4-5D6E-409C-BE32-E72D297353CC}">
              <c16:uniqueId val="{00000002-CB4A-4DAE-BA23-CE6CBF25E707}"/>
            </c:ext>
          </c:extLst>
        </c:ser>
        <c:dLbls>
          <c:showLegendKey val="0"/>
          <c:showVal val="0"/>
          <c:showCatName val="0"/>
          <c:showSerName val="0"/>
          <c:showPercent val="0"/>
          <c:showBubbleSize val="0"/>
        </c:dLbls>
        <c:gapWidth val="150"/>
        <c:overlap val="100"/>
        <c:axId val="850373264"/>
        <c:axId val="1751312256"/>
      </c:barChart>
      <c:lineChart>
        <c:grouping val="standard"/>
        <c:varyColors val="0"/>
        <c:ser>
          <c:idx val="2"/>
          <c:order val="2"/>
          <c:tx>
            <c:strRef>
              <c:f>Sheet4!$D$21</c:f>
              <c:strCache>
                <c:ptCount val="1"/>
                <c:pt idx="0">
                  <c:v>Spicy Portion</c:v>
                </c:pt>
              </c:strCache>
            </c:strRef>
          </c:tx>
          <c:spPr>
            <a:ln w="28575" cap="rnd" cmpd="sng" algn="ctr">
              <a:solidFill>
                <a:srgbClr val="FFC000"/>
              </a:solidFill>
              <a:prstDash val="solid"/>
              <a:round/>
            </a:ln>
          </c:spPr>
          <c:dLbls>
            <c:dLbl>
              <c:idx val="0"/>
              <c:layout>
                <c:manualLayout>
                  <c:x val="-2.8744855967078198E-2"/>
                  <c:y val="-5.2811358428460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B4A-4DAE-BA23-CE6CBF25E707}"/>
                </c:ext>
              </c:extLst>
            </c:dLbl>
            <c:dLbl>
              <c:idx val="5"/>
              <c:layout>
                <c:manualLayout>
                  <c:x val="-4.1810699588477503E-2"/>
                  <c:y val="-3.88944979087827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4A-4DAE-BA23-CE6CBF25E707}"/>
                </c:ext>
              </c:extLst>
            </c:dLbl>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ysClr val="windowText" lastClr="000000"/>
                    </a:solidFill>
                    <a:latin typeface="Calibri" panose="020F0502020204030204" pitchFamily="34" charset="0"/>
                    <a:ea typeface="+mn-ea"/>
                    <a:cs typeface="Calibri" panose="020F0502020204030204" pitchFamily="34" charset="0"/>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Sheet4!$D$22:$D$27</c:f>
              <c:numCache>
                <c:formatCode>0.00%</c:formatCode>
                <c:ptCount val="6"/>
                <c:pt idx="0">
                  <c:v>0.183</c:v>
                </c:pt>
                <c:pt idx="1">
                  <c:v>0.186</c:v>
                </c:pt>
                <c:pt idx="2">
                  <c:v>0.189</c:v>
                </c:pt>
                <c:pt idx="3">
                  <c:v>0.193</c:v>
                </c:pt>
                <c:pt idx="4">
                  <c:v>0.19800000000000001</c:v>
                </c:pt>
                <c:pt idx="5">
                  <c:v>0.20300000000000001</c:v>
                </c:pt>
              </c:numCache>
            </c:numRef>
          </c:val>
          <c:smooth val="0"/>
          <c:extLst>
            <c:ext xmlns:c16="http://schemas.microsoft.com/office/drawing/2014/chart" uri="{C3380CC4-5D6E-409C-BE32-E72D297353CC}">
              <c16:uniqueId val="{00000005-CB4A-4DAE-BA23-CE6CBF25E707}"/>
            </c:ext>
          </c:extLst>
        </c:ser>
        <c:dLbls>
          <c:showLegendKey val="0"/>
          <c:showVal val="0"/>
          <c:showCatName val="0"/>
          <c:showSerName val="0"/>
          <c:showPercent val="0"/>
          <c:showBubbleSize val="0"/>
        </c:dLbls>
        <c:marker val="1"/>
        <c:smooth val="0"/>
        <c:axId val="1074217184"/>
        <c:axId val="1892637600"/>
      </c:lineChart>
      <c:catAx>
        <c:axId val="850373264"/>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Calibri" panose="020F0502020204030204"/>
                <a:ea typeface="Calibri" panose="020F0502020204030204"/>
                <a:cs typeface="Calibri" panose="020F0502020204030204"/>
              </a:defRPr>
            </a:pPr>
            <a:endParaRPr lang="zh-CN"/>
          </a:p>
        </c:txPr>
        <c:crossAx val="1751312256"/>
        <c:crosses val="autoZero"/>
        <c:auto val="0"/>
        <c:lblAlgn val="ctr"/>
        <c:lblOffset val="100"/>
        <c:noMultiLvlLbl val="0"/>
      </c:catAx>
      <c:valAx>
        <c:axId val="1751312256"/>
        <c:scaling>
          <c:orientation val="minMax"/>
        </c:scaling>
        <c:delete val="0"/>
        <c:axPos val="l"/>
        <c:majorGridlines>
          <c:spPr>
            <a:ln w="6350" cap="flat" cmpd="sng" algn="ctr">
              <a:no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800" b="0" i="0" u="none" strike="noStrike" kern="1200" baseline="0">
                <a:solidFill>
                  <a:srgbClr val="000000"/>
                </a:solidFill>
                <a:latin typeface="Calibri" panose="020F0502020204030204"/>
                <a:ea typeface="Calibri" panose="020F0502020204030204"/>
                <a:cs typeface="Calibri" panose="020F0502020204030204"/>
              </a:defRPr>
            </a:pPr>
            <a:endParaRPr lang="zh-CN"/>
          </a:p>
        </c:txPr>
        <c:crossAx val="850373264"/>
        <c:crosses val="autoZero"/>
        <c:crossBetween val="between"/>
      </c:valAx>
      <c:catAx>
        <c:axId val="1074217184"/>
        <c:scaling>
          <c:orientation val="minMax"/>
        </c:scaling>
        <c:delete val="1"/>
        <c:axPos val="b"/>
        <c:majorTickMark val="out"/>
        <c:minorTickMark val="none"/>
        <c:tickLblPos val="nextTo"/>
        <c:crossAx val="1892637600"/>
        <c:crosses val="autoZero"/>
        <c:auto val="1"/>
        <c:lblAlgn val="ctr"/>
        <c:lblOffset val="100"/>
        <c:noMultiLvlLbl val="0"/>
      </c:catAx>
      <c:valAx>
        <c:axId val="1892637600"/>
        <c:scaling>
          <c:orientation val="minMax"/>
        </c:scaling>
        <c:delete val="0"/>
        <c:axPos val="r"/>
        <c:numFmt formatCode="0.00%"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1074217184"/>
        <c:crosses val="max"/>
        <c:crossBetween val="between"/>
      </c:valAx>
      <c:spPr>
        <a:noFill/>
      </c:spPr>
    </c:plotArea>
    <c:legend>
      <c:legendPos val="b"/>
      <c:overlay val="0"/>
      <c:txPr>
        <a:bodyPr rot="0" spcFirstLastPara="0" vertOverflow="ellipsis" vert="horz" wrap="square" anchor="ctr" anchorCtr="1"/>
        <a:lstStyle/>
        <a:p>
          <a:pPr>
            <a:defRPr lang="zh-CN" sz="800" b="0" i="0" u="none" strike="noStrike" kern="1200" baseline="0">
              <a:solidFill>
                <a:srgbClr val="000000"/>
              </a:solidFill>
              <a:latin typeface="Calibri" panose="020F0502020204030204" pitchFamily="34" charset="0"/>
              <a:ea typeface="+mn-ea"/>
              <a:cs typeface="Calibri" panose="020F0502020204030204" pitchFamily="34" charset="0"/>
            </a:defRPr>
          </a:pPr>
          <a:endParaRPr lang="zh-CN"/>
        </a:p>
      </c:txPr>
    </c:legend>
    <c:plotVisOnly val="1"/>
    <c:dispBlanksAs val="gap"/>
    <c:showDLblsOverMax val="0"/>
  </c:chart>
  <c:spPr>
    <a:noFill/>
    <a:ln w="6350" cap="flat" cmpd="sng" algn="ctr">
      <a:noFill/>
      <a:prstDash val="solid"/>
      <a:round/>
    </a:ln>
    <a:effectLst/>
  </c:spPr>
  <c:txPr>
    <a:bodyPr/>
    <a:lstStyle/>
    <a:p>
      <a:pPr>
        <a:defRPr lang="zh-CN"/>
      </a:pPr>
      <a:endParaRPr lang="zh-CN"/>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Sheet1!$B$4</c:f>
              <c:strCache>
                <c:ptCount val="1"/>
                <c:pt idx="0">
                  <c:v>Revenue(Million; CNY)</c:v>
                </c:pt>
              </c:strCache>
            </c:strRef>
          </c:tx>
          <c:spPr>
            <a:solidFill>
              <a:srgbClr val="640000"/>
            </a:solidFill>
          </c:spPr>
          <c:invertIfNegative val="0"/>
          <c:cat>
            <c:strRef>
              <c:f>Sheet1!$C$3:$G$3</c:f>
              <c:strCache>
                <c:ptCount val="5"/>
                <c:pt idx="0">
                  <c:v>2018</c:v>
                </c:pt>
                <c:pt idx="1">
                  <c:v>2019</c:v>
                </c:pt>
                <c:pt idx="2">
                  <c:v>2020</c:v>
                </c:pt>
                <c:pt idx="3">
                  <c:v>2021</c:v>
                </c:pt>
                <c:pt idx="4">
                  <c:v>2022H1</c:v>
                </c:pt>
              </c:strCache>
            </c:strRef>
          </c:cat>
          <c:val>
            <c:numRef>
              <c:f>Sheet1!$C$4:$G$4</c:f>
              <c:numCache>
                <c:formatCode>0.00</c:formatCode>
                <c:ptCount val="5"/>
                <c:pt idx="0" formatCode="#,##0.00">
                  <c:v>2751.66</c:v>
                </c:pt>
                <c:pt idx="1">
                  <c:v>3384.77</c:v>
                </c:pt>
                <c:pt idx="2">
                  <c:v>4120.3599999999997</c:v>
                </c:pt>
                <c:pt idx="3">
                  <c:v>4800.2</c:v>
                </c:pt>
                <c:pt idx="4">
                  <c:v>2260.5300000000002</c:v>
                </c:pt>
              </c:numCache>
            </c:numRef>
          </c:val>
          <c:extLst>
            <c:ext xmlns:c16="http://schemas.microsoft.com/office/drawing/2014/chart" uri="{C3380CC4-5D6E-409C-BE32-E72D297353CC}">
              <c16:uniqueId val="{00000000-AC8B-4E0E-917A-623AB359C4E4}"/>
            </c:ext>
          </c:extLst>
        </c:ser>
        <c:dLbls>
          <c:showLegendKey val="0"/>
          <c:showVal val="0"/>
          <c:showCatName val="0"/>
          <c:showSerName val="0"/>
          <c:showPercent val="0"/>
          <c:showBubbleSize val="0"/>
        </c:dLbls>
        <c:gapWidth val="150"/>
        <c:axId val="1133170512"/>
        <c:axId val="1132757920"/>
      </c:barChart>
      <c:lineChart>
        <c:grouping val="standard"/>
        <c:varyColors val="0"/>
        <c:ser>
          <c:idx val="1"/>
          <c:order val="1"/>
          <c:tx>
            <c:strRef>
              <c:f>Sheet1!$B$5</c:f>
              <c:strCache>
                <c:ptCount val="1"/>
                <c:pt idx="0">
                  <c:v>YoY</c:v>
                </c:pt>
              </c:strCache>
            </c:strRef>
          </c:tx>
          <c:spPr>
            <a:ln w="28575" cap="rnd" cmpd="sng" algn="ctr">
              <a:solidFill>
                <a:srgbClr val="C8C8BE"/>
              </a:solidFill>
              <a:prstDash val="solid"/>
              <a:round/>
            </a:ln>
          </c:spPr>
          <c:marker>
            <c:symbol val="triangle"/>
            <c:size val="5"/>
            <c:spPr>
              <a:solidFill>
                <a:srgbClr val="C8C8BE"/>
              </a:solidFill>
              <a:ln w="9525" cap="flat" cmpd="sng" algn="ctr">
                <a:solidFill>
                  <a:srgbClr val="C8C8BE"/>
                </a:solidFill>
                <a:prstDash val="solid"/>
                <a:round/>
              </a:ln>
            </c:spPr>
          </c:marker>
          <c:dLbls>
            <c:dLbl>
              <c:idx val="1"/>
              <c:layout>
                <c:manualLayout>
                  <c:x val="-7.8856579595859996E-2"/>
                  <c:y val="-8.8140007440138402E-18"/>
                </c:manualLayout>
              </c:layout>
              <c:tx>
                <c:rich>
                  <a:bodyPr/>
                  <a:lstStyle/>
                  <a:p>
                    <a:fld id="{201C39E3-4136-4EAA-9B9A-49739E34E569}" type="VALUE">
                      <a:rPr lang="en-US" altLang="zh-CN"/>
                      <a:pPr/>
                      <a:t>[值]</a:t>
                    </a:fld>
                    <a:endParaRPr lang="zh-CN" alt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C8B-4E0E-917A-623AB359C4E4}"/>
                </c:ext>
              </c:extLst>
            </c:dLbl>
            <c:dLbl>
              <c:idx val="2"/>
              <c:layout>
                <c:manualLayout>
                  <c:x val="-8.3785115820601302E-2"/>
                  <c:y val="7.6923076923076901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C8B-4E0E-917A-623AB359C4E4}"/>
                </c:ext>
              </c:extLst>
            </c:dLbl>
            <c:dLbl>
              <c:idx val="3"/>
              <c:layout>
                <c:manualLayout>
                  <c:x val="-3.9428289797930102E-2"/>
                  <c:y val="-6.923076923076920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C8B-4E0E-917A-623AB359C4E4}"/>
                </c:ext>
              </c:extLst>
            </c:dLbl>
            <c:dLbl>
              <c:idx val="4"/>
              <c:layout>
                <c:manualLayout>
                  <c:x val="-8.6808598161306705E-2"/>
                  <c:y val="-0.2199394306480919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C8B-4E0E-917A-623AB359C4E4}"/>
                </c:ext>
              </c:extLst>
            </c:dLbl>
            <c:spPr>
              <a:noFill/>
              <a:ln>
                <a:noFill/>
              </a:ln>
              <a:effectLst/>
            </c:spPr>
            <c:txPr>
              <a:bodyPr rot="0" spcFirstLastPara="0" vertOverflow="ellipsis" vert="horz" wrap="square" lIns="38100" tIns="19050" rIns="38100" bIns="19050" anchor="ctr" anchorCtr="1">
                <a:spAutoFit/>
              </a:bodyPr>
              <a:lstStyle/>
              <a:p>
                <a:pPr>
                  <a:defRPr lang="zh-CN" sz="7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Sheet1!$C$5:$G$5</c:f>
              <c:numCache>
                <c:formatCode>0.00%</c:formatCode>
                <c:ptCount val="5"/>
                <c:pt idx="1">
                  <c:v>0.2301</c:v>
                </c:pt>
                <c:pt idx="2">
                  <c:v>0.21729999999999999</c:v>
                </c:pt>
                <c:pt idx="3">
                  <c:v>0.16500000000000001</c:v>
                </c:pt>
                <c:pt idx="4">
                  <c:v>-1.84E-2</c:v>
                </c:pt>
              </c:numCache>
            </c:numRef>
          </c:val>
          <c:smooth val="1"/>
          <c:extLst>
            <c:ext xmlns:c16="http://schemas.microsoft.com/office/drawing/2014/chart" uri="{C3380CC4-5D6E-409C-BE32-E72D297353CC}">
              <c16:uniqueId val="{00000005-AC8B-4E0E-917A-623AB359C4E4}"/>
            </c:ext>
          </c:extLst>
        </c:ser>
        <c:dLbls>
          <c:showLegendKey val="0"/>
          <c:showVal val="0"/>
          <c:showCatName val="0"/>
          <c:showSerName val="0"/>
          <c:showPercent val="0"/>
          <c:showBubbleSize val="0"/>
        </c:dLbls>
        <c:marker val="1"/>
        <c:smooth val="0"/>
        <c:axId val="342463680"/>
        <c:axId val="1280744336"/>
      </c:lineChart>
      <c:catAx>
        <c:axId val="1133170512"/>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700" b="0" i="0" u="none" strike="noStrike" kern="1200" baseline="0">
                <a:solidFill>
                  <a:schemeClr val="tx1"/>
                </a:solidFill>
                <a:latin typeface="Calibri" panose="020F0502020204030204"/>
                <a:ea typeface="Calibri" panose="020F0502020204030204"/>
                <a:cs typeface="Calibri" panose="020F0502020204030204"/>
              </a:defRPr>
            </a:pPr>
            <a:endParaRPr lang="zh-CN"/>
          </a:p>
        </c:txPr>
        <c:crossAx val="1132757920"/>
        <c:crosses val="autoZero"/>
        <c:auto val="1"/>
        <c:lblAlgn val="ctr"/>
        <c:lblOffset val="100"/>
        <c:noMultiLvlLbl val="0"/>
      </c:catAx>
      <c:valAx>
        <c:axId val="1132757920"/>
        <c:scaling>
          <c:orientation val="minMax"/>
          <c:max val="6000"/>
        </c:scaling>
        <c:delete val="0"/>
        <c:axPos val="l"/>
        <c:majorGridlines>
          <c:spPr>
            <a:ln w="6350" cap="flat" cmpd="sng" algn="ctr">
              <a:noFill/>
              <a:prstDash val="solid"/>
              <a:round/>
            </a:ln>
            <a:effectLst/>
          </c:spPr>
        </c:majorGridlines>
        <c:numFmt formatCode="#,##0" sourceLinked="0"/>
        <c:majorTickMark val="none"/>
        <c:minorTickMark val="none"/>
        <c:tickLblPos val="nextTo"/>
        <c:txPr>
          <a:bodyPr rot="-60000000" spcFirstLastPara="0" vertOverflow="ellipsis" vert="horz" wrap="square" anchor="ctr" anchorCtr="1"/>
          <a:lstStyle/>
          <a:p>
            <a:pPr>
              <a:defRPr lang="zh-CN" sz="700" b="0" i="0" u="none" strike="noStrike" kern="1200" baseline="0">
                <a:solidFill>
                  <a:srgbClr val="000000"/>
                </a:solidFill>
                <a:latin typeface="Calibri" panose="020F0502020204030204"/>
                <a:ea typeface="Calibri" panose="020F0502020204030204"/>
                <a:cs typeface="Calibri" panose="020F0502020204030204"/>
              </a:defRPr>
            </a:pPr>
            <a:endParaRPr lang="zh-CN"/>
          </a:p>
        </c:txPr>
        <c:crossAx val="1133170512"/>
        <c:crosses val="autoZero"/>
        <c:crossBetween val="between"/>
        <c:majorUnit val="1000"/>
      </c:valAx>
      <c:catAx>
        <c:axId val="342463680"/>
        <c:scaling>
          <c:orientation val="minMax"/>
        </c:scaling>
        <c:delete val="1"/>
        <c:axPos val="b"/>
        <c:majorTickMark val="out"/>
        <c:minorTickMark val="none"/>
        <c:tickLblPos val="nextTo"/>
        <c:crossAx val="1280744336"/>
        <c:crosses val="autoZero"/>
        <c:auto val="1"/>
        <c:lblAlgn val="ctr"/>
        <c:lblOffset val="100"/>
        <c:noMultiLvlLbl val="0"/>
      </c:catAx>
      <c:valAx>
        <c:axId val="1280744336"/>
        <c:scaling>
          <c:orientation val="minMax"/>
        </c:scaling>
        <c:delete val="0"/>
        <c:axPos val="r"/>
        <c:numFmt formatCode="0%" sourceLinked="0"/>
        <c:majorTickMark val="out"/>
        <c:minorTickMark val="none"/>
        <c:tickLblPos val="nextTo"/>
        <c:txPr>
          <a:bodyPr rot="-60000000" spcFirstLastPara="0" vertOverflow="ellipsis" vert="horz" wrap="square" anchor="ctr" anchorCtr="1"/>
          <a:lstStyle/>
          <a:p>
            <a:pPr>
              <a:defRPr lang="zh-CN" sz="700" b="0" i="0" u="none" strike="noStrike" kern="1200" baseline="0">
                <a:solidFill>
                  <a:schemeClr val="tx1"/>
                </a:solidFill>
                <a:latin typeface="+mn-lt"/>
                <a:ea typeface="+mn-ea"/>
                <a:cs typeface="+mn-cs"/>
              </a:defRPr>
            </a:pPr>
            <a:endParaRPr lang="zh-CN"/>
          </a:p>
        </c:txPr>
        <c:crossAx val="342463680"/>
        <c:crosses val="max"/>
        <c:crossBetween val="between"/>
      </c:valAx>
      <c:spPr>
        <a:noFill/>
      </c:spPr>
    </c:plotArea>
    <c:legend>
      <c:legendPos val="b"/>
      <c:overlay val="0"/>
      <c:txPr>
        <a:bodyPr rot="0" spcFirstLastPara="0" vertOverflow="ellipsis" vert="horz" wrap="square" anchor="ctr" anchorCtr="1"/>
        <a:lstStyle/>
        <a:p>
          <a:pPr>
            <a:defRPr lang="zh-CN" sz="700" b="0" i="0" u="none" strike="noStrike" kern="1200" baseline="0">
              <a:solidFill>
                <a:srgbClr val="000000"/>
              </a:solidFill>
              <a:latin typeface="Calibri" panose="020F0502020204030204" pitchFamily="34" charset="0"/>
              <a:ea typeface="楷体_GB2312" panose="02010609030101010101" pitchFamily="49" charset="-122"/>
              <a:cs typeface="Calibri" panose="020F0502020204030204" pitchFamily="34" charset="0"/>
            </a:defRPr>
          </a:pPr>
          <a:endParaRPr lang="zh-CN"/>
        </a:p>
      </c:txPr>
    </c:legend>
    <c:plotVisOnly val="1"/>
    <c:dispBlanksAs val="gap"/>
    <c:showDLblsOverMax val="0"/>
  </c:chart>
  <c:spPr>
    <a:noFill/>
    <a:ln w="6350" cap="flat" cmpd="sng" algn="ctr">
      <a:noFill/>
      <a:prstDash val="solid"/>
      <a:round/>
    </a:ln>
    <a:effectLst/>
  </c:spPr>
  <c:txPr>
    <a:bodyPr/>
    <a:lstStyle/>
    <a:p>
      <a:pPr>
        <a:defRPr lang="zh-CN"/>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Sheet1!$B$6</c:f>
              <c:strCache>
                <c:ptCount val="1"/>
                <c:pt idx="0">
                  <c:v>Net Income(Million; CNY)</c:v>
                </c:pt>
              </c:strCache>
            </c:strRef>
          </c:tx>
          <c:spPr>
            <a:solidFill>
              <a:srgbClr val="640000"/>
            </a:solidFill>
          </c:spPr>
          <c:invertIfNegative val="0"/>
          <c:cat>
            <c:strRef>
              <c:f>Sheet1!$C$3:$G$3</c:f>
              <c:strCache>
                <c:ptCount val="5"/>
                <c:pt idx="0">
                  <c:v>2018</c:v>
                </c:pt>
                <c:pt idx="1">
                  <c:v>2019</c:v>
                </c:pt>
                <c:pt idx="2">
                  <c:v>2020</c:v>
                </c:pt>
                <c:pt idx="3">
                  <c:v>2021</c:v>
                </c:pt>
                <c:pt idx="4">
                  <c:v>2022H1</c:v>
                </c:pt>
              </c:strCache>
            </c:strRef>
          </c:cat>
          <c:val>
            <c:numRef>
              <c:f>Sheet1!$C$6:$G$6</c:f>
              <c:numCache>
                <c:formatCode>General</c:formatCode>
                <c:ptCount val="5"/>
                <c:pt idx="0">
                  <c:v>476.28</c:v>
                </c:pt>
                <c:pt idx="1">
                  <c:v>658.1</c:v>
                </c:pt>
                <c:pt idx="2">
                  <c:v>818.76</c:v>
                </c:pt>
                <c:pt idx="3">
                  <c:v>826.73</c:v>
                </c:pt>
                <c:pt idx="4">
                  <c:v>-260.83</c:v>
                </c:pt>
              </c:numCache>
            </c:numRef>
          </c:val>
          <c:extLst>
            <c:ext xmlns:c16="http://schemas.microsoft.com/office/drawing/2014/chart" uri="{C3380CC4-5D6E-409C-BE32-E72D297353CC}">
              <c16:uniqueId val="{00000000-FAB0-4B04-B1E7-B2ECB9115D19}"/>
            </c:ext>
          </c:extLst>
        </c:ser>
        <c:dLbls>
          <c:showLegendKey val="0"/>
          <c:showVal val="0"/>
          <c:showCatName val="0"/>
          <c:showSerName val="0"/>
          <c:showPercent val="0"/>
          <c:showBubbleSize val="0"/>
        </c:dLbls>
        <c:gapWidth val="150"/>
        <c:axId val="342464160"/>
        <c:axId val="343415008"/>
      </c:barChart>
      <c:lineChart>
        <c:grouping val="standard"/>
        <c:varyColors val="0"/>
        <c:ser>
          <c:idx val="1"/>
          <c:order val="1"/>
          <c:tx>
            <c:strRef>
              <c:f>Sheet1!$B$7</c:f>
              <c:strCache>
                <c:ptCount val="1"/>
                <c:pt idx="0">
                  <c:v>YoY</c:v>
                </c:pt>
              </c:strCache>
            </c:strRef>
          </c:tx>
          <c:spPr>
            <a:ln w="28575" cap="rnd" cmpd="sng" algn="ctr">
              <a:solidFill>
                <a:srgbClr val="C8C8BE"/>
              </a:solidFill>
              <a:prstDash val="solid"/>
              <a:round/>
            </a:ln>
          </c:spPr>
          <c:marker>
            <c:symbol val="triangle"/>
            <c:size val="5"/>
            <c:spPr>
              <a:solidFill>
                <a:srgbClr val="C8C8BE"/>
              </a:solidFill>
              <a:ln w="9525" cap="flat" cmpd="sng" algn="ctr">
                <a:solidFill>
                  <a:srgbClr val="C8C8BE"/>
                </a:solidFill>
                <a:prstDash val="solid"/>
                <a:round/>
              </a:ln>
            </c:spPr>
          </c:marker>
          <c:dLbls>
            <c:dLbl>
              <c:idx val="1"/>
              <c:layout>
                <c:manualLayout>
                  <c:x val="-8.28879195425892E-2"/>
                  <c:y val="-3.234401398891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AB0-4B04-B1E7-B2ECB9115D19}"/>
                </c:ext>
              </c:extLst>
            </c:dLbl>
            <c:dLbl>
              <c:idx val="2"/>
              <c:layout>
                <c:manualLayout>
                  <c:x val="-0.104010730276363"/>
                  <c:y val="-2.05948318481628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AB0-4B04-B1E7-B2ECB9115D19}"/>
                </c:ext>
              </c:extLst>
            </c:dLbl>
            <c:dLbl>
              <c:idx val="3"/>
              <c:layout>
                <c:manualLayout>
                  <c:x val="-9.1176711496848098E-2"/>
                  <c:y val="-7.11568307756094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B0-4B04-B1E7-B2ECB9115D19}"/>
                </c:ext>
              </c:extLst>
            </c:dLbl>
            <c:dLbl>
              <c:idx val="4"/>
              <c:layout>
                <c:manualLayout>
                  <c:x val="-0.143182028716999"/>
                  <c:y val="-0.22020324124874899"/>
                </c:manualLayout>
              </c:layout>
              <c:spPr>
                <a:noFill/>
                <a:ln>
                  <a:noFill/>
                </a:ln>
                <a:effectLst/>
              </c:spPr>
              <c:txPr>
                <a:bodyPr rot="0" spcFirstLastPara="0" vertOverflow="ellipsis" vert="horz" wrap="square" lIns="38100" tIns="19050" rIns="38100" bIns="19050" anchor="ctr" anchorCtr="1">
                  <a:noAutofit/>
                </a:bodyPr>
                <a:lstStyle/>
                <a:p>
                  <a:pPr>
                    <a:defRPr lang="zh-CN" sz="7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extLst>
                <c:ext xmlns:c15="http://schemas.microsoft.com/office/drawing/2012/chart" uri="{CE6537A1-D6FC-4f65-9D91-7224C49458BB}">
                  <c15:layout>
                    <c:manualLayout>
                      <c:w val="0.26245098039215697"/>
                      <c:h val="0.22281776416539001"/>
                    </c:manualLayout>
                  </c15:layout>
                </c:ext>
                <c:ext xmlns:c16="http://schemas.microsoft.com/office/drawing/2014/chart" uri="{C3380CC4-5D6E-409C-BE32-E72D297353CC}">
                  <c16:uniqueId val="{00000004-FAB0-4B04-B1E7-B2ECB9115D19}"/>
                </c:ext>
              </c:extLst>
            </c:dLbl>
            <c:spPr>
              <a:noFill/>
              <a:ln>
                <a:noFill/>
              </a:ln>
              <a:effectLst/>
            </c:spPr>
            <c:txPr>
              <a:bodyPr rot="0" spcFirstLastPara="0" vertOverflow="ellipsis" vert="horz" wrap="square" lIns="38100" tIns="19050" rIns="38100" bIns="19050" anchor="ctr" anchorCtr="1">
                <a:spAutoFit/>
              </a:bodyPr>
              <a:lstStyle/>
              <a:p>
                <a:pPr>
                  <a:defRPr lang="zh-CN" sz="7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Sheet1!$C$7:$G$7</c:f>
              <c:numCache>
                <c:formatCode>0.00%</c:formatCode>
                <c:ptCount val="5"/>
                <c:pt idx="1">
                  <c:v>0.38179999999999997</c:v>
                </c:pt>
                <c:pt idx="2">
                  <c:v>0.24410000000000001</c:v>
                </c:pt>
                <c:pt idx="3">
                  <c:v>9.7000000000000003E-3</c:v>
                </c:pt>
                <c:pt idx="4">
                  <c:v>-1.7294</c:v>
                </c:pt>
              </c:numCache>
            </c:numRef>
          </c:val>
          <c:smooth val="1"/>
          <c:extLst>
            <c:ext xmlns:c16="http://schemas.microsoft.com/office/drawing/2014/chart" uri="{C3380CC4-5D6E-409C-BE32-E72D297353CC}">
              <c16:uniqueId val="{00000005-FAB0-4B04-B1E7-B2ECB9115D19}"/>
            </c:ext>
          </c:extLst>
        </c:ser>
        <c:dLbls>
          <c:showLegendKey val="0"/>
          <c:showVal val="0"/>
          <c:showCatName val="0"/>
          <c:showSerName val="0"/>
          <c:showPercent val="0"/>
          <c:showBubbleSize val="0"/>
        </c:dLbls>
        <c:marker val="1"/>
        <c:smooth val="0"/>
        <c:axId val="1133176272"/>
        <c:axId val="1148377840"/>
      </c:lineChart>
      <c:catAx>
        <c:axId val="342464160"/>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700" b="0" i="0" u="none" strike="noStrike" kern="1200" baseline="0">
                <a:solidFill>
                  <a:schemeClr val="tx1"/>
                </a:solidFill>
                <a:latin typeface="Calibri" panose="020F0502020204030204"/>
                <a:ea typeface="Calibri" panose="020F0502020204030204"/>
                <a:cs typeface="Calibri" panose="020F0502020204030204"/>
              </a:defRPr>
            </a:pPr>
            <a:endParaRPr lang="zh-CN"/>
          </a:p>
        </c:txPr>
        <c:crossAx val="343415008"/>
        <c:crosses val="autoZero"/>
        <c:auto val="1"/>
        <c:lblAlgn val="ctr"/>
        <c:lblOffset val="100"/>
        <c:noMultiLvlLbl val="0"/>
      </c:catAx>
      <c:valAx>
        <c:axId val="343415008"/>
        <c:scaling>
          <c:orientation val="minMax"/>
        </c:scaling>
        <c:delete val="0"/>
        <c:axPos val="l"/>
        <c:majorGridlines>
          <c:spPr>
            <a:ln w="6350" cap="flat" cmpd="sng" algn="ctr">
              <a:no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700" b="0" i="0" u="none" strike="noStrike" kern="1200" baseline="0">
                <a:solidFill>
                  <a:srgbClr val="000000"/>
                </a:solidFill>
                <a:latin typeface="Calibri" panose="020F0502020204030204"/>
                <a:ea typeface="Calibri" panose="020F0502020204030204"/>
                <a:cs typeface="Calibri" panose="020F0502020204030204"/>
              </a:defRPr>
            </a:pPr>
            <a:endParaRPr lang="zh-CN"/>
          </a:p>
        </c:txPr>
        <c:crossAx val="342464160"/>
        <c:crosses val="autoZero"/>
        <c:crossBetween val="between"/>
      </c:valAx>
      <c:catAx>
        <c:axId val="1133176272"/>
        <c:scaling>
          <c:orientation val="minMax"/>
        </c:scaling>
        <c:delete val="1"/>
        <c:axPos val="b"/>
        <c:majorTickMark val="out"/>
        <c:minorTickMark val="none"/>
        <c:tickLblPos val="nextTo"/>
        <c:crossAx val="1148377840"/>
        <c:crosses val="autoZero"/>
        <c:auto val="1"/>
        <c:lblAlgn val="ctr"/>
        <c:lblOffset val="100"/>
        <c:noMultiLvlLbl val="0"/>
      </c:catAx>
      <c:valAx>
        <c:axId val="1148377840"/>
        <c:scaling>
          <c:orientation val="minMax"/>
        </c:scaling>
        <c:delete val="0"/>
        <c:axPos val="r"/>
        <c:numFmt formatCode="0%" sourceLinked="0"/>
        <c:majorTickMark val="out"/>
        <c:minorTickMark val="none"/>
        <c:tickLblPos val="nextTo"/>
        <c:txPr>
          <a:bodyPr rot="-60000000" spcFirstLastPara="0" vertOverflow="ellipsis" vert="horz" wrap="square" anchor="ctr" anchorCtr="1"/>
          <a:lstStyle/>
          <a:p>
            <a:pPr>
              <a:defRPr lang="zh-CN" sz="700" b="0" i="0" u="none" strike="noStrike" kern="1200" baseline="0">
                <a:solidFill>
                  <a:schemeClr val="tx1"/>
                </a:solidFill>
                <a:latin typeface="+mn-lt"/>
                <a:ea typeface="+mn-ea"/>
                <a:cs typeface="+mn-cs"/>
              </a:defRPr>
            </a:pPr>
            <a:endParaRPr lang="zh-CN"/>
          </a:p>
        </c:txPr>
        <c:crossAx val="1133176272"/>
        <c:crosses val="max"/>
        <c:crossBetween val="between"/>
      </c:valAx>
      <c:spPr>
        <a:noFill/>
      </c:spPr>
    </c:plotArea>
    <c:legend>
      <c:legendPos val="b"/>
      <c:overlay val="0"/>
      <c:txPr>
        <a:bodyPr rot="0" spcFirstLastPara="0" vertOverflow="ellipsis" vert="horz" wrap="square" anchor="ctr" anchorCtr="1"/>
        <a:lstStyle/>
        <a:p>
          <a:pPr>
            <a:defRPr lang="zh-CN" sz="700" b="0" i="0" u="none" strike="noStrike" kern="1200" baseline="0">
              <a:solidFill>
                <a:srgbClr val="000000"/>
              </a:solidFill>
              <a:latin typeface="Calibri" panose="020F0502020204030204" pitchFamily="34" charset="0"/>
              <a:ea typeface="楷体_GB2312" panose="02010609030101010101" pitchFamily="49" charset="-122"/>
              <a:cs typeface="Calibri" panose="020F0502020204030204" pitchFamily="34" charset="0"/>
            </a:defRPr>
          </a:pPr>
          <a:endParaRPr lang="zh-CN"/>
        </a:p>
      </c:txPr>
    </c:legend>
    <c:plotVisOnly val="1"/>
    <c:dispBlanksAs val="gap"/>
    <c:showDLblsOverMax val="0"/>
  </c:chart>
  <c:spPr>
    <a:noFill/>
    <a:ln w="6350" cap="flat" cmpd="sng" algn="ctr">
      <a:noFill/>
      <a:prstDash val="solid"/>
      <a:round/>
    </a:ln>
    <a:effectLst/>
  </c:spPr>
  <c:txPr>
    <a:bodyPr/>
    <a:lstStyle/>
    <a:p>
      <a:pPr>
        <a:defRPr lang="zh-CN"/>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640000"/>
            </a:solidFill>
          </c:spPr>
          <c:invertIfNegative val="0"/>
          <c:cat>
            <c:strRef>
              <c:f>Sheet1!$B$27:$F$27</c:f>
              <c:strCache>
                <c:ptCount val="5"/>
                <c:pt idx="0">
                  <c:v>WEILONG</c:v>
                </c:pt>
                <c:pt idx="1">
                  <c:v>Company A</c:v>
                </c:pt>
                <c:pt idx="2">
                  <c:v>Company B</c:v>
                </c:pt>
                <c:pt idx="3">
                  <c:v>Company C</c:v>
                </c:pt>
                <c:pt idx="4">
                  <c:v>Company D</c:v>
                </c:pt>
              </c:strCache>
            </c:strRef>
          </c:cat>
          <c:val>
            <c:numRef>
              <c:f>Sheet1!$B$28:$F$28</c:f>
              <c:numCache>
                <c:formatCode>0.0%</c:formatCode>
                <c:ptCount val="5"/>
                <c:pt idx="0">
                  <c:v>6.2E-2</c:v>
                </c:pt>
                <c:pt idx="1">
                  <c:v>1.6E-2</c:v>
                </c:pt>
                <c:pt idx="2">
                  <c:v>1.4999999999999999E-2</c:v>
                </c:pt>
                <c:pt idx="3">
                  <c:v>1.4E-2</c:v>
                </c:pt>
                <c:pt idx="4">
                  <c:v>8.0000000000000002E-3</c:v>
                </c:pt>
              </c:numCache>
            </c:numRef>
          </c:val>
          <c:extLst>
            <c:ext xmlns:c16="http://schemas.microsoft.com/office/drawing/2014/chart" uri="{C3380CC4-5D6E-409C-BE32-E72D297353CC}">
              <c16:uniqueId val="{00000000-A91A-453D-AFD8-DC6D41FA9FAB}"/>
            </c:ext>
          </c:extLst>
        </c:ser>
        <c:dLbls>
          <c:showLegendKey val="0"/>
          <c:showVal val="0"/>
          <c:showCatName val="0"/>
          <c:showSerName val="0"/>
          <c:showPercent val="0"/>
          <c:showBubbleSize val="0"/>
        </c:dLbls>
        <c:gapWidth val="150"/>
        <c:axId val="1283629920"/>
        <c:axId val="1327013712"/>
      </c:barChart>
      <c:catAx>
        <c:axId val="1283629920"/>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Calibri" panose="020F0502020204030204"/>
                <a:ea typeface="Calibri" panose="020F0502020204030204"/>
                <a:cs typeface="Calibri" panose="020F0502020204030204"/>
              </a:defRPr>
            </a:pPr>
            <a:endParaRPr lang="zh-CN"/>
          </a:p>
        </c:txPr>
        <c:crossAx val="1327013712"/>
        <c:crosses val="autoZero"/>
        <c:auto val="1"/>
        <c:lblAlgn val="ctr"/>
        <c:lblOffset val="100"/>
        <c:noMultiLvlLbl val="0"/>
      </c:catAx>
      <c:valAx>
        <c:axId val="1327013712"/>
        <c:scaling>
          <c:orientation val="minMax"/>
        </c:scaling>
        <c:delete val="0"/>
        <c:axPos val="l"/>
        <c:majorGridlines>
          <c:spPr>
            <a:ln w="6350" cap="flat" cmpd="sng" algn="ctr">
              <a:noFill/>
              <a:prstDash val="solid"/>
              <a:round/>
            </a:ln>
            <a:effectLst/>
          </c:spPr>
        </c:majorGridlines>
        <c:numFmt formatCode="0%" sourceLinked="0"/>
        <c:majorTickMark val="none"/>
        <c:minorTickMark val="none"/>
        <c:tickLblPos val="nextTo"/>
        <c:txPr>
          <a:bodyPr rot="-60000000" spcFirstLastPara="0" vertOverflow="ellipsis" vert="horz" wrap="square" anchor="ctr" anchorCtr="1"/>
          <a:lstStyle/>
          <a:p>
            <a:pPr>
              <a:defRPr lang="zh-CN" sz="800" b="0" i="0" u="none" strike="noStrike" kern="1200" baseline="0">
                <a:solidFill>
                  <a:srgbClr val="000000"/>
                </a:solidFill>
                <a:latin typeface="Calibri" panose="020F0502020204030204"/>
                <a:ea typeface="Calibri" panose="020F0502020204030204"/>
                <a:cs typeface="Calibri" panose="020F0502020204030204"/>
              </a:defRPr>
            </a:pPr>
            <a:endParaRPr lang="zh-CN"/>
          </a:p>
        </c:txPr>
        <c:crossAx val="1283629920"/>
        <c:crosses val="autoZero"/>
        <c:crossBetween val="between"/>
      </c:valAx>
      <c:spPr>
        <a:noFill/>
      </c:spPr>
    </c:plotArea>
    <c:plotVisOnly val="1"/>
    <c:dispBlanksAs val="gap"/>
    <c:showDLblsOverMax val="0"/>
  </c:chart>
  <c:spPr>
    <a:noFill/>
    <a:ln w="6350" cap="flat" cmpd="sng" algn="ctr">
      <a:noFill/>
      <a:prstDash val="solid"/>
      <a:round/>
    </a:ln>
    <a:effectLst/>
  </c:spPr>
  <c:txPr>
    <a:bodyPr/>
    <a:lstStyle/>
    <a:p>
      <a:pPr>
        <a:defRPr lang="zh-CN"/>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640000"/>
              </a:solidFill>
            </c:spPr>
            <c:extLst>
              <c:ext xmlns:c16="http://schemas.microsoft.com/office/drawing/2014/chart" uri="{C3380CC4-5D6E-409C-BE32-E72D297353CC}">
                <c16:uniqueId val="{00000001-1B26-40F2-BEBD-F42182FC60B5}"/>
              </c:ext>
            </c:extLst>
          </c:dPt>
          <c:dPt>
            <c:idx val="1"/>
            <c:bubble3D val="0"/>
            <c:spPr>
              <a:solidFill>
                <a:srgbClr val="C8C8C8"/>
              </a:solidFill>
            </c:spPr>
            <c:extLst>
              <c:ext xmlns:c16="http://schemas.microsoft.com/office/drawing/2014/chart" uri="{C3380CC4-5D6E-409C-BE32-E72D297353CC}">
                <c16:uniqueId val="{00000003-1B26-40F2-BEBD-F42182FC60B5}"/>
              </c:ext>
            </c:extLst>
          </c:dPt>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Calibri" panose="020F0502020204030204" pitchFamily="34" charset="0"/>
                    <a:ea typeface="楷体_GB2312"/>
                    <a:cs typeface="+mn-cs"/>
                  </a:defRPr>
                </a:pPr>
                <a:endParaRPr lang="zh-CN"/>
              </a:p>
            </c:txPr>
            <c:dLblPos val="outEnd"/>
            <c:showLegendKey val="0"/>
            <c:showVal val="0"/>
            <c:showCatName val="0"/>
            <c:showSerName val="0"/>
            <c:showPercent val="1"/>
            <c:showBubbleSize val="0"/>
            <c:showLeaderLines val="1"/>
            <c:extLst>
              <c:ext xmlns:c15="http://schemas.microsoft.com/office/drawing/2012/chart" uri="{CE6537A1-D6FC-4f65-9D91-7224C49458BB}"/>
            </c:extLst>
          </c:dLbls>
          <c:cat>
            <c:strRef>
              <c:f>Sheet1!$B$19:$B$20</c:f>
              <c:strCache>
                <c:ptCount val="2"/>
                <c:pt idx="0">
                  <c:v>The top five spicy snack food companies</c:v>
                </c:pt>
                <c:pt idx="1">
                  <c:v>Others</c:v>
                </c:pt>
              </c:strCache>
            </c:strRef>
          </c:cat>
          <c:val>
            <c:numRef>
              <c:f>Sheet1!$C$19:$C$20</c:f>
              <c:numCache>
                <c:formatCode>0%</c:formatCode>
                <c:ptCount val="2"/>
                <c:pt idx="0">
                  <c:v>0.11</c:v>
                </c:pt>
                <c:pt idx="1">
                  <c:v>0.89</c:v>
                </c:pt>
              </c:numCache>
            </c:numRef>
          </c:val>
          <c:extLst>
            <c:ext xmlns:c16="http://schemas.microsoft.com/office/drawing/2014/chart" uri="{C3380CC4-5D6E-409C-BE32-E72D297353CC}">
              <c16:uniqueId val="{00000004-1B26-40F2-BEBD-F42182FC60B5}"/>
            </c:ext>
          </c:extLst>
        </c:ser>
        <c:dLbls>
          <c:showLegendKey val="0"/>
          <c:showVal val="0"/>
          <c:showCatName val="0"/>
          <c:showSerName val="0"/>
          <c:showPercent val="0"/>
          <c:showBubbleSize val="0"/>
          <c:showLeaderLines val="1"/>
        </c:dLbls>
        <c:firstSliceAng val="0"/>
      </c:pieChart>
      <c:spPr>
        <a:noFill/>
      </c:spPr>
    </c:plotArea>
    <c:legend>
      <c:legendPos val="r"/>
      <c:overlay val="0"/>
      <c:txPr>
        <a:bodyPr rot="0" spcFirstLastPara="0" vertOverflow="ellipsis" vert="horz" wrap="square" anchor="ctr" anchorCtr="1"/>
        <a:lstStyle/>
        <a:p>
          <a:pPr>
            <a:defRPr lang="zh-CN" sz="800" b="0" i="0" u="none" strike="noStrike" kern="1200" baseline="0">
              <a:solidFill>
                <a:srgbClr val="000000"/>
              </a:solidFill>
              <a:latin typeface="Calibri" panose="020F0502020204030204" pitchFamily="34" charset="0"/>
              <a:ea typeface="楷体_GB2312"/>
              <a:cs typeface="Calibri" panose="020F0502020204030204" pitchFamily="34" charset="0"/>
            </a:defRPr>
          </a:pPr>
          <a:endParaRPr lang="zh-CN"/>
        </a:p>
      </c:txPr>
    </c:legend>
    <c:plotVisOnly val="1"/>
    <c:dispBlanksAs val="gap"/>
    <c:showDLblsOverMax val="0"/>
  </c:chart>
  <c:spPr>
    <a:noFill/>
    <a:ln w="12700">
      <a:solidFill>
        <a:schemeClr val="bg1">
          <a:lumMod val="100000"/>
        </a:schemeClr>
      </a:solidFill>
    </a:ln>
  </c:spPr>
  <c:txPr>
    <a:bodyPr/>
    <a:lstStyle/>
    <a:p>
      <a:pPr>
        <a:defRPr lang="zh-CN"/>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close</c:v>
                </c:pt>
              </c:strCache>
            </c:strRef>
          </c:tx>
          <c:spPr>
            <a:ln w="34925" cap="rnd" cmpd="sng" algn="ctr">
              <a:solidFill>
                <a:srgbClr val="9B1717"/>
              </a:solidFill>
              <a:prstDash val="solid"/>
              <a:round/>
            </a:ln>
          </c:spPr>
          <c:marker>
            <c:symbol val="none"/>
          </c:marker>
          <c:cat>
            <c:numRef>
              <c:f>sheet1!$A$2:$A$258</c:f>
              <c:numCache>
                <c:formatCode>yyyy\-mm\-dd</c:formatCode>
                <c:ptCount val="257"/>
                <c:pt idx="0">
                  <c:v>44910</c:v>
                </c:pt>
                <c:pt idx="1">
                  <c:v>44911</c:v>
                </c:pt>
                <c:pt idx="2">
                  <c:v>44914</c:v>
                </c:pt>
                <c:pt idx="3">
                  <c:v>44915</c:v>
                </c:pt>
                <c:pt idx="4">
                  <c:v>44916</c:v>
                </c:pt>
                <c:pt idx="5">
                  <c:v>44917</c:v>
                </c:pt>
                <c:pt idx="6">
                  <c:v>44918</c:v>
                </c:pt>
                <c:pt idx="7">
                  <c:v>44923</c:v>
                </c:pt>
                <c:pt idx="8">
                  <c:v>44924</c:v>
                </c:pt>
                <c:pt idx="9">
                  <c:v>44925</c:v>
                </c:pt>
                <c:pt idx="10">
                  <c:v>44929</c:v>
                </c:pt>
                <c:pt idx="11">
                  <c:v>44930</c:v>
                </c:pt>
                <c:pt idx="12">
                  <c:v>44931</c:v>
                </c:pt>
                <c:pt idx="13">
                  <c:v>44932</c:v>
                </c:pt>
                <c:pt idx="14">
                  <c:v>44935</c:v>
                </c:pt>
                <c:pt idx="15">
                  <c:v>44936</c:v>
                </c:pt>
                <c:pt idx="16">
                  <c:v>44937</c:v>
                </c:pt>
                <c:pt idx="17">
                  <c:v>44938</c:v>
                </c:pt>
                <c:pt idx="18">
                  <c:v>44939</c:v>
                </c:pt>
                <c:pt idx="19">
                  <c:v>44942</c:v>
                </c:pt>
                <c:pt idx="20">
                  <c:v>44943</c:v>
                </c:pt>
                <c:pt idx="21">
                  <c:v>44944</c:v>
                </c:pt>
                <c:pt idx="22">
                  <c:v>44945</c:v>
                </c:pt>
                <c:pt idx="23">
                  <c:v>44946</c:v>
                </c:pt>
                <c:pt idx="24">
                  <c:v>44952</c:v>
                </c:pt>
                <c:pt idx="25">
                  <c:v>44953</c:v>
                </c:pt>
                <c:pt idx="26">
                  <c:v>44956</c:v>
                </c:pt>
                <c:pt idx="27">
                  <c:v>44957</c:v>
                </c:pt>
                <c:pt idx="28">
                  <c:v>44958</c:v>
                </c:pt>
                <c:pt idx="29">
                  <c:v>44959</c:v>
                </c:pt>
                <c:pt idx="30">
                  <c:v>44960</c:v>
                </c:pt>
                <c:pt idx="31">
                  <c:v>44963</c:v>
                </c:pt>
                <c:pt idx="32">
                  <c:v>44964</c:v>
                </c:pt>
                <c:pt idx="33">
                  <c:v>44965</c:v>
                </c:pt>
                <c:pt idx="34">
                  <c:v>44966</c:v>
                </c:pt>
                <c:pt idx="35">
                  <c:v>44967</c:v>
                </c:pt>
                <c:pt idx="36">
                  <c:v>44970</c:v>
                </c:pt>
                <c:pt idx="37">
                  <c:v>44971</c:v>
                </c:pt>
                <c:pt idx="38">
                  <c:v>44972</c:v>
                </c:pt>
                <c:pt idx="39">
                  <c:v>44973</c:v>
                </c:pt>
                <c:pt idx="40">
                  <c:v>44974</c:v>
                </c:pt>
                <c:pt idx="41">
                  <c:v>44977</c:v>
                </c:pt>
                <c:pt idx="42">
                  <c:v>44978</c:v>
                </c:pt>
                <c:pt idx="43">
                  <c:v>44979</c:v>
                </c:pt>
                <c:pt idx="44">
                  <c:v>44980</c:v>
                </c:pt>
                <c:pt idx="45">
                  <c:v>44981</c:v>
                </c:pt>
                <c:pt idx="46">
                  <c:v>44984</c:v>
                </c:pt>
                <c:pt idx="47">
                  <c:v>44985</c:v>
                </c:pt>
                <c:pt idx="48">
                  <c:v>44986</c:v>
                </c:pt>
                <c:pt idx="49">
                  <c:v>44987</c:v>
                </c:pt>
                <c:pt idx="50">
                  <c:v>44988</c:v>
                </c:pt>
                <c:pt idx="51">
                  <c:v>44991</c:v>
                </c:pt>
                <c:pt idx="52">
                  <c:v>44992</c:v>
                </c:pt>
                <c:pt idx="53">
                  <c:v>44993</c:v>
                </c:pt>
                <c:pt idx="54">
                  <c:v>44994</c:v>
                </c:pt>
                <c:pt idx="55">
                  <c:v>44995</c:v>
                </c:pt>
                <c:pt idx="56">
                  <c:v>44998</c:v>
                </c:pt>
                <c:pt idx="57">
                  <c:v>44999</c:v>
                </c:pt>
                <c:pt idx="58">
                  <c:v>45000</c:v>
                </c:pt>
                <c:pt idx="59">
                  <c:v>45001</c:v>
                </c:pt>
                <c:pt idx="60">
                  <c:v>45002</c:v>
                </c:pt>
                <c:pt idx="61">
                  <c:v>45005</c:v>
                </c:pt>
                <c:pt idx="62">
                  <c:v>45006</c:v>
                </c:pt>
                <c:pt idx="63">
                  <c:v>45007</c:v>
                </c:pt>
                <c:pt idx="64">
                  <c:v>45008</c:v>
                </c:pt>
                <c:pt idx="65">
                  <c:v>45009</c:v>
                </c:pt>
                <c:pt idx="66">
                  <c:v>45012</c:v>
                </c:pt>
                <c:pt idx="67">
                  <c:v>45013</c:v>
                </c:pt>
                <c:pt idx="68">
                  <c:v>45014</c:v>
                </c:pt>
                <c:pt idx="69">
                  <c:v>45015</c:v>
                </c:pt>
                <c:pt idx="70">
                  <c:v>45016</c:v>
                </c:pt>
                <c:pt idx="71">
                  <c:v>45019</c:v>
                </c:pt>
                <c:pt idx="72">
                  <c:v>45020</c:v>
                </c:pt>
                <c:pt idx="73">
                  <c:v>45022</c:v>
                </c:pt>
                <c:pt idx="74">
                  <c:v>45027</c:v>
                </c:pt>
                <c:pt idx="75">
                  <c:v>45028</c:v>
                </c:pt>
                <c:pt idx="76">
                  <c:v>45029</c:v>
                </c:pt>
                <c:pt idx="77">
                  <c:v>45030</c:v>
                </c:pt>
                <c:pt idx="78">
                  <c:v>45033</c:v>
                </c:pt>
                <c:pt idx="79">
                  <c:v>45034</c:v>
                </c:pt>
                <c:pt idx="80">
                  <c:v>45035</c:v>
                </c:pt>
                <c:pt idx="81">
                  <c:v>45036</c:v>
                </c:pt>
                <c:pt idx="82">
                  <c:v>45037</c:v>
                </c:pt>
                <c:pt idx="83">
                  <c:v>45040</c:v>
                </c:pt>
                <c:pt idx="84">
                  <c:v>45041</c:v>
                </c:pt>
                <c:pt idx="85">
                  <c:v>45042</c:v>
                </c:pt>
                <c:pt idx="86">
                  <c:v>45043</c:v>
                </c:pt>
                <c:pt idx="87">
                  <c:v>45044</c:v>
                </c:pt>
                <c:pt idx="88">
                  <c:v>45048</c:v>
                </c:pt>
                <c:pt idx="89">
                  <c:v>45049</c:v>
                </c:pt>
                <c:pt idx="90">
                  <c:v>45050</c:v>
                </c:pt>
                <c:pt idx="91">
                  <c:v>45051</c:v>
                </c:pt>
                <c:pt idx="92">
                  <c:v>45054</c:v>
                </c:pt>
                <c:pt idx="93">
                  <c:v>45055</c:v>
                </c:pt>
                <c:pt idx="94">
                  <c:v>45056</c:v>
                </c:pt>
                <c:pt idx="95">
                  <c:v>45057</c:v>
                </c:pt>
                <c:pt idx="96">
                  <c:v>45058</c:v>
                </c:pt>
                <c:pt idx="97">
                  <c:v>45061</c:v>
                </c:pt>
                <c:pt idx="98">
                  <c:v>45062</c:v>
                </c:pt>
                <c:pt idx="99">
                  <c:v>45063</c:v>
                </c:pt>
                <c:pt idx="100">
                  <c:v>45064</c:v>
                </c:pt>
                <c:pt idx="101">
                  <c:v>45065</c:v>
                </c:pt>
                <c:pt idx="102">
                  <c:v>45068</c:v>
                </c:pt>
                <c:pt idx="103">
                  <c:v>45069</c:v>
                </c:pt>
                <c:pt idx="104">
                  <c:v>45070</c:v>
                </c:pt>
                <c:pt idx="105">
                  <c:v>45071</c:v>
                </c:pt>
                <c:pt idx="106">
                  <c:v>45075</c:v>
                </c:pt>
                <c:pt idx="107">
                  <c:v>45076</c:v>
                </c:pt>
                <c:pt idx="108">
                  <c:v>45077</c:v>
                </c:pt>
                <c:pt idx="109">
                  <c:v>45078</c:v>
                </c:pt>
                <c:pt idx="110">
                  <c:v>45079</c:v>
                </c:pt>
                <c:pt idx="111">
                  <c:v>45082</c:v>
                </c:pt>
                <c:pt idx="112">
                  <c:v>45083</c:v>
                </c:pt>
                <c:pt idx="113">
                  <c:v>45084</c:v>
                </c:pt>
                <c:pt idx="114">
                  <c:v>45085</c:v>
                </c:pt>
                <c:pt idx="115">
                  <c:v>45086</c:v>
                </c:pt>
                <c:pt idx="116">
                  <c:v>45089</c:v>
                </c:pt>
                <c:pt idx="117">
                  <c:v>45090</c:v>
                </c:pt>
                <c:pt idx="118">
                  <c:v>45091</c:v>
                </c:pt>
                <c:pt idx="119">
                  <c:v>45092</c:v>
                </c:pt>
                <c:pt idx="120">
                  <c:v>45093</c:v>
                </c:pt>
                <c:pt idx="121">
                  <c:v>45096</c:v>
                </c:pt>
                <c:pt idx="122">
                  <c:v>45097</c:v>
                </c:pt>
                <c:pt idx="123">
                  <c:v>45098</c:v>
                </c:pt>
                <c:pt idx="124">
                  <c:v>45100</c:v>
                </c:pt>
                <c:pt idx="125">
                  <c:v>45103</c:v>
                </c:pt>
                <c:pt idx="126">
                  <c:v>45104</c:v>
                </c:pt>
                <c:pt idx="127">
                  <c:v>45105</c:v>
                </c:pt>
                <c:pt idx="128">
                  <c:v>45106</c:v>
                </c:pt>
                <c:pt idx="129">
                  <c:v>45107</c:v>
                </c:pt>
                <c:pt idx="130">
                  <c:v>45110</c:v>
                </c:pt>
                <c:pt idx="131">
                  <c:v>45111</c:v>
                </c:pt>
                <c:pt idx="132">
                  <c:v>45112</c:v>
                </c:pt>
                <c:pt idx="133">
                  <c:v>45113</c:v>
                </c:pt>
                <c:pt idx="134">
                  <c:v>45114</c:v>
                </c:pt>
                <c:pt idx="135">
                  <c:v>45117</c:v>
                </c:pt>
                <c:pt idx="136">
                  <c:v>45118</c:v>
                </c:pt>
                <c:pt idx="137">
                  <c:v>45119</c:v>
                </c:pt>
                <c:pt idx="138">
                  <c:v>45120</c:v>
                </c:pt>
                <c:pt idx="139">
                  <c:v>45121</c:v>
                </c:pt>
                <c:pt idx="140">
                  <c:v>45125</c:v>
                </c:pt>
                <c:pt idx="141">
                  <c:v>45126</c:v>
                </c:pt>
                <c:pt idx="142">
                  <c:v>45127</c:v>
                </c:pt>
                <c:pt idx="143">
                  <c:v>45128</c:v>
                </c:pt>
                <c:pt idx="144">
                  <c:v>45131</c:v>
                </c:pt>
                <c:pt idx="145">
                  <c:v>45132</c:v>
                </c:pt>
                <c:pt idx="146">
                  <c:v>45133</c:v>
                </c:pt>
                <c:pt idx="147">
                  <c:v>45134</c:v>
                </c:pt>
                <c:pt idx="148">
                  <c:v>45135</c:v>
                </c:pt>
                <c:pt idx="149">
                  <c:v>45138</c:v>
                </c:pt>
                <c:pt idx="150">
                  <c:v>45139</c:v>
                </c:pt>
                <c:pt idx="151">
                  <c:v>45140</c:v>
                </c:pt>
                <c:pt idx="152">
                  <c:v>45141</c:v>
                </c:pt>
                <c:pt idx="153">
                  <c:v>45142</c:v>
                </c:pt>
                <c:pt idx="154">
                  <c:v>45145</c:v>
                </c:pt>
                <c:pt idx="155">
                  <c:v>45146</c:v>
                </c:pt>
                <c:pt idx="156">
                  <c:v>45147</c:v>
                </c:pt>
                <c:pt idx="157">
                  <c:v>45148</c:v>
                </c:pt>
                <c:pt idx="158">
                  <c:v>45149</c:v>
                </c:pt>
                <c:pt idx="159">
                  <c:v>45152</c:v>
                </c:pt>
                <c:pt idx="160">
                  <c:v>45153</c:v>
                </c:pt>
                <c:pt idx="161">
                  <c:v>45154</c:v>
                </c:pt>
                <c:pt idx="162">
                  <c:v>45155</c:v>
                </c:pt>
                <c:pt idx="163">
                  <c:v>45156</c:v>
                </c:pt>
                <c:pt idx="164">
                  <c:v>45159</c:v>
                </c:pt>
                <c:pt idx="165">
                  <c:v>45160</c:v>
                </c:pt>
                <c:pt idx="166">
                  <c:v>45161</c:v>
                </c:pt>
                <c:pt idx="167">
                  <c:v>45162</c:v>
                </c:pt>
                <c:pt idx="168">
                  <c:v>45163</c:v>
                </c:pt>
                <c:pt idx="169">
                  <c:v>45166</c:v>
                </c:pt>
                <c:pt idx="170">
                  <c:v>45167</c:v>
                </c:pt>
                <c:pt idx="171">
                  <c:v>45168</c:v>
                </c:pt>
                <c:pt idx="172">
                  <c:v>45169</c:v>
                </c:pt>
                <c:pt idx="173">
                  <c:v>45173</c:v>
                </c:pt>
                <c:pt idx="174">
                  <c:v>45174</c:v>
                </c:pt>
                <c:pt idx="175">
                  <c:v>45175</c:v>
                </c:pt>
                <c:pt idx="176">
                  <c:v>45176</c:v>
                </c:pt>
                <c:pt idx="177">
                  <c:v>45180</c:v>
                </c:pt>
                <c:pt idx="178">
                  <c:v>45181</c:v>
                </c:pt>
                <c:pt idx="179">
                  <c:v>45182</c:v>
                </c:pt>
                <c:pt idx="180">
                  <c:v>45183</c:v>
                </c:pt>
                <c:pt idx="181">
                  <c:v>45184</c:v>
                </c:pt>
                <c:pt idx="182">
                  <c:v>45187</c:v>
                </c:pt>
                <c:pt idx="183">
                  <c:v>45188</c:v>
                </c:pt>
                <c:pt idx="184">
                  <c:v>45189</c:v>
                </c:pt>
                <c:pt idx="185">
                  <c:v>45190</c:v>
                </c:pt>
                <c:pt idx="186">
                  <c:v>45191</c:v>
                </c:pt>
                <c:pt idx="187">
                  <c:v>45194</c:v>
                </c:pt>
                <c:pt idx="188">
                  <c:v>45195</c:v>
                </c:pt>
                <c:pt idx="189">
                  <c:v>45196</c:v>
                </c:pt>
                <c:pt idx="190">
                  <c:v>45197</c:v>
                </c:pt>
                <c:pt idx="191">
                  <c:v>45198</c:v>
                </c:pt>
                <c:pt idx="192">
                  <c:v>45202</c:v>
                </c:pt>
                <c:pt idx="193">
                  <c:v>45203</c:v>
                </c:pt>
                <c:pt idx="194">
                  <c:v>45204</c:v>
                </c:pt>
                <c:pt idx="195">
                  <c:v>45205</c:v>
                </c:pt>
                <c:pt idx="196">
                  <c:v>45208</c:v>
                </c:pt>
                <c:pt idx="197">
                  <c:v>45209</c:v>
                </c:pt>
                <c:pt idx="198">
                  <c:v>45210</c:v>
                </c:pt>
                <c:pt idx="199">
                  <c:v>45211</c:v>
                </c:pt>
                <c:pt idx="200">
                  <c:v>45212</c:v>
                </c:pt>
                <c:pt idx="201">
                  <c:v>45215</c:v>
                </c:pt>
                <c:pt idx="202">
                  <c:v>45216</c:v>
                </c:pt>
                <c:pt idx="203">
                  <c:v>45217</c:v>
                </c:pt>
                <c:pt idx="204">
                  <c:v>45218</c:v>
                </c:pt>
                <c:pt idx="205">
                  <c:v>45219</c:v>
                </c:pt>
                <c:pt idx="206">
                  <c:v>45223</c:v>
                </c:pt>
                <c:pt idx="207">
                  <c:v>45224</c:v>
                </c:pt>
                <c:pt idx="208">
                  <c:v>45225</c:v>
                </c:pt>
                <c:pt idx="209">
                  <c:v>45226</c:v>
                </c:pt>
                <c:pt idx="210">
                  <c:v>45229</c:v>
                </c:pt>
                <c:pt idx="211">
                  <c:v>45230</c:v>
                </c:pt>
                <c:pt idx="212">
                  <c:v>45231</c:v>
                </c:pt>
                <c:pt idx="213">
                  <c:v>45232</c:v>
                </c:pt>
                <c:pt idx="214">
                  <c:v>45233</c:v>
                </c:pt>
                <c:pt idx="215">
                  <c:v>45236</c:v>
                </c:pt>
                <c:pt idx="216">
                  <c:v>45237</c:v>
                </c:pt>
                <c:pt idx="217">
                  <c:v>45238</c:v>
                </c:pt>
                <c:pt idx="218">
                  <c:v>45239</c:v>
                </c:pt>
                <c:pt idx="219">
                  <c:v>45240</c:v>
                </c:pt>
                <c:pt idx="220">
                  <c:v>45243</c:v>
                </c:pt>
                <c:pt idx="221">
                  <c:v>45244</c:v>
                </c:pt>
                <c:pt idx="222">
                  <c:v>45245</c:v>
                </c:pt>
                <c:pt idx="223">
                  <c:v>45246</c:v>
                </c:pt>
                <c:pt idx="224">
                  <c:v>45247</c:v>
                </c:pt>
                <c:pt idx="225">
                  <c:v>45250</c:v>
                </c:pt>
                <c:pt idx="226">
                  <c:v>45251</c:v>
                </c:pt>
                <c:pt idx="227">
                  <c:v>45252</c:v>
                </c:pt>
                <c:pt idx="228">
                  <c:v>45253</c:v>
                </c:pt>
                <c:pt idx="229">
                  <c:v>45254</c:v>
                </c:pt>
                <c:pt idx="230">
                  <c:v>45257</c:v>
                </c:pt>
                <c:pt idx="231">
                  <c:v>45258</c:v>
                </c:pt>
                <c:pt idx="232">
                  <c:v>45259</c:v>
                </c:pt>
                <c:pt idx="233">
                  <c:v>45260</c:v>
                </c:pt>
                <c:pt idx="234">
                  <c:v>45261</c:v>
                </c:pt>
                <c:pt idx="235">
                  <c:v>45264</c:v>
                </c:pt>
                <c:pt idx="236">
                  <c:v>45265</c:v>
                </c:pt>
                <c:pt idx="237">
                  <c:v>45266</c:v>
                </c:pt>
                <c:pt idx="238">
                  <c:v>45267</c:v>
                </c:pt>
                <c:pt idx="239">
                  <c:v>45268</c:v>
                </c:pt>
                <c:pt idx="240">
                  <c:v>45271</c:v>
                </c:pt>
                <c:pt idx="241">
                  <c:v>45272</c:v>
                </c:pt>
                <c:pt idx="242">
                  <c:v>45273</c:v>
                </c:pt>
                <c:pt idx="243">
                  <c:v>45274</c:v>
                </c:pt>
                <c:pt idx="244">
                  <c:v>45275</c:v>
                </c:pt>
                <c:pt idx="245">
                  <c:v>45278</c:v>
                </c:pt>
                <c:pt idx="246">
                  <c:v>45279</c:v>
                </c:pt>
                <c:pt idx="247">
                  <c:v>45280</c:v>
                </c:pt>
                <c:pt idx="248">
                  <c:v>45281</c:v>
                </c:pt>
                <c:pt idx="249">
                  <c:v>45282</c:v>
                </c:pt>
                <c:pt idx="250">
                  <c:v>45287</c:v>
                </c:pt>
                <c:pt idx="251">
                  <c:v>45288</c:v>
                </c:pt>
                <c:pt idx="252">
                  <c:v>45289</c:v>
                </c:pt>
                <c:pt idx="253">
                  <c:v>45293</c:v>
                </c:pt>
                <c:pt idx="254">
                  <c:v>45294</c:v>
                </c:pt>
                <c:pt idx="255">
                  <c:v>45295</c:v>
                </c:pt>
                <c:pt idx="256">
                  <c:v>45296</c:v>
                </c:pt>
              </c:numCache>
            </c:numRef>
          </c:cat>
          <c:val>
            <c:numRef>
              <c:f>sheet1!$B$2:$B$258</c:f>
              <c:numCache>
                <c:formatCode>#,##0.0000_ </c:formatCode>
                <c:ptCount val="257"/>
                <c:pt idx="0">
                  <c:v>8.9347338000000001</c:v>
                </c:pt>
                <c:pt idx="1">
                  <c:v>8.2103865000000003</c:v>
                </c:pt>
                <c:pt idx="2">
                  <c:v>7.9272105000000002</c:v>
                </c:pt>
                <c:pt idx="3">
                  <c:v>8.2159680000000002</c:v>
                </c:pt>
                <c:pt idx="4">
                  <c:v>8.1375840000000004</c:v>
                </c:pt>
                <c:pt idx="5">
                  <c:v>8.3063424000000001</c:v>
                </c:pt>
                <c:pt idx="6">
                  <c:v>8.3725509999999996</c:v>
                </c:pt>
                <c:pt idx="7">
                  <c:v>8.8792031999999992</c:v>
                </c:pt>
                <c:pt idx="8">
                  <c:v>9.3693358</c:v>
                </c:pt>
                <c:pt idx="9">
                  <c:v>9.4329312000000005</c:v>
                </c:pt>
                <c:pt idx="10">
                  <c:v>9.3974495999999998</c:v>
                </c:pt>
                <c:pt idx="11">
                  <c:v>8.4485984999999992</c:v>
                </c:pt>
                <c:pt idx="12">
                  <c:v>8.4292432000000002</c:v>
                </c:pt>
                <c:pt idx="13">
                  <c:v>8.1660236000000008</c:v>
                </c:pt>
                <c:pt idx="14">
                  <c:v>8.4808070000000004</c:v>
                </c:pt>
                <c:pt idx="15">
                  <c:v>8.7797190000000001</c:v>
                </c:pt>
                <c:pt idx="16">
                  <c:v>8.7098004000000007</c:v>
                </c:pt>
                <c:pt idx="17">
                  <c:v>8.4040800000000004</c:v>
                </c:pt>
                <c:pt idx="18">
                  <c:v>8.6860368000000001</c:v>
                </c:pt>
                <c:pt idx="19">
                  <c:v>8.8364823999999995</c:v>
                </c:pt>
                <c:pt idx="20">
                  <c:v>8.7441023999999992</c:v>
                </c:pt>
                <c:pt idx="21">
                  <c:v>9.0755700000000008</c:v>
                </c:pt>
                <c:pt idx="22">
                  <c:v>9.2195142000000008</c:v>
                </c:pt>
                <c:pt idx="23">
                  <c:v>8.9049680000000002</c:v>
                </c:pt>
                <c:pt idx="24">
                  <c:v>9.0778800000000004</c:v>
                </c:pt>
                <c:pt idx="25">
                  <c:v>10.478467200000001</c:v>
                </c:pt>
                <c:pt idx="26">
                  <c:v>9.9841408000000005</c:v>
                </c:pt>
                <c:pt idx="27">
                  <c:v>10.024225400000001</c:v>
                </c:pt>
                <c:pt idx="28">
                  <c:v>9.9340936000000006</c:v>
                </c:pt>
                <c:pt idx="29">
                  <c:v>9.5727632000000007</c:v>
                </c:pt>
                <c:pt idx="30">
                  <c:v>9.3980069999999998</c:v>
                </c:pt>
                <c:pt idx="31">
                  <c:v>8.8040280000000006</c:v>
                </c:pt>
                <c:pt idx="32">
                  <c:v>8.7823554000000001</c:v>
                </c:pt>
                <c:pt idx="33">
                  <c:v>9.2372029999999992</c:v>
                </c:pt>
                <c:pt idx="34">
                  <c:v>9.1188918000000001</c:v>
                </c:pt>
                <c:pt idx="35">
                  <c:v>8.8381538000000006</c:v>
                </c:pt>
                <c:pt idx="36">
                  <c:v>9.0986311999999998</c:v>
                </c:pt>
                <c:pt idx="37">
                  <c:v>8.9750166</c:v>
                </c:pt>
                <c:pt idx="38">
                  <c:v>8.7599231999999994</c:v>
                </c:pt>
                <c:pt idx="39">
                  <c:v>8.9061299999999992</c:v>
                </c:pt>
                <c:pt idx="40">
                  <c:v>8.7998843999999998</c:v>
                </c:pt>
                <c:pt idx="41">
                  <c:v>9.1911749999999994</c:v>
                </c:pt>
                <c:pt idx="42">
                  <c:v>9.5155391999999992</c:v>
                </c:pt>
                <c:pt idx="43">
                  <c:v>9.240418</c:v>
                </c:pt>
                <c:pt idx="44">
                  <c:v>9.5570172000000007</c:v>
                </c:pt>
                <c:pt idx="45">
                  <c:v>9.6648200000000006</c:v>
                </c:pt>
                <c:pt idx="46">
                  <c:v>9.2902056000000002</c:v>
                </c:pt>
                <c:pt idx="47">
                  <c:v>8.9135624</c:v>
                </c:pt>
                <c:pt idx="48">
                  <c:v>9.1422144000000003</c:v>
                </c:pt>
                <c:pt idx="49">
                  <c:v>8.8889268000000001</c:v>
                </c:pt>
                <c:pt idx="50">
                  <c:v>8.8931509999999996</c:v>
                </c:pt>
                <c:pt idx="51">
                  <c:v>9.0472110000000008</c:v>
                </c:pt>
                <c:pt idx="52">
                  <c:v>9.1626080000000005</c:v>
                </c:pt>
                <c:pt idx="53">
                  <c:v>9.1403207999999996</c:v>
                </c:pt>
                <c:pt idx="54">
                  <c:v>8.5467212999999997</c:v>
                </c:pt>
                <c:pt idx="55">
                  <c:v>8.9445888</c:v>
                </c:pt>
                <c:pt idx="56">
                  <c:v>10.253472</c:v>
                </c:pt>
                <c:pt idx="57">
                  <c:v>9.9924832000000006</c:v>
                </c:pt>
                <c:pt idx="58">
                  <c:v>10.06273</c:v>
                </c:pt>
                <c:pt idx="59">
                  <c:v>10.4318688</c:v>
                </c:pt>
                <c:pt idx="60">
                  <c:v>10.028466</c:v>
                </c:pt>
                <c:pt idx="61">
                  <c:v>10.047640400000001</c:v>
                </c:pt>
                <c:pt idx="62">
                  <c:v>10.1405476</c:v>
                </c:pt>
                <c:pt idx="63">
                  <c:v>9.9820679999999999</c:v>
                </c:pt>
                <c:pt idx="64">
                  <c:v>10.1912856</c:v>
                </c:pt>
                <c:pt idx="65">
                  <c:v>9.5120844000000009</c:v>
                </c:pt>
                <c:pt idx="66">
                  <c:v>9.8920200000000005</c:v>
                </c:pt>
                <c:pt idx="67">
                  <c:v>9.9315719999999992</c:v>
                </c:pt>
                <c:pt idx="68">
                  <c:v>10.022584</c:v>
                </c:pt>
                <c:pt idx="69">
                  <c:v>9.9166539999999994</c:v>
                </c:pt>
                <c:pt idx="70">
                  <c:v>9.5944935999999998</c:v>
                </c:pt>
                <c:pt idx="71">
                  <c:v>9.0456863999999992</c:v>
                </c:pt>
                <c:pt idx="72">
                  <c:v>9.2260836000000008</c:v>
                </c:pt>
                <c:pt idx="73">
                  <c:v>8.9855028000000008</c:v>
                </c:pt>
                <c:pt idx="74">
                  <c:v>9.0385589999999993</c:v>
                </c:pt>
                <c:pt idx="75">
                  <c:v>9.0169992000000008</c:v>
                </c:pt>
                <c:pt idx="76">
                  <c:v>9.2038428000000003</c:v>
                </c:pt>
                <c:pt idx="77">
                  <c:v>9.1594151999999998</c:v>
                </c:pt>
                <c:pt idx="78">
                  <c:v>9.3791423999999992</c:v>
                </c:pt>
                <c:pt idx="79">
                  <c:v>9.362622</c:v>
                </c:pt>
                <c:pt idx="80">
                  <c:v>9.2129951999999999</c:v>
                </c:pt>
                <c:pt idx="81">
                  <c:v>9.0707640000000005</c:v>
                </c:pt>
                <c:pt idx="82">
                  <c:v>8.8835525999999998</c:v>
                </c:pt>
                <c:pt idx="83">
                  <c:v>8.9824255999999991</c:v>
                </c:pt>
                <c:pt idx="84">
                  <c:v>9.0346449999999994</c:v>
                </c:pt>
                <c:pt idx="85">
                  <c:v>8.9970119999999998</c:v>
                </c:pt>
                <c:pt idx="86">
                  <c:v>8.6226348000000002</c:v>
                </c:pt>
                <c:pt idx="87">
                  <c:v>8.6089055999999999</c:v>
                </c:pt>
                <c:pt idx="88">
                  <c:v>8.7147527999999994</c:v>
                </c:pt>
                <c:pt idx="89">
                  <c:v>8.7588557999999992</c:v>
                </c:pt>
                <c:pt idx="90">
                  <c:v>8.7097230000000003</c:v>
                </c:pt>
                <c:pt idx="91">
                  <c:v>8.7354527999999991</c:v>
                </c:pt>
                <c:pt idx="92">
                  <c:v>8.1685385999999998</c:v>
                </c:pt>
                <c:pt idx="93">
                  <c:v>7.5881239999999996</c:v>
                </c:pt>
                <c:pt idx="94">
                  <c:v>7.7889210000000002</c:v>
                </c:pt>
                <c:pt idx="95">
                  <c:v>7.7782609000000003</c:v>
                </c:pt>
                <c:pt idx="96">
                  <c:v>7.4805408</c:v>
                </c:pt>
                <c:pt idx="97">
                  <c:v>7.8411283000000003</c:v>
                </c:pt>
                <c:pt idx="98">
                  <c:v>7.7249860999999997</c:v>
                </c:pt>
                <c:pt idx="99">
                  <c:v>7.7861874999999996</c:v>
                </c:pt>
                <c:pt idx="100">
                  <c:v>8.0349024</c:v>
                </c:pt>
                <c:pt idx="101">
                  <c:v>8.1954471000000009</c:v>
                </c:pt>
                <c:pt idx="102">
                  <c:v>8.0376575999999993</c:v>
                </c:pt>
                <c:pt idx="103">
                  <c:v>8.0947642000000002</c:v>
                </c:pt>
                <c:pt idx="104">
                  <c:v>8.3215439999999994</c:v>
                </c:pt>
                <c:pt idx="105">
                  <c:v>7.7478259999999999</c:v>
                </c:pt>
                <c:pt idx="106">
                  <c:v>7.6215294</c:v>
                </c:pt>
                <c:pt idx="107">
                  <c:v>7.5813021999999997</c:v>
                </c:pt>
                <c:pt idx="108">
                  <c:v>7.4556899999999997</c:v>
                </c:pt>
                <c:pt idx="109">
                  <c:v>7.4221056000000001</c:v>
                </c:pt>
                <c:pt idx="110">
                  <c:v>7.6271728000000003</c:v>
                </c:pt>
                <c:pt idx="111">
                  <c:v>7.6700752000000003</c:v>
                </c:pt>
                <c:pt idx="112">
                  <c:v>7.7532255000000001</c:v>
                </c:pt>
                <c:pt idx="113">
                  <c:v>7.5974490000000001</c:v>
                </c:pt>
                <c:pt idx="114">
                  <c:v>7.3633860000000002</c:v>
                </c:pt>
                <c:pt idx="115">
                  <c:v>7.3699555999999999</c:v>
                </c:pt>
                <c:pt idx="116">
                  <c:v>7.4326752000000003</c:v>
                </c:pt>
                <c:pt idx="117">
                  <c:v>7.3004800000000003</c:v>
                </c:pt>
                <c:pt idx="118">
                  <c:v>7.474475</c:v>
                </c:pt>
                <c:pt idx="119">
                  <c:v>7.9898875</c:v>
                </c:pt>
                <c:pt idx="120">
                  <c:v>8.1145750000000003</c:v>
                </c:pt>
                <c:pt idx="121">
                  <c:v>7.9915560000000001</c:v>
                </c:pt>
                <c:pt idx="122">
                  <c:v>7.8234940000000002</c:v>
                </c:pt>
                <c:pt idx="123">
                  <c:v>7.6979088999999998</c:v>
                </c:pt>
                <c:pt idx="124">
                  <c:v>7.4043057000000001</c:v>
                </c:pt>
                <c:pt idx="125">
                  <c:v>7.4254490999999998</c:v>
                </c:pt>
                <c:pt idx="126">
                  <c:v>7.5663456</c:v>
                </c:pt>
                <c:pt idx="127">
                  <c:v>7.4656605000000003</c:v>
                </c:pt>
                <c:pt idx="128">
                  <c:v>7.4299498000000002</c:v>
                </c:pt>
                <c:pt idx="129">
                  <c:v>7.2283232000000002</c:v>
                </c:pt>
                <c:pt idx="130">
                  <c:v>7.3651999999999997</c:v>
                </c:pt>
                <c:pt idx="131">
                  <c:v>7.3394453999999998</c:v>
                </c:pt>
                <c:pt idx="132">
                  <c:v>7.5457289000000003</c:v>
                </c:pt>
                <c:pt idx="133">
                  <c:v>7.3766400000000001</c:v>
                </c:pt>
                <c:pt idx="134">
                  <c:v>7.2570860000000001</c:v>
                </c:pt>
                <c:pt idx="135">
                  <c:v>7.2107745000000003</c:v>
                </c:pt>
                <c:pt idx="136">
                  <c:v>7.2432566999999999</c:v>
                </c:pt>
                <c:pt idx="137">
                  <c:v>7.3148669999999996</c:v>
                </c:pt>
                <c:pt idx="138">
                  <c:v>7.3118400000000001</c:v>
                </c:pt>
                <c:pt idx="139">
                  <c:v>7.3408755000000001</c:v>
                </c:pt>
                <c:pt idx="140">
                  <c:v>7.3057363999999998</c:v>
                </c:pt>
                <c:pt idx="141">
                  <c:v>7.2277100000000001</c:v>
                </c:pt>
                <c:pt idx="142">
                  <c:v>7.1382479999999999</c:v>
                </c:pt>
                <c:pt idx="143">
                  <c:v>7.0962871999999999</c:v>
                </c:pt>
                <c:pt idx="144">
                  <c:v>7.0377999999999998</c:v>
                </c:pt>
                <c:pt idx="145">
                  <c:v>7.1743505000000001</c:v>
                </c:pt>
                <c:pt idx="146">
                  <c:v>7.257714</c:v>
                </c:pt>
                <c:pt idx="147">
                  <c:v>7.2389592</c:v>
                </c:pt>
                <c:pt idx="148">
                  <c:v>7.4059109999999997</c:v>
                </c:pt>
                <c:pt idx="149">
                  <c:v>7.7264264999999996</c:v>
                </c:pt>
                <c:pt idx="150">
                  <c:v>7.4216800000000003</c:v>
                </c:pt>
                <c:pt idx="151">
                  <c:v>7.2884148</c:v>
                </c:pt>
                <c:pt idx="152">
                  <c:v>7.2653074000000002</c:v>
                </c:pt>
                <c:pt idx="153">
                  <c:v>7.271706</c:v>
                </c:pt>
                <c:pt idx="154">
                  <c:v>7.2927624</c:v>
                </c:pt>
                <c:pt idx="155">
                  <c:v>7.2688759000000003</c:v>
                </c:pt>
                <c:pt idx="156">
                  <c:v>7.3015561</c:v>
                </c:pt>
                <c:pt idx="157">
                  <c:v>7.2770324999999998</c:v>
                </c:pt>
                <c:pt idx="158">
                  <c:v>7.1592881999999998</c:v>
                </c:pt>
                <c:pt idx="159">
                  <c:v>7.1068274999999996</c:v>
                </c:pt>
                <c:pt idx="160">
                  <c:v>7.1209639999999998</c:v>
                </c:pt>
                <c:pt idx="161">
                  <c:v>7.0293348</c:v>
                </c:pt>
                <c:pt idx="162">
                  <c:v>7.0038634999999996</c:v>
                </c:pt>
                <c:pt idx="163">
                  <c:v>6.9821169000000003</c:v>
                </c:pt>
                <c:pt idx="164">
                  <c:v>6.3786234000000004</c:v>
                </c:pt>
                <c:pt idx="165">
                  <c:v>5.9973479000000003</c:v>
                </c:pt>
                <c:pt idx="166">
                  <c:v>6.0706901000000002</c:v>
                </c:pt>
                <c:pt idx="167">
                  <c:v>6.3179233000000004</c:v>
                </c:pt>
                <c:pt idx="168">
                  <c:v>6.5715200999999999</c:v>
                </c:pt>
                <c:pt idx="169">
                  <c:v>6.0274774000000004</c:v>
                </c:pt>
                <c:pt idx="170">
                  <c:v>6.6025574999999996</c:v>
                </c:pt>
                <c:pt idx="171">
                  <c:v>6.6811790000000002</c:v>
                </c:pt>
                <c:pt idx="172">
                  <c:v>6.6548125999999996</c:v>
                </c:pt>
                <c:pt idx="173">
                  <c:v>6.8985722000000003</c:v>
                </c:pt>
                <c:pt idx="174">
                  <c:v>6.8512312</c:v>
                </c:pt>
                <c:pt idx="175">
                  <c:v>6.6630102000000004</c:v>
                </c:pt>
                <c:pt idx="176">
                  <c:v>6.4894116000000004</c:v>
                </c:pt>
                <c:pt idx="177">
                  <c:v>6.5883456000000002</c:v>
                </c:pt>
                <c:pt idx="178">
                  <c:v>6.4785269999999997</c:v>
                </c:pt>
                <c:pt idx="179">
                  <c:v>6.4668735999999996</c:v>
                </c:pt>
                <c:pt idx="180">
                  <c:v>6.4907548999999998</c:v>
                </c:pt>
                <c:pt idx="181">
                  <c:v>6.7128791999999997</c:v>
                </c:pt>
                <c:pt idx="182">
                  <c:v>7.0030532000000001</c:v>
                </c:pt>
                <c:pt idx="183">
                  <c:v>7.1036172000000004</c:v>
                </c:pt>
                <c:pt idx="184">
                  <c:v>6.9703400000000002</c:v>
                </c:pt>
                <c:pt idx="185">
                  <c:v>6.8769749999999998</c:v>
                </c:pt>
                <c:pt idx="186">
                  <c:v>6.9273515000000003</c:v>
                </c:pt>
                <c:pt idx="187">
                  <c:v>6.7439925000000001</c:v>
                </c:pt>
                <c:pt idx="188">
                  <c:v>6.5613405</c:v>
                </c:pt>
                <c:pt idx="189">
                  <c:v>6.4927140000000003</c:v>
                </c:pt>
                <c:pt idx="190">
                  <c:v>6.3958811000000004</c:v>
                </c:pt>
                <c:pt idx="191">
                  <c:v>6.4692914999999998</c:v>
                </c:pt>
                <c:pt idx="192">
                  <c:v>6.4234099999999996</c:v>
                </c:pt>
                <c:pt idx="193">
                  <c:v>6.1481209999999997</c:v>
                </c:pt>
                <c:pt idx="194">
                  <c:v>6.1114157999999996</c:v>
                </c:pt>
                <c:pt idx="195">
                  <c:v>5.8911845999999999</c:v>
                </c:pt>
                <c:pt idx="196">
                  <c:v>6.2324719999999996</c:v>
                </c:pt>
                <c:pt idx="197">
                  <c:v>6.8575891999999996</c:v>
                </c:pt>
                <c:pt idx="198">
                  <c:v>6.6002761999999997</c:v>
                </c:pt>
                <c:pt idx="199">
                  <c:v>6.7625646000000001</c:v>
                </c:pt>
                <c:pt idx="200">
                  <c:v>6.6975309999999997</c:v>
                </c:pt>
                <c:pt idx="201">
                  <c:v>6.818511</c:v>
                </c:pt>
                <c:pt idx="202">
                  <c:v>6.7969739999999996</c:v>
                </c:pt>
                <c:pt idx="203">
                  <c:v>6.7263012</c:v>
                </c:pt>
                <c:pt idx="204">
                  <c:v>6.7598377000000003</c:v>
                </c:pt>
                <c:pt idx="205">
                  <c:v>6.8380570000000001</c:v>
                </c:pt>
                <c:pt idx="206">
                  <c:v>6.6052080000000002</c:v>
                </c:pt>
                <c:pt idx="207">
                  <c:v>6.6615582</c:v>
                </c:pt>
                <c:pt idx="208">
                  <c:v>6.6617759999999997</c:v>
                </c:pt>
                <c:pt idx="209">
                  <c:v>6.8102244000000001</c:v>
                </c:pt>
                <c:pt idx="210">
                  <c:v>6.7174908000000002</c:v>
                </c:pt>
                <c:pt idx="211">
                  <c:v>6.6818023999999996</c:v>
                </c:pt>
                <c:pt idx="212">
                  <c:v>6.8153161000000004</c:v>
                </c:pt>
                <c:pt idx="213">
                  <c:v>6.8653684000000004</c:v>
                </c:pt>
                <c:pt idx="214">
                  <c:v>6.9176484</c:v>
                </c:pt>
                <c:pt idx="215">
                  <c:v>7.1108574999999998</c:v>
                </c:pt>
                <c:pt idx="216">
                  <c:v>7.0109224000000001</c:v>
                </c:pt>
                <c:pt idx="217">
                  <c:v>7.0680610000000001</c:v>
                </c:pt>
                <c:pt idx="218">
                  <c:v>7.1447630000000002</c:v>
                </c:pt>
                <c:pt idx="219">
                  <c:v>6.9957208</c:v>
                </c:pt>
                <c:pt idx="220">
                  <c:v>6.9830319999999997</c:v>
                </c:pt>
                <c:pt idx="221">
                  <c:v>7.0396932000000003</c:v>
                </c:pt>
                <c:pt idx="222">
                  <c:v>7.1426502000000003</c:v>
                </c:pt>
                <c:pt idx="223">
                  <c:v>7.0369355999999996</c:v>
                </c:pt>
                <c:pt idx="224">
                  <c:v>7.0278831999999998</c:v>
                </c:pt>
                <c:pt idx="225">
                  <c:v>7.0722959999999997</c:v>
                </c:pt>
                <c:pt idx="226">
                  <c:v>7.0187813999999999</c:v>
                </c:pt>
                <c:pt idx="227">
                  <c:v>6.8558250000000003</c:v>
                </c:pt>
                <c:pt idx="228">
                  <c:v>6.9866685000000004</c:v>
                </c:pt>
                <c:pt idx="229">
                  <c:v>6.8883935000000003</c:v>
                </c:pt>
                <c:pt idx="230">
                  <c:v>6.7507650000000003</c:v>
                </c:pt>
                <c:pt idx="231">
                  <c:v>6.6841847999999997</c:v>
                </c:pt>
                <c:pt idx="232">
                  <c:v>6.6888686000000002</c:v>
                </c:pt>
                <c:pt idx="233">
                  <c:v>6.6505649</c:v>
                </c:pt>
                <c:pt idx="234">
                  <c:v>6.3624378000000004</c:v>
                </c:pt>
                <c:pt idx="235">
                  <c:v>6.3344753999999996</c:v>
                </c:pt>
                <c:pt idx="236">
                  <c:v>6.4257296000000004</c:v>
                </c:pt>
                <c:pt idx="237">
                  <c:v>6.5332974000000004</c:v>
                </c:pt>
                <c:pt idx="238">
                  <c:v>6.5345946000000001</c:v>
                </c:pt>
                <c:pt idx="239">
                  <c:v>6.1364330000000002</c:v>
                </c:pt>
                <c:pt idx="240">
                  <c:v>6.1856220999999998</c:v>
                </c:pt>
                <c:pt idx="241">
                  <c:v>6.3645035999999999</c:v>
                </c:pt>
                <c:pt idx="242">
                  <c:v>6.1574812000000003</c:v>
                </c:pt>
                <c:pt idx="243">
                  <c:v>6.2196711999999996</c:v>
                </c:pt>
                <c:pt idx="244">
                  <c:v>6.7173622000000002</c:v>
                </c:pt>
                <c:pt idx="245">
                  <c:v>6.7280800000000003</c:v>
                </c:pt>
                <c:pt idx="246">
                  <c:v>6.5842163999999999</c:v>
                </c:pt>
                <c:pt idx="247">
                  <c:v>6.5155284</c:v>
                </c:pt>
                <c:pt idx="248">
                  <c:v>6.4689623999999997</c:v>
                </c:pt>
                <c:pt idx="249">
                  <c:v>6.5511502000000004</c:v>
                </c:pt>
                <c:pt idx="250">
                  <c:v>6.4176105999999997</c:v>
                </c:pt>
                <c:pt idx="251">
                  <c:v>6.4693031999999997</c:v>
                </c:pt>
                <c:pt idx="252">
                  <c:v>6.4341619999999997</c:v>
                </c:pt>
                <c:pt idx="253">
                  <c:v>6.1583519999999998</c:v>
                </c:pt>
                <c:pt idx="254">
                  <c:v>6.1696656000000001</c:v>
                </c:pt>
                <c:pt idx="255">
                  <c:v>6.0206251999999996</c:v>
                </c:pt>
                <c:pt idx="256">
                  <c:v>5.9383166999999997</c:v>
                </c:pt>
              </c:numCache>
            </c:numRef>
          </c:val>
          <c:smooth val="0"/>
          <c:extLst>
            <c:ext xmlns:c16="http://schemas.microsoft.com/office/drawing/2014/chart" uri="{C3380CC4-5D6E-409C-BE32-E72D297353CC}">
              <c16:uniqueId val="{00000000-1003-418D-B694-32C703C78E9C}"/>
            </c:ext>
          </c:extLst>
        </c:ser>
        <c:dLbls>
          <c:showLegendKey val="0"/>
          <c:showVal val="0"/>
          <c:showCatName val="0"/>
          <c:showSerName val="0"/>
          <c:showPercent val="0"/>
          <c:showBubbleSize val="0"/>
        </c:dLbls>
        <c:smooth val="0"/>
        <c:axId val="1022216767"/>
        <c:axId val="1033693263"/>
      </c:lineChart>
      <c:dateAx>
        <c:axId val="1022216767"/>
        <c:scaling>
          <c:orientation val="minMax"/>
        </c:scaling>
        <c:delete val="0"/>
        <c:axPos val="b"/>
        <c:numFmt formatCode="yyyy\-mm\-dd" sourceLinked="1"/>
        <c:majorTickMark val="out"/>
        <c:minorTickMark val="none"/>
        <c:tickLblPos val="nextTo"/>
        <c:txPr>
          <a:bodyPr rot="-5400000" spcFirstLastPara="0" vertOverflow="ellipsis" vert="horz" wrap="square" anchor="ctr" anchorCtr="1"/>
          <a:lstStyle/>
          <a:p>
            <a:pPr>
              <a:defRPr lang="zh-CN" sz="1200" b="0" i="0" u="none" strike="noStrike" kern="1200" baseline="0">
                <a:solidFill>
                  <a:schemeClr val="tx1"/>
                </a:solidFill>
                <a:latin typeface="Times New Roman" panose="02020603050405020304" pitchFamily="18" charset="0"/>
                <a:ea typeface="Calibri" panose="020F0502020204030204"/>
                <a:cs typeface="Times New Roman" panose="02020603050405020304" pitchFamily="18" charset="0"/>
              </a:defRPr>
            </a:pPr>
            <a:endParaRPr lang="zh-CN"/>
          </a:p>
        </c:txPr>
        <c:crossAx val="1033693263"/>
        <c:crosses val="autoZero"/>
        <c:auto val="0"/>
        <c:lblOffset val="100"/>
        <c:baseTimeUnit val="days"/>
        <c:majorUnit val="30"/>
        <c:majorTimeUnit val="days"/>
        <c:minorUnit val="30"/>
        <c:minorTimeUnit val="days"/>
      </c:dateAx>
      <c:valAx>
        <c:axId val="1033693263"/>
        <c:scaling>
          <c:orientation val="minMax"/>
          <c:min val="4"/>
        </c:scaling>
        <c:delete val="0"/>
        <c:axPos val="l"/>
        <c:majorGridlines>
          <c:spPr>
            <a:ln w="9525" cap="flat" cmpd="sng" algn="ctr">
              <a:noFill/>
              <a:prstDash val="solid"/>
              <a:round/>
            </a:ln>
            <a:effectLst/>
          </c:spPr>
        </c:majorGridlines>
        <c:numFmt formatCode="#,##0.0_ " sourceLinked="0"/>
        <c:majorTickMark val="none"/>
        <c:minorTickMark val="none"/>
        <c:tickLblPos val="nextTo"/>
        <c:txPr>
          <a:bodyPr rot="-60000000" spcFirstLastPara="0" vertOverflow="ellipsis" vert="horz" wrap="square" anchor="ctr" anchorCtr="1"/>
          <a:lstStyle/>
          <a:p>
            <a:pPr>
              <a:defRPr lang="zh-CN" sz="1200" b="0" i="0" u="none" strike="noStrike" kern="1200" baseline="0">
                <a:solidFill>
                  <a:srgbClr val="000000"/>
                </a:solidFill>
                <a:latin typeface="Times New Roman" panose="02020603050405020304" pitchFamily="18" charset="0"/>
                <a:ea typeface="Calibri" panose="020F0502020204030204"/>
                <a:cs typeface="Times New Roman" panose="02020603050405020304" pitchFamily="18" charset="0"/>
              </a:defRPr>
            </a:pPr>
            <a:endParaRPr lang="zh-CN"/>
          </a:p>
        </c:txPr>
        <c:crossAx val="1022216767"/>
        <c:crosses val="autoZero"/>
        <c:crossBetween val="between"/>
      </c:valAx>
      <c:spPr>
        <a:noFill/>
      </c:spPr>
    </c:plotArea>
    <c:legend>
      <c:legendPos val="b"/>
      <c:overlay val="0"/>
      <c:txPr>
        <a:bodyPr rot="0" spcFirstLastPara="0" vertOverflow="ellipsis" vert="horz" wrap="square" anchor="ctr" anchorCtr="1"/>
        <a:lstStyle/>
        <a:p>
          <a:pPr>
            <a:defRPr lang="zh-CN" sz="1200" b="0" i="0" u="none" strike="noStrike" kern="1200" baseline="0">
              <a:solidFill>
                <a:srgbClr val="000000"/>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noFill/>
    <a:ln w="9525" cap="flat" cmpd="sng" algn="ctr">
      <a:noFill/>
      <a:prstDash val="solid"/>
      <a:round/>
    </a:ln>
    <a:effectLst/>
  </c:spPr>
  <c:txPr>
    <a:bodyPr/>
    <a:lstStyle/>
    <a:p>
      <a:pPr>
        <a:defRPr lang="zh-CN"/>
      </a:pPr>
      <a:endParaRPr lang="zh-CN"/>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0.13588</cdr:x>
      <cdr:y>0.01764</cdr:y>
    </cdr:from>
    <cdr:to>
      <cdr:x>0.24041</cdr:x>
      <cdr:y>0.10583</cdr:y>
    </cdr:to>
    <cdr:sp macro="" textlink="">
      <cdr:nvSpPr>
        <cdr:cNvPr id="2" name="矩形 1"/>
        <cdr:cNvSpPr/>
      </cdr:nvSpPr>
      <cdr:spPr>
        <a:xfrm xmlns:a="http://schemas.openxmlformats.org/drawingml/2006/main">
          <a:off x="660400" y="50800"/>
          <a:ext cx="508000" cy="254000"/>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endParaRPr lang="zh-CN" altLang="en-US" sz="800" dirty="0">
            <a:solidFill>
              <a:srgbClr val="000000"/>
            </a:solidFill>
            <a:latin typeface="Calibri" panose="020F050202020403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0.64847</cdr:x>
      <cdr:y>0.30723</cdr:y>
    </cdr:from>
    <cdr:to>
      <cdr:x>0.86627</cdr:x>
      <cdr:y>0.45376</cdr:y>
    </cdr:to>
    <cdr:sp macro="" textlink="">
      <cdr:nvSpPr>
        <cdr:cNvPr id="2" name="矩形 1"/>
        <cdr:cNvSpPr/>
      </cdr:nvSpPr>
      <cdr:spPr>
        <a:xfrm xmlns:a="http://schemas.openxmlformats.org/drawingml/2006/main">
          <a:off x="3151556" y="884822"/>
          <a:ext cx="1058494" cy="422008"/>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r>
            <a:rPr lang="en-US" altLang="zh-CN" sz="1000" dirty="0">
              <a:solidFill>
                <a:srgbClr val="000000"/>
              </a:solidFill>
              <a:latin typeface="Calibri" panose="020F0502020204030204" pitchFamily="34" charset="0"/>
            </a:rPr>
            <a:t>Unit</a:t>
          </a:r>
          <a:r>
            <a:rPr lang="zh-CN" altLang="en-US" sz="1000" dirty="0">
              <a:solidFill>
                <a:srgbClr val="000000"/>
              </a:solidFill>
              <a:latin typeface="Calibri" panose="020F0502020204030204" pitchFamily="34" charset="0"/>
            </a:rPr>
            <a:t>：</a:t>
          </a:r>
          <a:r>
            <a:rPr lang="en-US" altLang="zh-CN" sz="1000" dirty="0">
              <a:solidFill>
                <a:srgbClr val="000000"/>
              </a:solidFill>
              <a:latin typeface="Calibri" panose="020F0502020204030204" pitchFamily="34" charset="0"/>
            </a:rPr>
            <a:t>billion yuan</a:t>
          </a:r>
          <a:endParaRPr lang="zh-CN" altLang="en-US" sz="1000" dirty="0">
            <a:solidFill>
              <a:srgbClr val="000000"/>
            </a:solidFill>
            <a:latin typeface="Calibri" panose="020F0502020204030204"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0.07532</cdr:x>
      <cdr:y>0.04204</cdr:y>
    </cdr:from>
    <cdr:to>
      <cdr:x>0.33203</cdr:x>
      <cdr:y>0.13644</cdr:y>
    </cdr:to>
    <cdr:sp macro="" textlink="">
      <cdr:nvSpPr>
        <cdr:cNvPr id="2" name="矩形 1"/>
        <cdr:cNvSpPr/>
      </cdr:nvSpPr>
      <cdr:spPr>
        <a:xfrm xmlns:a="http://schemas.openxmlformats.org/drawingml/2006/main">
          <a:off x="366058" y="123553"/>
          <a:ext cx="1247588" cy="277393"/>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r>
            <a:rPr lang="en-US" altLang="zh-CN" sz="1000">
              <a:solidFill>
                <a:srgbClr val="000000"/>
              </a:solidFill>
              <a:latin typeface="Calibri" panose="020F0502020204030204" pitchFamily="34" charset="0"/>
            </a:rPr>
            <a:t>Unit: million yuan</a:t>
          </a:r>
          <a:endParaRPr lang="zh-CN" altLang="en-US" sz="1000">
            <a:solidFill>
              <a:srgbClr val="000000"/>
            </a:solidFill>
            <a:latin typeface="Calibri" panose="020F0502020204030204" pitchFamily="34"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0.10975</cdr:x>
      <cdr:y>0.01764</cdr:y>
    </cdr:from>
    <cdr:to>
      <cdr:x>0.21428</cdr:x>
      <cdr:y>0.10583</cdr:y>
    </cdr:to>
    <cdr:sp macro="" textlink="">
      <cdr:nvSpPr>
        <cdr:cNvPr id="2" name="矩形 1"/>
        <cdr:cNvSpPr/>
      </cdr:nvSpPr>
      <cdr:spPr>
        <a:xfrm xmlns:a="http://schemas.openxmlformats.org/drawingml/2006/main">
          <a:off x="533400" y="50800"/>
          <a:ext cx="508000" cy="254000"/>
        </a:xfrm>
        <a:prstGeom xmlns:a="http://schemas.openxmlformats.org/drawingml/2006/main" prst="rect">
          <a:avLst/>
        </a:prstGeom>
      </cdr:spPr>
      <cdr:txBody>
        <a:bodyPr xmlns:a="http://schemas.openxmlformats.org/drawingml/2006/main" vertOverflow="clip" vert="horz" wrap="none" lIns="45720" tIns="45720" rIns="45720" bIns="45720" rtlCol="0" anchor="t" anchorCtr="0">
          <a:normAutofit/>
        </a:bodyPr>
        <a:lstStyle xmlns:a="http://schemas.openxmlformats.org/drawingml/2006/main"/>
        <a:p xmlns:a="http://schemas.openxmlformats.org/drawingml/2006/main">
          <a:r>
            <a:rPr lang="en-US" altLang="zh-CN" sz="1200" dirty="0">
              <a:solidFill>
                <a:srgbClr val="000000"/>
              </a:solidFill>
              <a:latin typeface="Times New Roman" panose="02020603050405020304" pitchFamily="18" charset="0"/>
              <a:cs typeface="Times New Roman" panose="02020603050405020304" pitchFamily="18" charset="0"/>
            </a:rPr>
            <a:t>(RMB)</a:t>
          </a:r>
          <a:endParaRPr lang="zh-CN" altLang="en-US" sz="1200" dirty="0">
            <a:solidFill>
              <a:srgbClr val="000000"/>
            </a:solidFill>
            <a:latin typeface="Times New Roman" panose="02020603050405020304" pitchFamily="18" charset="0"/>
            <a:cs typeface="Times New Roman" panose="02020603050405020304" pitchFamily="18"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37497BA2-BE1C-4EE9-A31C-7FFCDEBC3FDE}" type="datetimeFigureOut">
              <a:rPr lang="en-US" smtClean="0">
                <a:latin typeface="Arial" panose="020B0604020202020204" pitchFamily="34" charset="0"/>
                <a:cs typeface="Arial" panose="020B0604020202020204" pitchFamily="34" charset="0"/>
              </a:rPr>
              <a:t>1/10/2024</a:t>
            </a:fld>
            <a:endParaRPr lang="en-US">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F0C191C2-D4F7-424F-868C-23ADE6615EBC}" type="slidenum">
              <a:rPr lang="en-US" smtClean="0">
                <a:latin typeface="Arial" panose="020B0604020202020204" pitchFamily="34" charset="0"/>
                <a:cs typeface="Arial" panose="020B0604020202020204" pitchFamily="34" charset="0"/>
              </a:rPr>
              <a:t>‹#›</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732C4D34-2C19-43C3-91CC-9F2B4AC12977}" type="datetimeFigureOut">
              <a:rPr lang="en-US" smtClean="0"/>
              <a:t>1/10/2024</a:t>
            </a:fld>
            <a:endParaRPr lang="en-US"/>
          </a:p>
        </p:txBody>
      </p:sp>
      <p:sp>
        <p:nvSpPr>
          <p:cNvPr id="4" name="Slide Image Placeholder 3"/>
          <p:cNvSpPr>
            <a:spLocks noGrp="1" noRot="1" noChangeAspect="1"/>
          </p:cNvSpPr>
          <p:nvPr>
            <p:ph type="sldImg" idx="2"/>
          </p:nvPr>
        </p:nvSpPr>
        <p:spPr>
          <a:xfrm>
            <a:off x="727075" y="741363"/>
            <a:ext cx="5343525"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D256E95E-57AA-4526-AA4C-3002F47FB13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1pPr>
    <a:lvl2pPr marL="478790"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2pPr>
    <a:lvl3pPr marL="958215"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3pPr>
    <a:lvl4pPr marL="1437005"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4pPr>
    <a:lvl5pPr marL="1915795"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5pPr>
    <a:lvl6pPr marL="2394585" algn="l" defTabSz="958215" rtl="0" eaLnBrk="1" latinLnBrk="0" hangingPunct="1">
      <a:defRPr sz="1300" kern="1200">
        <a:solidFill>
          <a:schemeClr val="tx1"/>
        </a:solidFill>
        <a:latin typeface="+mn-lt"/>
        <a:ea typeface="+mn-ea"/>
        <a:cs typeface="+mn-cs"/>
      </a:defRPr>
    </a:lvl6pPr>
    <a:lvl7pPr marL="2874010" algn="l" defTabSz="958215" rtl="0" eaLnBrk="1" latinLnBrk="0" hangingPunct="1">
      <a:defRPr sz="1300" kern="1200">
        <a:solidFill>
          <a:schemeClr val="tx1"/>
        </a:solidFill>
        <a:latin typeface="+mn-lt"/>
        <a:ea typeface="+mn-ea"/>
        <a:cs typeface="+mn-cs"/>
      </a:defRPr>
    </a:lvl7pPr>
    <a:lvl8pPr marL="3352800" algn="l" defTabSz="958215" rtl="0" eaLnBrk="1" latinLnBrk="0" hangingPunct="1">
      <a:defRPr sz="1300" kern="1200">
        <a:solidFill>
          <a:schemeClr val="tx1"/>
        </a:solidFill>
        <a:latin typeface="+mn-lt"/>
        <a:ea typeface="+mn-ea"/>
        <a:cs typeface="+mn-cs"/>
      </a:defRPr>
    </a:lvl8pPr>
    <a:lvl9pPr marL="3831590" algn="l" defTabSz="95821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spcBef>
                <a:spcPts val="1200"/>
              </a:spcBef>
              <a:spcAft>
                <a:spcPts val="1200"/>
              </a:spcAft>
              <a:buFont typeface="Wingdings" panose="05000000000000000000" pitchFamily="2" charset="2"/>
              <a:buBlip>
                <a:blip r:embed="rId3"/>
              </a:buBlip>
            </a:pPr>
            <a:r>
              <a:rPr lang="en-US" altLang="zh-CN" sz="1800" b="1" kern="100" dirty="0" err="1">
                <a:effectLst/>
                <a:latin typeface="Times New Roman" panose="02020603050405020304" pitchFamily="18" charset="0"/>
                <a:ea typeface="楷体" panose="02010609060101010101" pitchFamily="49" charset="-122"/>
                <a:cs typeface="Times New Roman" panose="02020603050405020304" pitchFamily="18" charset="0"/>
              </a:rPr>
              <a:t>Weilong</a:t>
            </a:r>
            <a:r>
              <a:rPr lang="en-US" altLang="zh-CN" sz="1800" b="1" kern="100" dirty="0">
                <a:effectLst/>
                <a:latin typeface="Times New Roman" panose="02020603050405020304" pitchFamily="18" charset="0"/>
                <a:ea typeface="楷体" panose="02010609060101010101" pitchFamily="49" charset="-122"/>
                <a:cs typeface="Times New Roman" panose="02020603050405020304" pitchFamily="18" charset="0"/>
              </a:rPr>
              <a:t> listed on the Hong Kong Stock Exchange in a hurry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In May and November 2021,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Weilong</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failed to go public twice. In April 2022, institutional investors such as Hillhouse, Sequoia, Tencent, and CPE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Yuanfeng</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demanded huge share compensation from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Weilong</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Wei Long sold 157.6 million shares of common stock to investors at a price of $0.00001 per share, almost free of charge, and transferred the shares to previous investors. This move also significantly lowered the company's profits, resulting in a direct loss of over 200 million yuan in the first half of the year. Due to signing a betting agreement with investment institutions,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Weilong</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is eager to go public to avoid default penalties. In December 2022,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Weilong</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(09985. HK) was listed on the Hong Kong Stock Exchange.</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58215" rtl="0" eaLnBrk="1" fontAlgn="auto" latinLnBrk="0" hangingPunct="1">
              <a:lnSpc>
                <a:spcPct val="100000"/>
              </a:lnSpc>
              <a:spcBef>
                <a:spcPts val="0"/>
              </a:spcBef>
              <a:spcAft>
                <a:spcPts val="0"/>
              </a:spcAft>
              <a:buClrTx/>
              <a:buSzTx/>
              <a:buFontTx/>
              <a:buNone/>
              <a:defRPr/>
            </a:pPr>
            <a:r>
              <a:rPr lang="zh-CN" altLang="zh-CN" sz="1800" b="1"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一波三折，仓促上市：</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2021</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5</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月和</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11</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月，卫龙分别两次上市失败。</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2022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4</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月，高瓴、红杉、腾讯、</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CPE</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源峰等机构投资人，要求卫龙进行了巨额的股份补偿。卫龙以</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0.00001</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美元每股的价格向投资者出售了</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1.576</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亿股普通股，近乎无偿地将股份转给了前期投资者。此举还大幅拉低了公司利润，导致公司上半年直接亏损了</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个多亿。由于和投资机构签署了对赌协议，卫龙急于上市以规避违约惩罚。</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2022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12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月，卫龙（</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09985.HK</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）在港交所上市。</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spcBef>
                <a:spcPts val="1200"/>
              </a:spcBef>
              <a:spcAft>
                <a:spcPts val="1200"/>
              </a:spcAft>
              <a:buFont typeface="Wingdings" panose="05000000000000000000" pitchFamily="2" charset="2"/>
              <a:buBlip>
                <a:blip r:embed="rId3"/>
              </a:buBlip>
            </a:pPr>
            <a:r>
              <a:rPr lang="en-US" altLang="zh-CN" sz="1800" b="1" kern="100" dirty="0">
                <a:effectLst/>
                <a:latin typeface="Times New Roman" panose="02020603050405020304" pitchFamily="18" charset="0"/>
                <a:ea typeface="楷体" panose="02010609060101010101" pitchFamily="49" charset="-122"/>
                <a:cs typeface="Times New Roman" panose="02020603050405020304" pitchFamily="18" charset="0"/>
              </a:rPr>
              <a:t>Performance declined in recent years due to fierce competition and repeated epidemic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From 2019 to 2021, although revenue was increasing, its net profit increased by 38.18%, 24.41%, and 0.97% year-on-year, respectively; In the first half of 2022,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Weilong</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achieved a revenue of approximately 2.261 billion yuan, a decrease of 1.8% compared to the same period last year. The profit turned from profit to loss, with a loss of 261 million yuan. However, for the full year of 2021, the profit was 827 million yuan. The company's revenue and net income have significantly declined, and product sales are facing difficulties. The company's main seasoning noodle products have the characteristics of high gross profit margin and low technical content. Therefore, this type of business is favored by many competitors. Three squirrels launched the spicy noodle category in 2015 and established a separate spicy noodle key project team in 2018;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Yanjin</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Puzi</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established a spicy noodle product research and development center in 2017 and set the goal of becoming the second in China's spicy noodle industry. Under these competitions,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Weilong's</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sales in the first half of 2022 decreased by 13.82% year-on-year. In addition, the repeated outbreaks of the epidemic have had a certain impact on the company's production and delivery. The epidemic has caused students to take online classes at home, which has also reduced their consumption of spicy snacks.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r>
              <a:rPr lang="zh-CN" altLang="zh-CN" sz="1800" b="1"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竞争激烈</a:t>
            </a:r>
            <a:r>
              <a:rPr lang="en-US" altLang="zh-CN" sz="1800" b="1"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b="1"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疫情反复，业绩下滑</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2019</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年至</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2021</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年，虽然营收正在增长，但其净利润分别同比增长</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38.18%</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24.41%</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和</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0.97%</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2022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年上半年卫龙实现营收约</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22.61</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亿元，较上年同期下降</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1.8%</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，利润由盈转亏，亏损达</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2.61</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亿元，而</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2021</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年全年则盈利</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8.27</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亿元。公司营收净利大幅下滑，产品出现了</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卖不动</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的现象。公司主营产品辣条所在的调味面制品业务具有毛利率高、技术含量低的特点。因此这类业务受到很多竞争对手的青睐。三只松鼠在</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2015</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年上线了辣条品类，</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2018</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年单独开辟辣条重点项目组；盐津铺子在</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2017</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年成立了辣条产品研发中心，并立下了中国</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辣条行业第二</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的目标。在这些竞争下，卫龙</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2022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上半年的销量同比下降</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13.82%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。除此之外，疫情反复对公司的生产和交付产生了一定影响。疫情导致的学生在家上网课，也降低了学生群体对辣味零食的消费。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56E95E-57AA-4526-AA4C-3002F47FB13B}"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spcBef>
                <a:spcPts val="1200"/>
              </a:spcBef>
              <a:spcAft>
                <a:spcPts val="1200"/>
              </a:spcAft>
              <a:buFont typeface="Wingdings" panose="05000000000000000000" pitchFamily="2" charset="2"/>
              <a:buBlip>
                <a:blip r:embed="rId3"/>
              </a:buBlip>
            </a:pPr>
            <a:r>
              <a:rPr lang="en-US" altLang="zh-CN" sz="1800" b="1" kern="100" dirty="0">
                <a:effectLst/>
                <a:latin typeface="Times New Roman" panose="02020603050405020304" pitchFamily="18" charset="0"/>
                <a:ea typeface="楷体" panose="02010609060101010101" pitchFamily="49" charset="-122"/>
                <a:cs typeface="Times New Roman" panose="02020603050405020304" pitchFamily="18" charset="0"/>
              </a:rPr>
              <a:t>The market structure of the main products is scattered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The company has the highest market share in the spicy snack food industry, at 6.2%, which is 3.9 times the market share of the second place, exceeding the sum of market shares from the second to fifth places, indicating a dispersed industry landscape. People's consumption stickiness towards snack food is not high, and it is difficult to stick to a certain brand. They may purchase it based on cost-effectiveness, taste, or even mood.</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r>
              <a:rPr lang="zh-CN" altLang="zh-CN" sz="1800" b="1"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主营产品市场格局分散：</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公司在辣味休闲食品行业的市占率最高，为</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6.2%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，份额是第</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名的</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3.9</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倍，超过了第</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至第</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5</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名市场份额之和，这说明行业格局分散。人们对休闲食品的消费黏性并不大，很难成为某个品牌的</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铁粉</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，而很可能根据性价比、看口味甚至是心情购买。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56E95E-57AA-4526-AA4C-3002F47FB13B}"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spcBef>
                <a:spcPts val="1200"/>
              </a:spcBef>
              <a:spcAft>
                <a:spcPts val="1200"/>
              </a:spcAft>
              <a:buFont typeface="Wingdings" panose="05000000000000000000" pitchFamily="2" charset="2"/>
              <a:buBlip>
                <a:blip r:embed="rId3"/>
              </a:buBlip>
            </a:pPr>
            <a:r>
              <a:rPr lang="en-US" altLang="zh-CN" sz="1800" b="1" kern="100" dirty="0">
                <a:effectLst/>
                <a:latin typeface="Times New Roman" panose="02020603050405020304" pitchFamily="18" charset="0"/>
                <a:ea typeface="楷体" panose="02010609060101010101" pitchFamily="49" charset="-122"/>
                <a:cs typeface="Times New Roman" panose="02020603050405020304" pitchFamily="18" charset="0"/>
              </a:rPr>
              <a:t>Mistakes in customer acquisition strategy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95% of the company's consumers are under 35 years old, and 55% of consumers are under 25 years old, making it the top snack food brand among young people under 25 years old. As the main customers grow older, the company neglects to acquire younger customers. Since 2014,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Weilong</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has started the road of transformation. It has successively launched konjac, crisp noodles, self heating hot pot "Backing Pot Man", hot and sour noodles, "self cooked" spicy hot pot and other products. These new products have almost abandoned elementary school students. On the one hand, its new product is priced higher than spicy strips, and on the other hand, the spiciness makes it difficult for elementary school students to accept.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r>
              <a:rPr lang="zh-CN" altLang="zh-CN" sz="1800" b="1"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获客战略失误：</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公司</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95%</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的消费者年龄低于</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35</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岁，</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55%</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的消费者低于</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25</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岁，是</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25</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岁以下青年群体中的休闲食品第一品牌。随着主要客户群体的逐渐长大，公司忽视对更年轻客户的获取。</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2014</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年起，卫龙开始休闲化转型之路，先后推出魔芋、干脆面、自热火锅</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背锅侠</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、酸辣粉、</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自来熟</a:t>
            </a:r>
            <a:r>
              <a:rPr lang="en-US" altLang="zh-CN" sz="1800" dirty="0">
                <a:effectLst/>
                <a:highlight>
                  <a:srgbClr val="D3D3D3"/>
                </a:highlight>
                <a:latin typeface="Times New Roman" panose="02020603050405020304" pitchFamily="18" charset="0"/>
                <a:ea typeface="楷体" panose="02010609060101010101" pitchFamily="49" charset="-122"/>
                <a:cs typeface="宋体" panose="02010600030101010101" pitchFamily="2" charset="-122"/>
              </a:rPr>
              <a:t>”</a:t>
            </a:r>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辣条火锅等产品。这些新品几乎已经抛弃了小学生。一方面是其新品定价比辣条更高，一方面是辣度让小学生难以接受。</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56E95E-57AA-4526-AA4C-3002F47FB13B}"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58215"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 evaluate this company quantitatively, we adopt both the fundamental and relative valuation. As for the absolute valuation, we use the DCF method.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58215"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second part is prediction of revenue. The revenue of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Weilong</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can be divided into three parts, and we predict the divisional revenue respectively.</a:t>
            </a:r>
          </a:p>
          <a:p>
            <a:pPr marL="0" marR="0" lvl="0" indent="0" algn="l" defTabSz="958215" rtl="0" eaLnBrk="1" fontAlgn="auto" latinLnBrk="0" hangingPunct="1">
              <a:lnSpc>
                <a:spcPct val="100000"/>
              </a:lnSpc>
              <a:spcBef>
                <a:spcPts val="0"/>
              </a:spcBef>
              <a:spcAft>
                <a:spcPts val="0"/>
              </a:spcAft>
              <a:buClrTx/>
              <a:buSzTx/>
              <a:buFontTx/>
              <a:buNone/>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算出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revenue, net profit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cost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58215"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the part of cost, we mainly predict the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yoy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of gross margin, and basically use it to calculate cost. As for the net working capital, we predict the turnover ratio. For time reason, let look at the FCF directly.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dirty="0"/>
              <a:t>再算</a:t>
            </a:r>
            <a:r>
              <a:rPr lang="en-US" altLang="zh-CN" dirty="0"/>
              <a:t>NWC</a:t>
            </a:r>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err="1">
                <a:effectLst/>
                <a:latin typeface="Times New Roman" panose="02020603050405020304" pitchFamily="18" charset="0"/>
                <a:ea typeface="宋体" panose="02010600030101010101" pitchFamily="2" charset="-122"/>
                <a:cs typeface="宋体" panose="02010600030101010101" pitchFamily="2" charset="-122"/>
              </a:rPr>
              <a:t>Weilong</a:t>
            </a: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 </a:t>
            </a:r>
            <a:r>
              <a:rPr lang="en-US" altLang="zh-CN" sz="1400" b="1" dirty="0">
                <a:effectLst/>
                <a:latin typeface="Times New Roman" panose="02020603050405020304" pitchFamily="18" charset="0"/>
                <a:ea typeface="宋体" panose="02010600030101010101" pitchFamily="2" charset="-122"/>
                <a:cs typeface="宋体" panose="02010600030101010101" pitchFamily="2" charset="-122"/>
              </a:rPr>
              <a:t>ranked first among all spicy snack food enterprises in China</a:t>
            </a: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 with a market share of </a:t>
            </a:r>
            <a:r>
              <a:rPr lang="en-US" altLang="zh-CN" sz="1400" b="1" dirty="0">
                <a:effectLst/>
                <a:latin typeface="Times New Roman" panose="02020603050405020304" pitchFamily="18" charset="0"/>
                <a:ea typeface="宋体" panose="02010600030101010101" pitchFamily="2" charset="-122"/>
                <a:cs typeface="宋体" panose="02010600030101010101" pitchFamily="2" charset="-122"/>
              </a:rPr>
              <a:t>6.2%</a:t>
            </a: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 and </a:t>
            </a:r>
            <a:r>
              <a:rPr lang="en-US" altLang="zh-CN" sz="1400" b="1" dirty="0">
                <a:effectLst/>
                <a:latin typeface="Times New Roman" panose="02020603050405020304" pitchFamily="18" charset="0"/>
                <a:ea typeface="宋体" panose="02010600030101010101" pitchFamily="2" charset="-122"/>
                <a:cs typeface="宋体" panose="02010600030101010101" pitchFamily="2" charset="-122"/>
              </a:rPr>
              <a:t>55.0% are at or under the age of 25. </a:t>
            </a:r>
            <a:r>
              <a:rPr lang="en-US" altLang="zh-CN" sz="1400" dirty="0" err="1">
                <a:latin typeface="Times New Roman" panose="02020603050405020304" pitchFamily="18" charset="0"/>
                <a:ea typeface="楷体" panose="02010609060101010101" pitchFamily="49" charset="-122"/>
                <a:cs typeface="Times New Roman" panose="02020603050405020304" pitchFamily="18" charset="0"/>
              </a:rPr>
              <a:t>Weilong</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 focus on spicy snack food covering the categories: (1) </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Seasoned flour products; (2)Vegetable products; (3)Bean-based products and Braised Egg.     </a:t>
            </a:r>
          </a:p>
          <a:p>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魔芋： </a:t>
            </a:r>
            <a:r>
              <a:rPr lang="en-US" altLang="zh-CN" b="0" i="0" dirty="0" err="1">
                <a:solidFill>
                  <a:srgbClr val="333333"/>
                </a:solidFill>
                <a:effectLst/>
                <a:latin typeface="-apple-system"/>
              </a:rPr>
              <a:t>konjak</a:t>
            </a:r>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58215" rtl="0" eaLnBrk="1" fontAlgn="auto" latinLnBrk="0" hangingPunct="1">
              <a:lnSpc>
                <a:spcPct val="100000"/>
              </a:lnSpc>
              <a:spcBef>
                <a:spcPts val="0"/>
              </a:spcBef>
              <a:spcAft>
                <a:spcPts val="0"/>
              </a:spcAft>
              <a:buClrTx/>
              <a:buSzTx/>
              <a:buFontTx/>
              <a:buNone/>
              <a:defRPr/>
            </a:pPr>
            <a:endParaRPr kumimoji="1" lang="en-US" altLang="zh-CN" dirty="0"/>
          </a:p>
        </p:txBody>
      </p:sp>
      <p:sp>
        <p:nvSpPr>
          <p:cNvPr id="4" name="灯片编号占位符 3"/>
          <p:cNvSpPr>
            <a:spLocks noGrp="1"/>
          </p:cNvSpPr>
          <p:nvPr>
            <p:ph type="sldNum" sz="quarter" idx="5"/>
          </p:nvPr>
        </p:nvSpPr>
        <p:spPr/>
        <p:txBody>
          <a:bodyPr/>
          <a:lstStyle/>
          <a:p>
            <a:fld id="{D256E95E-57AA-4526-AA4C-3002F47FB13B}"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According to two valuation method, we get the average target price </a:t>
            </a:r>
            <a:r>
              <a:rPr lang="en-US" altLang="zh-CN" sz="1400" dirty="0">
                <a:latin typeface="Times New Roman" panose="02020603050405020304" pitchFamily="18" charset="0"/>
                <a:cs typeface="Times New Roman" panose="02020603050405020304" pitchFamily="18" charset="0"/>
              </a:rPr>
              <a:t>¥ 6.865, which has about 23.2% downside. So we believe IPO price of </a:t>
            </a:r>
            <a:r>
              <a:rPr lang="en-US" altLang="zh-CN" sz="1200" dirty="0" err="1">
                <a:latin typeface="Times New Roman" panose="02020603050405020304" pitchFamily="18" charset="0"/>
                <a:cs typeface="Times New Roman" panose="02020603050405020304" pitchFamily="18" charset="0"/>
              </a:rPr>
              <a:t>Weilong</a:t>
            </a:r>
            <a:r>
              <a:rPr lang="en-US" altLang="zh-CN" sz="1200" dirty="0">
                <a:latin typeface="Times New Roman" panose="02020603050405020304" pitchFamily="18" charset="0"/>
                <a:cs typeface="Times New Roman" panose="02020603050405020304" pitchFamily="18" charset="0"/>
              </a:rPr>
              <a:t> is overvalued.</a:t>
            </a:r>
            <a:endParaRPr kumimoji="1"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54000" algn="just"/>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In conclusion, we believe that the timing of the company's listing is not wise. Firstly, </a:t>
            </a:r>
            <a:r>
              <a:rPr lang="en-US" altLang="zh-CN" sz="1800" dirty="0" err="1">
                <a:effectLst/>
                <a:latin typeface="Times New Roman" panose="02020603050405020304" pitchFamily="18" charset="0"/>
                <a:ea typeface="楷体" panose="02010609060101010101" pitchFamily="49" charset="-122"/>
                <a:cs typeface="宋体" panose="02010600030101010101" pitchFamily="2" charset="-122"/>
              </a:rPr>
              <a:t>Weilong's</a:t>
            </a:r>
            <a:r>
              <a:rPr lang="en-US" altLang="zh-CN" sz="1800" dirty="0">
                <a:effectLst/>
                <a:latin typeface="Times New Roman" panose="02020603050405020304" pitchFamily="18" charset="0"/>
                <a:ea typeface="楷体" panose="02010609060101010101" pitchFamily="49" charset="-122"/>
                <a:cs typeface="宋体" panose="02010600030101010101" pitchFamily="2" charset="-122"/>
              </a:rPr>
              <a:t> performance is based on its high gross profit margin in seasoning noodle products, and this business is being impacted by a large number of competitors; Secondly, the mistakes in the company's customer acquisition strategy make it difficult for people to form their expectations for future growth. Based on the above analysis, the company's hasty decision to go public in order to avoid punishment for gambling agreements was not appropriate, which directly led to a decline in stock prices.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54000" algn="just"/>
            <a:r>
              <a:rPr lang="zh-CN" altLang="zh-CN" sz="1800" dirty="0">
                <a:effectLst/>
                <a:highlight>
                  <a:srgbClr val="D3D3D3"/>
                </a:highlight>
                <a:latin typeface="Times New Roman" panose="02020603050405020304" pitchFamily="18" charset="0"/>
                <a:ea typeface="楷体" panose="02010609060101010101" pitchFamily="49" charset="-122"/>
                <a:cs typeface="Times New Roman" panose="02020603050405020304" pitchFamily="18" charset="0"/>
              </a:rPr>
              <a:t>总之，我们认为该公司的上市时机并不明智。首先，卫龙的业绩是基于其调味面制品的高毛利，而这块业务正受到大量竞争对手的冲击；第二，公司获客策略的失误使人们难以形成其未来增长的预期。通过以上分析，公司为了避免对赌协议惩罚而仓促选择的上市时机并不恰当，这直接导致了股价的跌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56E95E-57AA-4526-AA4C-3002F47FB13B}" type="slidenum">
              <a:rPr lang="en-US" smtClean="0"/>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kern="1200" dirty="0">
                <a:solidFill>
                  <a:schemeClr val="tx1"/>
                </a:solidFill>
                <a:effectLst/>
                <a:latin typeface="Arial" panose="020B0604020202020204" pitchFamily="34" charset="0"/>
                <a:ea typeface="+mn-ea"/>
                <a:cs typeface="Arial" panose="020B0604020202020204" pitchFamily="34" charset="0"/>
              </a:rPr>
              <a:t>Now let’s take a look at the background of the deal. The date if this IPO was Dec 15, 2022, with the size of 96.397 million shares at HK$ 10.56 per share.  The crucial point is the negative IPO first-day return, in other word, stock breaks. Here are the projects in which the raising funds will be used, and we can easily find the main project is to upgrade the supply chain.</a:t>
            </a:r>
            <a:endParaRPr lang="zh-CN" altLang="zh-CN" sz="13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灯片编号占位符 3"/>
          <p:cNvSpPr>
            <a:spLocks noGrp="1"/>
          </p:cNvSpPr>
          <p:nvPr>
            <p:ph type="sldNum" sz="quarter" idx="5"/>
          </p:nvPr>
        </p:nvSpPr>
        <p:spPr/>
        <p:txBody>
          <a:bodyPr/>
          <a:lstStyle/>
          <a:p>
            <a:fld id="{D256E95E-57AA-4526-AA4C-3002F47FB13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54000"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Leisure food refers to packaged food that is eaten outside of meals or during leisure time. China is one of the world's largest leisure food markets. Driven by the growth of residents' disposable income, the acceleration of urbanization, increasingly rich consumption scenarios, the emergence of innovative products, and the continuous improvement of retail channels, the leisure food industry has shown an upward trend of development. </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休闲食品是指在餐外或休闲时间食用的包装食品。中国是世界上最大的休闲食品市场之一。在居民可支配收入增长、城市化进程加快、消费场景日益丰富、创新产品不断涌现、零售渠道不断完善等因素的推动下，休闲食品行业呈现上升发展趋势。</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256E95E-57AA-4526-AA4C-3002F47FB13B}"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just" defTabSz="958215" rtl="0" eaLnBrk="1" fontAlgn="auto" latinLnBrk="0" hangingPunct="1">
              <a:lnSpc>
                <a:spcPct val="100000"/>
              </a:lnSpc>
              <a:spcBef>
                <a:spcPts val="1200"/>
              </a:spcBef>
              <a:spcAft>
                <a:spcPts val="1200"/>
              </a:spcAft>
              <a:buClrTx/>
              <a:buSzTx/>
              <a:buFont typeface="Wingdings" panose="05000000000000000000" pitchFamily="2" charset="2"/>
              <a:buBlip>
                <a:blip r:embed="rId3"/>
              </a:buBlip>
              <a:defRPr/>
            </a:pP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According to the Frost &amp; Sullivan report, from 2011 to 2018, China's leisure food industry achieved rapid expansion, with a compound annual growth rate of 12.3%, and the market size of the leisure food industry reached 1,029.7 billion yuan in 2018, an increase of 12.0%. From the perspective of the whole change trend of the market size of China's leisure food industry in recent years, China's leisure food industry will show a long-term stable growth trend, by 2021, the national leisure food market size will increase to 1401.5 billion yuan, an increase of 7.9%. From 2015 to 2020, the market size has increased year by year, with a CAGR of 6.6%. China's leisure food market will continue to grow and is expected to reach a compound annual growth rate of 7.3% in 2022-2025.</a:t>
            </a:r>
          </a:p>
          <a:p>
            <a:pPr marL="342900" marR="0" lvl="0" indent="-342900" algn="just" defTabSz="958215" rtl="0" eaLnBrk="1" fontAlgn="auto" latinLnBrk="0" hangingPunct="1">
              <a:lnSpc>
                <a:spcPct val="100000"/>
              </a:lnSpc>
              <a:spcBef>
                <a:spcPts val="1200"/>
              </a:spcBef>
              <a:spcAft>
                <a:spcPts val="1200"/>
              </a:spcAft>
              <a:buClrTx/>
              <a:buSzTx/>
              <a:buFont typeface="Wingdings" panose="05000000000000000000" pitchFamily="2" charset="2"/>
              <a:buBlip>
                <a:blip r:embed="rId3"/>
              </a:buBlip>
              <a:defRPr/>
            </a:pP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根据弗若斯特沙利文的报告， </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2011-2018</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年我国休闲食品行业实现快速扩容，年复合增长率达到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12.3%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2018</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年休闲食品行业市场规模达到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10297</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亿元，同比增长</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。从近几年我国休闲食品行业市场规模整个变化趋势来看，我国休闲食品行业将呈现出长期稳定增长的态势，到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2021</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年，全国休闲食品市场规模增长至</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14015</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亿元，同比增长</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7.9%</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。从</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2015</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年，市场规模逐年增长，复合年增长率为</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6.6%</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。中国休闲食品市场将持续增长，预计</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2022-2025</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年复合年增长率将达到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7.3%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58215" rtl="0" eaLnBrk="1" fontAlgn="auto" latinLnBrk="0" hangingPunct="1">
              <a:lnSpc>
                <a:spcPct val="100000"/>
              </a:lnSpc>
              <a:spcBef>
                <a:spcPts val="1200"/>
              </a:spcBef>
              <a:spcAft>
                <a:spcPts val="1200"/>
              </a:spcAft>
              <a:buClrTx/>
              <a:buSzTx/>
              <a:buFont typeface="Wingdings" panose="05000000000000000000" pitchFamily="2" charset="2"/>
              <a:buBlip>
                <a:blip r:embed="rId3"/>
              </a:buBlip>
              <a:defRPr/>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Bef>
                <a:spcPts val="1200"/>
              </a:spcBef>
              <a:spcAft>
                <a:spcPts val="1200"/>
              </a:spcAft>
              <a:buFont typeface="Wingdings" panose="05000000000000000000" pitchFamily="2" charset="2"/>
              <a:buBlip>
                <a:blip r:embed="rId3"/>
              </a:buBlip>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56E95E-57AA-4526-AA4C-3002F47FB13B}"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54000"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The pattern of leisure food sub-plates is scattered, and the growth rate is different. There are many fine molecule industries in the leisure food competition, and there is certain substitutability among different categories, among which each sub-industry is in different industrial cycle stage and growth rate.</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In 2020, the largest product in China's leisure food market is candy preserves, followed by bread and pastries, with retail sales of 414.8 billion yuan and 266.3 billion yuan, respectively. </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休闲食品分板块格局分散，增长速度参差不齐。休闲食品竞争中的细分子产业众多，不同品类之间存在一定的可替代性，其中各子行业处于不同的产业周期阶段和成长速度。</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年，中国休闲食品市场最大的产品是糖果蜜饯，其次是面包和糕点，零售额分别为</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4148</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亿元和</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2663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亿元。</a:t>
            </a:r>
            <a:endPar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endParaRPr>
          </a:p>
          <a:p>
            <a:pPr indent="254000"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From the perspective of product categories, the top three categories in the market are candy, chocolate and preserves, seeds and nuts, and crispy leisure foods, accounting for 24.2%, 18.3% and 11.3%, respectively.</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从产品品类来看，市场前三大品类分别为糖果、巧克力及蜜饯、种子及坚果、酥脆休闲食品，占比分别为</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24.2%</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18.3%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和</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11.3%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China's leisure food industry presents a vigorous development trend, product categories continue to expand, the market competition is becoming increasingly fierce. According to industry data, the top three leading categories in the current market are confectionery, chocolate and preserves, roasted seeds and nuts, and crispy leisure foods. Among them, candy, with its unique taste and diverse tastes, has successfully occupied a market share of 24.2%, ranking first in the entire leisure food market. Followed by chocolate and preserves, with strong chocolate flavor and creative preserves products, accounting for 18.3% of the market share, continuing to maintain a strong competitive situation.</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中国休闲食品行业呈现出蓬勃发展的趋势，产品种类不断扩大，市场竞争日趋激烈。据行业数据显示，目前市场上排名前三的主要类别是糖果、巧克力和蜜饯、烤种子和坚果、脆皮休闲食品。其中，糖果以其独特的口感和多样的口味，成功占据了</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24.2%</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的市场份额，在整个休闲食品市场中排名第一。其次是巧克力和蜜饯，以浓郁的巧克力风味和创意蜜饯产品，占</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18.3%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的市场份额，继续保持强劲的竞争态势。</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At the same time, seeds and nuts roasted and crispy leisure foods also ushered in rapid growth, accounting for 11.3% of the market. These two emerging categories, with their natural, healthy and portable characteristics, have gradually become the choice of consumers' healthy lifestyle. With the improvement of living standards and the upgrading of consumption concepts, the leisure food industry will further accelerate product innovation and category expansion, and provide consumers with more diversified leisure food choices that meet the needs of personalized tastes.</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与此同时，种子坚果烤脆休闲食品也迎来快速增长，市场占比达到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11.3%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这两个新兴品类以其天然、健康、便携的特点，逐渐成为消费者健康生活方式的选择。随着生活水平的提高和消费观念的升级，休闲食品行业将进一步加快产品创新和品类扩张，为消费者提供更多元化的休闲食品选择，满足个性化口味的需求。</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Bef>
                <a:spcPts val="1200"/>
              </a:spcBef>
              <a:spcAft>
                <a:spcPts val="1200"/>
              </a:spcAft>
              <a:buFont typeface="Wingdings" panose="05000000000000000000" pitchFamily="2" charset="2"/>
              <a:buBlip>
                <a:blip r:embed="rId3"/>
              </a:buBlip>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56E95E-57AA-4526-AA4C-3002F47FB13B}"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54000" algn="l"/>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According to the Frost &amp; Sullivan report, leisure food can also be divided into spicy leisure food and non-spicy leisure food according to taste. Spicy leisure food refers to the leisure food containing one or more spicy spices; Non-spicy leisure food refers to the leisure food that does not contain spicy spices in the raw materials. The following table shows the breakdown of retail sales by taste in China's leisure food industry from 2015 to 2020:</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l"/>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Frost &amp; Sullivan</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的报告，休闲食品按口味也可分为辛辣休闲食品和非辛辣休闲食品。辛辣休闲食品是指含有一种或者多种辛辣香料的休闲食品</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非辛辣休闲食品是指原料中不含辛辣香料的休闲食品。下表为</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2015 - 2020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年中国休闲食品行业按口味零售情况</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a:t>
            </a:r>
          </a:p>
          <a:p>
            <a:pPr indent="254000" algn="l"/>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Spicy leisure foods are gaining popularity among Chinese consumers. With the continuous innovation in the field of spicy leisure food in recent years, many food manufacturers continue to develop new spicy leisure food to adapt to changing consumer preferences, which has promoted the growth of the spicy leisure food industry. The retail sales of China's spicy leisure food industry increased from 102.6 billion yuan in 2015 to 157 billion yuan in 2020, with a compound annual growth rate of 8.9%, higher than the compound annual growth rate of the leisure food industry in the same period. The share of China's spicy leisure food in the overall leisure food industry increased from 18.3% in 2015 to 20.3% in 2020. According to the Frost &amp; Sullivan Report, China's spicy leisure food industry is expected to grow at a compound annual growth rate of 10.4% from 2020 to 2025, and retail sales will reach 257 billion yuan by 2025, while China's non-spicy leisure food industry is expected to grow at a compound annual growth rate of 6.4% over the same period.</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l"/>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辛辣休闲食品在中国消费者中越来越受欢迎。随着近年来麻辣休闲食品领域的不断创新，许多食品生产企业不断开发新的麻辣休闲食品，以适应不断变化的消费者偏好，从而促进了麻辣休闲食品行业的增长。中国麻辣休闲食品行业零售额从</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2015</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年的</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1026</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亿元增加到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年的</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1570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亿元，复合年增长率为</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8.9%</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，高于同期休闲食品行业的复合年增长率。在零售额方面，中国麻辣休闲食品占整个休闲食品行业的比重从</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2015</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年的</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18.3%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上升到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年的</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20.3%</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。根据弗若斯特沙利文报告，</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年至</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2025</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年，中国麻辣休闲食品行业预计将以</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10.4%</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的复合年增长率增长，到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2025</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年，零售额将达到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2570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亿元人民币，而同期中国非麻辣休闲食品行业预计将以</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6.4%</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的复合年增长率增长。</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l"/>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Bef>
                <a:spcPts val="1200"/>
              </a:spcBef>
              <a:spcAft>
                <a:spcPts val="1200"/>
              </a:spcAft>
              <a:buFont typeface="Wingdings" panose="05000000000000000000" pitchFamily="2" charset="2"/>
              <a:buBlip>
                <a:blip r:embed="rId3"/>
              </a:buBlip>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56E95E-57AA-4526-AA4C-3002F47FB13B}"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54000"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Continued growth in the economy and disposable income. China's per capita disposable annual income has increased to 322 yuan in 2020 and is expected to further increase to 46.8 thousand yuan in 2025. Economic growth and rising per capita disposable income will significantly enhance consumer purchasing power, thereby driving the growth of the spicy leisure food market.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经济和居民可支配收入持续增长。到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年，中国的人均可支配收入已经增加到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322</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元，预计到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2025</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年将进一步增加到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4.68</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万元。经济的增长和人均可支配收入的提高将显著提高消费者的购买力，从而带动麻辣休闲食品市场的增长。</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Growing consumer base. Spicy leisure food can bring consumers a pleasant consumption experience, so that consumers feel happy, satisfied and comforted, so spicy leisure food is favored by consumers from different ages, and has cultivated a growing consumer group of spicy leisure food. The rise of the Internet, e-commerce and social media in China has helped boost the popularity of spicy leisure foods. For example, more and more Internet celebrities regard spicy leisure food as an interesting material for their content creation and carry out the big stomach king challenge on well-known social platforms, which further accelerates the mass communication of spicy leisure food.</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不断增长的消费者基础。麻辣休闲食品可以给消费者带来愉快的消费体验，让消费者感到快乐、满足和安慰，因此麻辣休闲食品受到不同年龄层消费者的青睐，已经培养出越来越多的麻辣休闲食品消费群体。互联网、电子商务和社交媒体在中国的兴起，推动了辛辣休闲食品的普及。例如，越来越多的网红将辛辣休闲食品作为内容创作的有趣素材，在知名社交平台开展大胃王挑战，进一步加速了辛辣休闲食品的大众传播。</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Continuous product innovation and upgrading. China's leading spicy leisure food producers continue to introduce new flavors, and spicy leisure food has developed a variety of spicy flavors, including sweet and hot, sour and hot, to meet a wider range of consumer needs. In addition, there are a number of potential market segments in the spicy leisure food industry, such as kelp, magic Qian and other spicy leisure vegetable products. Thanks to their healthy product properties, excellent taste and continuous product innovation, these products have generated great appeal to consumers. Konjac products, for example, have high dietary fiber, low carbohydrate, low fat health properties, so it is widely popular. According to the Frost &amp; Sullivan report, in 2020, China's per capita annual consumption of magic Qian is less than 0.1 kg, while Japan's per capita annual consumption is about 2.0 kg, showing that magic Qian products still have huge growth potential in China.</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产品不断创新升级。中国领先的麻辣休闲食品生产商不断推出新口味，麻辣休闲食品开发出甜辣、酸辣等多种麻辣口味，以满足更广泛的消费者需求。此外，麻辣休闲食品行业还有一些潜在的细分市场，如海带、魔钱等麻辣休闲蔬菜产品。这些产品以其健康的产品特性、卓越的口感和不断的产品创新，对消费者产生了巨大的吸引力。以魔芋制品为例，它具有高膳食纤维、低碳水化合物、低脂肪的保健特性，因此广受欢迎。根据弗若斯特沙利文的报告，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年，中国人均年消费魔钱不到</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0.1</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公斤，而日本人均年消费约为</a:t>
            </a:r>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2.0</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公斤，可见魔钱产品在中国仍有巨大的增长潜力。</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54000" algn="just"/>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56E95E-57AA-4526-AA4C-3002F47FB13B}"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R CoverWhite">
    <p:spTree>
      <p:nvGrpSpPr>
        <p:cNvPr id="1" name=""/>
        <p:cNvGrpSpPr/>
        <p:nvPr/>
      </p:nvGrpSpPr>
      <p:grpSpPr>
        <a:xfrm>
          <a:off x="0" y="0"/>
          <a:ext cx="0" cy="0"/>
          <a:chOff x="0" y="0"/>
          <a:chExt cx="0" cy="0"/>
        </a:xfrm>
      </p:grpSpPr>
      <p:graphicFrame>
        <p:nvGraphicFramePr>
          <p:cNvPr id="39" name="对象 38"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7620" imgH="7620" progId="TCLayout.ActiveDocument.1">
                  <p:embed/>
                </p:oleObj>
              </mc:Choice>
              <mc:Fallback>
                <p:oleObj name="think-cell Slide" r:id="rId3" imgW="7620" imgH="7620" progId="TCLayout.ActiveDocument.1">
                  <p:embed/>
                  <p:pic>
                    <p:nvPicPr>
                      <p:cNvPr id="0" name="图片 726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5" name="Text Placeholder 13"/>
          <p:cNvSpPr>
            <a:spLocks noGrp="1"/>
          </p:cNvSpPr>
          <p:nvPr>
            <p:ph type="body" sz="quarter" idx="16" hasCustomPrompt="1"/>
          </p:nvPr>
        </p:nvSpPr>
        <p:spPr>
          <a:xfrm>
            <a:off x="265158" y="6103033"/>
            <a:ext cx="3586911" cy="207749"/>
          </a:xfrm>
        </p:spPr>
        <p:txBody>
          <a:bodyPr anchor="b" anchorCtr="0"/>
          <a:lstStyle>
            <a:lvl1pPr marL="0" indent="0">
              <a:spcBef>
                <a:spcPts val="0"/>
              </a:spcBef>
              <a:buNone/>
              <a:defRPr sz="1500">
                <a:latin typeface="Palatino Linotype" panose="02040502050505030304" pitchFamily="18" charset="0"/>
              </a:defRPr>
            </a:lvl1pPr>
            <a:lvl2pPr marL="191770" indent="0">
              <a:buNone/>
              <a:defRPr sz="1000"/>
            </a:lvl2pPr>
            <a:lvl3pPr marL="338455" indent="0">
              <a:buNone/>
              <a:defRPr sz="1000"/>
            </a:lvl3pPr>
            <a:lvl4pPr marL="535305" indent="0">
              <a:buNone/>
              <a:defRPr sz="1000"/>
            </a:lvl4pPr>
            <a:lvl5pPr marL="686435" indent="0">
              <a:buNone/>
              <a:defRPr sz="1000"/>
            </a:lvl5pPr>
          </a:lstStyle>
          <a:p>
            <a:pPr lvl="0"/>
            <a:r>
              <a:rPr lang="en-US" dirty="0"/>
              <a:t>Author(s) here</a:t>
            </a:r>
          </a:p>
        </p:txBody>
      </p:sp>
      <p:sp>
        <p:nvSpPr>
          <p:cNvPr id="9" name="Text Placeholder 8"/>
          <p:cNvSpPr>
            <a:spLocks noGrp="1"/>
          </p:cNvSpPr>
          <p:nvPr>
            <p:ph type="body" sz="quarter" idx="15" hasCustomPrompt="1"/>
          </p:nvPr>
        </p:nvSpPr>
        <p:spPr>
          <a:xfrm>
            <a:off x="265158" y="5074613"/>
            <a:ext cx="4297888" cy="207749"/>
          </a:xfrm>
          <a:noFill/>
          <a:ln w="6350" cap="flat">
            <a:noFill/>
          </a:ln>
        </p:spPr>
        <p:txBody>
          <a:bodyPr vert="horz" wrap="square" lIns="0" tIns="0" rIns="0" bIns="0" rtlCol="0">
            <a:spAutoFit/>
          </a:bodyPr>
          <a:lstStyle>
            <a:lvl1pPr marL="188595" indent="-188595">
              <a:buNone/>
              <a:defRPr lang="en-US" sz="1500" baseline="0" smtClean="0">
                <a:latin typeface="Palatino Linotype" panose="02040502050505030304" pitchFamily="18" charset="0"/>
              </a:defRPr>
            </a:lvl1pPr>
            <a:lvl2pPr>
              <a:defRPr lang="en-US" smtClean="0"/>
            </a:lvl2pPr>
            <a:lvl3pPr>
              <a:defRPr lang="en-US" smtClean="0"/>
            </a:lvl3pPr>
            <a:lvl4pPr>
              <a:defRPr lang="en-US" smtClean="0"/>
            </a:lvl4pPr>
            <a:lvl5pPr>
              <a:defRPr lang="en-US"/>
            </a:lvl5pPr>
          </a:lstStyle>
          <a:p>
            <a:r>
              <a:rPr lang="en-US" dirty="0"/>
              <a:t>Date here</a:t>
            </a:r>
          </a:p>
        </p:txBody>
      </p:sp>
      <p:sp>
        <p:nvSpPr>
          <p:cNvPr id="7" name="Text Placeholder 8"/>
          <p:cNvSpPr>
            <a:spLocks noGrp="1"/>
          </p:cNvSpPr>
          <p:nvPr>
            <p:ph type="body" sz="quarter" idx="12" hasCustomPrompt="1"/>
          </p:nvPr>
        </p:nvSpPr>
        <p:spPr>
          <a:xfrm>
            <a:off x="265158" y="4859205"/>
            <a:ext cx="4296719" cy="207749"/>
          </a:xfrm>
          <a:noFill/>
          <a:ln w="6350" cap="flat">
            <a:noFill/>
          </a:ln>
        </p:spPr>
        <p:txBody>
          <a:bodyPr/>
          <a:lstStyle>
            <a:lvl1pPr marL="0" indent="0">
              <a:spcBef>
                <a:spcPts val="0"/>
              </a:spcBef>
              <a:buFontTx/>
              <a:buNone/>
              <a:defRPr sz="1500" baseline="0">
                <a:latin typeface="Palatino Linotype" panose="02040502050505030304" pitchFamily="18" charset="0"/>
              </a:defRPr>
            </a:lvl1pPr>
          </a:lstStyle>
          <a:p>
            <a:r>
              <a:rPr lang="en-US" dirty="0"/>
              <a:t>Report type here</a:t>
            </a:r>
          </a:p>
        </p:txBody>
      </p:sp>
      <p:sp>
        <p:nvSpPr>
          <p:cNvPr id="3" name="Title 1"/>
          <p:cNvSpPr>
            <a:spLocks noGrp="1"/>
          </p:cNvSpPr>
          <p:nvPr>
            <p:ph type="ctrTitle" hasCustomPrompt="1"/>
          </p:nvPr>
        </p:nvSpPr>
        <p:spPr>
          <a:xfrm>
            <a:off x="265157" y="3595829"/>
            <a:ext cx="9361046" cy="498713"/>
          </a:xfrm>
          <a:prstGeom prst="rect">
            <a:avLst/>
          </a:prstGeom>
          <a:noFill/>
          <a:ln w="6350" cap="flat">
            <a:noFill/>
          </a:ln>
        </p:spPr>
        <p:txBody>
          <a:bodyPr lIns="95793" tIns="47896" rIns="95793" bIns="47896"/>
          <a:lstStyle>
            <a:lvl1pPr algn="l">
              <a:lnSpc>
                <a:spcPct val="90000"/>
              </a:lnSpc>
              <a:defRPr sz="3800" b="0" baseline="0">
                <a:latin typeface="Arial" panose="020B0604020202020204" pitchFamily="34" charset="0"/>
                <a:cs typeface="Arial" panose="020B0604020202020204" pitchFamily="34" charset="0"/>
              </a:defRPr>
            </a:lvl1pPr>
          </a:lstStyle>
          <a:p>
            <a:r>
              <a:rPr lang="en-US" dirty="0"/>
              <a:t>Presentation title here</a:t>
            </a:r>
            <a:endParaRPr lang="de-DE" dirty="0"/>
          </a:p>
        </p:txBody>
      </p:sp>
      <p:cxnSp>
        <p:nvCxnSpPr>
          <p:cNvPr id="5" name="Straight Connector 4"/>
          <p:cNvCxnSpPr/>
          <p:nvPr/>
        </p:nvCxnSpPr>
        <p:spPr>
          <a:xfrm>
            <a:off x="0" y="3458637"/>
            <a:ext cx="9904413" cy="0"/>
          </a:xfrm>
          <a:prstGeom prst="line">
            <a:avLst/>
          </a:prstGeom>
          <a:ln w="6350" cap="flat">
            <a:solidFill>
              <a:srgbClr val="B42100"/>
            </a:solidFill>
            <a:miter lim="800000"/>
          </a:ln>
        </p:spPr>
        <p:style>
          <a:lnRef idx="1">
            <a:schemeClr val="accent1"/>
          </a:lnRef>
          <a:fillRef idx="0">
            <a:schemeClr val="accent1"/>
          </a:fillRef>
          <a:effectRef idx="0">
            <a:schemeClr val="accent1"/>
          </a:effectRef>
          <a:fontRef idx="minor">
            <a:schemeClr val="tx1"/>
          </a:fontRef>
        </p:style>
      </p:cxnSp>
      <p:sp>
        <p:nvSpPr>
          <p:cNvPr id="4" name="Subtitle 2"/>
          <p:cNvSpPr>
            <a:spLocks noGrp="1"/>
          </p:cNvSpPr>
          <p:nvPr>
            <p:ph type="subTitle" idx="1" hasCustomPrompt="1"/>
          </p:nvPr>
        </p:nvSpPr>
        <p:spPr>
          <a:xfrm>
            <a:off x="265157" y="3065354"/>
            <a:ext cx="9361046" cy="263149"/>
          </a:xfrm>
          <a:prstGeom prst="rect">
            <a:avLst/>
          </a:prstGeom>
          <a:noFill/>
          <a:ln w="6350" cap="flat">
            <a:noFill/>
          </a:ln>
        </p:spPr>
        <p:txBody>
          <a:bodyPr/>
          <a:lstStyle>
            <a:lvl1pPr marL="0" indent="0" algn="l">
              <a:lnSpc>
                <a:spcPct val="90000"/>
              </a:lnSpc>
              <a:spcBef>
                <a:spcPts val="945"/>
              </a:spcBef>
              <a:buNone/>
              <a:defRPr sz="1900" b="1" i="0" baseline="0">
                <a:solidFill>
                  <a:schemeClr val="tx1"/>
                </a:solidFill>
                <a:latin typeface="Arial" panose="020B0604020202020204" pitchFamily="34" charset="0"/>
                <a:cs typeface="Arial" panose="020B0604020202020204" pitchFamily="34" charset="0"/>
              </a:defRPr>
            </a:lvl1pPr>
            <a:lvl2pPr marL="478790" indent="0" algn="ctr">
              <a:buNone/>
              <a:defRPr>
                <a:solidFill>
                  <a:schemeClr val="tx1">
                    <a:tint val="75000"/>
                  </a:schemeClr>
                </a:solidFill>
              </a:defRPr>
            </a:lvl2pPr>
            <a:lvl3pPr marL="958215" indent="0" algn="ctr">
              <a:buNone/>
              <a:defRPr>
                <a:solidFill>
                  <a:schemeClr val="tx1">
                    <a:tint val="75000"/>
                  </a:schemeClr>
                </a:solidFill>
              </a:defRPr>
            </a:lvl3pPr>
            <a:lvl4pPr marL="1437005" indent="0" algn="ctr">
              <a:buNone/>
              <a:defRPr>
                <a:solidFill>
                  <a:schemeClr val="tx1">
                    <a:tint val="75000"/>
                  </a:schemeClr>
                </a:solidFill>
              </a:defRPr>
            </a:lvl4pPr>
            <a:lvl5pPr marL="1915795" indent="0" algn="ctr">
              <a:buNone/>
              <a:defRPr>
                <a:solidFill>
                  <a:schemeClr val="tx1">
                    <a:tint val="75000"/>
                  </a:schemeClr>
                </a:solidFill>
              </a:defRPr>
            </a:lvl5pPr>
            <a:lvl6pPr marL="2394585" indent="0" algn="ctr">
              <a:buNone/>
              <a:defRPr>
                <a:solidFill>
                  <a:schemeClr val="tx1">
                    <a:tint val="75000"/>
                  </a:schemeClr>
                </a:solidFill>
              </a:defRPr>
            </a:lvl6pPr>
            <a:lvl7pPr marL="2874010" indent="0" algn="ctr">
              <a:buNone/>
              <a:defRPr>
                <a:solidFill>
                  <a:schemeClr val="tx1">
                    <a:tint val="75000"/>
                  </a:schemeClr>
                </a:solidFill>
              </a:defRPr>
            </a:lvl7pPr>
            <a:lvl8pPr marL="3352800" indent="0" algn="ctr">
              <a:buNone/>
              <a:defRPr>
                <a:solidFill>
                  <a:schemeClr val="tx1">
                    <a:tint val="75000"/>
                  </a:schemeClr>
                </a:solidFill>
              </a:defRPr>
            </a:lvl8pPr>
            <a:lvl9pPr marL="3831590" indent="0" algn="ctr">
              <a:buNone/>
              <a:defRPr>
                <a:solidFill>
                  <a:schemeClr val="tx1">
                    <a:tint val="75000"/>
                  </a:schemeClr>
                </a:solidFill>
              </a:defRPr>
            </a:lvl9pPr>
          </a:lstStyle>
          <a:p>
            <a:r>
              <a:rPr lang="en-US" dirty="0"/>
              <a:t>Presentation subtitle or client name here</a:t>
            </a:r>
          </a:p>
        </p:txBody>
      </p:sp>
      <p:sp>
        <p:nvSpPr>
          <p:cNvPr id="10" name="矩形 9"/>
          <p:cNvSpPr/>
          <p:nvPr userDrawn="1"/>
        </p:nvSpPr>
        <p:spPr>
          <a:xfrm>
            <a:off x="2647950" y="-3775"/>
            <a:ext cx="7254875" cy="922898"/>
          </a:xfrm>
          <a:prstGeom prst="rect">
            <a:avLst/>
          </a:prstGeom>
          <a:solidFill>
            <a:srgbClr val="B421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endParaRPr lang="en-US" sz="1400" dirty="0" err="1">
              <a:solidFill>
                <a:schemeClr val="bg1"/>
              </a:solidFill>
              <a:latin typeface="Arial" panose="020B0604020202020204" pitchFamily="34" charset="0"/>
              <a:cs typeface="Arial" panose="020B0604020202020204" pitchFamily="34" charset="0"/>
            </a:endParaRPr>
          </a:p>
        </p:txBody>
      </p:sp>
      <p:pic>
        <p:nvPicPr>
          <p:cNvPr id="11" name="Picture 2" descr="http://statics.phbs.pku.edu.cn/uploadfile/2017/1122/20171122092949636.png"/>
          <p:cNvPicPr>
            <a:picLocks noChangeAspect="1" noChangeArrowheads="1"/>
          </p:cNvPicPr>
          <p:nvPr userDrawn="1"/>
        </p:nvPicPr>
        <p:blipFill rotWithShape="1">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a:fillRect/>
          </a:stretch>
        </p:blipFill>
        <p:spPr bwMode="auto">
          <a:xfrm>
            <a:off x="364939" y="166237"/>
            <a:ext cx="1957908" cy="66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R Disclaimer">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7620" imgH="7620" progId="TCLayout.ActiveDocument.1">
                  <p:embed/>
                </p:oleObj>
              </mc:Choice>
              <mc:Fallback>
                <p:oleObj name="think-cell Slide" r:id="rId3" imgW="7620" imgH="7620" progId="TCLayout.ActiveDocument.1">
                  <p:embed/>
                  <p:pic>
                    <p:nvPicPr>
                      <p:cNvPr id="0" name="图片 726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ea typeface="华文楷体" panose="02010600040101010101" pitchFamily="2" charset="-122"/>
              </a:defRPr>
            </a:lvl1pPr>
          </a:lstStyle>
          <a:p>
            <a:pPr lvl="0"/>
            <a:r>
              <a:rPr lang="en-US" dirty="0"/>
              <a:t>Click to edit Master title style</a:t>
            </a:r>
          </a:p>
        </p:txBody>
      </p:sp>
      <p:pic>
        <p:nvPicPr>
          <p:cNvPr id="4" name="Picture 2" descr="http://statics.phbs.pku.edu.cn/uploadfile/2017/1122/20171122092949636.png"/>
          <p:cNvPicPr>
            <a:picLocks noChangeAspect="1" noChangeArrowheads="1"/>
          </p:cNvPicPr>
          <p:nvPr userDrawn="1"/>
        </p:nvPicPr>
        <p:blipFill rotWithShape="1">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a:fillRect/>
          </a:stretch>
        </p:blipFill>
        <p:spPr bwMode="auto">
          <a:xfrm>
            <a:off x="7675042" y="189434"/>
            <a:ext cx="1957908" cy="66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R TitleAndText">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7620" imgH="7620" progId="TCLayout.ActiveDocument.1">
                  <p:embed/>
                </p:oleObj>
              </mc:Choice>
              <mc:Fallback>
                <p:oleObj name="think-cell Slide" r:id="rId3" imgW="7620" imgH="7620" progId="TCLayout.ActiveDocument.1">
                  <p:embed/>
                  <p:pic>
                    <p:nvPicPr>
                      <p:cNvPr id="0" name="图片 726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264806" y="1160486"/>
            <a:ext cx="9358500" cy="1544846"/>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
        <p:nvSpPr>
          <p:cNvPr id="6"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defRPr>
            </a:lvl1pPr>
          </a:lstStyle>
          <a:p>
            <a:pPr lvl="0"/>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R Onlytext2">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7620" imgH="7620" progId="TCLayout.ActiveDocument.1">
                  <p:embed/>
                </p:oleObj>
              </mc:Choice>
              <mc:Fallback>
                <p:oleObj name="think-cell Slide" r:id="rId3" imgW="7620" imgH="7620" progId="TCLayout.ActiveDocument.1">
                  <p:embed/>
                  <p:pic>
                    <p:nvPicPr>
                      <p:cNvPr id="0" name="图片 726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Text Placeholder 3"/>
          <p:cNvSpPr>
            <a:spLocks noGrp="1"/>
          </p:cNvSpPr>
          <p:nvPr>
            <p:ph type="body" sz="quarter" idx="10" hasCustomPrompt="1"/>
          </p:nvPr>
        </p:nvSpPr>
        <p:spPr>
          <a:xfrm>
            <a:off x="264806" y="1376363"/>
            <a:ext cx="4531032" cy="4933950"/>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
        <p:nvSpPr>
          <p:cNvPr id="9"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defRPr>
            </a:lvl1pPr>
          </a:lstStyle>
          <a:p>
            <a:pPr lvl="0"/>
            <a:r>
              <a:rPr lang="en-US" dirty="0"/>
              <a:t>Click to edit Master title style</a:t>
            </a:r>
          </a:p>
        </p:txBody>
      </p:sp>
      <p:sp>
        <p:nvSpPr>
          <p:cNvPr id="5" name="Text Placeholder 3"/>
          <p:cNvSpPr>
            <a:spLocks noGrp="1"/>
          </p:cNvSpPr>
          <p:nvPr>
            <p:ph type="body" sz="quarter" idx="11" hasCustomPrompt="1"/>
          </p:nvPr>
        </p:nvSpPr>
        <p:spPr>
          <a:xfrm>
            <a:off x="5085277" y="1376363"/>
            <a:ext cx="4531032" cy="4933950"/>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R Divider">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7620" imgH="7620" progId="TCLayout.ActiveDocument.1">
                  <p:embed/>
                </p:oleObj>
              </mc:Choice>
              <mc:Fallback>
                <p:oleObj name="think-cell Slide" r:id="rId3" imgW="7620" imgH="7620" progId="TCLayout.ActiveDocument.1">
                  <p:embed/>
                  <p:pic>
                    <p:nvPicPr>
                      <p:cNvPr id="0" name="图片 726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 Placeholder 5"/>
          <p:cNvSpPr>
            <a:spLocks noGrp="1"/>
          </p:cNvSpPr>
          <p:nvPr>
            <p:ph type="body" sz="quarter" idx="10" hasCustomPrompt="1"/>
          </p:nvPr>
        </p:nvSpPr>
        <p:spPr>
          <a:xfrm>
            <a:off x="265158" y="2158484"/>
            <a:ext cx="9365380" cy="290849"/>
          </a:xfrm>
          <a:ln>
            <a:noFill/>
          </a:ln>
        </p:spPr>
        <p:txBody>
          <a:bodyPr/>
          <a:lstStyle>
            <a:lvl1pPr marL="172720" indent="-172720">
              <a:buFont typeface="Arial" panose="020B0604020202020204" pitchFamily="34" charset="0"/>
              <a:buChar char="•"/>
              <a:defRPr sz="2100" baseline="0"/>
            </a:lvl1pPr>
            <a:lvl2pPr marL="363855" indent="-191770">
              <a:spcBef>
                <a:spcPts val="630"/>
              </a:spcBef>
              <a:buFont typeface="Arial" panose="020B0604020202020204" pitchFamily="34" charset="0"/>
              <a:buChar char="–"/>
              <a:defRPr sz="2100"/>
            </a:lvl2pPr>
            <a:lvl3pPr marL="508000" indent="-143510">
              <a:spcBef>
                <a:spcPts val="210"/>
              </a:spcBef>
              <a:buFont typeface="Arial" panose="020B0604020202020204" pitchFamily="34" charset="0"/>
              <a:buChar char="-"/>
              <a:defRPr sz="2100"/>
            </a:lvl3pPr>
            <a:lvl4pPr>
              <a:defRPr sz="2100"/>
            </a:lvl4pPr>
            <a:lvl5pPr>
              <a:defRPr sz="2100"/>
            </a:lvl5pPr>
          </a:lstStyle>
          <a:p>
            <a:pPr lvl="0"/>
            <a:r>
              <a:rPr lang="en-US" dirty="0"/>
              <a:t>Divider subsections here</a:t>
            </a:r>
          </a:p>
        </p:txBody>
      </p:sp>
      <p:sp>
        <p:nvSpPr>
          <p:cNvPr id="2" name="Title 1"/>
          <p:cNvSpPr>
            <a:spLocks noGrp="1"/>
          </p:cNvSpPr>
          <p:nvPr>
            <p:ph type="title" hasCustomPrompt="1"/>
          </p:nvPr>
        </p:nvSpPr>
        <p:spPr>
          <a:xfrm>
            <a:off x="265158" y="1628009"/>
            <a:ext cx="9365310" cy="338406"/>
          </a:xfrm>
          <a:prstGeom prst="rect">
            <a:avLst/>
          </a:prstGeom>
          <a:ln>
            <a:noFill/>
          </a:ln>
        </p:spPr>
        <p:txBody>
          <a:bodyPr lIns="95793" tIns="47896" rIns="95793" bIns="47896"/>
          <a:lstStyle>
            <a:lvl1pPr>
              <a:defRPr baseline="0"/>
            </a:lvl1pPr>
          </a:lstStyle>
          <a:p>
            <a:r>
              <a:rPr lang="en-US" dirty="0"/>
              <a:t>Divider text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7"/>
            </p:custDataLst>
          </p:nvPr>
        </p:nvGraphicFramePr>
        <p:xfrm>
          <a:off x="1721" y="1589"/>
          <a:ext cx="1719" cy="1587"/>
        </p:xfrm>
        <a:graphic>
          <a:graphicData uri="http://schemas.openxmlformats.org/presentationml/2006/ole">
            <mc:AlternateContent xmlns:mc="http://schemas.openxmlformats.org/markup-compatibility/2006">
              <mc:Choice xmlns:v="urn:schemas-microsoft-com:vml" Requires="v">
                <p:oleObj name="think-cell Slide" r:id="rId8" imgW="12700" imgH="12700" progId="TCLayout.ActiveDocument.1">
                  <p:embed/>
                </p:oleObj>
              </mc:Choice>
              <mc:Fallback>
                <p:oleObj name="think-cell Slide" r:id="rId8" imgW="12700" imgH="12700" progId="TCLayout.ActiveDocument.1">
                  <p:embed/>
                  <p:pic>
                    <p:nvPicPr>
                      <p:cNvPr id="0" name="图片 7267"/>
                      <p:cNvPicPr/>
                      <p:nvPr/>
                    </p:nvPicPr>
                    <p:blipFill>
                      <a:blip r:embed="rId9"/>
                      <a:stretch>
                        <a:fillRect/>
                      </a:stretch>
                    </p:blipFill>
                    <p:spPr>
                      <a:xfrm>
                        <a:off x="1721" y="1589"/>
                        <a:ext cx="1719" cy="1587"/>
                      </a:xfrm>
                      <a:prstGeom prst="rect">
                        <a:avLst/>
                      </a:prstGeom>
                    </p:spPr>
                  </p:pic>
                </p:oleObj>
              </mc:Fallback>
            </mc:AlternateContent>
          </a:graphicData>
        </a:graphic>
      </p:graphicFrame>
      <p:sp>
        <p:nvSpPr>
          <p:cNvPr id="3" name="Text Placeholder 2"/>
          <p:cNvSpPr>
            <a:spLocks noGrp="1"/>
          </p:cNvSpPr>
          <p:nvPr>
            <p:ph type="body" idx="1"/>
          </p:nvPr>
        </p:nvSpPr>
        <p:spPr>
          <a:xfrm>
            <a:off x="264840" y="1376682"/>
            <a:ext cx="9367890" cy="1408078"/>
          </a:xfrm>
          <a:prstGeom prst="rect">
            <a:avLst/>
          </a:prstGeom>
          <a:noFill/>
          <a:ln w="6350">
            <a:noFill/>
            <a:miter lim="800000"/>
          </a:ln>
        </p:spPr>
        <p:txBody>
          <a:bodyPr vert="horz" wrap="square" lIns="0" tIns="0" rIns="0" bIns="0" rtlCol="0">
            <a:spAutoFit/>
          </a:body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p:nvSpPr>
        <p:spPr>
          <a:xfrm rot="10800000" flipV="1">
            <a:off x="4772187" y="6680245"/>
            <a:ext cx="290649" cy="61916"/>
          </a:xfrm>
          <a:prstGeom prst="rect">
            <a:avLst/>
          </a:prstGeom>
          <a:noFill/>
          <a:ln w="6350">
            <a:noFill/>
            <a:miter lim="800000"/>
          </a:ln>
        </p:spPr>
        <p:txBody>
          <a:bodyPr wrap="none" lIns="0" tIns="0" rIns="0" bIns="0" rtlCol="0" anchor="b" anchorCtr="0">
            <a:noAutofit/>
          </a:bodyPr>
          <a:lstStyle/>
          <a:p>
            <a:pPr algn="r"/>
            <a:fld id="{6CE8C368-3382-4C28-AE75-DF7C05ACA19D}" type="slidenum">
              <a:rPr lang="en-US" sz="900">
                <a:solidFill>
                  <a:srgbClr val="ADABA1"/>
                </a:solidFill>
              </a:rPr>
              <a:t>‹#›</a:t>
            </a:fld>
            <a:endParaRPr lang="en-US" sz="900" dirty="0">
              <a:solidFill>
                <a:srgbClr val="ADABA1"/>
              </a:solidFill>
            </a:endParaRPr>
          </a:p>
        </p:txBody>
      </p:sp>
      <p:sp>
        <p:nvSpPr>
          <p:cNvPr id="8" name="Line 11"/>
          <p:cNvSpPr>
            <a:spLocks noChangeShapeType="1"/>
          </p:cNvSpPr>
          <p:nvPr userDrawn="1"/>
        </p:nvSpPr>
        <p:spPr bwMode="auto">
          <a:xfrm>
            <a:off x="271464" y="917440"/>
            <a:ext cx="9125694" cy="0"/>
          </a:xfrm>
          <a:prstGeom prst="line">
            <a:avLst/>
          </a:prstGeom>
          <a:noFill/>
          <a:ln w="12700">
            <a:solidFill>
              <a:srgbClr val="808080"/>
            </a:solidFill>
            <a:round/>
          </a:ln>
        </p:spPr>
        <p:txBody>
          <a:bodyPr lIns="95793" tIns="47896" rIns="95793" bIns="47896"/>
          <a:lstStyle/>
          <a:p>
            <a:pPr>
              <a:defRPr/>
            </a:pPr>
            <a:endParaRPr lang="zh-CN" altLang="en-US"/>
          </a:p>
        </p:txBody>
      </p:sp>
      <p:sp>
        <p:nvSpPr>
          <p:cNvPr id="9" name="Line 11"/>
          <p:cNvSpPr>
            <a:spLocks noChangeShapeType="1"/>
          </p:cNvSpPr>
          <p:nvPr userDrawn="1"/>
        </p:nvSpPr>
        <p:spPr bwMode="auto">
          <a:xfrm rot="16200000">
            <a:off x="144381" y="827726"/>
            <a:ext cx="182604" cy="0"/>
          </a:xfrm>
          <a:prstGeom prst="line">
            <a:avLst/>
          </a:prstGeom>
          <a:noFill/>
          <a:ln w="76200">
            <a:solidFill>
              <a:srgbClr val="B42100"/>
            </a:solidFill>
            <a:round/>
          </a:ln>
        </p:spPr>
        <p:txBody>
          <a:bodyPr lIns="95793" tIns="47896" rIns="95793" bIns="47896"/>
          <a:lstStyle/>
          <a:p>
            <a:pPr>
              <a:defRPr/>
            </a:pPr>
            <a:endParaRPr lang="zh-CN" altLang="en-US"/>
          </a:p>
        </p:txBody>
      </p:sp>
      <p:sp>
        <p:nvSpPr>
          <p:cNvPr id="11" name="Line 11"/>
          <p:cNvSpPr>
            <a:spLocks noChangeShapeType="1"/>
          </p:cNvSpPr>
          <p:nvPr userDrawn="1"/>
        </p:nvSpPr>
        <p:spPr bwMode="auto">
          <a:xfrm rot="16200000">
            <a:off x="191478" y="852338"/>
            <a:ext cx="136557" cy="0"/>
          </a:xfrm>
          <a:prstGeom prst="line">
            <a:avLst/>
          </a:prstGeom>
          <a:noFill/>
          <a:ln w="38100">
            <a:solidFill>
              <a:srgbClr val="969696"/>
            </a:solidFill>
            <a:round/>
          </a:ln>
        </p:spPr>
        <p:txBody>
          <a:bodyPr lIns="95793" tIns="47896" rIns="95793" bIns="47896"/>
          <a:lstStyle/>
          <a:p>
            <a:pPr>
              <a:defRPr/>
            </a:pPr>
            <a:endParaRPr lang="zh-CN" altLang="en-US"/>
          </a:p>
        </p:txBody>
      </p:sp>
      <p:grpSp>
        <p:nvGrpSpPr>
          <p:cNvPr id="12" name="Group 30"/>
          <p:cNvGrpSpPr/>
          <p:nvPr userDrawn="1"/>
        </p:nvGrpSpPr>
        <p:grpSpPr bwMode="auto">
          <a:xfrm>
            <a:off x="8955240" y="911089"/>
            <a:ext cx="453952" cy="69866"/>
            <a:chOff x="5208" y="545"/>
            <a:chExt cx="264" cy="44"/>
          </a:xfrm>
        </p:grpSpPr>
        <p:sp>
          <p:nvSpPr>
            <p:cNvPr id="16" name="Rectangle 17"/>
            <p:cNvSpPr>
              <a:spLocks noChangeArrowheads="1"/>
            </p:cNvSpPr>
            <p:nvPr userDrawn="1"/>
          </p:nvSpPr>
          <p:spPr bwMode="auto">
            <a:xfrm rot="10800000" flipH="1" flipV="1">
              <a:off x="5208" y="545"/>
              <a:ext cx="264" cy="44"/>
            </a:xfrm>
            <a:prstGeom prst="rect">
              <a:avLst/>
            </a:prstGeom>
            <a:solidFill>
              <a:srgbClr val="B42100"/>
            </a:solidFill>
            <a:ln>
              <a:noFill/>
            </a:ln>
            <a:effectLst/>
          </p:spPr>
          <p:txBody>
            <a:bodyPr anchor="ctr"/>
            <a:lstStyle/>
            <a:p>
              <a:pPr algn="ctr">
                <a:defRPr/>
              </a:pPr>
              <a:endParaRPr lang="en-US" altLang="zh-CN" sz="1000" b="0">
                <a:solidFill>
                  <a:schemeClr val="bg1"/>
                </a:solidFill>
              </a:endParaRPr>
            </a:p>
          </p:txBody>
        </p:sp>
        <p:sp>
          <p:nvSpPr>
            <p:cNvPr id="17" name="Rectangle 22"/>
            <p:cNvSpPr>
              <a:spLocks noChangeArrowheads="1"/>
            </p:cNvSpPr>
            <p:nvPr userDrawn="1"/>
          </p:nvSpPr>
          <p:spPr bwMode="auto">
            <a:xfrm rot="10800000">
              <a:off x="5208" y="545"/>
              <a:ext cx="240" cy="27"/>
            </a:xfrm>
            <a:prstGeom prst="rect">
              <a:avLst/>
            </a:prstGeom>
            <a:solidFill>
              <a:srgbClr val="969696"/>
            </a:solidFill>
            <a:ln>
              <a:noFill/>
            </a:ln>
            <a:effectLst/>
          </p:spPr>
          <p:txBody>
            <a:bodyPr rot="10800000" anchor="ctr"/>
            <a:lstStyle/>
            <a:p>
              <a:pPr algn="r">
                <a:defRPr/>
              </a:pPr>
              <a:endParaRPr lang="en-US" altLang="zh-CN" sz="200" b="0">
                <a:solidFill>
                  <a:schemeClr val="bg1"/>
                </a:solidFill>
              </a:endParaRPr>
            </a:p>
          </p:txBody>
        </p:sp>
      </p:grpSp>
      <p:sp>
        <p:nvSpPr>
          <p:cNvPr id="22"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mj-ea"/>
          <a:cs typeface="Arial" panose="020B0604020202020204" pitchFamily="34" charset="0"/>
        </a:defRPr>
      </a:lvl1pPr>
    </p:titleStyle>
    <p:body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58215" rtl="0" eaLnBrk="1" latinLnBrk="0" hangingPunct="1">
        <a:defRPr sz="1900" kern="1200">
          <a:solidFill>
            <a:schemeClr val="tx1"/>
          </a:solidFill>
          <a:latin typeface="+mn-lt"/>
          <a:ea typeface="+mn-ea"/>
          <a:cs typeface="+mn-cs"/>
        </a:defRPr>
      </a:lvl1pPr>
      <a:lvl2pPr marL="478790" algn="l" defTabSz="958215" rtl="0" eaLnBrk="1" latinLnBrk="0" hangingPunct="1">
        <a:defRPr sz="1900" kern="1200">
          <a:solidFill>
            <a:schemeClr val="tx1"/>
          </a:solidFill>
          <a:latin typeface="+mn-lt"/>
          <a:ea typeface="+mn-ea"/>
          <a:cs typeface="+mn-cs"/>
        </a:defRPr>
      </a:lvl2pPr>
      <a:lvl3pPr marL="958215" algn="l" defTabSz="958215" rtl="0" eaLnBrk="1" latinLnBrk="0" hangingPunct="1">
        <a:defRPr sz="1900" kern="1200">
          <a:solidFill>
            <a:schemeClr val="tx1"/>
          </a:solidFill>
          <a:latin typeface="+mn-lt"/>
          <a:ea typeface="+mn-ea"/>
          <a:cs typeface="+mn-cs"/>
        </a:defRPr>
      </a:lvl3pPr>
      <a:lvl4pPr marL="1437005" algn="l" defTabSz="958215" rtl="0" eaLnBrk="1" latinLnBrk="0" hangingPunct="1">
        <a:defRPr sz="1900" kern="1200">
          <a:solidFill>
            <a:schemeClr val="tx1"/>
          </a:solidFill>
          <a:latin typeface="+mn-lt"/>
          <a:ea typeface="+mn-ea"/>
          <a:cs typeface="+mn-cs"/>
        </a:defRPr>
      </a:lvl4pPr>
      <a:lvl5pPr marL="1915795" algn="l" defTabSz="958215" rtl="0" eaLnBrk="1" latinLnBrk="0" hangingPunct="1">
        <a:defRPr sz="1900" kern="1200">
          <a:solidFill>
            <a:schemeClr val="tx1"/>
          </a:solidFill>
          <a:latin typeface="+mn-lt"/>
          <a:ea typeface="+mn-ea"/>
          <a:cs typeface="+mn-cs"/>
        </a:defRPr>
      </a:lvl5pPr>
      <a:lvl6pPr marL="2394585" algn="l" defTabSz="958215" rtl="0" eaLnBrk="1" latinLnBrk="0" hangingPunct="1">
        <a:defRPr sz="1900" kern="1200">
          <a:solidFill>
            <a:schemeClr val="tx1"/>
          </a:solidFill>
          <a:latin typeface="+mn-lt"/>
          <a:ea typeface="+mn-ea"/>
          <a:cs typeface="+mn-cs"/>
        </a:defRPr>
      </a:lvl6pPr>
      <a:lvl7pPr marL="2874010" algn="l" defTabSz="958215" rtl="0" eaLnBrk="1" latinLnBrk="0" hangingPunct="1">
        <a:defRPr sz="1900" kern="1200">
          <a:solidFill>
            <a:schemeClr val="tx1"/>
          </a:solidFill>
          <a:latin typeface="+mn-lt"/>
          <a:ea typeface="+mn-ea"/>
          <a:cs typeface="+mn-cs"/>
        </a:defRPr>
      </a:lvl7pPr>
      <a:lvl8pPr marL="3352800" algn="l" defTabSz="958215" rtl="0" eaLnBrk="1" latinLnBrk="0" hangingPunct="1">
        <a:defRPr sz="1900" kern="1200">
          <a:solidFill>
            <a:schemeClr val="tx1"/>
          </a:solidFill>
          <a:latin typeface="+mn-lt"/>
          <a:ea typeface="+mn-ea"/>
          <a:cs typeface="+mn-cs"/>
        </a:defRPr>
      </a:lvl8pPr>
      <a:lvl9pPr marL="3831590" algn="l" defTabSz="95821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2.emf"/><Relationship Id="rId4" Type="http://schemas.openxmlformats.org/officeDocument/2006/relationships/oleObject" Target="../embeddings/oleObject7.bin"/></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7620" imgH="7620" progId="TCLayout.ActiveDocument.1">
                  <p:embed/>
                </p:oleObj>
              </mc:Choice>
              <mc:Fallback>
                <p:oleObj name="think-cell Slide" r:id="rId4" imgW="7620" imgH="7620" progId="TCLayout.ActiveDocument.1">
                  <p:embed/>
                  <p:pic>
                    <p:nvPicPr>
                      <p:cNvPr id="0" name="对象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文本占位符 8"/>
          <p:cNvSpPr>
            <a:spLocks noGrp="1"/>
          </p:cNvSpPr>
          <p:nvPr>
            <p:ph type="body" sz="quarter" idx="16"/>
          </p:nvPr>
        </p:nvSpPr>
        <p:spPr>
          <a:xfrm>
            <a:off x="415953" y="3753401"/>
            <a:ext cx="6912517" cy="498598"/>
          </a:xfrm>
        </p:spPr>
        <p:txBody>
          <a:bodyPr/>
          <a:lstStyle/>
          <a:p>
            <a:r>
              <a:rPr lang="en-US" sz="1800"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Group Members:</a:t>
            </a:r>
            <a:r>
              <a:rPr lang="zh-CN" altLang="en-US" sz="1800"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向宇辰、龙垣桥、李志豪、石泰来、朱奥东、袁钰涛</a:t>
            </a:r>
            <a:endParaRPr lang="en-US" sz="1800"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占位符 7"/>
          <p:cNvSpPr>
            <a:spLocks noGrp="1"/>
          </p:cNvSpPr>
          <p:nvPr>
            <p:ph type="body" sz="quarter" idx="15"/>
          </p:nvPr>
        </p:nvSpPr>
        <p:spPr>
          <a:xfrm>
            <a:off x="429010" y="4617926"/>
            <a:ext cx="1832113" cy="249299"/>
          </a:xfrm>
        </p:spPr>
        <p:txBody>
          <a:bodyPr/>
          <a:lstStyle/>
          <a:p>
            <a:r>
              <a:rPr lang="en-US" sz="1800" dirty="0">
                <a:solidFill>
                  <a:schemeClr val="bg1">
                    <a:lumMod val="50000"/>
                  </a:schemeClr>
                </a:solidFill>
                <a:latin typeface="Times New Roman" panose="02020603050405020304" pitchFamily="18" charset="0"/>
                <a:cs typeface="Times New Roman" panose="02020603050405020304" pitchFamily="18" charset="0"/>
              </a:rPr>
              <a:t>J</a:t>
            </a:r>
            <a:r>
              <a:rPr lang="en-US" altLang="zh-CN" sz="1800" dirty="0">
                <a:solidFill>
                  <a:schemeClr val="bg1">
                    <a:lumMod val="50000"/>
                  </a:schemeClr>
                </a:solidFill>
                <a:latin typeface="Times New Roman" panose="02020603050405020304" pitchFamily="18" charset="0"/>
                <a:cs typeface="Times New Roman" panose="02020603050405020304" pitchFamily="18" charset="0"/>
              </a:rPr>
              <a:t>an</a:t>
            </a:r>
            <a:r>
              <a:rPr lang="en-US" sz="1800" dirty="0">
                <a:solidFill>
                  <a:schemeClr val="bg1">
                    <a:lumMod val="50000"/>
                  </a:schemeClr>
                </a:solidFill>
                <a:latin typeface="Times New Roman" panose="02020603050405020304" pitchFamily="18" charset="0"/>
                <a:cs typeface="Times New Roman" panose="02020603050405020304" pitchFamily="18" charset="0"/>
              </a:rPr>
              <a:t> 8, 2024</a:t>
            </a:r>
          </a:p>
        </p:txBody>
      </p:sp>
      <p:sp>
        <p:nvSpPr>
          <p:cNvPr id="5" name="标题 4"/>
          <p:cNvSpPr>
            <a:spLocks noGrp="1"/>
          </p:cNvSpPr>
          <p:nvPr>
            <p:ph type="ctrTitle"/>
          </p:nvPr>
        </p:nvSpPr>
        <p:spPr>
          <a:xfrm>
            <a:off x="2871821" y="193390"/>
            <a:ext cx="7128792" cy="498713"/>
          </a:xfrm>
        </p:spPr>
        <p:txBody>
          <a:bodyPr/>
          <a:lstStyle/>
          <a:p>
            <a:r>
              <a:rPr lang="en-US" sz="2800" dirty="0" err="1">
                <a:solidFill>
                  <a:schemeClr val="bg1"/>
                </a:solidFill>
                <a:latin typeface="Times New Roman" panose="02020603050405020304" pitchFamily="18" charset="0"/>
                <a:cs typeface="Times New Roman" panose="02020603050405020304" pitchFamily="18" charset="0"/>
              </a:rPr>
              <a:t>W</a:t>
            </a:r>
            <a:r>
              <a:rPr lang="en-US" altLang="zh-CN" sz="2800" dirty="0" err="1">
                <a:solidFill>
                  <a:schemeClr val="bg1"/>
                </a:solidFill>
                <a:latin typeface="Times New Roman" panose="02020603050405020304" pitchFamily="18" charset="0"/>
                <a:cs typeface="Times New Roman" panose="02020603050405020304" pitchFamily="18" charset="0"/>
              </a:rPr>
              <a:t>eilong</a:t>
            </a:r>
            <a:r>
              <a:rPr lang="en-US" altLang="zh-CN" sz="2800" dirty="0">
                <a:solidFill>
                  <a:schemeClr val="bg1"/>
                </a:solidFill>
                <a:latin typeface="Times New Roman" panose="02020603050405020304" pitchFamily="18" charset="0"/>
                <a:cs typeface="Times New Roman" panose="02020603050405020304" pitchFamily="18" charset="0"/>
              </a:rPr>
              <a:t> (9985.HK) -- IPO Valuation</a:t>
            </a:r>
            <a:br>
              <a:rPr lang="en-US" altLang="zh-CN"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6" name="副标题 5"/>
          <p:cNvSpPr>
            <a:spLocks noGrp="1"/>
          </p:cNvSpPr>
          <p:nvPr>
            <p:ph type="subTitle" idx="1"/>
          </p:nvPr>
        </p:nvSpPr>
        <p:spPr>
          <a:xfrm>
            <a:off x="415952" y="2433392"/>
            <a:ext cx="5508361" cy="997196"/>
          </a:xfrm>
        </p:spPr>
        <p:txBody>
          <a:bodyPr/>
          <a:lstStyle/>
          <a:p>
            <a:r>
              <a:rPr lang="en-US" altLang="zh-CN" sz="3600" dirty="0">
                <a:latin typeface="Times New Roman" panose="02020603050405020304" pitchFamily="18" charset="0"/>
                <a:cs typeface="Times New Roman" panose="02020603050405020304" pitchFamily="18" charset="0"/>
              </a:rPr>
              <a:t>Have the spicy strips in your memory changed?</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Driving Factor &amp; Development Trend</a:t>
            </a:r>
            <a:b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31135" y="1312232"/>
            <a:ext cx="5796644" cy="1200329"/>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1800" b="1" dirty="0">
                <a:effectLst/>
                <a:latin typeface="Times New Roman" panose="02020603050405020304" pitchFamily="18" charset="0"/>
                <a:ea typeface="楷体" panose="02010609060101010101" pitchFamily="49" charset="-122"/>
              </a:rPr>
              <a:t>Economic growth and rising per capita disposable income </a:t>
            </a:r>
            <a:r>
              <a:rPr lang="en-US" altLang="zh-CN" sz="1800" dirty="0">
                <a:effectLst/>
                <a:latin typeface="Times New Roman" panose="02020603050405020304" pitchFamily="18" charset="0"/>
                <a:ea typeface="楷体" panose="02010609060101010101" pitchFamily="49" charset="-122"/>
              </a:rPr>
              <a:t>will significantly enhance consumer purchasing power, thereby driving the growth of the spicy leisure food market.</a:t>
            </a:r>
            <a:endParaRPr lang="zh-CN" altLang="en-US" sz="2000" dirty="0">
              <a:latin typeface="Times New Roman" panose="02020603050405020304" pitchFamily="18" charset="0"/>
              <a:cs typeface="Times New Roman" panose="02020603050405020304" pitchFamily="18" charset="0"/>
            </a:endParaRPr>
          </a:p>
        </p:txBody>
      </p:sp>
      <p:sp>
        <p:nvSpPr>
          <p:cNvPr id="11" name="标题 1"/>
          <p:cNvSpPr txBox="1"/>
          <p:nvPr/>
        </p:nvSpPr>
        <p:spPr bwMode="auto">
          <a:xfrm>
            <a:off x="7976542" y="6598146"/>
            <a:ext cx="1747594" cy="216024"/>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Ⅲ: Company Analysis </a:t>
            </a:r>
            <a:endParaRPr lang="zh-CN" altLang="en-US" sz="1100" dirty="0">
              <a:solidFill>
                <a:schemeClr val="bg1">
                  <a:lumMod val="50000"/>
                </a:schemeClr>
              </a:solidFill>
            </a:endParaRPr>
          </a:p>
        </p:txBody>
      </p:sp>
      <p:sp>
        <p:nvSpPr>
          <p:cNvPr id="5" name="文本框 4"/>
          <p:cNvSpPr txBox="1"/>
          <p:nvPr/>
        </p:nvSpPr>
        <p:spPr>
          <a:xfrm>
            <a:off x="30814" y="2622928"/>
            <a:ext cx="6264696" cy="1754326"/>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1800" b="1" dirty="0">
                <a:effectLst/>
                <a:latin typeface="Times New Roman" panose="02020603050405020304" pitchFamily="18" charset="0"/>
                <a:ea typeface="楷体" panose="02010609060101010101" pitchFamily="49" charset="-122"/>
              </a:rPr>
              <a:t>Growing consumer base</a:t>
            </a:r>
            <a:r>
              <a:rPr lang="en-US" altLang="zh-CN" sz="1800" dirty="0">
                <a:effectLst/>
                <a:latin typeface="Times New Roman" panose="02020603050405020304" pitchFamily="18" charset="0"/>
                <a:ea typeface="楷体" panose="02010609060101010101" pitchFamily="49" charset="-122"/>
              </a:rPr>
              <a:t>. The adaptability and addictiveness of spicy flavors are intriguing. Many individuals develop a </a:t>
            </a:r>
            <a:r>
              <a:rPr lang="en-US" altLang="zh-CN" sz="1800" b="1" dirty="0">
                <a:effectLst/>
                <a:latin typeface="Times New Roman" panose="02020603050405020304" pitchFamily="18" charset="0"/>
                <a:ea typeface="楷体" panose="02010609060101010101" pitchFamily="49" charset="-122"/>
              </a:rPr>
              <a:t>tolerance</a:t>
            </a:r>
            <a:r>
              <a:rPr lang="en-US" altLang="zh-CN" sz="1800" dirty="0">
                <a:effectLst/>
                <a:latin typeface="Times New Roman" panose="02020603050405020304" pitchFamily="18" charset="0"/>
                <a:ea typeface="楷体" panose="02010609060101010101" pitchFamily="49" charset="-122"/>
              </a:rPr>
              <a:t>, seeking progressively spicier options. The sensation triggers the release of </a:t>
            </a:r>
            <a:r>
              <a:rPr lang="en-US" altLang="zh-CN" sz="1800" b="1" dirty="0">
                <a:effectLst/>
                <a:latin typeface="Times New Roman" panose="02020603050405020304" pitchFamily="18" charset="0"/>
                <a:ea typeface="楷体" panose="02010609060101010101" pitchFamily="49" charset="-122"/>
              </a:rPr>
              <a:t>endorphins</a:t>
            </a:r>
            <a:r>
              <a:rPr lang="en-US" altLang="zh-CN" sz="1800" dirty="0">
                <a:effectLst/>
                <a:latin typeface="Times New Roman" panose="02020603050405020304" pitchFamily="18" charset="0"/>
                <a:ea typeface="楷体" panose="02010609060101010101" pitchFamily="49" charset="-122"/>
              </a:rPr>
              <a:t>, creating a pleasurable experience and contributing to the potential addictive nature of spicy foods.</a:t>
            </a:r>
            <a:endParaRPr lang="zh-CN" altLang="en-US" sz="20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11105" y="4479442"/>
            <a:ext cx="6120680" cy="1477328"/>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1800" b="1" dirty="0">
                <a:effectLst/>
                <a:latin typeface="Times New Roman" panose="02020603050405020304" pitchFamily="18" charset="0"/>
                <a:ea typeface="楷体" panose="02010609060101010101" pitchFamily="49" charset="-122"/>
              </a:rPr>
              <a:t>Continuous product innovation and upgrading</a:t>
            </a:r>
            <a:r>
              <a:rPr lang="en-US" altLang="zh-CN" sz="1800" dirty="0">
                <a:effectLst/>
                <a:latin typeface="Times New Roman" panose="02020603050405020304" pitchFamily="18" charset="0"/>
                <a:ea typeface="楷体" panose="02010609060101010101" pitchFamily="49" charset="-122"/>
              </a:rPr>
              <a:t>. China's leading spicy leisure food producers continue to introduce </a:t>
            </a:r>
            <a:r>
              <a:rPr lang="en-US" altLang="zh-CN" sz="1800" b="1" dirty="0">
                <a:effectLst/>
                <a:latin typeface="Times New Roman" panose="02020603050405020304" pitchFamily="18" charset="0"/>
                <a:ea typeface="楷体" panose="02010609060101010101" pitchFamily="49" charset="-122"/>
              </a:rPr>
              <a:t>new flavors</a:t>
            </a:r>
            <a:r>
              <a:rPr lang="en-US" altLang="zh-CN" sz="1800" dirty="0">
                <a:effectLst/>
                <a:latin typeface="Times New Roman" panose="02020603050405020304" pitchFamily="18" charset="0"/>
                <a:ea typeface="楷体" panose="02010609060101010101" pitchFamily="49" charset="-122"/>
              </a:rPr>
              <a:t>, and spicy leisure food has developed a variety of spicy flavors, including sweet and hot, sour and hot, to meet a wider range of consumer needs.</a:t>
            </a:r>
            <a:endParaRPr lang="zh-CN" altLang="en-US" sz="2000" dirty="0">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350" y="1322754"/>
            <a:ext cx="3492387" cy="2322996"/>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341" y="3975585"/>
            <a:ext cx="3120398" cy="23350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PART Ⅲ: Company Analysis </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590633" y="3033750"/>
            <a:ext cx="4716524" cy="1077218"/>
          </a:xfrm>
          <a:prstGeom prst="rect">
            <a:avLst/>
          </a:prstGeom>
          <a:noFill/>
          <a:ln w="6350" cap="flat">
            <a:noFill/>
            <a:miter lim="800000"/>
          </a:ln>
        </p:spPr>
        <p:txBody>
          <a:bodyPr wrap="square">
            <a:spAutoFit/>
          </a:bodyPr>
          <a:lstStyle/>
          <a:p>
            <a:r>
              <a:rPr lang="en-US" altLang="zh-C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New business strategy but hasty listing timing</a:t>
            </a:r>
            <a:endParaRPr lang="zh-CN" altLang="en-US" sz="3200" b="1"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Hurry Listing on the Hong Kong Stock Exchange</a:t>
            </a:r>
            <a:endParaRPr lang="zh-CN" altLang="en-US" sz="28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288827" y="3925398"/>
            <a:ext cx="4327178" cy="400110"/>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Hurry listing</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277073" y="1385317"/>
            <a:ext cx="6475333" cy="400110"/>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Two failed listings——May, 2021 and Nov, 2021</a:t>
            </a:r>
            <a:endParaRPr lang="zh-CN" altLang="en-US" sz="20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532272" y="2610909"/>
            <a:ext cx="9124517" cy="923330"/>
          </a:xfrm>
          <a:prstGeom prst="rect">
            <a:avLst/>
          </a:prstGeom>
          <a:noFill/>
          <a:ln w="6350" cap="flat">
            <a:noFill/>
            <a:miter lim="800000"/>
          </a:ln>
        </p:spPr>
        <p:txBody>
          <a:bodyPr wrap="square">
            <a:spAutoFit/>
          </a:bodyPr>
          <a:lstStyle/>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Wei Long sold 157.6 million shares of common stock to investors </a:t>
            </a:r>
            <a:r>
              <a:rPr lang="en-US" altLang="zh-CN" sz="1800" dirty="0">
                <a:solidFill>
                  <a:srgbClr val="FF0000"/>
                </a:solidFill>
                <a:latin typeface="Times New Roman" panose="02020603050405020304" pitchFamily="18" charset="0"/>
                <a:cs typeface="Times New Roman" panose="02020603050405020304" pitchFamily="18" charset="0"/>
              </a:rPr>
              <a:t>at a price of $0.00001 per share, almost free of charge</a:t>
            </a:r>
            <a:r>
              <a:rPr lang="en-US" altLang="zh-CN" sz="1800" dirty="0">
                <a:latin typeface="Times New Roman" panose="02020603050405020304" pitchFamily="18" charset="0"/>
                <a:cs typeface="Times New Roman" panose="02020603050405020304" pitchFamily="18" charset="0"/>
              </a:rPr>
              <a:t>, and transferred the shares to previous investors.</a:t>
            </a:r>
          </a:p>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This move also significantly lowered the company’s stock price</a:t>
            </a:r>
            <a:endParaRPr lang="zh-CN" altLang="en-US" sz="18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72264" y="6567949"/>
            <a:ext cx="1747594" cy="246221"/>
          </a:xfrm>
          <a:prstGeom prst="rect">
            <a:avLst/>
          </a:prstGeom>
          <a:noFill/>
        </p:spPr>
        <p:txBody>
          <a:bodyPr wrap="none" rtlCol="0">
            <a:spAutoFit/>
          </a:bodyPr>
          <a:lstStyle/>
          <a:p>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Sources:</a:t>
            </a:r>
            <a:r>
              <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Company Prospectus</a:t>
            </a:r>
            <a:endPar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标题 1"/>
          <p:cNvSpPr txBox="1"/>
          <p:nvPr/>
        </p:nvSpPr>
        <p:spPr bwMode="auto">
          <a:xfrm>
            <a:off x="7976542" y="6598146"/>
            <a:ext cx="1747594" cy="216024"/>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Ⅲ: Company Analysis </a:t>
            </a:r>
            <a:endParaRPr lang="zh-CN" altLang="en-US" sz="1100" dirty="0">
              <a:solidFill>
                <a:schemeClr val="bg1">
                  <a:lumMod val="50000"/>
                </a:schemeClr>
              </a:solidFill>
            </a:endParaRPr>
          </a:p>
        </p:txBody>
      </p:sp>
      <p:sp>
        <p:nvSpPr>
          <p:cNvPr id="3" name="文本框 2"/>
          <p:cNvSpPr txBox="1"/>
          <p:nvPr/>
        </p:nvSpPr>
        <p:spPr>
          <a:xfrm>
            <a:off x="277073" y="1968322"/>
            <a:ext cx="3891131" cy="400110"/>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Huge share compensation</a:t>
            </a:r>
            <a:endParaRPr lang="zh-CN" altLang="en-US" sz="20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32272" y="4565953"/>
            <a:ext cx="9124517" cy="923330"/>
          </a:xfrm>
          <a:prstGeom prst="rect">
            <a:avLst/>
          </a:prstGeom>
          <a:noFill/>
          <a:ln w="6350" cap="flat">
            <a:noFill/>
            <a:miter lim="800000"/>
          </a:ln>
        </p:spPr>
        <p:txBody>
          <a:bodyPr wrap="square">
            <a:spAutoFit/>
          </a:bodyPr>
          <a:lstStyle/>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We guess that </a:t>
            </a:r>
            <a:r>
              <a:rPr lang="en-US" altLang="zh-CN" sz="1800" dirty="0" err="1">
                <a:latin typeface="Times New Roman" panose="02020603050405020304" pitchFamily="18" charset="0"/>
                <a:cs typeface="Times New Roman" panose="02020603050405020304" pitchFamily="18" charset="0"/>
              </a:rPr>
              <a:t>Weilong</a:t>
            </a:r>
            <a:r>
              <a:rPr lang="en-US" altLang="zh-CN" sz="1800" dirty="0">
                <a:latin typeface="Times New Roman" panose="02020603050405020304" pitchFamily="18" charset="0"/>
                <a:cs typeface="Times New Roman" panose="02020603050405020304" pitchFamily="18" charset="0"/>
              </a:rPr>
              <a:t> is eager to go public to avoid default penalties due to signing a VAM(valuation adjustment mechanism,</a:t>
            </a:r>
            <a:r>
              <a:rPr lang="zh-CN" altLang="en-US" sz="1800" dirty="0">
                <a:latin typeface="Times New Roman" panose="02020603050405020304" pitchFamily="18" charset="0"/>
                <a:cs typeface="Times New Roman" panose="02020603050405020304" pitchFamily="18" charset="0"/>
              </a:rPr>
              <a:t>对赌协议</a:t>
            </a:r>
            <a:r>
              <a:rPr lang="en-US" altLang="zh-CN" sz="1800" dirty="0">
                <a:latin typeface="Times New Roman" panose="02020603050405020304" pitchFamily="18" charset="0"/>
                <a:cs typeface="Times New Roman" panose="02020603050405020304" pitchFamily="18" charset="0"/>
              </a:rPr>
              <a:t>) with investment institutions.</a:t>
            </a:r>
          </a:p>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In December 2022, Wei Long (09985. HK) was listed on the Hong Kong Stock Exchange.</a:t>
            </a: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华文楷体" panose="02010600040101010101" pitchFamily="2" charset="-122"/>
                <a:cs typeface="Arial" panose="020B0604020202020204" pitchFamily="34" charset="0"/>
              </a:defRPr>
            </a:lvl1pPr>
          </a:lstStyle>
          <a:p>
            <a:r>
              <a:rPr lang="en-US" altLang="zh-CN" sz="2800" dirty="0">
                <a:latin typeface="Times New Roman" panose="02020603050405020304" pitchFamily="18" charset="0"/>
                <a:cs typeface="Times New Roman" panose="02020603050405020304" pitchFamily="18" charset="0"/>
              </a:rPr>
              <a:t>Competition + Epidemic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Decline in Performance</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30845" y="1107720"/>
            <a:ext cx="9673568" cy="400110"/>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rPr>
              <a:t>In 2022H1, the company's revenue and net profit have significantly declined</a:t>
            </a:r>
          </a:p>
        </p:txBody>
      </p:sp>
      <p:sp>
        <p:nvSpPr>
          <p:cNvPr id="12" name="文本框 11"/>
          <p:cNvSpPr txBox="1"/>
          <p:nvPr/>
        </p:nvSpPr>
        <p:spPr>
          <a:xfrm>
            <a:off x="540900" y="1613386"/>
            <a:ext cx="9092049" cy="1200329"/>
          </a:xfrm>
          <a:prstGeom prst="rect">
            <a:avLst/>
          </a:prstGeom>
          <a:noFill/>
          <a:ln w="6350" cap="flat">
            <a:noFill/>
            <a:miter lim="800000"/>
          </a:ln>
        </p:spPr>
        <p:txBody>
          <a:bodyPr wrap="square">
            <a:spAutoFit/>
          </a:bodyPr>
          <a:lstStyle/>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Main product of the seasoning noodle business:</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High gross profit margin + low technical complexity </a:t>
            </a:r>
            <a:r>
              <a:rPr lang="zh-CN" altLang="en-US" sz="1800" dirty="0">
                <a:latin typeface="Times New Roman" panose="02020603050405020304" pitchFamily="18" charset="0"/>
                <a:cs typeface="Times New Roman" panose="02020603050405020304" pitchFamily="18" charset="0"/>
              </a:rPr>
              <a:t>→ </a:t>
            </a:r>
            <a:r>
              <a:rPr lang="en-US" altLang="zh-CN" sz="1800" dirty="0">
                <a:solidFill>
                  <a:srgbClr val="FF0000"/>
                </a:solidFill>
                <a:latin typeface="Times New Roman" panose="02020603050405020304" pitchFamily="18" charset="0"/>
                <a:cs typeface="Times New Roman" panose="02020603050405020304" pitchFamily="18" charset="0"/>
              </a:rPr>
              <a:t>attract numerous competitors</a:t>
            </a:r>
          </a:p>
          <a:p>
            <a:pPr marL="285750" indent="-285750">
              <a:buClr>
                <a:srgbClr val="9B1717"/>
              </a:buClr>
              <a:buFont typeface="Arial" panose="020B0604020202020204" pitchFamily="34" charset="0"/>
              <a:buChar char="•"/>
            </a:pPr>
            <a:r>
              <a:rPr lang="en-US" altLang="zh-CN" sz="1800" dirty="0">
                <a:solidFill>
                  <a:srgbClr val="FF0000"/>
                </a:solidFill>
                <a:latin typeface="Times New Roman" panose="02020603050405020304" pitchFamily="18" charset="0"/>
                <a:cs typeface="Times New Roman" panose="02020603050405020304" pitchFamily="18" charset="0"/>
              </a:rPr>
              <a:t>The epidemic </a:t>
            </a:r>
            <a:r>
              <a:rPr lang="en-US" altLang="zh-CN" sz="1800" dirty="0">
                <a:latin typeface="Times New Roman" panose="02020603050405020304" pitchFamily="18" charset="0"/>
                <a:cs typeface="Times New Roman" panose="02020603050405020304" pitchFamily="18" charset="0"/>
              </a:rPr>
              <a:t>has affected production and delivery. Meanwhile, students rarely consume spicy snacks during online classes at home.</a:t>
            </a:r>
            <a:endParaRPr lang="zh-CN" altLang="en-US" sz="1800"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55662" y="6567949"/>
            <a:ext cx="1747594" cy="246221"/>
          </a:xfrm>
          <a:prstGeom prst="rect">
            <a:avLst/>
          </a:prstGeom>
          <a:noFill/>
        </p:spPr>
        <p:txBody>
          <a:bodyPr wrap="square" rtlCol="0">
            <a:spAutoFit/>
          </a:bodyPr>
          <a:lstStyle/>
          <a:p>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Sources:</a:t>
            </a:r>
            <a:r>
              <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Company Prospectus</a:t>
            </a:r>
            <a:endPar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标题 1"/>
          <p:cNvSpPr txBox="1"/>
          <p:nvPr/>
        </p:nvSpPr>
        <p:spPr bwMode="auto">
          <a:xfrm>
            <a:off x="7976542" y="6598146"/>
            <a:ext cx="1747594" cy="216024"/>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Ⅲ: Company Analysis </a:t>
            </a:r>
            <a:endParaRPr lang="zh-CN" altLang="en-US" sz="1100" dirty="0">
              <a:solidFill>
                <a:schemeClr val="bg1">
                  <a:lumMod val="50000"/>
                </a:schemeClr>
              </a:solidFill>
            </a:endParaRPr>
          </a:p>
        </p:txBody>
      </p:sp>
      <p:grpSp>
        <p:nvGrpSpPr>
          <p:cNvPr id="25" name="组合 24"/>
          <p:cNvGrpSpPr/>
          <p:nvPr/>
        </p:nvGrpSpPr>
        <p:grpSpPr>
          <a:xfrm>
            <a:off x="415701" y="2985024"/>
            <a:ext cx="4383127" cy="3073062"/>
            <a:chOff x="415701" y="2985024"/>
            <a:chExt cx="4383127" cy="3073062"/>
          </a:xfrm>
        </p:grpSpPr>
        <p:graphicFrame>
          <p:nvGraphicFramePr>
            <p:cNvPr id="2" name="图表 1"/>
            <p:cNvGraphicFramePr/>
            <p:nvPr/>
          </p:nvGraphicFramePr>
          <p:xfrm>
            <a:off x="415701" y="3249774"/>
            <a:ext cx="4383127" cy="2808312"/>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p:cNvSpPr txBox="1"/>
            <p:nvPr/>
          </p:nvSpPr>
          <p:spPr>
            <a:xfrm>
              <a:off x="415701" y="2985024"/>
              <a:ext cx="3060341" cy="338554"/>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600" dirty="0">
                  <a:latin typeface="Times New Roman" panose="02020603050405020304" pitchFamily="18" charset="0"/>
                  <a:cs typeface="Times New Roman" panose="02020603050405020304" pitchFamily="18" charset="0"/>
                </a:rPr>
                <a:t>Revenue and YoY</a:t>
              </a:r>
              <a:endParaRPr lang="zh-CN" altLang="en-US" sz="1600" dirty="0">
                <a:latin typeface="Times New Roman" panose="02020603050405020304" pitchFamily="18" charset="0"/>
                <a:cs typeface="Times New Roman" panose="02020603050405020304" pitchFamily="18" charset="0"/>
              </a:endParaRPr>
            </a:p>
          </p:txBody>
        </p:sp>
      </p:grpSp>
      <p:grpSp>
        <p:nvGrpSpPr>
          <p:cNvPr id="26" name="组合 25"/>
          <p:cNvGrpSpPr/>
          <p:nvPr/>
        </p:nvGrpSpPr>
        <p:grpSpPr>
          <a:xfrm>
            <a:off x="4954168" y="2922612"/>
            <a:ext cx="4392818" cy="3135474"/>
            <a:chOff x="4954168" y="2922612"/>
            <a:chExt cx="4392818" cy="3135474"/>
          </a:xfrm>
        </p:grpSpPr>
        <p:graphicFrame>
          <p:nvGraphicFramePr>
            <p:cNvPr id="3" name="图表 2"/>
            <p:cNvGraphicFramePr/>
            <p:nvPr/>
          </p:nvGraphicFramePr>
          <p:xfrm>
            <a:off x="4960343" y="3249774"/>
            <a:ext cx="4386643" cy="2808312"/>
          </p:xfrm>
          <a:graphic>
            <a:graphicData uri="http://schemas.openxmlformats.org/drawingml/2006/chart">
              <c:chart xmlns:c="http://schemas.openxmlformats.org/drawingml/2006/chart" xmlns:r="http://schemas.openxmlformats.org/officeDocument/2006/relationships" r:id="rId4"/>
            </a:graphicData>
          </a:graphic>
        </p:graphicFrame>
        <p:sp>
          <p:nvSpPr>
            <p:cNvPr id="7" name="文本框 6"/>
            <p:cNvSpPr txBox="1"/>
            <p:nvPr/>
          </p:nvSpPr>
          <p:spPr>
            <a:xfrm>
              <a:off x="4954168" y="2922612"/>
              <a:ext cx="3060341" cy="338554"/>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600" dirty="0">
                  <a:latin typeface="Times New Roman" panose="02020603050405020304" pitchFamily="18" charset="0"/>
                  <a:cs typeface="Times New Roman" panose="02020603050405020304" pitchFamily="18" charset="0"/>
                </a:rPr>
                <a:t>Net Income and YoY</a:t>
              </a:r>
              <a:endParaRPr lang="zh-CN" altLang="en-US" sz="16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267358" y="290897"/>
            <a:ext cx="9368110" cy="611187"/>
          </a:xfrm>
          <a:prstGeom prst="rect">
            <a:avLst/>
          </a:prstGeom>
          <a:noFill/>
          <a:ln w="9525">
            <a:noFill/>
            <a:miter lim="800000"/>
          </a:ln>
        </p:spPr>
        <p:txBody>
          <a:bodyPr vert="horz" wrap="square" lIns="0" tIns="0" rIns="0" bIns="0" numCol="1" anchor="t" anchorCtr="0" compatLnSpc="1"/>
          <a:lst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华文楷体" panose="02010600040101010101" pitchFamily="2" charset="-122"/>
                <a:cs typeface="Arial" panose="020B0604020202020204" pitchFamily="34" charset="0"/>
              </a:defRPr>
            </a:lvl1pPr>
          </a:lstStyle>
          <a:p>
            <a:r>
              <a:rPr lang="en-US" altLang="zh-CN" sz="2800" dirty="0">
                <a:latin typeface="Times New Roman" panose="02020603050405020304" pitchFamily="18" charset="0"/>
                <a:cs typeface="Times New Roman" panose="02020603050405020304" pitchFamily="18" charset="0"/>
              </a:rPr>
              <a:t>Distributed Market Structure of Major Products</a:t>
            </a:r>
            <a:endParaRPr lang="zh-CN" altLang="en-US" sz="28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216069" y="1294797"/>
            <a:ext cx="4628377" cy="1631216"/>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The company has the highest market share in the spicy snack food industry, with a share </a:t>
            </a:r>
            <a:r>
              <a:rPr lang="en-US" altLang="zh-CN" sz="2000" dirty="0">
                <a:solidFill>
                  <a:srgbClr val="FF0000"/>
                </a:solidFill>
                <a:latin typeface="Times New Roman" panose="02020603050405020304" pitchFamily="18" charset="0"/>
                <a:cs typeface="Times New Roman" panose="02020603050405020304" pitchFamily="18" charset="0"/>
              </a:rPr>
              <a:t>3.9 times</a:t>
            </a:r>
            <a:r>
              <a:rPr lang="en-US" altLang="zh-CN" sz="2000" dirty="0">
                <a:latin typeface="Times New Roman" panose="02020603050405020304" pitchFamily="18" charset="0"/>
                <a:cs typeface="Times New Roman" panose="02020603050405020304" pitchFamily="18" charset="0"/>
              </a:rPr>
              <a:t> that of the second place, </a:t>
            </a:r>
            <a:r>
              <a:rPr lang="en-US" altLang="zh-CN" sz="2000" dirty="0">
                <a:solidFill>
                  <a:srgbClr val="FF0000"/>
                </a:solidFill>
                <a:latin typeface="Times New Roman" panose="02020603050405020304" pitchFamily="18" charset="0"/>
                <a:cs typeface="Times New Roman" panose="02020603050405020304" pitchFamily="18" charset="0"/>
              </a:rPr>
              <a:t>exceeding the combined market share of the second to fifth places.</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218762" y="3229739"/>
            <a:ext cx="4625683" cy="1015663"/>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People's consumption stickiness towards snack food is not high, and it is difficult to stick to a certain brand.</a:t>
            </a:r>
            <a:endParaRPr lang="zh-CN" altLang="en-US" sz="20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55662" y="6567949"/>
            <a:ext cx="1747594" cy="246221"/>
          </a:xfrm>
          <a:prstGeom prst="rect">
            <a:avLst/>
          </a:prstGeom>
          <a:noFill/>
        </p:spPr>
        <p:txBody>
          <a:bodyPr wrap="square" rtlCol="0">
            <a:spAutoFit/>
          </a:bodyPr>
          <a:lstStyle/>
          <a:p>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Sources:</a:t>
            </a:r>
            <a:r>
              <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i="1" dirty="0" err="1">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Frost&amp;Sullivan</a:t>
            </a:r>
            <a:endPar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标题 1"/>
          <p:cNvSpPr txBox="1"/>
          <p:nvPr/>
        </p:nvSpPr>
        <p:spPr bwMode="auto">
          <a:xfrm>
            <a:off x="7976542" y="6598146"/>
            <a:ext cx="1747594" cy="216024"/>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Ⅲ: Company Analysis </a:t>
            </a:r>
            <a:endParaRPr lang="zh-CN" altLang="en-US" sz="1100" dirty="0">
              <a:solidFill>
                <a:schemeClr val="bg1">
                  <a:lumMod val="50000"/>
                </a:schemeClr>
              </a:solidFill>
            </a:endParaRPr>
          </a:p>
        </p:txBody>
      </p:sp>
      <p:grpSp>
        <p:nvGrpSpPr>
          <p:cNvPr id="14" name="组合 13"/>
          <p:cNvGrpSpPr/>
          <p:nvPr/>
        </p:nvGrpSpPr>
        <p:grpSpPr>
          <a:xfrm>
            <a:off x="193201" y="4525806"/>
            <a:ext cx="4976894" cy="1120143"/>
            <a:chOff x="216303" y="4075823"/>
            <a:chExt cx="10077585" cy="1120143"/>
          </a:xfrm>
        </p:grpSpPr>
        <p:sp>
          <p:nvSpPr>
            <p:cNvPr id="7" name="矩形 6"/>
            <p:cNvSpPr/>
            <p:nvPr/>
          </p:nvSpPr>
          <p:spPr>
            <a:xfrm>
              <a:off x="391930" y="5133448"/>
              <a:ext cx="9460759" cy="5119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endParaRPr lang="zh-CN" altLang="en-US" sz="1400" dirty="0" err="1">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216303" y="4075823"/>
              <a:ext cx="1006504" cy="1107996"/>
            </a:xfrm>
            <a:prstGeom prst="rect">
              <a:avLst/>
            </a:prstGeom>
            <a:noFill/>
            <a:ln w="6350" cap="flat">
              <a:noFill/>
              <a:miter lim="800000"/>
            </a:ln>
          </p:spPr>
          <p:txBody>
            <a:bodyPr wrap="square">
              <a:spAutoFit/>
            </a:bodyPr>
            <a:lstStyle/>
            <a:p>
              <a:r>
                <a:rPr lang="en-US" altLang="zh-CN" sz="6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
              </a:r>
              <a:endParaRPr lang="zh-CN" altLang="en-US" sz="6600" dirty="0"/>
            </a:p>
          </p:txBody>
        </p:sp>
        <p:sp>
          <p:nvSpPr>
            <p:cNvPr id="11" name="文本框 10"/>
            <p:cNvSpPr txBox="1"/>
            <p:nvPr/>
          </p:nvSpPr>
          <p:spPr>
            <a:xfrm>
              <a:off x="1278536" y="4180303"/>
              <a:ext cx="9015352" cy="1015663"/>
            </a:xfrm>
            <a:prstGeom prst="rect">
              <a:avLst/>
            </a:prstGeom>
            <a:noFill/>
            <a:ln w="6350" cap="flat">
              <a:noFill/>
              <a:miter lim="800000"/>
            </a:ln>
          </p:spPr>
          <p:txBody>
            <a:bodyPr wrap="square">
              <a:spAutoFit/>
            </a:bodyPr>
            <a:lstStyle/>
            <a:p>
              <a:r>
                <a:rPr lang="en-US" altLang="zh-C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How important is it to retain customers in a dispersed market and low customer stickiness</a:t>
              </a:r>
              <a:endParaRPr lang="zh-CN" altLang="en-US"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grpSp>
      <p:grpSp>
        <p:nvGrpSpPr>
          <p:cNvPr id="35" name="组合 34"/>
          <p:cNvGrpSpPr/>
          <p:nvPr/>
        </p:nvGrpSpPr>
        <p:grpSpPr>
          <a:xfrm>
            <a:off x="5225139" y="1042918"/>
            <a:ext cx="3888432" cy="5124315"/>
            <a:chOff x="5669143" y="1028269"/>
            <a:chExt cx="3888432" cy="5124315"/>
          </a:xfrm>
        </p:grpSpPr>
        <p:sp>
          <p:nvSpPr>
            <p:cNvPr id="28" name="文本框 27"/>
            <p:cNvSpPr txBox="1"/>
            <p:nvPr/>
          </p:nvSpPr>
          <p:spPr>
            <a:xfrm>
              <a:off x="5672286" y="1028269"/>
              <a:ext cx="3060341" cy="338554"/>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600" dirty="0">
                  <a:latin typeface="Times New Roman" panose="02020603050405020304" pitchFamily="18" charset="0"/>
                  <a:cs typeface="Times New Roman" panose="02020603050405020304" pitchFamily="18" charset="0"/>
                </a:rPr>
                <a:t>Spicy snack food CR5(2021)</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31" name="图表 30"/>
            <p:cNvGraphicFramePr/>
            <p:nvPr/>
          </p:nvGraphicFramePr>
          <p:xfrm>
            <a:off x="5669143" y="3788243"/>
            <a:ext cx="3760371" cy="2364341"/>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31"/>
            <p:cNvSpPr txBox="1"/>
            <p:nvPr/>
          </p:nvSpPr>
          <p:spPr>
            <a:xfrm>
              <a:off x="5669143" y="3524310"/>
              <a:ext cx="3888432" cy="338554"/>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600" dirty="0">
                  <a:latin typeface="Times New Roman" panose="02020603050405020304" pitchFamily="18" charset="0"/>
                  <a:cs typeface="Times New Roman" panose="02020603050405020304" pitchFamily="18" charset="0"/>
                </a:rPr>
                <a:t>Market distribution of spicy snack food(2021)</a:t>
              </a:r>
              <a:endParaRPr lang="zh-CN" altLang="en-US" sz="1600" dirty="0">
                <a:latin typeface="Times New Roman" panose="02020603050405020304" pitchFamily="18" charset="0"/>
                <a:cs typeface="Times New Roman" panose="02020603050405020304" pitchFamily="18" charset="0"/>
              </a:endParaRPr>
            </a:p>
          </p:txBody>
        </p:sp>
      </p:grpSp>
      <p:graphicFrame>
        <p:nvGraphicFramePr>
          <p:cNvPr id="16" name="图表 15"/>
          <p:cNvGraphicFramePr/>
          <p:nvPr/>
        </p:nvGraphicFramePr>
        <p:xfrm>
          <a:off x="5337809" y="1440264"/>
          <a:ext cx="3775761" cy="217324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Customer Acquisition Strategy</a:t>
            </a:r>
          </a:p>
        </p:txBody>
      </p:sp>
      <p:sp>
        <p:nvSpPr>
          <p:cNvPr id="7" name="文本框 6"/>
          <p:cNvSpPr txBox="1"/>
          <p:nvPr/>
        </p:nvSpPr>
        <p:spPr>
          <a:xfrm>
            <a:off x="178340" y="971697"/>
            <a:ext cx="9257219" cy="400110"/>
          </a:xfrm>
          <a:prstGeom prst="rect">
            <a:avLst/>
          </a:prstGeom>
          <a:noFill/>
        </p:spPr>
        <p:txBody>
          <a:bodyPr wrap="square">
            <a:spAutoFit/>
          </a:bodyPr>
          <a:lstStyle/>
          <a:p>
            <a:pPr marL="342900" indent="-342900">
              <a:buClr>
                <a:srgbClr val="9B1717"/>
              </a:buClr>
              <a:buFont typeface="Wingdings" panose="05000000000000000000" pitchFamily="2" charset="2"/>
              <a:buChar char="n"/>
            </a:pPr>
            <a:r>
              <a:rPr lang="en-US" altLang="zh-CN" sz="200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Intergenerational changes</a:t>
            </a: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rPr>
              <a:t> in customers</a:t>
            </a:r>
            <a:endParaRPr lang="zh-CN" altLang="en-US" sz="2000" dirty="0">
              <a:latin typeface="Times New Roman" panose="02020603050405020304" pitchFamily="18" charset="0"/>
              <a:cs typeface="Times New Roman" panose="02020603050405020304" pitchFamily="18" charset="0"/>
            </a:endParaRPr>
          </a:p>
        </p:txBody>
      </p:sp>
      <p:sp>
        <p:nvSpPr>
          <p:cNvPr id="17" name="标题 1"/>
          <p:cNvSpPr txBox="1"/>
          <p:nvPr/>
        </p:nvSpPr>
        <p:spPr bwMode="auto">
          <a:xfrm>
            <a:off x="7976542" y="6598146"/>
            <a:ext cx="1747594" cy="216024"/>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Ⅲ: Company Analysis </a:t>
            </a:r>
            <a:endParaRPr lang="zh-CN" altLang="en-US" sz="1100" dirty="0">
              <a:solidFill>
                <a:schemeClr val="bg1">
                  <a:lumMod val="50000"/>
                </a:schemeClr>
              </a:solidFill>
            </a:endParaRPr>
          </a:p>
        </p:txBody>
      </p:sp>
      <p:sp>
        <p:nvSpPr>
          <p:cNvPr id="21" name="文本框 20"/>
          <p:cNvSpPr txBox="1"/>
          <p:nvPr/>
        </p:nvSpPr>
        <p:spPr>
          <a:xfrm>
            <a:off x="55662" y="6567949"/>
            <a:ext cx="1747594" cy="246221"/>
          </a:xfrm>
          <a:prstGeom prst="rect">
            <a:avLst/>
          </a:prstGeom>
          <a:noFill/>
        </p:spPr>
        <p:txBody>
          <a:bodyPr wrap="square" rtlCol="0">
            <a:spAutoFit/>
          </a:bodyPr>
          <a:lstStyle/>
          <a:p>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Sources:</a:t>
            </a:r>
            <a:r>
              <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Website</a:t>
            </a:r>
            <a:endPar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p:cNvSpPr txBox="1"/>
          <p:nvPr/>
        </p:nvSpPr>
        <p:spPr>
          <a:xfrm>
            <a:off x="553946" y="1933929"/>
            <a:ext cx="8680608" cy="1477328"/>
          </a:xfrm>
          <a:prstGeom prst="rect">
            <a:avLst/>
          </a:prstGeom>
          <a:noFill/>
        </p:spPr>
        <p:txBody>
          <a:bodyPr wrap="square">
            <a:spAutoFit/>
          </a:bodyPr>
          <a:lstStyle/>
          <a:p>
            <a:pPr marL="285750" indent="-285750">
              <a:buClr>
                <a:srgbClr val="9B1717"/>
              </a:buClr>
              <a:buFont typeface="Arial" panose="020B0604020202020204" pitchFamily="34" charset="0"/>
              <a:buChar char="•"/>
            </a:pPr>
            <a:r>
              <a:rPr lang="en-US" altLang="zh-CN" sz="1800" dirty="0">
                <a:effectLst/>
                <a:latin typeface="Times New Roman" panose="02020603050405020304" pitchFamily="18" charset="0"/>
                <a:ea typeface="楷体" panose="02010609060101010101" pitchFamily="49" charset="-122"/>
                <a:cs typeface="Times New Roman" panose="02020603050405020304" pitchFamily="18" charset="0"/>
              </a:rPr>
              <a:t>Since 2014, </a:t>
            </a:r>
            <a:r>
              <a:rPr lang="en-US" altLang="zh-CN" sz="1800" dirty="0" err="1">
                <a:effectLst/>
                <a:latin typeface="Times New Roman" panose="02020603050405020304" pitchFamily="18" charset="0"/>
                <a:ea typeface="楷体" panose="02010609060101010101" pitchFamily="49" charset="-122"/>
                <a:cs typeface="Times New Roman" panose="02020603050405020304" pitchFamily="18" charset="0"/>
              </a:rPr>
              <a:t>Weilong</a:t>
            </a:r>
            <a:r>
              <a:rPr lang="en-US" altLang="zh-CN" sz="1800" dirty="0">
                <a:effectLst/>
                <a:latin typeface="Times New Roman" panose="02020603050405020304" pitchFamily="18" charset="0"/>
                <a:ea typeface="楷体" panose="02010609060101010101" pitchFamily="49" charset="-122"/>
                <a:cs typeface="Times New Roman" panose="02020603050405020304" pitchFamily="18" charset="0"/>
              </a:rPr>
              <a:t> has embarked on a path of leisure transformation and has launched new products.</a:t>
            </a:r>
          </a:p>
          <a:p>
            <a:pPr marL="285750" indent="-285750">
              <a:buClr>
                <a:srgbClr val="9B1717"/>
              </a:buClr>
              <a:buFont typeface="Arial" panose="020B0604020202020204" pitchFamily="34" charset="0"/>
              <a:buChar char="•"/>
            </a:pPr>
            <a:r>
              <a:rPr lang="en-US" altLang="zh-CN" sz="180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New products</a:t>
            </a:r>
            <a:r>
              <a:rPr lang="en-US" altLang="zh-CN" sz="1800" dirty="0">
                <a:effectLst/>
                <a:latin typeface="Times New Roman" panose="02020603050405020304" pitchFamily="18" charset="0"/>
                <a:ea typeface="楷体" panose="02010609060101010101" pitchFamily="49" charset="-122"/>
                <a:cs typeface="Times New Roman" panose="02020603050405020304" pitchFamily="18" charset="0"/>
              </a:rPr>
              <a:t>: Actively developing new products, but the acceptance of the products remains to be verified.</a:t>
            </a:r>
          </a:p>
          <a:p>
            <a:pPr marL="285750" indent="-285750">
              <a:buClr>
                <a:srgbClr val="9B1717"/>
              </a:buClr>
              <a:buFont typeface="Arial" panose="020B0604020202020204" pitchFamily="34" charset="0"/>
              <a:buChar char="•"/>
            </a:pPr>
            <a:endParaRPr lang="en-US" altLang="zh-CN" sz="18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p:cNvSpPr txBox="1"/>
          <p:nvPr/>
        </p:nvSpPr>
        <p:spPr>
          <a:xfrm>
            <a:off x="178199" y="1435454"/>
            <a:ext cx="9257219" cy="400110"/>
          </a:xfrm>
          <a:prstGeom prst="rect">
            <a:avLst/>
          </a:prstGeom>
          <a:noFill/>
        </p:spPr>
        <p:txBody>
          <a:bodyPr wrap="square">
            <a:spAutoFit/>
          </a:bodyPr>
          <a:lstStyle/>
          <a:p>
            <a:pPr marL="342900" indent="-342900">
              <a:buClr>
                <a:srgbClr val="9B1717"/>
              </a:buClr>
              <a:buFont typeface="Wingdings" panose="05000000000000000000" pitchFamily="2" charset="2"/>
              <a:buChar char="n"/>
            </a:pP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rPr>
              <a:t>acquisition of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new</a:t>
            </a: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rPr>
              <a:t> customers</a:t>
            </a:r>
            <a:endParaRPr lang="zh-CN" altLang="en-US" sz="2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390" y="3947975"/>
            <a:ext cx="8739720" cy="1939916"/>
          </a:xfrm>
          <a:prstGeom prst="rect">
            <a:avLst/>
          </a:prstGeom>
          <a:noFill/>
        </p:spPr>
      </p:pic>
      <p:sp>
        <p:nvSpPr>
          <p:cNvPr id="10" name="文本框 9"/>
          <p:cNvSpPr txBox="1"/>
          <p:nvPr/>
        </p:nvSpPr>
        <p:spPr>
          <a:xfrm>
            <a:off x="524390" y="3509622"/>
            <a:ext cx="3888432" cy="338554"/>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600" dirty="0">
                <a:latin typeface="Times New Roman" panose="02020603050405020304" pitchFamily="18" charset="0"/>
                <a:cs typeface="Times New Roman" panose="02020603050405020304" pitchFamily="18" charset="0"/>
              </a:rPr>
              <a:t>Product category expansion</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PART Ⅳ: Valuation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19122" y="3069754"/>
            <a:ext cx="8803771" cy="584775"/>
          </a:xfrm>
          <a:prstGeom prst="rect">
            <a:avLst/>
          </a:prstGeom>
          <a:noFill/>
          <a:ln w="6350" cap="flat">
            <a:noFill/>
            <a:miter lim="800000"/>
          </a:ln>
        </p:spPr>
        <p:txBody>
          <a:bodyPr wrap="square">
            <a:spAutoFit/>
          </a:bodyPr>
          <a:lstStyle/>
          <a:p>
            <a:r>
              <a:rPr lang="en-US" altLang="zh-C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Fundamental Valuation &amp; Relative Valuation</a:t>
            </a:r>
            <a:endParaRPr lang="zh-CN" altLang="en-US" sz="3200" b="1"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DCF: Calculation of WACC</a:t>
            </a:r>
          </a:p>
        </p:txBody>
      </p:sp>
      <p:sp>
        <p:nvSpPr>
          <p:cNvPr id="8" name="Text Placeholder 5"/>
          <p:cNvSpPr txBox="1"/>
          <p:nvPr/>
        </p:nvSpPr>
        <p:spPr>
          <a:xfrm>
            <a:off x="3872086" y="3578030"/>
            <a:ext cx="5527034" cy="3092123"/>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lvl="1"/>
            <a:r>
              <a:rPr lang="en-US" sz="1800" dirty="0">
                <a:latin typeface="Times New Roman" panose="02020603050405020304" pitchFamily="18" charset="0"/>
                <a:cs typeface="Times New Roman" panose="02020603050405020304" pitchFamily="18" charset="0"/>
              </a:rPr>
              <a:t>Explanations of data resources</a:t>
            </a:r>
          </a:p>
          <a:p>
            <a:pPr lvl="2"/>
            <a:r>
              <a:rPr lang="en-US" altLang="zh-CN" sz="1600" dirty="0">
                <a:latin typeface="Times New Roman" panose="02020603050405020304" pitchFamily="18" charset="0"/>
                <a:cs typeface="Times New Roman" panose="02020603050405020304" pitchFamily="18" charset="0"/>
              </a:rPr>
              <a:t>Comparable firms: Enterprises boasting comparable market shares within the snack sector</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Levered Beta: daily rate of return of the firms and CSI 300, at the period of 2022/6/16 to 2022/12/15 </a:t>
            </a:r>
          </a:p>
          <a:p>
            <a:pPr lvl="2"/>
            <a:r>
              <a:rPr lang="en-US" sz="1600" dirty="0">
                <a:latin typeface="Times New Roman" panose="02020603050405020304" pitchFamily="18" charset="0"/>
                <a:cs typeface="Times New Roman" panose="02020603050405020304" pitchFamily="18" charset="0"/>
              </a:rPr>
              <a:t>Risk free rate: the rate of 10-years government bond</a:t>
            </a:r>
          </a:p>
          <a:p>
            <a:pPr lvl="2"/>
            <a:r>
              <a:rPr lang="en-US" sz="1600" dirty="0">
                <a:latin typeface="Times New Roman" panose="02020603050405020304" pitchFamily="18" charset="0"/>
                <a:cs typeface="Times New Roman" panose="02020603050405020304" pitchFamily="18" charset="0"/>
              </a:rPr>
              <a:t>Risk premium</a:t>
            </a:r>
            <a:r>
              <a:rPr lang="en-US" altLang="zh-CN" sz="1600" dirty="0">
                <a:latin typeface="Times New Roman" panose="02020603050405020304" pitchFamily="18" charset="0"/>
                <a:cs typeface="Times New Roman" panose="02020603050405020304" pitchFamily="18" charset="0"/>
              </a:rPr>
              <a:t>: correlation of company’s daily rate of return and CSI 300,  past ten years</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Cost of debt: combination of short-term debt and long-term debt</a:t>
            </a:r>
          </a:p>
          <a:p>
            <a:pPr lvl="2"/>
            <a:r>
              <a:rPr lang="en-US" sz="1600" dirty="0">
                <a:latin typeface="Times New Roman" panose="02020603050405020304" pitchFamily="18" charset="0"/>
                <a:cs typeface="Times New Roman" panose="02020603050405020304" pitchFamily="18" charset="0"/>
              </a:rPr>
              <a:t>Calculation was done in Wind</a:t>
            </a:r>
          </a:p>
          <a:p>
            <a:pPr lvl="2"/>
            <a:endParaRPr lang="en-US" sz="1400" dirty="0">
              <a:latin typeface="Times New Roman" panose="02020603050405020304" pitchFamily="18" charset="0"/>
              <a:cs typeface="Times New Roman" panose="02020603050405020304" pitchFamily="18" charset="0"/>
            </a:endParaRPr>
          </a:p>
        </p:txBody>
      </p:sp>
      <p:graphicFrame>
        <p:nvGraphicFramePr>
          <p:cNvPr id="9" name="Group 3"/>
          <p:cNvGraphicFramePr/>
          <p:nvPr>
            <p:custDataLst>
              <p:tags r:id="rId1"/>
            </p:custDataLst>
          </p:nvPr>
        </p:nvGraphicFramePr>
        <p:xfrm>
          <a:off x="559718" y="1161542"/>
          <a:ext cx="8532951" cy="2097405"/>
        </p:xfrm>
        <a:graphic>
          <a:graphicData uri="http://schemas.openxmlformats.org/drawingml/2006/table">
            <a:tbl>
              <a:tblPr/>
              <a:tblGrid>
                <a:gridCol w="1218993">
                  <a:extLst>
                    <a:ext uri="{9D8B030D-6E8A-4147-A177-3AD203B41FA5}">
                      <a16:colId xmlns:a16="http://schemas.microsoft.com/office/drawing/2014/main" val="20000"/>
                    </a:ext>
                  </a:extLst>
                </a:gridCol>
                <a:gridCol w="1218993">
                  <a:extLst>
                    <a:ext uri="{9D8B030D-6E8A-4147-A177-3AD203B41FA5}">
                      <a16:colId xmlns:a16="http://schemas.microsoft.com/office/drawing/2014/main" val="20001"/>
                    </a:ext>
                  </a:extLst>
                </a:gridCol>
                <a:gridCol w="1218993">
                  <a:extLst>
                    <a:ext uri="{9D8B030D-6E8A-4147-A177-3AD203B41FA5}">
                      <a16:colId xmlns:a16="http://schemas.microsoft.com/office/drawing/2014/main" val="20002"/>
                    </a:ext>
                  </a:extLst>
                </a:gridCol>
                <a:gridCol w="1218993">
                  <a:extLst>
                    <a:ext uri="{9D8B030D-6E8A-4147-A177-3AD203B41FA5}">
                      <a16:colId xmlns:a16="http://schemas.microsoft.com/office/drawing/2014/main" val="20003"/>
                    </a:ext>
                  </a:extLst>
                </a:gridCol>
                <a:gridCol w="1218993">
                  <a:extLst>
                    <a:ext uri="{9D8B030D-6E8A-4147-A177-3AD203B41FA5}">
                      <a16:colId xmlns:a16="http://schemas.microsoft.com/office/drawing/2014/main" val="20004"/>
                    </a:ext>
                  </a:extLst>
                </a:gridCol>
                <a:gridCol w="1218993">
                  <a:extLst>
                    <a:ext uri="{9D8B030D-6E8A-4147-A177-3AD203B41FA5}">
                      <a16:colId xmlns:a16="http://schemas.microsoft.com/office/drawing/2014/main" val="20005"/>
                    </a:ext>
                  </a:extLst>
                </a:gridCol>
                <a:gridCol w="1218993">
                  <a:extLst>
                    <a:ext uri="{9D8B030D-6E8A-4147-A177-3AD203B41FA5}">
                      <a16:colId xmlns:a16="http://schemas.microsoft.com/office/drawing/2014/main" val="20006"/>
                    </a:ext>
                  </a:extLst>
                </a:gridCol>
              </a:tblGrid>
              <a:tr h="437815">
                <a:tc>
                  <a:txBody>
                    <a:bodyPr/>
                    <a:lstStyle/>
                    <a:p>
                      <a:pPr algn="ctr" fontAlgn="ctr"/>
                      <a:r>
                        <a:rPr lang="en-US" sz="1200" b="1" i="0" u="none" strike="noStrike" dirty="0">
                          <a:solidFill>
                            <a:srgbClr val="FFFFFF"/>
                          </a:solidFill>
                          <a:effectLst/>
                          <a:latin typeface="Times New Roman" panose="02020603050405020304" pitchFamily="18" charset="0"/>
                          <a:ea typeface="宋体" panose="02010600030101010101" pitchFamily="2" charset="-122"/>
                        </a:rPr>
                        <a:t>Comparable Firms</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ctr"/>
                      <a:r>
                        <a:rPr lang="zh-CN" altLang="en-US" sz="1200" b="1" i="0" u="none" strike="noStrike">
                          <a:solidFill>
                            <a:srgbClr val="FFFFFF"/>
                          </a:solidFill>
                          <a:effectLst/>
                          <a:latin typeface="楷体" panose="02010609060101010101" pitchFamily="49" charset="-122"/>
                          <a:ea typeface="楷体" panose="02010609060101010101" pitchFamily="49" charset="-122"/>
                        </a:rPr>
                        <a:t>恰恰食品</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ctr"/>
                      <a:r>
                        <a:rPr lang="zh-CN" altLang="en-US" sz="1200" b="1" i="0" u="none" strike="noStrike" dirty="0">
                          <a:solidFill>
                            <a:srgbClr val="FFFFFF"/>
                          </a:solidFill>
                          <a:effectLst/>
                          <a:latin typeface="楷体" panose="02010609060101010101" pitchFamily="49" charset="-122"/>
                          <a:ea typeface="楷体" panose="02010609060101010101" pitchFamily="49" charset="-122"/>
                        </a:rPr>
                        <a:t>桃李面包</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ctr"/>
                      <a:r>
                        <a:rPr lang="zh-CN" altLang="en-US" sz="1200" b="1" i="0" u="none" strike="noStrike">
                          <a:solidFill>
                            <a:srgbClr val="FFFFFF"/>
                          </a:solidFill>
                          <a:effectLst/>
                          <a:latin typeface="楷体" panose="02010609060101010101" pitchFamily="49" charset="-122"/>
                          <a:ea typeface="楷体" panose="02010609060101010101" pitchFamily="49" charset="-122"/>
                        </a:rPr>
                        <a:t>良品铺子</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ctr"/>
                      <a:r>
                        <a:rPr lang="zh-CN" altLang="en-US" sz="1200" b="1" i="0" u="none" strike="noStrike">
                          <a:solidFill>
                            <a:srgbClr val="FFFFFF"/>
                          </a:solidFill>
                          <a:effectLst/>
                          <a:latin typeface="楷体" panose="02010609060101010101" pitchFamily="49" charset="-122"/>
                          <a:ea typeface="楷体" panose="02010609060101010101" pitchFamily="49" charset="-122"/>
                        </a:rPr>
                        <a:t>盐津铺子</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ctr"/>
                      <a:r>
                        <a:rPr lang="zh-CN" altLang="en-US" sz="1200" b="1" i="0" u="none" strike="noStrike">
                          <a:solidFill>
                            <a:srgbClr val="FFFFFF"/>
                          </a:solidFill>
                          <a:effectLst/>
                          <a:latin typeface="楷体" panose="02010609060101010101" pitchFamily="49" charset="-122"/>
                          <a:ea typeface="楷体" panose="02010609060101010101" pitchFamily="49" charset="-122"/>
                        </a:rPr>
                        <a:t>三只松鼠</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ctr"/>
                      <a:r>
                        <a:rPr lang="zh-CN" altLang="en-US" sz="1200" b="1" i="0" u="none" strike="noStrike" dirty="0">
                          <a:solidFill>
                            <a:srgbClr val="FFFFFF"/>
                          </a:solidFill>
                          <a:effectLst/>
                          <a:latin typeface="楷体" panose="02010609060101010101" pitchFamily="49" charset="-122"/>
                          <a:ea typeface="楷体" panose="02010609060101010101" pitchFamily="49" charset="-122"/>
                        </a:rPr>
                        <a:t>甘源食品</a:t>
                      </a:r>
                    </a:p>
                  </a:txBody>
                  <a:tcPr marL="6350" marR="6350" marT="6350" marB="0" anchor="ctr">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31918">
                <a:tc>
                  <a:txBody>
                    <a:bodyPr/>
                    <a:lstStyle/>
                    <a:p>
                      <a:pPr algn="ctr" fontAlgn="ctr"/>
                      <a:r>
                        <a:rPr lang="en-US" sz="1200" b="1" i="0" u="none" strike="noStrike">
                          <a:solidFill>
                            <a:srgbClr val="000000"/>
                          </a:solidFill>
                          <a:effectLst/>
                          <a:latin typeface="Times New Roman" panose="02020603050405020304" pitchFamily="18" charset="0"/>
                          <a:ea typeface="宋体" panose="02010600030101010101" pitchFamily="2" charset="-122"/>
                        </a:rPr>
                        <a:t>Levered Beta</a:t>
                      </a:r>
                    </a:p>
                  </a:txBody>
                  <a:tcPr marL="6350" marR="6350" marT="6350" marB="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0.92</a:t>
                      </a:r>
                    </a:p>
                  </a:txBody>
                  <a:tcPr marL="6350" marR="6350" marT="6350" marB="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1.16</a:t>
                      </a:r>
                    </a:p>
                  </a:txBody>
                  <a:tcPr marL="6350" marR="6350" marT="6350" marB="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0.95</a:t>
                      </a:r>
                    </a:p>
                  </a:txBody>
                  <a:tcPr marL="6350" marR="6350" marT="6350" marB="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0.63</a:t>
                      </a:r>
                    </a:p>
                  </a:txBody>
                  <a:tcPr marL="6350" marR="6350" marT="6350" marB="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1.18</a:t>
                      </a:r>
                    </a:p>
                  </a:txBody>
                  <a:tcPr marL="6350" marR="6350" marT="6350" marB="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1.11</a:t>
                      </a:r>
                    </a:p>
                  </a:txBody>
                  <a:tcPr marL="6350" marR="6350" marT="6350" marB="0" anchor="ctr">
                    <a:lnL>
                      <a:noFill/>
                    </a:lnL>
                    <a:lnR cap="flat">
                      <a:noFill/>
                    </a:lnR>
                    <a:lnT w="12700" cap="flat" cmpd="sng" algn="ctr">
                      <a:solidFill>
                        <a:schemeClr val="bg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1918">
                <a:tc>
                  <a:txBody>
                    <a:bodyPr/>
                    <a:lstStyle/>
                    <a:p>
                      <a:pPr algn="ctr" fontAlgn="ctr"/>
                      <a:r>
                        <a:rPr lang="en-US" sz="1200" b="1" i="0" u="none" strike="noStrike">
                          <a:solidFill>
                            <a:srgbClr val="000000"/>
                          </a:solidFill>
                          <a:effectLst/>
                          <a:latin typeface="Times New Roman" panose="02020603050405020304" pitchFamily="18" charset="0"/>
                          <a:ea typeface="宋体" panose="02010600030101010101" pitchFamily="2" charset="-122"/>
                        </a:rPr>
                        <a:t>D/E ratio</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0.06</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0.03</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0.03</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0.04</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0.05</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a:t>
                      </a:r>
                    </a:p>
                  </a:txBody>
                  <a:tcPr marL="6350" marR="6350" marT="6350" marB="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31918">
                <a:tc>
                  <a:txBody>
                    <a:bodyPr/>
                    <a:lstStyle/>
                    <a:p>
                      <a:pPr algn="ctr" fontAlgn="ctr"/>
                      <a:r>
                        <a:rPr lang="en-US" sz="1200" b="1" i="0" u="none" strike="noStrike">
                          <a:solidFill>
                            <a:srgbClr val="000000"/>
                          </a:solidFill>
                          <a:effectLst/>
                          <a:latin typeface="Times New Roman" panose="02020603050405020304" pitchFamily="18" charset="0"/>
                          <a:ea typeface="宋体" panose="02010600030101010101" pitchFamily="2" charset="-122"/>
                        </a:rPr>
                        <a:t>Tax Rate</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24%</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24%</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24%</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24%</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24%</a:t>
                      </a:r>
                    </a:p>
                  </a:txBody>
                  <a:tcPr marL="6350" marR="6350" marT="6350" marB="0" anchor="ctr">
                    <a:lnL>
                      <a:noFill/>
                    </a:lnL>
                    <a:lnR>
                      <a:noFill/>
                    </a:lnR>
                    <a:lnT>
                      <a:noFill/>
                    </a:lnT>
                    <a:lnB>
                      <a:noFill/>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24%</a:t>
                      </a:r>
                    </a:p>
                  </a:txBody>
                  <a:tcPr marL="6350" marR="6350" marT="6350" marB="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31918">
                <a:tc>
                  <a:txBody>
                    <a:bodyPr/>
                    <a:lstStyle/>
                    <a:p>
                      <a:pPr algn="ctr" fontAlgn="ctr"/>
                      <a:r>
                        <a:rPr lang="en-US" sz="1200" b="1" i="0" u="none" strike="noStrike">
                          <a:solidFill>
                            <a:srgbClr val="000000"/>
                          </a:solidFill>
                          <a:effectLst/>
                          <a:latin typeface="Times New Roman" panose="02020603050405020304" pitchFamily="18" charset="0"/>
                          <a:ea typeface="宋体" panose="02010600030101010101" pitchFamily="2" charset="-122"/>
                        </a:rPr>
                        <a:t>Unlevered Beta</a:t>
                      </a:r>
                    </a:p>
                  </a:txBody>
                  <a:tcPr marL="6350" marR="6350" marT="6350" marB="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0.88</a:t>
                      </a:r>
                    </a:p>
                  </a:txBody>
                  <a:tcPr marL="6350" marR="6350" marT="6350" marB="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1.13</a:t>
                      </a:r>
                    </a:p>
                  </a:txBody>
                  <a:tcPr marL="6350" marR="6350" marT="6350" marB="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0.93</a:t>
                      </a:r>
                    </a:p>
                  </a:txBody>
                  <a:tcPr marL="6350" marR="6350" marT="6350" marB="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0.61</a:t>
                      </a:r>
                    </a:p>
                  </a:txBody>
                  <a:tcPr marL="6350" marR="6350" marT="6350" marB="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1.14</a:t>
                      </a:r>
                    </a:p>
                  </a:txBody>
                  <a:tcPr marL="6350" marR="6350" marT="6350" marB="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1.11</a:t>
                      </a:r>
                    </a:p>
                  </a:txBody>
                  <a:tcPr marL="6350" marR="6350" marT="6350" marB="0" anchor="ctr">
                    <a:lnL>
                      <a:noFill/>
                    </a:lnL>
                    <a:lnR cap="flat">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918">
                <a:tc>
                  <a:txBody>
                    <a:bodyPr/>
                    <a:lstStyle/>
                    <a:p>
                      <a:pPr algn="ctr" fontAlgn="ctr"/>
                      <a:r>
                        <a:rPr lang="en-US" sz="1200" b="1" i="0" u="none" strike="noStrike">
                          <a:solidFill>
                            <a:srgbClr val="000000"/>
                          </a:solidFill>
                          <a:effectLst/>
                          <a:latin typeface="Times New Roman" panose="02020603050405020304" pitchFamily="18" charset="0"/>
                          <a:ea typeface="宋体" panose="02010600030101010101" pitchFamily="2" charset="-122"/>
                        </a:rPr>
                        <a:t>Industry Beta</a:t>
                      </a:r>
                    </a:p>
                  </a:txBody>
                  <a:tcPr marL="6350" marR="6350" marT="635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gridSpan="6">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0.96</a:t>
                      </a:r>
                    </a:p>
                  </a:txBody>
                  <a:tcPr marL="6350" marR="6350" marT="6350" marB="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hMerge="1">
                  <a:txBody>
                    <a:bodyPr/>
                    <a:lstStyle/>
                    <a:p>
                      <a:endParaRPr lang="zh-CN"/>
                    </a:p>
                  </a:txBody>
                  <a:tcPr>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 name="Group 3"/>
          <p:cNvGraphicFramePr/>
          <p:nvPr>
            <p:custDataLst>
              <p:tags r:id="rId2"/>
            </p:custDataLst>
          </p:nvPr>
        </p:nvGraphicFramePr>
        <p:xfrm>
          <a:off x="559718" y="3578029"/>
          <a:ext cx="2524903" cy="3026475"/>
        </p:xfrm>
        <a:graphic>
          <a:graphicData uri="http://schemas.openxmlformats.org/drawingml/2006/table">
            <a:tbl>
              <a:tblPr/>
              <a:tblGrid>
                <a:gridCol w="1218864">
                  <a:extLst>
                    <a:ext uri="{9D8B030D-6E8A-4147-A177-3AD203B41FA5}">
                      <a16:colId xmlns:a16="http://schemas.microsoft.com/office/drawing/2014/main" val="20000"/>
                    </a:ext>
                  </a:extLst>
                </a:gridCol>
                <a:gridCol w="1306039">
                  <a:extLst>
                    <a:ext uri="{9D8B030D-6E8A-4147-A177-3AD203B41FA5}">
                      <a16:colId xmlns:a16="http://schemas.microsoft.com/office/drawing/2014/main" val="20001"/>
                    </a:ext>
                  </a:extLst>
                </a:gridCol>
              </a:tblGrid>
              <a:tr h="336275">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Industry Beta</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cap="flat">
                      <a:noFill/>
                    </a:lnL>
                    <a:lnR>
                      <a:noFill/>
                    </a:lnR>
                    <a:lnT w="12700" cap="flat" cmpd="sng" algn="ctr">
                      <a:solidFill>
                        <a:srgbClr val="741111"/>
                      </a:solidFill>
                      <a:prstDash val="solid"/>
                      <a:round/>
                      <a:headEnd type="none" w="med" len="med"/>
                      <a:tailEnd type="none" w="med" len="med"/>
                    </a:lnT>
                    <a:lnB>
                      <a:noFill/>
                    </a:lnB>
                    <a:lnTlToBr>
                      <a:noFill/>
                    </a:lnTlToBr>
                    <a:lnBlToTr>
                      <a:noFill/>
                    </a:lnBlToTr>
                    <a:noFill/>
                  </a:tcPr>
                </a:tc>
                <a:tc>
                  <a:txBody>
                    <a:bodyPr/>
                    <a:lstStyle/>
                    <a:p>
                      <a:pPr algn="r" fontAlgn="ctr"/>
                      <a:r>
                        <a:rPr lang="en-US" altLang="zh-CN" sz="1400" u="none" strike="noStrike" dirty="0">
                          <a:effectLst/>
                          <a:latin typeface="Times New Roman" panose="02020603050405020304" pitchFamily="18" charset="0"/>
                          <a:cs typeface="Times New Roman" panose="02020603050405020304" pitchFamily="18" charset="0"/>
                        </a:rPr>
                        <a:t>0.96</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a:noFill/>
                    </a:lnL>
                    <a:lnR>
                      <a:noFill/>
                    </a:lnR>
                    <a:lnT w="12700" cap="flat" cmpd="sng" algn="ctr">
                      <a:solidFill>
                        <a:srgbClr val="74111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36275">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D</a:t>
                      </a:r>
                      <a:r>
                        <a:rPr lang="en-US" sz="1400" u="none" strike="noStrike">
                          <a:effectLst/>
                          <a:latin typeface="Times New Roman" panose="02020603050405020304" pitchFamily="18" charset="0"/>
                          <a:cs typeface="Times New Roman" panose="02020603050405020304" pitchFamily="18" charset="0"/>
                        </a:rPr>
                        <a:t>/E ratio</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cap="flat">
                      <a:noFill/>
                    </a:lnL>
                    <a:lnR>
                      <a:noFill/>
                    </a:lnR>
                    <a:lnT>
                      <a:noFill/>
                    </a:lnT>
                    <a:lnB>
                      <a:noFill/>
                    </a:lnB>
                    <a:lnTlToBr>
                      <a:noFill/>
                    </a:lnTlToBr>
                    <a:lnBlToTr>
                      <a:noFill/>
                    </a:lnBlToTr>
                    <a:noFill/>
                  </a:tcPr>
                </a:tc>
                <a:tc>
                  <a:txBody>
                    <a:bodyPr/>
                    <a:lstStyle/>
                    <a:p>
                      <a:pPr algn="r" fontAlgn="ctr"/>
                      <a:r>
                        <a:rPr lang="en-US" altLang="zh-CN" sz="1400" u="none" strike="noStrike" dirty="0">
                          <a:effectLst/>
                          <a:latin typeface="Times New Roman" panose="02020603050405020304" pitchFamily="18" charset="0"/>
                          <a:cs typeface="Times New Roman" panose="02020603050405020304" pitchFamily="18" charset="0"/>
                        </a:rPr>
                        <a:t>0.04</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36275">
                <a:tc>
                  <a:txBody>
                    <a:bodyPr/>
                    <a:lstStyle/>
                    <a:p>
                      <a:pPr algn="l" fontAlgn="ctr"/>
                      <a:r>
                        <a:rPr lang="en-US" sz="1400" u="none" strike="noStrike">
                          <a:effectLst/>
                          <a:latin typeface="Times New Roman" panose="02020603050405020304" pitchFamily="18" charset="0"/>
                          <a:cs typeface="Times New Roman" panose="02020603050405020304" pitchFamily="18" charset="0"/>
                        </a:rPr>
                        <a:t>Tax rate</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cap="flat">
                      <a:noFill/>
                    </a:lnL>
                    <a:lnR>
                      <a:noFill/>
                    </a:lnR>
                    <a:lnT>
                      <a:noFill/>
                    </a:lnT>
                    <a:lnB>
                      <a:noFill/>
                    </a:lnB>
                    <a:lnTlToBr>
                      <a:noFill/>
                    </a:lnTlToBr>
                    <a:lnBlToTr>
                      <a:noFill/>
                    </a:lnBlToTr>
                    <a:noFill/>
                  </a:tcPr>
                </a:tc>
                <a:tc>
                  <a:txBody>
                    <a:bodyPr/>
                    <a:lstStyle/>
                    <a:p>
                      <a:pPr algn="r" fontAlgn="ctr"/>
                      <a:r>
                        <a:rPr lang="en-US" altLang="zh-CN" sz="1400" u="none" strike="noStrike" dirty="0">
                          <a:effectLst/>
                          <a:latin typeface="Times New Roman" panose="02020603050405020304" pitchFamily="18" charset="0"/>
                          <a:cs typeface="Times New Roman" panose="02020603050405020304" pitchFamily="18" charset="0"/>
                        </a:rPr>
                        <a:t>24%</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275">
                <a:tc>
                  <a:txBody>
                    <a:bodyPr/>
                    <a:lstStyle/>
                    <a:p>
                      <a:pPr algn="l" fontAlgn="ctr"/>
                      <a:r>
                        <a:rPr lang="en-US" sz="1400" b="1" u="none" strike="noStrike">
                          <a:effectLst/>
                          <a:latin typeface="Times New Roman" panose="02020603050405020304" pitchFamily="18" charset="0"/>
                          <a:cs typeface="Times New Roman" panose="02020603050405020304" pitchFamily="18" charset="0"/>
                        </a:rPr>
                        <a:t>Beta</a:t>
                      </a:r>
                      <a:endParaRPr lang="en-US" sz="14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cap="flat">
                      <a:noFill/>
                    </a:lnL>
                    <a:lnR>
                      <a:noFill/>
                    </a:lnR>
                    <a:lnT>
                      <a:noFill/>
                    </a:lnT>
                    <a:lnB>
                      <a:noFill/>
                    </a:lnB>
                    <a:lnTlToBr>
                      <a:noFill/>
                    </a:lnTlToBr>
                    <a:lnBlToTr>
                      <a:noFill/>
                    </a:lnBlToTr>
                    <a:noFill/>
                  </a:tcPr>
                </a:tc>
                <a:tc>
                  <a:txBody>
                    <a:bodyPr/>
                    <a:lstStyle/>
                    <a:p>
                      <a:pPr algn="r" fontAlgn="ctr"/>
                      <a:r>
                        <a:rPr lang="en-US" altLang="zh-CN" sz="1400" b="1" u="none" strike="noStrike" dirty="0">
                          <a:effectLst/>
                          <a:latin typeface="Times New Roman" panose="02020603050405020304" pitchFamily="18" charset="0"/>
                          <a:cs typeface="Times New Roman" panose="02020603050405020304" pitchFamily="18" charset="0"/>
                        </a:rPr>
                        <a:t>0.99</a:t>
                      </a:r>
                      <a:endParaRPr lang="en-US" altLang="zh-CN"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275">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Risk free rate</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cap="flat">
                      <a:noFill/>
                    </a:lnL>
                    <a:lnR>
                      <a:noFill/>
                    </a:lnR>
                    <a:lnT>
                      <a:noFill/>
                    </a:lnT>
                    <a:lnB>
                      <a:noFill/>
                    </a:lnB>
                    <a:lnTlToBr>
                      <a:noFill/>
                    </a:lnTlToBr>
                    <a:lnBlToTr>
                      <a:noFill/>
                    </a:lnBlToTr>
                    <a:noFill/>
                  </a:tcPr>
                </a:tc>
                <a:tc>
                  <a:txBody>
                    <a:bodyPr/>
                    <a:lstStyle/>
                    <a:p>
                      <a:pPr algn="r" fontAlgn="ctr"/>
                      <a:r>
                        <a:rPr lang="en-US" altLang="zh-CN" sz="1400" u="none" strike="noStrike" dirty="0">
                          <a:effectLst/>
                          <a:latin typeface="Times New Roman" panose="02020603050405020304" pitchFamily="18" charset="0"/>
                          <a:cs typeface="Times New Roman" panose="02020603050405020304" pitchFamily="18" charset="0"/>
                        </a:rPr>
                        <a:t>2.86%</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336275">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Risk premium</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cap="flat">
                      <a:noFill/>
                    </a:lnL>
                    <a:lnR>
                      <a:noFill/>
                    </a:lnR>
                    <a:lnT>
                      <a:noFill/>
                    </a:lnT>
                    <a:lnB>
                      <a:noFill/>
                    </a:lnB>
                    <a:lnTlToBr>
                      <a:noFill/>
                    </a:lnTlToBr>
                    <a:lnBlToTr>
                      <a:noFill/>
                    </a:lnBlToTr>
                    <a:noFill/>
                  </a:tcPr>
                </a:tc>
                <a:tc>
                  <a:txBody>
                    <a:bodyPr/>
                    <a:lstStyle/>
                    <a:p>
                      <a:pPr algn="r" fontAlgn="ctr"/>
                      <a:r>
                        <a:rPr lang="en-US" altLang="zh-CN" sz="1400" u="none" strike="noStrike" dirty="0">
                          <a:effectLst/>
                          <a:latin typeface="Times New Roman" panose="02020603050405020304" pitchFamily="18" charset="0"/>
                          <a:cs typeface="Times New Roman" panose="02020603050405020304" pitchFamily="18" charset="0"/>
                        </a:rPr>
                        <a:t>4.7%</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36275">
                <a:tc>
                  <a:txBody>
                    <a:bodyPr/>
                    <a:lstStyle/>
                    <a:p>
                      <a:pPr algn="l" fontAlgn="ctr"/>
                      <a:r>
                        <a:rPr lang="en-US" sz="1400" u="none" strike="noStrike" dirty="0">
                          <a:effectLst/>
                          <a:latin typeface="Times New Roman" panose="02020603050405020304" pitchFamily="18" charset="0"/>
                          <a:cs typeface="Times New Roman" panose="02020603050405020304" pitchFamily="18" charset="0"/>
                        </a:rPr>
                        <a:t>Cost of Equity</a:t>
                      </a:r>
                      <a:endPar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cap="flat">
                      <a:noFill/>
                    </a:lnL>
                    <a:lnR>
                      <a:noFill/>
                    </a:lnR>
                    <a:lnT>
                      <a:noFill/>
                    </a:lnT>
                    <a:lnB>
                      <a:noFill/>
                    </a:lnB>
                    <a:lnTlToBr>
                      <a:noFill/>
                    </a:lnTlToBr>
                    <a:lnBlToTr>
                      <a:noFill/>
                    </a:lnBlToTr>
                    <a:noFill/>
                  </a:tcPr>
                </a:tc>
                <a:tc>
                  <a:txBody>
                    <a:bodyPr/>
                    <a:lstStyle/>
                    <a:p>
                      <a:pPr algn="r" fontAlgn="ctr"/>
                      <a:r>
                        <a:rPr lang="en-US" altLang="zh-CN" sz="1400" u="none" strike="noStrike" dirty="0">
                          <a:effectLst/>
                          <a:latin typeface="Times New Roman" panose="02020603050405020304" pitchFamily="18" charset="0"/>
                          <a:cs typeface="Times New Roman" panose="02020603050405020304" pitchFamily="18" charset="0"/>
                        </a:rPr>
                        <a:t>7.51%</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36275">
                <a:tc>
                  <a:txBody>
                    <a:bodyPr/>
                    <a:lstStyle/>
                    <a:p>
                      <a:pPr algn="l" fontAlgn="ctr"/>
                      <a:r>
                        <a:rPr lang="en-US"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Cost of Debt</a:t>
                      </a:r>
                    </a:p>
                  </a:txBody>
                  <a:tcPr marL="0" marR="0" marT="18000" marB="18000" anchor="ctr">
                    <a:lnL cap="flat">
                      <a:noFill/>
                    </a:lnL>
                    <a:lnR>
                      <a:noFill/>
                    </a:lnR>
                    <a:lnT>
                      <a:noFill/>
                    </a:lnT>
                    <a:lnB>
                      <a:noFill/>
                    </a:lnB>
                    <a:lnTlToBr>
                      <a:noFill/>
                    </a:lnTlToBr>
                    <a:lnBlToTr>
                      <a:noFill/>
                    </a:lnBlToTr>
                    <a:noFill/>
                  </a:tcPr>
                </a:tc>
                <a:tc>
                  <a:txBody>
                    <a:bodyPr/>
                    <a:lstStyle/>
                    <a:p>
                      <a:pPr algn="r" fontAlgn="ctr"/>
                      <a:r>
                        <a:rPr lang="en-US" altLang="zh-CN" sz="1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2.54%</a:t>
                      </a:r>
                    </a:p>
                  </a:txBody>
                  <a:tcPr marL="0" marR="0" marT="18000" marB="18000" anchor="ctr">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36275">
                <a:tc>
                  <a:txBody>
                    <a:bodyPr/>
                    <a:lstStyle/>
                    <a:p>
                      <a:pPr algn="l" fontAlgn="ctr"/>
                      <a:r>
                        <a:rPr lang="en-US" sz="1400" b="1" u="none" strike="noStrike" dirty="0">
                          <a:effectLst/>
                          <a:latin typeface="Times New Roman" panose="02020603050405020304" pitchFamily="18" charset="0"/>
                          <a:cs typeface="Times New Roman" panose="02020603050405020304" pitchFamily="18" charset="0"/>
                        </a:rPr>
                        <a:t>WACC</a:t>
                      </a: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cap="flat">
                      <a:noFill/>
                    </a:lnL>
                    <a:lnR>
                      <a:noFill/>
                    </a:lnR>
                    <a:lnT>
                      <a:noFill/>
                    </a:lnT>
                    <a:lnB w="12700" cap="flat" cmpd="sng" algn="ctr">
                      <a:solidFill>
                        <a:srgbClr val="741111"/>
                      </a:solidFill>
                      <a:prstDash val="solid"/>
                      <a:round/>
                      <a:headEnd type="none" w="med" len="med"/>
                      <a:tailEnd type="none" w="med" len="med"/>
                    </a:lnB>
                    <a:lnTlToBr>
                      <a:noFill/>
                    </a:lnTlToBr>
                    <a:lnBlToTr>
                      <a:noFill/>
                    </a:lnBlToTr>
                    <a:noFill/>
                  </a:tcPr>
                </a:tc>
                <a:tc>
                  <a:txBody>
                    <a:bodyPr/>
                    <a:lstStyle/>
                    <a:p>
                      <a:pPr algn="r" fontAlgn="ctr"/>
                      <a:r>
                        <a:rPr lang="en-US" altLang="zh-CN" sz="1400" b="1" u="none" strike="noStrike" dirty="0">
                          <a:effectLst/>
                          <a:latin typeface="Times New Roman" panose="02020603050405020304" pitchFamily="18" charset="0"/>
                          <a:cs typeface="Times New Roman" panose="02020603050405020304" pitchFamily="18" charset="0"/>
                        </a:rPr>
                        <a:t>7.37%</a:t>
                      </a:r>
                      <a:endParaRPr lang="en-US" altLang="zh-CN"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a:noFill/>
                    </a:lnL>
                    <a:lnR>
                      <a:noFill/>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DCF: </a:t>
            </a:r>
            <a:r>
              <a:rPr lang="en-US" sz="2800" dirty="0">
                <a:latin typeface="Times New Roman" panose="02020603050405020304" pitchFamily="18" charset="0"/>
                <a:cs typeface="Times New Roman" panose="02020603050405020304" pitchFamily="18" charset="0"/>
              </a:rPr>
              <a:t>Prediction of Revenue</a:t>
            </a:r>
          </a:p>
        </p:txBody>
      </p:sp>
      <p:graphicFrame>
        <p:nvGraphicFramePr>
          <p:cNvPr id="6" name="Group 3"/>
          <p:cNvGraphicFramePr/>
          <p:nvPr>
            <p:custDataLst>
              <p:tags r:id="rId1"/>
            </p:custDataLst>
          </p:nvPr>
        </p:nvGraphicFramePr>
        <p:xfrm>
          <a:off x="491019" y="1059466"/>
          <a:ext cx="8922300" cy="2102485"/>
        </p:xfrm>
        <a:graphic>
          <a:graphicData uri="http://schemas.openxmlformats.org/drawingml/2006/table">
            <a:tbl>
              <a:tblPr>
                <a:tableStyleId>{8799B23B-EC83-4686-B30A-512413B5E67A}</a:tableStyleId>
              </a:tblPr>
              <a:tblGrid>
                <a:gridCol w="2480967">
                  <a:extLst>
                    <a:ext uri="{9D8B030D-6E8A-4147-A177-3AD203B41FA5}">
                      <a16:colId xmlns:a16="http://schemas.microsoft.com/office/drawing/2014/main" val="20000"/>
                    </a:ext>
                  </a:extLst>
                </a:gridCol>
                <a:gridCol w="715711">
                  <a:extLst>
                    <a:ext uri="{9D8B030D-6E8A-4147-A177-3AD203B41FA5}">
                      <a16:colId xmlns:a16="http://schemas.microsoft.com/office/drawing/2014/main" val="20001"/>
                    </a:ext>
                  </a:extLst>
                </a:gridCol>
                <a:gridCol w="715711">
                  <a:extLst>
                    <a:ext uri="{9D8B030D-6E8A-4147-A177-3AD203B41FA5}">
                      <a16:colId xmlns:a16="http://schemas.microsoft.com/office/drawing/2014/main" val="20002"/>
                    </a:ext>
                  </a:extLst>
                </a:gridCol>
                <a:gridCol w="715711">
                  <a:extLst>
                    <a:ext uri="{9D8B030D-6E8A-4147-A177-3AD203B41FA5}">
                      <a16:colId xmlns:a16="http://schemas.microsoft.com/office/drawing/2014/main" val="20003"/>
                    </a:ext>
                  </a:extLst>
                </a:gridCol>
                <a:gridCol w="715645">
                  <a:extLst>
                    <a:ext uri="{9D8B030D-6E8A-4147-A177-3AD203B41FA5}">
                      <a16:colId xmlns:a16="http://schemas.microsoft.com/office/drawing/2014/main" val="20004"/>
                    </a:ext>
                  </a:extLst>
                </a:gridCol>
                <a:gridCol w="715777">
                  <a:extLst>
                    <a:ext uri="{9D8B030D-6E8A-4147-A177-3AD203B41FA5}">
                      <a16:colId xmlns:a16="http://schemas.microsoft.com/office/drawing/2014/main" val="20005"/>
                    </a:ext>
                  </a:extLst>
                </a:gridCol>
                <a:gridCol w="715711">
                  <a:extLst>
                    <a:ext uri="{9D8B030D-6E8A-4147-A177-3AD203B41FA5}">
                      <a16:colId xmlns:a16="http://schemas.microsoft.com/office/drawing/2014/main" val="20006"/>
                    </a:ext>
                  </a:extLst>
                </a:gridCol>
                <a:gridCol w="715645">
                  <a:extLst>
                    <a:ext uri="{9D8B030D-6E8A-4147-A177-3AD203B41FA5}">
                      <a16:colId xmlns:a16="http://schemas.microsoft.com/office/drawing/2014/main" val="20007"/>
                    </a:ext>
                  </a:extLst>
                </a:gridCol>
                <a:gridCol w="715777">
                  <a:extLst>
                    <a:ext uri="{9D8B030D-6E8A-4147-A177-3AD203B41FA5}">
                      <a16:colId xmlns:a16="http://schemas.microsoft.com/office/drawing/2014/main" val="20008"/>
                    </a:ext>
                  </a:extLst>
                </a:gridCol>
                <a:gridCol w="715645">
                  <a:extLst>
                    <a:ext uri="{9D8B030D-6E8A-4147-A177-3AD203B41FA5}">
                      <a16:colId xmlns:a16="http://schemas.microsoft.com/office/drawing/2014/main" val="20009"/>
                    </a:ext>
                  </a:extLst>
                </a:gridCol>
              </a:tblGrid>
              <a:tr h="181924">
                <a:tc>
                  <a:txBody>
                    <a:bodyPr/>
                    <a:lstStyle/>
                    <a:p>
                      <a:pPr indent="0" algn="l">
                        <a:buNone/>
                      </a:pPr>
                      <a:r>
                        <a:rPr lang="en-US" sz="1200" b="1">
                          <a:solidFill>
                            <a:srgbClr val="000000"/>
                          </a:solidFill>
                          <a:latin typeface="Times New Roman" panose="02020603050405020304" pitchFamily="18" charset="0"/>
                          <a:cs typeface="Times New Roman" panose="02020603050405020304" pitchFamily="18" charset="0"/>
                        </a:rPr>
                        <a:t>(In thoudsand RMB)</a:t>
                      </a:r>
                      <a:endParaRPr lang="zh-CN" altLang="en-US" sz="12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12700" marR="12700" marT="1270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2019A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2020A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2021A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2022A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AVG RATE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2023E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2024E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2025E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2026E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276225">
                <a:tc>
                  <a:txBody>
                    <a:bodyPr/>
                    <a:lstStyle/>
                    <a:p>
                      <a:pPr algn="l" fontAlgn="b"/>
                      <a:r>
                        <a:rPr lang="en-US" sz="1200" b="1" u="none" strike="noStrike">
                          <a:effectLst/>
                          <a:latin typeface="Times New Roman" panose="02020603050405020304" pitchFamily="18" charset="0"/>
                          <a:cs typeface="Times New Roman" panose="02020603050405020304" pitchFamily="18" charset="0"/>
                        </a:rPr>
                        <a:t>Revenue</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7200" marB="72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3384,766</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4120357</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4800200</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4632,221</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5139780 </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5713698 </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6363687 </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7100982 </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1924">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Seasoned flour products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2,474,574</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2,690,287</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2,918,039</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2,718,613</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2,936,102</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3,170,990</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3,424,669</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3,698,643</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1924">
                <a:tc>
                  <a:txBody>
                    <a:bodyPr/>
                    <a:lstStyle/>
                    <a:p>
                      <a:pPr indent="0">
                        <a:buNone/>
                      </a:pPr>
                      <a:r>
                        <a:rPr lang="en-US" sz="1100" b="0" i="1">
                          <a:solidFill>
                            <a:srgbClr val="000000"/>
                          </a:solidFill>
                          <a:latin typeface="宋体" panose="02010600030101010101" pitchFamily="2" charset="-122"/>
                        </a:rPr>
                        <a:t>yoy</a:t>
                      </a:r>
                      <a:endParaRPr lang="en-US" altLang="en-US" sz="1100" b="0" i="1">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buNone/>
                      </a:pPr>
                      <a:endParaRPr lang="en-US" altLang="en-US" sz="1100" b="1">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dirty="0">
                          <a:solidFill>
                            <a:srgbClr val="000000"/>
                          </a:solidFill>
                          <a:latin typeface="宋体" panose="02010600030101010101" pitchFamily="2" charset="-122"/>
                        </a:rPr>
                        <a:t>8.72%</a:t>
                      </a:r>
                      <a:endParaRPr lang="en-US" altLang="en-US" sz="1100" b="0" dirty="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dirty="0">
                          <a:solidFill>
                            <a:srgbClr val="000000"/>
                          </a:solidFill>
                          <a:latin typeface="宋体" panose="02010600030101010101" pitchFamily="2" charset="-122"/>
                        </a:rPr>
                        <a:t>8.47%</a:t>
                      </a:r>
                      <a:endParaRPr lang="en-US" altLang="en-US" sz="1100" b="0" dirty="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-6.83%</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3.45%</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dirty="0">
                          <a:solidFill>
                            <a:srgbClr val="000000"/>
                          </a:solidFill>
                          <a:latin typeface="宋体" panose="02010600030101010101" pitchFamily="2" charset="-122"/>
                        </a:rPr>
                        <a:t>8%</a:t>
                      </a:r>
                      <a:endParaRPr lang="en-US" altLang="en-US" sz="1100" b="0" dirty="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8%</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8%</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8%</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1924">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Vegetable products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664,959</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1,167,541</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1,664,120</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1,693,339</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1,981,207</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2,318,012</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2,712,074</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3,173,126</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81924">
                <a:tc>
                  <a:txBody>
                    <a:bodyPr/>
                    <a:lstStyle/>
                    <a:p>
                      <a:pPr indent="0">
                        <a:buNone/>
                      </a:pPr>
                      <a:r>
                        <a:rPr lang="en-US" sz="1100" b="0" i="1">
                          <a:solidFill>
                            <a:srgbClr val="000000"/>
                          </a:solidFill>
                          <a:latin typeface="宋体" panose="02010600030101010101" pitchFamily="2" charset="-122"/>
                        </a:rPr>
                        <a:t>yoy</a:t>
                      </a:r>
                      <a:endParaRPr lang="en-US" altLang="en-US" sz="1100" b="0" i="1">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buNone/>
                      </a:pPr>
                      <a:endParaRPr lang="en-US" altLang="en-US" sz="1100" b="1">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75.58%</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42.53%</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1.76%</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39.96%</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17%</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17%</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17%</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17%</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1924">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Bean-based and other products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245,233</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262,529</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218,041</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220,269</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100" b="0" dirty="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222,472</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224,696</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226,943</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229,213</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81924">
                <a:tc>
                  <a:txBody>
                    <a:bodyPr/>
                    <a:lstStyle/>
                    <a:p>
                      <a:pPr indent="0">
                        <a:buNone/>
                      </a:pPr>
                      <a:r>
                        <a:rPr lang="en-US" sz="1100" b="0" i="1">
                          <a:solidFill>
                            <a:srgbClr val="000000"/>
                          </a:solidFill>
                          <a:latin typeface="宋体" panose="02010600030101010101" pitchFamily="2" charset="-122"/>
                        </a:rPr>
                        <a:t>yoy</a:t>
                      </a:r>
                      <a:endParaRPr lang="en-US" altLang="en-US" sz="1100" b="0" i="1">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buNone/>
                      </a:pPr>
                      <a:endParaRPr lang="en-US" altLang="en-US" sz="1100" b="1">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7.05%</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-16.95%</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dirty="0">
                          <a:solidFill>
                            <a:srgbClr val="000000"/>
                          </a:solidFill>
                          <a:latin typeface="宋体" panose="02010600030101010101" pitchFamily="2" charset="-122"/>
                        </a:rPr>
                        <a:t>1.02%</a:t>
                      </a:r>
                      <a:endParaRPr lang="en-US" altLang="en-US" sz="1100" b="0" dirty="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-2.96%</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100" b="0" dirty="0">
                          <a:solidFill>
                            <a:srgbClr val="000000"/>
                          </a:solidFill>
                          <a:latin typeface="宋体" panose="02010600030101010101" pitchFamily="2" charset="-122"/>
                        </a:rPr>
                        <a:t>1%</a:t>
                      </a:r>
                      <a:endParaRPr lang="en-US" altLang="en-US" sz="1100" b="0" dirty="0">
                        <a:solidFill>
                          <a:srgbClr val="000000"/>
                        </a:solidFill>
                        <a:latin typeface="宋体" panose="02010600030101010101" pitchFamily="2" charset="-122"/>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20" name="Group 3"/>
          <p:cNvGraphicFramePr/>
          <p:nvPr>
            <p:custDataLst>
              <p:tags r:id="rId2"/>
            </p:custDataLst>
          </p:nvPr>
        </p:nvGraphicFramePr>
        <p:xfrm>
          <a:off x="1969651" y="3537588"/>
          <a:ext cx="7443577" cy="2354580"/>
        </p:xfrm>
        <a:graphic>
          <a:graphicData uri="http://schemas.openxmlformats.org/drawingml/2006/table">
            <a:tbl>
              <a:tblPr/>
              <a:tblGrid>
                <a:gridCol w="1517650">
                  <a:extLst>
                    <a:ext uri="{9D8B030D-6E8A-4147-A177-3AD203B41FA5}">
                      <a16:colId xmlns:a16="http://schemas.microsoft.com/office/drawing/2014/main" val="20000"/>
                    </a:ext>
                  </a:extLst>
                </a:gridCol>
                <a:gridCol w="658399">
                  <a:extLst>
                    <a:ext uri="{9D8B030D-6E8A-4147-A177-3AD203B41FA5}">
                      <a16:colId xmlns:a16="http://schemas.microsoft.com/office/drawing/2014/main" val="20001"/>
                    </a:ext>
                  </a:extLst>
                </a:gridCol>
                <a:gridCol w="658441">
                  <a:extLst>
                    <a:ext uri="{9D8B030D-6E8A-4147-A177-3AD203B41FA5}">
                      <a16:colId xmlns:a16="http://schemas.microsoft.com/office/drawing/2014/main" val="20002"/>
                    </a:ext>
                  </a:extLst>
                </a:gridCol>
                <a:gridCol w="658441">
                  <a:extLst>
                    <a:ext uri="{9D8B030D-6E8A-4147-A177-3AD203B41FA5}">
                      <a16:colId xmlns:a16="http://schemas.microsoft.com/office/drawing/2014/main" val="20003"/>
                    </a:ext>
                  </a:extLst>
                </a:gridCol>
                <a:gridCol w="658441">
                  <a:extLst>
                    <a:ext uri="{9D8B030D-6E8A-4147-A177-3AD203B41FA5}">
                      <a16:colId xmlns:a16="http://schemas.microsoft.com/office/drawing/2014/main" val="20004"/>
                    </a:ext>
                  </a:extLst>
                </a:gridCol>
                <a:gridCol w="658441">
                  <a:extLst>
                    <a:ext uri="{9D8B030D-6E8A-4147-A177-3AD203B41FA5}">
                      <a16:colId xmlns:a16="http://schemas.microsoft.com/office/drawing/2014/main" val="20005"/>
                    </a:ext>
                  </a:extLst>
                </a:gridCol>
                <a:gridCol w="658441">
                  <a:extLst>
                    <a:ext uri="{9D8B030D-6E8A-4147-A177-3AD203B41FA5}">
                      <a16:colId xmlns:a16="http://schemas.microsoft.com/office/drawing/2014/main" val="20006"/>
                    </a:ext>
                  </a:extLst>
                </a:gridCol>
                <a:gridCol w="658441">
                  <a:extLst>
                    <a:ext uri="{9D8B030D-6E8A-4147-A177-3AD203B41FA5}">
                      <a16:colId xmlns:a16="http://schemas.microsoft.com/office/drawing/2014/main" val="20007"/>
                    </a:ext>
                  </a:extLst>
                </a:gridCol>
                <a:gridCol w="658495">
                  <a:extLst>
                    <a:ext uri="{9D8B030D-6E8A-4147-A177-3AD203B41FA5}">
                      <a16:colId xmlns:a16="http://schemas.microsoft.com/office/drawing/2014/main" val="20008"/>
                    </a:ext>
                  </a:extLst>
                </a:gridCol>
                <a:gridCol w="658387">
                  <a:extLst>
                    <a:ext uri="{9D8B030D-6E8A-4147-A177-3AD203B41FA5}">
                      <a16:colId xmlns:a16="http://schemas.microsoft.com/office/drawing/2014/main" val="20009"/>
                    </a:ext>
                  </a:extLst>
                </a:gridCol>
              </a:tblGrid>
              <a:tr h="193431">
                <a:tc>
                  <a:txBody>
                    <a:bodyPr/>
                    <a:lstStyle/>
                    <a:p>
                      <a:pPr algn="l" fontAlgn="b"/>
                      <a:endParaRPr lang="zh-CN" alt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2019A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2020A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2021A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2022A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chemeClr val="bg1"/>
                          </a:solidFill>
                          <a:effectLst/>
                          <a:latin typeface="Times New Roman" panose="02020603050405020304" pitchFamily="18" charset="0"/>
                          <a:cs typeface="Times New Roman" panose="02020603050405020304" pitchFamily="18" charset="0"/>
                          <a:sym typeface="+mn-ea"/>
                        </a:rPr>
                        <a:t>Avg rate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2023E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2024E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2025E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2026E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41300">
                <a:tc>
                  <a:txBody>
                    <a:bodyPr/>
                    <a:lstStyle/>
                    <a:p>
                      <a:pPr indent="0">
                        <a:buNone/>
                      </a:pPr>
                      <a:r>
                        <a:rPr lang="en-US" sz="1200" b="1">
                          <a:solidFill>
                            <a:srgbClr val="000000"/>
                          </a:solidFill>
                          <a:latin typeface="Times New Roman" panose="02020603050405020304" pitchFamily="18" charset="0"/>
                          <a:cs typeface="Times New Roman" panose="02020603050405020304" pitchFamily="18" charset="0"/>
                        </a:rPr>
                        <a:t>Gross Profit</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solidFill>
                        <a:schemeClr val="bg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93431">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Seasoned flour products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2,474,574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2,690,287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2,918,039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2,718,613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2,936,102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3,170,990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3,424,669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3,698,643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93040">
                <a:tc>
                  <a:txBody>
                    <a:bodyPr/>
                    <a:lstStyle/>
                    <a:p>
                      <a:pPr indent="0">
                        <a:buNone/>
                      </a:pPr>
                      <a:r>
                        <a:rPr lang="en-US" sz="1200" b="0" i="1">
                          <a:solidFill>
                            <a:srgbClr val="000000"/>
                          </a:solidFill>
                          <a:latin typeface="Times New Roman" panose="02020603050405020304" pitchFamily="18" charset="0"/>
                          <a:cs typeface="Times New Roman" panose="02020603050405020304" pitchFamily="18" charset="0"/>
                        </a:rPr>
                        <a:t>yoy</a:t>
                      </a:r>
                      <a:endParaRPr lang="en-US" altLang="en-US" sz="1200" b="0" i="1">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10.02%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3.44%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3.58%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5.68%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93431">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Vegetable products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664,959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1,167,541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1,664,120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1,693,339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1,981,207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2,318,012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2,712,074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3,173,126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93675">
                <a:tc>
                  <a:txBody>
                    <a:bodyPr/>
                    <a:lstStyle/>
                    <a:p>
                      <a:pPr indent="0">
                        <a:buNone/>
                      </a:pPr>
                      <a:r>
                        <a:rPr lang="en-US" sz="1200" b="0" i="1">
                          <a:solidFill>
                            <a:srgbClr val="000000"/>
                          </a:solidFill>
                          <a:latin typeface="Times New Roman" panose="02020603050405020304" pitchFamily="18" charset="0"/>
                          <a:cs typeface="Times New Roman" panose="02020603050405020304" pitchFamily="18" charset="0"/>
                        </a:rPr>
                        <a:t>yoy</a:t>
                      </a:r>
                      <a:endParaRPr lang="en-US" altLang="en-US" sz="1200" b="0" i="1">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85.12%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44.75%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19.56%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49.81%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93431">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Bean-based and other products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245,233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262,529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218,041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220,269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222,472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224,696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226,943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229,213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93431">
                <a:tc>
                  <a:txBody>
                    <a:bodyPr/>
                    <a:lstStyle/>
                    <a:p>
                      <a:pPr indent="0">
                        <a:buNone/>
                      </a:pPr>
                      <a:r>
                        <a:rPr lang="en-US" sz="1200" b="0" i="1">
                          <a:solidFill>
                            <a:srgbClr val="000000"/>
                          </a:solidFill>
                          <a:latin typeface="Times New Roman" panose="02020603050405020304" pitchFamily="18" charset="0"/>
                          <a:cs typeface="Times New Roman" panose="02020603050405020304" pitchFamily="18" charset="0"/>
                        </a:rPr>
                        <a:t>yoy</a:t>
                      </a:r>
                      <a:endParaRPr lang="en-US" altLang="en-US" sz="1200" b="0" i="1">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9.78%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-13.17%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-0.83%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1300">
                <a:tc>
                  <a:txBody>
                    <a:bodyPr/>
                    <a:lstStyle/>
                    <a:p>
                      <a:pPr algn="l" fontAlgn="b"/>
                      <a:r>
                        <a:rPr lang="en-US" sz="1200" b="1" u="none" strike="noStrike">
                          <a:effectLst/>
                          <a:latin typeface="Times New Roman" panose="02020603050405020304" pitchFamily="18" charset="0"/>
                          <a:cs typeface="Times New Roman" panose="02020603050405020304" pitchFamily="18" charset="0"/>
                        </a:rPr>
                        <a:t>Total Cost</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1045" marR="0" marT="0" marB="0" anchor="b">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2,130,463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2,554,692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3,007,169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2,672,616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2,967,317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3,293,119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3,654,064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3,642,448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2" name="Text Placeholder 5"/>
          <p:cNvSpPr txBox="1"/>
          <p:nvPr>
            <p:custDataLst>
              <p:tags r:id="rId3"/>
            </p:custDataLst>
          </p:nvPr>
        </p:nvSpPr>
        <p:spPr>
          <a:xfrm>
            <a:off x="-16510" y="3681730"/>
            <a:ext cx="2124075" cy="2470150"/>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lvl="1"/>
            <a:endParaRPr lang="en-US" altLang="zh-CN" sz="1200" dirty="0">
              <a:latin typeface="Times New Roman" panose="02020603050405020304" pitchFamily="18" charset="0"/>
              <a:cs typeface="Times New Roman" panose="02020603050405020304" pitchFamily="18" charset="0"/>
            </a:endParaRPr>
          </a:p>
          <a:p>
            <a:pPr lvl="1"/>
            <a:r>
              <a:rPr lang="en-US" altLang="zh-CN" sz="1200" dirty="0">
                <a:latin typeface="Times New Roman" panose="02020603050405020304" pitchFamily="18" charset="0"/>
                <a:cs typeface="Times New Roman" panose="02020603050405020304" pitchFamily="18" charset="0"/>
              </a:rPr>
              <a:t>YoY of gross profit</a:t>
            </a:r>
          </a:p>
          <a:p>
            <a:pPr lvl="1"/>
            <a:endParaRPr lang="en-US" altLang="zh-CN" sz="1200" dirty="0">
              <a:latin typeface="Times New Roman" panose="02020603050405020304" pitchFamily="18" charset="0"/>
              <a:cs typeface="Times New Roman" panose="02020603050405020304" pitchFamily="18" charset="0"/>
            </a:endParaRPr>
          </a:p>
          <a:p>
            <a:pPr lvl="1"/>
            <a:endParaRPr lang="en-US" altLang="zh-CN" sz="1200" dirty="0">
              <a:latin typeface="Times New Roman" panose="02020603050405020304" pitchFamily="18" charset="0"/>
              <a:cs typeface="Times New Roman" panose="02020603050405020304" pitchFamily="18" charset="0"/>
            </a:endParaRPr>
          </a:p>
          <a:p>
            <a:pPr lvl="1"/>
            <a:endParaRPr lang="en-US" altLang="zh-CN" sz="1200" dirty="0">
              <a:latin typeface="Times New Roman" panose="02020603050405020304" pitchFamily="18" charset="0"/>
              <a:cs typeface="Times New Roman" panose="02020603050405020304" pitchFamily="18" charset="0"/>
            </a:endParaRPr>
          </a:p>
          <a:p>
            <a:pPr lvl="1"/>
            <a:r>
              <a:rPr lang="en-US" altLang="zh-CN" sz="1200" dirty="0">
                <a:latin typeface="Times New Roman" panose="02020603050405020304" pitchFamily="18" charset="0"/>
                <a:cs typeface="Times New Roman" panose="02020603050405020304" pitchFamily="18" charset="0"/>
              </a:rPr>
              <a:t>Cost = revenue - gross profit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DCF: Prediction of Cost and NWC</a:t>
            </a:r>
            <a:endParaRPr lang="en-US" sz="2800" dirty="0">
              <a:latin typeface="Times New Roman" panose="02020603050405020304" pitchFamily="18" charset="0"/>
              <a:cs typeface="Times New Roman" panose="02020603050405020304" pitchFamily="18" charset="0"/>
            </a:endParaRPr>
          </a:p>
        </p:txBody>
      </p:sp>
      <p:graphicFrame>
        <p:nvGraphicFramePr>
          <p:cNvPr id="8" name="Group 3"/>
          <p:cNvGraphicFramePr/>
          <p:nvPr>
            <p:custDataLst>
              <p:tags r:id="rId1"/>
            </p:custDataLst>
          </p:nvPr>
        </p:nvGraphicFramePr>
        <p:xfrm>
          <a:off x="2071439" y="1449926"/>
          <a:ext cx="7459455" cy="4343400"/>
        </p:xfrm>
        <a:graphic>
          <a:graphicData uri="http://schemas.openxmlformats.org/drawingml/2006/table">
            <a:tbl>
              <a:tblPr/>
              <a:tblGrid>
                <a:gridCol w="1524504">
                  <a:extLst>
                    <a:ext uri="{9D8B030D-6E8A-4147-A177-3AD203B41FA5}">
                      <a16:colId xmlns:a16="http://schemas.microsoft.com/office/drawing/2014/main" val="20000"/>
                    </a:ext>
                  </a:extLst>
                </a:gridCol>
                <a:gridCol w="659439">
                  <a:extLst>
                    <a:ext uri="{9D8B030D-6E8A-4147-A177-3AD203B41FA5}">
                      <a16:colId xmlns:a16="http://schemas.microsoft.com/office/drawing/2014/main" val="20001"/>
                    </a:ext>
                  </a:extLst>
                </a:gridCol>
                <a:gridCol w="659439">
                  <a:extLst>
                    <a:ext uri="{9D8B030D-6E8A-4147-A177-3AD203B41FA5}">
                      <a16:colId xmlns:a16="http://schemas.microsoft.com/office/drawing/2014/main" val="20002"/>
                    </a:ext>
                  </a:extLst>
                </a:gridCol>
                <a:gridCol w="659439">
                  <a:extLst>
                    <a:ext uri="{9D8B030D-6E8A-4147-A177-3AD203B41FA5}">
                      <a16:colId xmlns:a16="http://schemas.microsoft.com/office/drawing/2014/main" val="20003"/>
                    </a:ext>
                  </a:extLst>
                </a:gridCol>
                <a:gridCol w="659439">
                  <a:extLst>
                    <a:ext uri="{9D8B030D-6E8A-4147-A177-3AD203B41FA5}">
                      <a16:colId xmlns:a16="http://schemas.microsoft.com/office/drawing/2014/main" val="20004"/>
                    </a:ext>
                  </a:extLst>
                </a:gridCol>
                <a:gridCol w="659439">
                  <a:extLst>
                    <a:ext uri="{9D8B030D-6E8A-4147-A177-3AD203B41FA5}">
                      <a16:colId xmlns:a16="http://schemas.microsoft.com/office/drawing/2014/main" val="20005"/>
                    </a:ext>
                  </a:extLst>
                </a:gridCol>
                <a:gridCol w="659439">
                  <a:extLst>
                    <a:ext uri="{9D8B030D-6E8A-4147-A177-3AD203B41FA5}">
                      <a16:colId xmlns:a16="http://schemas.microsoft.com/office/drawing/2014/main" val="20006"/>
                    </a:ext>
                  </a:extLst>
                </a:gridCol>
                <a:gridCol w="659439">
                  <a:extLst>
                    <a:ext uri="{9D8B030D-6E8A-4147-A177-3AD203B41FA5}">
                      <a16:colId xmlns:a16="http://schemas.microsoft.com/office/drawing/2014/main" val="20007"/>
                    </a:ext>
                  </a:extLst>
                </a:gridCol>
                <a:gridCol w="659439">
                  <a:extLst>
                    <a:ext uri="{9D8B030D-6E8A-4147-A177-3AD203B41FA5}">
                      <a16:colId xmlns:a16="http://schemas.microsoft.com/office/drawing/2014/main" val="20008"/>
                    </a:ext>
                  </a:extLst>
                </a:gridCol>
                <a:gridCol w="659439">
                  <a:extLst>
                    <a:ext uri="{9D8B030D-6E8A-4147-A177-3AD203B41FA5}">
                      <a16:colId xmlns:a16="http://schemas.microsoft.com/office/drawing/2014/main" val="20009"/>
                    </a:ext>
                  </a:extLst>
                </a:gridCol>
              </a:tblGrid>
              <a:tr h="172253">
                <a:tc>
                  <a:txBody>
                    <a:bodyPr/>
                    <a:lstStyle/>
                    <a:p>
                      <a:pPr algn="l" fontAlgn="b"/>
                      <a:endParaRPr lang="zh-CN" alt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2019A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2020A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2021A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2022A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chemeClr val="bg1"/>
                          </a:solidFill>
                          <a:effectLst/>
                          <a:latin typeface="Times New Roman" panose="02020603050405020304" pitchFamily="18" charset="0"/>
                          <a:cs typeface="Times New Roman" panose="02020603050405020304" pitchFamily="18" charset="0"/>
                          <a:sym typeface="+mn-ea"/>
                        </a:rPr>
                        <a:t>Avg rate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2023E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2024E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2025E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2026E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41300">
                <a:tc>
                  <a:txBody>
                    <a:bodyPr/>
                    <a:lstStyle/>
                    <a:p>
                      <a:pPr indent="0">
                        <a:buNone/>
                      </a:pPr>
                      <a:r>
                        <a:rPr lang="en-US" sz="1200" b="1" dirty="0">
                          <a:solidFill>
                            <a:srgbClr val="000000"/>
                          </a:solidFill>
                          <a:latin typeface="Times New Roman" panose="02020603050405020304" pitchFamily="18" charset="0"/>
                          <a:cs typeface="Times New Roman" panose="02020603050405020304" pitchFamily="18" charset="0"/>
                        </a:rPr>
                        <a:t>NWC</a:t>
                      </a:r>
                      <a:endParaRPr lang="en-US" altLang="en-US" sz="1200" b="1"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210,100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530,380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1,236,478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836,810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827,505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919,905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1,024,554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1,143,258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solidFill>
                        <a:schemeClr val="bg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72253">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%Revenue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6.21%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12.87%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25.76%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18.06%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dirty="0">
                          <a:solidFill>
                            <a:schemeClr val="tx1"/>
                          </a:solidFill>
                          <a:latin typeface="Times New Roman" panose="02020603050405020304" pitchFamily="18" charset="0"/>
                          <a:cs typeface="Times New Roman" panose="02020603050405020304" pitchFamily="18" charset="0"/>
                        </a:rPr>
                        <a:t>16.26%</a:t>
                      </a:r>
                      <a:endParaRPr lang="en-US" altLang="en-US" sz="1200" b="0" dirty="0">
                        <a:solidFill>
                          <a:schemeClr val="tx1"/>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dirty="0">
                          <a:solidFill>
                            <a:schemeClr val="tx1"/>
                          </a:solidFill>
                          <a:latin typeface="Times New Roman" panose="02020603050405020304" pitchFamily="18" charset="0"/>
                          <a:cs typeface="Times New Roman" panose="02020603050405020304" pitchFamily="18" charset="0"/>
                        </a:rPr>
                        <a:t>16.27%</a:t>
                      </a:r>
                      <a:endParaRPr lang="en-US" altLang="en-US" sz="1200" b="0" dirty="0">
                        <a:solidFill>
                          <a:schemeClr val="tx1"/>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dirty="0">
                          <a:solidFill>
                            <a:schemeClr val="tx1"/>
                          </a:solidFill>
                          <a:latin typeface="Times New Roman" panose="02020603050405020304" pitchFamily="18" charset="0"/>
                          <a:cs typeface="Times New Roman" panose="02020603050405020304" pitchFamily="18" charset="0"/>
                        </a:rPr>
                        <a:t>16.27%</a:t>
                      </a:r>
                      <a:endParaRPr lang="en-US" altLang="en-US" sz="1200" b="0" dirty="0">
                        <a:solidFill>
                          <a:schemeClr val="tx1"/>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dirty="0">
                          <a:solidFill>
                            <a:schemeClr val="tx1"/>
                          </a:solidFill>
                          <a:latin typeface="Times New Roman" panose="02020603050405020304" pitchFamily="18" charset="0"/>
                          <a:cs typeface="Times New Roman" panose="02020603050405020304" pitchFamily="18" charset="0"/>
                        </a:rPr>
                        <a:t>16.29%</a:t>
                      </a:r>
                      <a:endParaRPr lang="en-US" altLang="en-US" sz="1200" b="0" dirty="0">
                        <a:solidFill>
                          <a:schemeClr val="tx1"/>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72253">
                <a:tc>
                  <a:txBody>
                    <a:bodyPr/>
                    <a:lstStyle/>
                    <a:p>
                      <a:pPr indent="0">
                        <a:buNone/>
                      </a:pPr>
                      <a:r>
                        <a:rPr lang="en-US" sz="1200" b="1">
                          <a:solidFill>
                            <a:srgbClr val="000000"/>
                          </a:solidFill>
                          <a:latin typeface="Times New Roman" panose="02020603050405020304" pitchFamily="18" charset="0"/>
                          <a:cs typeface="Times New Roman" panose="02020603050405020304" pitchFamily="18" charset="0"/>
                        </a:rPr>
                        <a:t>ΔNWC</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320,280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706,098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-399,668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-9,305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92,401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104,648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pitchFamily="18" charset="0"/>
                          <a:cs typeface="Times New Roman" panose="02020603050405020304" pitchFamily="18" charset="0"/>
                        </a:rPr>
                        <a:t>118,705</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2253">
                <a:tc>
                  <a:txBody>
                    <a:bodyPr/>
                    <a:lstStyle/>
                    <a:p>
                      <a:pPr indent="0">
                        <a:buNone/>
                      </a:pPr>
                      <a:r>
                        <a:rPr lang="en-US" sz="1200" b="1" dirty="0">
                          <a:solidFill>
                            <a:srgbClr val="000000"/>
                          </a:solidFill>
                          <a:latin typeface="Times New Roman" panose="02020603050405020304" pitchFamily="18" charset="0"/>
                          <a:cs typeface="Times New Roman" panose="02020603050405020304" pitchFamily="18" charset="0"/>
                        </a:rPr>
                        <a:t>Non-cash CA</a:t>
                      </a:r>
                      <a:endParaRPr lang="en-US" altLang="en-US" sz="1200" b="1"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996,879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1,698,331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2,491,990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2,242,733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2,266,643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2,519,741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2,806,386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3,131,533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solidFill>
                        <a:schemeClr val="bg2"/>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172253">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A/R</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28,320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46,657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69,884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128,834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77,097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85,705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95,455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pitchFamily="18" charset="0"/>
                          <a:cs typeface="Times New Roman" panose="02020603050405020304" pitchFamily="18" charset="0"/>
                        </a:rPr>
                        <a:t>106,515</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no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r h="172253">
                <a:tc>
                  <a:txBody>
                    <a:bodyPr/>
                    <a:lstStyle/>
                    <a:p>
                      <a:pPr indent="0">
                        <a:buNone/>
                      </a:pPr>
                      <a:r>
                        <a:rPr lang="en-US" sz="1200" b="0" dirty="0">
                          <a:solidFill>
                            <a:srgbClr val="000000"/>
                          </a:solidFill>
                          <a:latin typeface="Times New Roman" panose="02020603050405020304" pitchFamily="18" charset="0"/>
                          <a:cs typeface="Times New Roman" panose="02020603050405020304" pitchFamily="18" charset="0"/>
                        </a:rPr>
                        <a:t>1 / A/R Turnover ratio</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0.84%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2.78%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pitchFamily="18" charset="0"/>
                          <a:cs typeface="Times New Roman" panose="02020603050405020304" pitchFamily="18" charset="0"/>
                        </a:rPr>
                        <a:t>1.50%</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no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7"/>
                  </a:ext>
                </a:extLst>
              </a:tr>
              <a:tr h="172253">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Inventory</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399,930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541,026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604,255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599,263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647,612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719,926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801,825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894,724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no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8"/>
                  </a:ext>
                </a:extLst>
              </a:tr>
              <a:tr h="172253">
                <a:tc>
                  <a:txBody>
                    <a:bodyPr/>
                    <a:lstStyle/>
                    <a:p>
                      <a:pPr indent="0">
                        <a:buNone/>
                      </a:pPr>
                      <a:r>
                        <a:rPr lang="en-US" altLang="zh-CN" sz="1200" b="0" dirty="0">
                          <a:solidFill>
                            <a:srgbClr val="000000"/>
                          </a:solidFill>
                          <a:latin typeface="Times New Roman" panose="02020603050405020304" pitchFamily="18" charset="0"/>
                          <a:cs typeface="Times New Roman" panose="02020603050405020304" pitchFamily="18" charset="0"/>
                        </a:rPr>
                        <a:t>1 / </a:t>
                      </a:r>
                      <a:r>
                        <a:rPr lang="en-US" sz="1200" b="0" dirty="0">
                          <a:solidFill>
                            <a:srgbClr val="000000"/>
                          </a:solidFill>
                          <a:latin typeface="Times New Roman" panose="02020603050405020304" pitchFamily="18" charset="0"/>
                          <a:cs typeface="Times New Roman" panose="02020603050405020304" pitchFamily="18" charset="0"/>
                        </a:rPr>
                        <a:t>Inv. Turnover ratio</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11.82%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13.13%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12.59%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12.94%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12.62%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12.60%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12.60%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12.60%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12.60%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no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9"/>
                  </a:ext>
                </a:extLst>
              </a:tr>
              <a:tr h="172253">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Others-noncash</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568,629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1,110,648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1,817,851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1,514,636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1,541,934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1,714,110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1,909,106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2,130,295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172253">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%Revenue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16.80%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26.96%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37.87%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32.70%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28.58%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30.00%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72253">
                <a:tc>
                  <a:txBody>
                    <a:bodyPr/>
                    <a:lstStyle/>
                    <a:p>
                      <a:pPr indent="0">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200">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2253">
                <a:tc>
                  <a:txBody>
                    <a:bodyPr/>
                    <a:lstStyle/>
                    <a:p>
                      <a:pPr indent="0">
                        <a:buNone/>
                      </a:pPr>
                      <a:r>
                        <a:rPr lang="en-US" sz="1200" b="1">
                          <a:solidFill>
                            <a:srgbClr val="000000"/>
                          </a:solidFill>
                          <a:latin typeface="Times New Roman" panose="02020603050405020304" pitchFamily="18" charset="0"/>
                          <a:cs typeface="Times New Roman" panose="02020603050405020304" pitchFamily="18" charset="0"/>
                        </a:rPr>
                        <a:t>Current Liability</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786,779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1,167,951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1,255,512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1,405,923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1,439,139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1,599,836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1,781,832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1,988,275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72253">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A/P</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401,388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462,114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593,855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689,732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668,171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742,781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827,279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923,128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72253">
                <a:tc>
                  <a:txBody>
                    <a:bodyPr/>
                    <a:lstStyle/>
                    <a:p>
                      <a:pPr indent="0">
                        <a:buNone/>
                      </a:pPr>
                      <a:r>
                        <a:rPr lang="en-US" altLang="zh-CN" sz="1200" b="0" dirty="0">
                          <a:solidFill>
                            <a:srgbClr val="000000"/>
                          </a:solidFill>
                          <a:latin typeface="Times New Roman" panose="02020603050405020304" pitchFamily="18" charset="0"/>
                          <a:cs typeface="Times New Roman" panose="02020603050405020304" pitchFamily="18" charset="0"/>
                        </a:rPr>
                        <a:t>1 / </a:t>
                      </a:r>
                      <a:r>
                        <a:rPr lang="en-US" sz="1200" b="0" dirty="0">
                          <a:solidFill>
                            <a:srgbClr val="000000"/>
                          </a:solidFill>
                          <a:latin typeface="Times New Roman" panose="02020603050405020304" pitchFamily="18" charset="0"/>
                          <a:cs typeface="Times New Roman" panose="02020603050405020304" pitchFamily="18" charset="0"/>
                        </a:rPr>
                        <a:t>A/P Turnover ratio</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11.86%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11.22%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12.37%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14.89%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12.58%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72253">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Others-CL</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385,391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705,837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661,657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716,191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770,967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857,055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954,553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1,065,147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72253">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%Revenue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cap="flat">
                      <a:noFill/>
                    </a:lnL>
                    <a:lnR>
                      <a:noFill/>
                    </a:lnR>
                    <a:lnT>
                      <a:noFill/>
                    </a:lnT>
                    <a:lnB>
                      <a:noFill/>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11.39%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17.13%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13.78%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15.46%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14.44%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a:buNone/>
                      </a:pPr>
                      <a:r>
                        <a:rPr lang="en-US" sz="1200" b="0" dirty="0">
                          <a:solidFill>
                            <a:srgbClr val="000000"/>
                          </a:solidFill>
                          <a:latin typeface="Times New Roman" panose="02020603050405020304" pitchFamily="18" charset="0"/>
                          <a:cs typeface="Times New Roman" panose="02020603050405020304" pitchFamily="18" charset="0"/>
                        </a:rPr>
                        <a:t>15.00%</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a:noFill/>
                    </a:lnL>
                    <a:lnR cap="flat">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5" name="Text Placeholder 5"/>
          <p:cNvSpPr txBox="1"/>
          <p:nvPr/>
        </p:nvSpPr>
        <p:spPr>
          <a:xfrm>
            <a:off x="-160361" y="1161542"/>
            <a:ext cx="2124235" cy="5328592"/>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191770" lvl="1" indent="0">
              <a:buNone/>
            </a:pPr>
            <a:endParaRPr lang="en-US" altLang="zh-CN" sz="1200" dirty="0">
              <a:latin typeface="Times New Roman" panose="02020603050405020304" pitchFamily="18" charset="0"/>
              <a:cs typeface="Times New Roman" panose="02020603050405020304" pitchFamily="18" charset="0"/>
            </a:endParaRPr>
          </a:p>
          <a:p>
            <a:pPr lvl="1"/>
            <a:r>
              <a:rPr lang="en-US" altLang="zh-CN" sz="1200" dirty="0">
                <a:latin typeface="Times New Roman" panose="02020603050405020304" pitchFamily="18" charset="0"/>
                <a:cs typeface="Times New Roman" panose="02020603050405020304" pitchFamily="18" charset="0"/>
              </a:rPr>
              <a:t>NWC = (A/R + Inv. + other current asset) – (A/P + other current liability)</a:t>
            </a:r>
          </a:p>
          <a:p>
            <a:pPr lvl="1"/>
            <a:endParaRPr lang="en-US" altLang="zh-CN" sz="1200" dirty="0">
              <a:latin typeface="Times New Roman" panose="02020603050405020304" pitchFamily="18" charset="0"/>
              <a:cs typeface="Times New Roman" panose="02020603050405020304" pitchFamily="18" charset="0"/>
            </a:endParaRPr>
          </a:p>
          <a:p>
            <a:pPr lvl="1"/>
            <a:r>
              <a:rPr lang="en-US" altLang="zh-CN" sz="1200" dirty="0">
                <a:latin typeface="Times New Roman" panose="02020603050405020304" pitchFamily="18" charset="0"/>
                <a:cs typeface="Times New Roman" panose="02020603050405020304" pitchFamily="18" charset="0"/>
              </a:rPr>
              <a:t>A/R =  revenue/ turnover ratio </a:t>
            </a:r>
          </a:p>
          <a:p>
            <a:pPr lvl="1"/>
            <a:r>
              <a:rPr lang="en-US" altLang="zh-CN" sz="1200" dirty="0">
                <a:latin typeface="Times New Roman" panose="02020603050405020304" pitchFamily="18" charset="0"/>
                <a:cs typeface="Times New Roman" panose="02020603050405020304" pitchFamily="18" charset="0"/>
              </a:rPr>
              <a:t>A/P, Inventory =  cost/ turnover ratio </a:t>
            </a:r>
          </a:p>
          <a:p>
            <a:pPr lvl="1"/>
            <a:r>
              <a:rPr lang="en-US" altLang="zh-CN" sz="1200" dirty="0">
                <a:latin typeface="Times New Roman" panose="02020603050405020304" pitchFamily="18" charset="0"/>
                <a:cs typeface="Times New Roman" panose="02020603050405020304" pitchFamily="18" charset="0"/>
              </a:rPr>
              <a:t>Others = % of revenue</a:t>
            </a:r>
          </a:p>
          <a:p>
            <a:pPr lvl="1"/>
            <a:endParaRPr lang="en-US" altLang="zh-CN" sz="1200" dirty="0">
              <a:latin typeface="Times New Roman" panose="02020603050405020304" pitchFamily="18" charset="0"/>
              <a:cs typeface="Times New Roman" panose="02020603050405020304" pitchFamily="18" charset="0"/>
            </a:endParaRPr>
          </a:p>
          <a:p>
            <a:pPr lvl="1"/>
            <a:endParaRPr lang="en-US" altLang="zh-CN" sz="1200" dirty="0">
              <a:latin typeface="Times New Roman" panose="02020603050405020304" pitchFamily="18" charset="0"/>
              <a:cs typeface="Times New Roman" panose="02020603050405020304" pitchFamily="18" charset="0"/>
            </a:endParaRPr>
          </a:p>
          <a:p>
            <a:pPr lvl="1"/>
            <a:endParaRPr lang="en-US" altLang="zh-CN" sz="1200" dirty="0">
              <a:latin typeface="Times New Roman" panose="02020603050405020304" pitchFamily="18" charset="0"/>
              <a:cs typeface="Times New Roman" panose="02020603050405020304" pitchFamily="18" charset="0"/>
            </a:endParaRPr>
          </a:p>
        </p:txBody>
      </p:sp>
      <p:sp>
        <p:nvSpPr>
          <p:cNvPr id="3" name="箭头: 下 2"/>
          <p:cNvSpPr/>
          <p:nvPr/>
        </p:nvSpPr>
        <p:spPr>
          <a:xfrm>
            <a:off x="631726" y="1845618"/>
            <a:ext cx="396044" cy="576064"/>
          </a:xfrm>
          <a:prstGeom prst="downArrow">
            <a:avLst>
              <a:gd name="adj1" fmla="val 36007"/>
              <a:gd name="adj2" fmla="val 50000"/>
            </a:avLst>
          </a:prstGeom>
          <a:solidFill>
            <a:schemeClr val="accent3"/>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endParaRPr lang="zh-CN" altLang="en-US" sz="1400" dirty="0" err="1">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840" y="296863"/>
            <a:ext cx="9368110" cy="611187"/>
          </a:xfrm>
        </p:spPr>
        <p:txBody>
          <a:bodyPr/>
          <a:lstStyle/>
          <a:p>
            <a:r>
              <a:rPr lang="en-US" altLang="zh-CN" sz="2800" dirty="0">
                <a:latin typeface="Times New Roman" panose="02020603050405020304" pitchFamily="18" charset="0"/>
                <a:cs typeface="Times New Roman" panose="02020603050405020304" pitchFamily="18" charset="0"/>
              </a:rPr>
              <a:t>Introduction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to</a:t>
            </a:r>
            <a:r>
              <a:rPr lang="zh-CN" altLang="en-US"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Weilong</a:t>
            </a:r>
            <a:endParaRPr lang="zh-CN" altLang="en-US" sz="28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240314" y="3743790"/>
            <a:ext cx="4201822" cy="400110"/>
          </a:xfrm>
          <a:prstGeom prst="rect">
            <a:avLst/>
          </a:prstGeom>
          <a:noFill/>
          <a:ln w="6350" cap="flat">
            <a:noFill/>
            <a:miter lim="800000"/>
          </a:ln>
        </p:spPr>
        <p:txBody>
          <a:bodyPr wrap="square">
            <a:spAutoFit/>
          </a:bodyPr>
          <a:lstStyle/>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Products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Services</a:t>
            </a:r>
            <a:r>
              <a:rPr lang="zh-CN" altLang="en-US" sz="2000" dirty="0">
                <a:latin typeface="Times New Roman" panose="02020603050405020304" pitchFamily="18" charset="0"/>
                <a:cs typeface="Times New Roman" panose="02020603050405020304" pitchFamily="18" charset="0"/>
              </a:rPr>
              <a:t> </a:t>
            </a:r>
          </a:p>
        </p:txBody>
      </p:sp>
      <p:sp>
        <p:nvSpPr>
          <p:cNvPr id="13" name="文本框 12"/>
          <p:cNvSpPr txBox="1"/>
          <p:nvPr/>
        </p:nvSpPr>
        <p:spPr>
          <a:xfrm>
            <a:off x="264840" y="1035356"/>
            <a:ext cx="3891131" cy="400110"/>
          </a:xfrm>
          <a:prstGeom prst="rect">
            <a:avLst/>
          </a:prstGeom>
          <a:noFill/>
          <a:ln w="6350" cap="flat">
            <a:noFill/>
            <a:miter lim="800000"/>
          </a:ln>
        </p:spPr>
        <p:txBody>
          <a:bodyPr wrap="square">
            <a:spAutoFit/>
          </a:bodyPr>
          <a:lstStyle/>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Main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Business</a:t>
            </a:r>
            <a:endParaRPr lang="zh-CN" altLang="en-US" sz="20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240314" y="1398393"/>
            <a:ext cx="9235169" cy="2492990"/>
          </a:xfrm>
          <a:prstGeom prst="rect">
            <a:avLst/>
          </a:prstGeom>
          <a:noFill/>
          <a:ln w="6350" cap="flat">
            <a:noFill/>
            <a:miter lim="800000"/>
          </a:ln>
        </p:spPr>
        <p:txBody>
          <a:bodyPr wrap="square">
            <a:spAutoFit/>
          </a:bodyPr>
          <a:lstStyle/>
          <a:p>
            <a:pPr marL="285750" indent="-285750" algn="just">
              <a:buFont typeface="Arial" panose="020B0604020202020204" pitchFamily="34" charset="0"/>
              <a:buChar char="•"/>
            </a:pPr>
            <a:r>
              <a:rPr lang="en-US" altLang="zh-CN" sz="1800" dirty="0" err="1">
                <a:effectLst/>
                <a:latin typeface="Times New Roman" panose="02020603050405020304" pitchFamily="18" charset="0"/>
                <a:ea typeface="宋体" panose="02010600030101010101" pitchFamily="2" charset="-122"/>
                <a:cs typeface="宋体" panose="02010600030101010101" pitchFamily="2" charset="-122"/>
              </a:rPr>
              <a:t>Weilong</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is a leading spicy snack food company in China. According to </a:t>
            </a:r>
            <a:r>
              <a:rPr lang="en-US" altLang="zh-CN" sz="1800" dirty="0" err="1">
                <a:effectLst/>
                <a:latin typeface="Times New Roman" panose="02020603050405020304" pitchFamily="18" charset="0"/>
                <a:ea typeface="宋体" panose="02010600030101010101" pitchFamily="2" charset="-122"/>
                <a:cs typeface="宋体" panose="02010600030101010101" pitchFamily="2" charset="-122"/>
              </a:rPr>
              <a:t>Frost&amp;Sullivan</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in terms of retail sales value in 2021, it </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ranked first among all spicy snack food enterprises in China</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with a market share of </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6.2%</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and ranked first in each of the seasoned flour product and spicy vegetable snack product categories. 95.0% of its consumers are at or under the age of 35, and </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55.0% are at or under the age of 25</a:t>
            </a: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spicy snack food</a:t>
            </a:r>
          </a:p>
          <a:p>
            <a:pPr marL="764540" lvl="1" indent="-285750" algn="jus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 Seasoned flour products</a:t>
            </a:r>
          </a:p>
          <a:p>
            <a:pPr marL="764540" lvl="1" indent="-285750" algn="jus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(2)Vegetable products</a:t>
            </a:r>
          </a:p>
          <a:p>
            <a:pPr marL="764540" lvl="1" indent="-285750" algn="just">
              <a:buFont typeface="Arial" panose="020B0604020202020204" pitchFamily="34" charset="0"/>
              <a:buChar char="•"/>
            </a:pP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(3)Bean-based products and Braised Egg</a:t>
            </a:r>
            <a:endParaRPr lang="zh-CN" altLang="en-US"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Text Box 2"/>
          <p:cNvSpPr txBox="1">
            <a:spLocks noChangeArrowheads="1"/>
          </p:cNvSpPr>
          <p:nvPr/>
        </p:nvSpPr>
        <p:spPr bwMode="auto">
          <a:xfrm>
            <a:off x="91666" y="6541509"/>
            <a:ext cx="5342467" cy="208683"/>
          </a:xfrm>
          <a:prstGeom prst="rect">
            <a:avLst/>
          </a:prstGeom>
          <a:noFill/>
          <a:ln>
            <a:noFill/>
          </a:ln>
        </p:spPr>
        <p:txBody>
          <a:bodyPr lIns="70450" tIns="44724" rIns="70450" bIns="44724" anchor="t"/>
          <a:lstStyle>
            <a:lvl1pPr algn="just" defTabSz="1016000" eaLnBrk="0" hangingPunct="0">
              <a:lnSpc>
                <a:spcPct val="110000"/>
              </a:lnSpc>
              <a:spcBef>
                <a:spcPct val="40000"/>
              </a:spcBef>
              <a:buSzPct val="80000"/>
              <a:buFont typeface="Wingdings" panose="05000000000000000000" pitchFamily="2" charset="2"/>
              <a:buChar char="n"/>
              <a:defRPr sz="1200">
                <a:solidFill>
                  <a:schemeClr val="tx1"/>
                </a:solidFill>
                <a:latin typeface="Arial" panose="020B0604020202020204" pitchFamily="34" charset="0"/>
                <a:ea typeface="楷体_GB2312" panose="02010609030101010101" pitchFamily="49" charset="-122"/>
                <a:sym typeface="Arial" panose="020B0604020202020204" pitchFamily="34" charset="0"/>
              </a:defRPr>
            </a:lvl1pPr>
            <a:lvl2pPr marL="742950" indent="-285750" algn="just" defTabSz="1016000" eaLnBrk="0" hangingPunct="0">
              <a:lnSpc>
                <a:spcPct val="110000"/>
              </a:lnSpc>
              <a:spcBef>
                <a:spcPct val="40000"/>
              </a:spcBef>
              <a:buSzPct val="80000"/>
              <a:buFont typeface="Arial" panose="020B0604020202020204" pitchFamily="34" charset="0"/>
              <a:buChar char="–"/>
              <a:defRPr sz="1200">
                <a:solidFill>
                  <a:schemeClr val="tx1"/>
                </a:solidFill>
                <a:latin typeface="Arial" panose="020B0604020202020204" pitchFamily="34" charset="0"/>
                <a:ea typeface="楷体_GB2312" panose="02010609030101010101" pitchFamily="49" charset="-122"/>
                <a:sym typeface="Arial" panose="020B0604020202020204" pitchFamily="34" charset="0"/>
              </a:defRPr>
            </a:lvl2pPr>
            <a:lvl3pPr marL="1143000" indent="-228600" defTabSz="1016000" eaLnBrk="0" hangingPunct="0">
              <a:spcBef>
                <a:spcPct val="20000"/>
              </a:spcBef>
              <a:buSzPct val="80000"/>
              <a:buFont typeface="Arial" panose="020B0604020202020204" pitchFamily="34" charset="0"/>
              <a:buChar char="•"/>
              <a:defRPr sz="27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1016000" eaLnBrk="0" hangingPunct="0">
              <a:spcBef>
                <a:spcPct val="20000"/>
              </a:spcBef>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1016000" eaLnBrk="0" hangingPunct="0">
              <a:spcBef>
                <a:spcPct val="20000"/>
              </a:spcBef>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just" defTabSz="975360" rtl="0" eaLnBrk="1" fontAlgn="auto" latinLnBrk="0" hangingPunct="1">
              <a:lnSpc>
                <a:spcPct val="110000"/>
              </a:lnSpc>
              <a:spcBef>
                <a:spcPts val="0"/>
              </a:spcBef>
              <a:spcAft>
                <a:spcPts val="0"/>
              </a:spcAft>
              <a:buClrTx/>
              <a:buSzPct val="80000"/>
              <a:buFont typeface="Wingdings" panose="05000000000000000000" pitchFamily="2" charset="2"/>
              <a:buNone/>
              <a:defRPr/>
            </a:pPr>
            <a:r>
              <a:rPr kumimoji="0" lang="en-US" altLang="zh-CN"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sym typeface="+mn-lt"/>
              </a:rPr>
              <a:t>Source</a:t>
            </a:r>
            <a:r>
              <a:rPr lang="en-US" altLang="zh-CN" sz="1000" i="1" dirty="0">
                <a:solidFill>
                  <a:schemeClr val="bg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lt"/>
              </a:rPr>
              <a:t>:</a:t>
            </a:r>
            <a:r>
              <a:rPr lang="zh-CN" altLang="en-US" sz="1000" i="1" dirty="0">
                <a:solidFill>
                  <a:schemeClr val="bg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lt"/>
              </a:rPr>
              <a:t> </a:t>
            </a:r>
            <a:r>
              <a:rPr kumimoji="0" lang="en-US" altLang="zh-CN"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sym typeface="+mn-lt"/>
              </a:rPr>
              <a:t>CITIC Securities Research Institute,</a:t>
            </a:r>
            <a:r>
              <a:rPr kumimoji="0" lang="zh-CN" altLang="en-US"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楷体_GB2312" charset="0"/>
                <a:cs typeface="Times New Roman" panose="02020603050405020304" pitchFamily="18" charset="0"/>
                <a:sym typeface="+mn-lt"/>
              </a:rPr>
              <a:t> </a:t>
            </a:r>
            <a:r>
              <a:rPr lang="en-US" altLang="zh-CN" sz="1000" i="1" dirty="0">
                <a:solidFill>
                  <a:schemeClr val="bg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lt"/>
              </a:rPr>
              <a:t>A</a:t>
            </a:r>
            <a:r>
              <a:rPr kumimoji="0" lang="en-US" altLang="zh-CN" sz="1000" b="0" i="1" u="none" strike="noStrike" kern="1200" cap="none" spc="0" normalizeH="0" baseline="0" noProof="0" dirty="0" err="1">
                <a:ln>
                  <a:noFill/>
                </a:ln>
                <a:solidFill>
                  <a:schemeClr val="bg1">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sym typeface="+mn-lt"/>
              </a:rPr>
              <a:t>nnual</a:t>
            </a:r>
            <a:r>
              <a:rPr kumimoji="0" lang="zh-CN" altLang="en-US"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楷体_GB2312" charset="0"/>
                <a:cs typeface="Times New Roman" panose="02020603050405020304" pitchFamily="18" charset="0"/>
                <a:sym typeface="+mn-lt"/>
              </a:rPr>
              <a:t> </a:t>
            </a:r>
            <a:r>
              <a:rPr lang="en-US" altLang="zh-CN" sz="1000" i="1" dirty="0">
                <a:solidFill>
                  <a:schemeClr val="bg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lt"/>
              </a:rPr>
              <a:t>R</a:t>
            </a:r>
            <a:r>
              <a:rPr kumimoji="0" lang="en-US" altLang="zh-CN" sz="1000" b="0" i="1" u="none" strike="noStrike" kern="1200" cap="none" spc="0" normalizeH="0" baseline="0" noProof="0" dirty="0" err="1">
                <a:ln>
                  <a:noFill/>
                </a:ln>
                <a:solidFill>
                  <a:schemeClr val="bg1">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sym typeface="+mn-lt"/>
              </a:rPr>
              <a:t>eport</a:t>
            </a:r>
            <a:r>
              <a:rPr kumimoji="0" lang="zh-CN" altLang="en-US"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楷体_GB2312" charset="0"/>
                <a:cs typeface="Times New Roman" panose="02020603050405020304" pitchFamily="18" charset="0"/>
                <a:sym typeface="+mn-lt"/>
              </a:rPr>
              <a:t> </a:t>
            </a:r>
            <a:r>
              <a:rPr kumimoji="0" lang="en-US" altLang="zh-CN"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sym typeface="+mn-lt"/>
              </a:rPr>
              <a:t>of</a:t>
            </a:r>
            <a:r>
              <a:rPr lang="zh-CN" altLang="en-US" sz="1000" i="1" dirty="0">
                <a:solidFill>
                  <a:schemeClr val="bg1">
                    <a:lumMod val="50000"/>
                  </a:schemeClr>
                </a:solidFill>
                <a:latin typeface="Times New Roman" panose="02020603050405020304" pitchFamily="18" charset="0"/>
                <a:ea typeface="楷体_GB2312" charset="0"/>
                <a:cs typeface="Times New Roman" panose="02020603050405020304" pitchFamily="18" charset="0"/>
                <a:sym typeface="+mn-lt"/>
              </a:rPr>
              <a:t> </a:t>
            </a:r>
            <a:r>
              <a:rPr lang="en-US" altLang="zh-CN" sz="1000" i="1" dirty="0" err="1">
                <a:solidFill>
                  <a:schemeClr val="bg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lt"/>
              </a:rPr>
              <a:t>Sansure</a:t>
            </a:r>
            <a:r>
              <a:rPr lang="zh-CN" altLang="en-US" sz="1000" i="1" dirty="0">
                <a:solidFill>
                  <a:schemeClr val="bg1">
                    <a:lumMod val="50000"/>
                  </a:schemeClr>
                </a:solidFill>
                <a:latin typeface="Times New Roman" panose="02020603050405020304" pitchFamily="18" charset="0"/>
                <a:ea typeface="楷体_GB2312" charset="0"/>
                <a:cs typeface="Times New Roman" panose="02020603050405020304" pitchFamily="18" charset="0"/>
                <a:sym typeface="+mn-lt"/>
              </a:rPr>
              <a:t> </a:t>
            </a:r>
            <a:r>
              <a:rPr lang="en-US" altLang="zh-CN" sz="1000" i="1" dirty="0">
                <a:solidFill>
                  <a:schemeClr val="bg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mn-lt"/>
              </a:rPr>
              <a:t>Biotech</a:t>
            </a:r>
            <a:r>
              <a:rPr kumimoji="0" lang="zh-CN" altLang="en-US"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楷体_GB2312" charset="0"/>
                <a:cs typeface="Times New Roman" panose="02020603050405020304" pitchFamily="18" charset="0"/>
                <a:sym typeface="+mn-lt"/>
              </a:rPr>
              <a:t> </a:t>
            </a:r>
            <a:endParaRPr kumimoji="0" lang="en-US" altLang="zh-CN"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sym typeface="+mn-lt"/>
            </a:endParaRPr>
          </a:p>
        </p:txBody>
      </p:sp>
      <p:sp>
        <p:nvSpPr>
          <p:cNvPr id="21" name="标题 1"/>
          <p:cNvSpPr txBox="1"/>
          <p:nvPr/>
        </p:nvSpPr>
        <p:spPr bwMode="auto">
          <a:xfrm>
            <a:off x="8336582" y="6592592"/>
            <a:ext cx="1395001" cy="182142"/>
          </a:xfrm>
          <a:prstGeom prst="rect">
            <a:avLst/>
          </a:prstGeom>
          <a:noFill/>
          <a:ln w="9525">
            <a:noFill/>
            <a:miter lim="800000"/>
          </a:ln>
        </p:spPr>
        <p:txBody>
          <a:bodyPr vert="horz" wrap="square" lIns="0" tIns="0" rIns="0" bIns="0" numCol="1" anchor="t" anchorCtr="0" compatLnSpc="1"/>
          <a:lst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华文楷体" panose="02010600040101010101" pitchFamily="2" charset="-122"/>
                <a:cs typeface="Arial" panose="020B0604020202020204" pitchFamily="34" charset="0"/>
              </a:defRPr>
            </a:lvl1pPr>
          </a:lstStyle>
          <a:p>
            <a:r>
              <a:rPr lang="en-US" altLang="zh-CN" sz="1100" dirty="0">
                <a:solidFill>
                  <a:schemeClr val="bg1">
                    <a:lumMod val="50000"/>
                  </a:schemeClr>
                </a:solidFill>
                <a:latin typeface="Times New Roman" panose="02020603050405020304" pitchFamily="18" charset="0"/>
                <a:cs typeface="Times New Roman" panose="02020603050405020304" pitchFamily="18" charset="0"/>
              </a:rPr>
              <a:t>PART Ⅰ: Introduction</a:t>
            </a:r>
            <a:endParaRPr lang="zh-CN" altLang="en-US" sz="11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75742" y="4062758"/>
            <a:ext cx="8457065" cy="24999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DCF: Calculation of NPV and Price</a:t>
            </a:r>
            <a:endParaRPr 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80510" y="5878459"/>
            <a:ext cx="3312368" cy="57404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chemeClr val="bg2"/>
              </a:buClr>
            </a:pPr>
            <a:r>
              <a:rPr lang="en-US" altLang="zh-CN" sz="1800" dirty="0">
                <a:solidFill>
                  <a:srgbClr val="9B1717"/>
                </a:solidFill>
                <a:latin typeface="Times New Roman" panose="02020603050405020304" pitchFamily="18" charset="0"/>
                <a:cs typeface="Times New Roman" panose="02020603050405020304" pitchFamily="18" charset="0"/>
              </a:rPr>
              <a:t>V =20,</a:t>
            </a:r>
            <a:r>
              <a:rPr lang="en-US" altLang="zh-CN" sz="1800" dirty="0">
                <a:solidFill>
                  <a:srgbClr val="9B1717"/>
                </a:solidFill>
                <a:latin typeface="Times New Roman" panose="02020603050405020304" pitchFamily="18" charset="0"/>
                <a:ea typeface="宋体" panose="02010600030101010101" pitchFamily="2" charset="-122"/>
                <a:cs typeface="Times New Roman" panose="02020603050405020304" pitchFamily="18" charset="0"/>
              </a:rPr>
              <a:t>639,168</a:t>
            </a:r>
            <a:r>
              <a:rPr lang="en-US" altLang="zh-CN" sz="1800" dirty="0">
                <a:solidFill>
                  <a:srgbClr val="9B1717"/>
                </a:solidFill>
                <a:latin typeface="Times New Roman" panose="02020603050405020304" pitchFamily="18" charset="0"/>
                <a:cs typeface="Times New Roman" panose="02020603050405020304" pitchFamily="18" charset="0"/>
              </a:rPr>
              <a:t> thousand yuan</a:t>
            </a:r>
          </a:p>
          <a:p>
            <a:pPr algn="ctr">
              <a:lnSpc>
                <a:spcPct val="90000"/>
              </a:lnSpc>
              <a:spcBef>
                <a:spcPts val="600"/>
              </a:spcBef>
              <a:buClr>
                <a:schemeClr val="bg2"/>
              </a:buClr>
            </a:pPr>
            <a:r>
              <a:rPr lang="en-US" altLang="zh-CN" sz="1800" dirty="0">
                <a:solidFill>
                  <a:srgbClr val="9B1717"/>
                </a:solidFill>
                <a:latin typeface="Times New Roman" panose="02020603050405020304" pitchFamily="18" charset="0"/>
                <a:cs typeface="Times New Roman" panose="02020603050405020304" pitchFamily="18" charset="0"/>
              </a:rPr>
              <a:t>Price = 6.40 yuan</a:t>
            </a:r>
            <a:endParaRPr lang="zh-CN" altLang="en-US" sz="1800" dirty="0">
              <a:solidFill>
                <a:srgbClr val="9B1717"/>
              </a:solidFill>
              <a:latin typeface="Times New Roman" panose="02020603050405020304" pitchFamily="18" charset="0"/>
              <a:cs typeface="Times New Roman" panose="02020603050405020304" pitchFamily="18" charset="0"/>
            </a:endParaRPr>
          </a:p>
        </p:txBody>
      </p:sp>
      <p:graphicFrame>
        <p:nvGraphicFramePr>
          <p:cNvPr id="5" name="Group 3"/>
          <p:cNvGraphicFramePr/>
          <p:nvPr>
            <p:custDataLst>
              <p:tags r:id="rId1"/>
            </p:custDataLst>
          </p:nvPr>
        </p:nvGraphicFramePr>
        <p:xfrm>
          <a:off x="1971022" y="908050"/>
          <a:ext cx="7604007" cy="6339840"/>
        </p:xfrm>
        <a:graphic>
          <a:graphicData uri="http://schemas.openxmlformats.org/drawingml/2006/table">
            <a:tbl>
              <a:tblPr>
                <a:tableStyleId>{8799B23B-EC83-4686-B30A-512413B5E67A}</a:tableStyleId>
              </a:tblPr>
              <a:tblGrid>
                <a:gridCol w="1287780">
                  <a:extLst>
                    <a:ext uri="{9D8B030D-6E8A-4147-A177-3AD203B41FA5}">
                      <a16:colId xmlns:a16="http://schemas.microsoft.com/office/drawing/2014/main" val="20000"/>
                    </a:ext>
                  </a:extLst>
                </a:gridCol>
                <a:gridCol w="701803">
                  <a:extLst>
                    <a:ext uri="{9D8B030D-6E8A-4147-A177-3AD203B41FA5}">
                      <a16:colId xmlns:a16="http://schemas.microsoft.com/office/drawing/2014/main" val="20001"/>
                    </a:ext>
                  </a:extLst>
                </a:gridCol>
                <a:gridCol w="701803">
                  <a:extLst>
                    <a:ext uri="{9D8B030D-6E8A-4147-A177-3AD203B41FA5}">
                      <a16:colId xmlns:a16="http://schemas.microsoft.com/office/drawing/2014/main" val="20002"/>
                    </a:ext>
                  </a:extLst>
                </a:gridCol>
                <a:gridCol w="701803">
                  <a:extLst>
                    <a:ext uri="{9D8B030D-6E8A-4147-A177-3AD203B41FA5}">
                      <a16:colId xmlns:a16="http://schemas.microsoft.com/office/drawing/2014/main" val="20003"/>
                    </a:ext>
                  </a:extLst>
                </a:gridCol>
                <a:gridCol w="799866">
                  <a:extLst>
                    <a:ext uri="{9D8B030D-6E8A-4147-A177-3AD203B41FA5}">
                      <a16:colId xmlns:a16="http://schemas.microsoft.com/office/drawing/2014/main" val="20004"/>
                    </a:ext>
                  </a:extLst>
                </a:gridCol>
                <a:gridCol w="603740">
                  <a:extLst>
                    <a:ext uri="{9D8B030D-6E8A-4147-A177-3AD203B41FA5}">
                      <a16:colId xmlns:a16="http://schemas.microsoft.com/office/drawing/2014/main" val="20005"/>
                    </a:ext>
                  </a:extLst>
                </a:gridCol>
                <a:gridCol w="701803">
                  <a:extLst>
                    <a:ext uri="{9D8B030D-6E8A-4147-A177-3AD203B41FA5}">
                      <a16:colId xmlns:a16="http://schemas.microsoft.com/office/drawing/2014/main" val="20006"/>
                    </a:ext>
                  </a:extLst>
                </a:gridCol>
                <a:gridCol w="701803">
                  <a:extLst>
                    <a:ext uri="{9D8B030D-6E8A-4147-A177-3AD203B41FA5}">
                      <a16:colId xmlns:a16="http://schemas.microsoft.com/office/drawing/2014/main" val="20007"/>
                    </a:ext>
                  </a:extLst>
                </a:gridCol>
                <a:gridCol w="701803">
                  <a:extLst>
                    <a:ext uri="{9D8B030D-6E8A-4147-A177-3AD203B41FA5}">
                      <a16:colId xmlns:a16="http://schemas.microsoft.com/office/drawing/2014/main" val="20008"/>
                    </a:ext>
                  </a:extLst>
                </a:gridCol>
                <a:gridCol w="701803">
                  <a:extLst>
                    <a:ext uri="{9D8B030D-6E8A-4147-A177-3AD203B41FA5}">
                      <a16:colId xmlns:a16="http://schemas.microsoft.com/office/drawing/2014/main" val="20009"/>
                    </a:ext>
                  </a:extLst>
                </a:gridCol>
              </a:tblGrid>
              <a:tr h="187951">
                <a:tc>
                  <a:txBody>
                    <a:bodyPr/>
                    <a:lstStyle/>
                    <a:p>
                      <a:pPr algn="l" fontAlgn="ctr"/>
                      <a:endParaRPr lang="zh-CN" alt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0" marR="0" marT="18000" marB="1800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2019A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2020A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2021A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2022A</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chemeClr val="bg1"/>
                          </a:solidFill>
                          <a:effectLst/>
                          <a:latin typeface="Times New Roman" panose="02020603050405020304" pitchFamily="18" charset="0"/>
                          <a:cs typeface="Times New Roman" panose="02020603050405020304" pitchFamily="18" charset="0"/>
                          <a:sym typeface="+mn-ea"/>
                        </a:rPr>
                        <a:t>Avg rate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2023E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2024E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2025E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2026E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187951">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Revenue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3,384,766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4,120,357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4,800,200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buNone/>
                      </a:pPr>
                      <a:r>
                        <a:rPr lang="en-US" sz="1200" b="0" dirty="0">
                          <a:solidFill>
                            <a:srgbClr val="000000"/>
                          </a:solidFill>
                          <a:latin typeface="Times New Roman" panose="02020603050405020304" pitchFamily="18" charset="0"/>
                          <a:cs typeface="Times New Roman" panose="02020603050405020304" pitchFamily="18" charset="0"/>
                        </a:rPr>
                        <a:t>4,632,221</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5,139,780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5,713,698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6,363,687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7,100,982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4111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1840">
                <a:tc>
                  <a:txBody>
                    <a:bodyPr/>
                    <a:lstStyle/>
                    <a:p>
                      <a:pPr indent="0">
                        <a:buNone/>
                      </a:pPr>
                      <a:r>
                        <a:rPr lang="en-US" sz="1200" b="0" i="1" dirty="0" err="1">
                          <a:solidFill>
                            <a:srgbClr val="000000"/>
                          </a:solidFill>
                          <a:latin typeface="Times New Roman" panose="02020603050405020304" pitchFamily="18" charset="0"/>
                          <a:cs typeface="Times New Roman" panose="02020603050405020304" pitchFamily="18" charset="0"/>
                        </a:rPr>
                        <a:t>yoy</a:t>
                      </a:r>
                      <a:endParaRPr lang="en-US" altLang="en-US" sz="1200" b="0" i="1"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21.73%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16.50%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-3.50%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10.96%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11.17%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11.38%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11.59%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rgbClr val="74111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cost</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2,130,463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2,554,692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3,007,169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2,672,616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2,967,317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3,293,119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3,654,064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3,642,448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%Revenue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62.94%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62.00%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62.65%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57.70%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57.73%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57.64%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57.42%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51.29%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1840">
                <a:tc>
                  <a:txBody>
                    <a:bodyPr/>
                    <a:lstStyle/>
                    <a:p>
                      <a:pPr indent="0">
                        <a:buNone/>
                      </a:pPr>
                      <a:r>
                        <a:rPr lang="en-US" sz="1200" b="0" i="1" dirty="0" err="1">
                          <a:solidFill>
                            <a:srgbClr val="000000"/>
                          </a:solidFill>
                          <a:latin typeface="Times New Roman" panose="02020603050405020304" pitchFamily="18" charset="0"/>
                          <a:cs typeface="Times New Roman" panose="02020603050405020304" pitchFamily="18" charset="0"/>
                        </a:rPr>
                        <a:t>yoy</a:t>
                      </a:r>
                      <a:endParaRPr lang="en-US" altLang="en-US" sz="1200" b="0" i="1"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19.91%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17.71%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-11.13%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SG&amp;A</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367,339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506,551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773,287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1,116,987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770,967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857,055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dirty="0">
                          <a:solidFill>
                            <a:srgbClr val="000000"/>
                          </a:solidFill>
                          <a:latin typeface="Times New Roman" panose="02020603050405020304" pitchFamily="18" charset="0"/>
                          <a:cs typeface="Times New Roman" panose="02020603050405020304" pitchFamily="18" charset="0"/>
                        </a:rPr>
                        <a:t>954,553</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1,065,147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%Revenue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10.85%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12.29%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16.11%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24.11%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15.84%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dirty="0">
                          <a:solidFill>
                            <a:srgbClr val="000000"/>
                          </a:solidFill>
                          <a:latin typeface="Times New Roman" panose="02020603050405020304" pitchFamily="18" charset="0"/>
                          <a:cs typeface="Times New Roman" panose="02020603050405020304" pitchFamily="18" charset="0"/>
                        </a:rPr>
                        <a:t>15.00%</a:t>
                      </a:r>
                      <a:endParaRPr lang="en-US" altLang="en-US" sz="12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D&amp;A</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52,130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65,520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106,436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135,267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102,796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114,274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127,274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142,020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1840">
                <a:tc>
                  <a:txBody>
                    <a:bodyPr/>
                    <a:lstStyle/>
                    <a:p>
                      <a:pPr indent="0">
                        <a:buNone/>
                      </a:pPr>
                      <a:r>
                        <a:rPr lang="en-US" sz="1200" b="1">
                          <a:solidFill>
                            <a:srgbClr val="000000"/>
                          </a:solidFill>
                          <a:latin typeface="Times New Roman" panose="02020603050405020304" pitchFamily="18" charset="0"/>
                          <a:cs typeface="Times New Roman" panose="02020603050405020304" pitchFamily="18" charset="0"/>
                        </a:rPr>
                        <a:t>%Revenue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1.54%</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1.59%</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2.22%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2.92%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2.07%</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Government compension and others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35,148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58,841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152,666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107,578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102,796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114,274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127,274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142,020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11840">
                <a:tc>
                  <a:txBody>
                    <a:bodyPr/>
                    <a:lstStyle/>
                    <a:p>
                      <a:pPr indent="0">
                        <a:buNone/>
                      </a:pPr>
                      <a:r>
                        <a:rPr lang="en-US" sz="1200" b="1">
                          <a:solidFill>
                            <a:srgbClr val="000000"/>
                          </a:solidFill>
                          <a:latin typeface="Times New Roman" panose="02020603050405020304" pitchFamily="18" charset="0"/>
                          <a:cs typeface="Times New Roman" panose="02020603050405020304" pitchFamily="18" charset="0"/>
                        </a:rPr>
                        <a:t>%Revenue</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1.04%</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1.43%</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3.18%</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2.32%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1.99%</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1">
                          <a:solidFill>
                            <a:srgbClr val="000000"/>
                          </a:solidFill>
                          <a:latin typeface="Times New Roman" panose="02020603050405020304" pitchFamily="18" charset="0"/>
                          <a:cs typeface="Times New Roman" panose="02020603050405020304" pitchFamily="18" charset="0"/>
                        </a:rPr>
                        <a:t>2%</a:t>
                      </a:r>
                      <a:endParaRPr lang="en-US" altLang="en-US" sz="1200" b="1">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2709">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Other operating expenses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1,744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-30,827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-11,412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460,237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Operating Profit</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868,238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1,083,262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1,077,386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354,692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1,195,905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1,334,976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1,500,522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2,109,348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Other expense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1,730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4,925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-19,246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-57,685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EBIT</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866,508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1,078,337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1,096,632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412,377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1,195,905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1,334,976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1,500,522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2,109,348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Tax</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208,409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259,573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269,903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261,080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288,213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321,729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361,626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508,353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NI</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658,099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818,764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826,729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151,297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907,692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1,013,247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1,138,896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1,600,995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Others</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2,638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-19,667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-23,112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147,692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D&amp;A</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52,130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65,520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106,436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135,267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102,796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114,274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127,274</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142,020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ΔNWC</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320,280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706,098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-399,668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-9,305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92,401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104,648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118,705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Capex</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190,600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336,500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377,300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288,482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359,785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399,959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445,458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497,069</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%Revenue</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5.63%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8.17%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7.86%</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6.23%</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6.97%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7.00%</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11840">
                <a:tc>
                  <a:txBody>
                    <a:bodyPr/>
                    <a:lstStyle/>
                    <a:p>
                      <a:pPr indent="0">
                        <a:buNone/>
                      </a:pPr>
                      <a:r>
                        <a:rPr lang="en-US" sz="1200" b="0">
                          <a:solidFill>
                            <a:srgbClr val="000000"/>
                          </a:solidFill>
                          <a:latin typeface="Times New Roman" panose="02020603050405020304" pitchFamily="18" charset="0"/>
                          <a:cs typeface="Times New Roman" panose="02020603050405020304" pitchFamily="18" charset="0"/>
                        </a:rPr>
                        <a:t>FCF</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207,837</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-173,345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545,442</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660,008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814,171</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915,438</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buNone/>
                      </a:pPr>
                      <a:r>
                        <a:rPr lang="en-US" sz="1200" b="0">
                          <a:solidFill>
                            <a:srgbClr val="000000"/>
                          </a:solidFill>
                          <a:latin typeface="Times New Roman" panose="02020603050405020304" pitchFamily="18" charset="0"/>
                          <a:cs typeface="Times New Roman" panose="02020603050405020304" pitchFamily="18" charset="0"/>
                        </a:rPr>
                        <a:t>1,349,715</a:t>
                      </a:r>
                      <a:endParaRPr lang="en-US" altLang="en-US" sz="12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
        <p:nvSpPr>
          <p:cNvPr id="6" name="Text Placeholder 5"/>
          <p:cNvSpPr txBox="1"/>
          <p:nvPr/>
        </p:nvSpPr>
        <p:spPr>
          <a:xfrm>
            <a:off x="91440" y="1557655"/>
            <a:ext cx="1734185" cy="3817620"/>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lvl="1"/>
            <a:r>
              <a:rPr lang="en-US" altLang="zh-CN" sz="1400" dirty="0">
                <a:latin typeface="Times New Roman" panose="02020603050405020304" pitchFamily="18" charset="0"/>
                <a:cs typeface="Times New Roman" panose="02020603050405020304" pitchFamily="18" charset="0"/>
              </a:rPr>
              <a:t>Top-bottom approach</a:t>
            </a:r>
          </a:p>
          <a:p>
            <a:pPr lvl="1"/>
            <a:r>
              <a:rPr lang="en-US" altLang="zh-CN" sz="1400" dirty="0">
                <a:latin typeface="Times New Roman" panose="02020603050405020304" pitchFamily="18" charset="0"/>
                <a:cs typeface="Times New Roman" panose="02020603050405020304" pitchFamily="18" charset="0"/>
              </a:rPr>
              <a:t>FCF = EBIT – Tax + D&amp;A – change in NWC – capital expenditure</a:t>
            </a:r>
          </a:p>
          <a:p>
            <a:pPr lvl="1"/>
            <a:r>
              <a:rPr lang="en-US" altLang="zh-CN" sz="1400" dirty="0">
                <a:latin typeface="Times New Roman" panose="02020603050405020304" pitchFamily="18" charset="0"/>
                <a:cs typeface="Times New Roman" panose="02020603050405020304" pitchFamily="18" charset="0"/>
              </a:rPr>
              <a:t>SG&amp;A, D&amp;A, capex predicted by percentage of revenue</a:t>
            </a:r>
          </a:p>
          <a:p>
            <a:pPr lvl="1"/>
            <a:r>
              <a:rPr lang="en-US" altLang="zh-CN" sz="1400" dirty="0">
                <a:latin typeface="Times New Roman" panose="02020603050405020304" pitchFamily="18" charset="0"/>
                <a:cs typeface="Times New Roman" panose="02020603050405020304" pitchFamily="18" charset="0"/>
              </a:rPr>
              <a:t>Price = firm value / paid-in capital (2022-12-31)</a:t>
            </a:r>
          </a:p>
          <a:p>
            <a:pPr lvl="1"/>
            <a:endParaRPr lang="en-US" altLang="zh-C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DCF: Sensitivity Analysis</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6" name="表格 5"/>
          <p:cNvGraphicFramePr>
            <a:graphicFrameLocks noGrp="1"/>
          </p:cNvGraphicFramePr>
          <p:nvPr>
            <p:custDataLst>
              <p:tags r:id="rId1"/>
            </p:custDataLst>
          </p:nvPr>
        </p:nvGraphicFramePr>
        <p:xfrm>
          <a:off x="1351764" y="1233835"/>
          <a:ext cx="7428214" cy="4962477"/>
        </p:xfrm>
        <a:graphic>
          <a:graphicData uri="http://schemas.openxmlformats.org/drawingml/2006/table">
            <a:tbl>
              <a:tblPr>
                <a:tableStyleId>{5C22544A-7EE6-4342-B048-85BDC9FD1C3A}</a:tableStyleId>
              </a:tblPr>
              <a:tblGrid>
                <a:gridCol w="1068904">
                  <a:extLst>
                    <a:ext uri="{9D8B030D-6E8A-4147-A177-3AD203B41FA5}">
                      <a16:colId xmlns:a16="http://schemas.microsoft.com/office/drawing/2014/main" val="20000"/>
                    </a:ext>
                  </a:extLst>
                </a:gridCol>
                <a:gridCol w="1059885">
                  <a:extLst>
                    <a:ext uri="{9D8B030D-6E8A-4147-A177-3AD203B41FA5}">
                      <a16:colId xmlns:a16="http://schemas.microsoft.com/office/drawing/2014/main" val="20001"/>
                    </a:ext>
                  </a:extLst>
                </a:gridCol>
                <a:gridCol w="1059885">
                  <a:extLst>
                    <a:ext uri="{9D8B030D-6E8A-4147-A177-3AD203B41FA5}">
                      <a16:colId xmlns:a16="http://schemas.microsoft.com/office/drawing/2014/main" val="20002"/>
                    </a:ext>
                  </a:extLst>
                </a:gridCol>
                <a:gridCol w="1059885">
                  <a:extLst>
                    <a:ext uri="{9D8B030D-6E8A-4147-A177-3AD203B41FA5}">
                      <a16:colId xmlns:a16="http://schemas.microsoft.com/office/drawing/2014/main" val="20003"/>
                    </a:ext>
                  </a:extLst>
                </a:gridCol>
                <a:gridCol w="1059885">
                  <a:extLst>
                    <a:ext uri="{9D8B030D-6E8A-4147-A177-3AD203B41FA5}">
                      <a16:colId xmlns:a16="http://schemas.microsoft.com/office/drawing/2014/main" val="20004"/>
                    </a:ext>
                  </a:extLst>
                </a:gridCol>
                <a:gridCol w="1059885">
                  <a:extLst>
                    <a:ext uri="{9D8B030D-6E8A-4147-A177-3AD203B41FA5}">
                      <a16:colId xmlns:a16="http://schemas.microsoft.com/office/drawing/2014/main" val="20005"/>
                    </a:ext>
                  </a:extLst>
                </a:gridCol>
                <a:gridCol w="1059885">
                  <a:extLst>
                    <a:ext uri="{9D8B030D-6E8A-4147-A177-3AD203B41FA5}">
                      <a16:colId xmlns:a16="http://schemas.microsoft.com/office/drawing/2014/main" val="20006"/>
                    </a:ext>
                  </a:extLst>
                </a:gridCol>
              </a:tblGrid>
              <a:tr h="354424">
                <a:tc rowSpan="2" gridSpan="2">
                  <a:txBody>
                    <a:bodyPr/>
                    <a:lstStyle/>
                    <a:p>
                      <a:pPr indent="0" algn="ctr">
                        <a:buNone/>
                      </a:pP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rowSpan="2" hMerge="1">
                  <a:txBody>
                    <a:bodyPr/>
                    <a:lstStyle/>
                    <a:p>
                      <a:endParaRPr lang="zh-CN"/>
                    </a:p>
                  </a:txBody>
                  <a:tcPr marL="12700" marR="12700" marT="12700" anchor="ctr"/>
                </a:tc>
                <a:tc gridSpan="5">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WACC</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54424">
                <a:tc gridSpan="2" vMerge="1">
                  <a:txBody>
                    <a:bodyPr/>
                    <a:lstStyle/>
                    <a:p>
                      <a:endParaRPr lang="zh-CN"/>
                    </a:p>
                  </a:txBody>
                  <a:tcPr marL="12700" marR="12700" marT="12700" anchor="ctr"/>
                </a:tc>
                <a:tc hMerge="1" vMerge="1">
                  <a:txBody>
                    <a:bodyPr/>
                    <a:lstStyle/>
                    <a:p>
                      <a:endParaRPr lang="zh-CN"/>
                    </a:p>
                  </a:txBody>
                  <a:tcPr marL="12700" marR="12700" marT="12700" anchor="ct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dirty="0">
                          <a:solidFill>
                            <a:srgbClr val="000000"/>
                          </a:solidFill>
                          <a:latin typeface="Times New Roman" panose="02020603050405020304" pitchFamily="18" charset="0"/>
                          <a:cs typeface="Times New Roman" panose="02020603050405020304" pitchFamily="18" charset="0"/>
                        </a:rPr>
                        <a:t>7.37%</a:t>
                      </a:r>
                      <a:endParaRPr lang="en-US" altLang="en-US" sz="18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8%</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9%</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extLst>
                  <a:ext uri="{0D108BD9-81ED-4DB2-BD59-A6C34878D82A}">
                    <a16:rowId xmlns:a16="http://schemas.microsoft.com/office/drawing/2014/main" val="10001"/>
                  </a:ext>
                </a:extLst>
              </a:tr>
              <a:tr h="354424">
                <a:tc rowSpan="5">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growth rate of Seasoned flour products</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0%</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11.68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9.52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7.72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7.03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6.25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02"/>
                  </a:ext>
                </a:extLst>
              </a:tr>
              <a:tr h="354424">
                <a:tc vMerge="1">
                  <a:txBody>
                    <a:bodyPr/>
                    <a:lstStyle/>
                    <a:p>
                      <a:endParaRPr lang="zh-CN"/>
                    </a:p>
                  </a:txBody>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10.49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8.55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6.93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6.32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5.62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03"/>
                  </a:ext>
                </a:extLst>
              </a:tr>
              <a:tr h="354424">
                <a:tc vMerge="1">
                  <a:txBody>
                    <a:bodyPr/>
                    <a:lstStyle/>
                    <a:p>
                      <a:endParaRPr lang="zh-CN"/>
                    </a:p>
                  </a:txBody>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8%</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9.68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7.89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6.40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40000"/>
                        <a:lumOff val="6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5.83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5.18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04"/>
                  </a:ext>
                </a:extLst>
              </a:tr>
              <a:tr h="354424">
                <a:tc vMerge="1">
                  <a:txBody>
                    <a:bodyPr/>
                    <a:lstStyle/>
                    <a:p>
                      <a:endParaRPr lang="zh-CN"/>
                    </a:p>
                  </a:txBody>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7.46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6.09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4.94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4.51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4.01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05"/>
                  </a:ext>
                </a:extLst>
              </a:tr>
              <a:tr h="354424">
                <a:tc vMerge="1">
                  <a:txBody>
                    <a:bodyPr/>
                    <a:lstStyle/>
                    <a:p>
                      <a:endParaRPr lang="zh-CN"/>
                    </a:p>
                  </a:txBody>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20%</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5.58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4.56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3.71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3.39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3.02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06"/>
                  </a:ext>
                </a:extLst>
              </a:tr>
              <a:tr h="354424">
                <a:tc>
                  <a:txBody>
                    <a:bodyPr/>
                    <a:lstStyle/>
                    <a:p>
                      <a:pPr indent="0" algn="ctr">
                        <a:buNone/>
                      </a:pP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endParaRPr lang="zh-CN" altLang="en-US" sz="1800">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gridSpan="5">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WACC</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hMerge="1">
                  <a:txBody>
                    <a:bodyPr/>
                    <a:lstStyle/>
                    <a:p>
                      <a:endParaRPr lang="zh-CN"/>
                    </a:p>
                  </a:txBody>
                  <a:tcPr marL="0" marR="0" marT="0" marB="0" anchor="ctr">
                    <a:noFill/>
                  </a:tcPr>
                </a:tc>
                <a:tc hMerge="1">
                  <a:txBody>
                    <a:bodyPr/>
                    <a:lstStyle/>
                    <a:p>
                      <a:endParaRPr lang="zh-CN"/>
                    </a:p>
                  </a:txBody>
                  <a:tcPr marL="0" marR="0" marT="0" marB="0" anchor="ctr">
                    <a:noFill/>
                  </a:tcPr>
                </a:tc>
                <a:tc hMerge="1">
                  <a:txBody>
                    <a:bodyPr/>
                    <a:lstStyle/>
                    <a:p>
                      <a:endParaRPr lang="zh-CN"/>
                    </a:p>
                  </a:txBody>
                  <a:tcPr marL="0" marR="0" marT="0" marB="0" anchor="ctr">
                    <a:noFill/>
                  </a:tcPr>
                </a:tc>
                <a:tc hMerge="1">
                  <a:txBody>
                    <a:bodyPr/>
                    <a:lstStyle/>
                    <a:p>
                      <a:endParaRPr lang="zh-CN"/>
                    </a:p>
                  </a:txBody>
                  <a:tcPr marL="0" marR="0" marT="0" marB="0" anchor="ctr">
                    <a:noFill/>
                  </a:tcPr>
                </a:tc>
                <a:extLst>
                  <a:ext uri="{0D108BD9-81ED-4DB2-BD59-A6C34878D82A}">
                    <a16:rowId xmlns:a16="http://schemas.microsoft.com/office/drawing/2014/main" val="10007"/>
                  </a:ext>
                </a:extLst>
              </a:tr>
              <a:tr h="354424">
                <a:tc>
                  <a:txBody>
                    <a:bodyPr/>
                    <a:lstStyle/>
                    <a:p>
                      <a:pPr indent="0" algn="ctr">
                        <a:buNone/>
                      </a:pP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endParaRPr lang="zh-CN" altLang="en-US" sz="1800">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dirty="0">
                          <a:solidFill>
                            <a:srgbClr val="000000"/>
                          </a:solidFill>
                          <a:latin typeface="Times New Roman" panose="02020603050405020304" pitchFamily="18" charset="0"/>
                          <a:cs typeface="Times New Roman" panose="02020603050405020304" pitchFamily="18" charset="0"/>
                        </a:rPr>
                        <a:t>7.37%</a:t>
                      </a:r>
                      <a:endParaRPr lang="en-US" altLang="en-US" sz="18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8%</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9%</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08"/>
                  </a:ext>
                </a:extLst>
              </a:tr>
              <a:tr h="354424">
                <a:tc rowSpan="5">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growth rate of Vegetable products</a:t>
                      </a:r>
                    </a:p>
                    <a:p>
                      <a:pPr indent="0" algn="ctr">
                        <a:buNone/>
                      </a:pP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10%</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11.14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9.08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7.36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6.71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5.96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09"/>
                  </a:ext>
                </a:extLst>
              </a:tr>
              <a:tr h="354965">
                <a:tc vMerge="1">
                  <a:txBody>
                    <a:bodyPr/>
                    <a:lstStyle/>
                    <a:p>
                      <a:endParaRPr lang="zh-CN"/>
                    </a:p>
                  </a:txBody>
                  <a:tcP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10.12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8.25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6.69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6.10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5.42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10"/>
                  </a:ext>
                </a:extLst>
              </a:tr>
              <a:tr h="354424">
                <a:tc vMerge="1">
                  <a:txBody>
                    <a:bodyPr/>
                    <a:lstStyle/>
                    <a:p>
                      <a:endParaRPr lang="zh-CN"/>
                    </a:p>
                  </a:txBody>
                  <a:tcP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17%</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9.68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7.89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6.40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40000"/>
                        <a:lumOff val="6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5.83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5.18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11"/>
                  </a:ext>
                </a:extLst>
              </a:tr>
              <a:tr h="354424">
                <a:tc vMerge="1">
                  <a:txBody>
                    <a:bodyPr/>
                    <a:lstStyle/>
                    <a:p>
                      <a:endParaRPr lang="zh-CN"/>
                    </a:p>
                  </a:txBody>
                  <a:tcP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25%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7.61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6.21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5.04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4.60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bg2">
                        <a:lumMod val="20000"/>
                        <a:lumOff val="80000"/>
                      </a:schemeClr>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4.09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12"/>
                  </a:ext>
                </a:extLst>
              </a:tr>
              <a:tr h="354424">
                <a:tc vMerge="1">
                  <a:txBody>
                    <a:bodyPr/>
                    <a:lstStyle/>
                    <a:p>
                      <a:endParaRPr lang="zh-CN"/>
                    </a:p>
                  </a:txBody>
                  <a:tcP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30%</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rgbClr val="9B1717"/>
                    </a:solid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6.07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4.96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4.04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3.69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tc>
                  <a:txBody>
                    <a:bodyPr/>
                    <a:lstStyle/>
                    <a:p>
                      <a:pPr indent="0" algn="ctr">
                        <a:buNone/>
                      </a:pPr>
                      <a:r>
                        <a:rPr lang="en-US" sz="1800" b="0">
                          <a:solidFill>
                            <a:srgbClr val="000000"/>
                          </a:solidFill>
                          <a:latin typeface="Times New Roman" panose="02020603050405020304" pitchFamily="18" charset="0"/>
                          <a:cs typeface="Times New Roman" panose="02020603050405020304" pitchFamily="18" charset="0"/>
                        </a:rPr>
                        <a:t>3.28 </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Seven Comparable Companies</a:t>
            </a:r>
          </a:p>
        </p:txBody>
      </p:sp>
      <p:graphicFrame>
        <p:nvGraphicFramePr>
          <p:cNvPr id="3" name="Group 3"/>
          <p:cNvGraphicFramePr/>
          <p:nvPr>
            <p:custDataLst>
              <p:tags r:id="rId1"/>
            </p:custDataLst>
          </p:nvPr>
        </p:nvGraphicFramePr>
        <p:xfrm>
          <a:off x="487711" y="1564814"/>
          <a:ext cx="8676963" cy="4469437"/>
        </p:xfrm>
        <a:graphic>
          <a:graphicData uri="http://schemas.openxmlformats.org/drawingml/2006/table">
            <a:tbl>
              <a:tblPr>
                <a:tableStyleId>{8799B23B-EC83-4686-B30A-512413B5E67A}</a:tableStyleId>
              </a:tblPr>
              <a:tblGrid>
                <a:gridCol w="1584493">
                  <a:extLst>
                    <a:ext uri="{9D8B030D-6E8A-4147-A177-3AD203B41FA5}">
                      <a16:colId xmlns:a16="http://schemas.microsoft.com/office/drawing/2014/main" val="20000"/>
                    </a:ext>
                  </a:extLst>
                </a:gridCol>
                <a:gridCol w="1013210">
                  <a:extLst>
                    <a:ext uri="{9D8B030D-6E8A-4147-A177-3AD203B41FA5}">
                      <a16:colId xmlns:a16="http://schemas.microsoft.com/office/drawing/2014/main" val="20001"/>
                    </a:ext>
                  </a:extLst>
                </a:gridCol>
                <a:gridCol w="1013210">
                  <a:extLst>
                    <a:ext uri="{9D8B030D-6E8A-4147-A177-3AD203B41FA5}">
                      <a16:colId xmlns:a16="http://schemas.microsoft.com/office/drawing/2014/main" val="20002"/>
                    </a:ext>
                  </a:extLst>
                </a:gridCol>
                <a:gridCol w="1013210">
                  <a:extLst>
                    <a:ext uri="{9D8B030D-6E8A-4147-A177-3AD203B41FA5}">
                      <a16:colId xmlns:a16="http://schemas.microsoft.com/office/drawing/2014/main" val="20003"/>
                    </a:ext>
                  </a:extLst>
                </a:gridCol>
                <a:gridCol w="1013210">
                  <a:extLst>
                    <a:ext uri="{9D8B030D-6E8A-4147-A177-3AD203B41FA5}">
                      <a16:colId xmlns:a16="http://schemas.microsoft.com/office/drawing/2014/main" val="20004"/>
                    </a:ext>
                  </a:extLst>
                </a:gridCol>
                <a:gridCol w="1013210">
                  <a:extLst>
                    <a:ext uri="{9D8B030D-6E8A-4147-A177-3AD203B41FA5}">
                      <a16:colId xmlns:a16="http://schemas.microsoft.com/office/drawing/2014/main" val="20005"/>
                    </a:ext>
                  </a:extLst>
                </a:gridCol>
                <a:gridCol w="1013210">
                  <a:extLst>
                    <a:ext uri="{9D8B030D-6E8A-4147-A177-3AD203B41FA5}">
                      <a16:colId xmlns:a16="http://schemas.microsoft.com/office/drawing/2014/main" val="20006"/>
                    </a:ext>
                  </a:extLst>
                </a:gridCol>
                <a:gridCol w="1013210">
                  <a:extLst>
                    <a:ext uri="{9D8B030D-6E8A-4147-A177-3AD203B41FA5}">
                      <a16:colId xmlns:a16="http://schemas.microsoft.com/office/drawing/2014/main" val="20007"/>
                    </a:ext>
                  </a:extLst>
                </a:gridCol>
              </a:tblGrid>
              <a:tr h="330513">
                <a:tc>
                  <a:txBody>
                    <a:bodyPr/>
                    <a:lstStyle/>
                    <a:p>
                      <a:pPr marL="0" algn="ctr" defTabSz="958215" rtl="0" eaLnBrk="1" fontAlgn="ctr" latinLnBrk="0" hangingPunct="1"/>
                      <a:r>
                        <a:rPr lang="en-US" altLang="zh-CN" sz="1600" b="0" i="0" u="none" strike="noStrike" kern="12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Code</a:t>
                      </a:r>
                      <a:endParaRPr lang="zh-CN" altLang="en-US" sz="1600" b="0" i="0" u="none" strike="noStrike" kern="12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zh-CN"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Company</a:t>
                      </a:r>
                      <a:endParaRPr lang="zh-CN" altLang="en-US"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Revenue</a:t>
                      </a:r>
                      <a:endParaRPr lang="zh-CN" altLang="en-US"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Stock Price</a:t>
                      </a:r>
                      <a:endParaRPr lang="zh-CN" altLang="en-US"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Market Value</a:t>
                      </a:r>
                      <a:endParaRPr lang="zh-CN" altLang="en-US"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P/E</a:t>
                      </a:r>
                    </a:p>
                    <a:p>
                      <a:pPr algn="ctr" fontAlgn="ctr"/>
                      <a:r>
                        <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GB"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2021</a:t>
                      </a:r>
                      <a:r>
                        <a:rPr lang="en-GB"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P/E </a:t>
                      </a:r>
                      <a:r>
                        <a:rPr lang="en-US"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2022E</a:t>
                      </a:r>
                      <a:r>
                        <a:rPr lang="en-GB"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P/E </a:t>
                      </a:r>
                      <a:r>
                        <a:rPr lang="en-GB"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2023E</a:t>
                      </a:r>
                      <a:r>
                        <a:rPr lang="en-GB" sz="1600" b="0" i="0" u="none" strike="noStrike"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GB" sz="1600" b="0"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496529">
                <a:tc>
                  <a:txBody>
                    <a:bodyPr/>
                    <a:lstStyle/>
                    <a:p>
                      <a:pPr marL="0" marR="0" algn="ctr" fontAlgn="ctr">
                        <a:spcBef>
                          <a:spcPts val="0"/>
                        </a:spcBef>
                        <a:spcAft>
                          <a:spcPts val="0"/>
                        </a:spcAft>
                      </a:pPr>
                      <a:r>
                        <a:rPr lang="en-US"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002557.SZ</a:t>
                      </a:r>
                      <a:endParaRPr 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zh-CN" altLang="en-US" sz="1600" i="0" kern="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洽洽食品</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688.34</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50.44</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255.73</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33.5</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25.97</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20.94</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6529">
                <a:tc>
                  <a:txBody>
                    <a:bodyPr/>
                    <a:lstStyle/>
                    <a:p>
                      <a:pPr marL="0" marR="0" algn="ctr" fontAlgn="ctr">
                        <a:spcBef>
                          <a:spcPts val="0"/>
                        </a:spcBef>
                        <a:spcAft>
                          <a:spcPts val="0"/>
                        </a:spcAft>
                      </a:pPr>
                      <a:r>
                        <a:rPr lang="en-US"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603866.SH</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zh-CN" altLang="en-US" sz="1600" i="0" kern="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桃李面包</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668.63</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13.16</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175.42</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35.43</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32.07</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18.39</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96529">
                <a:tc>
                  <a:txBody>
                    <a:bodyPr/>
                    <a:lstStyle/>
                    <a:p>
                      <a:pPr marL="0" marR="0" algn="ctr" fontAlgn="ctr">
                        <a:spcBef>
                          <a:spcPts val="0"/>
                        </a:spcBef>
                        <a:spcAft>
                          <a:spcPts val="0"/>
                        </a:spcAft>
                      </a:pPr>
                      <a:r>
                        <a:rPr lang="en-US"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002991.SZ</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zh-CN" altLang="en-US" sz="1600" i="0" kern="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甘源食品</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145.07</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73.48</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68.5</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46.29</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44.92</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22.09</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96529">
                <a:tc>
                  <a:txBody>
                    <a:bodyPr/>
                    <a:lstStyle/>
                    <a:p>
                      <a:pPr marL="0" marR="0" algn="ctr" fontAlgn="ctr">
                        <a:spcBef>
                          <a:spcPts val="0"/>
                        </a:spcBef>
                        <a:spcAft>
                          <a:spcPts val="0"/>
                        </a:spcAft>
                      </a:pPr>
                      <a:r>
                        <a:rPr lang="en-US"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002847.SZ</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zh-CN" altLang="en-US" sz="1600" i="0" kern="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盐津铺子</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289.35</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68.79</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134.87</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73.46</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46.22</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25.02</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96529">
                <a:tc>
                  <a:txBody>
                    <a:bodyPr/>
                    <a:lstStyle/>
                    <a:p>
                      <a:pPr marL="0" marR="0" algn="ctr" fontAlgn="ctr">
                        <a:spcBef>
                          <a:spcPts val="0"/>
                        </a:spcBef>
                        <a:spcAft>
                          <a:spcPts val="0"/>
                        </a:spcAft>
                      </a:pPr>
                      <a:r>
                        <a:rPr lang="en-US"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300783.SZ</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zh-CN" altLang="en-US" sz="1600" i="0" kern="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三只松鼠</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729.32</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22.94</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91.99</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38.01</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66.71</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32.35</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96529">
                <a:tc>
                  <a:txBody>
                    <a:bodyPr/>
                    <a:lstStyle/>
                    <a:p>
                      <a:pPr marL="0" marR="0" algn="ctr" fontAlgn="ctr">
                        <a:spcBef>
                          <a:spcPts val="0"/>
                        </a:spcBef>
                        <a:spcAft>
                          <a:spcPts val="0"/>
                        </a:spcAft>
                      </a:pPr>
                      <a:r>
                        <a:rPr lang="en-US"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603719.SH</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zh-CN" altLang="en-US" sz="1600" i="0" kern="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良品铺子</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943.96</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37.46</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150.21</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60.49</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44.07</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23.59</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96529">
                <a:tc>
                  <a:txBody>
                    <a:bodyPr/>
                    <a:lstStyle/>
                    <a:p>
                      <a:pPr marL="0" marR="0" algn="ctr" fontAlgn="ctr">
                        <a:spcBef>
                          <a:spcPts val="0"/>
                        </a:spcBef>
                        <a:spcAft>
                          <a:spcPts val="0"/>
                        </a:spcAft>
                      </a:pPr>
                      <a:r>
                        <a:rPr lang="en-US"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1458.HK</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zh-CN" altLang="en-US" sz="1600" i="0" kern="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周黑鸭</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235.72</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5.02</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119.64</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33.46</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473.19</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b="1"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21.26</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96529">
                <a:tc gridSpan="5">
                  <a:txBody>
                    <a:bodyPr/>
                    <a:lstStyle/>
                    <a:p>
                      <a:pPr marL="0" marR="0" algn="ctr" fontAlgn="ctr">
                        <a:spcBef>
                          <a:spcPts val="0"/>
                        </a:spcBef>
                        <a:spcAft>
                          <a:spcPts val="0"/>
                        </a:spcAft>
                      </a:pPr>
                      <a:r>
                        <a:rPr lang="en-US" sz="1600" b="1"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Average P/E</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noFill/>
                      <a:prstDash val="solid"/>
                      <a:round/>
                      <a:headEnd type="none" w="med" len="med"/>
                      <a:tailEnd type="none" w="med" len="med"/>
                    </a:lnT>
                    <a:lnB w="12700" cap="flat" cmpd="sng" algn="ctr">
                      <a:solidFill>
                        <a:srgbClr val="9B1717"/>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zh-CN" altLang="en-US" sz="1600" i="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104.74</a:t>
                      </a: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23.38</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P/E Valuation Method</a:t>
            </a:r>
          </a:p>
        </p:txBody>
      </p:sp>
      <p:graphicFrame>
        <p:nvGraphicFramePr>
          <p:cNvPr id="4" name="Group 3"/>
          <p:cNvGraphicFramePr/>
          <p:nvPr>
            <p:custDataLst>
              <p:tags r:id="rId1"/>
            </p:custDataLst>
          </p:nvPr>
        </p:nvGraphicFramePr>
        <p:xfrm>
          <a:off x="343694" y="2529694"/>
          <a:ext cx="8959351" cy="2160240"/>
        </p:xfrm>
        <a:graphic>
          <a:graphicData uri="http://schemas.openxmlformats.org/drawingml/2006/table">
            <a:tbl>
              <a:tblPr/>
              <a:tblGrid>
                <a:gridCol w="2125807">
                  <a:extLst>
                    <a:ext uri="{9D8B030D-6E8A-4147-A177-3AD203B41FA5}">
                      <a16:colId xmlns:a16="http://schemas.microsoft.com/office/drawing/2014/main" val="20000"/>
                    </a:ext>
                  </a:extLst>
                </a:gridCol>
                <a:gridCol w="2277848">
                  <a:extLst>
                    <a:ext uri="{9D8B030D-6E8A-4147-A177-3AD203B41FA5}">
                      <a16:colId xmlns:a16="http://schemas.microsoft.com/office/drawing/2014/main" val="20001"/>
                    </a:ext>
                  </a:extLst>
                </a:gridCol>
                <a:gridCol w="2277848">
                  <a:extLst>
                    <a:ext uri="{9D8B030D-6E8A-4147-A177-3AD203B41FA5}">
                      <a16:colId xmlns:a16="http://schemas.microsoft.com/office/drawing/2014/main" val="20002"/>
                    </a:ext>
                  </a:extLst>
                </a:gridCol>
                <a:gridCol w="2277848">
                  <a:extLst>
                    <a:ext uri="{9D8B030D-6E8A-4147-A177-3AD203B41FA5}">
                      <a16:colId xmlns:a16="http://schemas.microsoft.com/office/drawing/2014/main" val="20003"/>
                    </a:ext>
                  </a:extLst>
                </a:gridCol>
              </a:tblGrid>
              <a:tr h="36004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anose="05020102010507070707" pitchFamily="18" charset="2"/>
                        <a:buNone/>
                      </a:pP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6462" marR="66462"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algn="ctr" fontAlgn="ctr">
                        <a:spcBef>
                          <a:spcPts val="0"/>
                        </a:spcBef>
                        <a:spcAft>
                          <a:spcPts val="0"/>
                        </a:spcAft>
                      </a:pPr>
                      <a:r>
                        <a:rPr lang="en-US" sz="1600" b="1" i="0" kern="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2021(A)</a:t>
                      </a:r>
                      <a:endParaRPr 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algn="ctr" fontAlgn="ctr">
                        <a:spcBef>
                          <a:spcPts val="0"/>
                        </a:spcBef>
                        <a:spcAft>
                          <a:spcPts val="0"/>
                        </a:spcAft>
                      </a:pPr>
                      <a:r>
                        <a:rPr lang="en-US" sz="1600" b="1" i="0"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2022)(E)</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algn="ctr" fontAlgn="ctr">
                        <a:spcBef>
                          <a:spcPts val="0"/>
                        </a:spcBef>
                        <a:spcAft>
                          <a:spcPts val="0"/>
                        </a:spcAft>
                      </a:pPr>
                      <a:r>
                        <a:rPr lang="en-US" sz="1600" b="1" i="0"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2023(E)</a:t>
                      </a:r>
                      <a:endParaRPr 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6004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anose="05020102010507070707" pitchFamily="18" charset="2"/>
                        <a:buNone/>
                      </a:pPr>
                      <a:r>
                        <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 Income</a:t>
                      </a:r>
                    </a:p>
                  </a:txBody>
                  <a:tcPr marL="66462" marR="66462" marT="36000" marB="36000" anchor="ctr" horzOverflow="overflow">
                    <a:lnL cap="flat">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004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anose="05020102010507070707" pitchFamily="18" charset="2"/>
                        <a:buNone/>
                      </a:pPr>
                      <a:r>
                        <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Shares outstanding</a:t>
                      </a:r>
                    </a:p>
                  </a:txBody>
                  <a:tcPr marL="66462" marR="66462" marT="36000" marB="36000" anchor="ctr" horzOverflow="overflow">
                    <a:lnL cap="flat">
                      <a:noFill/>
                    </a:lnL>
                    <a:lnR>
                      <a:noFill/>
                    </a:lnR>
                    <a:lnT>
                      <a:noFill/>
                    </a:lnT>
                    <a:lnB>
                      <a:noFill/>
                    </a:lnB>
                    <a:lnTlToBr>
                      <a:noFill/>
                    </a:lnTlToBr>
                    <a:lnBlToTr>
                      <a:noFill/>
                    </a:lnBlToTr>
                    <a:noFill/>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225</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a:noFill/>
                    </a:lnB>
                    <a:lnTlToBr>
                      <a:noFill/>
                    </a:lnTlToBr>
                    <a:lnBlToTr>
                      <a:noFill/>
                    </a:lnBlToTr>
                    <a:noFill/>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225</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a:noFill/>
                    </a:lnB>
                    <a:lnTlToBr>
                      <a:noFill/>
                    </a:lnTlToBr>
                    <a:lnBlToTr>
                      <a:noFill/>
                    </a:lnBlToTr>
                    <a:noFill/>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225</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6004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anose="05020102010507070707" pitchFamily="18" charset="2"/>
                        <a:buNone/>
                      </a:pPr>
                      <a:r>
                        <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EPS</a:t>
                      </a:r>
                    </a:p>
                  </a:txBody>
                  <a:tcPr marL="66462" marR="66462" marT="36000" marB="36000" anchor="ctr" horzOverflow="overflow">
                    <a:lnL cap="flat">
                      <a:noFill/>
                    </a:lnL>
                    <a:lnR>
                      <a:noFill/>
                    </a:lnR>
                    <a:lnT>
                      <a:noFill/>
                    </a:lnT>
                    <a:lnB>
                      <a:noFill/>
                    </a:lnB>
                    <a:lnTlToBr>
                      <a:noFill/>
                    </a:lnTlToBr>
                    <a:lnBlToTr>
                      <a:noFill/>
                    </a:lnBlToTr>
                    <a:noFill/>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a:noFill/>
                    </a:lnB>
                    <a:lnTlToBr>
                      <a:noFill/>
                    </a:lnTlToBr>
                    <a:lnBlToTr>
                      <a:noFill/>
                    </a:lnBlToTr>
                    <a:noFill/>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a:noFill/>
                    </a:lnB>
                    <a:lnTlToBr>
                      <a:noFill/>
                    </a:lnTlToBr>
                    <a:lnBlToTr>
                      <a:noFill/>
                    </a:lnBlToTr>
                    <a:noFill/>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004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anose="05020102010507070707" pitchFamily="18" charset="2"/>
                        <a:buNone/>
                      </a:pPr>
                      <a:r>
                        <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t>
                      </a:r>
                    </a:p>
                  </a:txBody>
                  <a:tcPr marL="66462" marR="66462" marT="36000" marB="36000" anchor="ctr" horzOverflow="overflow">
                    <a:lnL cap="flat">
                      <a:noFill/>
                    </a:lnL>
                    <a:lnR>
                      <a:noFill/>
                    </a:lnR>
                    <a:lnT>
                      <a:noFill/>
                    </a:lnT>
                    <a:lnB>
                      <a:noFill/>
                    </a:lnB>
                    <a:lnTlToBr>
                      <a:noFill/>
                    </a:lnTlToBr>
                    <a:lnBlToTr>
                      <a:noFill/>
                    </a:lnBlToTr>
                    <a:noFill/>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algn="ctr" fontAlgn="ctr">
                        <a:spcBef>
                          <a:spcPts val="0"/>
                        </a:spcBef>
                        <a:spcAft>
                          <a:spcPts val="0"/>
                        </a:spcAft>
                      </a:pPr>
                      <a:r>
                        <a:rPr lang="en-US" altLang="zh-CN" sz="1600" i="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146.63</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21.254</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040">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anose="05020102010507070707" pitchFamily="18" charset="2"/>
                        <a:buNone/>
                      </a:pPr>
                      <a:r>
                        <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a:t>
                      </a:r>
                    </a:p>
                  </a:txBody>
                  <a:tcPr marL="66462" marR="66462" marT="36000" marB="36000" anchor="ctr" horzOverflow="overflow">
                    <a:lnL cap="flat">
                      <a:noFill/>
                    </a:lnL>
                    <a:lnR>
                      <a:noFill/>
                    </a:lnR>
                    <a:lnT>
                      <a:noFill/>
                    </a:lnT>
                    <a:lnB>
                      <a:noFill/>
                    </a:lnB>
                    <a:lnTlToBr>
                      <a:noFill/>
                    </a:lnTlToBr>
                    <a:lnBlToTr>
                      <a:noFill/>
                    </a:lnBlToTr>
                    <a:noFill/>
                  </a:tcPr>
                </a:tc>
                <a:tc>
                  <a:txBody>
                    <a:bodyPr/>
                    <a:lstStyle/>
                    <a:p>
                      <a:pPr marL="0" marR="0" algn="ctr" fontAlgn="ctr">
                        <a:spcBef>
                          <a:spcPts val="0"/>
                        </a:spcBef>
                        <a:spcAft>
                          <a:spcPts val="0"/>
                        </a:spcAft>
                      </a:pPr>
                      <a:r>
                        <a:rPr lang="zh-CN" altLang="en-US" sz="1600" i="0" ker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algn="ctr" fontAlgn="ctr">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7.33</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algn="ctr" fontAlgn="t">
                        <a:spcBef>
                          <a:spcPts val="0"/>
                        </a:spcBef>
                        <a:spcAft>
                          <a:spcPts val="0"/>
                        </a:spcAft>
                      </a:pPr>
                      <a:r>
                        <a:rPr lang="en-US" altLang="zh-CN" sz="1600" i="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9.35</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标题 1"/>
          <p:cNvSpPr txBox="1"/>
          <p:nvPr/>
        </p:nvSpPr>
        <p:spPr bwMode="auto">
          <a:xfrm>
            <a:off x="8480250" y="6595540"/>
            <a:ext cx="1224484" cy="182626"/>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Ⅳ: Valuation</a:t>
            </a:r>
            <a:endParaRPr lang="zh-CN" altLang="en-US" sz="1100" dirty="0">
              <a:solidFill>
                <a:schemeClr val="bg1">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Valuation Result and Closing Price</a:t>
            </a:r>
          </a:p>
        </p:txBody>
      </p:sp>
      <p:sp>
        <p:nvSpPr>
          <p:cNvPr id="5" name="Text Placeholder 5"/>
          <p:cNvSpPr txBox="1"/>
          <p:nvPr/>
        </p:nvSpPr>
        <p:spPr>
          <a:xfrm>
            <a:off x="-88354" y="719224"/>
            <a:ext cx="9403035" cy="1171401"/>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191770" lvl="1" indent="0">
              <a:buNone/>
            </a:pPr>
            <a:endParaRPr lang="en-US" sz="2000" dirty="0">
              <a:latin typeface="Times New Roman" panose="02020603050405020304" pitchFamily="18" charset="0"/>
              <a:cs typeface="Times New Roman" panose="02020603050405020304" pitchFamily="18" charset="0"/>
            </a:endParaRPr>
          </a:p>
          <a:p>
            <a:pPr lvl="2"/>
            <a:r>
              <a:rPr lang="en-US" altLang="zh-CN" sz="2000" dirty="0">
                <a:latin typeface="Times New Roman" panose="02020603050405020304" pitchFamily="18" charset="0"/>
                <a:cs typeface="Times New Roman" panose="02020603050405020304" pitchFamily="18" charset="0"/>
              </a:rPr>
              <a:t>DCF Method Price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6.40</a:t>
            </a:r>
          </a:p>
          <a:p>
            <a:pPr lvl="2"/>
            <a:r>
              <a:rPr lang="en-US" altLang="zh-CN" sz="2000" dirty="0">
                <a:latin typeface="Times New Roman" panose="02020603050405020304" pitchFamily="18" charset="0"/>
                <a:cs typeface="Times New Roman" panose="02020603050405020304" pitchFamily="18" charset="0"/>
              </a:rPr>
              <a:t>P/E Method P</a:t>
            </a:r>
            <a:r>
              <a:rPr lang="en-US" sz="2000" dirty="0">
                <a:latin typeface="Times New Roman" panose="02020603050405020304" pitchFamily="18" charset="0"/>
                <a:cs typeface="Times New Roman" panose="02020603050405020304" pitchFamily="18" charset="0"/>
              </a:rPr>
              <a:t>rice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7.33</a:t>
            </a:r>
          </a:p>
          <a:p>
            <a:pPr lvl="2"/>
            <a:r>
              <a:rPr lang="en-US" sz="2000" dirty="0">
                <a:latin typeface="Times New Roman" panose="02020603050405020304" pitchFamily="18" charset="0"/>
                <a:cs typeface="Times New Roman" panose="02020603050405020304" pitchFamily="18" charset="0"/>
              </a:rPr>
              <a:t>Target Price = </a:t>
            </a:r>
            <a:r>
              <a:rPr lang="en-US" altLang="zh-CN" sz="2000" dirty="0">
                <a:latin typeface="Times New Roman" panose="02020603050405020304" pitchFamily="18" charset="0"/>
                <a:cs typeface="Times New Roman" panose="02020603050405020304" pitchFamily="18" charset="0"/>
              </a:rPr>
              <a:t>¥ 6.865</a:t>
            </a:r>
            <a:r>
              <a:rPr lang="en-US" sz="2000" dirty="0">
                <a:latin typeface="Times New Roman" panose="02020603050405020304" pitchFamily="18" charset="0"/>
                <a:cs typeface="Times New Roman" panose="02020603050405020304" pitchFamily="18" charset="0"/>
              </a:rPr>
              <a:t>, Listing Price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8.9347.</a:t>
            </a:r>
          </a:p>
          <a:p>
            <a:pPr lvl="2"/>
            <a:r>
              <a:rPr lang="en-US" sz="2000" dirty="0">
                <a:latin typeface="Times New Roman" panose="02020603050405020304" pitchFamily="18" charset="0"/>
                <a:cs typeface="Times New Roman" panose="02020603050405020304" pitchFamily="18" charset="0"/>
              </a:rPr>
              <a:t>Average Price = </a:t>
            </a:r>
            <a:r>
              <a:rPr lang="en-US" altLang="zh-C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7.7678 </a:t>
            </a:r>
          </a:p>
          <a:p>
            <a:pPr lvl="2"/>
            <a:r>
              <a:rPr lang="en-US" altLang="zh-CN" sz="2000" dirty="0">
                <a:latin typeface="Times New Roman" panose="02020603050405020304" pitchFamily="18" charset="0"/>
                <a:cs typeface="Times New Roman" panose="02020603050405020304" pitchFamily="18" charset="0"/>
              </a:rPr>
              <a:t>Price at 2024/01/05 = ¥ 5.9697</a:t>
            </a:r>
            <a:endParaRPr lang="en-US" sz="2000" dirty="0">
              <a:latin typeface="Times New Roman" panose="02020603050405020304" pitchFamily="18" charset="0"/>
              <a:cs typeface="Times New Roman" panose="02020603050405020304" pitchFamily="18" charset="0"/>
            </a:endParaRPr>
          </a:p>
          <a:p>
            <a:pPr lvl="2"/>
            <a:endParaRPr lang="en-US" sz="2000" dirty="0">
              <a:latin typeface="Times New Roman" panose="02020603050405020304" pitchFamily="18" charset="0"/>
              <a:cs typeface="Times New Roman" panose="02020603050405020304" pitchFamily="18" charset="0"/>
            </a:endParaRPr>
          </a:p>
        </p:txBody>
      </p:sp>
      <p:sp>
        <p:nvSpPr>
          <p:cNvPr id="7" name="标题 1"/>
          <p:cNvSpPr txBox="1"/>
          <p:nvPr/>
        </p:nvSpPr>
        <p:spPr bwMode="auto">
          <a:xfrm>
            <a:off x="8480250" y="6595540"/>
            <a:ext cx="1224484" cy="182626"/>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Ⅳ: Valuation</a:t>
            </a:r>
            <a:endParaRPr lang="zh-CN" altLang="en-US" sz="1100" dirty="0">
              <a:solidFill>
                <a:schemeClr val="bg1">
                  <a:lumMod val="50000"/>
                </a:schemeClr>
              </a:solidFill>
            </a:endParaRPr>
          </a:p>
        </p:txBody>
      </p:sp>
      <p:sp>
        <p:nvSpPr>
          <p:cNvPr id="6" name="爆炸形 2 5"/>
          <p:cNvSpPr/>
          <p:nvPr/>
        </p:nvSpPr>
        <p:spPr>
          <a:xfrm>
            <a:off x="6032326" y="1161542"/>
            <a:ext cx="2880320" cy="1332148"/>
          </a:xfrm>
          <a:prstGeom prst="irregularSeal2">
            <a:avLst/>
          </a:prstGeom>
          <a:solidFill>
            <a:srgbClr val="9B1717"/>
          </a:solidFill>
          <a:ln w="6350" cap="flat">
            <a:solidFill>
              <a:srgbClr val="9B171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r>
              <a:rPr kumimoji="1" lang="en-US" altLang="zh-CN" sz="1800" dirty="0">
                <a:solidFill>
                  <a:schemeClr val="bg1"/>
                </a:solidFill>
                <a:latin typeface="Times New Roman" panose="02020603050405020304" pitchFamily="18" charset="0"/>
                <a:cs typeface="Times New Roman" panose="02020603050405020304" pitchFamily="18" charset="0"/>
              </a:rPr>
              <a:t>23.2% Downside</a:t>
            </a:r>
            <a:endParaRPr kumimoji="1" lang="zh-CN" altLang="en-US" sz="1800" dirty="0" err="1">
              <a:solidFill>
                <a:schemeClr val="bg1"/>
              </a:solidFill>
              <a:latin typeface="Times New Roman" panose="02020603050405020304" pitchFamily="18" charset="0"/>
              <a:cs typeface="Times New Roman" panose="02020603050405020304" pitchFamily="18" charset="0"/>
            </a:endParaRPr>
          </a:p>
        </p:txBody>
      </p:sp>
      <p:graphicFrame>
        <p:nvGraphicFramePr>
          <p:cNvPr id="8" name="图表 7"/>
          <p:cNvGraphicFramePr/>
          <p:nvPr/>
        </p:nvGraphicFramePr>
        <p:xfrm>
          <a:off x="883580" y="2888371"/>
          <a:ext cx="8208912" cy="379241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371" y="596849"/>
            <a:ext cx="9368110" cy="458567"/>
          </a:xfrm>
        </p:spPr>
        <p:txBody>
          <a:bodyPr/>
          <a:lstStyle/>
          <a:p>
            <a:r>
              <a:rPr lang="en-US" altLang="zh-CN" sz="2275" dirty="0">
                <a:latin typeface="Times New Roman" panose="02020603050405020304" pitchFamily="18" charset="0"/>
                <a:cs typeface="Times New Roman" panose="02020603050405020304" pitchFamily="18" charset="0"/>
              </a:rPr>
              <a:t>Summary</a:t>
            </a:r>
            <a:endParaRPr lang="zh-CN" altLang="en-US" sz="2275"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3951019" y="1870948"/>
            <a:ext cx="4340765" cy="342401"/>
          </a:xfrm>
          <a:prstGeom prst="rect">
            <a:avLst/>
          </a:prstGeom>
          <a:noFill/>
          <a:ln w="6350" cap="flat">
            <a:noFill/>
            <a:miter lim="800000"/>
          </a:ln>
        </p:spPr>
        <p:txBody>
          <a:bodyPr wrap="square">
            <a:spAutoFit/>
          </a:bodyPr>
          <a:lstStyle/>
          <a:p>
            <a:pPr marL="278765" indent="-278765">
              <a:buClr>
                <a:srgbClr val="9B1717"/>
              </a:buClr>
              <a:buFont typeface="Wingdings" panose="05000000000000000000" pitchFamily="2" charset="2"/>
              <a:buChar char="n"/>
            </a:pPr>
            <a:r>
              <a:rPr lang="en-US" altLang="zh-CN" sz="1625" dirty="0">
                <a:latin typeface="Times New Roman" panose="02020603050405020304" pitchFamily="18" charset="0"/>
                <a:cs typeface="Times New Roman" panose="02020603050405020304" pitchFamily="18" charset="0"/>
              </a:rPr>
              <a:t>The timing of the company's listing is not wise</a:t>
            </a:r>
            <a:endParaRPr lang="zh-CN" altLang="en-US" sz="1625" dirty="0">
              <a:latin typeface="Times New Roman" panose="02020603050405020304" pitchFamily="18" charset="0"/>
              <a:cs typeface="Times New Roman" panose="02020603050405020304" pitchFamily="18" charset="0"/>
            </a:endParaRPr>
          </a:p>
        </p:txBody>
      </p:sp>
      <p:sp>
        <p:nvSpPr>
          <p:cNvPr id="11" name="标题 1"/>
          <p:cNvSpPr txBox="1"/>
          <p:nvPr/>
        </p:nvSpPr>
        <p:spPr bwMode="auto">
          <a:xfrm>
            <a:off x="7408517" y="6003072"/>
            <a:ext cx="1419364" cy="175451"/>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895" dirty="0">
                <a:solidFill>
                  <a:schemeClr val="bg1">
                    <a:lumMod val="50000"/>
                  </a:schemeClr>
                </a:solidFill>
              </a:rPr>
              <a:t>PART Ⅲ: Company Analysis </a:t>
            </a:r>
            <a:endParaRPr lang="zh-CN" altLang="en-US" sz="895" dirty="0">
              <a:solidFill>
                <a:schemeClr val="bg1">
                  <a:lumMod val="50000"/>
                </a:schemeClr>
              </a:solidFill>
            </a:endParaRPr>
          </a:p>
        </p:txBody>
      </p:sp>
      <p:sp>
        <p:nvSpPr>
          <p:cNvPr id="3" name="文本框 2"/>
          <p:cNvSpPr txBox="1"/>
          <p:nvPr/>
        </p:nvSpPr>
        <p:spPr>
          <a:xfrm>
            <a:off x="4161375" y="2174312"/>
            <a:ext cx="4093864" cy="1755737"/>
          </a:xfrm>
          <a:prstGeom prst="rect">
            <a:avLst/>
          </a:prstGeom>
          <a:noFill/>
        </p:spPr>
        <p:txBody>
          <a:bodyPr wrap="square">
            <a:spAutoFit/>
          </a:bodyPr>
          <a:lstStyle/>
          <a:p>
            <a:pPr>
              <a:buClr>
                <a:srgbClr val="9B1717"/>
              </a:buClr>
            </a:pPr>
            <a:endParaRPr lang="en-US" altLang="zh-CN" sz="1545"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232410" indent="-232410">
              <a:buClr>
                <a:srgbClr val="9B1717"/>
              </a:buClr>
              <a:buFont typeface="Arial" panose="020B0604020202020204" pitchFamily="34" charset="0"/>
              <a:buChar char="•"/>
            </a:pPr>
            <a:r>
              <a:rPr lang="en-US" altLang="zh-CN" sz="1545" dirty="0">
                <a:latin typeface="Times New Roman" panose="02020603050405020304" pitchFamily="18" charset="0"/>
                <a:ea typeface="楷体" panose="02010609060101010101" pitchFamily="49" charset="-122"/>
                <a:cs typeface="Times New Roman" panose="02020603050405020304" pitchFamily="18" charset="0"/>
              </a:rPr>
              <a:t>The sustained growth of the </a:t>
            </a:r>
            <a:r>
              <a:rPr lang="en-US" altLang="zh-CN" sz="1545"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company's old products</a:t>
            </a:r>
            <a:r>
              <a:rPr lang="en-US" altLang="zh-CN" sz="1545" dirty="0">
                <a:latin typeface="Times New Roman" panose="02020603050405020304" pitchFamily="18" charset="0"/>
                <a:ea typeface="楷体" panose="02010609060101010101" pitchFamily="49" charset="-122"/>
                <a:cs typeface="Times New Roman" panose="02020603050405020304" pitchFamily="18" charset="0"/>
              </a:rPr>
              <a:t> is uncertain</a:t>
            </a:r>
          </a:p>
          <a:p>
            <a:pPr marL="232410" indent="-232410">
              <a:buClr>
                <a:srgbClr val="9B1717"/>
              </a:buClr>
              <a:buFont typeface="Arial" panose="020B0604020202020204" pitchFamily="34" charset="0"/>
              <a:buChar char="•"/>
            </a:pPr>
            <a:r>
              <a:rPr lang="en-US" altLang="zh-CN" sz="1545" dirty="0">
                <a:latin typeface="Times New Roman" panose="02020603050405020304" pitchFamily="18" charset="0"/>
                <a:ea typeface="楷体" panose="02010609060101010101" pitchFamily="49" charset="-122"/>
                <a:cs typeface="Times New Roman" panose="02020603050405020304" pitchFamily="18" charset="0"/>
              </a:rPr>
              <a:t>the acceptance of </a:t>
            </a:r>
            <a:r>
              <a:rPr lang="en-US" altLang="zh-CN" sz="1545"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new products </a:t>
            </a:r>
            <a:r>
              <a:rPr lang="en-US" altLang="zh-CN" sz="1545" dirty="0">
                <a:latin typeface="Times New Roman" panose="02020603050405020304" pitchFamily="18" charset="0"/>
                <a:ea typeface="楷体" panose="02010609060101010101" pitchFamily="49" charset="-122"/>
                <a:cs typeface="Times New Roman" panose="02020603050405020304" pitchFamily="18" charset="0"/>
              </a:rPr>
              <a:t>awaits market validation. </a:t>
            </a:r>
          </a:p>
          <a:p>
            <a:pPr marL="232410" indent="-232410">
              <a:buClr>
                <a:srgbClr val="9B1717"/>
              </a:buClr>
              <a:buFont typeface="Arial" panose="020B0604020202020204" pitchFamily="34" charset="0"/>
              <a:buChar char="•"/>
            </a:pPr>
            <a:r>
              <a:rPr lang="en-US" altLang="zh-CN" sz="1545" dirty="0">
                <a:latin typeface="Times New Roman" panose="02020603050405020304" pitchFamily="18" charset="0"/>
                <a:ea typeface="楷体" panose="02010609060101010101" pitchFamily="49" charset="-122"/>
                <a:cs typeface="Times New Roman" panose="02020603050405020304" pitchFamily="18" charset="0"/>
              </a:rPr>
              <a:t>The overall Hong Kong stock market is sluggish</a:t>
            </a:r>
          </a:p>
        </p:txBody>
      </p:sp>
      <p:sp>
        <p:nvSpPr>
          <p:cNvPr id="5" name="文本框 4"/>
          <p:cNvSpPr txBox="1"/>
          <p:nvPr/>
        </p:nvSpPr>
        <p:spPr>
          <a:xfrm>
            <a:off x="3951018" y="4018623"/>
            <a:ext cx="4340765" cy="1092607"/>
          </a:xfrm>
          <a:prstGeom prst="rect">
            <a:avLst/>
          </a:prstGeom>
          <a:noFill/>
          <a:ln w="6350" cap="flat">
            <a:noFill/>
            <a:miter lim="800000"/>
          </a:ln>
        </p:spPr>
        <p:txBody>
          <a:bodyPr wrap="square">
            <a:spAutoFit/>
          </a:bodyPr>
          <a:lstStyle/>
          <a:p>
            <a:pPr marL="278765" indent="-278765">
              <a:buClr>
                <a:srgbClr val="9B1717"/>
              </a:buClr>
              <a:buFont typeface="Wingdings" panose="05000000000000000000" pitchFamily="2" charset="2"/>
              <a:buChar char="n"/>
            </a:pPr>
            <a:r>
              <a:rPr lang="en-US" altLang="zh-CN" sz="1625" dirty="0">
                <a:latin typeface="Times New Roman" panose="02020603050405020304" pitchFamily="18" charset="0"/>
                <a:cs typeface="Times New Roman" panose="02020603050405020304" pitchFamily="18" charset="0"/>
              </a:rPr>
              <a:t>The company's hurried IPO </a:t>
            </a:r>
            <a:r>
              <a:rPr lang="en-US" altLang="zh-CN" sz="1625" dirty="0">
                <a:solidFill>
                  <a:srgbClr val="FF0000"/>
                </a:solidFill>
                <a:latin typeface="Times New Roman" panose="02020603050405020304" pitchFamily="18" charset="0"/>
                <a:cs typeface="Times New Roman" panose="02020603050405020304" pitchFamily="18" charset="0"/>
              </a:rPr>
              <a:t>to evade penalties related to gambling agreements </a:t>
            </a:r>
            <a:r>
              <a:rPr lang="en-US" altLang="zh-CN" sz="1625" dirty="0">
                <a:latin typeface="Times New Roman" panose="02020603050405020304" pitchFamily="18" charset="0"/>
                <a:cs typeface="Times New Roman" panose="02020603050405020304" pitchFamily="18" charset="0"/>
              </a:rPr>
              <a:t>was inappropriate, directly causing a stock price decline.</a:t>
            </a:r>
            <a:endParaRPr lang="zh-CN" altLang="en-US" sz="1625"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3">
            <a:alphaModFix amt="85000"/>
          </a:blip>
          <a:stretch>
            <a:fillRect/>
          </a:stretch>
        </p:blipFill>
        <p:spPr>
          <a:xfrm>
            <a:off x="2094659" y="1717975"/>
            <a:ext cx="1294318" cy="2846952"/>
          </a:xfrm>
          <a:prstGeom prst="rect">
            <a:avLst/>
          </a:prstGeom>
          <a:ln>
            <a:noFill/>
          </a:ln>
          <a:effectLst>
            <a:reflection blurRad="6350" stA="50000" endA="300" endPos="55500" dist="1016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840" y="296863"/>
            <a:ext cx="9368110" cy="611187"/>
          </a:xfrm>
        </p:spPr>
        <p:txBody>
          <a:bodyPr/>
          <a:lstStyle/>
          <a:p>
            <a:r>
              <a:rPr lang="en-US" altLang="zh-CN" sz="2800" dirty="0">
                <a:latin typeface="Times New Roman" panose="02020603050405020304" pitchFamily="18" charset="0"/>
                <a:cs typeface="Times New Roman" panose="02020603050405020304" pitchFamily="18" charset="0"/>
              </a:rPr>
              <a:t>Background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of</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Deal</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408967" y="1002390"/>
          <a:ext cx="9003430" cy="3283478"/>
        </p:xfrm>
        <a:graphic>
          <a:graphicData uri="http://schemas.openxmlformats.org/drawingml/2006/table">
            <a:tbl>
              <a:tblPr firstRow="1" bandRow="1">
                <a:tableStyleId>{6E25E649-3F16-4E02-A733-19D2CDBF48F0}</a:tableStyleId>
              </a:tblPr>
              <a:tblGrid>
                <a:gridCol w="2878146">
                  <a:extLst>
                    <a:ext uri="{9D8B030D-6E8A-4147-A177-3AD203B41FA5}">
                      <a16:colId xmlns:a16="http://schemas.microsoft.com/office/drawing/2014/main" val="20000"/>
                    </a:ext>
                  </a:extLst>
                </a:gridCol>
                <a:gridCol w="6125284">
                  <a:extLst>
                    <a:ext uri="{9D8B030D-6E8A-4147-A177-3AD203B41FA5}">
                      <a16:colId xmlns:a16="http://schemas.microsoft.com/office/drawing/2014/main" val="20001"/>
                    </a:ext>
                  </a:extLst>
                </a:gridCol>
              </a:tblGrid>
              <a:tr h="274900">
                <a:tc>
                  <a:txBody>
                    <a:bodyPr/>
                    <a:lstStyle/>
                    <a:p>
                      <a:pPr algn="ctr" fontAlgn="ctr"/>
                      <a:r>
                        <a:rPr lang="en-GB" sz="1300" u="none" strike="noStrike" dirty="0">
                          <a:effectLst/>
                          <a:latin typeface="Times New Roman" panose="02020603050405020304" pitchFamily="18" charset="0"/>
                          <a:cs typeface="Times New Roman" panose="02020603050405020304" pitchFamily="18" charset="0"/>
                        </a:rPr>
                        <a:t>Items</a:t>
                      </a:r>
                      <a:endParaRPr lang="en-GB"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571" marR="2571" marT="2571" marB="0" anchor="ctr">
                    <a:solidFill>
                      <a:srgbClr val="9B1717"/>
                    </a:solidFill>
                  </a:tcPr>
                </a:tc>
                <a:tc>
                  <a:txBody>
                    <a:bodyPr/>
                    <a:lstStyle/>
                    <a:p>
                      <a:pPr algn="ctr" fontAlgn="ctr"/>
                      <a:r>
                        <a:rPr lang="en-GB" sz="1300" u="none" strike="noStrike" dirty="0">
                          <a:effectLst/>
                          <a:latin typeface="Times New Roman" panose="02020603050405020304" pitchFamily="18" charset="0"/>
                          <a:cs typeface="Times New Roman" panose="02020603050405020304" pitchFamily="18" charset="0"/>
                        </a:rPr>
                        <a:t>Information</a:t>
                      </a:r>
                      <a:endParaRPr lang="en-GB" sz="13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2571" marR="2571" marT="2571" marB="0" anchor="ctr">
                    <a:solidFill>
                      <a:srgbClr val="9B1717"/>
                    </a:solidFill>
                  </a:tcPr>
                </a:tc>
                <a:extLst>
                  <a:ext uri="{0D108BD9-81ED-4DB2-BD59-A6C34878D82A}">
                    <a16:rowId xmlns:a16="http://schemas.microsoft.com/office/drawing/2014/main" val="10000"/>
                  </a:ext>
                </a:extLst>
              </a:tr>
              <a:tr h="711904">
                <a:tc>
                  <a:txBody>
                    <a:bodyPr/>
                    <a:lstStyle/>
                    <a:p>
                      <a:pPr algn="ctr">
                        <a:lnSpc>
                          <a:spcPts val="1200"/>
                        </a:lnSpc>
                      </a:pPr>
                      <a:r>
                        <a:rPr lang="en-US" sz="13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Method of IPO</a:t>
                      </a:r>
                      <a:endParaRPr lang="zh-CN" sz="1300" kern="100" dirty="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Combining targeted placement to strategic investors (strategic allotment), off-line placement to qualified investors by price inquiry (off-line issuance), and online placement to public investors (online distribution)</a:t>
                      </a:r>
                      <a:endParaRPr lang="zh-CN" sz="1300" kern="100" dirty="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1"/>
                  </a:ext>
                </a:extLst>
              </a:tr>
              <a:tr h="152064">
                <a:tc>
                  <a:txBody>
                    <a:bodyPr/>
                    <a:lstStyle/>
                    <a:p>
                      <a:pPr algn="ctr">
                        <a:lnSpc>
                          <a:spcPts val="1200"/>
                        </a:lnSpc>
                      </a:pPr>
                      <a:r>
                        <a:rPr lang="en-US" sz="1300" kern="100">
                          <a:effectLst/>
                          <a:latin typeface="Times New Roman" panose="02020603050405020304" pitchFamily="18" charset="0"/>
                          <a:ea typeface="宋体" panose="02010600030101010101" pitchFamily="2" charset="-122"/>
                          <a:cs typeface="宋体" panose="02010600030101010101" pitchFamily="2" charset="-122"/>
                        </a:rPr>
                        <a:t>Period of Subscription</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kern="100">
                          <a:effectLst/>
                          <a:latin typeface="Times New Roman" panose="02020603050405020304" pitchFamily="18" charset="0"/>
                          <a:ea typeface="宋体" panose="02010600030101010101" pitchFamily="2" charset="-122"/>
                          <a:cs typeface="宋体" panose="02010600030101010101" pitchFamily="2" charset="-122"/>
                        </a:rPr>
                        <a:t>7 days</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300" kern="100">
                          <a:effectLst/>
                          <a:latin typeface="Times New Roman" panose="02020603050405020304" pitchFamily="18" charset="0"/>
                          <a:ea typeface="宋体" panose="02010600030101010101" pitchFamily="2" charset="-122"/>
                          <a:cs typeface="宋体" panose="02010600030101010101" pitchFamily="2" charset="-122"/>
                        </a:rPr>
                        <a:t>2022/12/08-2022/12/14</a:t>
                      </a:r>
                      <a:r>
                        <a:rPr lang="zh-CN" sz="13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2"/>
                  </a:ext>
                </a:extLst>
              </a:tr>
              <a:tr h="224815">
                <a:tc>
                  <a:txBody>
                    <a:bodyPr/>
                    <a:lstStyle/>
                    <a:p>
                      <a:pPr algn="ctr">
                        <a:lnSpc>
                          <a:spcPts val="1200"/>
                        </a:lnSpc>
                      </a:pPr>
                      <a:r>
                        <a:rPr lang="en-US" sz="13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Date of IPO</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2022/12/15</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3"/>
                  </a:ext>
                </a:extLst>
              </a:tr>
              <a:tr h="435816">
                <a:tc>
                  <a:txBody>
                    <a:bodyPr/>
                    <a:lstStyle/>
                    <a:p>
                      <a:pPr algn="ctr">
                        <a:lnSpc>
                          <a:spcPts val="1200"/>
                        </a:lnSpc>
                      </a:pPr>
                      <a:r>
                        <a:rPr lang="en-US" sz="1300" kern="100">
                          <a:effectLst/>
                          <a:latin typeface="Times New Roman" panose="02020603050405020304" pitchFamily="18" charset="0"/>
                          <a:ea typeface="宋体" panose="02010600030101010101" pitchFamily="2" charset="-122"/>
                          <a:cs typeface="宋体" panose="02010600030101010101" pitchFamily="2" charset="-122"/>
                        </a:rPr>
                        <a:t>Size of IPO</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kern="100" dirty="0">
                          <a:effectLst/>
                          <a:latin typeface="Times New Roman" panose="02020603050405020304" pitchFamily="18" charset="0"/>
                          <a:ea typeface="宋体" panose="02010600030101010101" pitchFamily="2" charset="-122"/>
                          <a:cs typeface="宋体" panose="02010600030101010101" pitchFamily="2" charset="-122"/>
                        </a:rPr>
                        <a:t>The issuance size was </a:t>
                      </a:r>
                      <a:r>
                        <a:rPr lang="en-US" sz="1300" b="1" kern="100" dirty="0">
                          <a:effectLst/>
                          <a:latin typeface="Times New Roman" panose="02020603050405020304" pitchFamily="18" charset="0"/>
                          <a:ea typeface="宋体" panose="02010600030101010101" pitchFamily="2" charset="-122"/>
                          <a:cs typeface="宋体" panose="02010600030101010101" pitchFamily="2" charset="-122"/>
                        </a:rPr>
                        <a:t>96.397 million</a:t>
                      </a:r>
                      <a:r>
                        <a:rPr lang="en-US" sz="1300" kern="100" dirty="0">
                          <a:effectLst/>
                          <a:latin typeface="Times New Roman" panose="02020603050405020304" pitchFamily="18" charset="0"/>
                          <a:ea typeface="宋体" panose="02010600030101010101" pitchFamily="2" charset="-122"/>
                          <a:cs typeface="宋体" panose="02010600030101010101" pitchFamily="2" charset="-122"/>
                        </a:rPr>
                        <a:t> shares, the price per share was </a:t>
                      </a:r>
                      <a:r>
                        <a:rPr lang="en-US" sz="1300" b="1" kern="100" dirty="0">
                          <a:effectLst/>
                          <a:latin typeface="Times New Roman" panose="02020603050405020304" pitchFamily="18" charset="0"/>
                          <a:ea typeface="宋体" panose="02010600030101010101" pitchFamily="2" charset="-122"/>
                          <a:cs typeface="宋体" panose="02010600030101010101" pitchFamily="2" charset="-122"/>
                        </a:rPr>
                        <a:t>HK $10.56</a:t>
                      </a:r>
                      <a:r>
                        <a:rPr lang="en-US" sz="1300" kern="100" dirty="0">
                          <a:effectLst/>
                          <a:latin typeface="Times New Roman" panose="02020603050405020304" pitchFamily="18" charset="0"/>
                          <a:ea typeface="宋体" panose="02010600030101010101" pitchFamily="2" charset="-122"/>
                          <a:cs typeface="宋体" panose="02010600030101010101" pitchFamily="2" charset="-122"/>
                        </a:rPr>
                        <a:t>, and a total of </a:t>
                      </a:r>
                      <a:r>
                        <a:rPr lang="en-US" sz="1300" b="1" kern="100" dirty="0">
                          <a:effectLst/>
                          <a:latin typeface="Times New Roman" panose="02020603050405020304" pitchFamily="18" charset="0"/>
                          <a:ea typeface="宋体" panose="02010600030101010101" pitchFamily="2" charset="-122"/>
                          <a:cs typeface="宋体" panose="02010600030101010101" pitchFamily="2" charset="-122"/>
                        </a:rPr>
                        <a:t>HK$</a:t>
                      </a:r>
                      <a:r>
                        <a:rPr lang="en-US" sz="13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936</a:t>
                      </a:r>
                      <a:r>
                        <a:rPr lang="en-US" sz="1300" b="1" kern="100" dirty="0">
                          <a:effectLst/>
                          <a:latin typeface="Times New Roman" panose="02020603050405020304" pitchFamily="18" charset="0"/>
                          <a:ea typeface="宋体" panose="02010600030101010101" pitchFamily="2" charset="-122"/>
                          <a:cs typeface="宋体" panose="02010600030101010101" pitchFamily="2" charset="-122"/>
                        </a:rPr>
                        <a:t> million </a:t>
                      </a:r>
                      <a:r>
                        <a:rPr lang="en-US" sz="1300" kern="100" dirty="0">
                          <a:effectLst/>
                          <a:latin typeface="Times New Roman" panose="02020603050405020304" pitchFamily="18" charset="0"/>
                          <a:ea typeface="宋体" panose="02010600030101010101" pitchFamily="2" charset="-122"/>
                          <a:cs typeface="宋体" panose="02010600030101010101" pitchFamily="2" charset="-122"/>
                        </a:rPr>
                        <a:t>was raised.</a:t>
                      </a:r>
                      <a:endParaRPr lang="zh-CN" sz="1300" kern="100" dirty="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4"/>
                  </a:ext>
                </a:extLst>
              </a:tr>
              <a:tr h="152064">
                <a:tc>
                  <a:txBody>
                    <a:bodyPr/>
                    <a:lstStyle/>
                    <a:p>
                      <a:pPr algn="ctr">
                        <a:lnSpc>
                          <a:spcPts val="1200"/>
                        </a:lnSpc>
                      </a:pPr>
                      <a:r>
                        <a:rPr lang="en-US" sz="13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Name of the IPO Firm</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WEILONG Delicious Global Holdings Ltd</a:t>
                      </a:r>
                      <a:endParaRPr lang="zh-CN" sz="1300" kern="100" dirty="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5"/>
                  </a:ext>
                </a:extLst>
              </a:tr>
              <a:tr h="295187">
                <a:tc>
                  <a:txBody>
                    <a:bodyPr/>
                    <a:lstStyle/>
                    <a:p>
                      <a:pPr algn="ctr">
                        <a:lnSpc>
                          <a:spcPts val="1200"/>
                        </a:lnSpc>
                      </a:pPr>
                      <a:r>
                        <a:rPr lang="en-US" sz="1300" kern="100">
                          <a:effectLst/>
                          <a:latin typeface="Times New Roman" panose="02020603050405020304" pitchFamily="18" charset="0"/>
                          <a:ea typeface="宋体" panose="02010600030101010101" pitchFamily="2" charset="-122"/>
                          <a:cs typeface="宋体" panose="02010600030101010101" pitchFamily="2" charset="-122"/>
                        </a:rPr>
                        <a:t>Name of the Underwriter</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kern="100">
                          <a:effectLst/>
                          <a:latin typeface="Times New Roman" panose="02020603050405020304" pitchFamily="18" charset="0"/>
                          <a:ea typeface="宋体" panose="02010600030101010101" pitchFamily="2" charset="-122"/>
                          <a:cs typeface="宋体" panose="02010600030101010101" pitchFamily="2" charset="-122"/>
                        </a:rPr>
                        <a:t>Sponsor (Lead Underwriter): Morgan Stanley, CICC, UBS</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6"/>
                  </a:ext>
                </a:extLst>
              </a:tr>
              <a:tr h="244106">
                <a:tc>
                  <a:txBody>
                    <a:bodyPr/>
                    <a:lstStyle/>
                    <a:p>
                      <a:pPr algn="ctr">
                        <a:lnSpc>
                          <a:spcPts val="1200"/>
                        </a:lnSpc>
                      </a:pPr>
                      <a:r>
                        <a:rPr lang="en-US" sz="13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IPO First-day Return</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-5.11%</a:t>
                      </a:r>
                      <a:endParaRPr lang="zh-CN" sz="1300" b="1" kern="100" dirty="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7"/>
                  </a:ext>
                </a:extLst>
              </a:tr>
              <a:tr h="362892">
                <a:tc>
                  <a:txBody>
                    <a:bodyPr/>
                    <a:lstStyle/>
                    <a:p>
                      <a:pPr algn="ctr">
                        <a:lnSpc>
                          <a:spcPts val="1200"/>
                        </a:lnSpc>
                      </a:pPr>
                      <a:r>
                        <a:rPr lang="en-US" sz="1300" kern="100">
                          <a:effectLst/>
                          <a:latin typeface="Times New Roman" panose="02020603050405020304" pitchFamily="18" charset="0"/>
                          <a:ea typeface="宋体" panose="02010600030101010101" pitchFamily="2" charset="-122"/>
                          <a:cs typeface="宋体" panose="02010600030101010101" pitchFamily="2" charset="-122"/>
                        </a:rPr>
                        <a:t>Cornerstone or Strategic Investors</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kern="100" dirty="0">
                          <a:effectLst/>
                          <a:latin typeface="Times New Roman" panose="02020603050405020304" pitchFamily="18" charset="0"/>
                          <a:ea typeface="宋体" panose="02010600030101010101" pitchFamily="2" charset="-122"/>
                          <a:cs typeface="宋体" panose="02010600030101010101" pitchFamily="2" charset="-122"/>
                        </a:rPr>
                        <a:t>Sunshine Insurance(</a:t>
                      </a:r>
                      <a:r>
                        <a:rPr lang="zh-CN" altLang="en-US" sz="1300" kern="100" dirty="0">
                          <a:effectLst/>
                          <a:latin typeface="Times New Roman" panose="02020603050405020304" pitchFamily="18" charset="0"/>
                          <a:ea typeface="宋体" panose="02010600030101010101" pitchFamily="2" charset="-122"/>
                          <a:cs typeface="宋体" panose="02010600030101010101" pitchFamily="2" charset="-122"/>
                        </a:rPr>
                        <a:t>阳光人寿</a:t>
                      </a:r>
                      <a:r>
                        <a:rPr lang="en-US" altLang="zh-CN" sz="13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300" kern="100" dirty="0">
                          <a:effectLst/>
                          <a:latin typeface="Times New Roman" panose="02020603050405020304" pitchFamily="18" charset="0"/>
                          <a:ea typeface="宋体" panose="02010600030101010101" pitchFamily="2" charset="-122"/>
                          <a:cs typeface="宋体" panose="02010600030101010101" pitchFamily="2" charset="-122"/>
                        </a:rPr>
                        <a:t>, Prospect Bridge</a:t>
                      </a:r>
                      <a:endParaRPr lang="zh-CN" sz="1300" kern="100" dirty="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8"/>
                  </a:ext>
                </a:extLst>
              </a:tr>
              <a:tr h="424026">
                <a:tc>
                  <a:txBody>
                    <a:bodyPr/>
                    <a:lstStyle/>
                    <a:p>
                      <a:pPr algn="ctr">
                        <a:lnSpc>
                          <a:spcPts val="1200"/>
                        </a:lnSpc>
                      </a:pPr>
                      <a:r>
                        <a:rPr lang="en-US" sz="13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Existing block-holders' lock-up period</a:t>
                      </a:r>
                      <a:endParaRPr lang="zh-CN" sz="1300" kern="10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tc>
                  <a:txBody>
                    <a:bodyPr/>
                    <a:lstStyle/>
                    <a:p>
                      <a:pPr algn="ctr">
                        <a:lnSpc>
                          <a:spcPts val="1200"/>
                        </a:lnSpc>
                      </a:pPr>
                      <a:r>
                        <a:rPr lang="en-US" sz="13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6 months</a:t>
                      </a:r>
                      <a:endParaRPr lang="zh-CN" sz="1300" kern="100" dirty="0">
                        <a:effectLst/>
                        <a:latin typeface="宋体" panose="02010600030101010101" pitchFamily="2" charset="-122"/>
                        <a:ea typeface="宋体" panose="02010600030101010101" pitchFamily="2" charset="-122"/>
                        <a:cs typeface="宋体" panose="02010600030101010101" pitchFamily="2" charset="-122"/>
                      </a:endParaRPr>
                    </a:p>
                  </a:txBody>
                  <a:tcPr marL="2516" marR="2516" marT="2516" marB="0" anchor="ctr"/>
                </a:tc>
                <a:extLst>
                  <a:ext uri="{0D108BD9-81ED-4DB2-BD59-A6C34878D82A}">
                    <a16:rowId xmlns:a16="http://schemas.microsoft.com/office/drawing/2014/main" val="10009"/>
                  </a:ext>
                </a:extLst>
              </a:tr>
            </a:tbl>
          </a:graphicData>
        </a:graphic>
      </p:graphicFrame>
      <p:sp>
        <p:nvSpPr>
          <p:cNvPr id="20" name="文本框 19"/>
          <p:cNvSpPr txBox="1"/>
          <p:nvPr/>
        </p:nvSpPr>
        <p:spPr>
          <a:xfrm>
            <a:off x="254607" y="4289828"/>
            <a:ext cx="4628377" cy="338554"/>
          </a:xfrm>
          <a:prstGeom prst="rect">
            <a:avLst/>
          </a:prstGeom>
          <a:noFill/>
          <a:ln w="6350" cap="flat">
            <a:noFill/>
            <a:miter lim="800000"/>
          </a:ln>
        </p:spPr>
        <p:txBody>
          <a:bodyPr wrap="square">
            <a:spAutoFit/>
          </a:bodyPr>
          <a:lstStyle/>
          <a:p>
            <a:pPr marL="342900" indent="-342900">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Disclosed Use of Proceeds</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415591" y="4628382"/>
          <a:ext cx="9079855" cy="1934343"/>
        </p:xfrm>
        <a:graphic>
          <a:graphicData uri="http://schemas.openxmlformats.org/drawingml/2006/table">
            <a:tbl>
              <a:tblPr firstRow="1" bandRow="1">
                <a:tableStyleId>{6E25E649-3F16-4E02-A733-19D2CDBF48F0}</a:tableStyleId>
              </a:tblPr>
              <a:tblGrid>
                <a:gridCol w="468163">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1338772">
                  <a:extLst>
                    <a:ext uri="{9D8B030D-6E8A-4147-A177-3AD203B41FA5}">
                      <a16:colId xmlns:a16="http://schemas.microsoft.com/office/drawing/2014/main" val="20002"/>
                    </a:ext>
                  </a:extLst>
                </a:gridCol>
                <a:gridCol w="2376263">
                  <a:extLst>
                    <a:ext uri="{9D8B030D-6E8A-4147-A177-3AD203B41FA5}">
                      <a16:colId xmlns:a16="http://schemas.microsoft.com/office/drawing/2014/main" val="20003"/>
                    </a:ext>
                  </a:extLst>
                </a:gridCol>
                <a:gridCol w="1944329">
                  <a:extLst>
                    <a:ext uri="{9D8B030D-6E8A-4147-A177-3AD203B41FA5}">
                      <a16:colId xmlns:a16="http://schemas.microsoft.com/office/drawing/2014/main" val="20004"/>
                    </a:ext>
                  </a:extLst>
                </a:gridCol>
              </a:tblGrid>
              <a:tr h="360926">
                <a:tc>
                  <a:txBody>
                    <a:bodyPr/>
                    <a:lstStyle/>
                    <a:p>
                      <a:pPr algn="ctr">
                        <a:lnSpc>
                          <a:spcPct val="100000"/>
                        </a:lnSpc>
                      </a:pPr>
                      <a:r>
                        <a:rPr lang="en-US" sz="1200" kern="100">
                          <a:solidFill>
                            <a:srgbClr val="FFFFFF"/>
                          </a:solidFill>
                          <a:effectLst/>
                          <a:latin typeface="Times New Roman" panose="02020603050405020304" pitchFamily="18" charset="0"/>
                          <a:ea typeface="宋体" panose="02010600030101010101" pitchFamily="2" charset="-122"/>
                          <a:cs typeface="宋体" panose="02010600030101010101" pitchFamily="2" charset="-122"/>
                        </a:rPr>
                        <a:t>No.</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solidFill>
                      <a:srgbClr val="9B1717"/>
                    </a:solidFill>
                  </a:tcPr>
                </a:tc>
                <a:tc>
                  <a:txBody>
                    <a:bodyPr/>
                    <a:lstStyle/>
                    <a:p>
                      <a:pPr algn="ctr">
                        <a:lnSpc>
                          <a:spcPct val="100000"/>
                        </a:lnSpc>
                      </a:pPr>
                      <a:r>
                        <a:rPr lang="en-US" sz="1200" kern="100">
                          <a:solidFill>
                            <a:srgbClr val="FFFFFF"/>
                          </a:solidFill>
                          <a:effectLst/>
                          <a:latin typeface="Times New Roman" panose="02020603050405020304" pitchFamily="18" charset="0"/>
                          <a:ea typeface="宋体" panose="02010600030101010101" pitchFamily="2" charset="-122"/>
                          <a:cs typeface="宋体" panose="02010600030101010101" pitchFamily="2" charset="-122"/>
                        </a:rPr>
                        <a:t>Project</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solidFill>
                      <a:srgbClr val="9B1717"/>
                    </a:solidFill>
                  </a:tcPr>
                </a:tc>
                <a:tc>
                  <a:txBody>
                    <a:bodyPr/>
                    <a:lstStyle/>
                    <a:p>
                      <a:pPr algn="ctr">
                        <a:lnSpc>
                          <a:spcPct val="100000"/>
                        </a:lnSpc>
                      </a:pPr>
                      <a:r>
                        <a:rPr lang="en-US" sz="1200" kern="100">
                          <a:solidFill>
                            <a:srgbClr val="FFFFFF"/>
                          </a:solidFill>
                          <a:effectLst/>
                          <a:latin typeface="Times New Roman" panose="02020603050405020304" pitchFamily="18" charset="0"/>
                          <a:ea typeface="宋体" panose="02010600030101010101" pitchFamily="2" charset="-122"/>
                          <a:cs typeface="宋体" panose="02010600030101010101" pitchFamily="2" charset="-122"/>
                        </a:rPr>
                        <a:t>Total Investment</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solidFill>
                      <a:srgbClr val="9B1717"/>
                    </a:solidFill>
                  </a:tcPr>
                </a:tc>
                <a:tc>
                  <a:txBody>
                    <a:bodyPr/>
                    <a:lstStyle/>
                    <a:p>
                      <a:pPr algn="ctr">
                        <a:lnSpc>
                          <a:spcPct val="100000"/>
                        </a:lnSpc>
                        <a:spcBef>
                          <a:spcPts val="600"/>
                        </a:spcBef>
                        <a:spcAft>
                          <a:spcPts val="600"/>
                        </a:spcAft>
                      </a:pPr>
                      <a:r>
                        <a:rPr lang="en-US" sz="1200" b="1" kern="100" dirty="0">
                          <a:solidFill>
                            <a:srgbClr val="FFFFFF"/>
                          </a:solidFill>
                          <a:effectLst/>
                          <a:latin typeface="等线" panose="02010600030101010101" pitchFamily="2" charset="-122"/>
                          <a:ea typeface="等线" panose="02010600030101010101" pitchFamily="2" charset="-122"/>
                        </a:rPr>
                        <a:t>Amount of Raised Funds Invested</a:t>
                      </a:r>
                      <a:endParaRPr lang="zh-CN" sz="1200" b="1" kern="100" dirty="0">
                        <a:solidFill>
                          <a:srgbClr val="FFFFFF"/>
                        </a:solidFill>
                        <a:effectLst/>
                        <a:latin typeface="等线" panose="02010600030101010101" pitchFamily="2" charset="-122"/>
                        <a:ea typeface="等线" panose="02010600030101010101" pitchFamily="2" charset="-122"/>
                      </a:endParaRPr>
                    </a:p>
                  </a:txBody>
                  <a:tcPr marL="6985" marR="6985" marT="6985" marB="0" anchor="ctr">
                    <a:solidFill>
                      <a:srgbClr val="9B1717"/>
                    </a:solidFill>
                  </a:tcPr>
                </a:tc>
                <a:tc>
                  <a:txBody>
                    <a:bodyPr/>
                    <a:lstStyle/>
                    <a:p>
                      <a:pPr algn="ctr">
                        <a:lnSpc>
                          <a:spcPct val="100000"/>
                        </a:lnSpc>
                      </a:pPr>
                      <a:r>
                        <a:rPr lang="en-US" sz="1200" kern="100">
                          <a:solidFill>
                            <a:srgbClr val="FFFFFF"/>
                          </a:solidFill>
                          <a:effectLst/>
                          <a:latin typeface="Times New Roman" panose="02020603050405020304" pitchFamily="18" charset="0"/>
                          <a:ea typeface="宋体" panose="02010600030101010101" pitchFamily="2" charset="-122"/>
                          <a:cs typeface="宋体" panose="02010600030101010101" pitchFamily="2" charset="-122"/>
                        </a:rPr>
                        <a:t>Construction Subject</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solidFill>
                      <a:srgbClr val="9B1717"/>
                    </a:solidFill>
                  </a:tcPr>
                </a:tc>
                <a:extLst>
                  <a:ext uri="{0D108BD9-81ED-4DB2-BD59-A6C34878D82A}">
                    <a16:rowId xmlns:a16="http://schemas.microsoft.com/office/drawing/2014/main" val="10000"/>
                  </a:ext>
                </a:extLst>
              </a:tr>
              <a:tr h="360926">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Expand and upgrade production facilities and supply chain system</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533.2</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Welong Ltd.</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extLst>
                  <a:ext uri="{0D108BD9-81ED-4DB2-BD59-A6C34878D82A}">
                    <a16:rowId xmlns:a16="http://schemas.microsoft.com/office/drawing/2014/main" val="10001"/>
                  </a:ext>
                </a:extLst>
              </a:tr>
              <a:tr h="319031">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2</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Expand sales and distribution network</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140.3</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15.0%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Welong Ltd.</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extLst>
                  <a:ext uri="{0D108BD9-81ED-4DB2-BD59-A6C34878D82A}">
                    <a16:rowId xmlns:a16="http://schemas.microsoft.com/office/drawing/2014/main" val="10002"/>
                  </a:ext>
                </a:extLst>
              </a:tr>
              <a:tr h="319031">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Brand building</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93.5</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10.0%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Welong Ltd.</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extLst>
                  <a:ext uri="{0D108BD9-81ED-4DB2-BD59-A6C34878D82A}">
                    <a16:rowId xmlns:a16="http://schemas.microsoft.com/office/drawing/2014/main" val="10003"/>
                  </a:ext>
                </a:extLst>
              </a:tr>
              <a:tr h="183845">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4</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R&amp;D Upgrade Construction</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93.5</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effectLst/>
                          <a:latin typeface="Times New Roman" panose="02020603050405020304" pitchFamily="18" charset="0"/>
                          <a:ea typeface="宋体" panose="02010600030101010101" pitchFamily="2" charset="-122"/>
                          <a:cs typeface="宋体" panose="02010600030101010101" pitchFamily="2" charset="-122"/>
                        </a:rPr>
                        <a:t>Welong Ltd..</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extLst>
                  <a:ext uri="{0D108BD9-81ED-4DB2-BD59-A6C34878D82A}">
                    <a16:rowId xmlns:a16="http://schemas.microsoft.com/office/drawing/2014/main" val="10004"/>
                  </a:ext>
                </a:extLst>
              </a:tr>
              <a:tr h="264494">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Advance the digitization and intelligence of our business.</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74.8</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8.0%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tc>
                  <a:txBody>
                    <a:bodyPr/>
                    <a:lstStyle/>
                    <a:p>
                      <a:pPr algn="ctr">
                        <a:lnSpc>
                          <a:spcPct val="100000"/>
                        </a:lnSpc>
                      </a:pPr>
                      <a:r>
                        <a:rPr lang="en-US" sz="1200" kern="1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Welong</a:t>
                      </a:r>
                      <a:r>
                        <a:rPr lang="en-US" sz="1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Ltd.</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985" marR="6985" marT="6985" marB="0" anchor="ctr"/>
                </a:tc>
                <a:extLst>
                  <a:ext uri="{0D108BD9-81ED-4DB2-BD59-A6C34878D82A}">
                    <a16:rowId xmlns:a16="http://schemas.microsoft.com/office/drawing/2014/main" val="10005"/>
                  </a:ext>
                </a:extLst>
              </a:tr>
            </a:tbl>
          </a:graphicData>
        </a:graphic>
      </p:graphicFrame>
      <p:sp>
        <p:nvSpPr>
          <p:cNvPr id="6" name="Text Box 2"/>
          <p:cNvSpPr txBox="1">
            <a:spLocks noChangeArrowheads="1"/>
          </p:cNvSpPr>
          <p:nvPr/>
        </p:nvSpPr>
        <p:spPr bwMode="auto">
          <a:xfrm>
            <a:off x="91666" y="6531772"/>
            <a:ext cx="1944216" cy="138903"/>
          </a:xfrm>
          <a:prstGeom prst="rect">
            <a:avLst/>
          </a:prstGeom>
          <a:noFill/>
          <a:ln>
            <a:noFill/>
          </a:ln>
        </p:spPr>
        <p:txBody>
          <a:bodyPr lIns="70450" tIns="44724" rIns="70450" bIns="44724" anchor="t"/>
          <a:lstStyle>
            <a:lvl1pPr algn="just" defTabSz="1016000" eaLnBrk="0" hangingPunct="0">
              <a:lnSpc>
                <a:spcPct val="110000"/>
              </a:lnSpc>
              <a:spcBef>
                <a:spcPct val="40000"/>
              </a:spcBef>
              <a:buSzPct val="80000"/>
              <a:buFont typeface="Wingdings" panose="05000000000000000000" pitchFamily="2" charset="2"/>
              <a:buChar char="n"/>
              <a:defRPr sz="1200">
                <a:solidFill>
                  <a:schemeClr val="tx1"/>
                </a:solidFill>
                <a:latin typeface="Arial" panose="020B0604020202020204" pitchFamily="34" charset="0"/>
                <a:ea typeface="楷体_GB2312" panose="02010609030101010101" pitchFamily="49" charset="-122"/>
                <a:sym typeface="Arial" panose="020B0604020202020204" pitchFamily="34" charset="0"/>
              </a:defRPr>
            </a:lvl1pPr>
            <a:lvl2pPr marL="742950" indent="-285750" algn="just" defTabSz="1016000" eaLnBrk="0" hangingPunct="0">
              <a:lnSpc>
                <a:spcPct val="110000"/>
              </a:lnSpc>
              <a:spcBef>
                <a:spcPct val="40000"/>
              </a:spcBef>
              <a:buSzPct val="80000"/>
              <a:buFont typeface="Arial" panose="020B0604020202020204" pitchFamily="34" charset="0"/>
              <a:buChar char="–"/>
              <a:defRPr sz="1200">
                <a:solidFill>
                  <a:schemeClr val="tx1"/>
                </a:solidFill>
                <a:latin typeface="Arial" panose="020B0604020202020204" pitchFamily="34" charset="0"/>
                <a:ea typeface="楷体_GB2312" panose="02010609030101010101" pitchFamily="49" charset="-122"/>
                <a:sym typeface="Arial" panose="020B0604020202020204" pitchFamily="34" charset="0"/>
              </a:defRPr>
            </a:lvl2pPr>
            <a:lvl3pPr marL="1143000" indent="-228600" defTabSz="1016000" eaLnBrk="0" hangingPunct="0">
              <a:spcBef>
                <a:spcPct val="20000"/>
              </a:spcBef>
              <a:buSzPct val="80000"/>
              <a:buFont typeface="Arial" panose="020B0604020202020204" pitchFamily="34" charset="0"/>
              <a:buChar char="•"/>
              <a:defRPr sz="27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1016000" eaLnBrk="0" hangingPunct="0">
              <a:spcBef>
                <a:spcPct val="20000"/>
              </a:spcBef>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1016000" eaLnBrk="0" hangingPunct="0">
              <a:spcBef>
                <a:spcPct val="20000"/>
              </a:spcBef>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just" defTabSz="975360" rtl="0" eaLnBrk="1" fontAlgn="auto" latinLnBrk="0" hangingPunct="1">
              <a:lnSpc>
                <a:spcPct val="110000"/>
              </a:lnSpc>
              <a:spcBef>
                <a:spcPts val="0"/>
              </a:spcBef>
              <a:spcAft>
                <a:spcPts val="0"/>
              </a:spcAft>
              <a:buClrTx/>
              <a:buSzPct val="80000"/>
              <a:buFont typeface="Wingdings" panose="05000000000000000000" pitchFamily="2" charset="2"/>
              <a:buNone/>
              <a:defRPr/>
            </a:pPr>
            <a:r>
              <a:rPr kumimoji="0" lang="en-US" altLang="zh-CN"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楷体_GB2312" charset="0"/>
                <a:cs typeface="Times New Roman" panose="02020603050405020304" pitchFamily="18" charset="0"/>
                <a:sym typeface="+mn-lt"/>
              </a:rPr>
              <a:t>Source</a:t>
            </a:r>
            <a:r>
              <a:rPr lang="en-US" altLang="zh-CN" sz="1000" i="1" dirty="0">
                <a:solidFill>
                  <a:schemeClr val="bg1">
                    <a:lumMod val="50000"/>
                  </a:schemeClr>
                </a:solidFill>
                <a:latin typeface="Times New Roman" panose="02020603050405020304" pitchFamily="18" charset="0"/>
                <a:ea typeface="楷体_GB2312" charset="0"/>
                <a:cs typeface="Times New Roman" panose="02020603050405020304" pitchFamily="18" charset="0"/>
                <a:sym typeface="+mn-lt"/>
              </a:rPr>
              <a:t>:</a:t>
            </a:r>
            <a:r>
              <a:rPr lang="zh-CN" altLang="en-US" sz="1000" i="1" dirty="0">
                <a:solidFill>
                  <a:schemeClr val="bg1">
                    <a:lumMod val="50000"/>
                  </a:schemeClr>
                </a:solidFill>
                <a:latin typeface="Times New Roman" panose="02020603050405020304" pitchFamily="18" charset="0"/>
                <a:ea typeface="楷体_GB2312" charset="0"/>
                <a:cs typeface="Times New Roman" panose="02020603050405020304" pitchFamily="18" charset="0"/>
                <a:sym typeface="+mn-lt"/>
              </a:rPr>
              <a:t> </a:t>
            </a:r>
            <a:r>
              <a:rPr kumimoji="0" lang="en-US" altLang="zh-CN" sz="1000" b="0" i="1"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楷体_GB2312" charset="0"/>
                <a:cs typeface="Times New Roman" panose="02020603050405020304" pitchFamily="18" charset="0"/>
                <a:sym typeface="+mn-lt"/>
              </a:rPr>
              <a:t>Company Prospectus</a:t>
            </a:r>
          </a:p>
        </p:txBody>
      </p:sp>
      <p:sp>
        <p:nvSpPr>
          <p:cNvPr id="7" name="Text Box 2"/>
          <p:cNvSpPr txBox="1">
            <a:spLocks noChangeArrowheads="1"/>
          </p:cNvSpPr>
          <p:nvPr/>
        </p:nvSpPr>
        <p:spPr bwMode="auto">
          <a:xfrm>
            <a:off x="8156563" y="4326082"/>
            <a:ext cx="1341242" cy="197913"/>
          </a:xfrm>
          <a:prstGeom prst="rect">
            <a:avLst/>
          </a:prstGeom>
          <a:noFill/>
          <a:ln>
            <a:noFill/>
          </a:ln>
        </p:spPr>
        <p:txBody>
          <a:bodyPr lIns="70450" tIns="44724" rIns="70450" bIns="44724" anchor="t"/>
          <a:lstStyle>
            <a:lvl1pPr algn="just" defTabSz="1016000" eaLnBrk="0" hangingPunct="0">
              <a:lnSpc>
                <a:spcPct val="110000"/>
              </a:lnSpc>
              <a:spcBef>
                <a:spcPct val="40000"/>
              </a:spcBef>
              <a:buSzPct val="80000"/>
              <a:buFont typeface="Wingdings" panose="05000000000000000000" pitchFamily="2" charset="2"/>
              <a:buChar char="n"/>
              <a:defRPr sz="1200">
                <a:solidFill>
                  <a:schemeClr val="tx1"/>
                </a:solidFill>
                <a:latin typeface="Arial" panose="020B0604020202020204" pitchFamily="34" charset="0"/>
                <a:ea typeface="楷体_GB2312" panose="02010609030101010101" pitchFamily="49" charset="-122"/>
                <a:sym typeface="Arial" panose="020B0604020202020204" pitchFamily="34" charset="0"/>
              </a:defRPr>
            </a:lvl1pPr>
            <a:lvl2pPr marL="742950" indent="-285750" algn="just" defTabSz="1016000" eaLnBrk="0" hangingPunct="0">
              <a:lnSpc>
                <a:spcPct val="110000"/>
              </a:lnSpc>
              <a:spcBef>
                <a:spcPct val="40000"/>
              </a:spcBef>
              <a:buSzPct val="80000"/>
              <a:buFont typeface="Arial" panose="020B0604020202020204" pitchFamily="34" charset="0"/>
              <a:buChar char="–"/>
              <a:defRPr sz="1200">
                <a:solidFill>
                  <a:schemeClr val="tx1"/>
                </a:solidFill>
                <a:latin typeface="Arial" panose="020B0604020202020204" pitchFamily="34" charset="0"/>
                <a:ea typeface="楷体_GB2312" panose="02010609030101010101" pitchFamily="49" charset="-122"/>
                <a:sym typeface="Arial" panose="020B0604020202020204" pitchFamily="34" charset="0"/>
              </a:defRPr>
            </a:lvl2pPr>
            <a:lvl3pPr marL="1143000" indent="-228600" defTabSz="1016000" eaLnBrk="0" hangingPunct="0">
              <a:spcBef>
                <a:spcPct val="20000"/>
              </a:spcBef>
              <a:buSzPct val="80000"/>
              <a:buFont typeface="Arial" panose="020B0604020202020204" pitchFamily="34" charset="0"/>
              <a:buChar char="•"/>
              <a:defRPr sz="27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1016000" eaLnBrk="0" hangingPunct="0">
              <a:spcBef>
                <a:spcPct val="20000"/>
              </a:spcBef>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1016000" eaLnBrk="0" hangingPunct="0">
              <a:spcBef>
                <a:spcPct val="20000"/>
              </a:spcBef>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1016000" eaLnBrk="0" fontAlgn="base" hangingPunct="0">
              <a:spcBef>
                <a:spcPct val="20000"/>
              </a:spcBef>
              <a:spcAft>
                <a:spcPct val="0"/>
              </a:spcAft>
              <a:buSzPct val="80000"/>
              <a:buFont typeface="Arial" panose="020B0604020202020204" pitchFamily="34" charset="0"/>
              <a:buChar char="»"/>
              <a:defRPr sz="22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just" defTabSz="975360" rtl="0" eaLnBrk="1" fontAlgn="auto" latinLnBrk="0" hangingPunct="1">
              <a:lnSpc>
                <a:spcPct val="110000"/>
              </a:lnSpc>
              <a:spcBef>
                <a:spcPts val="0"/>
              </a:spcBef>
              <a:spcAft>
                <a:spcPts val="0"/>
              </a:spcAft>
              <a:buClrTx/>
              <a:buSzPct val="80000"/>
              <a:buFont typeface="Wingdings" panose="05000000000000000000" pitchFamily="2" charset="2"/>
              <a:buNone/>
              <a:defRPr/>
            </a:pPr>
            <a:r>
              <a:rPr kumimoji="0" lang="en-US" altLang="zh-CN" sz="1000" b="0" u="none" strike="noStrike" kern="1200" cap="none" spc="0" normalizeH="0" baseline="0" noProof="0" dirty="0">
                <a:ln>
                  <a:noFill/>
                </a:ln>
                <a:solidFill>
                  <a:srgbClr val="000000"/>
                </a:solidFill>
                <a:effectLst/>
                <a:uLnTx/>
                <a:uFillTx/>
                <a:latin typeface="Times New Roman" panose="02020603050405020304" pitchFamily="18" charset="0"/>
                <a:ea typeface="楷体_GB2312" charset="0"/>
                <a:cs typeface="Times New Roman" panose="02020603050405020304" pitchFamily="18" charset="0"/>
                <a:sym typeface="+mn-lt"/>
              </a:rPr>
              <a:t>Unit: HK$ Million</a:t>
            </a:r>
          </a:p>
        </p:txBody>
      </p:sp>
      <p:sp>
        <p:nvSpPr>
          <p:cNvPr id="9" name="标题 1"/>
          <p:cNvSpPr txBox="1"/>
          <p:nvPr/>
        </p:nvSpPr>
        <p:spPr bwMode="auto">
          <a:xfrm>
            <a:off x="8228570" y="6592591"/>
            <a:ext cx="1503013" cy="249699"/>
          </a:xfrm>
          <a:prstGeom prst="rect">
            <a:avLst/>
          </a:prstGeom>
          <a:noFill/>
          <a:ln w="9525">
            <a:noFill/>
            <a:miter lim="800000"/>
          </a:ln>
        </p:spPr>
        <p:txBody>
          <a:bodyPr vert="horz" wrap="square" lIns="0" tIns="0" rIns="0" bIns="0" numCol="1" anchor="t" anchorCtr="0" compatLnSpc="1"/>
          <a:lst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华文楷体" panose="02010600040101010101" pitchFamily="2" charset="-122"/>
                <a:cs typeface="Arial" panose="020B0604020202020204" pitchFamily="34" charset="0"/>
              </a:defRPr>
            </a:lvl1pPr>
          </a:lstStyle>
          <a:p>
            <a:r>
              <a:rPr lang="en-US" altLang="zh-CN" sz="1100" dirty="0">
                <a:solidFill>
                  <a:schemeClr val="bg1">
                    <a:lumMod val="50000"/>
                  </a:schemeClr>
                </a:solidFill>
                <a:latin typeface="Times New Roman" panose="02020603050405020304" pitchFamily="18" charset="0"/>
                <a:cs typeface="Times New Roman" panose="02020603050405020304" pitchFamily="18" charset="0"/>
              </a:rPr>
              <a:t>PART Ⅰ: Introduction</a:t>
            </a:r>
            <a:endParaRPr lang="zh-CN" altLang="en-US" sz="1100" dirty="0">
              <a:solidFill>
                <a:schemeClr val="bg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Whole Hong Kong Security Market</a:t>
            </a:r>
            <a:endParaRPr lang="zh-CN" altLang="en-US" dirty="0"/>
          </a:p>
        </p:txBody>
      </p:sp>
      <p:graphicFrame>
        <p:nvGraphicFramePr>
          <p:cNvPr id="7" name="图表 6"/>
          <p:cNvGraphicFramePr/>
          <p:nvPr/>
        </p:nvGraphicFramePr>
        <p:xfrm>
          <a:off x="5028580" y="3300662"/>
          <a:ext cx="4608512" cy="3190942"/>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p:cNvSpPr txBox="1"/>
          <p:nvPr/>
        </p:nvSpPr>
        <p:spPr>
          <a:xfrm>
            <a:off x="306951" y="1214814"/>
            <a:ext cx="9235169" cy="1815882"/>
          </a:xfrm>
          <a:prstGeom prst="rect">
            <a:avLst/>
          </a:prstGeom>
          <a:noFill/>
          <a:ln w="6350" cap="flat">
            <a:noFill/>
            <a:miter lim="800000"/>
          </a:ln>
        </p:spPr>
        <p:txBody>
          <a:bodyPr wrap="square">
            <a:spAutoFit/>
          </a:bodyPr>
          <a:lstStyle/>
          <a:p>
            <a:pPr marL="285750" indent="-285750" algn="just">
              <a:buFont typeface="Arial" panose="020B0604020202020204" pitchFamily="34" charset="0"/>
              <a:buChar char="•"/>
            </a:pPr>
            <a:endParaRPr lang="en-US" altLang="zh-CN" sz="1600" dirty="0">
              <a:effectLst/>
              <a:latin typeface="Times New Roman" panose="02020603050405020304" pitchFamily="18" charset="0"/>
              <a:ea typeface="宋体" panose="02010600030101010101" pitchFamily="2" charset="-122"/>
              <a:cs typeface="宋体" panose="02010600030101010101" pitchFamily="2" charset="-122"/>
            </a:endParaRPr>
          </a:p>
          <a:p>
            <a:pPr marL="285750" indent="-285750" algn="just">
              <a:buFont typeface="Arial" panose="020B0604020202020204" pitchFamily="34" charset="0"/>
              <a:buChar char="•"/>
            </a:pPr>
            <a:r>
              <a:rPr lang="en-US" altLang="zh-CN" sz="1600" dirty="0">
                <a:effectLst/>
                <a:latin typeface="Times New Roman" panose="02020603050405020304" pitchFamily="18" charset="0"/>
                <a:ea typeface="宋体" panose="02010600030101010101" pitchFamily="2" charset="-122"/>
                <a:cs typeface="宋体" panose="02010600030101010101" pitchFamily="2" charset="-122"/>
              </a:rPr>
              <a:t>Hang Seng Index </a:t>
            </a:r>
            <a:r>
              <a:rPr lang="en-US" altLang="zh-CN" sz="1600" dirty="0">
                <a:latin typeface="Times New Roman" panose="02020603050405020304" pitchFamily="18" charset="0"/>
                <a:ea typeface="宋体" panose="02010600030101010101" pitchFamily="2" charset="-122"/>
                <a:cs typeface="宋体" panose="02010600030101010101" pitchFamily="2" charset="-122"/>
              </a:rPr>
              <a:t>decreases continuously since 2022</a:t>
            </a:r>
          </a:p>
          <a:p>
            <a:pPr marL="285750" indent="-285750" algn="jus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宋体" panose="02010600030101010101" pitchFamily="2" charset="-122"/>
            </a:endParaRPr>
          </a:p>
          <a:p>
            <a:pPr marL="285750" indent="-285750" algn="jus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宋体" panose="02010600030101010101" pitchFamily="2" charset="-122"/>
              </a:rPr>
              <a:t>The stock break proportion of Hong Kong stocks is </a:t>
            </a:r>
            <a:r>
              <a:rPr lang="en-US" altLang="zh-CN" sz="1600" b="1" dirty="0">
                <a:latin typeface="Times New Roman" panose="02020603050405020304" pitchFamily="18" charset="0"/>
                <a:ea typeface="宋体" panose="02010600030101010101" pitchFamily="2" charset="-122"/>
                <a:cs typeface="宋体" panose="02010600030101010101" pitchFamily="2" charset="-122"/>
              </a:rPr>
              <a:t>extremely high</a:t>
            </a:r>
          </a:p>
          <a:p>
            <a:pPr algn="just"/>
            <a:endParaRPr lang="en-US" altLang="zh-CN" sz="1600" dirty="0">
              <a:latin typeface="Times New Roman" panose="02020603050405020304" pitchFamily="18" charset="0"/>
              <a:ea typeface="宋体" panose="02010600030101010101" pitchFamily="2" charset="-122"/>
            </a:endParaRPr>
          </a:p>
          <a:p>
            <a:pPr marL="285750" indent="-285750" algn="jus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rPr>
              <a:t>The decline in the stock price of </a:t>
            </a:r>
            <a:r>
              <a:rPr lang="en-US" altLang="zh-CN" sz="1600" dirty="0" err="1">
                <a:latin typeface="Times New Roman" panose="02020603050405020304" pitchFamily="18" charset="0"/>
                <a:ea typeface="宋体" panose="02010600030101010101" pitchFamily="2" charset="-122"/>
              </a:rPr>
              <a:t>Weilong</a:t>
            </a:r>
            <a:r>
              <a:rPr lang="en-US" altLang="zh-CN" sz="1600" dirty="0">
                <a:latin typeface="Times New Roman" panose="02020603050405020304" pitchFamily="18" charset="0"/>
                <a:ea typeface="宋体" panose="02010600030101010101" pitchFamily="2" charset="-122"/>
              </a:rPr>
              <a:t> may not only be attributed to the company itself but also could be influenced by the </a:t>
            </a:r>
            <a:r>
              <a:rPr lang="en-US" altLang="zh-CN" sz="1600" b="1" dirty="0">
                <a:latin typeface="Times New Roman" panose="02020603050405020304" pitchFamily="18" charset="0"/>
                <a:ea typeface="宋体" panose="02010600030101010101" pitchFamily="2" charset="-122"/>
              </a:rPr>
              <a:t>overall market conditions</a:t>
            </a:r>
            <a:r>
              <a:rPr lang="en-US" altLang="zh-CN" sz="1600" dirty="0">
                <a:latin typeface="Times New Roman" panose="02020603050405020304" pitchFamily="18" charset="0"/>
                <a:ea typeface="宋体" panose="02010600030101010101" pitchFamily="2" charset="-122"/>
              </a:rPr>
              <a:t> in the Hong Kong stock market.</a:t>
            </a:r>
            <a:endParaRPr lang="zh-CN" altLang="en-US" sz="1600" dirty="0">
              <a:latin typeface="Times New Roman" panose="02020603050405020304" pitchFamily="18" charset="0"/>
              <a:ea typeface="宋体" panose="02010600030101010101" pitchFamily="2" charset="-122"/>
            </a:endParaRPr>
          </a:p>
        </p:txBody>
      </p:sp>
      <p:graphicFrame>
        <p:nvGraphicFramePr>
          <p:cNvPr id="6" name="图表 5"/>
          <p:cNvGraphicFramePr/>
          <p:nvPr/>
        </p:nvGraphicFramePr>
        <p:xfrm>
          <a:off x="168580" y="3409813"/>
          <a:ext cx="4860000" cy="2880000"/>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264840" y="977675"/>
            <a:ext cx="3891131" cy="400110"/>
          </a:xfrm>
          <a:prstGeom prst="rect">
            <a:avLst/>
          </a:prstGeom>
          <a:noFill/>
          <a:ln w="6350" cap="flat">
            <a:noFill/>
            <a:miter lim="800000"/>
          </a:ln>
        </p:spPr>
        <p:txBody>
          <a:bodyPr wrap="square">
            <a:spAutoFit/>
          </a:bodyPr>
          <a:lstStyle/>
          <a:p>
            <a:pPr marL="342900" indent="-3429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Main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Business</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PART Ⅱ: Industry Analysis </a:t>
            </a:r>
            <a:endParaRPr lang="zh-CN" altLang="en-US"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639838" y="3096166"/>
            <a:ext cx="6624736" cy="584775"/>
          </a:xfrm>
          <a:prstGeom prst="rect">
            <a:avLst/>
          </a:prstGeom>
          <a:noFill/>
          <a:ln w="6350" cap="flat">
            <a:noFill/>
            <a:miter lim="800000"/>
          </a:ln>
        </p:spPr>
        <p:txBody>
          <a:bodyPr wrap="square">
            <a:spAutoFit/>
          </a:bodyPr>
          <a:lstStyle/>
          <a:p>
            <a:r>
              <a:rPr lang="en-US" altLang="zh-C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The Industry is developing steadily</a:t>
            </a:r>
            <a:endParaRPr lang="zh-CN" altLang="en-US" sz="3200" b="1"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Leisure Food Industry</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p:cNvSpPr txBox="1"/>
          <p:nvPr/>
        </p:nvSpPr>
        <p:spPr>
          <a:xfrm>
            <a:off x="277073" y="1385317"/>
            <a:ext cx="6295313" cy="369332"/>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1800" dirty="0">
                <a:effectLst/>
                <a:latin typeface="Times New Roman" panose="02020603050405020304" pitchFamily="18" charset="0"/>
                <a:ea typeface="楷体" panose="02010609060101010101" pitchFamily="49" charset="-122"/>
              </a:rPr>
              <a:t>China: one of the world's largest leisure food markets</a:t>
            </a:r>
            <a:endParaRPr lang="zh-CN" altLang="en-US" sz="20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532272" y="2392468"/>
            <a:ext cx="9532502" cy="1477328"/>
          </a:xfrm>
          <a:prstGeom prst="rect">
            <a:avLst/>
          </a:prstGeom>
          <a:noFill/>
          <a:ln w="6350" cap="flat">
            <a:noFill/>
            <a:miter lim="800000"/>
          </a:ln>
        </p:spPr>
        <p:txBody>
          <a:bodyPr wrap="square">
            <a:spAutoFit/>
          </a:bodyPr>
          <a:lstStyle/>
          <a:p>
            <a:pPr marL="285750" indent="-285750">
              <a:buClr>
                <a:srgbClr val="9B1717"/>
              </a:buClr>
              <a:buFont typeface="Arial" panose="020B0604020202020204" pitchFamily="34" charset="0"/>
              <a:buChar char="•"/>
            </a:pPr>
            <a:r>
              <a:rPr lang="en-US" altLang="zh-CN" sz="1800" dirty="0">
                <a:effectLst/>
                <a:latin typeface="Times New Roman" panose="02020603050405020304" pitchFamily="18" charset="0"/>
                <a:ea typeface="楷体" panose="02010609060101010101" pitchFamily="49" charset="-122"/>
              </a:rPr>
              <a:t>Growth of residents' disposable income </a:t>
            </a:r>
          </a:p>
          <a:p>
            <a:pPr marL="285750" indent="-285750">
              <a:buClr>
                <a:srgbClr val="9B1717"/>
              </a:buClr>
              <a:buFont typeface="Arial" panose="020B0604020202020204" pitchFamily="34" charset="0"/>
              <a:buChar char="•"/>
            </a:pPr>
            <a:r>
              <a:rPr lang="en-US" altLang="zh-CN" sz="1800" dirty="0">
                <a:effectLst/>
                <a:latin typeface="Times New Roman" panose="02020603050405020304" pitchFamily="18" charset="0"/>
                <a:ea typeface="楷体" panose="02010609060101010101" pitchFamily="49" charset="-122"/>
              </a:rPr>
              <a:t>Acceleration of urbanization</a:t>
            </a:r>
            <a:r>
              <a:rPr lang="en-US" altLang="zh-CN" sz="1800" dirty="0">
                <a:latin typeface="Times New Roman" panose="02020603050405020304" pitchFamily="18" charset="0"/>
                <a:cs typeface="Times New Roman" panose="02020603050405020304" pitchFamily="18" charset="0"/>
              </a:rPr>
              <a:t>.</a:t>
            </a:r>
          </a:p>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ea typeface="楷体" panose="02010609060101010101" pitchFamily="49" charset="-122"/>
              </a:rPr>
              <a:t>I</a:t>
            </a:r>
            <a:r>
              <a:rPr lang="en-US" altLang="zh-CN" sz="1800" dirty="0">
                <a:effectLst/>
                <a:latin typeface="Times New Roman" panose="02020603050405020304" pitchFamily="18" charset="0"/>
                <a:ea typeface="楷体" panose="02010609060101010101" pitchFamily="49" charset="-122"/>
              </a:rPr>
              <a:t>ncreasingly rich consumption scenarios</a:t>
            </a:r>
          </a:p>
          <a:p>
            <a:pPr marL="285750" indent="-285750">
              <a:buClr>
                <a:srgbClr val="9B1717"/>
              </a:buClr>
              <a:buFont typeface="Arial" panose="020B0604020202020204" pitchFamily="34" charset="0"/>
              <a:buChar char="•"/>
            </a:pPr>
            <a:r>
              <a:rPr lang="en-US" altLang="zh-CN" sz="1800" dirty="0">
                <a:effectLst/>
                <a:latin typeface="Times New Roman" panose="02020603050405020304" pitchFamily="18" charset="0"/>
                <a:ea typeface="楷体" panose="02010609060101010101" pitchFamily="49" charset="-122"/>
              </a:rPr>
              <a:t>Emergence of innovative products</a:t>
            </a:r>
          </a:p>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ea typeface="楷体" panose="02010609060101010101" pitchFamily="49" charset="-122"/>
              </a:rPr>
              <a:t>C</a:t>
            </a:r>
            <a:r>
              <a:rPr lang="en-US" altLang="zh-CN" sz="1800" dirty="0">
                <a:effectLst/>
                <a:latin typeface="Times New Roman" panose="02020603050405020304" pitchFamily="18" charset="0"/>
                <a:ea typeface="楷体" panose="02010609060101010101" pitchFamily="49" charset="-122"/>
              </a:rPr>
              <a:t>ontinuous improvement of retail channels</a:t>
            </a:r>
            <a:endParaRPr lang="zh-CN" altLang="en-US" sz="18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72264" y="6567949"/>
            <a:ext cx="1747594" cy="246221"/>
          </a:xfrm>
          <a:prstGeom prst="rect">
            <a:avLst/>
          </a:prstGeom>
          <a:noFill/>
        </p:spPr>
        <p:txBody>
          <a:bodyPr wrap="none" rtlCol="0">
            <a:spAutoFit/>
          </a:bodyPr>
          <a:lstStyle/>
          <a:p>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Sources:</a:t>
            </a:r>
            <a:r>
              <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Company Prospectus</a:t>
            </a:r>
            <a:endPar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标题 1"/>
          <p:cNvSpPr txBox="1"/>
          <p:nvPr/>
        </p:nvSpPr>
        <p:spPr bwMode="auto">
          <a:xfrm>
            <a:off x="7976542" y="6598146"/>
            <a:ext cx="1747594" cy="216024"/>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Ⅲ: Company Analysis </a:t>
            </a:r>
            <a:endParaRPr lang="zh-CN" altLang="en-US" sz="1100" dirty="0">
              <a:solidFill>
                <a:schemeClr val="bg1">
                  <a:lumMod val="50000"/>
                </a:schemeClr>
              </a:solidFill>
            </a:endParaRPr>
          </a:p>
        </p:txBody>
      </p:sp>
      <p:sp>
        <p:nvSpPr>
          <p:cNvPr id="3" name="文本框 2"/>
          <p:cNvSpPr txBox="1"/>
          <p:nvPr/>
        </p:nvSpPr>
        <p:spPr>
          <a:xfrm>
            <a:off x="277073" y="1968322"/>
            <a:ext cx="3891131" cy="369332"/>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1800" dirty="0">
                <a:effectLst/>
                <a:latin typeface="Times New Roman" panose="02020603050405020304" pitchFamily="18" charset="0"/>
                <a:ea typeface="楷体" panose="02010609060101010101" pitchFamily="49" charset="-122"/>
              </a:rPr>
              <a:t>Upward trend of development</a:t>
            </a:r>
            <a:endParaRPr lang="zh-CN" altLang="en-US" sz="20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2683954" y="3969854"/>
            <a:ext cx="4922746" cy="369332"/>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800" dirty="0">
                <a:effectLst/>
                <a:latin typeface="Times New Roman" panose="02020603050405020304" pitchFamily="18" charset="0"/>
                <a:ea typeface="楷体" panose="02010609060101010101" pitchFamily="49" charset="-122"/>
              </a:rPr>
              <a:t>Map of China Leisure Food Industry Chain</a:t>
            </a:r>
            <a:endParaRPr lang="zh-CN" altLang="en-US" sz="1600" dirty="0">
              <a:latin typeface="Times New Roman" panose="02020603050405020304" pitchFamily="18" charset="0"/>
              <a:cs typeface="Times New Roman" panose="02020603050405020304" pitchFamily="18" charset="0"/>
            </a:endParaRP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t="10195"/>
          <a:stretch>
            <a:fillRect/>
          </a:stretch>
        </p:blipFill>
        <p:spPr>
          <a:xfrm>
            <a:off x="2575942" y="4433425"/>
            <a:ext cx="4428492" cy="22709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华文楷体" panose="02010600040101010101" pitchFamily="2" charset="-122"/>
                <a:cs typeface="Arial" panose="020B0604020202020204" pitchFamily="34" charset="0"/>
              </a:defRPr>
            </a:lvl1pPr>
          </a:lstStyle>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Market Size</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30845" y="1107720"/>
            <a:ext cx="9673568" cy="707886"/>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2000" dirty="0">
                <a:effectLst/>
                <a:latin typeface="Times New Roman" panose="02020603050405020304" pitchFamily="18" charset="0"/>
                <a:ea typeface="楷体" panose="02010609060101010101" pitchFamily="49" charset="-122"/>
                <a:cs typeface="Times New Roman" panose="02020603050405020304" pitchFamily="18" charset="0"/>
              </a:rPr>
              <a:t>China's leisure food industry achieved rapid expansion in recent years and is going to grow steadily </a:t>
            </a:r>
          </a:p>
        </p:txBody>
      </p:sp>
      <p:sp>
        <p:nvSpPr>
          <p:cNvPr id="23" name="文本框 22"/>
          <p:cNvSpPr txBox="1"/>
          <p:nvPr/>
        </p:nvSpPr>
        <p:spPr>
          <a:xfrm>
            <a:off x="55662" y="6567949"/>
            <a:ext cx="1747594" cy="246221"/>
          </a:xfrm>
          <a:prstGeom prst="rect">
            <a:avLst/>
          </a:prstGeom>
          <a:noFill/>
        </p:spPr>
        <p:txBody>
          <a:bodyPr wrap="square" rtlCol="0">
            <a:spAutoFit/>
          </a:bodyPr>
          <a:lstStyle/>
          <a:p>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Sources:</a:t>
            </a:r>
            <a:r>
              <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Company Prospectus</a:t>
            </a:r>
            <a:endPar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标题 1"/>
          <p:cNvSpPr txBox="1"/>
          <p:nvPr/>
        </p:nvSpPr>
        <p:spPr bwMode="auto">
          <a:xfrm>
            <a:off x="7976542" y="6598146"/>
            <a:ext cx="1747594" cy="216024"/>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Ⅲ: Company Analysis </a:t>
            </a:r>
            <a:endParaRPr lang="zh-CN" altLang="en-US" sz="1100" dirty="0">
              <a:solidFill>
                <a:schemeClr val="bg1">
                  <a:lumMod val="50000"/>
                </a:schemeClr>
              </a:solidFill>
            </a:endParaRPr>
          </a:p>
        </p:txBody>
      </p:sp>
      <p:sp>
        <p:nvSpPr>
          <p:cNvPr id="4" name="文本框 3"/>
          <p:cNvSpPr txBox="1"/>
          <p:nvPr/>
        </p:nvSpPr>
        <p:spPr>
          <a:xfrm>
            <a:off x="2770784" y="3589418"/>
            <a:ext cx="6079555" cy="369332"/>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800" b="1" dirty="0">
                <a:effectLst/>
                <a:latin typeface="Times New Roman" panose="02020603050405020304" pitchFamily="18" charset="0"/>
                <a:ea typeface="楷体" panose="02010609060101010101" pitchFamily="49" charset="-122"/>
              </a:rPr>
              <a:t>Scale of China Leisure food Industry</a:t>
            </a:r>
            <a:endParaRPr lang="zh-CN" altLang="en-US" sz="16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157733" y="1934974"/>
            <a:ext cx="9673568" cy="1200329"/>
          </a:xfrm>
          <a:prstGeom prst="rect">
            <a:avLst/>
          </a:prstGeom>
          <a:noFill/>
          <a:ln w="6350" cap="flat">
            <a:noFill/>
            <a:miter lim="800000"/>
          </a:ln>
        </p:spPr>
        <p:txBody>
          <a:bodyPr wrap="square">
            <a:spAutoFit/>
          </a:bodyPr>
          <a:lstStyle/>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ea typeface="楷体" panose="02010609060101010101" pitchFamily="49" charset="-122"/>
              </a:rPr>
              <a:t>F</a:t>
            </a:r>
            <a:r>
              <a:rPr lang="en-US" altLang="zh-CN" sz="1800" dirty="0">
                <a:effectLst/>
                <a:latin typeface="Times New Roman" panose="02020603050405020304" pitchFamily="18" charset="0"/>
                <a:ea typeface="楷体" panose="02010609060101010101" pitchFamily="49" charset="-122"/>
              </a:rPr>
              <a:t>rom 2011 to 2022, China’s market achieved </a:t>
            </a:r>
            <a:r>
              <a:rPr lang="en-US" altLang="zh-CN" sz="1800" b="1" dirty="0">
                <a:effectLst/>
                <a:latin typeface="Times New Roman" panose="02020603050405020304" pitchFamily="18" charset="0"/>
                <a:ea typeface="楷体" panose="02010609060101010101" pitchFamily="49" charset="-122"/>
              </a:rPr>
              <a:t>compound annual growth rate of 9.96%, </a:t>
            </a:r>
            <a:r>
              <a:rPr lang="en-US" altLang="zh-CN" sz="1800" dirty="0">
                <a:effectLst/>
                <a:latin typeface="Times New Roman" panose="02020603050405020304" pitchFamily="18" charset="0"/>
                <a:ea typeface="楷体" panose="02010609060101010101" pitchFamily="49" charset="-122"/>
              </a:rPr>
              <a:t>and the market size reached </a:t>
            </a:r>
            <a:r>
              <a:rPr lang="en-US" altLang="zh-CN" sz="1800" b="1" dirty="0">
                <a:effectLst/>
                <a:latin typeface="Times New Roman" panose="02020603050405020304" pitchFamily="18" charset="0"/>
                <a:ea typeface="楷体" panose="02010609060101010101" pitchFamily="49" charset="-122"/>
              </a:rPr>
              <a:t>1,165.4 billion yuan </a:t>
            </a:r>
            <a:r>
              <a:rPr lang="en-US" altLang="zh-CN" sz="1800" dirty="0">
                <a:effectLst/>
                <a:latin typeface="Times New Roman" panose="02020603050405020304" pitchFamily="18" charset="0"/>
                <a:ea typeface="楷体" panose="02010609060101010101" pitchFamily="49" charset="-122"/>
              </a:rPr>
              <a:t>in 2022</a:t>
            </a:r>
          </a:p>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The increase rate of the whole market decreased since 2017</a:t>
            </a:r>
          </a:p>
          <a:p>
            <a:pPr marL="285750" indent="-285750">
              <a:buClr>
                <a:srgbClr val="9B1717"/>
              </a:buClr>
              <a:buFont typeface="Arial" panose="020B0604020202020204" pitchFamily="34" charset="0"/>
              <a:buChar char="•"/>
            </a:pP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In 2022,  the increase rate is almost 0</a:t>
            </a:r>
            <a:endParaRPr lang="zh-CN" altLang="en-US" sz="1800"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3914" y="4104111"/>
            <a:ext cx="4932548" cy="275547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267358" y="290897"/>
            <a:ext cx="9368110" cy="611187"/>
          </a:xfrm>
          <a:prstGeom prst="rect">
            <a:avLst/>
          </a:prstGeom>
          <a:noFill/>
          <a:ln w="9525">
            <a:noFill/>
            <a:miter lim="800000"/>
          </a:ln>
        </p:spPr>
        <p:txBody>
          <a:bodyPr vert="horz" wrap="square" lIns="0" tIns="0" rIns="0" bIns="0" numCol="1" anchor="t" anchorCtr="0" compatLnSpc="1"/>
          <a:lst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华文楷体" panose="02010600040101010101" pitchFamily="2" charset="-122"/>
                <a:cs typeface="Arial" panose="020B0604020202020204" pitchFamily="34" charset="0"/>
              </a:defRPr>
            </a:lvl1pPr>
          </a:lstStyle>
          <a:p>
            <a:r>
              <a:rPr lang="en-US" altLang="zh-CN" sz="2800" dirty="0">
                <a:latin typeface="Times New Roman" panose="02020603050405020304" pitchFamily="18" charset="0"/>
                <a:cs typeface="Times New Roman" panose="02020603050405020304" pitchFamily="18" charset="0"/>
              </a:rPr>
              <a:t>Market Structure</a:t>
            </a:r>
            <a:endParaRPr lang="zh-CN" altLang="en-US" sz="28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216069" y="981522"/>
            <a:ext cx="9508067" cy="923330"/>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1800" dirty="0">
                <a:effectLst/>
                <a:latin typeface="Times New Roman" panose="02020603050405020304" pitchFamily="18" charset="0"/>
                <a:ea typeface="楷体" panose="02010609060101010101" pitchFamily="49" charset="-122"/>
              </a:rPr>
              <a:t>The pattern of leisure food sub-plates is </a:t>
            </a:r>
            <a:r>
              <a:rPr lang="en-US" altLang="zh-CN" sz="1800" b="1" dirty="0">
                <a:effectLst/>
                <a:latin typeface="Times New Roman" panose="02020603050405020304" pitchFamily="18" charset="0"/>
                <a:ea typeface="楷体" panose="02010609060101010101" pitchFamily="49" charset="-122"/>
              </a:rPr>
              <a:t>scattered</a:t>
            </a:r>
            <a:r>
              <a:rPr lang="en-US" altLang="zh-CN" sz="1800" dirty="0">
                <a:effectLst/>
                <a:latin typeface="Times New Roman" panose="02020603050405020304" pitchFamily="18" charset="0"/>
                <a:ea typeface="楷体" panose="02010609060101010101" pitchFamily="49" charset="-122"/>
              </a:rPr>
              <a:t>, and the growth rate is different. There are many fine molecule industries in the leisure food competition, and there is certain substitutability among different categories</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218762" y="1845618"/>
            <a:ext cx="9305952" cy="646331"/>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1800" b="1" dirty="0">
                <a:effectLst/>
                <a:latin typeface="Times New Roman" panose="02020603050405020304" pitchFamily="18" charset="0"/>
                <a:ea typeface="楷体" panose="02010609060101010101" pitchFamily="49" charset="-122"/>
              </a:rPr>
              <a:t>In 2021, the largest product in China's leisure food market is candy preserves</a:t>
            </a:r>
            <a:r>
              <a:rPr lang="en-US" altLang="zh-CN" sz="1800" dirty="0">
                <a:effectLst/>
                <a:latin typeface="Times New Roman" panose="02020603050405020304" pitchFamily="18" charset="0"/>
                <a:ea typeface="楷体" panose="02010609060101010101" pitchFamily="49" charset="-122"/>
              </a:rPr>
              <a:t>, followed by nuts, with retail sales of 192.2 billion yuan and 104.2 billion yuan, respectively.</a:t>
            </a:r>
            <a:endParaRPr lang="zh-CN" altLang="en-US" sz="20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55662" y="6567949"/>
            <a:ext cx="1747594" cy="246221"/>
          </a:xfrm>
          <a:prstGeom prst="rect">
            <a:avLst/>
          </a:prstGeom>
          <a:noFill/>
        </p:spPr>
        <p:txBody>
          <a:bodyPr wrap="square" rtlCol="0">
            <a:spAutoFit/>
          </a:bodyPr>
          <a:lstStyle/>
          <a:p>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Sources:</a:t>
            </a:r>
            <a:r>
              <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i="1" dirty="0" err="1">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Frost&amp;Sullivan</a:t>
            </a:r>
            <a:endPar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p:cNvSpPr txBox="1"/>
          <p:nvPr/>
        </p:nvSpPr>
        <p:spPr>
          <a:xfrm>
            <a:off x="216069" y="2457686"/>
            <a:ext cx="9305952" cy="646331"/>
          </a:xfrm>
          <a:prstGeom prst="rect">
            <a:avLst/>
          </a:prstGeom>
          <a:noFill/>
          <a:ln w="6350" cap="flat">
            <a:noFill/>
            <a:miter lim="800000"/>
          </a:ln>
        </p:spPr>
        <p:txBody>
          <a:bodyPr wrap="square">
            <a:spAutoFit/>
          </a:bodyPr>
          <a:lstStyle/>
          <a:p>
            <a:pPr marL="342900" indent="-342900">
              <a:buClr>
                <a:srgbClr val="9B1717"/>
              </a:buClr>
              <a:buFont typeface="Wingdings" panose="05000000000000000000" pitchFamily="2" charset="2"/>
              <a:buChar char="n"/>
            </a:pPr>
            <a:r>
              <a:rPr lang="en-US" altLang="zh-CN" sz="1800" dirty="0">
                <a:effectLst/>
                <a:latin typeface="Times New Roman" panose="02020603050405020304" pitchFamily="18" charset="0"/>
                <a:ea typeface="楷体" panose="02010609060101010101" pitchFamily="49" charset="-122"/>
              </a:rPr>
              <a:t>Seasoned floured product, leisure vegetable products and leisure bean dried products, </a:t>
            </a:r>
            <a:r>
              <a:rPr lang="en-US" altLang="zh-CN" sz="1800" b="1" dirty="0">
                <a:effectLst/>
                <a:latin typeface="Times New Roman" panose="02020603050405020304" pitchFamily="18" charset="0"/>
                <a:ea typeface="楷体" panose="02010609060101010101" pitchFamily="49" charset="-122"/>
              </a:rPr>
              <a:t>main products of </a:t>
            </a:r>
            <a:r>
              <a:rPr lang="en-US" altLang="zh-CN" sz="1800" b="1" dirty="0" err="1">
                <a:effectLst/>
                <a:latin typeface="Times New Roman" panose="02020603050405020304" pitchFamily="18" charset="0"/>
                <a:ea typeface="楷体" panose="02010609060101010101" pitchFamily="49" charset="-122"/>
              </a:rPr>
              <a:t>Weilong</a:t>
            </a:r>
            <a:r>
              <a:rPr lang="en-US" altLang="zh-CN" sz="1800" dirty="0">
                <a:effectLst/>
                <a:latin typeface="Times New Roman" panose="02020603050405020304" pitchFamily="18" charset="0"/>
                <a:ea typeface="楷体" panose="02010609060101010101" pitchFamily="49" charset="-122"/>
              </a:rPr>
              <a:t>, accounts for 6%, 3% and 2%, which is not that high. </a:t>
            </a:r>
            <a:endParaRPr lang="zh-CN" altLang="en-US" sz="20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106000" y="3252389"/>
            <a:ext cx="6079555" cy="338554"/>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600" b="1" dirty="0">
                <a:effectLst/>
                <a:latin typeface="Times New Roman" panose="02020603050405020304" pitchFamily="18" charset="0"/>
                <a:ea typeface="楷体" panose="02010609060101010101" pitchFamily="49" charset="-122"/>
              </a:rPr>
              <a:t>Market size of industry segments in China</a:t>
            </a:r>
            <a:endParaRPr lang="zh-CN" altLang="en-US" sz="14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5137849" y="3285949"/>
            <a:ext cx="6079555" cy="338554"/>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600" b="1" dirty="0">
                <a:effectLst/>
                <a:latin typeface="Times New Roman" panose="02020603050405020304" pitchFamily="18" charset="0"/>
                <a:ea typeface="楷体" panose="02010609060101010101" pitchFamily="49" charset="-122"/>
              </a:rPr>
              <a:t>Market size of industry segments in China</a:t>
            </a:r>
            <a:endParaRPr lang="zh-CN" altLang="en-US" sz="1400" dirty="0">
              <a:latin typeface="Times New Roman" panose="02020603050405020304" pitchFamily="18" charset="0"/>
              <a:cs typeface="Times New Roman" panose="02020603050405020304" pitchFamily="18" charset="0"/>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774" y="3898017"/>
            <a:ext cx="3745788" cy="2210888"/>
          </a:xfrm>
          <a:prstGeom prst="rect">
            <a:avLst/>
          </a:prstGeom>
          <a:noFill/>
        </p:spPr>
      </p:pic>
      <p:graphicFrame>
        <p:nvGraphicFramePr>
          <p:cNvPr id="13" name="图表 12"/>
          <p:cNvGraphicFramePr/>
          <p:nvPr/>
        </p:nvGraphicFramePr>
        <p:xfrm>
          <a:off x="103413" y="3507205"/>
          <a:ext cx="4860000" cy="286149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Taste: Spicy or Non-Spicy</a:t>
            </a:r>
            <a:b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78340" y="971697"/>
            <a:ext cx="9257219" cy="369332"/>
          </a:xfrm>
          <a:prstGeom prst="rect">
            <a:avLst/>
          </a:prstGeom>
          <a:noFill/>
        </p:spPr>
        <p:txBody>
          <a:bodyPr wrap="square">
            <a:spAutoFit/>
          </a:bodyPr>
          <a:lstStyle/>
          <a:p>
            <a:pPr marL="342900" indent="-342900">
              <a:buClr>
                <a:srgbClr val="9B1717"/>
              </a:buClr>
              <a:buFont typeface="Wingdings" panose="05000000000000000000" pitchFamily="2" charset="2"/>
              <a:buChar char="n"/>
            </a:pPr>
            <a:r>
              <a:rPr lang="en-US" altLang="zh-CN" sz="1800" dirty="0">
                <a:effectLst/>
                <a:latin typeface="Times New Roman" panose="02020603050405020304" pitchFamily="18" charset="0"/>
                <a:ea typeface="楷体" panose="02010609060101010101" pitchFamily="49" charset="-122"/>
              </a:rPr>
              <a:t>Spicy leisure food market grows faster than non-spicy food </a:t>
            </a:r>
            <a:endParaRPr lang="zh-CN" altLang="en-US" sz="2000" dirty="0">
              <a:latin typeface="Times New Roman" panose="02020603050405020304" pitchFamily="18" charset="0"/>
              <a:cs typeface="Times New Roman" panose="02020603050405020304" pitchFamily="18" charset="0"/>
            </a:endParaRPr>
          </a:p>
        </p:txBody>
      </p:sp>
      <p:sp>
        <p:nvSpPr>
          <p:cNvPr id="17" name="标题 1"/>
          <p:cNvSpPr txBox="1"/>
          <p:nvPr/>
        </p:nvSpPr>
        <p:spPr bwMode="auto">
          <a:xfrm>
            <a:off x="7976542" y="6598146"/>
            <a:ext cx="1747594" cy="216024"/>
          </a:xfrm>
          <a:prstGeom prst="rect">
            <a:avLst/>
          </a:prstGeom>
          <a:noFill/>
          <a:ln w="9525">
            <a:noFill/>
            <a:miter lim="800000"/>
          </a:ln>
        </p:spPr>
        <p:txBody>
          <a:bodyPr vert="horz" wrap="square" lIns="0" tIns="0" rIns="0" bIns="0" numCol="1" anchor="t" anchorCtr="0" compatLnSpc="1"/>
          <a:lstStyle>
            <a:defPPr>
              <a:defRPr lang="de-DE"/>
            </a:defPPr>
            <a:lvl1pPr indent="0">
              <a:lnSpc>
                <a:spcPct val="90000"/>
              </a:lnSpc>
              <a:spcBef>
                <a:spcPct val="0"/>
              </a:spcBef>
              <a:buNone/>
              <a:defRPr sz="1400" b="0" baseline="0">
                <a:latin typeface="Times New Roman" panose="02020603050405020304" pitchFamily="18" charset="0"/>
                <a:ea typeface="华文楷体" panose="02010600040101010101" pitchFamily="2" charset="-122"/>
                <a:cs typeface="Times New Roman" panose="02020603050405020304" pitchFamily="18" charset="0"/>
              </a:defRPr>
            </a:lvl1pPr>
          </a:lstStyle>
          <a:p>
            <a:r>
              <a:rPr lang="en-US" altLang="zh-CN" sz="1100" dirty="0">
                <a:solidFill>
                  <a:schemeClr val="bg1">
                    <a:lumMod val="50000"/>
                  </a:schemeClr>
                </a:solidFill>
              </a:rPr>
              <a:t>PART Ⅲ: Company Analysis </a:t>
            </a:r>
            <a:endParaRPr lang="zh-CN" altLang="en-US" sz="1100" dirty="0">
              <a:solidFill>
                <a:schemeClr val="bg1">
                  <a:lumMod val="50000"/>
                </a:schemeClr>
              </a:solidFill>
            </a:endParaRPr>
          </a:p>
        </p:txBody>
      </p:sp>
      <p:sp>
        <p:nvSpPr>
          <p:cNvPr id="21" name="文本框 20"/>
          <p:cNvSpPr txBox="1"/>
          <p:nvPr/>
        </p:nvSpPr>
        <p:spPr>
          <a:xfrm>
            <a:off x="55662" y="6567949"/>
            <a:ext cx="1747594" cy="246221"/>
          </a:xfrm>
          <a:prstGeom prst="rect">
            <a:avLst/>
          </a:prstGeom>
          <a:noFill/>
        </p:spPr>
        <p:txBody>
          <a:bodyPr wrap="square" rtlCol="0">
            <a:spAutoFit/>
          </a:bodyPr>
          <a:lstStyle/>
          <a:p>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Sources:</a:t>
            </a:r>
            <a:r>
              <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rPr>
              <a:t>Website</a:t>
            </a:r>
            <a:endParaRPr lang="zh-CN" altLang="en-US" sz="1000" i="1" dirty="0">
              <a:solidFill>
                <a:schemeClr val="bg1">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p:cNvSpPr txBox="1"/>
          <p:nvPr/>
        </p:nvSpPr>
        <p:spPr>
          <a:xfrm>
            <a:off x="553946" y="1933929"/>
            <a:ext cx="8680608" cy="1200329"/>
          </a:xfrm>
          <a:prstGeom prst="rect">
            <a:avLst/>
          </a:prstGeom>
          <a:noFill/>
        </p:spPr>
        <p:txBody>
          <a:bodyPr wrap="square">
            <a:spAutoFit/>
          </a:bodyPr>
          <a:lstStyle/>
          <a:p>
            <a:pPr marL="285750" indent="-285750">
              <a:buClr>
                <a:srgbClr val="9B1717"/>
              </a:buClr>
              <a:buFont typeface="Arial" panose="020B0604020202020204" pitchFamily="34" charset="0"/>
              <a:buChar char="•"/>
            </a:pPr>
            <a:r>
              <a:rPr lang="en-US" altLang="zh-CN" sz="1800" dirty="0">
                <a:effectLst/>
                <a:latin typeface="Times New Roman" panose="02020603050405020304" pitchFamily="18" charset="0"/>
                <a:ea typeface="楷体" panose="02010609060101010101" pitchFamily="49" charset="-122"/>
              </a:rPr>
              <a:t>The </a:t>
            </a:r>
            <a:r>
              <a:rPr lang="en-US" altLang="zh-CN" sz="1800" b="1" dirty="0">
                <a:effectLst/>
                <a:latin typeface="Times New Roman" panose="02020603050405020304" pitchFamily="18" charset="0"/>
                <a:ea typeface="楷体" panose="02010609060101010101" pitchFamily="49" charset="-122"/>
              </a:rPr>
              <a:t>retail sales </a:t>
            </a:r>
            <a:r>
              <a:rPr lang="en-US" altLang="zh-CN" sz="1800" dirty="0">
                <a:effectLst/>
                <a:latin typeface="Times New Roman" panose="02020603050405020304" pitchFamily="18" charset="0"/>
                <a:ea typeface="楷体" panose="02010609060101010101" pitchFamily="49" charset="-122"/>
              </a:rPr>
              <a:t>of China's spicy leisure food industry </a:t>
            </a:r>
            <a:r>
              <a:rPr lang="en-US" altLang="zh-CN" sz="1800" b="1" dirty="0">
                <a:effectLst/>
                <a:latin typeface="Times New Roman" panose="02020603050405020304" pitchFamily="18" charset="0"/>
                <a:ea typeface="楷体" panose="02010609060101010101" pitchFamily="49" charset="-122"/>
              </a:rPr>
              <a:t>increased from 102.6 billion yuan in 2015 to 157 billion yuan in 2020</a:t>
            </a:r>
            <a:r>
              <a:rPr lang="en-US" altLang="zh-CN" sz="1800" dirty="0">
                <a:effectLst/>
                <a:latin typeface="Times New Roman" panose="02020603050405020304" pitchFamily="18" charset="0"/>
                <a:ea typeface="楷体" panose="02010609060101010101" pitchFamily="49" charset="-122"/>
              </a:rPr>
              <a:t>, with a compound annual growth rate of 8.9%</a:t>
            </a:r>
            <a:r>
              <a:rPr lang="en-US" altLang="zh-CN" sz="1800" dirty="0">
                <a:effectLst/>
                <a:latin typeface="Times New Roman" panose="02020603050405020304" pitchFamily="18" charset="0"/>
                <a:ea typeface="楷体" panose="02010609060101010101" pitchFamily="49" charset="-122"/>
                <a:cs typeface="Times New Roman" panose="02020603050405020304" pitchFamily="18" charset="0"/>
              </a:rPr>
              <a:t>.</a:t>
            </a:r>
          </a:p>
          <a:p>
            <a:pPr marL="285750" indent="-285750">
              <a:buClr>
                <a:srgbClr val="9B1717"/>
              </a:buClr>
              <a:buFont typeface="Arial" panose="020B0604020202020204" pitchFamily="34" charset="0"/>
              <a:buChar char="•"/>
            </a:pPr>
            <a:r>
              <a:rPr lang="en-US" altLang="zh-CN" sz="1800" dirty="0">
                <a:effectLst/>
                <a:latin typeface="Times New Roman" panose="02020603050405020304" pitchFamily="18" charset="0"/>
                <a:ea typeface="楷体" panose="02010609060101010101" pitchFamily="49" charset="-122"/>
              </a:rPr>
              <a:t>The </a:t>
            </a:r>
            <a:r>
              <a:rPr lang="en-US" altLang="zh-CN" sz="1800" b="1" dirty="0">
                <a:effectLst/>
                <a:latin typeface="Times New Roman" panose="02020603050405020304" pitchFamily="18" charset="0"/>
                <a:ea typeface="楷体" panose="02010609060101010101" pitchFamily="49" charset="-122"/>
              </a:rPr>
              <a:t>share</a:t>
            </a:r>
            <a:r>
              <a:rPr lang="en-US" altLang="zh-CN" sz="1800" dirty="0">
                <a:effectLst/>
                <a:latin typeface="Times New Roman" panose="02020603050405020304" pitchFamily="18" charset="0"/>
                <a:ea typeface="楷体" panose="02010609060101010101" pitchFamily="49" charset="-122"/>
              </a:rPr>
              <a:t> of China's spicy leisure food in the overall leisure food industry increased from </a:t>
            </a:r>
            <a:r>
              <a:rPr lang="en-US" altLang="zh-CN" sz="1800" b="1" dirty="0">
                <a:effectLst/>
                <a:latin typeface="Times New Roman" panose="02020603050405020304" pitchFamily="18" charset="0"/>
                <a:ea typeface="楷体" panose="02010609060101010101" pitchFamily="49" charset="-122"/>
              </a:rPr>
              <a:t>18.3% in 2015 to 20.3% in 2020</a:t>
            </a:r>
            <a:r>
              <a:rPr lang="en-US" altLang="zh-CN" sz="1800" dirty="0">
                <a:effectLst/>
                <a:latin typeface="Times New Roman" panose="02020603050405020304" pitchFamily="18" charset="0"/>
                <a:ea typeface="楷体" panose="02010609060101010101" pitchFamily="49" charset="-122"/>
              </a:rPr>
              <a:t>. </a:t>
            </a:r>
            <a:endParaRPr lang="en-US" altLang="zh-CN" sz="18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p:cNvSpPr txBox="1"/>
          <p:nvPr/>
        </p:nvSpPr>
        <p:spPr>
          <a:xfrm>
            <a:off x="178199" y="1435454"/>
            <a:ext cx="9257219" cy="369332"/>
          </a:xfrm>
          <a:prstGeom prst="rect">
            <a:avLst/>
          </a:prstGeom>
          <a:noFill/>
        </p:spPr>
        <p:txBody>
          <a:bodyPr wrap="square">
            <a:spAutoFit/>
          </a:bodyPr>
          <a:lstStyle/>
          <a:p>
            <a:pPr marL="342900" indent="-342900">
              <a:buClr>
                <a:srgbClr val="9B1717"/>
              </a:buClr>
              <a:buFont typeface="Wingdings" panose="05000000000000000000" pitchFamily="2" charset="2"/>
              <a:buChar char="n"/>
            </a:pPr>
            <a:r>
              <a:rPr lang="en-US" altLang="zh-CN" sz="1800" dirty="0">
                <a:effectLst/>
                <a:latin typeface="Times New Roman" panose="02020603050405020304" pitchFamily="18" charset="0"/>
                <a:ea typeface="楷体" panose="02010609060101010101" pitchFamily="49" charset="-122"/>
              </a:rPr>
              <a:t> Retail Sales &amp; Growth Rate</a:t>
            </a:r>
            <a:endParaRPr lang="zh-CN" altLang="en-US" sz="20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264840" y="3374186"/>
            <a:ext cx="5119414" cy="307777"/>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400" b="1" dirty="0">
                <a:effectLst/>
                <a:latin typeface="Times New Roman" panose="02020603050405020304" pitchFamily="18" charset="0"/>
                <a:ea typeface="楷体" panose="02010609060101010101" pitchFamily="49" charset="-122"/>
              </a:rPr>
              <a:t>2020 Growth Rate of Leisure Food Industry by Taste</a:t>
            </a:r>
            <a:endParaRPr lang="zh-CN" altLang="en-US" sz="1400" dirty="0">
              <a:latin typeface="Times New Roman" panose="02020603050405020304" pitchFamily="18" charset="0"/>
              <a:cs typeface="Times New Roman" panose="02020603050405020304" pitchFamily="18" charset="0"/>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840" y="3837195"/>
            <a:ext cx="4478302" cy="2544927"/>
          </a:xfrm>
          <a:prstGeom prst="rect">
            <a:avLst/>
          </a:prstGeom>
          <a:noFill/>
        </p:spPr>
      </p:pic>
      <p:sp>
        <p:nvSpPr>
          <p:cNvPr id="22" name="文本框 21"/>
          <p:cNvSpPr txBox="1"/>
          <p:nvPr/>
        </p:nvSpPr>
        <p:spPr>
          <a:xfrm>
            <a:off x="4876420" y="3374186"/>
            <a:ext cx="4907790" cy="307777"/>
          </a:xfrm>
          <a:prstGeom prst="rect">
            <a:avLst/>
          </a:prstGeom>
          <a:noFill/>
          <a:ln w="6350" cap="flat">
            <a:noFill/>
            <a:miter lim="800000"/>
          </a:ln>
        </p:spPr>
        <p:txBody>
          <a:bodyPr wrap="square">
            <a:spAutoFit/>
          </a:bodyPr>
          <a:lstStyle/>
          <a:p>
            <a:pPr rtl="0">
              <a:defRPr sz="1860" b="0" i="0" u="none" strike="noStrike" kern="1200" spc="0" baseline="0">
                <a:solidFill>
                  <a:prstClr val="black">
                    <a:lumMod val="65000"/>
                    <a:lumOff val="35000"/>
                  </a:prstClr>
                </a:solidFill>
                <a:latin typeface="+mn-lt"/>
                <a:ea typeface="+mn-ea"/>
                <a:cs typeface="+mn-cs"/>
              </a:defRPr>
            </a:pPr>
            <a:r>
              <a:rPr lang="en-US" altLang="zh-CN" sz="1400" b="1" dirty="0">
                <a:effectLst/>
                <a:latin typeface="Times New Roman" panose="02020603050405020304" pitchFamily="18" charset="0"/>
                <a:ea typeface="楷体" panose="02010609060101010101" pitchFamily="49" charset="-122"/>
              </a:rPr>
              <a:t>Retail Sales by Taste in China's Leisure Food Industry</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12" name="图表 11"/>
          <p:cNvGraphicFramePr/>
          <p:nvPr/>
        </p:nvGraphicFramePr>
        <p:xfrm>
          <a:off x="4659207" y="3677118"/>
          <a:ext cx="4860000" cy="286508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2077&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nDecimalDigits17909 val=&quot;1&quot;/&gt;&lt;m_chDecimalSymbol17909&gt;.&lt;/m_chDecimalSymbol17909&gt;&lt;m_nGroupingDigits17909 val=&quot;3&quot;/&gt;&lt;m_chGroupingSymbol17909&gt;,&lt;/m_chGroupingSymbol17909&gt;&lt;m_strSuffix17909&gt;%&lt;/m_strSuffix17909&gt;&lt;/m_precDefaultPercent&gt;&lt;m_precDefaultDate&gt;&lt;m_strFormatTime&gt;%#m/%#d/%Y&lt;/m_strFormatTime&gt;&lt;/m_precDefaultDate&gt;&lt;m_precDefaultYear/&gt;&lt;m_precDefaultQuarter/&gt;&lt;m_precDefaultMonth/&gt;&lt;m_precDefaultWeek/&gt;&lt;m_precDefaultDay/&gt;&lt;m_mruColor&gt;&lt;m_vecMRU length=&quot;12&quot;&gt;&lt;elem m_fUsage=&quot;1.68322986240641190000E+000&quot;&gt;&lt;m_ppcolschidx val=&quot;0&quot;/&gt;&lt;m_rgb r=&quot;9b&quot; g=&quot;17&quot; b=&quot;17&quot;/&gt;&lt;/elem&gt;&lt;elem m_fUsage=&quot;1.50338772469263370000E+000&quot;&gt;&lt;m_ppcolschidx val=&quot;0&quot;/&gt;&lt;m_rgb r=&quot;e5&quot; g=&quot;52&quot; b=&quot;52&quot;/&gt;&lt;/elem&gt;&lt;elem m_fUsage=&quot;1.22240875340971660000E+000&quot;&gt;&lt;m_ppcolschidx val=&quot;0&quot;/&gt;&lt;m_rgb r=&quot;c0&quot; g=&quot;0&quot; b=&quot;0&quot;/&gt;&lt;/elem&gt;&lt;elem m_fUsage=&quot;1.01916297527188230000E+000&quot;&gt;&lt;m_ppcolschidx val=&quot;0&quot;/&gt;&lt;m_rgb r=&quot;ee&quot; g=&quot;8b&quot; b=&quot;8b&quot;/&gt;&lt;/elem&gt;&lt;elem m_fUsage=&quot;9.90952901816634310000E-001&quot;&gt;&lt;m_ppcolschidx val=&quot;0&quot;/&gt;&lt;m_rgb r=&quot;f6&quot; g=&quot;c5&quot; b=&quot;c5&quot;/&gt;&lt;/elem&gt;&lt;elem m_fUsage=&quot;7.96036907042989350000E-001&quot;&gt;&lt;m_ppcolschidx val=&quot;0&quot;/&gt;&lt;m_rgb r=&quot;8c&quot; g=&quot;0&quot; b=&quot;0&quot;/&gt;&lt;/elem&gt;&lt;elem m_fUsage=&quot;7.74929666165770640000E-001&quot;&gt;&lt;m_ppcolschidx val=&quot;0&quot;/&gt;&lt;m_rgb r=&quot;74&quot; g=&quot;11&quot; b=&quot;11&quot;/&gt;&lt;/elem&gt;&lt;elem m_fUsage=&quot;6.20506540339557430000E-001&quot;&gt;&lt;m_ppcolschidx val=&quot;0&quot;/&gt;&lt;m_rgb r=&quot;b7&quot; g=&quot;84&quot; b=&quot;84&quot;/&gt;&lt;/elem&gt;&lt;elem m_fUsage=&quot;5.37470833195205280000E-001&quot;&gt;&lt;m_ppcolschidx val=&quot;0&quot;/&gt;&lt;m_rgb r=&quot;c5&quot; g=&quot;a0&quot; b=&quot;a0&quot;/&gt;&lt;/elem&gt;&lt;elem m_fUsage=&quot;4.22298087940373430000E-001&quot;&gt;&lt;m_ppcolschidx val=&quot;0&quot;/&gt;&lt;m_rgb r=&quot;d6&quot; g=&quot;bf&quot; b=&quot;bf&quot;/&gt;&lt;/elem&gt;&lt;elem m_fUsage=&quot;2.57980839435674180000E-001&quot;&gt;&lt;m_ppcolschidx val=&quot;0&quot;/&gt;&lt;m_rgb r=&quot;73&quot; g=&quot;0&quot; b=&quot;0&quot;/&gt;&lt;/elem&gt;&lt;elem m_fUsage=&quot;1.65995699549193580000E-001&quot;&gt;&lt;m_ppcolschidx val=&quot;0&quot;/&gt;&lt;m_rgb r=&quot;4e&quot; g=&quot;c&quot; b=&quot;c&quot;/&gt;&lt;/elem&gt;&lt;/m_vecMRU&gt;&lt;/m_mruColor&gt;&lt;m_eweekdayFirstOfWeek val=&quot;2&quot;/&gt;&lt;m_eweekdayFirstOfWorkweek val=&quot;2&quot;/&gt;&lt;m_eweekdayFirstOfWeekend val=&quot;7&quot;/&gt;&lt;/CPresentation&gt;&lt;/root&gt;"/>
  <p:tag name="THINKCELLUNDODONOTDELETE" val="0"/>
  <p:tag name="KSO_WPP_MARK_KEY" val="1ba62912-9472-4bbb-b9d5-b86821297a51"/>
  <p:tag name="COMMONDATA" val="eyJoZGlkIjoiZmE2ZDg4OWI1MzA1YjVlNTJhMmViOGMwNjMyZmM0ZmMif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pzEFF13M0WKgd4O5C57_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I7QwSDGFEKBDcoj1l7SdA"/>
  <p:tag name="KSO_WM_UNIT_TABLE_BEAUTIFY" val="smartTable{05cc968b-8e7a-4dd0-ab48-017861a5761b}"/>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pzEFF13M0WKgd4O5C57_A"/>
  <p:tag name="KSO_WM_UNIT_TABLE_BEAUTIFY" val="smartTable{202d08d9-c096-4294-96e0-ee03c6b87ec6}"/>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wpzEFF13M0WKgd4O5C57_A"/>
  <p:tag name="KSO_WM_UNIT_TABLE_BEAUTIFY" val="smartTable{905ab08b-86c0-4146-ab98-15020e73c274}"/>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I7QwSDGFEKBDcoj1l7SdA"/>
  <p:tag name="KSO_WM_UNIT_TABLE_BEAUTIFY" val="smartTable{ad21dab6-b10d-4f71-aa78-bec79d43a0c7}"/>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0292bcc8-7bd7-4a17-a152-df8b40ee9ec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I7QwSDGFEKBDcoj1l7Sd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pzEFF13M0WKgd4O5C57_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pzEFF13M0WKgd4O5C57_A"/>
</p:tagLst>
</file>

<file path=ppt/theme/theme1.xml><?xml version="1.0" encoding="utf-8"?>
<a:theme xmlns:a="http://schemas.openxmlformats.org/drawingml/2006/main" name="CR Onlytext">
  <a:themeElements>
    <a:clrScheme name="ATK Color 2012_01">
      <a:dk1>
        <a:srgbClr val="000000"/>
      </a:dk1>
      <a:lt1>
        <a:srgbClr val="FFFFFF"/>
      </a:lt1>
      <a:dk2>
        <a:srgbClr val="778242"/>
      </a:dk2>
      <a:lt2>
        <a:srgbClr val="9B1717"/>
      </a:lt2>
      <a:accent1>
        <a:srgbClr val="364086"/>
      </a:accent1>
      <a:accent2>
        <a:srgbClr val="EFEEEC"/>
      </a:accent2>
      <a:accent3>
        <a:srgbClr val="ADABA1"/>
      </a:accent3>
      <a:accent4>
        <a:srgbClr val="858274"/>
      </a:accent4>
      <a:accent5>
        <a:srgbClr val="FCA248"/>
      </a:accent5>
      <a:accent6>
        <a:srgbClr val="CDD773"/>
      </a:accent6>
      <a:hlink>
        <a:srgbClr val="364086"/>
      </a:hlink>
      <a:folHlink>
        <a:srgbClr val="A3AADA"/>
      </a:folHlink>
    </a:clrScheme>
    <a:fontScheme name="ATK Font 2012_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6350" cap="flat">
          <a:noFill/>
          <a:miter lim="800000"/>
        </a:ln>
      </a:spPr>
      <a:bodyPr rot="0" spcFirstLastPara="0" vertOverflow="overflow" horzOverflow="overflow" vert="horz" wrap="square" lIns="73152" tIns="73152" rIns="73152" bIns="73152" numCol="1" spcCol="0" rtlCol="0" fromWordArt="0" anchor="ctr" anchorCtr="0" forceAA="0" compatLnSpc="1">
        <a:noAutofit/>
      </a:bodyPr>
      <a:lstStyle>
        <a:defPPr algn="ctr">
          <a:lnSpc>
            <a:spcPct val="90000"/>
          </a:lnSpc>
          <a:spcBef>
            <a:spcPts val="900"/>
          </a:spcBef>
          <a:defRPr sz="1400" dirty="0" err="1" smtClean="0">
            <a:solidFill>
              <a:schemeClr val="bg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accent3"/>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ln w="6350" cap="flat">
          <a:noFill/>
          <a:miter lim="800000"/>
        </a:ln>
      </a:spPr>
      <a:bodyPr wrap="none" lIns="0" tIns="0" rIns="0" bIns="0" rtlCol="0" anchor="t" anchorCtr="0">
        <a:spAutoFit/>
      </a:bodyPr>
      <a:lstStyle>
        <a:defPPr>
          <a:lnSpc>
            <a:spcPct val="90000"/>
          </a:lnSpc>
          <a:spcBef>
            <a:spcPts val="600"/>
          </a:spcBef>
          <a:buClr>
            <a:schemeClr val="bg2"/>
          </a:buClr>
          <a:defRPr sz="1400" dirty="0" smtClean="0">
            <a:latin typeface="Arial" panose="020B0604020202020204" pitchFamily="34" charset="0"/>
            <a:cs typeface="Arial" panose="020B0604020202020204" pitchFamily="34" charset="0"/>
          </a:defRPr>
        </a:defPPr>
      </a:lstStyle>
    </a:txDef>
  </a:objectDefaults>
  <a:extraClrSchemeLst/>
  <a:custClrLst>
    <a:custClr name="Custom Color 1">
      <a:srgbClr val="9B1717"/>
    </a:custClr>
    <a:custClr name="Custom Color 2">
      <a:srgbClr val="DCDC00"/>
    </a:custClr>
    <a:custClr name="Custom Color 3">
      <a:srgbClr val="289055"/>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TK Color 2012_01">
      <a:dk1>
        <a:srgbClr val="000000"/>
      </a:dk1>
      <a:lt1>
        <a:srgbClr val="FFFFFF"/>
      </a:lt1>
      <a:dk2>
        <a:srgbClr val="778242"/>
      </a:dk2>
      <a:lt2>
        <a:srgbClr val="9B1717"/>
      </a:lt2>
      <a:accent1>
        <a:srgbClr val="364086"/>
      </a:accent1>
      <a:accent2>
        <a:srgbClr val="EFEEEC"/>
      </a:accent2>
      <a:accent3>
        <a:srgbClr val="ADABA1"/>
      </a:accent3>
      <a:accent4>
        <a:srgbClr val="858274"/>
      </a:accent4>
      <a:accent5>
        <a:srgbClr val="FCA248"/>
      </a:accent5>
      <a:accent6>
        <a:srgbClr val="CDD773"/>
      </a:accent6>
      <a:hlink>
        <a:srgbClr val="364086"/>
      </a:hlink>
      <a:folHlink>
        <a:srgbClr val="A3AAD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6774</Words>
  <Application>Microsoft Office PowerPoint</Application>
  <PresentationFormat>自定义</PresentationFormat>
  <Paragraphs>1009</Paragraphs>
  <Slides>25</Slides>
  <Notes>24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9" baseType="lpstr">
      <vt:lpstr>-apple-system</vt:lpstr>
      <vt:lpstr>PMingLiU</vt:lpstr>
      <vt:lpstr>等线</vt:lpstr>
      <vt:lpstr>楷体</vt:lpstr>
      <vt:lpstr>宋体</vt:lpstr>
      <vt:lpstr>Arial</vt:lpstr>
      <vt:lpstr>Calibri</vt:lpstr>
      <vt:lpstr>Palatino Linotype</vt:lpstr>
      <vt:lpstr>Times New Roman</vt:lpstr>
      <vt:lpstr>Vrinda</vt:lpstr>
      <vt:lpstr>Wingdings</vt:lpstr>
      <vt:lpstr>Wingdings 2</vt:lpstr>
      <vt:lpstr>CR Onlytext</vt:lpstr>
      <vt:lpstr>think-cell Slide</vt:lpstr>
      <vt:lpstr>Weilong (9985.HK) -- IPO Valuation </vt:lpstr>
      <vt:lpstr>Introduction to Weilong</vt:lpstr>
      <vt:lpstr>Background of the Deal</vt:lpstr>
      <vt:lpstr>The Whole Hong Kong Security Market</vt:lpstr>
      <vt:lpstr>PART Ⅱ: Industry Analysis </vt:lpstr>
      <vt:lpstr>Leisure Food Industry</vt:lpstr>
      <vt:lpstr>PowerPoint 演示文稿</vt:lpstr>
      <vt:lpstr>PowerPoint 演示文稿</vt:lpstr>
      <vt:lpstr>Taste: Spicy or Non-Spicy </vt:lpstr>
      <vt:lpstr>Driving Factor &amp; Development Trend </vt:lpstr>
      <vt:lpstr>PART Ⅲ: Company Analysis </vt:lpstr>
      <vt:lpstr>Hurry Listing on the Hong Kong Stock Exchange</vt:lpstr>
      <vt:lpstr>PowerPoint 演示文稿</vt:lpstr>
      <vt:lpstr>PowerPoint 演示文稿</vt:lpstr>
      <vt:lpstr>Customer Acquisition Strategy</vt:lpstr>
      <vt:lpstr>PART Ⅳ: Valuation</vt:lpstr>
      <vt:lpstr>DCF: Calculation of WACC</vt:lpstr>
      <vt:lpstr>DCF: Prediction of Revenue</vt:lpstr>
      <vt:lpstr>DCF: Prediction of Cost and NWC</vt:lpstr>
      <vt:lpstr>DCF: Calculation of NPV and Price</vt:lpstr>
      <vt:lpstr>DCF: Sensitivity Analysis</vt:lpstr>
      <vt:lpstr>Seven Comparable Companies</vt:lpstr>
      <vt:lpstr>P/E Valuation Method</vt:lpstr>
      <vt:lpstr>Valuation Result and Closing Price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2014-03-26T02:17:00Z</dcterms:created>
  <dcterms:modified xsi:type="dcterms:W3CDTF">2024-01-10T12:17:16Z</dcterms:modified>
  <cp:version>112013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B49B7102F9464EE8BE1194E76231ADF0_12</vt:lpwstr>
  </property>
  <property fmtid="{D5CDD505-2E9C-101B-9397-08002B2CF9AE}" pid="3" name="KSOProductBuildVer">
    <vt:lpwstr>2052-11.1.0.15313</vt:lpwstr>
  </property>
</Properties>
</file>