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5" r:id="rId4"/>
    <p:sldId id="268" r:id="rId5"/>
    <p:sldId id="273" r:id="rId6"/>
    <p:sldId id="267" r:id="rId7"/>
    <p:sldId id="261" r:id="rId8"/>
    <p:sldId id="262" r:id="rId9"/>
    <p:sldId id="264" r:id="rId10"/>
    <p:sldId id="272" r:id="rId11"/>
    <p:sldId id="270" r:id="rId12"/>
    <p:sldId id="271" r:id="rId13"/>
    <p:sldId id="286" r:id="rId14"/>
    <p:sldId id="287" r:id="rId15"/>
    <p:sldId id="288" r:id="rId16"/>
    <p:sldId id="289" r:id="rId17"/>
    <p:sldId id="290" r:id="rId18"/>
    <p:sldId id="291" r:id="rId19"/>
    <p:sldId id="258" r:id="rId20"/>
    <p:sldId id="276" r:id="rId21"/>
    <p:sldId id="277" r:id="rId22"/>
    <p:sldId id="278" r:id="rId23"/>
    <p:sldId id="292" r:id="rId24"/>
    <p:sldId id="259" r:id="rId25"/>
    <p:sldId id="293" r:id="rId26"/>
    <p:sldId id="294" r:id="rId27"/>
    <p:sldId id="260" r:id="rId28"/>
    <p:sldId id="29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438" userDrawn="1">
          <p15:clr>
            <a:srgbClr val="A4A3A4"/>
          </p15:clr>
        </p15:guide>
        <p15:guide id="4" pos="7242" userDrawn="1">
          <p15:clr>
            <a:srgbClr val="A4A3A4"/>
          </p15:clr>
        </p15:guide>
        <p15:guide id="5" orient="horz" pos="572" userDrawn="1">
          <p15:clr>
            <a:srgbClr val="A4A3A4"/>
          </p15:clr>
        </p15:guide>
        <p15:guide id="6" orient="horz" pos="799" userDrawn="1">
          <p15:clr>
            <a:srgbClr val="A4A3A4"/>
          </p15:clr>
        </p15:guide>
        <p15:guide id="7" orient="horz" pos="3974" userDrawn="1">
          <p15:clr>
            <a:srgbClr val="A4A3A4"/>
          </p15:clr>
        </p15:guide>
        <p15:guide id="8" orient="horz" pos="23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52A"/>
    <a:srgbClr val="EAEAEA"/>
    <a:srgbClr val="434343"/>
    <a:srgbClr val="FF3715"/>
    <a:srgbClr val="E7AA0C"/>
    <a:srgbClr val="4682B3"/>
    <a:srgbClr val="57038C"/>
    <a:srgbClr val="70AD47"/>
    <a:srgbClr val="038D40"/>
    <a:srgbClr val="033F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0"/>
    <p:restoredTop sz="94668"/>
  </p:normalViewPr>
  <p:slideViewPr>
    <p:cSldViewPr snapToGrid="0" snapToObjects="1" showGuides="1">
      <p:cViewPr varScale="1">
        <p:scale>
          <a:sx n="81" d="100"/>
          <a:sy n="81" d="100"/>
        </p:scale>
        <p:origin x="288" y="53"/>
      </p:cViewPr>
      <p:guideLst>
        <p:guide orient="horz" pos="2160"/>
        <p:guide pos="3840"/>
        <p:guide pos="438"/>
        <p:guide pos="7242"/>
        <p:guide orient="horz" pos="572"/>
        <p:guide orient="horz" pos="799"/>
        <p:guide orient="horz" pos="3974"/>
        <p:guide orient="horz" pos="2387"/>
      </p:guideLst>
    </p:cSldViewPr>
  </p:slideViewPr>
  <p:notesTextViewPr>
    <p:cViewPr>
      <p:scale>
        <a:sx n="1" d="1"/>
        <a:sy n="1" d="1"/>
      </p:scale>
      <p:origin x="0" y="0"/>
    </p:cViewPr>
  </p:notesTextViewPr>
  <p:sorterViewPr>
    <p:cViewPr>
      <p:scale>
        <a:sx n="137" d="100"/>
        <a:sy n="13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Consumption Per Person (kg)</c:v>
                </c:pt>
              </c:strCache>
            </c:strRef>
          </c:tx>
          <c:spPr>
            <a:solidFill>
              <a:srgbClr val="038D40"/>
            </a:solidFill>
            <a:ln>
              <a:noFill/>
            </a:ln>
            <a:effectLst/>
          </c:spPr>
          <c:invertIfNegative val="0"/>
          <c:cat>
            <c:strRef>
              <c:f>Sheet1!$A$2:$A$16</c:f>
              <c:strCach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strCache>
            </c:strRef>
          </c:cat>
          <c:val>
            <c:numRef>
              <c:f>Sheet1!$B$2:$B$16</c:f>
              <c:numCache>
                <c:formatCode>General</c:formatCode>
                <c:ptCount val="15"/>
                <c:pt idx="0">
                  <c:v>43.9</c:v>
                </c:pt>
                <c:pt idx="1">
                  <c:v>45.6</c:v>
                </c:pt>
                <c:pt idx="2">
                  <c:v>47.4</c:v>
                </c:pt>
                <c:pt idx="3">
                  <c:v>51.4</c:v>
                </c:pt>
                <c:pt idx="4">
                  <c:v>51.3</c:v>
                </c:pt>
                <c:pt idx="5">
                  <c:v>55.5</c:v>
                </c:pt>
                <c:pt idx="6">
                  <c:v>54.7</c:v>
                </c:pt>
                <c:pt idx="7">
                  <c:v>58.539291262640553</c:v>
                </c:pt>
                <c:pt idx="8">
                  <c:v>60.954153915433459</c:v>
                </c:pt>
                <c:pt idx="9">
                  <c:v>63.468634474526098</c:v>
                </c:pt>
                <c:pt idx="10">
                  <c:v>66.086842377465175</c:v>
                </c:pt>
                <c:pt idx="11">
                  <c:v>68.813056584301705</c:v>
                </c:pt>
                <c:pt idx="12">
                  <c:v>71.651732570731824</c:v>
                </c:pt>
                <c:pt idx="13">
                  <c:v>74.607509609723607</c:v>
                </c:pt>
                <c:pt idx="14">
                  <c:v>77.685218353515509</c:v>
                </c:pt>
              </c:numCache>
            </c:numRef>
          </c:val>
          <c:extLst>
            <c:ext xmlns:c16="http://schemas.microsoft.com/office/drawing/2014/chart" uri="{C3380CC4-5D6E-409C-BE32-E72D297353CC}">
              <c16:uniqueId val="{00000000-E8CF-1B4B-A5BC-D95AF42B621C}"/>
            </c:ext>
          </c:extLst>
        </c:ser>
        <c:dLbls>
          <c:showLegendKey val="0"/>
          <c:showVal val="0"/>
          <c:showCatName val="0"/>
          <c:showSerName val="0"/>
          <c:showPercent val="0"/>
          <c:showBubbleSize val="0"/>
        </c:dLbls>
        <c:gapWidth val="180"/>
        <c:overlap val="-27"/>
        <c:axId val="450504976"/>
        <c:axId val="450506624"/>
      </c:barChart>
      <c:lineChart>
        <c:grouping val="standard"/>
        <c:varyColors val="0"/>
        <c:ser>
          <c:idx val="1"/>
          <c:order val="1"/>
          <c:tx>
            <c:strRef>
              <c:f>Sheet1!$C$1</c:f>
              <c:strCache>
                <c:ptCount val="1"/>
                <c:pt idx="0">
                  <c:v>Growth Rate</c:v>
                </c:pt>
              </c:strCache>
            </c:strRef>
          </c:tx>
          <c:spPr>
            <a:ln w="38100" cap="rnd">
              <a:solidFill>
                <a:srgbClr val="57038C"/>
              </a:solidFill>
              <a:round/>
            </a:ln>
            <a:effectLst/>
          </c:spPr>
          <c:marker>
            <c:symbol val="none"/>
          </c:marker>
          <c:cat>
            <c:strRef>
              <c:f>Sheet1!$A$2:$A$16</c:f>
              <c:strCach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strCache>
            </c:strRef>
          </c:cat>
          <c:val>
            <c:numRef>
              <c:f>Sheet1!$C$2:$C$16</c:f>
              <c:numCache>
                <c:formatCode>General</c:formatCode>
                <c:ptCount val="15"/>
                <c:pt idx="0">
                  <c:v>0</c:v>
                </c:pt>
                <c:pt idx="1">
                  <c:v>3.872437357630986E-2</c:v>
                </c:pt>
                <c:pt idx="2">
                  <c:v>3.9473684210526251E-2</c:v>
                </c:pt>
                <c:pt idx="3">
                  <c:v>8.4388185654008435E-2</c:v>
                </c:pt>
                <c:pt idx="4">
                  <c:v>-1.9455252918288216E-3</c:v>
                </c:pt>
                <c:pt idx="5">
                  <c:v>8.1871345029239831E-2</c:v>
                </c:pt>
                <c:pt idx="6">
                  <c:v>-1.4414414414414363E-2</c:v>
                </c:pt>
                <c:pt idx="7">
                  <c:v>7.0188140084836384E-2</c:v>
                </c:pt>
                <c:pt idx="8">
                  <c:v>4.1251996747935643E-2</c:v>
                </c:pt>
                <c:pt idx="9">
                  <c:v>4.1251996747935803E-2</c:v>
                </c:pt>
                <c:pt idx="10">
                  <c:v>4.1251996747935796E-2</c:v>
                </c:pt>
                <c:pt idx="11">
                  <c:v>4.1251996747935671E-2</c:v>
                </c:pt>
                <c:pt idx="12">
                  <c:v>4.1251996747921009E-2</c:v>
                </c:pt>
                <c:pt idx="13">
                  <c:v>4.1251996747935643E-2</c:v>
                </c:pt>
                <c:pt idx="14">
                  <c:v>4.1251996747935733E-2</c:v>
                </c:pt>
              </c:numCache>
            </c:numRef>
          </c:val>
          <c:smooth val="0"/>
          <c:extLst>
            <c:ext xmlns:c16="http://schemas.microsoft.com/office/drawing/2014/chart" uri="{C3380CC4-5D6E-409C-BE32-E72D297353CC}">
              <c16:uniqueId val="{00000005-E8CF-1B4B-A5BC-D95AF42B621C}"/>
            </c:ext>
          </c:extLst>
        </c:ser>
        <c:dLbls>
          <c:showLegendKey val="0"/>
          <c:showVal val="0"/>
          <c:showCatName val="0"/>
          <c:showSerName val="0"/>
          <c:showPercent val="0"/>
          <c:showBubbleSize val="0"/>
        </c:dLbls>
        <c:marker val="1"/>
        <c:smooth val="0"/>
        <c:axId val="355980319"/>
        <c:axId val="356182959"/>
      </c:lineChart>
      <c:catAx>
        <c:axId val="45050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450506624"/>
        <c:crosses val="autoZero"/>
        <c:auto val="1"/>
        <c:lblAlgn val="ctr"/>
        <c:lblOffset val="100"/>
        <c:noMultiLvlLbl val="0"/>
      </c:catAx>
      <c:valAx>
        <c:axId val="450506624"/>
        <c:scaling>
          <c:orientation val="minMax"/>
          <c:max val="80"/>
          <c:min val="4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hade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450504976"/>
        <c:crosses val="autoZero"/>
        <c:crossBetween val="between"/>
      </c:valAx>
      <c:valAx>
        <c:axId val="35618295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355980319"/>
        <c:crosses val="max"/>
        <c:crossBetween val="between"/>
      </c:valAx>
      <c:catAx>
        <c:axId val="355980319"/>
        <c:scaling>
          <c:orientation val="minMax"/>
        </c:scaling>
        <c:delete val="1"/>
        <c:axPos val="b"/>
        <c:numFmt formatCode="General" sourceLinked="1"/>
        <c:majorTickMark val="out"/>
        <c:minorTickMark val="none"/>
        <c:tickLblPos val="nextTo"/>
        <c:crossAx val="35618295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Fruit Sales (100 million yuan)</c:v>
                </c:pt>
              </c:strCache>
            </c:strRef>
          </c:tx>
          <c:spPr>
            <a:solidFill>
              <a:srgbClr val="038D40"/>
            </a:solidFill>
            <a:ln>
              <a:noFill/>
            </a:ln>
            <a:effectLst/>
          </c:spPr>
          <c:invertIfNegative val="0"/>
          <c:cat>
            <c:strRef>
              <c:f>Sheet1!$A$2:$A$16</c:f>
              <c:strCach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strCache>
            </c:strRef>
          </c:cat>
          <c:val>
            <c:numRef>
              <c:f>Sheet1!$B$2:$B$16</c:f>
              <c:numCache>
                <c:formatCode>General</c:formatCode>
                <c:ptCount val="15"/>
                <c:pt idx="0">
                  <c:v>8270</c:v>
                </c:pt>
                <c:pt idx="1">
                  <c:v>8980</c:v>
                </c:pt>
                <c:pt idx="2">
                  <c:v>9930</c:v>
                </c:pt>
                <c:pt idx="3">
                  <c:v>11860</c:v>
                </c:pt>
                <c:pt idx="4">
                  <c:v>11120</c:v>
                </c:pt>
                <c:pt idx="5">
                  <c:v>12290</c:v>
                </c:pt>
                <c:pt idx="6">
                  <c:v>13280</c:v>
                </c:pt>
                <c:pt idx="7">
                  <c:v>14320</c:v>
                </c:pt>
                <c:pt idx="8">
                  <c:v>15410</c:v>
                </c:pt>
                <c:pt idx="9">
                  <c:v>16540</c:v>
                </c:pt>
                <c:pt idx="10">
                  <c:v>17750</c:v>
                </c:pt>
                <c:pt idx="11">
                  <c:v>19262.6351</c:v>
                </c:pt>
                <c:pt idx="12">
                  <c:v>20741.144</c:v>
                </c:pt>
                <c:pt idx="13">
                  <c:v>22333.136299999998</c:v>
                </c:pt>
                <c:pt idx="14">
                  <c:v>24047.3223</c:v>
                </c:pt>
              </c:numCache>
            </c:numRef>
          </c:val>
          <c:extLst>
            <c:ext xmlns:c16="http://schemas.microsoft.com/office/drawing/2014/chart" uri="{C3380CC4-5D6E-409C-BE32-E72D297353CC}">
              <c16:uniqueId val="{00000000-63CE-8446-B48D-101C09F942E9}"/>
            </c:ext>
          </c:extLst>
        </c:ser>
        <c:dLbls>
          <c:showLegendKey val="0"/>
          <c:showVal val="0"/>
          <c:showCatName val="0"/>
          <c:showSerName val="0"/>
          <c:showPercent val="0"/>
          <c:showBubbleSize val="0"/>
        </c:dLbls>
        <c:gapWidth val="180"/>
        <c:overlap val="-27"/>
        <c:axId val="450504976"/>
        <c:axId val="450506624"/>
      </c:barChart>
      <c:lineChart>
        <c:grouping val="standard"/>
        <c:varyColors val="0"/>
        <c:ser>
          <c:idx val="1"/>
          <c:order val="1"/>
          <c:tx>
            <c:strRef>
              <c:f>Sheet1!$C$1</c:f>
              <c:strCache>
                <c:ptCount val="1"/>
                <c:pt idx="0">
                  <c:v>Growth Rate</c:v>
                </c:pt>
              </c:strCache>
            </c:strRef>
          </c:tx>
          <c:spPr>
            <a:ln w="38100" cap="rnd">
              <a:solidFill>
                <a:srgbClr val="57038C"/>
              </a:solidFill>
              <a:round/>
            </a:ln>
            <a:effectLst/>
          </c:spPr>
          <c:marker>
            <c:symbol val="none"/>
          </c:marker>
          <c:cat>
            <c:strRef>
              <c:f>Sheet1!$A$2:$A$16</c:f>
              <c:strCache>
                <c:ptCount val="15"/>
                <c:pt idx="0">
                  <c:v>2016</c:v>
                </c:pt>
                <c:pt idx="1">
                  <c:v>2017</c:v>
                </c:pt>
                <c:pt idx="2">
                  <c:v>2018</c:v>
                </c:pt>
                <c:pt idx="3">
                  <c:v>2019</c:v>
                </c:pt>
                <c:pt idx="4">
                  <c:v>2020</c:v>
                </c:pt>
                <c:pt idx="5">
                  <c:v>2021</c:v>
                </c:pt>
                <c:pt idx="6">
                  <c:v>2022</c:v>
                </c:pt>
                <c:pt idx="7">
                  <c:v>2023*</c:v>
                </c:pt>
                <c:pt idx="8">
                  <c:v>2024*</c:v>
                </c:pt>
                <c:pt idx="9">
                  <c:v>2025*</c:v>
                </c:pt>
                <c:pt idx="10">
                  <c:v>2026*</c:v>
                </c:pt>
                <c:pt idx="11">
                  <c:v>2027*</c:v>
                </c:pt>
                <c:pt idx="12">
                  <c:v>2028*</c:v>
                </c:pt>
                <c:pt idx="13">
                  <c:v>2029*</c:v>
                </c:pt>
                <c:pt idx="14">
                  <c:v>2030*</c:v>
                </c:pt>
              </c:strCache>
            </c:strRef>
          </c:cat>
          <c:val>
            <c:numRef>
              <c:f>Sheet1!$C$2:$C$16</c:f>
              <c:numCache>
                <c:formatCode>General</c:formatCode>
                <c:ptCount val="15"/>
                <c:pt idx="0">
                  <c:v>0</c:v>
                </c:pt>
                <c:pt idx="1">
                  <c:v>8.5852479999999995E-2</c:v>
                </c:pt>
                <c:pt idx="2">
                  <c:v>0.10579065</c:v>
                </c:pt>
                <c:pt idx="3">
                  <c:v>0.19436052000000001</c:v>
                </c:pt>
                <c:pt idx="4">
                  <c:v>-6.2394600000000001E-2</c:v>
                </c:pt>
                <c:pt idx="5">
                  <c:v>0.10521583</c:v>
                </c:pt>
                <c:pt idx="6">
                  <c:v>8.0553299999999994E-2</c:v>
                </c:pt>
                <c:pt idx="7">
                  <c:v>7.8313250000000001E-2</c:v>
                </c:pt>
                <c:pt idx="8">
                  <c:v>7.6117320000000002E-2</c:v>
                </c:pt>
                <c:pt idx="9">
                  <c:v>7.332901E-2</c:v>
                </c:pt>
                <c:pt idx="10">
                  <c:v>7.3155990000000004E-2</c:v>
                </c:pt>
                <c:pt idx="11">
                  <c:v>8.5218879999999997E-2</c:v>
                </c:pt>
                <c:pt idx="12">
                  <c:v>7.6755279999999995E-2</c:v>
                </c:pt>
                <c:pt idx="13">
                  <c:v>7.6755279999999995E-2</c:v>
                </c:pt>
                <c:pt idx="14">
                  <c:v>7.6755279999999995E-2</c:v>
                </c:pt>
              </c:numCache>
            </c:numRef>
          </c:val>
          <c:smooth val="0"/>
          <c:extLst>
            <c:ext xmlns:c16="http://schemas.microsoft.com/office/drawing/2014/chart" uri="{C3380CC4-5D6E-409C-BE32-E72D297353CC}">
              <c16:uniqueId val="{00000001-63CE-8446-B48D-101C09F942E9}"/>
            </c:ext>
          </c:extLst>
        </c:ser>
        <c:dLbls>
          <c:showLegendKey val="0"/>
          <c:showVal val="0"/>
          <c:showCatName val="0"/>
          <c:showSerName val="0"/>
          <c:showPercent val="0"/>
          <c:showBubbleSize val="0"/>
        </c:dLbls>
        <c:marker val="1"/>
        <c:smooth val="0"/>
        <c:axId val="355980319"/>
        <c:axId val="356182959"/>
      </c:lineChart>
      <c:catAx>
        <c:axId val="450504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450506624"/>
        <c:crosses val="autoZero"/>
        <c:auto val="1"/>
        <c:lblAlgn val="ctr"/>
        <c:lblOffset val="100"/>
        <c:noMultiLvlLbl val="0"/>
      </c:catAx>
      <c:valAx>
        <c:axId val="450506624"/>
        <c:scaling>
          <c:orientation val="minMax"/>
          <c:max val="25000"/>
          <c:min val="5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hade val="50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450504976"/>
        <c:crosses val="autoZero"/>
        <c:crossBetween val="between"/>
      </c:valAx>
      <c:valAx>
        <c:axId val="356182959"/>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crossAx val="355980319"/>
        <c:crosses val="max"/>
        <c:crossBetween val="between"/>
      </c:valAx>
      <c:catAx>
        <c:axId val="355980319"/>
        <c:scaling>
          <c:orientation val="minMax"/>
        </c:scaling>
        <c:delete val="1"/>
        <c:axPos val="b"/>
        <c:numFmt formatCode="General" sourceLinked="1"/>
        <c:majorTickMark val="out"/>
        <c:minorTickMark val="none"/>
        <c:tickLblPos val="nextTo"/>
        <c:crossAx val="35618295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dirty="0">
                <a:solidFill>
                  <a:schemeClr val="tx1"/>
                </a:solidFill>
                <a:latin typeface="Poppins" pitchFamily="2" charset="0"/>
                <a:cs typeface="Poppins" pitchFamily="2" charset="0"/>
              </a:rPr>
              <a:t>Fruit Retail Market Distribution</a:t>
            </a:r>
          </a:p>
        </c:rich>
      </c:tx>
      <c:layout>
        <c:manualLayout>
          <c:xMode val="edge"/>
          <c:yMode val="edge"/>
          <c:x val="0.2868705585542568"/>
          <c:y val="3.723140376073008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0008286001286879"/>
          <c:y val="0.17525624497301148"/>
          <c:w val="0.34540200993394343"/>
          <c:h val="0.74019650441025864"/>
        </c:manualLayout>
      </c:layout>
      <c:pieChart>
        <c:varyColors val="1"/>
        <c:ser>
          <c:idx val="0"/>
          <c:order val="0"/>
          <c:spPr>
            <a:solidFill>
              <a:srgbClr val="70AD47"/>
            </a:solidFill>
          </c:spPr>
          <c:dPt>
            <c:idx val="0"/>
            <c:bubble3D val="0"/>
            <c:spPr>
              <a:solidFill>
                <a:srgbClr val="57038C"/>
              </a:solidFill>
              <a:ln w="19050">
                <a:solidFill>
                  <a:schemeClr val="lt1"/>
                </a:solidFill>
              </a:ln>
              <a:effectLst/>
            </c:spPr>
            <c:extLst>
              <c:ext xmlns:c16="http://schemas.microsoft.com/office/drawing/2014/chart" uri="{C3380CC4-5D6E-409C-BE32-E72D297353CC}">
                <c16:uniqueId val="{00000001-685C-CA4E-AD30-B718CF29D5DB}"/>
              </c:ext>
            </c:extLst>
          </c:dPt>
          <c:dPt>
            <c:idx val="1"/>
            <c:bubble3D val="0"/>
            <c:spPr>
              <a:solidFill>
                <a:srgbClr val="4682B3"/>
              </a:solidFill>
              <a:ln w="19050">
                <a:solidFill>
                  <a:schemeClr val="lt1"/>
                </a:solidFill>
              </a:ln>
              <a:effectLst/>
            </c:spPr>
            <c:extLst>
              <c:ext xmlns:c16="http://schemas.microsoft.com/office/drawing/2014/chart" uri="{C3380CC4-5D6E-409C-BE32-E72D297353CC}">
                <c16:uniqueId val="{00000003-685C-CA4E-AD30-B718CF29D5DB}"/>
              </c:ext>
            </c:extLst>
          </c:dPt>
          <c:dPt>
            <c:idx val="2"/>
            <c:bubble3D val="0"/>
            <c:spPr>
              <a:solidFill>
                <a:srgbClr val="70AD47"/>
              </a:solidFill>
              <a:ln w="19050">
                <a:solidFill>
                  <a:schemeClr val="lt1"/>
                </a:solidFill>
              </a:ln>
              <a:effectLst/>
            </c:spPr>
            <c:extLst>
              <c:ext xmlns:c16="http://schemas.microsoft.com/office/drawing/2014/chart" uri="{C3380CC4-5D6E-409C-BE32-E72D297353CC}">
                <c16:uniqueId val="{00000005-685C-CA4E-AD30-B718CF29D5DB}"/>
              </c:ext>
            </c:extLst>
          </c:dPt>
          <c:dPt>
            <c:idx val="3"/>
            <c:bubble3D val="0"/>
            <c:spPr>
              <a:solidFill>
                <a:srgbClr val="E7AA0C"/>
              </a:solidFill>
              <a:ln w="19050">
                <a:solidFill>
                  <a:schemeClr val="lt1"/>
                </a:solidFill>
              </a:ln>
              <a:effectLst/>
            </c:spPr>
            <c:extLst>
              <c:ext xmlns:c16="http://schemas.microsoft.com/office/drawing/2014/chart" uri="{C3380CC4-5D6E-409C-BE32-E72D297353CC}">
                <c16:uniqueId val="{00000007-685C-CA4E-AD30-B718CF29D5DB}"/>
              </c:ext>
            </c:extLst>
          </c:dPt>
          <c:dPt>
            <c:idx val="4"/>
            <c:bubble3D val="0"/>
            <c:spPr>
              <a:solidFill>
                <a:srgbClr val="FF3715"/>
              </a:solidFill>
              <a:ln w="19050">
                <a:solidFill>
                  <a:schemeClr val="lt1"/>
                </a:solidFill>
              </a:ln>
              <a:effectLst/>
            </c:spPr>
            <c:extLst>
              <c:ext xmlns:c16="http://schemas.microsoft.com/office/drawing/2014/chart" uri="{C3380CC4-5D6E-409C-BE32-E72D297353CC}">
                <c16:uniqueId val="{00000009-685C-CA4E-AD30-B718CF29D5DB}"/>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Poppins" pitchFamily="2" charset="0"/>
                    <a:ea typeface="+mn-ea"/>
                    <a:cs typeface="Poppins" pitchFamily="2" charset="0"/>
                  </a:defRPr>
                </a:pPr>
                <a:endParaRPr lang="zh-CN"/>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公司概况!$E$20:$E$24</c:f>
              <c:strCache>
                <c:ptCount val="5"/>
                <c:pt idx="0">
                  <c:v>Modern Retail</c:v>
                </c:pt>
                <c:pt idx="1">
                  <c:v>Farmers' Markets</c:v>
                </c:pt>
                <c:pt idx="2">
                  <c:v>Fruit Franchise Chain Retail</c:v>
                </c:pt>
                <c:pt idx="3">
                  <c:v>E-commerce Channels</c:v>
                </c:pt>
                <c:pt idx="4">
                  <c:v>Mom-and-pop Stores</c:v>
                </c:pt>
              </c:strCache>
            </c:strRef>
          </c:cat>
          <c:val>
            <c:numRef>
              <c:f>公司概况!$F$20:$F$24</c:f>
              <c:numCache>
                <c:formatCode>0.00%</c:formatCode>
                <c:ptCount val="5"/>
                <c:pt idx="0">
                  <c:v>0.37</c:v>
                </c:pt>
                <c:pt idx="1">
                  <c:v>0.25</c:v>
                </c:pt>
                <c:pt idx="2">
                  <c:v>0.13500000000000001</c:v>
                </c:pt>
                <c:pt idx="3">
                  <c:v>0.128</c:v>
                </c:pt>
                <c:pt idx="4">
                  <c:v>0.11799999999999999</c:v>
                </c:pt>
              </c:numCache>
            </c:numRef>
          </c:val>
          <c:extLst>
            <c:ext xmlns:c16="http://schemas.microsoft.com/office/drawing/2014/chart" uri="{C3380CC4-5D6E-409C-BE32-E72D297353CC}">
              <c16:uniqueId val="{0000000A-685C-CA4E-AD30-B718CF29D5D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legendEntry>
        <c:idx val="2"/>
        <c:txPr>
          <a:bodyPr rot="0" spcFirstLastPara="1" vertOverflow="ellipsis" vert="horz" wrap="square" anchor="ctr" anchorCtr="1"/>
          <a:lstStyle/>
          <a:p>
            <a:pPr>
              <a:defRPr sz="1800" b="1" i="0" u="none" strike="noStrike" kern="1200" baseline="0">
                <a:solidFill>
                  <a:schemeClr val="tx1">
                    <a:lumMod val="65000"/>
                    <a:lumOff val="35000"/>
                  </a:schemeClr>
                </a:solidFill>
                <a:latin typeface="Poppins SemiBold" pitchFamily="2" charset="0"/>
                <a:ea typeface="+mn-ea"/>
                <a:cs typeface="Poppins SemiBold" pitchFamily="2" charset="0"/>
              </a:defRPr>
            </a:pPr>
            <a:endParaRPr lang="zh-CN"/>
          </a:p>
        </c:txPr>
      </c:legendEntry>
      <c:layout>
        <c:manualLayout>
          <c:xMode val="edge"/>
          <c:yMode val="edge"/>
          <c:x val="0.59867729496775868"/>
          <c:y val="0.20651354861442606"/>
          <c:w val="0.34954436251024174"/>
          <c:h val="0.6794036162146398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Poppins" pitchFamily="2" charset="0"/>
              <a:ea typeface="+mn-ea"/>
              <a:cs typeface="Poppins" pitchFamily="2"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9864C4-6301-2D4A-B3D6-A62C1AC2A41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3FAE639-BF37-F845-9653-F8251D8951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45AD71E-24F1-DB49-A65A-1760E49B47B4}"/>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823E5125-D6A5-3E4F-9772-E3EAF5CFC81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1E32C7C-CB1A-8346-9B4D-4C9E39A370FE}"/>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2400393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151915-8D98-644C-AE0A-AB4CBADD322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3EDE5D-F5BD-1E44-AE35-4F7193D841A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E931F0-544F-D044-A496-EA3C34A70DD5}"/>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FAD770C9-23DE-714A-99FD-B8DC37A13CC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D54C221-AE55-BE44-9401-4E546737B0EE}"/>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2838049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EFCB04C-FB06-1C4D-B283-5DAE7B3A698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5A4F0DB4-02A6-D243-A574-1FD09428474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9036FBB-6B8E-B446-ADC0-D97DF2238162}"/>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95B811D3-B831-504B-B25F-AE477CDD9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BC5831D-07C6-6748-BD58-8061F30ACD5B}"/>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30768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B7A318-0A1D-8445-B809-F7C242583B6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AFF3BC7-8F05-334D-B489-561E02FEE52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058BDC6-4B2F-7A45-B1C4-4654CEC2F195}"/>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858191C3-DEA1-974B-A013-5761AC61D68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40F6405-AF56-A04B-9485-B3C22792F99C}"/>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242220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63FE0-F974-2B4D-BA82-D5C711A4E3DD}"/>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47F3A72-2F83-0D4F-8C33-5F35F5975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28E9FB6-8279-B942-8C03-F6E42EBA9397}"/>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C7F513F3-CCEE-1049-8BB8-3737D157038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F4DF7A5-FEC7-F046-9F4A-DBD0F39897F0}"/>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3930204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9308E6-8693-024D-8573-C78FE4842FA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616A1C1-36EB-BD4F-B357-89B5D8FA114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31F03FD-CBC5-954A-8970-4239D2472BC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6754924-AD63-B848-958A-9C49E21EE6D5}"/>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6" name="页脚占位符 5">
            <a:extLst>
              <a:ext uri="{FF2B5EF4-FFF2-40B4-BE49-F238E27FC236}">
                <a16:creationId xmlns:a16="http://schemas.microsoft.com/office/drawing/2014/main" id="{48C8DB95-496D-BE41-8B19-114A7508FA3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CAE3526-50BB-6444-9A62-7676F591859C}"/>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152123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8BFC58-52DA-9545-93A9-7962EE1A5DF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935FD43-9F2C-FE4F-A8B0-BB7509A54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A623439-5AD0-2D43-BA03-88CE8BD18B2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E634E97-9BF3-F342-8DF6-D1C2BEE27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EC4E13D-D4DB-AD49-93E6-84E22C08DF7D}"/>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AC5B880-0585-EE43-A0FE-D673BBB9457F}"/>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8" name="页脚占位符 7">
            <a:extLst>
              <a:ext uri="{FF2B5EF4-FFF2-40B4-BE49-F238E27FC236}">
                <a16:creationId xmlns:a16="http://schemas.microsoft.com/office/drawing/2014/main" id="{63928514-5302-F146-A346-F98517EE9BA3}"/>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E1A2BFF7-A6F7-0641-819D-BEA67C501365}"/>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260585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606D97-52B9-0043-B749-DA30B77641D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C34CAB6-8CC2-E647-BDF2-88BA7C67C916}"/>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4" name="页脚占位符 3">
            <a:extLst>
              <a:ext uri="{FF2B5EF4-FFF2-40B4-BE49-F238E27FC236}">
                <a16:creationId xmlns:a16="http://schemas.microsoft.com/office/drawing/2014/main" id="{0525C76F-F468-ED4C-8596-A0208FDB786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EF4AEE41-A8F8-704B-9668-7F96CA668418}"/>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1590388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49581B3-DE84-ED41-A6E5-7D6E11B2333E}"/>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3" name="页脚占位符 2">
            <a:extLst>
              <a:ext uri="{FF2B5EF4-FFF2-40B4-BE49-F238E27FC236}">
                <a16:creationId xmlns:a16="http://schemas.microsoft.com/office/drawing/2014/main" id="{57C65C66-F9AA-9C44-A363-1E0EA8AF77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B70174D-3000-984A-8073-F1135355C46A}"/>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403920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B93729-56EF-0543-87C9-E60696CC869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8579B0E-1A1A-F846-B80D-B7F7F674F7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D4ACB2D-8E70-5449-A4C7-C377E73F4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E5EF7A6-6D06-964A-8EA7-E3B1ECC8D655}"/>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6" name="页脚占位符 5">
            <a:extLst>
              <a:ext uri="{FF2B5EF4-FFF2-40B4-BE49-F238E27FC236}">
                <a16:creationId xmlns:a16="http://schemas.microsoft.com/office/drawing/2014/main" id="{F9BE9375-D6BA-274D-A421-CD16A253CFF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DE941EE-6656-804C-8B5B-F03583A52DD8}"/>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4147815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60B2F-5849-7549-9CE6-4099837B660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2176C25-2F5A-1848-8426-AAFCB0D47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F6B6E861-858F-5541-8F9C-B2F774010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45D0D23-2C5F-494E-9554-C74132B0EDA8}"/>
              </a:ext>
            </a:extLst>
          </p:cNvPr>
          <p:cNvSpPr>
            <a:spLocks noGrp="1"/>
          </p:cNvSpPr>
          <p:nvPr>
            <p:ph type="dt" sz="half" idx="10"/>
          </p:nvPr>
        </p:nvSpPr>
        <p:spPr/>
        <p:txBody>
          <a:bodyPr/>
          <a:lstStyle/>
          <a:p>
            <a:fld id="{F682704F-A0BF-E04F-8BCF-82DA5A2FBB22}" type="datetimeFigureOut">
              <a:rPr kumimoji="1" lang="zh-CN" altLang="en-US" smtClean="0"/>
              <a:t>2024-01-10</a:t>
            </a:fld>
            <a:endParaRPr kumimoji="1" lang="zh-CN" altLang="en-US"/>
          </a:p>
        </p:txBody>
      </p:sp>
      <p:sp>
        <p:nvSpPr>
          <p:cNvPr id="6" name="页脚占位符 5">
            <a:extLst>
              <a:ext uri="{FF2B5EF4-FFF2-40B4-BE49-F238E27FC236}">
                <a16:creationId xmlns:a16="http://schemas.microsoft.com/office/drawing/2014/main" id="{339CB3B0-5BC7-DB46-8C1D-A3ABF146913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70708E8-AE43-E74E-9686-DB360D54F1C4}"/>
              </a:ext>
            </a:extLst>
          </p:cNvPr>
          <p:cNvSpPr>
            <a:spLocks noGrp="1"/>
          </p:cNvSpPr>
          <p:nvPr>
            <p:ph type="sldNum" sz="quarter" idx="12"/>
          </p:nvPr>
        </p:nvSpPr>
        <p:spPr/>
        <p:txBody>
          <a:body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299927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A74ECD9-4EE7-024F-AB21-5CFAE4FF0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6E051E1-33BC-914C-BD71-3E7D4092ED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A2DB01B-D769-9244-9E73-1EBEBD7846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82704F-A0BF-E04F-8BCF-82DA5A2FBB22}" type="datetimeFigureOut">
              <a:rPr kumimoji="1" lang="zh-CN" altLang="en-US" smtClean="0"/>
              <a:t>2024-01-10</a:t>
            </a:fld>
            <a:endParaRPr kumimoji="1" lang="zh-CN" altLang="en-US"/>
          </a:p>
        </p:txBody>
      </p:sp>
      <p:sp>
        <p:nvSpPr>
          <p:cNvPr id="5" name="页脚占位符 4">
            <a:extLst>
              <a:ext uri="{FF2B5EF4-FFF2-40B4-BE49-F238E27FC236}">
                <a16:creationId xmlns:a16="http://schemas.microsoft.com/office/drawing/2014/main" id="{91DFFA1A-132C-F74E-A8B6-D6CD86E61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6C825701-8B32-7949-A3AD-6B62C974D3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711748-E647-0245-A074-8A1999FDB88B}" type="slidenum">
              <a:rPr kumimoji="1" lang="zh-CN" altLang="en-US" smtClean="0"/>
              <a:t>‹#›</a:t>
            </a:fld>
            <a:endParaRPr kumimoji="1" lang="zh-CN" altLang="en-US"/>
          </a:p>
        </p:txBody>
      </p:sp>
    </p:spTree>
    <p:extLst>
      <p:ext uri="{BB962C8B-B14F-4D97-AF65-F5344CB8AC3E}">
        <p14:creationId xmlns:p14="http://schemas.microsoft.com/office/powerpoint/2010/main" val="3767315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D6F3859-5D3A-FF4F-A80C-E1DEEB1AE10A}"/>
              </a:ext>
            </a:extLst>
          </p:cNvPr>
          <p:cNvPicPr>
            <a:picLocks noChangeAspect="1"/>
          </p:cNvPicPr>
          <p:nvPr/>
        </p:nvPicPr>
        <p:blipFill rotWithShape="1">
          <a:blip r:embed="rId2"/>
          <a:srcRect l="265" r="265"/>
          <a:stretch/>
        </p:blipFill>
        <p:spPr>
          <a:xfrm>
            <a:off x="0" y="0"/>
            <a:ext cx="12192000" cy="6858000"/>
          </a:xfrm>
          <a:prstGeom prst="rect">
            <a:avLst/>
          </a:prstGeom>
        </p:spPr>
      </p:pic>
      <p:sp>
        <p:nvSpPr>
          <p:cNvPr id="3" name="矩形 2">
            <a:extLst>
              <a:ext uri="{FF2B5EF4-FFF2-40B4-BE49-F238E27FC236}">
                <a16:creationId xmlns:a16="http://schemas.microsoft.com/office/drawing/2014/main" id="{A07194DB-B732-914F-BFC4-B35AD0DD2F2C}"/>
              </a:ext>
            </a:extLst>
          </p:cNvPr>
          <p:cNvSpPr/>
          <p:nvPr/>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文本框 1">
            <a:extLst>
              <a:ext uri="{FF2B5EF4-FFF2-40B4-BE49-F238E27FC236}">
                <a16:creationId xmlns:a16="http://schemas.microsoft.com/office/drawing/2014/main" id="{78372E05-3A26-5048-962C-FD6F36995D72}"/>
              </a:ext>
            </a:extLst>
          </p:cNvPr>
          <p:cNvSpPr txBox="1"/>
          <p:nvPr/>
        </p:nvSpPr>
        <p:spPr>
          <a:xfrm>
            <a:off x="695325" y="1481039"/>
            <a:ext cx="10801350" cy="2308324"/>
          </a:xfrm>
          <a:prstGeom prst="rect">
            <a:avLst/>
          </a:prstGeom>
          <a:noFill/>
        </p:spPr>
        <p:txBody>
          <a:bodyPr wrap="square" rtlCol="0">
            <a:spAutoFit/>
          </a:bodyPr>
          <a:lstStyle/>
          <a:p>
            <a:r>
              <a:rPr kumimoji="1" lang="en-US" altLang="zh-CN" sz="7200" b="1" dirty="0">
                <a:solidFill>
                  <a:srgbClr val="038D40"/>
                </a:solidFill>
                <a:latin typeface="Poppins" pitchFamily="2" charset="0"/>
                <a:cs typeface="Poppins" pitchFamily="2" charset="0"/>
              </a:rPr>
              <a:t>An Apple A Day Keeps Pagoda </a:t>
            </a:r>
            <a:r>
              <a:rPr kumimoji="1" lang="en-US" altLang="zh-CN" sz="7200" b="1" dirty="0" err="1">
                <a:solidFill>
                  <a:srgbClr val="038D40"/>
                </a:solidFill>
                <a:latin typeface="Poppins" pitchFamily="2" charset="0"/>
                <a:cs typeface="Poppins" pitchFamily="2" charset="0"/>
              </a:rPr>
              <a:t>Upway</a:t>
            </a:r>
            <a:endParaRPr kumimoji="1" lang="zh-CN" altLang="en-US" sz="7200" b="1" dirty="0">
              <a:solidFill>
                <a:srgbClr val="038D40"/>
              </a:solidFill>
              <a:latin typeface="Poppins" pitchFamily="2" charset="0"/>
              <a:cs typeface="Poppins" pitchFamily="2" charset="0"/>
            </a:endParaRPr>
          </a:p>
        </p:txBody>
      </p:sp>
      <p:sp>
        <p:nvSpPr>
          <p:cNvPr id="5" name="文本框 4">
            <a:extLst>
              <a:ext uri="{FF2B5EF4-FFF2-40B4-BE49-F238E27FC236}">
                <a16:creationId xmlns:a16="http://schemas.microsoft.com/office/drawing/2014/main" id="{90E654CD-97D6-6249-81FF-121747BB5236}"/>
              </a:ext>
            </a:extLst>
          </p:cNvPr>
          <p:cNvSpPr txBox="1"/>
          <p:nvPr/>
        </p:nvSpPr>
        <p:spPr>
          <a:xfrm>
            <a:off x="695325" y="3789363"/>
            <a:ext cx="10801350" cy="369332"/>
          </a:xfrm>
          <a:prstGeom prst="rect">
            <a:avLst/>
          </a:prstGeom>
          <a:noFill/>
        </p:spPr>
        <p:txBody>
          <a:bodyPr wrap="square" rtlCol="0">
            <a:spAutoFit/>
          </a:bodyPr>
          <a:lstStyle/>
          <a:p>
            <a:pPr algn="r"/>
            <a:r>
              <a:rPr kumimoji="1" lang="en-US" altLang="zh-CN" b="1" dirty="0" err="1">
                <a:solidFill>
                  <a:srgbClr val="57038C"/>
                </a:solidFill>
                <a:latin typeface="Poppins" pitchFamily="2" charset="0"/>
                <a:cs typeface="Poppins" pitchFamily="2" charset="0"/>
              </a:rPr>
              <a:t>Ruiyang</a:t>
            </a:r>
            <a:r>
              <a:rPr kumimoji="1" lang="en-US" altLang="zh-CN" b="1" dirty="0">
                <a:solidFill>
                  <a:srgbClr val="57038C"/>
                </a:solidFill>
                <a:latin typeface="Poppins" pitchFamily="2" charset="0"/>
                <a:cs typeface="Poppins" pitchFamily="2" charset="0"/>
              </a:rPr>
              <a:t> Ge · </a:t>
            </a:r>
            <a:r>
              <a:rPr kumimoji="1" lang="en-US" altLang="zh-CN" b="1" dirty="0" err="1">
                <a:solidFill>
                  <a:srgbClr val="57038C"/>
                </a:solidFill>
                <a:latin typeface="Poppins" pitchFamily="2" charset="0"/>
                <a:cs typeface="Poppins" pitchFamily="2" charset="0"/>
              </a:rPr>
              <a:t>Zichao</a:t>
            </a:r>
            <a:r>
              <a:rPr kumimoji="1" lang="en-US" altLang="zh-CN" b="1" dirty="0">
                <a:solidFill>
                  <a:srgbClr val="57038C"/>
                </a:solidFill>
                <a:latin typeface="Poppins" pitchFamily="2" charset="0"/>
                <a:cs typeface="Poppins" pitchFamily="2" charset="0"/>
              </a:rPr>
              <a:t> </a:t>
            </a:r>
            <a:r>
              <a:rPr kumimoji="1" lang="en-US" altLang="zh-CN" b="1" dirty="0" err="1">
                <a:solidFill>
                  <a:srgbClr val="57038C"/>
                </a:solidFill>
                <a:latin typeface="Poppins" pitchFamily="2" charset="0"/>
                <a:cs typeface="Poppins" pitchFamily="2" charset="0"/>
              </a:rPr>
              <a:t>Xiong</a:t>
            </a:r>
            <a:r>
              <a:rPr kumimoji="1" lang="en-US" altLang="zh-CN" b="1" dirty="0">
                <a:solidFill>
                  <a:srgbClr val="57038C"/>
                </a:solidFill>
                <a:latin typeface="Poppins" pitchFamily="2" charset="0"/>
                <a:cs typeface="Poppins" pitchFamily="2" charset="0"/>
              </a:rPr>
              <a:t> · Le Yang ·</a:t>
            </a:r>
            <a:r>
              <a:rPr kumimoji="1" lang="zh-CN" altLang="en-US" b="1" dirty="0">
                <a:solidFill>
                  <a:srgbClr val="57038C"/>
                </a:solidFill>
                <a:latin typeface="Poppins" pitchFamily="2" charset="0"/>
                <a:cs typeface="Poppins" pitchFamily="2" charset="0"/>
              </a:rPr>
              <a:t> </a:t>
            </a:r>
            <a:r>
              <a:rPr kumimoji="1" lang="en-US" altLang="zh-CN" b="1" dirty="0">
                <a:solidFill>
                  <a:srgbClr val="57038C"/>
                </a:solidFill>
                <a:latin typeface="Poppins" pitchFamily="2" charset="0"/>
                <a:cs typeface="Poppins" pitchFamily="2" charset="0"/>
              </a:rPr>
              <a:t>Cheng Yi · </a:t>
            </a:r>
            <a:r>
              <a:rPr kumimoji="1" lang="en-US" altLang="zh-CN" b="1" dirty="0" err="1">
                <a:solidFill>
                  <a:srgbClr val="57038C"/>
                </a:solidFill>
                <a:latin typeface="Poppins" pitchFamily="2" charset="0"/>
                <a:cs typeface="Poppins" pitchFamily="2" charset="0"/>
              </a:rPr>
              <a:t>Wenhao</a:t>
            </a:r>
            <a:r>
              <a:rPr kumimoji="1" lang="zh-CN" altLang="en-US" b="1" dirty="0">
                <a:solidFill>
                  <a:srgbClr val="57038C"/>
                </a:solidFill>
                <a:latin typeface="Poppins" pitchFamily="2" charset="0"/>
                <a:cs typeface="Poppins" pitchFamily="2" charset="0"/>
              </a:rPr>
              <a:t> </a:t>
            </a:r>
            <a:r>
              <a:rPr kumimoji="1" lang="en-US" altLang="zh-CN" b="1" dirty="0">
                <a:solidFill>
                  <a:srgbClr val="57038C"/>
                </a:solidFill>
                <a:latin typeface="Poppins" pitchFamily="2" charset="0"/>
                <a:cs typeface="Poppins" pitchFamily="2" charset="0"/>
              </a:rPr>
              <a:t>Zhang</a:t>
            </a:r>
            <a:r>
              <a:rPr kumimoji="1" lang="zh-CN" altLang="en-US" b="1" dirty="0">
                <a:solidFill>
                  <a:srgbClr val="57038C"/>
                </a:solidFill>
                <a:latin typeface="Poppins" pitchFamily="2" charset="0"/>
                <a:cs typeface="Poppins" pitchFamily="2" charset="0"/>
              </a:rPr>
              <a:t> </a:t>
            </a:r>
            <a:r>
              <a:rPr kumimoji="1" lang="en-US" altLang="zh-CN" b="1" dirty="0">
                <a:solidFill>
                  <a:srgbClr val="57038C"/>
                </a:solidFill>
                <a:latin typeface="Poppins" pitchFamily="2" charset="0"/>
                <a:cs typeface="Poppins" pitchFamily="2" charset="0"/>
              </a:rPr>
              <a:t>·</a:t>
            </a:r>
            <a:r>
              <a:rPr kumimoji="1" lang="zh-CN" altLang="en-US" b="1">
                <a:solidFill>
                  <a:srgbClr val="57038C"/>
                </a:solidFill>
                <a:latin typeface="Poppins" pitchFamily="2" charset="0"/>
                <a:cs typeface="Poppins" pitchFamily="2" charset="0"/>
              </a:rPr>
              <a:t> </a:t>
            </a:r>
            <a:r>
              <a:rPr kumimoji="1" lang="en-US" altLang="zh-CN" b="1">
                <a:solidFill>
                  <a:srgbClr val="57038C"/>
                </a:solidFill>
                <a:latin typeface="Poppins" pitchFamily="2" charset="0"/>
                <a:cs typeface="Poppins" pitchFamily="2" charset="0"/>
              </a:rPr>
              <a:t>Yuyang</a:t>
            </a:r>
            <a:r>
              <a:rPr kumimoji="1" lang="en-US" altLang="zh-CN" b="1" dirty="0">
                <a:solidFill>
                  <a:srgbClr val="57038C"/>
                </a:solidFill>
                <a:latin typeface="Poppins" pitchFamily="2" charset="0"/>
                <a:cs typeface="Poppins" pitchFamily="2" charset="0"/>
              </a:rPr>
              <a:t> Zhang</a:t>
            </a:r>
            <a:endParaRPr kumimoji="1" lang="zh-CN" altLang="en-US" b="1" dirty="0">
              <a:solidFill>
                <a:srgbClr val="57038C"/>
              </a:solidFill>
              <a:latin typeface="Poppins" pitchFamily="2" charset="0"/>
              <a:cs typeface="Poppins" pitchFamily="2" charset="0"/>
            </a:endParaRPr>
          </a:p>
        </p:txBody>
      </p:sp>
    </p:spTree>
    <p:extLst>
      <p:ext uri="{BB962C8B-B14F-4D97-AF65-F5344CB8AC3E}">
        <p14:creationId xmlns:p14="http://schemas.microsoft.com/office/powerpoint/2010/main" val="3352814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1" name="图表 10">
            <a:extLst>
              <a:ext uri="{FF2B5EF4-FFF2-40B4-BE49-F238E27FC236}">
                <a16:creationId xmlns:a16="http://schemas.microsoft.com/office/drawing/2014/main" id="{CAD2BAED-26C8-9046-A13E-D8EF2DB54C22}"/>
              </a:ext>
            </a:extLst>
          </p:cNvPr>
          <p:cNvGraphicFramePr>
            <a:graphicFrameLocks/>
          </p:cNvGraphicFramePr>
          <p:nvPr>
            <p:extLst>
              <p:ext uri="{D42A27DB-BD31-4B8C-83A1-F6EECF244321}">
                <p14:modId xmlns:p14="http://schemas.microsoft.com/office/powerpoint/2010/main" val="3610465374"/>
              </p:ext>
            </p:extLst>
          </p:nvPr>
        </p:nvGraphicFramePr>
        <p:xfrm>
          <a:off x="695325" y="1268420"/>
          <a:ext cx="10801350" cy="5040294"/>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5061AB71-C2BE-ED46-BA0C-31A44BA5AF2D}"/>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903959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E130768E-5B8D-6B4F-A70D-AC357411772A}"/>
              </a:ext>
            </a:extLst>
          </p:cNvPr>
          <p:cNvSpPr/>
          <p:nvPr/>
        </p:nvSpPr>
        <p:spPr>
          <a:xfrm>
            <a:off x="695325" y="2843792"/>
            <a:ext cx="10801350" cy="670552"/>
          </a:xfrm>
          <a:prstGeom prst="roundRect">
            <a:avLst>
              <a:gd name="adj" fmla="val 50000"/>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4" name="表格 3">
            <a:extLst>
              <a:ext uri="{FF2B5EF4-FFF2-40B4-BE49-F238E27FC236}">
                <a16:creationId xmlns:a16="http://schemas.microsoft.com/office/drawing/2014/main" id="{8C274307-E26B-4A42-B3EE-A801231DD64F}"/>
              </a:ext>
            </a:extLst>
          </p:cNvPr>
          <p:cNvGraphicFramePr>
            <a:graphicFrameLocks noGrp="1"/>
          </p:cNvGraphicFramePr>
          <p:nvPr>
            <p:extLst>
              <p:ext uri="{D42A27DB-BD31-4B8C-83A1-F6EECF244321}">
                <p14:modId xmlns:p14="http://schemas.microsoft.com/office/powerpoint/2010/main" val="673662310"/>
              </p:ext>
            </p:extLst>
          </p:nvPr>
        </p:nvGraphicFramePr>
        <p:xfrm>
          <a:off x="695325" y="1298893"/>
          <a:ext cx="10801351" cy="5009830"/>
        </p:xfrm>
        <a:graphic>
          <a:graphicData uri="http://schemas.openxmlformats.org/drawingml/2006/table">
            <a:tbl>
              <a:tblPr>
                <a:tableStyleId>{2D5ABB26-0587-4C30-8999-92F81FD0307C}</a:tableStyleId>
              </a:tblPr>
              <a:tblGrid>
                <a:gridCol w="1103762">
                  <a:extLst>
                    <a:ext uri="{9D8B030D-6E8A-4147-A177-3AD203B41FA5}">
                      <a16:colId xmlns:a16="http://schemas.microsoft.com/office/drawing/2014/main" val="841784280"/>
                    </a:ext>
                  </a:extLst>
                </a:gridCol>
                <a:gridCol w="1898222">
                  <a:extLst>
                    <a:ext uri="{9D8B030D-6E8A-4147-A177-3AD203B41FA5}">
                      <a16:colId xmlns:a16="http://schemas.microsoft.com/office/drawing/2014/main" val="538616356"/>
                    </a:ext>
                  </a:extLst>
                </a:gridCol>
                <a:gridCol w="3929092">
                  <a:extLst>
                    <a:ext uri="{9D8B030D-6E8A-4147-A177-3AD203B41FA5}">
                      <a16:colId xmlns:a16="http://schemas.microsoft.com/office/drawing/2014/main" val="3074224459"/>
                    </a:ext>
                  </a:extLst>
                </a:gridCol>
                <a:gridCol w="1790726">
                  <a:extLst>
                    <a:ext uri="{9D8B030D-6E8A-4147-A177-3AD203B41FA5}">
                      <a16:colId xmlns:a16="http://schemas.microsoft.com/office/drawing/2014/main" val="2441166399"/>
                    </a:ext>
                  </a:extLst>
                </a:gridCol>
                <a:gridCol w="2079549">
                  <a:extLst>
                    <a:ext uri="{9D8B030D-6E8A-4147-A177-3AD203B41FA5}">
                      <a16:colId xmlns:a16="http://schemas.microsoft.com/office/drawing/2014/main" val="128609072"/>
                    </a:ext>
                  </a:extLst>
                </a:gridCol>
              </a:tblGrid>
              <a:tr h="715690">
                <a:tc gridSpan="5">
                  <a:txBody>
                    <a:bodyPr/>
                    <a:lstStyle/>
                    <a:p>
                      <a:pPr algn="ctr" fontAlgn="ctr">
                        <a:lnSpc>
                          <a:spcPct val="150000"/>
                        </a:lnSpc>
                      </a:pPr>
                      <a:r>
                        <a:rPr lang="en" altLang="zh-CN" sz="1800" b="0" i="0" u="none" strike="noStrike" dirty="0">
                          <a:solidFill>
                            <a:srgbClr val="000000"/>
                          </a:solidFill>
                          <a:effectLst/>
                          <a:latin typeface="Poppins Medium" pitchFamily="2" charset="0"/>
                          <a:ea typeface="+mn-ea"/>
                          <a:cs typeface="Poppins Medium" pitchFamily="2" charset="0"/>
                        </a:rPr>
                        <a:t>Top Five Fruit Retailers</a:t>
                      </a:r>
                      <a:endParaRPr lang="zh-CN" altLang="en-US" sz="1800" b="0" i="0" u="none" strike="noStrike" dirty="0">
                        <a:solidFill>
                          <a:srgbClr val="000000"/>
                        </a:solidFill>
                        <a:effectLst/>
                        <a:latin typeface="Poppins Medium" pitchFamily="2" charset="0"/>
                        <a:ea typeface="等线" panose="02010600030101010101" pitchFamily="2" charset="-122"/>
                        <a:cs typeface="Poppins Medium" pitchFamily="2" charset="0"/>
                      </a:endParaRPr>
                    </a:p>
                  </a:txBody>
                  <a:tcPr marL="6350" marR="6350" marT="6350" marB="0" anchor="ctr"/>
                </a:tc>
                <a:tc hMerge="1">
                  <a:txBody>
                    <a:bodyPr/>
                    <a:lstStyle/>
                    <a:p>
                      <a:pPr algn="ctr" fontAlgn="ctr">
                        <a:lnSpc>
                          <a:spcPct val="150000"/>
                        </a:lnSpc>
                      </a:pP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hMerge="1">
                  <a:txBody>
                    <a:bodyPr/>
                    <a:lstStyle/>
                    <a:p>
                      <a:pPr algn="ctr" fontAlgn="ctr">
                        <a:lnSpc>
                          <a:spcPct val="150000"/>
                        </a:lnSpc>
                      </a:pP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hMerge="1">
                  <a:txBody>
                    <a:bodyPr/>
                    <a:lstStyle/>
                    <a:p>
                      <a:pPr algn="ctr" fontAlgn="ctr">
                        <a:lnSpc>
                          <a:spcPct val="150000"/>
                        </a:lnSpc>
                      </a:pP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hMerge="1">
                  <a:txBody>
                    <a:bodyPr/>
                    <a:lstStyle/>
                    <a:p>
                      <a:pPr algn="ctr" fontAlgn="ctr">
                        <a:lnSpc>
                          <a:spcPct val="150000"/>
                        </a:lnSpc>
                      </a:pPr>
                      <a:endParaRPr lang="en-US" altLang="zh-CN" sz="1800" u="none" strike="noStrike" dirty="0">
                        <a:effectLst/>
                        <a:latin typeface="Poppins" pitchFamily="2" charset="0"/>
                        <a:cs typeface="Poppins" pitchFamily="2" charset="0"/>
                      </a:endParaRPr>
                    </a:p>
                  </a:txBody>
                  <a:tcPr marL="6350" marR="6350" marT="6350" marB="0" anchor="ctr"/>
                </a:tc>
                <a:extLst>
                  <a:ext uri="{0D108BD9-81ED-4DB2-BD59-A6C34878D82A}">
                    <a16:rowId xmlns:a16="http://schemas.microsoft.com/office/drawing/2014/main" val="814497755"/>
                  </a:ext>
                </a:extLst>
              </a:tr>
              <a:tr h="715690">
                <a:tc>
                  <a:txBody>
                    <a:bodyPr/>
                    <a:lstStyle/>
                    <a:p>
                      <a:pPr algn="ctr" fontAlgn="ctr">
                        <a:lnSpc>
                          <a:spcPct val="150000"/>
                        </a:lnSpc>
                      </a:pPr>
                      <a:r>
                        <a:rPr lang="en-US" altLang="zh-CN" sz="1800" u="none" strike="noStrike" dirty="0">
                          <a:effectLst/>
                          <a:latin typeface="Poppins" pitchFamily="2" charset="0"/>
                          <a:cs typeface="Poppins" pitchFamily="2" charset="0"/>
                        </a:rPr>
                        <a:t>Rank</a:t>
                      </a: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Corporation</a:t>
                      </a: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Fruit</a:t>
                      </a:r>
                      <a:r>
                        <a:rPr lang="zh-CN" altLang="en-US" sz="1800" u="none" strike="noStrike" dirty="0">
                          <a:effectLst/>
                          <a:latin typeface="Poppins" pitchFamily="2" charset="0"/>
                          <a:cs typeface="Poppins" pitchFamily="2" charset="0"/>
                        </a:rPr>
                        <a:t> </a:t>
                      </a:r>
                      <a:r>
                        <a:rPr lang="en-US" altLang="zh-CN" sz="1800" u="none" strike="noStrike" dirty="0">
                          <a:effectLst/>
                          <a:latin typeface="Poppins" pitchFamily="2" charset="0"/>
                          <a:cs typeface="Poppins" pitchFamily="2" charset="0"/>
                        </a:rPr>
                        <a:t>Retail</a:t>
                      </a:r>
                      <a:r>
                        <a:rPr lang="zh-CN" altLang="en-US" sz="1800" u="none" strike="noStrike" dirty="0">
                          <a:effectLst/>
                          <a:latin typeface="Poppins" pitchFamily="2" charset="0"/>
                          <a:cs typeface="Poppins" pitchFamily="2" charset="0"/>
                        </a:rPr>
                        <a:t> </a:t>
                      </a:r>
                      <a:r>
                        <a:rPr lang="en-US" altLang="zh-CN" sz="1800" u="none" strike="noStrike" dirty="0">
                          <a:effectLst/>
                          <a:latin typeface="Poppins" pitchFamily="2" charset="0"/>
                          <a:cs typeface="Poppins" pitchFamily="2" charset="0"/>
                        </a:rPr>
                        <a:t>Sales</a:t>
                      </a:r>
                      <a:r>
                        <a:rPr lang="zh-CN" altLang="en-US" sz="1800" u="none" strike="noStrike" dirty="0">
                          <a:effectLst/>
                          <a:latin typeface="Poppins" pitchFamily="2" charset="0"/>
                          <a:cs typeface="Poppins" pitchFamily="2" charset="0"/>
                        </a:rPr>
                        <a:t> </a:t>
                      </a:r>
                      <a:r>
                        <a:rPr lang="en-US" altLang="zh-CN" sz="1800" u="none" strike="noStrike" dirty="0">
                          <a:effectLst/>
                          <a:latin typeface="Poppins" pitchFamily="2" charset="0"/>
                          <a:cs typeface="Poppins" pitchFamily="2" charset="0"/>
                        </a:rPr>
                        <a:t>(Billion Yuan)</a:t>
                      </a: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Market Share</a:t>
                      </a:r>
                      <a:endParaRPr lang="zh-CN" alt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Number of Stores</a:t>
                      </a:r>
                    </a:p>
                  </a:txBody>
                  <a:tcPr marL="6350" marR="6350" marT="6350" marB="0" anchor="ctr"/>
                </a:tc>
                <a:extLst>
                  <a:ext uri="{0D108BD9-81ED-4DB2-BD59-A6C34878D82A}">
                    <a16:rowId xmlns:a16="http://schemas.microsoft.com/office/drawing/2014/main" val="1351769718"/>
                  </a:ext>
                </a:extLst>
              </a:tr>
              <a:tr h="715690">
                <a:tc>
                  <a:txBody>
                    <a:bodyPr/>
                    <a:lstStyle/>
                    <a:p>
                      <a:pPr algn="ctr" fontAlgn="ctr">
                        <a:lnSpc>
                          <a:spcPct val="150000"/>
                        </a:lnSpc>
                      </a:pPr>
                      <a:r>
                        <a:rPr lang="en-US" altLang="zh-CN" sz="1800" b="1" i="0" u="none" strike="noStrike" dirty="0">
                          <a:solidFill>
                            <a:srgbClr val="FFFFFF"/>
                          </a:solidFill>
                          <a:effectLst/>
                          <a:latin typeface="Poppins SemiBold" pitchFamily="2" charset="0"/>
                          <a:cs typeface="Poppins SemiBold" pitchFamily="2" charset="0"/>
                        </a:rPr>
                        <a:t>1</a:t>
                      </a:r>
                      <a:endParaRPr lang="en-US" altLang="zh-CN" sz="1800" b="1" i="0" u="none" strike="noStrike" dirty="0">
                        <a:solidFill>
                          <a:srgbClr val="FFFFFF"/>
                        </a:solidFill>
                        <a:effectLst/>
                        <a:latin typeface="Poppins SemiBold" pitchFamily="2" charset="0"/>
                        <a:ea typeface="等线" panose="02010600030101010101" pitchFamily="2" charset="-122"/>
                        <a:cs typeface="Poppins SemiBold" pitchFamily="2" charset="0"/>
                      </a:endParaRPr>
                    </a:p>
                  </a:txBody>
                  <a:tcPr marL="6350" marR="6350" marT="6350" marB="0" anchor="ctr"/>
                </a:tc>
                <a:tc>
                  <a:txBody>
                    <a:bodyPr/>
                    <a:lstStyle/>
                    <a:p>
                      <a:pPr algn="ctr" fontAlgn="ctr">
                        <a:lnSpc>
                          <a:spcPct val="150000"/>
                        </a:lnSpc>
                      </a:pPr>
                      <a:r>
                        <a:rPr lang="en-US" altLang="zh-CN" sz="1800" b="1" i="0" u="none" strike="noStrike" dirty="0">
                          <a:solidFill>
                            <a:srgbClr val="FFFFFF"/>
                          </a:solidFill>
                          <a:effectLst/>
                          <a:latin typeface="Poppins SemiBold" pitchFamily="2" charset="0"/>
                          <a:cs typeface="Poppins SemiBold" pitchFamily="2" charset="0"/>
                        </a:rPr>
                        <a:t>Pagoda</a:t>
                      </a:r>
                      <a:endParaRPr lang="zh-CN" altLang="en-US" sz="1800" b="1" i="0" u="none" strike="noStrike" dirty="0">
                        <a:solidFill>
                          <a:srgbClr val="FFFFFF"/>
                        </a:solidFill>
                        <a:effectLst/>
                        <a:latin typeface="Poppins SemiBold" pitchFamily="2" charset="0"/>
                        <a:ea typeface="等线" panose="02010600030101010101" pitchFamily="2" charset="-122"/>
                        <a:cs typeface="Poppins SemiBold" pitchFamily="2" charset="0"/>
                      </a:endParaRPr>
                    </a:p>
                  </a:txBody>
                  <a:tcPr marL="6350" marR="6350" marT="6350" marB="0" anchor="ctr"/>
                </a:tc>
                <a:tc>
                  <a:txBody>
                    <a:bodyPr/>
                    <a:lstStyle/>
                    <a:p>
                      <a:pPr algn="ctr" fontAlgn="ctr">
                        <a:lnSpc>
                          <a:spcPct val="150000"/>
                        </a:lnSpc>
                      </a:pPr>
                      <a:r>
                        <a:rPr lang="en-US" altLang="zh-CN" sz="1800" b="1" i="0" u="none" strike="noStrike" dirty="0">
                          <a:solidFill>
                            <a:srgbClr val="FFFFFF"/>
                          </a:solidFill>
                          <a:effectLst/>
                          <a:latin typeface="Poppins SemiBold" pitchFamily="2" charset="0"/>
                          <a:cs typeface="Poppins SemiBold" pitchFamily="2" charset="0"/>
                        </a:rPr>
                        <a:t>12.7</a:t>
                      </a:r>
                      <a:endParaRPr lang="en-US" altLang="zh-CN" sz="1800" b="1" i="0" u="none" strike="noStrike" dirty="0">
                        <a:solidFill>
                          <a:srgbClr val="FFFFFF"/>
                        </a:solidFill>
                        <a:effectLst/>
                        <a:latin typeface="Poppins SemiBold" pitchFamily="2" charset="0"/>
                        <a:ea typeface="等线" panose="02010600030101010101" pitchFamily="2" charset="-122"/>
                        <a:cs typeface="Poppins SemiBold" pitchFamily="2" charset="0"/>
                      </a:endParaRPr>
                    </a:p>
                  </a:txBody>
                  <a:tcPr marL="6350" marR="6350" marT="6350" marB="0" anchor="ctr"/>
                </a:tc>
                <a:tc>
                  <a:txBody>
                    <a:bodyPr/>
                    <a:lstStyle/>
                    <a:p>
                      <a:pPr algn="ctr" fontAlgn="ctr">
                        <a:lnSpc>
                          <a:spcPct val="150000"/>
                        </a:lnSpc>
                      </a:pPr>
                      <a:r>
                        <a:rPr lang="en-US" altLang="zh-CN" sz="1800" b="1" i="0" u="none" strike="noStrike" dirty="0">
                          <a:solidFill>
                            <a:srgbClr val="FFFFFF"/>
                          </a:solidFill>
                          <a:effectLst/>
                          <a:latin typeface="Poppins SemiBold" pitchFamily="2" charset="0"/>
                          <a:cs typeface="Poppins SemiBold" pitchFamily="2" charset="0"/>
                        </a:rPr>
                        <a:t>1.0%</a:t>
                      </a:r>
                      <a:endParaRPr lang="en-US" altLang="zh-CN" sz="1800" b="1" i="0" u="none" strike="noStrike" dirty="0">
                        <a:solidFill>
                          <a:srgbClr val="FFFFFF"/>
                        </a:solidFill>
                        <a:effectLst/>
                        <a:latin typeface="Poppins SemiBold" pitchFamily="2" charset="0"/>
                        <a:ea typeface="等线" panose="02010600030101010101" pitchFamily="2" charset="-122"/>
                        <a:cs typeface="Poppins SemiBold" pitchFamily="2" charset="0"/>
                      </a:endParaRPr>
                    </a:p>
                  </a:txBody>
                  <a:tcPr marL="6350" marR="6350" marT="6350" marB="0" anchor="ctr"/>
                </a:tc>
                <a:tc>
                  <a:txBody>
                    <a:bodyPr/>
                    <a:lstStyle/>
                    <a:p>
                      <a:pPr algn="ctr" fontAlgn="ctr">
                        <a:lnSpc>
                          <a:spcPct val="150000"/>
                        </a:lnSpc>
                      </a:pPr>
                      <a:r>
                        <a:rPr lang="en-US" altLang="zh-CN" sz="1800" b="1" i="0" u="none" strike="noStrike">
                          <a:solidFill>
                            <a:srgbClr val="FFFFFF"/>
                          </a:solidFill>
                          <a:effectLst/>
                          <a:latin typeface="Poppins SemiBold" pitchFamily="2" charset="0"/>
                          <a:cs typeface="Poppins SemiBold" pitchFamily="2" charset="0"/>
                        </a:rPr>
                        <a:t>5,650</a:t>
                      </a:r>
                      <a:endParaRPr lang="en-US" altLang="zh-CN" sz="1800" b="1" i="0" u="none" strike="noStrike" dirty="0">
                        <a:solidFill>
                          <a:srgbClr val="FFFFFF"/>
                        </a:solidFill>
                        <a:effectLst/>
                        <a:latin typeface="Poppins SemiBold" pitchFamily="2" charset="0"/>
                        <a:ea typeface="等线" panose="02010600030101010101" pitchFamily="2" charset="-122"/>
                        <a:cs typeface="Poppins SemiBold" pitchFamily="2" charset="0"/>
                      </a:endParaRPr>
                    </a:p>
                  </a:txBody>
                  <a:tcPr marL="6350" marR="6350" marT="6350" marB="0" anchor="ctr"/>
                </a:tc>
                <a:extLst>
                  <a:ext uri="{0D108BD9-81ED-4DB2-BD59-A6C34878D82A}">
                    <a16:rowId xmlns:a16="http://schemas.microsoft.com/office/drawing/2014/main" val="1334597421"/>
                  </a:ext>
                </a:extLst>
              </a:tr>
              <a:tr h="715690">
                <a:tc>
                  <a:txBody>
                    <a:bodyPr/>
                    <a:lstStyle/>
                    <a:p>
                      <a:pPr algn="ctr" fontAlgn="ctr">
                        <a:lnSpc>
                          <a:spcPct val="150000"/>
                        </a:lnSpc>
                      </a:pPr>
                      <a:r>
                        <a:rPr lang="en-US" altLang="zh-CN" sz="1800" u="none" strike="noStrike" dirty="0">
                          <a:effectLst/>
                          <a:latin typeface="Poppins" pitchFamily="2" charset="0"/>
                          <a:cs typeface="Poppins" pitchFamily="2" charset="0"/>
                        </a:rPr>
                        <a:t>2</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sz="1800" u="none" strike="noStrike" dirty="0">
                          <a:effectLst/>
                          <a:latin typeface="Poppins" pitchFamily="2" charset="0"/>
                          <a:cs typeface="Poppins" pitchFamily="2" charset="0"/>
                        </a:rPr>
                        <a:t>A</a:t>
                      </a:r>
                      <a:endParaRPr 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10.8</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0.9%</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4,320</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extLst>
                  <a:ext uri="{0D108BD9-81ED-4DB2-BD59-A6C34878D82A}">
                    <a16:rowId xmlns:a16="http://schemas.microsoft.com/office/drawing/2014/main" val="2930917112"/>
                  </a:ext>
                </a:extLst>
              </a:tr>
              <a:tr h="715690">
                <a:tc>
                  <a:txBody>
                    <a:bodyPr/>
                    <a:lstStyle/>
                    <a:p>
                      <a:pPr algn="ctr" fontAlgn="ctr">
                        <a:lnSpc>
                          <a:spcPct val="150000"/>
                        </a:lnSpc>
                      </a:pPr>
                      <a:r>
                        <a:rPr lang="en-US" altLang="zh-CN" sz="1800" u="none" strike="noStrike" dirty="0">
                          <a:effectLst/>
                          <a:latin typeface="Poppins" pitchFamily="2" charset="0"/>
                          <a:cs typeface="Poppins" pitchFamily="2" charset="0"/>
                        </a:rPr>
                        <a:t>3</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sz="1800" u="none" strike="noStrike" dirty="0">
                          <a:effectLst/>
                          <a:latin typeface="Poppins" pitchFamily="2" charset="0"/>
                          <a:cs typeface="Poppins" pitchFamily="2" charset="0"/>
                        </a:rPr>
                        <a:t>B</a:t>
                      </a:r>
                      <a:endParaRPr 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8.5</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0.7%</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1,065</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extLst>
                  <a:ext uri="{0D108BD9-81ED-4DB2-BD59-A6C34878D82A}">
                    <a16:rowId xmlns:a16="http://schemas.microsoft.com/office/drawing/2014/main" val="3696331441"/>
                  </a:ext>
                </a:extLst>
              </a:tr>
              <a:tr h="715690">
                <a:tc>
                  <a:txBody>
                    <a:bodyPr/>
                    <a:lstStyle/>
                    <a:p>
                      <a:pPr algn="ctr" fontAlgn="ctr">
                        <a:lnSpc>
                          <a:spcPct val="150000"/>
                        </a:lnSpc>
                      </a:pPr>
                      <a:r>
                        <a:rPr lang="en-US" altLang="zh-CN" sz="1800" u="none" strike="noStrike" dirty="0">
                          <a:effectLst/>
                          <a:latin typeface="Poppins" pitchFamily="2" charset="0"/>
                          <a:cs typeface="Poppins" pitchFamily="2" charset="0"/>
                        </a:rPr>
                        <a:t>4</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sz="1800" u="none" strike="noStrike" dirty="0">
                          <a:effectLst/>
                          <a:latin typeface="Poppins" pitchFamily="2" charset="0"/>
                          <a:cs typeface="Poppins" pitchFamily="2" charset="0"/>
                        </a:rPr>
                        <a:t>C</a:t>
                      </a:r>
                      <a:endParaRPr 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7.7</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0.6%</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4,313</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extLst>
                  <a:ext uri="{0D108BD9-81ED-4DB2-BD59-A6C34878D82A}">
                    <a16:rowId xmlns:a16="http://schemas.microsoft.com/office/drawing/2014/main" val="1532564597"/>
                  </a:ext>
                </a:extLst>
              </a:tr>
              <a:tr h="715690">
                <a:tc>
                  <a:txBody>
                    <a:bodyPr/>
                    <a:lstStyle/>
                    <a:p>
                      <a:pPr algn="ctr" fontAlgn="ctr">
                        <a:lnSpc>
                          <a:spcPct val="150000"/>
                        </a:lnSpc>
                      </a:pPr>
                      <a:r>
                        <a:rPr lang="en-US" altLang="zh-CN" sz="1800" u="none" strike="noStrike" dirty="0">
                          <a:effectLst/>
                          <a:latin typeface="Poppins" pitchFamily="2" charset="0"/>
                          <a:cs typeface="Poppins" pitchFamily="2" charset="0"/>
                        </a:rPr>
                        <a:t>5</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sz="1800" u="none" strike="noStrike" dirty="0">
                          <a:effectLst/>
                          <a:latin typeface="Poppins" pitchFamily="2" charset="0"/>
                          <a:cs typeface="Poppins" pitchFamily="2" charset="0"/>
                        </a:rPr>
                        <a:t>D</a:t>
                      </a:r>
                      <a:endParaRPr lang="en-US"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a:effectLst/>
                          <a:latin typeface="Poppins" pitchFamily="2" charset="0"/>
                          <a:cs typeface="Poppins" pitchFamily="2" charset="0"/>
                        </a:rPr>
                        <a:t>5.2</a:t>
                      </a:r>
                      <a:endParaRPr lang="en-US" altLang="zh-CN" sz="1800" b="0" i="0" u="none" strike="noStrike">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0.4%</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tc>
                  <a:txBody>
                    <a:bodyPr/>
                    <a:lstStyle/>
                    <a:p>
                      <a:pPr algn="ctr" fontAlgn="ctr">
                        <a:lnSpc>
                          <a:spcPct val="150000"/>
                        </a:lnSpc>
                      </a:pPr>
                      <a:r>
                        <a:rPr lang="en-US" altLang="zh-CN" sz="1800" u="none" strike="noStrike" dirty="0">
                          <a:effectLst/>
                          <a:latin typeface="Poppins" pitchFamily="2" charset="0"/>
                          <a:cs typeface="Poppins" pitchFamily="2" charset="0"/>
                        </a:rPr>
                        <a:t>302</a:t>
                      </a:r>
                      <a:endParaRPr lang="en-US" altLang="zh-CN" sz="1800" b="0" i="0" u="none" strike="noStrike" dirty="0">
                        <a:solidFill>
                          <a:srgbClr val="000000"/>
                        </a:solidFill>
                        <a:effectLst/>
                        <a:latin typeface="Poppins" pitchFamily="2" charset="0"/>
                        <a:ea typeface="等线" panose="02010600030101010101" pitchFamily="2" charset="-122"/>
                        <a:cs typeface="Poppins" pitchFamily="2" charset="0"/>
                      </a:endParaRPr>
                    </a:p>
                  </a:txBody>
                  <a:tcPr marL="6350" marR="6350" marT="6350" marB="0" anchor="ctr"/>
                </a:tc>
                <a:extLst>
                  <a:ext uri="{0D108BD9-81ED-4DB2-BD59-A6C34878D82A}">
                    <a16:rowId xmlns:a16="http://schemas.microsoft.com/office/drawing/2014/main" val="3437433291"/>
                  </a:ext>
                </a:extLst>
              </a:tr>
            </a:tbl>
          </a:graphicData>
        </a:graphic>
      </p:graphicFrame>
      <p:sp>
        <p:nvSpPr>
          <p:cNvPr id="11" name="文本框 10">
            <a:extLst>
              <a:ext uri="{FF2B5EF4-FFF2-40B4-BE49-F238E27FC236}">
                <a16:creationId xmlns:a16="http://schemas.microsoft.com/office/drawing/2014/main" id="{4871F59C-49D9-AD42-B3A4-F35D36538C17}"/>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3214352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82EABBEC-40A5-7E45-B22B-75645078F674}"/>
              </a:ext>
            </a:extLst>
          </p:cNvPr>
          <p:cNvSpPr txBox="1"/>
          <p:nvPr/>
        </p:nvSpPr>
        <p:spPr>
          <a:xfrm>
            <a:off x="695325" y="2392827"/>
            <a:ext cx="10801350" cy="2793072"/>
          </a:xfrm>
          <a:prstGeom prst="rect">
            <a:avLst/>
          </a:prstGeom>
          <a:noFill/>
        </p:spPr>
        <p:txBody>
          <a:bodyPr wrap="square">
            <a:spAutoFit/>
          </a:bodyPr>
          <a:lstStyle/>
          <a:p>
            <a:pPr>
              <a:lnSpc>
                <a:spcPct val="200000"/>
              </a:lnSpc>
            </a:pPr>
            <a:r>
              <a:rPr kumimoji="1" lang="en-US" altLang="zh-CN" dirty="0">
                <a:latin typeface="Poppins" pitchFamily="2" charset="0"/>
                <a:cs typeface="Poppins" pitchFamily="2" charset="0"/>
              </a:rPr>
              <a:t>The</a:t>
            </a:r>
            <a:r>
              <a:rPr kumimoji="1" lang="zh-CN" altLang="en-US" dirty="0">
                <a:latin typeface="Poppins" pitchFamily="2" charset="0"/>
                <a:cs typeface="Poppins" pitchFamily="2" charset="0"/>
              </a:rPr>
              <a:t> </a:t>
            </a:r>
            <a:r>
              <a:rPr kumimoji="1" lang="en-US" altLang="zh-CN" dirty="0">
                <a:latin typeface="Poppins" pitchFamily="2" charset="0"/>
                <a:cs typeface="Poppins" pitchFamily="2" charset="0"/>
              </a:rPr>
              <a:t>expected high growth rate is 12.72%, because: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From 2019 to 2022 H1, the compound annual growth rate of store expansion was 7.52%;</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The average single-store fruit retail sales growth rate from 2020 to 2021 is 4.84%</a:t>
            </a:r>
            <a:r>
              <a:rPr kumimoji="1" lang="zh-CN" altLang="en-US" dirty="0">
                <a:latin typeface="Poppins" pitchFamily="2" charset="0"/>
                <a:cs typeface="Poppins" pitchFamily="2" charset="0"/>
              </a:rPr>
              <a:t>；</a:t>
            </a:r>
            <a:endParaRPr kumimoji="1" lang="en-US" altLang="zh-CN" dirty="0">
              <a:latin typeface="Poppins" pitchFamily="2" charset="0"/>
              <a:cs typeface="Poppins" pitchFamily="2" charset="0"/>
            </a:endParaRPr>
          </a:p>
          <a:p>
            <a:pPr marL="285750" indent="-285750">
              <a:lnSpc>
                <a:spcPct val="200000"/>
              </a:lnSpc>
              <a:buFont typeface="Wingdings" pitchFamily="2" charset="2"/>
              <a:buChar char="l"/>
            </a:pPr>
            <a:r>
              <a:rPr kumimoji="1" lang="en-US" altLang="zh-CN" dirty="0">
                <a:latin typeface="Poppins" pitchFamily="2" charset="0"/>
                <a:cs typeface="Poppins" pitchFamily="2" charset="0"/>
              </a:rPr>
              <a:t>We assume that store expansion and single-store sales can maintain this good growth rate:  (1.0752*1.0484-1)*100%=12.72%</a:t>
            </a:r>
          </a:p>
        </p:txBody>
      </p:sp>
      <p:sp>
        <p:nvSpPr>
          <p:cNvPr id="13" name="文本框 12">
            <a:extLst>
              <a:ext uri="{FF2B5EF4-FFF2-40B4-BE49-F238E27FC236}">
                <a16:creationId xmlns:a16="http://schemas.microsoft.com/office/drawing/2014/main" id="{F8278CB6-97F6-8C47-B08F-7A6871EB5738}"/>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3182395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5" name="文本框 14">
            <a:extLst>
              <a:ext uri="{FF2B5EF4-FFF2-40B4-BE49-F238E27FC236}">
                <a16:creationId xmlns:a16="http://schemas.microsoft.com/office/drawing/2014/main" id="{E56BFC3B-8319-A042-AB19-8C65E4F339D4}"/>
              </a:ext>
            </a:extLst>
          </p:cNvPr>
          <p:cNvSpPr txBox="1"/>
          <p:nvPr/>
        </p:nvSpPr>
        <p:spPr>
          <a:xfrm>
            <a:off x="695325" y="1527205"/>
            <a:ext cx="10801349" cy="4524315"/>
          </a:xfrm>
          <a:prstGeom prst="rect">
            <a:avLst/>
          </a:prstGeom>
          <a:noFill/>
        </p:spPr>
        <p:txBody>
          <a:bodyPr wrap="square">
            <a:spAutoFit/>
          </a:bodyPr>
          <a:lstStyle/>
          <a:p>
            <a:r>
              <a:rPr lang="en-US" altLang="zh-CN" b="1" kern="0" dirty="0">
                <a:solidFill>
                  <a:srgbClr val="02852A"/>
                </a:solidFill>
                <a:latin typeface="Poppins SemiBold" pitchFamily="2" charset="0"/>
                <a:ea typeface="宋体" panose="02010600030101010101" pitchFamily="2" charset="-122"/>
                <a:cs typeface="Poppins SemiBold" pitchFamily="2" charset="0"/>
              </a:rPr>
              <a:t>Fruit sales: </a:t>
            </a:r>
            <a:r>
              <a:rPr lang="en-US" altLang="zh-CN" kern="0" dirty="0">
                <a:latin typeface="Poppins" pitchFamily="2" charset="0"/>
                <a:ea typeface="宋体" panose="02010600030101010101" pitchFamily="2" charset="-122"/>
                <a:cs typeface="Poppins" pitchFamily="2" charset="0"/>
              </a:rPr>
              <a:t>We believe that the company is based on the advantages of scale, brand, point and other advantages in the fruit retail industry, the company has built a significant competitive barrier in the middle and high-end fruit retail industry, and the fruit sales are expected to continue to grow. </a:t>
            </a:r>
          </a:p>
          <a:p>
            <a:pPr marL="285750" indent="-285750">
              <a:buFont typeface="Wingdings" pitchFamily="2" charset="2"/>
              <a:buChar char="l"/>
            </a:pPr>
            <a:r>
              <a:rPr lang="en-US" altLang="zh-CN" dirty="0">
                <a:latin typeface="Poppins" pitchFamily="2" charset="0"/>
                <a:ea typeface="宋体" panose="02010600030101010101" pitchFamily="2" charset="-122"/>
                <a:cs typeface="Poppins" pitchFamily="2" charset="0"/>
              </a:rPr>
              <a:t>We expect the company's franchise stores to maintain steady same-store growth thanks to enhanced operating capacity in different regions, and our sales revenue to continue to grow. In addition, the company will continue to expand its sales channels and coverage. </a:t>
            </a:r>
          </a:p>
          <a:p>
            <a:pPr marL="285750" indent="-285750">
              <a:buFont typeface="Wingdings" pitchFamily="2" charset="2"/>
              <a:buChar char="l"/>
            </a:pPr>
            <a:r>
              <a:rPr lang="en-US" altLang="zh-CN" dirty="0">
                <a:latin typeface="Poppins" pitchFamily="2" charset="0"/>
                <a:ea typeface="宋体" panose="02010600030101010101" pitchFamily="2" charset="-122"/>
                <a:cs typeface="Poppins" pitchFamily="2" charset="0"/>
              </a:rPr>
              <a:t>We expect that in the future, the sales scale of fruit direct selling channels and the sales scale of online channels will grow at a high speed, and other channels will maintain a relatively stable growth rate. </a:t>
            </a:r>
          </a:p>
          <a:p>
            <a:pPr marL="285750" indent="-285750">
              <a:buFont typeface="Wingdings" pitchFamily="2" charset="2"/>
              <a:buChar char="l"/>
            </a:pPr>
            <a:r>
              <a:rPr lang="en-US" altLang="zh-CN" dirty="0">
                <a:latin typeface="Poppins" pitchFamily="2" charset="0"/>
                <a:ea typeface="宋体" panose="02010600030101010101" pitchFamily="2" charset="-122"/>
                <a:cs typeface="Poppins" pitchFamily="2" charset="0"/>
              </a:rPr>
              <a:t>The company continues to expand the layout of the warehouse distribution center in the country, the scale advantage continues to enlarge, to ensure product quality while reducing costs and increasing efficiency. </a:t>
            </a:r>
          </a:p>
          <a:p>
            <a:pPr marL="285750" indent="-285750">
              <a:buFont typeface="Wingdings" pitchFamily="2" charset="2"/>
              <a:buChar char="l"/>
            </a:pPr>
            <a:r>
              <a:rPr lang="en-US" altLang="zh-CN" dirty="0">
                <a:latin typeface="Poppins" pitchFamily="2" charset="0"/>
                <a:ea typeface="宋体" panose="02010600030101010101" pitchFamily="2" charset="-122"/>
                <a:cs typeface="Poppins" pitchFamily="2" charset="0"/>
              </a:rPr>
              <a:t>At the same time, thanks to the continuous strengthening of the company's end-to-end supply capacity, it is expected that in the future, the sales proportion of A-brand fruits with high gross profit margin will continue to increase, to further improve profitability. </a:t>
            </a:r>
          </a:p>
        </p:txBody>
      </p:sp>
    </p:spTree>
    <p:extLst>
      <p:ext uri="{BB962C8B-B14F-4D97-AF65-F5344CB8AC3E}">
        <p14:creationId xmlns:p14="http://schemas.microsoft.com/office/powerpoint/2010/main" val="310616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graphicFrame>
        <p:nvGraphicFramePr>
          <p:cNvPr id="11" name="表格 10">
            <a:extLst>
              <a:ext uri="{FF2B5EF4-FFF2-40B4-BE49-F238E27FC236}">
                <a16:creationId xmlns:a16="http://schemas.microsoft.com/office/drawing/2014/main" id="{809AD409-4643-2F4E-8334-04D0812D3C17}"/>
              </a:ext>
            </a:extLst>
          </p:cNvPr>
          <p:cNvGraphicFramePr>
            <a:graphicFrameLocks noGrp="1"/>
          </p:cNvGraphicFramePr>
          <p:nvPr>
            <p:extLst>
              <p:ext uri="{D42A27DB-BD31-4B8C-83A1-F6EECF244321}">
                <p14:modId xmlns:p14="http://schemas.microsoft.com/office/powerpoint/2010/main" val="3591162944"/>
              </p:ext>
            </p:extLst>
          </p:nvPr>
        </p:nvGraphicFramePr>
        <p:xfrm>
          <a:off x="695325" y="1268413"/>
          <a:ext cx="10801348" cy="5068148"/>
        </p:xfrm>
        <a:graphic>
          <a:graphicData uri="http://schemas.openxmlformats.org/drawingml/2006/table">
            <a:tbl>
              <a:tblPr/>
              <a:tblGrid>
                <a:gridCol w="4627789">
                  <a:extLst>
                    <a:ext uri="{9D8B030D-6E8A-4147-A177-3AD203B41FA5}">
                      <a16:colId xmlns:a16="http://schemas.microsoft.com/office/drawing/2014/main" val="1198027229"/>
                    </a:ext>
                  </a:extLst>
                </a:gridCol>
                <a:gridCol w="881937">
                  <a:extLst>
                    <a:ext uri="{9D8B030D-6E8A-4147-A177-3AD203B41FA5}">
                      <a16:colId xmlns:a16="http://schemas.microsoft.com/office/drawing/2014/main" val="1298132376"/>
                    </a:ext>
                  </a:extLst>
                </a:gridCol>
                <a:gridCol w="881937">
                  <a:extLst>
                    <a:ext uri="{9D8B030D-6E8A-4147-A177-3AD203B41FA5}">
                      <a16:colId xmlns:a16="http://schemas.microsoft.com/office/drawing/2014/main" val="3860018265"/>
                    </a:ext>
                  </a:extLst>
                </a:gridCol>
                <a:gridCol w="881937">
                  <a:extLst>
                    <a:ext uri="{9D8B030D-6E8A-4147-A177-3AD203B41FA5}">
                      <a16:colId xmlns:a16="http://schemas.microsoft.com/office/drawing/2014/main" val="3276917949"/>
                    </a:ext>
                  </a:extLst>
                </a:gridCol>
                <a:gridCol w="881937">
                  <a:extLst>
                    <a:ext uri="{9D8B030D-6E8A-4147-A177-3AD203B41FA5}">
                      <a16:colId xmlns:a16="http://schemas.microsoft.com/office/drawing/2014/main" val="469586431"/>
                    </a:ext>
                  </a:extLst>
                </a:gridCol>
                <a:gridCol w="881937">
                  <a:extLst>
                    <a:ext uri="{9D8B030D-6E8A-4147-A177-3AD203B41FA5}">
                      <a16:colId xmlns:a16="http://schemas.microsoft.com/office/drawing/2014/main" val="1220130308"/>
                    </a:ext>
                  </a:extLst>
                </a:gridCol>
                <a:gridCol w="881937">
                  <a:extLst>
                    <a:ext uri="{9D8B030D-6E8A-4147-A177-3AD203B41FA5}">
                      <a16:colId xmlns:a16="http://schemas.microsoft.com/office/drawing/2014/main" val="3316407726"/>
                    </a:ext>
                  </a:extLst>
                </a:gridCol>
                <a:gridCol w="881937">
                  <a:extLst>
                    <a:ext uri="{9D8B030D-6E8A-4147-A177-3AD203B41FA5}">
                      <a16:colId xmlns:a16="http://schemas.microsoft.com/office/drawing/2014/main" val="312788623"/>
                    </a:ext>
                  </a:extLst>
                </a:gridCol>
              </a:tblGrid>
              <a:tr h="197828">
                <a:tc gridSpan="8">
                  <a:txBody>
                    <a:bodyPr/>
                    <a:lstStyle/>
                    <a:p>
                      <a:pPr algn="ctr" fontAlgn="t"/>
                      <a:r>
                        <a:rPr lang="en-US" sz="1200" b="0" i="0" u="none" strike="noStrike" dirty="0">
                          <a:solidFill>
                            <a:srgbClr val="FFFFFF"/>
                          </a:solidFill>
                          <a:effectLst/>
                          <a:latin typeface="Poppins" pitchFamily="2" charset="0"/>
                          <a:ea typeface="宋体" panose="02010600030101010101" pitchFamily="2" charset="-122"/>
                          <a:cs typeface="Poppins" pitchFamily="2" charset="0"/>
                        </a:rPr>
                        <a:t>Revenue forecast for the company's fruit sales channel(million)</a:t>
                      </a:r>
                    </a:p>
                  </a:txBody>
                  <a:tcPr marL="4440" marR="4440" marT="4440" marB="0">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83706787"/>
                  </a:ext>
                </a:extLst>
              </a:tr>
              <a:tr h="187320">
                <a:tc>
                  <a:txBody>
                    <a:bodyPr/>
                    <a:lstStyle/>
                    <a:p>
                      <a:pPr algn="ctr" fontAlgn="ctr"/>
                      <a:r>
                        <a:rPr lang="zh-CN" altLang="en-US" sz="12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2021</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2022</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Poppins" pitchFamily="2" charset="0"/>
                          <a:ea typeface="宋体" panose="02010600030101010101" pitchFamily="2" charset="-122"/>
                          <a:cs typeface="Poppins" pitchFamily="2" charset="0"/>
                        </a:rPr>
                        <a:t>2023E</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effectLst/>
                          <a:latin typeface="Poppins" pitchFamily="2" charset="0"/>
                          <a:ea typeface="宋体" panose="02010600030101010101" pitchFamily="2" charset="-122"/>
                          <a:cs typeface="Poppins" pitchFamily="2" charset="0"/>
                        </a:rPr>
                        <a:t>2024E</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Poppins" pitchFamily="2" charset="0"/>
                          <a:ea typeface="宋体" panose="02010600030101010101" pitchFamily="2" charset="-122"/>
                          <a:cs typeface="Poppins" pitchFamily="2" charset="0"/>
                        </a:rPr>
                        <a:t>2025E</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Poppins" pitchFamily="2" charset="0"/>
                          <a:ea typeface="宋体" panose="02010600030101010101" pitchFamily="2" charset="-122"/>
                          <a:cs typeface="Poppins" pitchFamily="2" charset="0"/>
                        </a:rPr>
                        <a:t>2026E</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4440" marR="4440" marT="4440"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62938100"/>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Franchised stores (direct management)</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8125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8851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10066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11391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12856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14484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16319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5414177"/>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8.9%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13.7%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13.2%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12010889"/>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Single-store contribution (10,000 yuan/room/year)</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193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198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202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207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211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216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016247046"/>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390294634"/>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Number of franchised stores (direct management)</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4254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4586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5088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5629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6210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6852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7562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773277128"/>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7.8%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11.0%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9526037"/>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Franchised stores (consignment management)</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970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1073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1268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1487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1742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2021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2344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30452647"/>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611712"/>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Single-store contribution (10,000 yuan/room/year)</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102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105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109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113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117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804529903"/>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052019618"/>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Number of franchised stores (consignment management)</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980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1052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1208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1364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1542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1731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1944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26565840"/>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7.4%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14.8%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080414087"/>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Direct selling</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523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724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1122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1627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2196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2855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3654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94242502"/>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0479260"/>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Online channels</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326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273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341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436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567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737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958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04627296"/>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32438913"/>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Others</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78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121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189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8304550"/>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91166182"/>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Overall Revenue forecast for the company's fruit sales channel</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9992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10982</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12875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15037.73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17481.68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20248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23465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extLst>
                  <a:ext uri="{0D108BD9-81ED-4DB2-BD59-A6C34878D82A}">
                    <a16:rowId xmlns:a16="http://schemas.microsoft.com/office/drawing/2014/main" val="1111999604"/>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79127118"/>
                  </a:ext>
                </a:extLst>
              </a:tr>
              <a:tr h="187320">
                <a:tc>
                  <a:txBody>
                    <a:bodyPr/>
                    <a:lstStyle/>
                    <a:p>
                      <a:pPr algn="ctr" fontAlgn="ctr"/>
                      <a:r>
                        <a:rPr lang="en-US" sz="1100" b="0" i="0" u="none" strike="noStrike" dirty="0">
                          <a:solidFill>
                            <a:srgbClr val="000000"/>
                          </a:solidFill>
                          <a:effectLst/>
                          <a:latin typeface="Poppins" pitchFamily="2" charset="0"/>
                          <a:ea typeface="宋体" panose="02010600030101010101" pitchFamily="2" charset="-122"/>
                          <a:cs typeface="Poppins" pitchFamily="2" charset="0"/>
                        </a:rPr>
                        <a:t>COGS</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9133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9998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11648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13584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15788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18314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21244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extLst>
                  <a:ext uri="{0D108BD9-81ED-4DB2-BD59-A6C34878D82A}">
                    <a16:rowId xmlns:a16="http://schemas.microsoft.com/office/drawing/2014/main" val="3999223454"/>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53288466"/>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Gross profit</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859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984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1227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1453.731</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1693.684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1934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2221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alpha val="40000"/>
                      </a:srgbClr>
                    </a:solidFill>
                  </a:tcPr>
                </a:tc>
                <a:extLst>
                  <a:ext uri="{0D108BD9-81ED-4DB2-BD59-A6C34878D82A}">
                    <a16:rowId xmlns:a16="http://schemas.microsoft.com/office/drawing/2014/main" val="469057869"/>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YoY</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100" b="0" i="0" u="none" strike="noStrike">
                          <a:solidFill>
                            <a:srgbClr val="000000"/>
                          </a:solidFill>
                          <a:effectLst/>
                          <a:latin typeface="Poppins" pitchFamily="2" charset="0"/>
                          <a:ea typeface="宋体" panose="02010600030101010101" pitchFamily="2" charset="-122"/>
                          <a:cs typeface="Poppins" pitchFamily="2" charset="0"/>
                        </a:rPr>
                        <a:t>　</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18%</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14%</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24516227"/>
                  </a:ext>
                </a:extLst>
              </a:tr>
              <a:tr h="187320">
                <a:tc>
                  <a:txBody>
                    <a:bodyPr/>
                    <a:lstStyle/>
                    <a:p>
                      <a:pPr algn="ctr" fontAlgn="ctr"/>
                      <a:r>
                        <a:rPr lang="en-US" sz="1100" b="0" i="0" u="none" strike="noStrike">
                          <a:solidFill>
                            <a:srgbClr val="000000"/>
                          </a:solidFill>
                          <a:effectLst/>
                          <a:latin typeface="Poppins" pitchFamily="2" charset="0"/>
                          <a:ea typeface="宋体" panose="02010600030101010101" pitchFamily="2" charset="-122"/>
                          <a:cs typeface="Poppins" pitchFamily="2" charset="0"/>
                        </a:rPr>
                        <a:t>Gross margin</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8.60%</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8.96%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9.53%</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9.67%</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9.69%</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9.55%</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9.46%</a:t>
                      </a:r>
                    </a:p>
                  </a:txBody>
                  <a:tcPr marL="4440" marR="4440" marT="44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48736969"/>
                  </a:ext>
                </a:extLst>
              </a:tr>
            </a:tbl>
          </a:graphicData>
        </a:graphic>
      </p:graphicFrame>
    </p:spTree>
    <p:extLst>
      <p:ext uri="{BB962C8B-B14F-4D97-AF65-F5344CB8AC3E}">
        <p14:creationId xmlns:p14="http://schemas.microsoft.com/office/powerpoint/2010/main" val="2751970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3" name="文本框 12">
            <a:extLst>
              <a:ext uri="{FF2B5EF4-FFF2-40B4-BE49-F238E27FC236}">
                <a16:creationId xmlns:a16="http://schemas.microsoft.com/office/drawing/2014/main" id="{42163F8D-0CAD-C045-8EB6-6B11170BDB6A}"/>
              </a:ext>
            </a:extLst>
          </p:cNvPr>
          <p:cNvSpPr txBox="1"/>
          <p:nvPr/>
        </p:nvSpPr>
        <p:spPr>
          <a:xfrm>
            <a:off x="695326" y="1150592"/>
            <a:ext cx="10801349" cy="2862322"/>
          </a:xfrm>
          <a:prstGeom prst="rect">
            <a:avLst/>
          </a:prstGeom>
          <a:noFill/>
        </p:spPr>
        <p:txBody>
          <a:bodyPr wrap="square">
            <a:spAutoFit/>
          </a:bodyPr>
          <a:lstStyle/>
          <a:p>
            <a:pPr marL="285750" indent="-285750">
              <a:buFont typeface="Wingdings" pitchFamily="2" charset="2"/>
              <a:buChar char="l"/>
            </a:pPr>
            <a:r>
              <a:rPr lang="en-US" altLang="zh-CN" b="1" kern="0" dirty="0">
                <a:latin typeface="Poppins SemiBold" pitchFamily="2" charset="0"/>
                <a:ea typeface="宋体" panose="02010600030101010101" pitchFamily="2" charset="-122"/>
                <a:cs typeface="Poppins SemiBold" pitchFamily="2" charset="0"/>
              </a:rPr>
              <a:t>Royalties and franchise income: </a:t>
            </a:r>
            <a:endParaRPr lang="en-US" altLang="zh-CN" b="1" dirty="0">
              <a:latin typeface="Poppins SemiBold" pitchFamily="2" charset="0"/>
              <a:ea typeface="宋体" panose="02010600030101010101" pitchFamily="2" charset="-122"/>
              <a:cs typeface="Poppins SemiBold"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The company adopts the business model of franchise, usually charging royalties to franchise stores and regional agents in a certain proportion, and charging a fixed franchise fee to new franchise stores. </a:t>
            </a:r>
            <a:endParaRPr lang="en-US" altLang="zh-CN" dirty="0">
              <a:latin typeface="Poppins" pitchFamily="2" charset="0"/>
              <a:ea typeface="宋体" panose="02010600030101010101" pitchFamily="2" charset="-122"/>
              <a:cs typeface="Poppins"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We expect future royalty rates and franchise revenue to continue to grow as the number of franchise stores increases.</a:t>
            </a:r>
            <a:endParaRPr lang="en-US" altLang="zh-CN" dirty="0">
              <a:latin typeface="Poppins" pitchFamily="2" charset="0"/>
              <a:ea typeface="宋体" panose="02010600030101010101" pitchFamily="2" charset="-122"/>
              <a:cs typeface="Poppins" pitchFamily="2" charset="0"/>
            </a:endParaRPr>
          </a:p>
          <a:p>
            <a:pPr marL="285750" indent="-285750">
              <a:buFont typeface="Wingdings" pitchFamily="2" charset="2"/>
              <a:buChar char="l"/>
            </a:pPr>
            <a:r>
              <a:rPr lang="en-US" altLang="zh-CN" b="1" kern="0" dirty="0">
                <a:latin typeface="Poppins SemiBold" pitchFamily="2" charset="0"/>
                <a:ea typeface="宋体" panose="02010600030101010101" pitchFamily="2" charset="-122"/>
                <a:cs typeface="Poppins SemiBold" pitchFamily="2" charset="0"/>
              </a:rPr>
              <a:t>Miscellaneous receipt: </a:t>
            </a:r>
            <a:endParaRPr lang="en-US" altLang="zh-CN" b="1" dirty="0">
              <a:latin typeface="Poppins SemiBold" pitchFamily="2" charset="0"/>
              <a:ea typeface="宋体" panose="02010600030101010101" pitchFamily="2" charset="-122"/>
              <a:cs typeface="Poppins SemiBold"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Other income of the company includes membership income, etc. We expect the growth rate of the other revenue would go down as the company continues to expand its customer base.</a:t>
            </a:r>
            <a:endParaRPr lang="en-US" altLang="zh-CN" dirty="0">
              <a:latin typeface="Poppins" pitchFamily="2" charset="0"/>
              <a:ea typeface="宋体" panose="02010600030101010101" pitchFamily="2" charset="-122"/>
              <a:cs typeface="Poppins" pitchFamily="2" charset="0"/>
            </a:endParaRPr>
          </a:p>
        </p:txBody>
      </p:sp>
      <p:graphicFrame>
        <p:nvGraphicFramePr>
          <p:cNvPr id="15" name="表格 14">
            <a:extLst>
              <a:ext uri="{FF2B5EF4-FFF2-40B4-BE49-F238E27FC236}">
                <a16:creationId xmlns:a16="http://schemas.microsoft.com/office/drawing/2014/main" id="{9947E934-D628-D546-860A-8D4AE0A850AE}"/>
              </a:ext>
            </a:extLst>
          </p:cNvPr>
          <p:cNvGraphicFramePr>
            <a:graphicFrameLocks noGrp="1"/>
          </p:cNvGraphicFramePr>
          <p:nvPr>
            <p:extLst>
              <p:ext uri="{D42A27DB-BD31-4B8C-83A1-F6EECF244321}">
                <p14:modId xmlns:p14="http://schemas.microsoft.com/office/powerpoint/2010/main" val="705858534"/>
              </p:ext>
            </p:extLst>
          </p:nvPr>
        </p:nvGraphicFramePr>
        <p:xfrm>
          <a:off x="2317400" y="4019802"/>
          <a:ext cx="7557200" cy="2288925"/>
        </p:xfrm>
        <a:graphic>
          <a:graphicData uri="http://schemas.openxmlformats.org/drawingml/2006/table">
            <a:tbl>
              <a:tblPr/>
              <a:tblGrid>
                <a:gridCol w="2096514">
                  <a:extLst>
                    <a:ext uri="{9D8B030D-6E8A-4147-A177-3AD203B41FA5}">
                      <a16:colId xmlns:a16="http://schemas.microsoft.com/office/drawing/2014/main" val="456760903"/>
                    </a:ext>
                  </a:extLst>
                </a:gridCol>
                <a:gridCol w="780098">
                  <a:extLst>
                    <a:ext uri="{9D8B030D-6E8A-4147-A177-3AD203B41FA5}">
                      <a16:colId xmlns:a16="http://schemas.microsoft.com/office/drawing/2014/main" val="3666399558"/>
                    </a:ext>
                  </a:extLst>
                </a:gridCol>
                <a:gridCol w="780098">
                  <a:extLst>
                    <a:ext uri="{9D8B030D-6E8A-4147-A177-3AD203B41FA5}">
                      <a16:colId xmlns:a16="http://schemas.microsoft.com/office/drawing/2014/main" val="281199671"/>
                    </a:ext>
                  </a:extLst>
                </a:gridCol>
                <a:gridCol w="780098">
                  <a:extLst>
                    <a:ext uri="{9D8B030D-6E8A-4147-A177-3AD203B41FA5}">
                      <a16:colId xmlns:a16="http://schemas.microsoft.com/office/drawing/2014/main" val="1818056868"/>
                    </a:ext>
                  </a:extLst>
                </a:gridCol>
                <a:gridCol w="780098">
                  <a:extLst>
                    <a:ext uri="{9D8B030D-6E8A-4147-A177-3AD203B41FA5}">
                      <a16:colId xmlns:a16="http://schemas.microsoft.com/office/drawing/2014/main" val="3802189258"/>
                    </a:ext>
                  </a:extLst>
                </a:gridCol>
                <a:gridCol w="780098">
                  <a:extLst>
                    <a:ext uri="{9D8B030D-6E8A-4147-A177-3AD203B41FA5}">
                      <a16:colId xmlns:a16="http://schemas.microsoft.com/office/drawing/2014/main" val="548452519"/>
                    </a:ext>
                  </a:extLst>
                </a:gridCol>
                <a:gridCol w="780098">
                  <a:extLst>
                    <a:ext uri="{9D8B030D-6E8A-4147-A177-3AD203B41FA5}">
                      <a16:colId xmlns:a16="http://schemas.microsoft.com/office/drawing/2014/main" val="3856313956"/>
                    </a:ext>
                  </a:extLst>
                </a:gridCol>
                <a:gridCol w="780098">
                  <a:extLst>
                    <a:ext uri="{9D8B030D-6E8A-4147-A177-3AD203B41FA5}">
                      <a16:colId xmlns:a16="http://schemas.microsoft.com/office/drawing/2014/main" val="2885144282"/>
                    </a:ext>
                  </a:extLst>
                </a:gridCol>
              </a:tblGrid>
              <a:tr h="254325">
                <a:tc gridSpan="8">
                  <a:txBody>
                    <a:bodyPr/>
                    <a:lstStyle/>
                    <a:p>
                      <a:pPr algn="ctr" fontAlgn="t"/>
                      <a:r>
                        <a:rPr lang="en-US" sz="1200" b="0" i="0" u="none" strike="noStrike" dirty="0">
                          <a:solidFill>
                            <a:srgbClr val="FFFFFF"/>
                          </a:solidFill>
                          <a:effectLst/>
                          <a:latin typeface="Poppins" pitchFamily="2" charset="0"/>
                          <a:ea typeface="宋体" panose="02010600030101010101" pitchFamily="2" charset="-122"/>
                          <a:cs typeface="Poppins" pitchFamily="2" charset="0"/>
                        </a:rPr>
                        <a:t>Concession use and franchise revenue(million)</a:t>
                      </a:r>
                    </a:p>
                  </a:txBody>
                  <a:tcPr marL="6350" marR="6350" marT="6350" marB="0" anchor="ctr">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901244019"/>
                  </a:ext>
                </a:extLst>
              </a:tr>
              <a:tr h="254325">
                <a:tc>
                  <a:txBody>
                    <a:bodyPr/>
                    <a:lstStyle/>
                    <a:p>
                      <a:pPr algn="ctr" fontAlgn="t"/>
                      <a:r>
                        <a:rPr lang="zh-CN" altLang="en-US" sz="1200" b="0" i="0" u="none" strike="noStrike">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2021</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2022</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2023E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2024E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sz="1200" b="0" i="0" u="none" strike="noStrike" dirty="0">
                          <a:solidFill>
                            <a:srgbClr val="000000"/>
                          </a:solidFill>
                          <a:effectLst/>
                          <a:latin typeface="Poppins" pitchFamily="2" charset="0"/>
                          <a:ea typeface="宋体" panose="02010600030101010101" pitchFamily="2" charset="-122"/>
                          <a:cs typeface="Poppins" pitchFamily="2" charset="0"/>
                        </a:rPr>
                        <a:t>2025E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sz="1200" b="0" i="0" u="none" strike="noStrike" dirty="0">
                          <a:solidFill>
                            <a:srgbClr val="000000"/>
                          </a:solidFill>
                          <a:effectLst/>
                          <a:latin typeface="Poppins" pitchFamily="2" charset="0"/>
                          <a:ea typeface="宋体" panose="02010600030101010101" pitchFamily="2" charset="-122"/>
                          <a:cs typeface="Poppins" pitchFamily="2" charset="0"/>
                        </a:rPr>
                        <a:t>2026E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tc>
                  <a:txBody>
                    <a:bodyPr/>
                    <a:lstStyle/>
                    <a:p>
                      <a:pPr algn="ctr" fontAlgn="t"/>
                      <a:r>
                        <a:rPr lang="en-US" sz="12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6350" marR="6350" marT="6350" marB="0" anchor="ctr">
                    <a:lnL>
                      <a:noFill/>
                    </a:lnL>
                    <a:lnR>
                      <a:noFill/>
                    </a:lnR>
                    <a:lnT>
                      <a:noFill/>
                    </a:lnT>
                    <a:lnB w="6350" cap="flat" cmpd="sng" algn="ctr">
                      <a:solidFill>
                        <a:srgbClr val="000000"/>
                      </a:solidFill>
                      <a:prstDash val="solid"/>
                      <a:round/>
                      <a:headEnd type="none" w="med" len="med"/>
                      <a:tailEnd type="none" w="med" len="med"/>
                    </a:lnB>
                    <a:solidFill>
                      <a:srgbClr val="02852A">
                        <a:alpha val="40000"/>
                      </a:srgbClr>
                    </a:solidFill>
                  </a:tcPr>
                </a:tc>
                <a:extLst>
                  <a:ext uri="{0D108BD9-81ED-4DB2-BD59-A6C34878D82A}">
                    <a16:rowId xmlns:a16="http://schemas.microsoft.com/office/drawing/2014/main" val="232526880"/>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Revenue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283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319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02303906"/>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YoY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1200" b="0" i="0" u="none" strike="noStrike">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69021009"/>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Gross profit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283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319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59280322"/>
                  </a:ext>
                </a:extLst>
              </a:tr>
              <a:tr h="254325">
                <a:tc gridSpan="8">
                  <a:txBody>
                    <a:bodyPr/>
                    <a:lstStyle/>
                    <a:p>
                      <a:pPr algn="ctr" fontAlgn="t"/>
                      <a:r>
                        <a:rPr lang="en-US" sz="1200" b="0" i="0" u="none" strike="noStrike" dirty="0">
                          <a:solidFill>
                            <a:srgbClr val="FFFFFF"/>
                          </a:solidFill>
                          <a:effectLst/>
                          <a:latin typeface="Poppins" pitchFamily="2" charset="0"/>
                          <a:ea typeface="宋体" panose="02010600030101010101" pitchFamily="2" charset="-122"/>
                          <a:cs typeface="Poppins" pitchFamily="2" charset="0"/>
                        </a:rPr>
                        <a:t>Other revenue(million)</a:t>
                      </a:r>
                    </a:p>
                  </a:txBody>
                  <a:tcPr marL="6350" marR="6350" marT="635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05092295"/>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Revenue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334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34973145"/>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YoY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zh-CN" altLang="en-US" sz="1200" b="0" i="0" u="none" strike="noStrike">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73313584"/>
                  </a:ext>
                </a:extLst>
              </a:tr>
              <a:tr h="254325">
                <a:tc>
                  <a:txBody>
                    <a:bodyPr/>
                    <a:lstStyle/>
                    <a:p>
                      <a:pPr algn="ctr" fontAlgn="t"/>
                      <a:r>
                        <a:rPr lang="en-US" sz="1200" b="0" i="0" u="none" strike="noStrike">
                          <a:solidFill>
                            <a:srgbClr val="000000"/>
                          </a:solidFill>
                          <a:effectLst/>
                          <a:latin typeface="Poppins" pitchFamily="2" charset="0"/>
                          <a:ea typeface="宋体" panose="02010600030101010101" pitchFamily="2" charset="-122"/>
                          <a:cs typeface="Poppins" pitchFamily="2" charset="0"/>
                        </a:rPr>
                        <a:t>Gross profit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193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a:solidFill>
                            <a:srgbClr val="000000"/>
                          </a:solidFill>
                          <a:effectLst/>
                          <a:latin typeface="Poppins" pitchFamily="2" charset="0"/>
                          <a:ea typeface="宋体" panose="02010600030101010101" pitchFamily="2" charset="-122"/>
                          <a:cs typeface="Poppins" pitchFamily="2" charset="0"/>
                        </a:rPr>
                        <a:t>257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293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t"/>
                      <a:r>
                        <a:rPr lang="en-US" altLang="zh-CN" sz="1200" b="0" i="0" u="none" strike="noStrike" dirty="0">
                          <a:solidFill>
                            <a:srgbClr val="000000"/>
                          </a:solidFill>
                          <a:effectLst/>
                          <a:latin typeface="Poppins" pitchFamily="2" charset="0"/>
                          <a:ea typeface="宋体" panose="02010600030101010101" pitchFamily="2" charset="-122"/>
                          <a:cs typeface="Poppins" pitchFamily="2" charset="0"/>
                        </a:rPr>
                        <a:t>334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2789302"/>
                  </a:ext>
                </a:extLst>
              </a:tr>
            </a:tbl>
          </a:graphicData>
        </a:graphic>
      </p:graphicFrame>
    </p:spTree>
    <p:extLst>
      <p:ext uri="{BB962C8B-B14F-4D97-AF65-F5344CB8AC3E}">
        <p14:creationId xmlns:p14="http://schemas.microsoft.com/office/powerpoint/2010/main" val="46866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1" name="文本框 10">
            <a:extLst>
              <a:ext uri="{FF2B5EF4-FFF2-40B4-BE49-F238E27FC236}">
                <a16:creationId xmlns:a16="http://schemas.microsoft.com/office/drawing/2014/main" id="{B79171DD-A547-6041-85B0-FBA0EC2878EB}"/>
              </a:ext>
            </a:extLst>
          </p:cNvPr>
          <p:cNvSpPr txBox="1"/>
          <p:nvPr/>
        </p:nvSpPr>
        <p:spPr>
          <a:xfrm>
            <a:off x="695325" y="957572"/>
            <a:ext cx="10801350" cy="3970318"/>
          </a:xfrm>
          <a:prstGeom prst="rect">
            <a:avLst/>
          </a:prstGeom>
          <a:noFill/>
        </p:spPr>
        <p:txBody>
          <a:bodyPr wrap="square" rtlCol="0">
            <a:spAutoFit/>
          </a:bodyPr>
          <a:lstStyle/>
          <a:p>
            <a:r>
              <a:rPr lang="zh-CN" altLang="en-US" b="1" dirty="0">
                <a:latin typeface="Poppins SemiBold" pitchFamily="2" charset="0"/>
                <a:cs typeface="Poppins SemiBold" pitchFamily="2" charset="0"/>
              </a:rPr>
              <a:t>Assumptions about expenses, interest receipts and expenditures, taxes</a:t>
            </a:r>
            <a:endParaRPr lang="en-US" altLang="zh-CN" b="1" dirty="0">
              <a:latin typeface="Poppins SemiBold" pitchFamily="2" charset="0"/>
              <a:cs typeface="Poppins SemiBold" pitchFamily="2" charset="0"/>
            </a:endParaRPr>
          </a:p>
          <a:p>
            <a:pPr marL="285750" indent="-285750">
              <a:buFont typeface="Wingdings" pitchFamily="2" charset="2"/>
              <a:buChar char="l"/>
            </a:pPr>
            <a:r>
              <a:rPr lang="en-US" altLang="zh-CN" kern="0" dirty="0">
                <a:latin typeface="Poppins" pitchFamily="2" charset="0"/>
                <a:ea typeface="宋体" panose="02010600030101010101" pitchFamily="2" charset="-122"/>
                <a:cs typeface="Poppins" pitchFamily="2" charset="0"/>
              </a:rPr>
              <a:t>Scale of charges: </a:t>
            </a:r>
            <a:endParaRPr lang="en-US" altLang="zh-CN" dirty="0">
              <a:latin typeface="Poppins" pitchFamily="2" charset="0"/>
              <a:ea typeface="宋体" panose="02010600030101010101" pitchFamily="2" charset="-122"/>
              <a:cs typeface="Poppins"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In terms of sales expense ratio, as the company will continue to expand more sales areas in the future and further develop online sales and direct sales channels, we expect the company's sales expense ratio to increase slightly in the future. </a:t>
            </a:r>
            <a:endParaRPr lang="en-US" altLang="zh-CN" dirty="0">
              <a:latin typeface="Poppins" pitchFamily="2" charset="0"/>
              <a:ea typeface="宋体" panose="02010600030101010101" pitchFamily="2" charset="-122"/>
              <a:cs typeface="Poppins"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In terms of management expense ratio, the company has continuously improved management efficiency in recent years; meanwhile, with the increase of operation scale, management expenses will be continuously diluted. We expect the company's management expense ratio to decrease steadily. </a:t>
            </a:r>
            <a:endParaRPr lang="en-US" altLang="zh-CN" dirty="0">
              <a:latin typeface="Poppins" pitchFamily="2" charset="0"/>
              <a:ea typeface="宋体" panose="02010600030101010101" pitchFamily="2" charset="-122"/>
              <a:cs typeface="Poppins" pitchFamily="2" charset="0"/>
            </a:endParaRPr>
          </a:p>
          <a:p>
            <a:pPr marL="742950" lvl="1" indent="-285750">
              <a:buFont typeface="Wingdings" pitchFamily="2" charset="2"/>
              <a:buChar char="n"/>
            </a:pPr>
            <a:r>
              <a:rPr lang="en-US" altLang="zh-CN" kern="0" dirty="0">
                <a:latin typeface="Poppins" pitchFamily="2" charset="0"/>
                <a:ea typeface="宋体" panose="02010600030101010101" pitchFamily="2" charset="-122"/>
                <a:cs typeface="Poppins" pitchFamily="2" charset="0"/>
              </a:rPr>
              <a:t>In terms of R &amp; D expense ratio, we assume R&amp;D expense rate remains steady in the next five years because the company need to keep developing new kind of fruit to meet the need of customers.</a:t>
            </a:r>
          </a:p>
          <a:p>
            <a:pPr marL="285750" indent="-285750">
              <a:buFont typeface="Wingdings" pitchFamily="2" charset="2"/>
              <a:buChar char="l"/>
            </a:pPr>
            <a:r>
              <a:rPr lang="en-US" altLang="zh-CN" sz="1800" kern="0" dirty="0">
                <a:latin typeface="Poppins" pitchFamily="2" charset="0"/>
                <a:ea typeface="宋体" panose="02010600030101010101" pitchFamily="2" charset="-122"/>
                <a:cs typeface="Poppins" pitchFamily="2" charset="0"/>
              </a:rPr>
              <a:t>On the tax side, assuming the corporate tax rate remains 10.3%,</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based</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on</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the</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average</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tax</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rate</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in</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the</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past</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few</a:t>
            </a:r>
            <a:r>
              <a:rPr lang="zh-CN" altLang="en-US" sz="1800" kern="0" dirty="0">
                <a:latin typeface="Poppins" pitchFamily="2" charset="0"/>
                <a:ea typeface="宋体" panose="02010600030101010101" pitchFamily="2" charset="-122"/>
                <a:cs typeface="Poppins" pitchFamily="2" charset="0"/>
              </a:rPr>
              <a:t> </a:t>
            </a:r>
            <a:r>
              <a:rPr lang="en-US" altLang="zh-CN" sz="1800" kern="0" dirty="0">
                <a:latin typeface="Poppins" pitchFamily="2" charset="0"/>
                <a:ea typeface="宋体" panose="02010600030101010101" pitchFamily="2" charset="-122"/>
                <a:cs typeface="Poppins" pitchFamily="2" charset="0"/>
              </a:rPr>
              <a:t>years.</a:t>
            </a:r>
            <a:endParaRPr lang="en-US" altLang="zh-CN" sz="1800" dirty="0">
              <a:latin typeface="Poppins" pitchFamily="2" charset="0"/>
              <a:ea typeface="宋体" panose="02010600030101010101" pitchFamily="2" charset="-122"/>
              <a:cs typeface="Poppins" pitchFamily="2" charset="0"/>
            </a:endParaRPr>
          </a:p>
        </p:txBody>
      </p:sp>
      <p:graphicFrame>
        <p:nvGraphicFramePr>
          <p:cNvPr id="13" name="表格 12">
            <a:extLst>
              <a:ext uri="{FF2B5EF4-FFF2-40B4-BE49-F238E27FC236}">
                <a16:creationId xmlns:a16="http://schemas.microsoft.com/office/drawing/2014/main" id="{E5E10D2D-7F81-4B46-AD08-FE52EA329027}"/>
              </a:ext>
            </a:extLst>
          </p:cNvPr>
          <p:cNvGraphicFramePr>
            <a:graphicFrameLocks noGrp="1"/>
          </p:cNvGraphicFramePr>
          <p:nvPr>
            <p:extLst>
              <p:ext uri="{D42A27DB-BD31-4B8C-83A1-F6EECF244321}">
                <p14:modId xmlns:p14="http://schemas.microsoft.com/office/powerpoint/2010/main" val="955288678"/>
              </p:ext>
            </p:extLst>
          </p:nvPr>
        </p:nvGraphicFramePr>
        <p:xfrm>
          <a:off x="1813487" y="4911655"/>
          <a:ext cx="8565025" cy="1397070"/>
        </p:xfrm>
        <a:graphic>
          <a:graphicData uri="http://schemas.openxmlformats.org/drawingml/2006/table">
            <a:tbl>
              <a:tblPr/>
              <a:tblGrid>
                <a:gridCol w="2653259">
                  <a:extLst>
                    <a:ext uri="{9D8B030D-6E8A-4147-A177-3AD203B41FA5}">
                      <a16:colId xmlns:a16="http://schemas.microsoft.com/office/drawing/2014/main" val="2443827219"/>
                    </a:ext>
                  </a:extLst>
                </a:gridCol>
                <a:gridCol w="844538">
                  <a:extLst>
                    <a:ext uri="{9D8B030D-6E8A-4147-A177-3AD203B41FA5}">
                      <a16:colId xmlns:a16="http://schemas.microsoft.com/office/drawing/2014/main" val="1696308506"/>
                    </a:ext>
                  </a:extLst>
                </a:gridCol>
                <a:gridCol w="844538">
                  <a:extLst>
                    <a:ext uri="{9D8B030D-6E8A-4147-A177-3AD203B41FA5}">
                      <a16:colId xmlns:a16="http://schemas.microsoft.com/office/drawing/2014/main" val="647388738"/>
                    </a:ext>
                  </a:extLst>
                </a:gridCol>
                <a:gridCol w="844538">
                  <a:extLst>
                    <a:ext uri="{9D8B030D-6E8A-4147-A177-3AD203B41FA5}">
                      <a16:colId xmlns:a16="http://schemas.microsoft.com/office/drawing/2014/main" val="1721339395"/>
                    </a:ext>
                  </a:extLst>
                </a:gridCol>
                <a:gridCol w="844538">
                  <a:extLst>
                    <a:ext uri="{9D8B030D-6E8A-4147-A177-3AD203B41FA5}">
                      <a16:colId xmlns:a16="http://schemas.microsoft.com/office/drawing/2014/main" val="688756129"/>
                    </a:ext>
                  </a:extLst>
                </a:gridCol>
                <a:gridCol w="844538">
                  <a:extLst>
                    <a:ext uri="{9D8B030D-6E8A-4147-A177-3AD203B41FA5}">
                      <a16:colId xmlns:a16="http://schemas.microsoft.com/office/drawing/2014/main" val="233446875"/>
                    </a:ext>
                  </a:extLst>
                </a:gridCol>
                <a:gridCol w="844538">
                  <a:extLst>
                    <a:ext uri="{9D8B030D-6E8A-4147-A177-3AD203B41FA5}">
                      <a16:colId xmlns:a16="http://schemas.microsoft.com/office/drawing/2014/main" val="2637800637"/>
                    </a:ext>
                  </a:extLst>
                </a:gridCol>
                <a:gridCol w="844538">
                  <a:extLst>
                    <a:ext uri="{9D8B030D-6E8A-4147-A177-3AD203B41FA5}">
                      <a16:colId xmlns:a16="http://schemas.microsoft.com/office/drawing/2014/main" val="2484137662"/>
                    </a:ext>
                  </a:extLst>
                </a:gridCol>
              </a:tblGrid>
              <a:tr h="279414">
                <a:tc gridSpan="8">
                  <a:txBody>
                    <a:bodyPr/>
                    <a:lstStyle/>
                    <a:p>
                      <a:pPr algn="ctr" fontAlgn="t"/>
                      <a:r>
                        <a:rPr lang="en-US" sz="1400" b="0" i="0" u="none" strike="noStrike" dirty="0">
                          <a:solidFill>
                            <a:srgbClr val="FFFFFF"/>
                          </a:solidFill>
                          <a:effectLst/>
                          <a:latin typeface="Poppins" pitchFamily="2" charset="0"/>
                          <a:ea typeface="宋体" panose="02010600030101010101" pitchFamily="2" charset="-122"/>
                          <a:cs typeface="Poppins" pitchFamily="2" charset="0"/>
                        </a:rPr>
                        <a:t>Company expense ratio assumptions</a:t>
                      </a:r>
                    </a:p>
                  </a:txBody>
                  <a:tcPr marL="6350" marR="6350" marT="6350" marB="0" anchor="ctr">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775857929"/>
                  </a:ext>
                </a:extLst>
              </a:tr>
              <a:tr h="279414">
                <a:tc>
                  <a:txBody>
                    <a:bodyPr/>
                    <a:lstStyle/>
                    <a:p>
                      <a:pPr algn="ctr" fontAlgn="t"/>
                      <a:r>
                        <a:rPr lang="zh-CN" altLang="en-US" sz="14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2021</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2022</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400" b="0" i="0" u="none" strike="noStrike" dirty="0">
                          <a:solidFill>
                            <a:srgbClr val="000000"/>
                          </a:solidFill>
                          <a:effectLst/>
                          <a:latin typeface="Poppins" pitchFamily="2" charset="0"/>
                          <a:ea typeface="宋体" panose="02010600030101010101" pitchFamily="2" charset="-122"/>
                          <a:cs typeface="Poppins" pitchFamily="2" charset="0"/>
                        </a:rPr>
                        <a:t>2023E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400" b="0" i="0" u="none" strike="noStrike" dirty="0">
                          <a:solidFill>
                            <a:srgbClr val="000000"/>
                          </a:solidFill>
                          <a:effectLst/>
                          <a:latin typeface="Poppins" pitchFamily="2" charset="0"/>
                          <a:ea typeface="宋体" panose="02010600030101010101" pitchFamily="2" charset="-122"/>
                          <a:cs typeface="Poppins" pitchFamily="2" charset="0"/>
                        </a:rPr>
                        <a:t>2024E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400" b="0" i="0" u="none" strike="noStrike" dirty="0">
                          <a:solidFill>
                            <a:srgbClr val="000000"/>
                          </a:solidFill>
                          <a:effectLst/>
                          <a:latin typeface="Poppins" pitchFamily="2" charset="0"/>
                          <a:ea typeface="宋体" panose="02010600030101010101" pitchFamily="2" charset="-122"/>
                          <a:cs typeface="Poppins" pitchFamily="2" charset="0"/>
                        </a:rPr>
                        <a:t>2025E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400" b="0" i="0" u="none" strike="noStrike" dirty="0">
                          <a:solidFill>
                            <a:srgbClr val="000000"/>
                          </a:solidFill>
                          <a:effectLst/>
                          <a:latin typeface="Poppins" pitchFamily="2" charset="0"/>
                          <a:ea typeface="宋体" panose="02010600030101010101" pitchFamily="2" charset="-122"/>
                          <a:cs typeface="Poppins" pitchFamily="2" charset="0"/>
                        </a:rPr>
                        <a:t>2026E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4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1394845525"/>
                  </a:ext>
                </a:extLst>
              </a:tr>
              <a:tr h="279414">
                <a:tc>
                  <a:txBody>
                    <a:bodyPr/>
                    <a:lstStyle/>
                    <a:p>
                      <a:pPr algn="ctr" fontAlgn="t"/>
                      <a:r>
                        <a:rPr lang="en-US" sz="1400" b="0" i="0" u="none" strike="noStrike">
                          <a:solidFill>
                            <a:srgbClr val="000000"/>
                          </a:solidFill>
                          <a:effectLst/>
                          <a:latin typeface="Poppins" pitchFamily="2" charset="0"/>
                          <a:ea typeface="宋体" panose="02010600030101010101" pitchFamily="2" charset="-122"/>
                          <a:cs typeface="Poppins" pitchFamily="2" charset="0"/>
                        </a:rPr>
                        <a:t>Selling expense ratio</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4.40%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4.40%</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4.50%</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4.60%</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4.70%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4.80%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4.80%</a:t>
                      </a:r>
                    </a:p>
                  </a:txBody>
                  <a:tcPr marL="6350" marR="6350" marT="6350" marB="0" anchor="ctr">
                    <a:lnL>
                      <a:noFill/>
                    </a:lnL>
                    <a:lnR>
                      <a:noFill/>
                    </a:lnR>
                    <a:lnT>
                      <a:noFill/>
                    </a:lnT>
                    <a:lnB>
                      <a:noFill/>
                    </a:lnB>
                  </a:tcPr>
                </a:tc>
                <a:extLst>
                  <a:ext uri="{0D108BD9-81ED-4DB2-BD59-A6C34878D82A}">
                    <a16:rowId xmlns:a16="http://schemas.microsoft.com/office/drawing/2014/main" val="101840822"/>
                  </a:ext>
                </a:extLst>
              </a:tr>
              <a:tr h="279414">
                <a:tc>
                  <a:txBody>
                    <a:bodyPr/>
                    <a:lstStyle/>
                    <a:p>
                      <a:pPr algn="ctr" fontAlgn="t"/>
                      <a:r>
                        <a:rPr lang="en-US" sz="1400" b="0" i="0" u="none" strike="noStrike">
                          <a:solidFill>
                            <a:srgbClr val="000000"/>
                          </a:solidFill>
                          <a:effectLst/>
                          <a:latin typeface="Poppins" pitchFamily="2" charset="0"/>
                          <a:ea typeface="宋体" panose="02010600030101010101" pitchFamily="2" charset="-122"/>
                          <a:cs typeface="Poppins" pitchFamily="2" charset="0"/>
                        </a:rPr>
                        <a:t>Management expense rate</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2.90%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2.80%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2.75%</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2.70%</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2.65%</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2.60%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2.58%</a:t>
                      </a:r>
                    </a:p>
                  </a:txBody>
                  <a:tcPr marL="6350" marR="6350" marT="6350" marB="0" anchor="ctr">
                    <a:lnL>
                      <a:noFill/>
                    </a:lnL>
                    <a:lnR>
                      <a:noFill/>
                    </a:lnR>
                    <a:lnT>
                      <a:noFill/>
                    </a:lnT>
                    <a:lnB>
                      <a:noFill/>
                    </a:lnB>
                  </a:tcPr>
                </a:tc>
                <a:extLst>
                  <a:ext uri="{0D108BD9-81ED-4DB2-BD59-A6C34878D82A}">
                    <a16:rowId xmlns:a16="http://schemas.microsoft.com/office/drawing/2014/main" val="4261136016"/>
                  </a:ext>
                </a:extLst>
              </a:tr>
              <a:tr h="279414">
                <a:tc>
                  <a:txBody>
                    <a:bodyPr/>
                    <a:lstStyle/>
                    <a:p>
                      <a:pPr algn="ctr" fontAlgn="t"/>
                      <a:r>
                        <a:rPr lang="en-US" sz="1400" b="0" i="0" u="none" strike="noStrike">
                          <a:solidFill>
                            <a:srgbClr val="000000"/>
                          </a:solidFill>
                          <a:effectLst/>
                          <a:latin typeface="Poppins" pitchFamily="2" charset="0"/>
                          <a:ea typeface="宋体" panose="02010600030101010101" pitchFamily="2" charset="-122"/>
                          <a:cs typeface="Poppins" pitchFamily="2" charset="0"/>
                        </a:rPr>
                        <a:t>R&amp;D expense ratio</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1.40%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1.50%</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tc>
                  <a:txBody>
                    <a:bodyPr/>
                    <a:lstStyle/>
                    <a:p>
                      <a:pPr algn="ctr" fontAlgn="t"/>
                      <a:r>
                        <a:rPr lang="en-US" altLang="zh-CN" sz="1400" b="0" i="0" u="none" strike="noStrike">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tc>
                  <a:txBody>
                    <a:bodyPr/>
                    <a:lstStyle/>
                    <a:p>
                      <a:pPr algn="ctr" fontAlgn="t"/>
                      <a:r>
                        <a:rPr lang="en-US" altLang="zh-CN" sz="1400" b="0" i="0" u="none" strike="noStrike" dirty="0">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extLst>
                  <a:ext uri="{0D108BD9-81ED-4DB2-BD59-A6C34878D82A}">
                    <a16:rowId xmlns:a16="http://schemas.microsoft.com/office/drawing/2014/main" val="3012586935"/>
                  </a:ext>
                </a:extLst>
              </a:tr>
            </a:tbl>
          </a:graphicData>
        </a:graphic>
      </p:graphicFrame>
    </p:spTree>
    <p:extLst>
      <p:ext uri="{BB962C8B-B14F-4D97-AF65-F5344CB8AC3E}">
        <p14:creationId xmlns:p14="http://schemas.microsoft.com/office/powerpoint/2010/main" val="188919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1" name="文本框 10">
            <a:extLst>
              <a:ext uri="{FF2B5EF4-FFF2-40B4-BE49-F238E27FC236}">
                <a16:creationId xmlns:a16="http://schemas.microsoft.com/office/drawing/2014/main" id="{24B8D8E7-8B0C-ED49-A9B9-C6BC5C34964F}"/>
              </a:ext>
            </a:extLst>
          </p:cNvPr>
          <p:cNvSpPr txBox="1"/>
          <p:nvPr/>
        </p:nvSpPr>
        <p:spPr>
          <a:xfrm>
            <a:off x="695325" y="1275909"/>
            <a:ext cx="10801350" cy="923330"/>
          </a:xfrm>
          <a:prstGeom prst="rect">
            <a:avLst/>
          </a:prstGeom>
          <a:noFill/>
        </p:spPr>
        <p:txBody>
          <a:bodyPr wrap="square" rtlCol="0">
            <a:spAutoFit/>
          </a:bodyPr>
          <a:lstStyle/>
          <a:p>
            <a:pPr marL="0" marR="0" lvl="0" indent="0" algn="l" defTabSz="914400" rtl="0" eaLnBrk="1" fontAlgn="auto" latinLnBrk="0" hangingPunct="1">
              <a:spcBef>
                <a:spcPts val="0"/>
              </a:spcBef>
              <a:spcAft>
                <a:spcPts val="0"/>
              </a:spcAft>
              <a:buClrTx/>
              <a:buSzTx/>
              <a:buFontTx/>
              <a:buNone/>
              <a:tabLst/>
              <a:defRPr/>
            </a:pPr>
            <a:r>
              <a:rPr kumimoji="0" lang="en-US" altLang="zh-CN" sz="1800" b="1" u="none" strike="noStrike" kern="1200" cap="none" spc="0" normalizeH="0" baseline="0" noProof="0" dirty="0">
                <a:ln>
                  <a:noFill/>
                </a:ln>
                <a:solidFill>
                  <a:prstClr val="black"/>
                </a:solidFill>
                <a:effectLst/>
                <a:uLnTx/>
                <a:uFillTx/>
                <a:latin typeface="Poppins SemiBold" pitchFamily="2" charset="0"/>
                <a:ea typeface="等线" panose="02010600030101010101" pitchFamily="2" charset="-122"/>
                <a:cs typeface="Poppins SemiBold" pitchFamily="2" charset="0"/>
              </a:rPr>
              <a:t>Income statement</a:t>
            </a:r>
          </a:p>
          <a:p>
            <a:pPr marL="285750" marR="0" lvl="0" indent="-285750" algn="l" defTabSz="914400" rtl="0" eaLnBrk="1" fontAlgn="auto" latinLnBrk="0" hangingPunct="1">
              <a:spcBef>
                <a:spcPts val="0"/>
              </a:spcBef>
              <a:spcAft>
                <a:spcPts val="0"/>
              </a:spcAft>
              <a:buClrTx/>
              <a:buSzTx/>
              <a:buFont typeface="Wingdings" pitchFamily="2" charset="2"/>
              <a:buChar char="l"/>
              <a:tabLst/>
              <a:defRPr/>
            </a:pPr>
            <a:r>
              <a:rPr kumimoji="0" lang="en-US" altLang="zh-CN" sz="1800" i="0" u="none" strike="noStrike" kern="1200" cap="none" spc="0" normalizeH="0" baseline="0" noProof="0" dirty="0">
                <a:ln>
                  <a:noFill/>
                </a:ln>
                <a:solidFill>
                  <a:prstClr val="black"/>
                </a:solidFill>
                <a:effectLst/>
                <a:uLnTx/>
                <a:uFillTx/>
                <a:latin typeface="Poppins" pitchFamily="2" charset="0"/>
                <a:ea typeface="等线" panose="02010600030101010101" pitchFamily="2" charset="-122"/>
                <a:cs typeface="Poppins" pitchFamily="2" charset="0"/>
              </a:rPr>
              <a:t>Adding up the revenue and cost of above segments, we got the predicted income statement of pagoda</a:t>
            </a:r>
            <a:r>
              <a:rPr kumimoji="0" lang="en-US" altLang="zh-CN" sz="18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endParaRPr kumimoji="0" lang="zh-CN" altLang="en-US" sz="180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graphicFrame>
        <p:nvGraphicFramePr>
          <p:cNvPr id="13" name="表格 12">
            <a:extLst>
              <a:ext uri="{FF2B5EF4-FFF2-40B4-BE49-F238E27FC236}">
                <a16:creationId xmlns:a16="http://schemas.microsoft.com/office/drawing/2014/main" id="{E2768DC0-8876-D94B-BC97-50B369C4F7F2}"/>
              </a:ext>
            </a:extLst>
          </p:cNvPr>
          <p:cNvGraphicFramePr>
            <a:graphicFrameLocks noGrp="1"/>
          </p:cNvGraphicFramePr>
          <p:nvPr>
            <p:extLst>
              <p:ext uri="{D42A27DB-BD31-4B8C-83A1-F6EECF244321}">
                <p14:modId xmlns:p14="http://schemas.microsoft.com/office/powerpoint/2010/main" val="2199708541"/>
              </p:ext>
            </p:extLst>
          </p:nvPr>
        </p:nvGraphicFramePr>
        <p:xfrm>
          <a:off x="2037339" y="2327564"/>
          <a:ext cx="8117321" cy="3906972"/>
        </p:xfrm>
        <a:graphic>
          <a:graphicData uri="http://schemas.openxmlformats.org/drawingml/2006/table">
            <a:tbl>
              <a:tblPr/>
              <a:tblGrid>
                <a:gridCol w="2251902">
                  <a:extLst>
                    <a:ext uri="{9D8B030D-6E8A-4147-A177-3AD203B41FA5}">
                      <a16:colId xmlns:a16="http://schemas.microsoft.com/office/drawing/2014/main" val="2686936611"/>
                    </a:ext>
                  </a:extLst>
                </a:gridCol>
                <a:gridCol w="837917">
                  <a:extLst>
                    <a:ext uri="{9D8B030D-6E8A-4147-A177-3AD203B41FA5}">
                      <a16:colId xmlns:a16="http://schemas.microsoft.com/office/drawing/2014/main" val="2362285781"/>
                    </a:ext>
                  </a:extLst>
                </a:gridCol>
                <a:gridCol w="837917">
                  <a:extLst>
                    <a:ext uri="{9D8B030D-6E8A-4147-A177-3AD203B41FA5}">
                      <a16:colId xmlns:a16="http://schemas.microsoft.com/office/drawing/2014/main" val="2578736834"/>
                    </a:ext>
                  </a:extLst>
                </a:gridCol>
                <a:gridCol w="837917">
                  <a:extLst>
                    <a:ext uri="{9D8B030D-6E8A-4147-A177-3AD203B41FA5}">
                      <a16:colId xmlns:a16="http://schemas.microsoft.com/office/drawing/2014/main" val="1357000749"/>
                    </a:ext>
                  </a:extLst>
                </a:gridCol>
                <a:gridCol w="837917">
                  <a:extLst>
                    <a:ext uri="{9D8B030D-6E8A-4147-A177-3AD203B41FA5}">
                      <a16:colId xmlns:a16="http://schemas.microsoft.com/office/drawing/2014/main" val="4227669970"/>
                    </a:ext>
                  </a:extLst>
                </a:gridCol>
                <a:gridCol w="837917">
                  <a:extLst>
                    <a:ext uri="{9D8B030D-6E8A-4147-A177-3AD203B41FA5}">
                      <a16:colId xmlns:a16="http://schemas.microsoft.com/office/drawing/2014/main" val="1705439748"/>
                    </a:ext>
                  </a:extLst>
                </a:gridCol>
                <a:gridCol w="837917">
                  <a:extLst>
                    <a:ext uri="{9D8B030D-6E8A-4147-A177-3AD203B41FA5}">
                      <a16:colId xmlns:a16="http://schemas.microsoft.com/office/drawing/2014/main" val="1517767595"/>
                    </a:ext>
                  </a:extLst>
                </a:gridCol>
                <a:gridCol w="837917">
                  <a:extLst>
                    <a:ext uri="{9D8B030D-6E8A-4147-A177-3AD203B41FA5}">
                      <a16:colId xmlns:a16="http://schemas.microsoft.com/office/drawing/2014/main" val="1875053210"/>
                    </a:ext>
                  </a:extLst>
                </a:gridCol>
              </a:tblGrid>
              <a:tr h="325581">
                <a:tc gridSpan="8">
                  <a:txBody>
                    <a:bodyPr/>
                    <a:lstStyle/>
                    <a:p>
                      <a:pPr algn="ctr" fontAlgn="t"/>
                      <a:r>
                        <a:rPr lang="en-US" sz="1600" b="0" i="0" u="none" strike="noStrike" dirty="0">
                          <a:solidFill>
                            <a:srgbClr val="FFFFFF"/>
                          </a:solidFill>
                          <a:effectLst/>
                          <a:latin typeface="Poppins" pitchFamily="2" charset="0"/>
                          <a:ea typeface="宋体" panose="02010600030101010101" pitchFamily="2" charset="-122"/>
                          <a:cs typeface="Poppins" pitchFamily="2" charset="0"/>
                        </a:rPr>
                        <a:t>Income Statement(</a:t>
                      </a:r>
                      <a:r>
                        <a:rPr lang="en-US" sz="1600" b="0" i="0" u="none" strike="noStrike" dirty="0" err="1">
                          <a:solidFill>
                            <a:srgbClr val="FFFFFF"/>
                          </a:solidFill>
                          <a:effectLst/>
                          <a:latin typeface="Poppins" pitchFamily="2" charset="0"/>
                          <a:ea typeface="宋体" panose="02010600030101010101" pitchFamily="2" charset="-122"/>
                          <a:cs typeface="Poppins" pitchFamily="2" charset="0"/>
                        </a:rPr>
                        <a:t>millon</a:t>
                      </a:r>
                      <a:r>
                        <a:rPr lang="en-US" sz="1600" b="0" i="0" u="none" strike="noStrike" dirty="0">
                          <a:solidFill>
                            <a:srgbClr val="FFFFFF"/>
                          </a:solidFill>
                          <a:effectLst/>
                          <a:latin typeface="Poppins" pitchFamily="2" charset="0"/>
                          <a:ea typeface="宋体" panose="02010600030101010101" pitchFamily="2" charset="-122"/>
                          <a:cs typeface="Poppins" pitchFamily="2" charset="0"/>
                        </a:rPr>
                        <a:t>)</a:t>
                      </a:r>
                    </a:p>
                  </a:txBody>
                  <a:tcPr marL="6350" marR="6350" marT="6350" marB="0" anchor="ctr">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21030914"/>
                  </a:ext>
                </a:extLst>
              </a:tr>
              <a:tr h="325581">
                <a:tc>
                  <a:txBody>
                    <a:bodyPr/>
                    <a:lstStyle/>
                    <a:p>
                      <a:pPr algn="ctr" fontAlgn="t"/>
                      <a:r>
                        <a:rPr lang="zh-CN" altLang="en-US" sz="1600" b="0" i="0" u="none" strike="noStrike">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2021</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2022</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2023E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2024E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2025E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2026E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6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1755130516"/>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Total Revenue</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10289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11311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13260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15480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17989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20824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24118 </a:t>
                      </a:r>
                    </a:p>
                  </a:txBody>
                  <a:tcPr marL="6350" marR="6350" marT="6350" marB="0" anchor="ctr">
                    <a:lnL>
                      <a:noFill/>
                    </a:lnL>
                    <a:lnR>
                      <a:noFill/>
                    </a:lnR>
                    <a:lnT>
                      <a:noFill/>
                    </a:lnT>
                    <a:lnB>
                      <a:noFill/>
                    </a:lnB>
                  </a:tcPr>
                </a:tc>
                <a:extLst>
                  <a:ext uri="{0D108BD9-81ED-4DB2-BD59-A6C34878D82A}">
                    <a16:rowId xmlns:a16="http://schemas.microsoft.com/office/drawing/2014/main" val="80346300"/>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Total COGS</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9133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9998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11648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13584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15788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18314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21244 </a:t>
                      </a:r>
                    </a:p>
                  </a:txBody>
                  <a:tcPr marL="6350" marR="6350" marT="6350" marB="0" anchor="ctr">
                    <a:lnL>
                      <a:noFill/>
                    </a:lnL>
                    <a:lnR>
                      <a:noFill/>
                    </a:lnR>
                    <a:lnT>
                      <a:noFill/>
                    </a:lnT>
                    <a:lnB>
                      <a:noFill/>
                    </a:lnB>
                  </a:tcPr>
                </a:tc>
                <a:extLst>
                  <a:ext uri="{0D108BD9-81ED-4DB2-BD59-A6C34878D82A}">
                    <a16:rowId xmlns:a16="http://schemas.microsoft.com/office/drawing/2014/main" val="3323932129"/>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Total Gross Profit</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1156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1313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1612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1896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2201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2510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2874 </a:t>
                      </a:r>
                    </a:p>
                  </a:txBody>
                  <a:tcPr marL="6350" marR="6350" marT="6350" marB="0" anchor="ctr">
                    <a:lnL>
                      <a:noFill/>
                    </a:lnL>
                    <a:lnR>
                      <a:noFill/>
                    </a:lnR>
                    <a:lnT>
                      <a:noFill/>
                    </a:lnT>
                    <a:lnB>
                      <a:noFill/>
                    </a:lnB>
                  </a:tcPr>
                </a:tc>
                <a:extLst>
                  <a:ext uri="{0D108BD9-81ED-4DB2-BD59-A6C34878D82A}">
                    <a16:rowId xmlns:a16="http://schemas.microsoft.com/office/drawing/2014/main" val="740029871"/>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Other revenue</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80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50 </a:t>
                      </a:r>
                    </a:p>
                  </a:txBody>
                  <a:tcPr marL="6350" marR="6350" marT="6350" marB="0" anchor="ctr">
                    <a:lnL>
                      <a:noFill/>
                    </a:lnL>
                    <a:lnR>
                      <a:noFill/>
                    </a:lnR>
                    <a:lnT>
                      <a:noFill/>
                    </a:lnT>
                    <a:lnB>
                      <a:noFill/>
                    </a:lnB>
                  </a:tcPr>
                </a:tc>
                <a:extLst>
                  <a:ext uri="{0D108BD9-81ED-4DB2-BD59-A6C34878D82A}">
                    <a16:rowId xmlns:a16="http://schemas.microsoft.com/office/drawing/2014/main" val="2418579550"/>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SG&amp;A</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895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984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1154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1354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1583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1843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2130 </a:t>
                      </a:r>
                    </a:p>
                  </a:txBody>
                  <a:tcPr marL="6350" marR="6350" marT="6350" marB="0" anchor="ctr">
                    <a:lnL>
                      <a:noFill/>
                    </a:lnL>
                    <a:lnR>
                      <a:noFill/>
                    </a:lnR>
                    <a:lnT>
                      <a:noFill/>
                    </a:lnT>
                    <a:lnB>
                      <a:noFill/>
                    </a:lnB>
                  </a:tcPr>
                </a:tc>
                <a:extLst>
                  <a:ext uri="{0D108BD9-81ED-4DB2-BD59-A6C34878D82A}">
                    <a16:rowId xmlns:a16="http://schemas.microsoft.com/office/drawing/2014/main" val="1731442927"/>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Interest Expense</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33</a:t>
                      </a:r>
                    </a:p>
                  </a:txBody>
                  <a:tcPr marL="6350" marR="6350" marT="6350" marB="0" anchor="ctr">
                    <a:lnL>
                      <a:noFill/>
                    </a:lnL>
                    <a:lnR>
                      <a:noFill/>
                    </a:lnR>
                    <a:lnT>
                      <a:noFill/>
                    </a:lnT>
                    <a:lnB>
                      <a:noFill/>
                    </a:lnB>
                  </a:tcPr>
                </a:tc>
                <a:extLst>
                  <a:ext uri="{0D108BD9-81ED-4DB2-BD59-A6C34878D82A}">
                    <a16:rowId xmlns:a16="http://schemas.microsoft.com/office/drawing/2014/main" val="2094661544"/>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Depreciation</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118</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128</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135</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145</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150</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155</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160</a:t>
                      </a:r>
                    </a:p>
                  </a:txBody>
                  <a:tcPr marL="6350" marR="6350" marT="6350" marB="0" anchor="ctr">
                    <a:lnL>
                      <a:noFill/>
                    </a:lnL>
                    <a:lnR>
                      <a:noFill/>
                    </a:lnR>
                    <a:lnT>
                      <a:noFill/>
                    </a:lnT>
                    <a:lnB>
                      <a:noFill/>
                    </a:lnB>
                  </a:tcPr>
                </a:tc>
                <a:extLst>
                  <a:ext uri="{0D108BD9-81ED-4DB2-BD59-A6C34878D82A}">
                    <a16:rowId xmlns:a16="http://schemas.microsoft.com/office/drawing/2014/main" val="1301562083"/>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Income before tax</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258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346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370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413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485 </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529 </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601 </a:t>
                      </a:r>
                    </a:p>
                  </a:txBody>
                  <a:tcPr marL="6350" marR="6350" marT="6350" marB="0" anchor="ctr">
                    <a:lnL>
                      <a:noFill/>
                    </a:lnL>
                    <a:lnR>
                      <a:noFill/>
                    </a:lnR>
                    <a:lnT>
                      <a:noFill/>
                    </a:lnT>
                    <a:lnB>
                      <a:noFill/>
                    </a:lnB>
                  </a:tcPr>
                </a:tc>
                <a:extLst>
                  <a:ext uri="{0D108BD9-81ED-4DB2-BD59-A6C34878D82A}">
                    <a16:rowId xmlns:a16="http://schemas.microsoft.com/office/drawing/2014/main" val="912497840"/>
                  </a:ext>
                </a:extLst>
              </a:tr>
              <a:tr h="325581">
                <a:tc>
                  <a:txBody>
                    <a:bodyPr/>
                    <a:lstStyle/>
                    <a:p>
                      <a:pPr algn="ctr" fontAlgn="t"/>
                      <a:r>
                        <a:rPr lang="en-US" sz="1600" b="0" i="0" u="none" strike="noStrike">
                          <a:solidFill>
                            <a:srgbClr val="000000"/>
                          </a:solidFill>
                          <a:effectLst/>
                          <a:latin typeface="Poppins" pitchFamily="2" charset="0"/>
                          <a:ea typeface="宋体" panose="02010600030101010101" pitchFamily="2" charset="-122"/>
                          <a:cs typeface="Poppins" pitchFamily="2" charset="0"/>
                        </a:rPr>
                        <a:t>Tax rate</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14%</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12%</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8%</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10%</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10%</a:t>
                      </a:r>
                    </a:p>
                  </a:txBody>
                  <a:tcPr marL="6350" marR="6350" marT="6350" marB="0" anchor="ctr">
                    <a:lnL>
                      <a:noFill/>
                    </a:lnL>
                    <a:lnR>
                      <a:noFill/>
                    </a:lnR>
                    <a:lnT>
                      <a:noFill/>
                    </a:lnT>
                    <a:lnB>
                      <a:noFill/>
                    </a:lnB>
                  </a:tcPr>
                </a:tc>
                <a:tc>
                  <a:txBody>
                    <a:bodyPr/>
                    <a:lstStyle/>
                    <a:p>
                      <a:pPr algn="ctr" fontAlgn="t"/>
                      <a:r>
                        <a:rPr lang="en-US" altLang="zh-CN" sz="1600" b="0" i="0" u="none" strike="noStrike">
                          <a:solidFill>
                            <a:srgbClr val="000000"/>
                          </a:solidFill>
                          <a:effectLst/>
                          <a:latin typeface="Poppins" pitchFamily="2" charset="0"/>
                          <a:ea typeface="宋体" panose="02010600030101010101" pitchFamily="2" charset="-122"/>
                          <a:cs typeface="Poppins" pitchFamily="2" charset="0"/>
                        </a:rPr>
                        <a:t>10%</a:t>
                      </a:r>
                    </a:p>
                  </a:txBody>
                  <a:tcPr marL="6350" marR="6350" marT="6350" marB="0" anchor="ctr">
                    <a:lnL>
                      <a:noFill/>
                    </a:lnL>
                    <a:lnR>
                      <a:noFill/>
                    </a:lnR>
                    <a:lnT>
                      <a:noFill/>
                    </a:lnT>
                    <a:lnB>
                      <a:noFill/>
                    </a:lnB>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10%</a:t>
                      </a:r>
                    </a:p>
                  </a:txBody>
                  <a:tcPr marL="6350" marR="6350" marT="6350" marB="0" anchor="ctr">
                    <a:lnL>
                      <a:noFill/>
                    </a:lnL>
                    <a:lnR>
                      <a:noFill/>
                    </a:lnR>
                    <a:lnT>
                      <a:noFill/>
                    </a:lnT>
                    <a:lnB>
                      <a:noFill/>
                    </a:lnB>
                  </a:tcPr>
                </a:tc>
                <a:extLst>
                  <a:ext uri="{0D108BD9-81ED-4DB2-BD59-A6C34878D82A}">
                    <a16:rowId xmlns:a16="http://schemas.microsoft.com/office/drawing/2014/main" val="2025718961"/>
                  </a:ext>
                </a:extLst>
              </a:tr>
              <a:tr h="325581">
                <a:tc>
                  <a:txBody>
                    <a:bodyPr/>
                    <a:lstStyle/>
                    <a:p>
                      <a:pPr algn="ctr" fontAlgn="t"/>
                      <a:r>
                        <a:rPr lang="en-US" sz="1600" b="0" i="0" u="none" strike="noStrike" dirty="0">
                          <a:solidFill>
                            <a:srgbClr val="000000"/>
                          </a:solidFill>
                          <a:effectLst/>
                          <a:latin typeface="Poppins" pitchFamily="2" charset="0"/>
                          <a:ea typeface="宋体" panose="02010600030101010101" pitchFamily="2" charset="-122"/>
                          <a:cs typeface="Poppins" pitchFamily="2" charset="0"/>
                        </a:rPr>
                        <a:t>Net Income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222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306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341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371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435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474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600" b="0" i="0" u="none" strike="noStrike" dirty="0">
                          <a:solidFill>
                            <a:srgbClr val="000000"/>
                          </a:solidFill>
                          <a:effectLst/>
                          <a:latin typeface="Poppins" pitchFamily="2" charset="0"/>
                          <a:ea typeface="宋体" panose="02010600030101010101" pitchFamily="2" charset="-122"/>
                          <a:cs typeface="Poppins" pitchFamily="2" charset="0"/>
                        </a:rPr>
                        <a:t>539 </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876273521"/>
                  </a:ext>
                </a:extLst>
              </a:tr>
            </a:tbl>
          </a:graphicData>
        </a:graphic>
      </p:graphicFrame>
    </p:spTree>
    <p:extLst>
      <p:ext uri="{BB962C8B-B14F-4D97-AF65-F5344CB8AC3E}">
        <p14:creationId xmlns:p14="http://schemas.microsoft.com/office/powerpoint/2010/main" val="552033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5" name="文本框 14">
            <a:extLst>
              <a:ext uri="{FF2B5EF4-FFF2-40B4-BE49-F238E27FC236}">
                <a16:creationId xmlns:a16="http://schemas.microsoft.com/office/drawing/2014/main" id="{12837CB1-8391-2740-8051-D15452FD2664}"/>
              </a:ext>
            </a:extLst>
          </p:cNvPr>
          <p:cNvSpPr txBox="1"/>
          <p:nvPr/>
        </p:nvSpPr>
        <p:spPr>
          <a:xfrm>
            <a:off x="695325" y="1253861"/>
            <a:ext cx="10801350" cy="1754326"/>
          </a:xfrm>
          <a:prstGeom prst="rect">
            <a:avLst/>
          </a:prstGeom>
          <a:noFill/>
        </p:spPr>
        <p:txBody>
          <a:bodyPr wrap="square">
            <a:spAutoFit/>
          </a:bodyPr>
          <a:lstStyle/>
          <a:p>
            <a:pPr marL="0" marR="0" lvl="0" indent="0" algn="l" defTabSz="914400" rtl="0" eaLnBrk="1" fontAlgn="auto" latinLnBrk="0" hangingPunct="1">
              <a:spcBef>
                <a:spcPts val="0"/>
              </a:spcBef>
              <a:spcAft>
                <a:spcPts val="0"/>
              </a:spcAft>
              <a:buClrTx/>
              <a:buSzTx/>
              <a:buFontTx/>
              <a:buNone/>
              <a:tabLst/>
              <a:defRPr/>
            </a:pPr>
            <a:r>
              <a:rPr lang="en-US" altLang="zh-CN" b="1" dirty="0">
                <a:solidFill>
                  <a:prstClr val="black"/>
                </a:solidFill>
                <a:latin typeface="Poppins SemiBold" pitchFamily="2" charset="0"/>
                <a:ea typeface="等线" panose="02010600030101010101" pitchFamily="2" charset="-122"/>
                <a:cs typeface="Poppins SemiBold" pitchFamily="2" charset="0"/>
              </a:rPr>
              <a:t>Balance sheet</a:t>
            </a:r>
            <a:endParaRPr kumimoji="0" lang="en-US" altLang="zh-CN" sz="1800" b="1" u="none" strike="noStrike" kern="1200" cap="none" spc="0" normalizeH="0" baseline="0" noProof="0" dirty="0">
              <a:ln>
                <a:noFill/>
              </a:ln>
              <a:solidFill>
                <a:prstClr val="black"/>
              </a:solidFill>
              <a:effectLst/>
              <a:uLnTx/>
              <a:uFillTx/>
              <a:latin typeface="Poppins SemiBold" pitchFamily="2" charset="0"/>
              <a:ea typeface="等线" panose="02010600030101010101" pitchFamily="2" charset="-122"/>
              <a:cs typeface="Poppins SemiBold" pitchFamily="2" charset="0"/>
            </a:endParaRPr>
          </a:p>
          <a:p>
            <a:pPr marL="285750" marR="0" lvl="0" indent="-285750" algn="l" defTabSz="914400" rtl="0" eaLnBrk="1" fontAlgn="auto" latinLnBrk="0" hangingPunct="1">
              <a:spcBef>
                <a:spcPts val="0"/>
              </a:spcBef>
              <a:spcAft>
                <a:spcPts val="0"/>
              </a:spcAft>
              <a:buClrTx/>
              <a:buSzTx/>
              <a:buFont typeface="Wingdings" pitchFamily="2" charset="2"/>
              <a:buChar char="l"/>
              <a:tabLst/>
              <a:defRPr/>
            </a:pPr>
            <a:r>
              <a:rPr kumimoji="0" lang="en-US" altLang="zh-CN" sz="1800" i="0" u="none" strike="noStrike" kern="1200" cap="none" spc="0" normalizeH="0" baseline="0" noProof="0" dirty="0">
                <a:ln>
                  <a:noFill/>
                </a:ln>
                <a:solidFill>
                  <a:prstClr val="black"/>
                </a:solidFill>
                <a:effectLst/>
                <a:uLnTx/>
                <a:uFillTx/>
                <a:latin typeface="Poppins" pitchFamily="2" charset="0"/>
                <a:ea typeface="等线" panose="02010600030101010101" pitchFamily="2" charset="-122"/>
                <a:cs typeface="Poppins" pitchFamily="2" charset="0"/>
              </a:rPr>
              <a:t>We assume the turnover rates of inventory, account receivable and account payable remain at the level of their average of the past three years.</a:t>
            </a:r>
          </a:p>
          <a:p>
            <a:pPr>
              <a:defRPr/>
            </a:pPr>
            <a:r>
              <a:rPr kumimoji="0" lang="en-US" altLang="zh-CN" sz="1800" b="1" u="none" strike="noStrike" kern="1200" cap="none" spc="0" normalizeH="0" baseline="0" noProof="0" dirty="0">
                <a:ln>
                  <a:noFill/>
                </a:ln>
                <a:solidFill>
                  <a:prstClr val="black"/>
                </a:solidFill>
                <a:effectLst/>
                <a:uLnTx/>
                <a:uFillTx/>
                <a:latin typeface="Poppins SemiBold" pitchFamily="2" charset="0"/>
                <a:ea typeface="等线" panose="02010600030101010101" pitchFamily="2" charset="-122"/>
                <a:cs typeface="Poppins SemiBold" pitchFamily="2" charset="0"/>
              </a:rPr>
              <a:t>Free cash flow</a:t>
            </a:r>
          </a:p>
          <a:p>
            <a:pPr marL="285750" marR="0" lvl="0" indent="-285750" algn="l" defTabSz="914400" rtl="0" eaLnBrk="1" fontAlgn="auto" latinLnBrk="0" hangingPunct="1">
              <a:spcBef>
                <a:spcPts val="0"/>
              </a:spcBef>
              <a:spcAft>
                <a:spcPts val="0"/>
              </a:spcAft>
              <a:buClrTx/>
              <a:buSzTx/>
              <a:buFont typeface="Wingdings" pitchFamily="2" charset="2"/>
              <a:buChar char="l"/>
              <a:tabLst/>
              <a:defRPr/>
            </a:pPr>
            <a:r>
              <a:rPr kumimoji="0" lang="en-US" altLang="zh-CN" sz="1800" i="0" u="none" strike="noStrike" kern="1200" cap="none" spc="0" normalizeH="0" baseline="0" noProof="0" dirty="0">
                <a:ln>
                  <a:noFill/>
                </a:ln>
                <a:solidFill>
                  <a:prstClr val="black"/>
                </a:solidFill>
                <a:effectLst/>
                <a:uLnTx/>
                <a:uFillTx/>
                <a:latin typeface="Poppins" pitchFamily="2" charset="0"/>
                <a:ea typeface="等线" panose="02010600030101010101" pitchFamily="2" charset="-122"/>
                <a:cs typeface="Poppins" pitchFamily="2" charset="0"/>
              </a:rPr>
              <a:t>According to our predicted income statement and balance sheet, we got the predicted free cash flow in the next five years.</a:t>
            </a:r>
            <a:endParaRPr kumimoji="0" lang="zh-CN" altLang="en-US" sz="1800" i="0" u="none" strike="noStrike" kern="1200" cap="none" spc="0" normalizeH="0" baseline="0" noProof="0" dirty="0">
              <a:ln>
                <a:noFill/>
              </a:ln>
              <a:solidFill>
                <a:prstClr val="black"/>
              </a:solidFill>
              <a:effectLst/>
              <a:uLnTx/>
              <a:uFillTx/>
              <a:latin typeface="Poppins" pitchFamily="2" charset="0"/>
              <a:ea typeface="等线" panose="02010600030101010101" pitchFamily="2" charset="-122"/>
              <a:cs typeface="Poppins" pitchFamily="2" charset="0"/>
            </a:endParaRPr>
          </a:p>
        </p:txBody>
      </p:sp>
      <p:graphicFrame>
        <p:nvGraphicFramePr>
          <p:cNvPr id="16" name="表格 15">
            <a:extLst>
              <a:ext uri="{FF2B5EF4-FFF2-40B4-BE49-F238E27FC236}">
                <a16:creationId xmlns:a16="http://schemas.microsoft.com/office/drawing/2014/main" id="{28E8AD9D-F808-AF48-A2AD-FE770E317E5D}"/>
              </a:ext>
            </a:extLst>
          </p:cNvPr>
          <p:cNvGraphicFramePr>
            <a:graphicFrameLocks noGrp="1"/>
          </p:cNvGraphicFramePr>
          <p:nvPr>
            <p:extLst>
              <p:ext uri="{D42A27DB-BD31-4B8C-83A1-F6EECF244321}">
                <p14:modId xmlns:p14="http://schemas.microsoft.com/office/powerpoint/2010/main" val="143152768"/>
              </p:ext>
            </p:extLst>
          </p:nvPr>
        </p:nvGraphicFramePr>
        <p:xfrm>
          <a:off x="92364" y="3713913"/>
          <a:ext cx="5905500" cy="2570944"/>
        </p:xfrm>
        <a:graphic>
          <a:graphicData uri="http://schemas.openxmlformats.org/drawingml/2006/table">
            <a:tbl>
              <a:tblPr/>
              <a:tblGrid>
                <a:gridCol w="1886065">
                  <a:extLst>
                    <a:ext uri="{9D8B030D-6E8A-4147-A177-3AD203B41FA5}">
                      <a16:colId xmlns:a16="http://schemas.microsoft.com/office/drawing/2014/main" val="2058980178"/>
                    </a:ext>
                  </a:extLst>
                </a:gridCol>
                <a:gridCol w="574205">
                  <a:extLst>
                    <a:ext uri="{9D8B030D-6E8A-4147-A177-3AD203B41FA5}">
                      <a16:colId xmlns:a16="http://schemas.microsoft.com/office/drawing/2014/main" val="702311362"/>
                    </a:ext>
                  </a:extLst>
                </a:gridCol>
                <a:gridCol w="574205">
                  <a:extLst>
                    <a:ext uri="{9D8B030D-6E8A-4147-A177-3AD203B41FA5}">
                      <a16:colId xmlns:a16="http://schemas.microsoft.com/office/drawing/2014/main" val="2541393078"/>
                    </a:ext>
                  </a:extLst>
                </a:gridCol>
                <a:gridCol w="574205">
                  <a:extLst>
                    <a:ext uri="{9D8B030D-6E8A-4147-A177-3AD203B41FA5}">
                      <a16:colId xmlns:a16="http://schemas.microsoft.com/office/drawing/2014/main" val="329066589"/>
                    </a:ext>
                  </a:extLst>
                </a:gridCol>
                <a:gridCol w="574205">
                  <a:extLst>
                    <a:ext uri="{9D8B030D-6E8A-4147-A177-3AD203B41FA5}">
                      <a16:colId xmlns:a16="http://schemas.microsoft.com/office/drawing/2014/main" val="149180334"/>
                    </a:ext>
                  </a:extLst>
                </a:gridCol>
                <a:gridCol w="574205">
                  <a:extLst>
                    <a:ext uri="{9D8B030D-6E8A-4147-A177-3AD203B41FA5}">
                      <a16:colId xmlns:a16="http://schemas.microsoft.com/office/drawing/2014/main" val="1550214976"/>
                    </a:ext>
                  </a:extLst>
                </a:gridCol>
                <a:gridCol w="574205">
                  <a:extLst>
                    <a:ext uri="{9D8B030D-6E8A-4147-A177-3AD203B41FA5}">
                      <a16:colId xmlns:a16="http://schemas.microsoft.com/office/drawing/2014/main" val="3530455786"/>
                    </a:ext>
                  </a:extLst>
                </a:gridCol>
                <a:gridCol w="574205">
                  <a:extLst>
                    <a:ext uri="{9D8B030D-6E8A-4147-A177-3AD203B41FA5}">
                      <a16:colId xmlns:a16="http://schemas.microsoft.com/office/drawing/2014/main" val="2969150150"/>
                    </a:ext>
                  </a:extLst>
                </a:gridCol>
              </a:tblGrid>
              <a:tr h="321368">
                <a:tc gridSpan="8">
                  <a:txBody>
                    <a:bodyPr/>
                    <a:lstStyle/>
                    <a:p>
                      <a:pPr algn="ctr" fontAlgn="t"/>
                      <a:r>
                        <a:rPr lang="en-US" sz="1100" b="0" i="0" u="none" strike="noStrike" dirty="0">
                          <a:solidFill>
                            <a:srgbClr val="FFFFFF"/>
                          </a:solidFill>
                          <a:effectLst/>
                          <a:latin typeface="Poppins" pitchFamily="2" charset="0"/>
                          <a:ea typeface="宋体" panose="02010600030101010101" pitchFamily="2" charset="-122"/>
                          <a:cs typeface="Poppins" pitchFamily="2" charset="0"/>
                        </a:rPr>
                        <a:t>Net Income to Free Cash Flow (million)</a:t>
                      </a:r>
                    </a:p>
                  </a:txBody>
                  <a:tcPr marL="6350" marR="6350" marT="6350" marB="0" anchor="ctr">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60105162"/>
                  </a:ext>
                </a:extLst>
              </a:tr>
              <a:tr h="321368">
                <a:tc>
                  <a:txBody>
                    <a:bodyPr/>
                    <a:lstStyle/>
                    <a:p>
                      <a:pPr algn="ctr" fontAlgn="t"/>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2021</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2022</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2023E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2024E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2025E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2026E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1793348189"/>
                  </a:ext>
                </a:extLst>
              </a:tr>
              <a:tr h="321368">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Net Income</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222 </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306 </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341 </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371 </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435 </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474 </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539 </a:t>
                      </a:r>
                    </a:p>
                  </a:txBody>
                  <a:tcPr marL="6350" marR="6350" marT="6350" marB="0" anchor="ctr">
                    <a:lnL>
                      <a:noFill/>
                    </a:lnL>
                    <a:lnR>
                      <a:noFill/>
                    </a:lnR>
                    <a:lnT>
                      <a:noFill/>
                    </a:lnT>
                    <a:lnB>
                      <a:noFill/>
                    </a:lnB>
                  </a:tcPr>
                </a:tc>
                <a:extLst>
                  <a:ext uri="{0D108BD9-81ED-4DB2-BD59-A6C34878D82A}">
                    <a16:rowId xmlns:a16="http://schemas.microsoft.com/office/drawing/2014/main" val="2224503298"/>
                  </a:ext>
                </a:extLst>
              </a:tr>
              <a:tr h="321368">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Less : Change of NWC</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-17</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123</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20</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84</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77</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-171</a:t>
                      </a:r>
                    </a:p>
                  </a:txBody>
                  <a:tcPr marL="6350" marR="6350" marT="6350" marB="0" anchor="ctr">
                    <a:lnL>
                      <a:noFill/>
                    </a:lnL>
                    <a:lnR>
                      <a:noFill/>
                    </a:lnR>
                    <a:lnT>
                      <a:noFill/>
                    </a:lnT>
                    <a:lnB>
                      <a:noFill/>
                    </a:lnB>
                  </a:tcPr>
                </a:tc>
                <a:extLst>
                  <a:ext uri="{0D108BD9-81ED-4DB2-BD59-A6C34878D82A}">
                    <a16:rowId xmlns:a16="http://schemas.microsoft.com/office/drawing/2014/main" val="1822810580"/>
                  </a:ext>
                </a:extLst>
              </a:tr>
              <a:tr h="321368">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Less : </a:t>
                      </a:r>
                      <a:r>
                        <a:rPr lang="en-US" sz="1100" b="0" i="0" u="none" strike="noStrike" dirty="0">
                          <a:solidFill>
                            <a:srgbClr val="000000"/>
                          </a:solidFill>
                          <a:effectLst/>
                          <a:latin typeface="Poppins" pitchFamily="2" charset="0"/>
                          <a:ea typeface="宋体" panose="02010600030101010101" pitchFamily="2" charset="-122"/>
                          <a:cs typeface="Poppins" pitchFamily="2" charset="0"/>
                        </a:rPr>
                        <a:t>CPX</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44</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270</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150</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196</a:t>
                      </a:r>
                    </a:p>
                  </a:txBody>
                  <a:tcPr marL="6350" marR="6350" marT="6350" marB="0" anchor="ctr">
                    <a:lnL>
                      <a:noFill/>
                    </a:lnL>
                    <a:lnR>
                      <a:noFill/>
                    </a:lnR>
                    <a:lnT>
                      <a:noFill/>
                    </a:lnT>
                    <a:lnB>
                      <a:noFill/>
                    </a:lnB>
                  </a:tcPr>
                </a:tc>
                <a:extLst>
                  <a:ext uri="{0D108BD9-81ED-4DB2-BD59-A6C34878D82A}">
                    <a16:rowId xmlns:a16="http://schemas.microsoft.com/office/drawing/2014/main" val="1075353427"/>
                  </a:ext>
                </a:extLst>
              </a:tr>
              <a:tr h="321368">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Add : Depreciation</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118</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128</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181</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196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210</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225</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240</a:t>
                      </a:r>
                    </a:p>
                  </a:txBody>
                  <a:tcPr marL="6350" marR="6350" marT="6350" marB="0" anchor="ctr">
                    <a:lnL>
                      <a:noFill/>
                    </a:lnL>
                    <a:lnR>
                      <a:noFill/>
                    </a:lnR>
                    <a:lnT>
                      <a:noFill/>
                    </a:lnT>
                    <a:lnB>
                      <a:noFill/>
                    </a:lnB>
                  </a:tcPr>
                </a:tc>
                <a:extLst>
                  <a:ext uri="{0D108BD9-81ED-4DB2-BD59-A6C34878D82A}">
                    <a16:rowId xmlns:a16="http://schemas.microsoft.com/office/drawing/2014/main" val="3287589952"/>
                  </a:ext>
                </a:extLst>
              </a:tr>
              <a:tr h="321368">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Add : </a:t>
                      </a:r>
                      <a:r>
                        <a:rPr lang="en-US" sz="1100" b="0" i="0" u="none" strike="noStrike" dirty="0">
                          <a:solidFill>
                            <a:srgbClr val="000000"/>
                          </a:solidFill>
                          <a:effectLst/>
                          <a:latin typeface="Poppins" pitchFamily="2" charset="0"/>
                          <a:ea typeface="宋体" panose="02010600030101010101" pitchFamily="2" charset="-122"/>
                          <a:cs typeface="Poppins" pitchFamily="2" charset="0"/>
                        </a:rPr>
                        <a:t>Net interest expense</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28</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29</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30</a:t>
                      </a:r>
                    </a:p>
                  </a:txBody>
                  <a:tcPr marL="6350" marR="6350" marT="6350" marB="0" anchor="ctr">
                    <a:lnL>
                      <a:noFill/>
                    </a:lnL>
                    <a:lnR>
                      <a:noFill/>
                    </a:lnR>
                    <a:lnT>
                      <a:noFill/>
                    </a:lnT>
                    <a:lnB>
                      <a:noFill/>
                    </a:lnB>
                  </a:tcPr>
                </a:tc>
                <a:extLst>
                  <a:ext uri="{0D108BD9-81ED-4DB2-BD59-A6C34878D82A}">
                    <a16:rowId xmlns:a16="http://schemas.microsoft.com/office/drawing/2014/main" val="4044949493"/>
                  </a:ext>
                </a:extLst>
              </a:tr>
              <a:tr h="321368">
                <a:tc>
                  <a:txBody>
                    <a:bodyPr/>
                    <a:lstStyle/>
                    <a:p>
                      <a:pPr marL="0" algn="ctr" defTabSz="914400" rtl="0" eaLnBrk="1" fontAlgn="t" latinLnBrk="0" hangingPunct="1"/>
                      <a:r>
                        <a:rPr lang="en-US" sz="1100" b="0" i="0" u="none" strike="noStrike" kern="1200" dirty="0">
                          <a:solidFill>
                            <a:srgbClr val="000000"/>
                          </a:solidFill>
                          <a:effectLst/>
                          <a:latin typeface="Poppins" pitchFamily="2" charset="0"/>
                          <a:ea typeface="宋体" panose="02010600030101010101" pitchFamily="2" charset="-122"/>
                          <a:cs typeface="Poppins" pitchFamily="2" charset="0"/>
                        </a:rPr>
                        <a:t>FCF</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zh-CN" altLang="en-US" sz="1100" b="0" i="0" u="none" strike="noStrike" kern="1200" dirty="0">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210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279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379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395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456 </a:t>
                      </a:r>
                    </a:p>
                  </a:txBody>
                  <a:tcPr marL="6350" marR="6350" marT="6350" marB="0" anchor="ctr">
                    <a:lnL>
                      <a:noFill/>
                    </a:lnL>
                    <a:lnR>
                      <a:noFill/>
                    </a:lnR>
                    <a:lnT>
                      <a:noFill/>
                    </a:lnT>
                    <a:lnB>
                      <a:noFill/>
                    </a:lnB>
                    <a:solidFill>
                      <a:srgbClr val="02852A">
                        <a:alpha val="40000"/>
                      </a:srgbClr>
                    </a:solidFill>
                  </a:tcPr>
                </a:tc>
                <a:tc>
                  <a:txBody>
                    <a:bodyPr/>
                    <a:lstStyle/>
                    <a:p>
                      <a:pPr marL="0" algn="ctr" defTabSz="914400" rtl="0" eaLnBrk="1" fontAlgn="t" latinLnBrk="0" hangingPunct="1"/>
                      <a:r>
                        <a:rPr lang="en-US" altLang="zh-CN" sz="1100" b="0" i="0" u="none" strike="noStrike" kern="1200" dirty="0">
                          <a:solidFill>
                            <a:srgbClr val="000000"/>
                          </a:solidFill>
                          <a:effectLst/>
                          <a:latin typeface="Poppins" pitchFamily="2" charset="0"/>
                          <a:ea typeface="宋体" panose="02010600030101010101" pitchFamily="2" charset="-122"/>
                          <a:cs typeface="Poppins" pitchFamily="2" charset="0"/>
                        </a:rPr>
                        <a:t>782 </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901418990"/>
                  </a:ext>
                </a:extLst>
              </a:tr>
            </a:tbl>
          </a:graphicData>
        </a:graphic>
      </p:graphicFrame>
      <p:graphicFrame>
        <p:nvGraphicFramePr>
          <p:cNvPr id="18" name="表格 17">
            <a:extLst>
              <a:ext uri="{FF2B5EF4-FFF2-40B4-BE49-F238E27FC236}">
                <a16:creationId xmlns:a16="http://schemas.microsoft.com/office/drawing/2014/main" id="{8E26431C-3A8A-4A48-80AB-674B421672D6}"/>
              </a:ext>
            </a:extLst>
          </p:cNvPr>
          <p:cNvGraphicFramePr>
            <a:graphicFrameLocks noGrp="1"/>
          </p:cNvGraphicFramePr>
          <p:nvPr>
            <p:extLst>
              <p:ext uri="{D42A27DB-BD31-4B8C-83A1-F6EECF244321}">
                <p14:modId xmlns:p14="http://schemas.microsoft.com/office/powerpoint/2010/main" val="3522855566"/>
              </p:ext>
            </p:extLst>
          </p:nvPr>
        </p:nvGraphicFramePr>
        <p:xfrm>
          <a:off x="6096000" y="3663184"/>
          <a:ext cx="6086763" cy="2570940"/>
        </p:xfrm>
        <a:graphic>
          <a:graphicData uri="http://schemas.openxmlformats.org/drawingml/2006/table">
            <a:tbl>
              <a:tblPr/>
              <a:tblGrid>
                <a:gridCol w="1688586">
                  <a:extLst>
                    <a:ext uri="{9D8B030D-6E8A-4147-A177-3AD203B41FA5}">
                      <a16:colId xmlns:a16="http://schemas.microsoft.com/office/drawing/2014/main" val="2728005029"/>
                    </a:ext>
                  </a:extLst>
                </a:gridCol>
                <a:gridCol w="628311">
                  <a:extLst>
                    <a:ext uri="{9D8B030D-6E8A-4147-A177-3AD203B41FA5}">
                      <a16:colId xmlns:a16="http://schemas.microsoft.com/office/drawing/2014/main" val="128813392"/>
                    </a:ext>
                  </a:extLst>
                </a:gridCol>
                <a:gridCol w="628311">
                  <a:extLst>
                    <a:ext uri="{9D8B030D-6E8A-4147-A177-3AD203B41FA5}">
                      <a16:colId xmlns:a16="http://schemas.microsoft.com/office/drawing/2014/main" val="644137528"/>
                    </a:ext>
                  </a:extLst>
                </a:gridCol>
                <a:gridCol w="628311">
                  <a:extLst>
                    <a:ext uri="{9D8B030D-6E8A-4147-A177-3AD203B41FA5}">
                      <a16:colId xmlns:a16="http://schemas.microsoft.com/office/drawing/2014/main" val="2555032449"/>
                    </a:ext>
                  </a:extLst>
                </a:gridCol>
                <a:gridCol w="628311">
                  <a:extLst>
                    <a:ext uri="{9D8B030D-6E8A-4147-A177-3AD203B41FA5}">
                      <a16:colId xmlns:a16="http://schemas.microsoft.com/office/drawing/2014/main" val="802078239"/>
                    </a:ext>
                  </a:extLst>
                </a:gridCol>
                <a:gridCol w="628311">
                  <a:extLst>
                    <a:ext uri="{9D8B030D-6E8A-4147-A177-3AD203B41FA5}">
                      <a16:colId xmlns:a16="http://schemas.microsoft.com/office/drawing/2014/main" val="530897797"/>
                    </a:ext>
                  </a:extLst>
                </a:gridCol>
                <a:gridCol w="628311">
                  <a:extLst>
                    <a:ext uri="{9D8B030D-6E8A-4147-A177-3AD203B41FA5}">
                      <a16:colId xmlns:a16="http://schemas.microsoft.com/office/drawing/2014/main" val="3220181377"/>
                    </a:ext>
                  </a:extLst>
                </a:gridCol>
                <a:gridCol w="628311">
                  <a:extLst>
                    <a:ext uri="{9D8B030D-6E8A-4147-A177-3AD203B41FA5}">
                      <a16:colId xmlns:a16="http://schemas.microsoft.com/office/drawing/2014/main" val="983131814"/>
                    </a:ext>
                  </a:extLst>
                </a:gridCol>
              </a:tblGrid>
              <a:tr h="285660">
                <a:tc gridSpan="8">
                  <a:txBody>
                    <a:bodyPr/>
                    <a:lstStyle/>
                    <a:p>
                      <a:pPr algn="ctr" fontAlgn="t"/>
                      <a:r>
                        <a:rPr lang="en-US" sz="1100" b="0" i="0" u="none" strike="noStrike" dirty="0">
                          <a:solidFill>
                            <a:srgbClr val="FFFFFF"/>
                          </a:solidFill>
                          <a:effectLst/>
                          <a:latin typeface="Poppins" pitchFamily="2" charset="0"/>
                          <a:ea typeface="宋体" panose="02010600030101010101" pitchFamily="2" charset="-122"/>
                          <a:cs typeface="Poppins" pitchFamily="2" charset="0"/>
                        </a:rPr>
                        <a:t>Balance sheet (million)</a:t>
                      </a:r>
                    </a:p>
                  </a:txBody>
                  <a:tcPr marL="6350" marR="6350" marT="6350" marB="0" anchor="ctr">
                    <a:lnL>
                      <a:noFill/>
                    </a:lnL>
                    <a:lnR>
                      <a:noFill/>
                    </a:lnR>
                    <a:lnT>
                      <a:noFill/>
                    </a:lnT>
                    <a:lnB>
                      <a:noFill/>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75543753"/>
                  </a:ext>
                </a:extLst>
              </a:tr>
              <a:tr h="285660">
                <a:tc>
                  <a:txBody>
                    <a:bodyPr/>
                    <a:lstStyle/>
                    <a:p>
                      <a:pPr algn="ctr" fontAlgn="t"/>
                      <a:r>
                        <a:rPr lang="zh-CN" altLang="en-US" sz="1100" b="0" i="0" u="none" strike="noStrike" dirty="0">
                          <a:solidFill>
                            <a:srgbClr val="000000"/>
                          </a:solidFill>
                          <a:effectLst/>
                          <a:latin typeface="Poppins" pitchFamily="2" charset="0"/>
                          <a:ea typeface="宋体" panose="02010600030101010101" pitchFamily="2" charset="-122"/>
                          <a:cs typeface="Poppins" pitchFamily="2" charset="0"/>
                        </a:rPr>
                        <a:t>　</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2021</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2022</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2023E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2024E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2025E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2026E</a:t>
                      </a:r>
                    </a:p>
                  </a:txBody>
                  <a:tcPr marL="6350" marR="6350" marT="6350" marB="0" anchor="ctr">
                    <a:lnL>
                      <a:noFill/>
                    </a:lnL>
                    <a:lnR>
                      <a:noFill/>
                    </a:lnR>
                    <a:lnT>
                      <a:noFill/>
                    </a:lnT>
                    <a:lnB>
                      <a:noFill/>
                    </a:lnB>
                    <a:solidFill>
                      <a:srgbClr val="02852A">
                        <a:alpha val="40000"/>
                      </a:srgbClr>
                    </a:solidFill>
                  </a:tcPr>
                </a:tc>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2027E</a:t>
                      </a:r>
                    </a:p>
                  </a:txBody>
                  <a:tcPr marL="6350" marR="6350" marT="6350" marB="0" anchor="ctr">
                    <a:lnL>
                      <a:noFill/>
                    </a:lnL>
                    <a:lnR>
                      <a:noFill/>
                    </a:lnR>
                    <a:lnT>
                      <a:noFill/>
                    </a:lnT>
                    <a:lnB>
                      <a:noFill/>
                    </a:lnB>
                    <a:solidFill>
                      <a:srgbClr val="02852A">
                        <a:alpha val="40000"/>
                      </a:srgbClr>
                    </a:solidFill>
                  </a:tcPr>
                </a:tc>
                <a:extLst>
                  <a:ext uri="{0D108BD9-81ED-4DB2-BD59-A6C34878D82A}">
                    <a16:rowId xmlns:a16="http://schemas.microsoft.com/office/drawing/2014/main" val="4215634922"/>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Cash</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837</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1755</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1332</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1564</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1828</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2577</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3543</a:t>
                      </a:r>
                    </a:p>
                  </a:txBody>
                  <a:tcPr marL="6350" marR="6350" marT="6350" marB="0" anchor="ctr">
                    <a:lnL>
                      <a:noFill/>
                    </a:lnL>
                    <a:lnR>
                      <a:noFill/>
                    </a:lnR>
                    <a:lnT>
                      <a:noFill/>
                    </a:lnT>
                    <a:lnB>
                      <a:noFill/>
                    </a:lnB>
                  </a:tcPr>
                </a:tc>
                <a:extLst>
                  <a:ext uri="{0D108BD9-81ED-4DB2-BD59-A6C34878D82A}">
                    <a16:rowId xmlns:a16="http://schemas.microsoft.com/office/drawing/2014/main" val="2405333804"/>
                  </a:ext>
                </a:extLst>
              </a:tr>
              <a:tr h="285660">
                <a:tc>
                  <a:txBody>
                    <a:bodyPr/>
                    <a:lstStyle/>
                    <a:p>
                      <a:pPr algn="ctr" fontAlgn="t"/>
                      <a:r>
                        <a:rPr lang="en-US" sz="1100" b="0" i="0" u="none" strike="noStrike" dirty="0">
                          <a:solidFill>
                            <a:srgbClr val="000000"/>
                          </a:solidFill>
                          <a:effectLst/>
                          <a:latin typeface="Poppins" pitchFamily="2" charset="0"/>
                          <a:ea typeface="宋体" panose="02010600030101010101" pitchFamily="2" charset="-122"/>
                          <a:cs typeface="Poppins" pitchFamily="2" charset="0"/>
                        </a:rPr>
                        <a:t>Account receivable</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1169</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1159</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1100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1100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1100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1500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1800</a:t>
                      </a:r>
                    </a:p>
                  </a:txBody>
                  <a:tcPr marL="6350" marR="6350" marT="6350" marB="0" anchor="ctr">
                    <a:lnL>
                      <a:noFill/>
                    </a:lnL>
                    <a:lnR>
                      <a:noFill/>
                    </a:lnR>
                    <a:lnT>
                      <a:noFill/>
                    </a:lnT>
                    <a:lnB>
                      <a:noFill/>
                    </a:lnB>
                  </a:tcPr>
                </a:tc>
                <a:extLst>
                  <a:ext uri="{0D108BD9-81ED-4DB2-BD59-A6C34878D82A}">
                    <a16:rowId xmlns:a16="http://schemas.microsoft.com/office/drawing/2014/main" val="3889692600"/>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Inventory</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251</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343</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366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429</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501</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583</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679</a:t>
                      </a:r>
                    </a:p>
                  </a:txBody>
                  <a:tcPr marL="6350" marR="6350" marT="6350" marB="0" anchor="ctr">
                    <a:lnL>
                      <a:noFill/>
                    </a:lnL>
                    <a:lnR>
                      <a:noFill/>
                    </a:lnR>
                    <a:lnT>
                      <a:noFill/>
                    </a:lnT>
                    <a:lnB>
                      <a:noFill/>
                    </a:lnB>
                  </a:tcPr>
                </a:tc>
                <a:extLst>
                  <a:ext uri="{0D108BD9-81ED-4DB2-BD59-A6C34878D82A}">
                    <a16:rowId xmlns:a16="http://schemas.microsoft.com/office/drawing/2014/main" val="3967898436"/>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Fixed assets</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308</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450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419</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420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406</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377</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334</a:t>
                      </a:r>
                    </a:p>
                  </a:txBody>
                  <a:tcPr marL="6350" marR="6350" marT="6350" marB="0" anchor="ctr">
                    <a:lnL>
                      <a:noFill/>
                    </a:lnL>
                    <a:lnR>
                      <a:noFill/>
                    </a:lnR>
                    <a:lnT>
                      <a:noFill/>
                    </a:lnT>
                    <a:lnB>
                      <a:noFill/>
                    </a:lnB>
                  </a:tcPr>
                </a:tc>
                <a:extLst>
                  <a:ext uri="{0D108BD9-81ED-4DB2-BD59-A6C34878D82A}">
                    <a16:rowId xmlns:a16="http://schemas.microsoft.com/office/drawing/2014/main" val="584909283"/>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Account payable</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381</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553</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542</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741</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863</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1005</a:t>
                      </a:r>
                    </a:p>
                  </a:txBody>
                  <a:tcPr marL="6350" marR="6350" marT="6350" marB="0" anchor="ctr">
                    <a:lnL>
                      <a:noFill/>
                    </a:lnL>
                    <a:lnR>
                      <a:noFill/>
                    </a:lnR>
                    <a:lnT>
                      <a:noFill/>
                    </a:lnT>
                    <a:lnB>
                      <a:noFill/>
                    </a:lnB>
                  </a:tcPr>
                </a:tc>
                <a:extLst>
                  <a:ext uri="{0D108BD9-81ED-4DB2-BD59-A6C34878D82A}">
                    <a16:rowId xmlns:a16="http://schemas.microsoft.com/office/drawing/2014/main" val="226652662"/>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Other current liabilities</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2675</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2602</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2454</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2404</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2286</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2570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2994</a:t>
                      </a:r>
                    </a:p>
                  </a:txBody>
                  <a:tcPr marL="6350" marR="6350" marT="6350" marB="0" anchor="ctr">
                    <a:lnL>
                      <a:noFill/>
                    </a:lnL>
                    <a:lnR>
                      <a:noFill/>
                    </a:lnR>
                    <a:lnT>
                      <a:noFill/>
                    </a:lnT>
                    <a:lnB>
                      <a:noFill/>
                    </a:lnB>
                  </a:tcPr>
                </a:tc>
                <a:extLst>
                  <a:ext uri="{0D108BD9-81ED-4DB2-BD59-A6C34878D82A}">
                    <a16:rowId xmlns:a16="http://schemas.microsoft.com/office/drawing/2014/main" val="3225226732"/>
                  </a:ext>
                </a:extLst>
              </a:tr>
              <a:tr h="285660">
                <a:tc>
                  <a:txBody>
                    <a:bodyPr/>
                    <a:lstStyle/>
                    <a:p>
                      <a:pPr algn="ctr" fontAlgn="t"/>
                      <a:r>
                        <a:rPr lang="en-US" sz="1100" b="0" i="0" u="none" strike="noStrike">
                          <a:solidFill>
                            <a:srgbClr val="000000"/>
                          </a:solidFill>
                          <a:effectLst/>
                          <a:latin typeface="Poppins" pitchFamily="2" charset="0"/>
                          <a:ea typeface="宋体" panose="02010600030101010101" pitchFamily="2" charset="-122"/>
                          <a:cs typeface="Poppins" pitchFamily="2" charset="0"/>
                        </a:rPr>
                        <a:t>Long-term debt</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650</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tc>
                  <a:txBody>
                    <a:bodyPr/>
                    <a:lstStyle/>
                    <a:p>
                      <a:pPr algn="ctr" fontAlgn="t"/>
                      <a:r>
                        <a:rPr lang="en-US" altLang="zh-CN" sz="1100" b="0" i="0" u="none" strike="noStrike" dirty="0">
                          <a:solidFill>
                            <a:srgbClr val="000000"/>
                          </a:solidFill>
                          <a:effectLst/>
                          <a:latin typeface="Poppins" pitchFamily="2" charset="0"/>
                          <a:ea typeface="宋体" panose="02010600030101010101" pitchFamily="2" charset="-122"/>
                          <a:cs typeface="Poppins" pitchFamily="2" charset="0"/>
                        </a:rPr>
                        <a:t>635</a:t>
                      </a:r>
                    </a:p>
                  </a:txBody>
                  <a:tcPr marL="6350" marR="6350" marT="6350" marB="0" anchor="ctr">
                    <a:lnL>
                      <a:noFill/>
                    </a:lnL>
                    <a:lnR>
                      <a:noFill/>
                    </a:lnR>
                    <a:lnT>
                      <a:noFill/>
                    </a:lnT>
                    <a:lnB>
                      <a:noFill/>
                    </a:lnB>
                  </a:tcPr>
                </a:tc>
                <a:extLst>
                  <a:ext uri="{0D108BD9-81ED-4DB2-BD59-A6C34878D82A}">
                    <a16:rowId xmlns:a16="http://schemas.microsoft.com/office/drawing/2014/main" val="1121389114"/>
                  </a:ext>
                </a:extLst>
              </a:tr>
            </a:tbl>
          </a:graphicData>
        </a:graphic>
      </p:graphicFrame>
    </p:spTree>
    <p:extLst>
      <p:ext uri="{BB962C8B-B14F-4D97-AF65-F5344CB8AC3E}">
        <p14:creationId xmlns:p14="http://schemas.microsoft.com/office/powerpoint/2010/main" val="207742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33C5E85-3CF4-784F-A00A-FE0A2C6E3116}"/>
                  </a:ext>
                </a:extLst>
              </p:cNvPr>
              <p:cNvSpPr txBox="1"/>
              <p:nvPr/>
            </p:nvSpPr>
            <p:spPr>
              <a:xfrm>
                <a:off x="695325" y="1047907"/>
                <a:ext cx="6086407" cy="5482911"/>
              </a:xfrm>
              <a:prstGeom prst="rect">
                <a:avLst/>
              </a:prstGeom>
              <a:noFill/>
            </p:spPr>
            <p:txBody>
              <a:bodyPr wrap="square" rtlCol="0">
                <a:spAutoFit/>
              </a:bodyPr>
              <a:lstStyle/>
              <a:p>
                <a:pPr>
                  <a:lnSpc>
                    <a:spcPct val="150000"/>
                  </a:lnSpc>
                </a:pPr>
                <a:r>
                  <a:rPr kumimoji="1" lang="en-US" altLang="zh-CN" dirty="0">
                    <a:latin typeface="Poppins" pitchFamily="2" charset="0"/>
                    <a:cs typeface="Poppins" pitchFamily="2" charset="0"/>
                  </a:rPr>
                  <a:t>Assumptions:</a:t>
                </a:r>
                <a:endParaRPr lang="en-US" altLang="zh-CN" i="1" dirty="0">
                  <a:solidFill>
                    <a:schemeClr val="tx1"/>
                  </a:solidFill>
                  <a:latin typeface="Poppins" pitchFamily="2" charset="0"/>
                  <a:cs typeface="Poppins" pitchFamily="2" charset="0"/>
                </a:endParaRPr>
              </a:p>
              <a:p>
                <a:pPr marL="285750" indent="-285750">
                  <a:lnSpc>
                    <a:spcPct val="150000"/>
                  </a:lnSpc>
                  <a:buFont typeface="Wingdings" panose="05000000000000000000" pitchFamily="2" charset="2"/>
                  <a:buChar char="l"/>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𝑓</m:t>
                        </m:r>
                      </m:sub>
                    </m:sSub>
                    <m:r>
                      <a:rPr lang="en-US" altLang="zh-CN" dirty="0">
                        <a:latin typeface="Cambria Math" panose="02040503050406030204" pitchFamily="18" charset="0"/>
                      </a:rPr>
                      <m:t>: </m:t>
                    </m:r>
                  </m:oMath>
                </a14:m>
                <a:r>
                  <a:rPr lang="en-US" altLang="zh-CN" kern="100" dirty="0">
                    <a:latin typeface="Poppins"/>
                    <a:cs typeface="Times New Roman" panose="02020603050405020304" pitchFamily="18" charset="0"/>
                  </a:rPr>
                  <a:t>10-year US Government bond yield rate;</a:t>
                </a:r>
              </a:p>
              <a:p>
                <a:pPr marL="285750" indent="-285750">
                  <a:lnSpc>
                    <a:spcPct val="150000"/>
                  </a:lnSpc>
                  <a:buFont typeface="Wingdings" panose="05000000000000000000" pitchFamily="2" charset="2"/>
                  <a:buChar char="l"/>
                </a:pPr>
                <a:r>
                  <a:rPr lang="en-US" altLang="zh-CN" dirty="0">
                    <a:latin typeface="Poppins"/>
                  </a:rPr>
                  <a:t>Risk premium</a:t>
                </a:r>
                <a:r>
                  <a:rPr lang="zh-CN" altLang="en-US" kern="100" dirty="0">
                    <a:latin typeface="Poppins"/>
                    <a:cs typeface="Times New Roman" panose="02020603050405020304" pitchFamily="18" charset="0"/>
                  </a:rPr>
                  <a:t>：</a:t>
                </a:r>
                <a:r>
                  <a:rPr lang="en-US" altLang="zh-CN" kern="100" dirty="0">
                    <a:latin typeface="Poppins"/>
                    <a:cs typeface="Times New Roman" panose="02020603050405020304" pitchFamily="18" charset="0"/>
                  </a:rPr>
                  <a:t>Hang Seng Index’s closing price changing ratio</a:t>
                </a:r>
                <a:r>
                  <a:rPr lang="zh-CN" altLang="en-US" kern="100" dirty="0">
                    <a:latin typeface="Poppins"/>
                    <a:cs typeface="Times New Roman" panose="02020603050405020304" pitchFamily="18" charset="0"/>
                  </a:rPr>
                  <a:t>；</a:t>
                </a:r>
                <a:endParaRPr lang="en-US" altLang="zh-CN" kern="100" dirty="0">
                  <a:latin typeface="Poppins"/>
                  <a:cs typeface="Times New Roman" panose="02020603050405020304" pitchFamily="18" charset="0"/>
                </a:endParaRPr>
              </a:p>
              <a:p>
                <a:pPr marL="285750" indent="-285750">
                  <a:lnSpc>
                    <a:spcPct val="150000"/>
                  </a:lnSpc>
                  <a:buFont typeface="Wingdings" panose="05000000000000000000" pitchFamily="2" charset="2"/>
                  <a:buChar char="l"/>
                </a:pP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𝑅</m:t>
                        </m:r>
                      </m:e>
                      <m:sub>
                        <m:r>
                          <a:rPr lang="en-US" altLang="zh-CN" i="1" dirty="0">
                            <a:latin typeface="Cambria Math" panose="02040503050406030204" pitchFamily="18" charset="0"/>
                          </a:rPr>
                          <m:t>𝐷</m:t>
                        </m:r>
                      </m:sub>
                    </m:sSub>
                    <m:r>
                      <a:rPr lang="en-US" altLang="zh-CN" i="1" dirty="0">
                        <a:latin typeface="Cambria Math" panose="02040503050406030204" pitchFamily="18" charset="0"/>
                      </a:rPr>
                      <m:t>: </m:t>
                    </m:r>
                  </m:oMath>
                </a14:m>
                <a:r>
                  <a:rPr lang="en-US" altLang="zh-CN" kern="100" dirty="0">
                    <a:latin typeface="Poppins"/>
                    <a:cs typeface="Times New Roman" panose="02020603050405020304" pitchFamily="18" charset="0"/>
                  </a:rPr>
                  <a:t>Mean of Comparable Corporate Bond Yield;</a:t>
                </a:r>
              </a:p>
              <a:p>
                <a:pPr marL="285750" indent="-285750">
                  <a:lnSpc>
                    <a:spcPct val="150000"/>
                  </a:lnSpc>
                  <a:buFont typeface="Wingdings" panose="05000000000000000000" pitchFamily="2" charset="2"/>
                  <a:buChar char="l"/>
                </a:pPr>
                <a14:m>
                  <m:oMath xmlns:m="http://schemas.openxmlformats.org/officeDocument/2006/math">
                    <m:r>
                      <a:rPr lang="en-US" altLang="zh-CN" i="1">
                        <a:latin typeface="Cambria Math" panose="02040503050406030204" pitchFamily="18" charset="0"/>
                        <a:ea typeface="Cambria Math" panose="02040503050406030204" pitchFamily="18" charset="0"/>
                      </a:rPr>
                      <m:t>𝑙𝑒𝑣𝑒𝑟𝑒𝑑</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𝛽</m:t>
                    </m:r>
                  </m:oMath>
                </a14:m>
                <a:r>
                  <a:rPr lang="en-US" altLang="zh-CN" dirty="0">
                    <a:latin typeface="Poppins"/>
                  </a:rPr>
                  <a:t>: </a:t>
                </a:r>
              </a:p>
              <a:p>
                <a:pPr marL="800100" lvl="1" indent="-342900">
                  <a:lnSpc>
                    <a:spcPct val="150000"/>
                  </a:lnSpc>
                  <a:buFont typeface="+mj-lt"/>
                  <a:buAutoNum type="arabicPeriod"/>
                </a:pPr>
                <a:r>
                  <a:rPr lang="en-US" altLang="zh-CN" dirty="0">
                    <a:latin typeface="Poppins"/>
                  </a:rPr>
                  <a:t>Calculate the unlevered </a:t>
                </a:r>
                <a14:m>
                  <m:oMath xmlns:m="http://schemas.openxmlformats.org/officeDocument/2006/math">
                    <m:r>
                      <a:rPr lang="en-US" altLang="zh-CN" i="1">
                        <a:latin typeface="Cambria Math" panose="02040503050406030204" pitchFamily="18" charset="0"/>
                        <a:ea typeface="Cambria Math" panose="02040503050406030204" pitchFamily="18" charset="0"/>
                      </a:rPr>
                      <m:t>𝛽</m:t>
                    </m:r>
                  </m:oMath>
                </a14:m>
                <a:r>
                  <a:rPr lang="en-US" altLang="zh-CN" dirty="0">
                    <a:latin typeface="Poppins"/>
                  </a:rPr>
                  <a:t> of comparable companies; </a:t>
                </a:r>
              </a:p>
              <a:p>
                <a:pPr marL="800100" lvl="1" indent="-342900">
                  <a:lnSpc>
                    <a:spcPct val="150000"/>
                  </a:lnSpc>
                  <a:buFont typeface="+mj-lt"/>
                  <a:buAutoNum type="arabicPeriod"/>
                </a:pPr>
                <a:r>
                  <a:rPr lang="en-US" altLang="zh-CN" dirty="0">
                    <a:latin typeface="Poppins"/>
                  </a:rPr>
                  <a:t>Work out the weighted average by their market values; </a:t>
                </a:r>
              </a:p>
              <a:p>
                <a:pPr marL="800100" lvl="1" indent="-342900">
                  <a:lnSpc>
                    <a:spcPct val="150000"/>
                  </a:lnSpc>
                  <a:buFont typeface="+mj-lt"/>
                  <a:buAutoNum type="arabicPeriod"/>
                </a:pPr>
                <a:r>
                  <a:rPr lang="en-US" altLang="zh-CN" dirty="0">
                    <a:latin typeface="Poppins"/>
                  </a:rPr>
                  <a:t>Calculate the levered </a:t>
                </a:r>
                <a14:m>
                  <m:oMath xmlns:m="http://schemas.openxmlformats.org/officeDocument/2006/math">
                    <m:r>
                      <a:rPr lang="en-US" altLang="zh-CN" i="1">
                        <a:latin typeface="Cambria Math" panose="02040503050406030204" pitchFamily="18" charset="0"/>
                        <a:ea typeface="Cambria Math" panose="02040503050406030204" pitchFamily="18" charset="0"/>
                      </a:rPr>
                      <m:t>𝛽</m:t>
                    </m:r>
                  </m:oMath>
                </a14:m>
                <a:r>
                  <a:rPr lang="en-US" altLang="zh-CN" dirty="0">
                    <a:latin typeface="Poppins"/>
                  </a:rPr>
                  <a:t> of Pagoda.</a:t>
                </a: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𝛽</m:t>
                          </m:r>
                        </m:e>
                        <m:sub>
                          <m:r>
                            <a:rPr kumimoji="1" lang="en-US" altLang="zh-CN" b="0" i="1" smtClean="0">
                              <a:latin typeface="Cambria Math" panose="02040503050406030204" pitchFamily="18" charset="0"/>
                            </a:rPr>
                            <m:t>𝑙𝑒𝑣𝑒𝑟𝑒𝑑</m:t>
                          </m:r>
                        </m:sub>
                      </m:sSub>
                      <m:r>
                        <a:rPr kumimoji="1" lang="en-US" altLang="zh-CN" b="0" i="1" smtClean="0">
                          <a:latin typeface="Cambria Math" panose="02040503050406030204" pitchFamily="18" charset="0"/>
                        </a:rPr>
                        <m:t>=</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𝛽</m:t>
                          </m:r>
                        </m:e>
                        <m:sub>
                          <m:r>
                            <a:rPr kumimoji="1" lang="en-US" altLang="zh-CN" b="0" i="1" smtClean="0">
                              <a:latin typeface="Cambria Math" panose="02040503050406030204" pitchFamily="18" charset="0"/>
                            </a:rPr>
                            <m:t>𝑢𝑛𝑙𝑒𝑣𝑒𝑟𝑒𝑑</m:t>
                          </m:r>
                        </m:sub>
                      </m:sSub>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𝜏</m:t>
                              </m:r>
                            </m:e>
                          </m:d>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𝐷</m:t>
                              </m:r>
                            </m:num>
                            <m:den>
                              <m:r>
                                <a:rPr kumimoji="1" lang="en-US" altLang="zh-CN" b="0" i="1" smtClean="0">
                                  <a:latin typeface="Cambria Math" panose="02040503050406030204" pitchFamily="18" charset="0"/>
                                </a:rPr>
                                <m:t>𝐸</m:t>
                              </m:r>
                            </m:den>
                          </m:f>
                        </m:e>
                      </m:d>
                    </m:oMath>
                  </m:oMathPara>
                </a14:m>
                <a:endParaRPr kumimoji="1" lang="zh-CN" altLang="en-US" dirty="0"/>
              </a:p>
            </p:txBody>
          </p:sp>
        </mc:Choice>
        <mc:Fallback xmlns="">
          <p:sp>
            <p:nvSpPr>
              <p:cNvPr id="2" name="文本框 1">
                <a:extLst>
                  <a:ext uri="{FF2B5EF4-FFF2-40B4-BE49-F238E27FC236}">
                    <a16:creationId xmlns:a16="http://schemas.microsoft.com/office/drawing/2014/main" id="{633C5E85-3CF4-784F-A00A-FE0A2C6E3116}"/>
                  </a:ext>
                </a:extLst>
              </p:cNvPr>
              <p:cNvSpPr txBox="1">
                <a:spLocks noRot="1" noChangeAspect="1" noMove="1" noResize="1" noEditPoints="1" noAdjustHandles="1" noChangeArrowheads="1" noChangeShapeType="1" noTextEdit="1"/>
              </p:cNvSpPr>
              <p:nvPr/>
            </p:nvSpPr>
            <p:spPr>
              <a:xfrm>
                <a:off x="695325" y="1047907"/>
                <a:ext cx="6086407" cy="5482911"/>
              </a:xfrm>
              <a:prstGeom prst="rect">
                <a:avLst/>
              </a:prstGeom>
              <a:blipFill>
                <a:blip r:embed="rId3"/>
                <a:stretch>
                  <a:fillRect l="-8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1" name="表格 10">
                <a:extLst>
                  <a:ext uri="{FF2B5EF4-FFF2-40B4-BE49-F238E27FC236}">
                    <a16:creationId xmlns:a16="http://schemas.microsoft.com/office/drawing/2014/main" id="{B422D488-C285-4F4A-B3CD-3CA81DCB6FB0}"/>
                  </a:ext>
                </a:extLst>
              </p:cNvPr>
              <p:cNvGraphicFramePr>
                <a:graphicFrameLocks noGrp="1"/>
              </p:cNvGraphicFramePr>
              <p:nvPr>
                <p:extLst>
                  <p:ext uri="{D42A27DB-BD31-4B8C-83A1-F6EECF244321}">
                    <p14:modId xmlns:p14="http://schemas.microsoft.com/office/powerpoint/2010/main" val="3671085925"/>
                  </p:ext>
                </p:extLst>
              </p:nvPr>
            </p:nvGraphicFramePr>
            <p:xfrm>
              <a:off x="6781732" y="1268413"/>
              <a:ext cx="4714943" cy="2519360"/>
            </p:xfrm>
            <a:graphic>
              <a:graphicData uri="http://schemas.openxmlformats.org/drawingml/2006/table">
                <a:tbl>
                  <a:tblPr/>
                  <a:tblGrid>
                    <a:gridCol w="2975205">
                      <a:extLst>
                        <a:ext uri="{9D8B030D-6E8A-4147-A177-3AD203B41FA5}">
                          <a16:colId xmlns:a16="http://schemas.microsoft.com/office/drawing/2014/main" val="4082309565"/>
                        </a:ext>
                      </a:extLst>
                    </a:gridCol>
                    <a:gridCol w="1739738">
                      <a:extLst>
                        <a:ext uri="{9D8B030D-6E8A-4147-A177-3AD203B41FA5}">
                          <a16:colId xmlns:a16="http://schemas.microsoft.com/office/drawing/2014/main" val="2887370212"/>
                        </a:ext>
                      </a:extLst>
                    </a:gridCol>
                  </a:tblGrid>
                  <a:tr h="335370">
                    <a:tc>
                      <a:txBody>
                        <a:bodyPr/>
                        <a:lstStyle/>
                        <a:p>
                          <a:pPr algn="ctr" rtl="0" fontAlgn="b"/>
                          <a:r>
                            <a:rPr lang="en-US" sz="1800" b="1" i="0" u="none" strike="noStrike" dirty="0">
                              <a:solidFill>
                                <a:srgbClr val="FFFFFF"/>
                              </a:solidFill>
                              <a:effectLst/>
                              <a:latin typeface="Poppins SemiBold" pitchFamily="2" charset="0"/>
                              <a:ea typeface="等线" panose="02010600030101010101" pitchFamily="2" charset="-122"/>
                              <a:cs typeface="Poppins SemiBold" pitchFamily="2" charset="0"/>
                            </a:rPr>
                            <a:t>　Parameters</a:t>
                          </a:r>
                        </a:p>
                      </a:txBody>
                      <a:tcPr marL="0" marR="0" marT="0" marB="0" anchor="b">
                        <a:lnL>
                          <a:noFill/>
                        </a:lnL>
                        <a:lnR>
                          <a:noFill/>
                        </a:lnR>
                        <a:lnT>
                          <a:noFill/>
                        </a:lnT>
                        <a:lnB>
                          <a:noFill/>
                        </a:lnB>
                        <a:solidFill>
                          <a:srgbClr val="00892B"/>
                        </a:solidFill>
                      </a:tcPr>
                    </a:tc>
                    <a:tc>
                      <a:txBody>
                        <a:bodyPr/>
                        <a:lstStyle/>
                        <a:p>
                          <a:pPr algn="ctr" rtl="0" fontAlgn="b"/>
                          <a:r>
                            <a:rPr lang="en-US" sz="1800" b="1" i="0" u="none" strike="noStrike" dirty="0">
                              <a:solidFill>
                                <a:srgbClr val="FFFFFF"/>
                              </a:solidFill>
                              <a:effectLst/>
                              <a:latin typeface="Poppins SemiBold" pitchFamily="2" charset="0"/>
                              <a:ea typeface="等线" panose="02010600030101010101" pitchFamily="2" charset="-122"/>
                              <a:cs typeface="Poppins SemiBold" pitchFamily="2" charset="0"/>
                            </a:rPr>
                            <a:t>Value</a:t>
                          </a:r>
                        </a:p>
                      </a:txBody>
                      <a:tcPr marL="0" marR="0" marT="0" marB="0" anchor="b">
                        <a:lnL>
                          <a:noFill/>
                        </a:lnL>
                        <a:lnR>
                          <a:noFill/>
                        </a:lnR>
                        <a:lnT>
                          <a:noFill/>
                        </a:lnT>
                        <a:lnB>
                          <a:noFill/>
                        </a:lnB>
                        <a:solidFill>
                          <a:srgbClr val="00892B"/>
                        </a:solidFill>
                      </a:tcPr>
                    </a:tc>
                    <a:extLst>
                      <a:ext uri="{0D108BD9-81ED-4DB2-BD59-A6C34878D82A}">
                        <a16:rowId xmlns:a16="http://schemas.microsoft.com/office/drawing/2014/main" val="3781723579"/>
                      </a:ext>
                    </a:extLst>
                  </a:tr>
                  <a:tr h="310830">
                    <a:tc>
                      <a:txBody>
                        <a:bodyPr/>
                        <a:lstStyle/>
                        <a:p>
                          <a:pPr algn="ctr" rtl="0" fontAlgn="b"/>
                          <a14:m>
                            <m:oMathPara xmlns:m="http://schemas.openxmlformats.org/officeDocument/2006/math">
                              <m:oMathParaPr>
                                <m:jc m:val="centerGroup"/>
                              </m:oMathParaPr>
                              <m:oMath xmlns:m="http://schemas.openxmlformats.org/officeDocument/2006/math">
                                <m:r>
                                  <a:rPr lang="en-US" altLang="zh-CN" sz="1800" b="0" i="1" u="none" strike="noStrike" smtClean="0">
                                    <a:solidFill>
                                      <a:srgbClr val="404040"/>
                                    </a:solidFill>
                                    <a:effectLst/>
                                    <a:latin typeface="Cambria Math" panose="02040503050406030204" pitchFamily="18" charset="0"/>
                                    <a:ea typeface="Cambria Math" panose="02040503050406030204" pitchFamily="18" charset="0"/>
                                  </a:rPr>
                                  <m:t>𝑙𝑒𝑣𝑒𝑟𝑒𝑑</m:t>
                                </m:r>
                                <m:r>
                                  <a:rPr lang="en-US" altLang="zh-CN" sz="1800" b="0" i="1" u="none" strike="noStrike" smtClean="0">
                                    <a:solidFill>
                                      <a:srgbClr val="404040"/>
                                    </a:solidFill>
                                    <a:effectLst/>
                                    <a:latin typeface="Cambria Math" panose="02040503050406030204" pitchFamily="18" charset="0"/>
                                    <a:ea typeface="Cambria Math" panose="02040503050406030204" pitchFamily="18" charset="0"/>
                                  </a:rPr>
                                  <m:t> </m:t>
                                </m:r>
                                <m:r>
                                  <a:rPr lang="en-US" altLang="zh-CN" sz="1800" b="0" i="1" u="none" strike="noStrike" smtClean="0">
                                    <a:solidFill>
                                      <a:srgbClr val="404040"/>
                                    </a:solidFill>
                                    <a:effectLst/>
                                    <a:latin typeface="Cambria Math" panose="02040503050406030204" pitchFamily="18" charset="0"/>
                                    <a:ea typeface="Cambria Math" panose="02040503050406030204" pitchFamily="18" charset="0"/>
                                  </a:rPr>
                                  <m:t>𝛽</m:t>
                                </m:r>
                              </m:oMath>
                            </m:oMathPara>
                          </a14:m>
                          <a:endParaRPr lang="en-US" altLang="zh-CN" sz="1800" b="0" i="0" u="none" strike="noStrike" dirty="0">
                            <a:solidFill>
                              <a:srgbClr val="404040"/>
                            </a:solidFill>
                            <a:effectLst/>
                            <a:latin typeface="Poppins"/>
                            <a:ea typeface="+mn-ea"/>
                          </a:endParaRP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1.06</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4257576453"/>
                      </a:ext>
                    </a:extLst>
                  </a:tr>
                  <a:tr h="310830">
                    <a:tc>
                      <a:txBody>
                        <a:bodyPr/>
                        <a:lstStyle/>
                        <a:p>
                          <a:pPr algn="ctr" rtl="0" fontAlgn="b"/>
                          <a14:m>
                            <m:oMathPara xmlns:m="http://schemas.openxmlformats.org/officeDocument/2006/math">
                              <m:oMathParaPr>
                                <m:jc m:val="centerGroup"/>
                              </m:oMathParaPr>
                              <m:oMath xmlns:m="http://schemas.openxmlformats.org/officeDocument/2006/math">
                                <m:sSub>
                                  <m:sSubPr>
                                    <m:ctrlPr>
                                      <a:rPr lang="en-US" altLang="zh-CN" sz="1800" b="0" i="1" u="none" strike="noStrike" dirty="0" smtClean="0">
                                        <a:solidFill>
                                          <a:srgbClr val="404040"/>
                                        </a:solidFill>
                                        <a:effectLst/>
                                        <a:latin typeface="Cambria Math" panose="02040503050406030204" pitchFamily="18" charset="0"/>
                                        <a:ea typeface="等线" panose="02010600030101010101" pitchFamily="2" charset="-122"/>
                                      </a:rPr>
                                    </m:ctrlPr>
                                  </m:sSubPr>
                                  <m:e>
                                    <m:r>
                                      <a:rPr lang="en-US" altLang="zh-CN" sz="1800" b="0" i="1" u="none" strike="noStrike" dirty="0" smtClean="0">
                                        <a:solidFill>
                                          <a:srgbClr val="404040"/>
                                        </a:solidFill>
                                        <a:effectLst/>
                                        <a:latin typeface="Cambria Math" panose="02040503050406030204" pitchFamily="18" charset="0"/>
                                        <a:ea typeface="等线" panose="02010600030101010101" pitchFamily="2" charset="-122"/>
                                      </a:rPr>
                                      <m:t>𝑅</m:t>
                                    </m:r>
                                  </m:e>
                                  <m:sub>
                                    <m:r>
                                      <a:rPr lang="en-US" altLang="zh-CN" sz="1800" b="0" i="1" u="none" strike="noStrike" dirty="0" smtClean="0">
                                        <a:solidFill>
                                          <a:srgbClr val="404040"/>
                                        </a:solidFill>
                                        <a:effectLst/>
                                        <a:latin typeface="Cambria Math" panose="02040503050406030204" pitchFamily="18" charset="0"/>
                                        <a:ea typeface="等线" panose="02010600030101010101" pitchFamily="2" charset="-122"/>
                                      </a:rPr>
                                      <m:t>𝑓</m:t>
                                    </m:r>
                                  </m:sub>
                                </m:sSub>
                              </m:oMath>
                            </m:oMathPara>
                          </a14:m>
                          <a:endParaRPr lang="en-US" sz="1800" b="0" i="0" u="none" strike="noStrike" dirty="0">
                            <a:solidFill>
                              <a:srgbClr val="40404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3.90%</a:t>
                          </a:r>
                        </a:p>
                      </a:txBody>
                      <a:tcPr marL="0" marR="0" marT="0" marB="0" anchor="b">
                        <a:lnL>
                          <a:noFill/>
                        </a:lnL>
                        <a:lnR>
                          <a:noFill/>
                        </a:lnR>
                        <a:lnT>
                          <a:noFill/>
                        </a:lnT>
                        <a:lnB>
                          <a:noFill/>
                        </a:lnB>
                      </a:tcPr>
                    </a:tc>
                    <a:extLst>
                      <a:ext uri="{0D108BD9-81ED-4DB2-BD59-A6C34878D82A}">
                        <a16:rowId xmlns:a16="http://schemas.microsoft.com/office/drawing/2014/main" val="1040725435"/>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Risk premium</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7.00%</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2408898258"/>
                      </a:ext>
                    </a:extLst>
                  </a:tr>
                  <a:tr h="319010">
                    <a:tc>
                      <a:txBody>
                        <a:bodyPr/>
                        <a:lstStyle/>
                        <a:p>
                          <a:pPr algn="ctr" rtl="0" fontAlgn="b"/>
                          <a14:m>
                            <m:oMathPara xmlns:m="http://schemas.openxmlformats.org/officeDocument/2006/math">
                              <m:oMathParaPr>
                                <m:jc m:val="centerGroup"/>
                              </m:oMathParaPr>
                              <m:oMath xmlns:m="http://schemas.openxmlformats.org/officeDocument/2006/math">
                                <m:sSub>
                                  <m:sSubPr>
                                    <m:ctrlPr>
                                      <a:rPr lang="en-US" altLang="zh-CN" sz="1800" b="0" i="1" u="none" strike="noStrike" dirty="0" smtClean="0">
                                        <a:solidFill>
                                          <a:srgbClr val="404040"/>
                                        </a:solidFill>
                                        <a:effectLst/>
                                        <a:latin typeface="Cambria Math" panose="02040503050406030204" pitchFamily="18" charset="0"/>
                                        <a:ea typeface="+mn-ea"/>
                                      </a:rPr>
                                    </m:ctrlPr>
                                  </m:sSubPr>
                                  <m:e>
                                    <m:r>
                                      <a:rPr lang="en-US" altLang="zh-CN" sz="1800" b="0" i="1" u="none" strike="noStrike" dirty="0" smtClean="0">
                                        <a:solidFill>
                                          <a:srgbClr val="404040"/>
                                        </a:solidFill>
                                        <a:effectLst/>
                                        <a:latin typeface="Cambria Math" panose="02040503050406030204" pitchFamily="18" charset="0"/>
                                        <a:ea typeface="+mn-ea"/>
                                      </a:rPr>
                                      <m:t>𝑅</m:t>
                                    </m:r>
                                  </m:e>
                                  <m:sub>
                                    <m:r>
                                      <a:rPr lang="en-US" altLang="zh-CN" sz="1800" b="0" i="1" u="none" strike="noStrike" dirty="0" smtClean="0">
                                        <a:solidFill>
                                          <a:srgbClr val="404040"/>
                                        </a:solidFill>
                                        <a:effectLst/>
                                        <a:latin typeface="Cambria Math" panose="02040503050406030204" pitchFamily="18" charset="0"/>
                                        <a:ea typeface="+mn-ea"/>
                                      </a:rPr>
                                      <m:t>𝐷</m:t>
                                    </m:r>
                                  </m:sub>
                                </m:sSub>
                              </m:oMath>
                            </m:oMathPara>
                          </a14:m>
                          <a:endParaRPr lang="en-US" sz="1800" b="0" i="0" u="none" strike="noStrike" dirty="0">
                            <a:solidFill>
                              <a:srgbClr val="404040"/>
                            </a:solidFill>
                            <a:effectLst/>
                            <a:latin typeface="Poppins"/>
                            <a:ea typeface="等线" panose="02010600030101010101" pitchFamily="2" charset="-122"/>
                          </a:endParaRPr>
                        </a:p>
                      </a:txBody>
                      <a:tcPr marL="0" marR="0" marT="0" marB="0" anchor="b">
                        <a:lnL>
                          <a:noFill/>
                        </a:lnL>
                        <a:lnR>
                          <a:noFill/>
                        </a:lnR>
                        <a:lnT>
                          <a:noFill/>
                        </a:lnT>
                        <a:lnB>
                          <a:noFill/>
                        </a:lnB>
                        <a:no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5%</a:t>
                          </a:r>
                        </a:p>
                      </a:txBody>
                      <a:tcPr marL="0" marR="0" marT="0" marB="0" anchor="b">
                        <a:lnL>
                          <a:noFill/>
                        </a:lnL>
                        <a:lnR>
                          <a:noFill/>
                        </a:lnR>
                        <a:lnT>
                          <a:noFill/>
                        </a:lnT>
                        <a:lnB>
                          <a:noFill/>
                        </a:lnB>
                        <a:noFill/>
                      </a:tcPr>
                    </a:tc>
                    <a:extLst>
                      <a:ext uri="{0D108BD9-81ED-4DB2-BD59-A6C34878D82A}">
                        <a16:rowId xmlns:a16="http://schemas.microsoft.com/office/drawing/2014/main" val="3215941798"/>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Tax rate</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10.30%</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246511797"/>
                      </a:ext>
                    </a:extLst>
                  </a:tr>
                  <a:tr h="310830">
                    <a:tc>
                      <a:txBody>
                        <a:bodyPr/>
                        <a:lstStyle/>
                        <a:p>
                          <a:pPr algn="ctr" rtl="0" fontAlgn="b"/>
                          <a:r>
                            <a:rPr lang="en-US" sz="1800" b="0" i="0" u="none" strike="noStrike">
                              <a:solidFill>
                                <a:srgbClr val="404040"/>
                              </a:solidFill>
                              <a:effectLst/>
                              <a:latin typeface="Poppins"/>
                              <a:ea typeface="等线" panose="02010600030101010101" pitchFamily="2" charset="-122"/>
                            </a:rPr>
                            <a:t>E/(D+E)</a:t>
                          </a:r>
                        </a:p>
                      </a:txBody>
                      <a:tcPr marL="0" marR="0" marT="0" marB="0" anchor="b">
                        <a:lnL>
                          <a:noFill/>
                        </a:lnL>
                        <a:lnR>
                          <a:noFill/>
                        </a:lnR>
                        <a:lnT>
                          <a:noFill/>
                        </a:lnT>
                        <a:lnB>
                          <a:noFill/>
                        </a:lnB>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84%</a:t>
                          </a:r>
                        </a:p>
                      </a:txBody>
                      <a:tcPr marL="0" marR="0" marT="0" marB="0" anchor="b">
                        <a:lnL>
                          <a:noFill/>
                        </a:lnL>
                        <a:lnR>
                          <a:noFill/>
                        </a:lnR>
                        <a:lnT>
                          <a:noFill/>
                        </a:lnT>
                        <a:lnB>
                          <a:noFill/>
                        </a:lnB>
                      </a:tcPr>
                    </a:tc>
                    <a:extLst>
                      <a:ext uri="{0D108BD9-81ED-4DB2-BD59-A6C34878D82A}">
                        <a16:rowId xmlns:a16="http://schemas.microsoft.com/office/drawing/2014/main" val="4218872774"/>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D/(D+E)</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16%</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1672101213"/>
                      </a:ext>
                    </a:extLst>
                  </a:tr>
                </a:tbl>
              </a:graphicData>
            </a:graphic>
          </p:graphicFrame>
        </mc:Choice>
        <mc:Fallback xmlns="">
          <p:graphicFrame>
            <p:nvGraphicFramePr>
              <p:cNvPr id="11" name="表格 10">
                <a:extLst>
                  <a:ext uri="{FF2B5EF4-FFF2-40B4-BE49-F238E27FC236}">
                    <a16:creationId xmlns:a16="http://schemas.microsoft.com/office/drawing/2014/main" id="{B422D488-C285-4F4A-B3CD-3CA81DCB6FB0}"/>
                  </a:ext>
                </a:extLst>
              </p:cNvPr>
              <p:cNvGraphicFramePr>
                <a:graphicFrameLocks noGrp="1"/>
              </p:cNvGraphicFramePr>
              <p:nvPr>
                <p:extLst>
                  <p:ext uri="{D42A27DB-BD31-4B8C-83A1-F6EECF244321}">
                    <p14:modId xmlns:p14="http://schemas.microsoft.com/office/powerpoint/2010/main" val="3671085925"/>
                  </p:ext>
                </p:extLst>
              </p:nvPr>
            </p:nvGraphicFramePr>
            <p:xfrm>
              <a:off x="6781732" y="1268413"/>
              <a:ext cx="4714943" cy="2519360"/>
            </p:xfrm>
            <a:graphic>
              <a:graphicData uri="http://schemas.openxmlformats.org/drawingml/2006/table">
                <a:tbl>
                  <a:tblPr/>
                  <a:tblGrid>
                    <a:gridCol w="2975205">
                      <a:extLst>
                        <a:ext uri="{9D8B030D-6E8A-4147-A177-3AD203B41FA5}">
                          <a16:colId xmlns:a16="http://schemas.microsoft.com/office/drawing/2014/main" val="4082309565"/>
                        </a:ext>
                      </a:extLst>
                    </a:gridCol>
                    <a:gridCol w="1739738">
                      <a:extLst>
                        <a:ext uri="{9D8B030D-6E8A-4147-A177-3AD203B41FA5}">
                          <a16:colId xmlns:a16="http://schemas.microsoft.com/office/drawing/2014/main" val="2887370212"/>
                        </a:ext>
                      </a:extLst>
                    </a:gridCol>
                  </a:tblGrid>
                  <a:tr h="335370">
                    <a:tc>
                      <a:txBody>
                        <a:bodyPr/>
                        <a:lstStyle/>
                        <a:p>
                          <a:pPr algn="ctr" rtl="0" fontAlgn="b"/>
                          <a:r>
                            <a:rPr lang="en-US" sz="1800" b="1" i="0" u="none" strike="noStrike" dirty="0">
                              <a:solidFill>
                                <a:srgbClr val="FFFFFF"/>
                              </a:solidFill>
                              <a:effectLst/>
                              <a:latin typeface="Poppins SemiBold" pitchFamily="2" charset="0"/>
                              <a:ea typeface="等线" panose="02010600030101010101" pitchFamily="2" charset="-122"/>
                              <a:cs typeface="Poppins SemiBold" pitchFamily="2" charset="0"/>
                            </a:rPr>
                            <a:t>　Parameters</a:t>
                          </a:r>
                        </a:p>
                      </a:txBody>
                      <a:tcPr marL="0" marR="0" marT="0" marB="0" anchor="b">
                        <a:lnL>
                          <a:noFill/>
                        </a:lnL>
                        <a:lnR>
                          <a:noFill/>
                        </a:lnR>
                        <a:lnT>
                          <a:noFill/>
                        </a:lnT>
                        <a:lnB>
                          <a:noFill/>
                        </a:lnB>
                        <a:solidFill>
                          <a:srgbClr val="00892B"/>
                        </a:solidFill>
                      </a:tcPr>
                    </a:tc>
                    <a:tc>
                      <a:txBody>
                        <a:bodyPr/>
                        <a:lstStyle/>
                        <a:p>
                          <a:pPr algn="ctr" rtl="0" fontAlgn="b"/>
                          <a:r>
                            <a:rPr lang="en-US" sz="1800" b="1" i="0" u="none" strike="noStrike" dirty="0">
                              <a:solidFill>
                                <a:srgbClr val="FFFFFF"/>
                              </a:solidFill>
                              <a:effectLst/>
                              <a:latin typeface="Poppins SemiBold" pitchFamily="2" charset="0"/>
                              <a:ea typeface="等线" panose="02010600030101010101" pitchFamily="2" charset="-122"/>
                              <a:cs typeface="Poppins SemiBold" pitchFamily="2" charset="0"/>
                            </a:rPr>
                            <a:t>Value</a:t>
                          </a:r>
                        </a:p>
                      </a:txBody>
                      <a:tcPr marL="0" marR="0" marT="0" marB="0" anchor="b">
                        <a:lnL>
                          <a:noFill/>
                        </a:lnL>
                        <a:lnR>
                          <a:noFill/>
                        </a:lnR>
                        <a:lnT>
                          <a:noFill/>
                        </a:lnT>
                        <a:lnB>
                          <a:noFill/>
                        </a:lnB>
                        <a:solidFill>
                          <a:srgbClr val="00892B"/>
                        </a:solidFill>
                      </a:tcPr>
                    </a:tc>
                    <a:extLst>
                      <a:ext uri="{0D108BD9-81ED-4DB2-BD59-A6C34878D82A}">
                        <a16:rowId xmlns:a16="http://schemas.microsoft.com/office/drawing/2014/main" val="3781723579"/>
                      </a:ext>
                    </a:extLst>
                  </a:tr>
                  <a:tr h="310830">
                    <a:tc>
                      <a:txBody>
                        <a:bodyPr/>
                        <a:lstStyle/>
                        <a:p>
                          <a:endParaRPr lang="zh-CN"/>
                        </a:p>
                      </a:txBody>
                      <a:tcPr marL="0" marR="0" marT="0" marB="0" anchor="b">
                        <a:lnL>
                          <a:noFill/>
                        </a:lnL>
                        <a:lnR>
                          <a:noFill/>
                        </a:lnR>
                        <a:lnT>
                          <a:noFill/>
                        </a:lnT>
                        <a:lnB>
                          <a:noFill/>
                        </a:lnB>
                        <a:blipFill>
                          <a:blip r:embed="rId4"/>
                          <a:stretch>
                            <a:fillRect t="-116667" r="-58723" b="-670833"/>
                          </a:stretch>
                        </a:blip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1.06</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4257576453"/>
                      </a:ext>
                    </a:extLst>
                  </a:tr>
                  <a:tr h="310830">
                    <a:tc>
                      <a:txBody>
                        <a:bodyPr/>
                        <a:lstStyle/>
                        <a:p>
                          <a:endParaRPr lang="zh-CN"/>
                        </a:p>
                      </a:txBody>
                      <a:tcPr marL="0" marR="0" marT="0" marB="0" anchor="b">
                        <a:lnL>
                          <a:noFill/>
                        </a:lnL>
                        <a:lnR>
                          <a:noFill/>
                        </a:lnR>
                        <a:lnT>
                          <a:noFill/>
                        </a:lnT>
                        <a:lnB>
                          <a:noFill/>
                        </a:lnB>
                        <a:blipFill>
                          <a:blip r:embed="rId4"/>
                          <a:stretch>
                            <a:fillRect t="-208000" r="-58723" b="-544000"/>
                          </a:stretch>
                        </a:blip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3.90%</a:t>
                          </a:r>
                        </a:p>
                      </a:txBody>
                      <a:tcPr marL="0" marR="0" marT="0" marB="0" anchor="b">
                        <a:lnL>
                          <a:noFill/>
                        </a:lnL>
                        <a:lnR>
                          <a:noFill/>
                        </a:lnR>
                        <a:lnT>
                          <a:noFill/>
                        </a:lnT>
                        <a:lnB>
                          <a:noFill/>
                        </a:lnB>
                      </a:tcPr>
                    </a:tc>
                    <a:extLst>
                      <a:ext uri="{0D108BD9-81ED-4DB2-BD59-A6C34878D82A}">
                        <a16:rowId xmlns:a16="http://schemas.microsoft.com/office/drawing/2014/main" val="1040725435"/>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Risk premium</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7.00%</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2408898258"/>
                      </a:ext>
                    </a:extLst>
                  </a:tr>
                  <a:tr h="319010">
                    <a:tc>
                      <a:txBody>
                        <a:bodyPr/>
                        <a:lstStyle/>
                        <a:p>
                          <a:endParaRPr lang="zh-CN"/>
                        </a:p>
                      </a:txBody>
                      <a:tcPr marL="0" marR="0" marT="0" marB="0" anchor="b">
                        <a:lnL>
                          <a:noFill/>
                        </a:lnL>
                        <a:lnR>
                          <a:noFill/>
                        </a:lnR>
                        <a:lnT>
                          <a:noFill/>
                        </a:lnT>
                        <a:lnB>
                          <a:noFill/>
                        </a:lnB>
                        <a:blipFill>
                          <a:blip r:embed="rId4"/>
                          <a:stretch>
                            <a:fillRect t="-408000" r="-58723" b="-344000"/>
                          </a:stretch>
                        </a:blip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5%</a:t>
                          </a:r>
                        </a:p>
                      </a:txBody>
                      <a:tcPr marL="0" marR="0" marT="0" marB="0" anchor="b">
                        <a:lnL>
                          <a:noFill/>
                        </a:lnL>
                        <a:lnR>
                          <a:noFill/>
                        </a:lnR>
                        <a:lnT>
                          <a:noFill/>
                        </a:lnT>
                        <a:lnB>
                          <a:noFill/>
                        </a:lnB>
                        <a:noFill/>
                      </a:tcPr>
                    </a:tc>
                    <a:extLst>
                      <a:ext uri="{0D108BD9-81ED-4DB2-BD59-A6C34878D82A}">
                        <a16:rowId xmlns:a16="http://schemas.microsoft.com/office/drawing/2014/main" val="3215941798"/>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Tax rate</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10.30%</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246511797"/>
                      </a:ext>
                    </a:extLst>
                  </a:tr>
                  <a:tr h="310830">
                    <a:tc>
                      <a:txBody>
                        <a:bodyPr/>
                        <a:lstStyle/>
                        <a:p>
                          <a:pPr algn="ctr" rtl="0" fontAlgn="b"/>
                          <a:r>
                            <a:rPr lang="en-US" sz="1800" b="0" i="0" u="none" strike="noStrike">
                              <a:solidFill>
                                <a:srgbClr val="404040"/>
                              </a:solidFill>
                              <a:effectLst/>
                              <a:latin typeface="Poppins"/>
                              <a:ea typeface="等线" panose="02010600030101010101" pitchFamily="2" charset="-122"/>
                            </a:rPr>
                            <a:t>E/(D+E)</a:t>
                          </a:r>
                        </a:p>
                      </a:txBody>
                      <a:tcPr marL="0" marR="0" marT="0" marB="0" anchor="b">
                        <a:lnL>
                          <a:noFill/>
                        </a:lnL>
                        <a:lnR>
                          <a:noFill/>
                        </a:lnR>
                        <a:lnT>
                          <a:noFill/>
                        </a:lnT>
                        <a:lnB>
                          <a:noFill/>
                        </a:lnB>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84%</a:t>
                          </a:r>
                        </a:p>
                      </a:txBody>
                      <a:tcPr marL="0" marR="0" marT="0" marB="0" anchor="b">
                        <a:lnL>
                          <a:noFill/>
                        </a:lnL>
                        <a:lnR>
                          <a:noFill/>
                        </a:lnR>
                        <a:lnT>
                          <a:noFill/>
                        </a:lnT>
                        <a:lnB>
                          <a:noFill/>
                        </a:lnB>
                      </a:tcPr>
                    </a:tc>
                    <a:extLst>
                      <a:ext uri="{0D108BD9-81ED-4DB2-BD59-A6C34878D82A}">
                        <a16:rowId xmlns:a16="http://schemas.microsoft.com/office/drawing/2014/main" val="4218872774"/>
                      </a:ext>
                    </a:extLst>
                  </a:tr>
                  <a:tr h="310830">
                    <a:tc>
                      <a:txBody>
                        <a:bodyPr/>
                        <a:lstStyle/>
                        <a:p>
                          <a:pPr algn="ctr" rtl="0" fontAlgn="b"/>
                          <a:r>
                            <a:rPr lang="en-US" sz="1800" b="0" i="0" u="none" strike="noStrike" dirty="0">
                              <a:solidFill>
                                <a:srgbClr val="404040"/>
                              </a:solidFill>
                              <a:effectLst/>
                              <a:latin typeface="Poppins"/>
                              <a:ea typeface="等线" panose="02010600030101010101" pitchFamily="2" charset="-122"/>
                            </a:rPr>
                            <a:t>D/(D+E)</a:t>
                          </a:r>
                        </a:p>
                      </a:txBody>
                      <a:tcPr marL="0" marR="0" marT="0" marB="0" anchor="b">
                        <a:lnL>
                          <a:noFill/>
                        </a:lnL>
                        <a:lnR>
                          <a:noFill/>
                        </a:lnR>
                        <a:lnT>
                          <a:noFill/>
                        </a:lnT>
                        <a:lnB>
                          <a:noFill/>
                        </a:lnB>
                        <a:solidFill>
                          <a:srgbClr val="EAEAEA"/>
                        </a:solidFill>
                      </a:tcPr>
                    </a:tc>
                    <a:tc>
                      <a:txBody>
                        <a:bodyPr/>
                        <a:lstStyle/>
                        <a:p>
                          <a:pPr algn="ctr" rtl="0" fontAlgn="b"/>
                          <a:r>
                            <a:rPr lang="en-US" altLang="zh-CN" sz="1800" b="0" i="0" u="none" strike="noStrike" dirty="0">
                              <a:solidFill>
                                <a:srgbClr val="404040"/>
                              </a:solidFill>
                              <a:effectLst/>
                              <a:latin typeface="Poppins"/>
                              <a:ea typeface="等线" panose="02010600030101010101" pitchFamily="2" charset="-122"/>
                            </a:rPr>
                            <a:t>16%</a:t>
                          </a:r>
                        </a:p>
                      </a:txBody>
                      <a:tcPr marL="0" marR="0" marT="0" marB="0" anchor="b">
                        <a:lnL>
                          <a:noFill/>
                        </a:lnL>
                        <a:lnR>
                          <a:noFill/>
                        </a:lnR>
                        <a:lnT>
                          <a:noFill/>
                        </a:lnT>
                        <a:lnB>
                          <a:noFill/>
                        </a:lnB>
                        <a:solidFill>
                          <a:srgbClr val="EAEAEA"/>
                        </a:solidFill>
                      </a:tcPr>
                    </a:tc>
                    <a:extLst>
                      <a:ext uri="{0D108BD9-81ED-4DB2-BD59-A6C34878D82A}">
                        <a16:rowId xmlns:a16="http://schemas.microsoft.com/office/drawing/2014/main" val="1672101213"/>
                      </a:ext>
                    </a:extLst>
                  </a:tr>
                </a:tbl>
              </a:graphicData>
            </a:graphic>
          </p:graphicFrame>
        </mc:Fallback>
      </mc:AlternateContent>
      <p:sp>
        <p:nvSpPr>
          <p:cNvPr id="4" name="文本框 3">
            <a:extLst>
              <a:ext uri="{FF2B5EF4-FFF2-40B4-BE49-F238E27FC236}">
                <a16:creationId xmlns:a16="http://schemas.microsoft.com/office/drawing/2014/main" id="{A45AE696-CDDB-2F41-A9A7-EC6E7BCFA635}"/>
              </a:ext>
            </a:extLst>
          </p:cNvPr>
          <p:cNvSpPr txBox="1"/>
          <p:nvPr/>
        </p:nvSpPr>
        <p:spPr>
          <a:xfrm>
            <a:off x="9516646" y="991414"/>
            <a:ext cx="1980029" cy="276999"/>
          </a:xfrm>
          <a:prstGeom prst="rect">
            <a:avLst/>
          </a:prstGeom>
          <a:noFill/>
        </p:spPr>
        <p:txBody>
          <a:bodyPr wrap="none" rtlCol="0">
            <a:spAutoFit/>
          </a:bodyPr>
          <a:lstStyle/>
          <a:p>
            <a:pPr algn="r"/>
            <a:r>
              <a:rPr kumimoji="1" lang="en-US" altLang="zh-CN" sz="1200" dirty="0">
                <a:solidFill>
                  <a:srgbClr val="02852A"/>
                </a:solidFill>
                <a:latin typeface="Poppins" pitchFamily="2" charset="0"/>
                <a:cs typeface="Poppins" pitchFamily="2" charset="0"/>
              </a:rPr>
              <a:t>Table : </a:t>
            </a:r>
            <a:r>
              <a:rPr kumimoji="1" lang="en-US" altLang="zh-CN" sz="1200" dirty="0">
                <a:latin typeface="Poppins" pitchFamily="2" charset="0"/>
                <a:cs typeface="Poppins" pitchFamily="2" charset="0"/>
              </a:rPr>
              <a:t>Assumptions(%)</a:t>
            </a:r>
          </a:p>
        </p:txBody>
      </p:sp>
      <p:sp>
        <p:nvSpPr>
          <p:cNvPr id="18" name="文本框 17">
            <a:extLst>
              <a:ext uri="{FF2B5EF4-FFF2-40B4-BE49-F238E27FC236}">
                <a16:creationId xmlns:a16="http://schemas.microsoft.com/office/drawing/2014/main" id="{8FF470BF-0A1D-EB40-9866-738BEB1FA06D}"/>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mc:AlternateContent xmlns:mc="http://schemas.openxmlformats.org/markup-compatibility/2006" xmlns:a14="http://schemas.microsoft.com/office/drawing/2010/main">
        <mc:Choice Requires="a14">
          <p:graphicFrame>
            <p:nvGraphicFramePr>
              <p:cNvPr id="19" name="表格 18">
                <a:extLst>
                  <a:ext uri="{FF2B5EF4-FFF2-40B4-BE49-F238E27FC236}">
                    <a16:creationId xmlns:a16="http://schemas.microsoft.com/office/drawing/2014/main" id="{66EFC2FC-3809-7F41-9F79-B2C24D10E30D}"/>
                  </a:ext>
                </a:extLst>
              </p:cNvPr>
              <p:cNvGraphicFramePr>
                <a:graphicFrameLocks noGrp="1"/>
              </p:cNvGraphicFramePr>
              <p:nvPr>
                <p:extLst>
                  <p:ext uri="{D42A27DB-BD31-4B8C-83A1-F6EECF244321}">
                    <p14:modId xmlns:p14="http://schemas.microsoft.com/office/powerpoint/2010/main" val="2309030933"/>
                  </p:ext>
                </p:extLst>
              </p:nvPr>
            </p:nvGraphicFramePr>
            <p:xfrm>
              <a:off x="6781730" y="4064772"/>
              <a:ext cx="4714944" cy="2418600"/>
            </p:xfrm>
            <a:graphic>
              <a:graphicData uri="http://schemas.openxmlformats.org/drawingml/2006/table">
                <a:tbl>
                  <a:tblPr/>
                  <a:tblGrid>
                    <a:gridCol w="1178736">
                      <a:extLst>
                        <a:ext uri="{9D8B030D-6E8A-4147-A177-3AD203B41FA5}">
                          <a16:colId xmlns:a16="http://schemas.microsoft.com/office/drawing/2014/main" val="1181966556"/>
                        </a:ext>
                      </a:extLst>
                    </a:gridCol>
                    <a:gridCol w="1178736">
                      <a:extLst>
                        <a:ext uri="{9D8B030D-6E8A-4147-A177-3AD203B41FA5}">
                          <a16:colId xmlns:a16="http://schemas.microsoft.com/office/drawing/2014/main" val="1830441603"/>
                        </a:ext>
                      </a:extLst>
                    </a:gridCol>
                    <a:gridCol w="1178736">
                      <a:extLst>
                        <a:ext uri="{9D8B030D-6E8A-4147-A177-3AD203B41FA5}">
                          <a16:colId xmlns:a16="http://schemas.microsoft.com/office/drawing/2014/main" val="1364185057"/>
                        </a:ext>
                      </a:extLst>
                    </a:gridCol>
                    <a:gridCol w="1178736">
                      <a:extLst>
                        <a:ext uri="{9D8B030D-6E8A-4147-A177-3AD203B41FA5}">
                          <a16:colId xmlns:a16="http://schemas.microsoft.com/office/drawing/2014/main" val="3138549824"/>
                        </a:ext>
                      </a:extLst>
                    </a:gridCol>
                  </a:tblGrid>
                  <a:tr h="373992">
                    <a:tc>
                      <a:txBody>
                        <a:bodyPr/>
                        <a:lstStyle/>
                        <a:p>
                          <a:pPr algn="ctr" fontAlgn="b"/>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pPr algn="ctr" fontAlgn="b"/>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pPr algn="ctr" fontAlgn="b"/>
                          <a:r>
                            <a:rPr lang="en-US" altLang="zh-CN" sz="1800" b="1" i="0" u="none" strike="noStrike" dirty="0">
                              <a:solidFill>
                                <a:schemeClr val="bg1"/>
                              </a:solidFill>
                              <a:effectLst/>
                              <a:latin typeface="Poppins SemiBold" pitchFamily="2" charset="0"/>
                              <a:ea typeface="等线" panose="02010600030101010101" pitchFamily="2" charset="-122"/>
                              <a:cs typeface="Poppins SemiBold" pitchFamily="2" charset="0"/>
                            </a:rPr>
                            <a:t>Market Value</a:t>
                          </a:r>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pPr algn="ctr" fontAlgn="b"/>
                          <a:r>
                            <a:rPr lang="en-US" altLang="zh-CN" sz="1800" b="1" i="0" u="none" strike="noStrike" dirty="0">
                              <a:solidFill>
                                <a:schemeClr val="bg1"/>
                              </a:solidFill>
                              <a:effectLst/>
                              <a:latin typeface="Poppins SemiBold" pitchFamily="2" charset="0"/>
                              <a:ea typeface="等线" panose="02010600030101010101" pitchFamily="2" charset="-122"/>
                              <a:cs typeface="Poppins SemiBold" pitchFamily="2" charset="0"/>
                            </a:rPr>
                            <a:t>Unlevered </a:t>
                          </a:r>
                          <a14:m>
                            <m:oMath xmlns:m="http://schemas.openxmlformats.org/officeDocument/2006/math">
                              <m:r>
                                <a:rPr lang="en-US" altLang="zh-CN" b="1" i="0" smtClean="0">
                                  <a:solidFill>
                                    <a:schemeClr val="bg1"/>
                                  </a:solidFill>
                                  <a:latin typeface="Cambria Math" panose="02040503050406030204" pitchFamily="18" charset="0"/>
                                  <a:ea typeface="Cambria Math" panose="02040503050406030204" pitchFamily="18" charset="0"/>
                                </a:rPr>
                                <m:t>𝛃</m:t>
                              </m:r>
                            </m:oMath>
                          </a14:m>
                          <a:r>
                            <a:rPr lang="en-US" altLang="zh-CN" sz="1800" b="1" i="0" u="none" strike="noStrike" dirty="0">
                              <a:solidFill>
                                <a:schemeClr val="bg1"/>
                              </a:solidFill>
                              <a:effectLst/>
                              <a:latin typeface="Poppins SemiBold" pitchFamily="2" charset="0"/>
                              <a:ea typeface="等线" panose="02010600030101010101" pitchFamily="2" charset="-122"/>
                              <a:cs typeface="Poppins SemiBold" pitchFamily="2" charset="0"/>
                            </a:rPr>
                            <a:t> </a:t>
                          </a:r>
                          <a:endParaRPr 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extLst>
                      <a:ext uri="{0D108BD9-81ED-4DB2-BD59-A6C34878D82A}">
                        <a16:rowId xmlns:a16="http://schemas.microsoft.com/office/drawing/2014/main" val="3994336040"/>
                      </a:ext>
                    </a:extLst>
                  </a:tr>
                  <a:tr h="373992">
                    <a:tc>
                      <a:txBody>
                        <a:bodyPr/>
                        <a:lstStyle/>
                        <a:p>
                          <a:pPr algn="ctr" fontAlgn="b"/>
                          <a:r>
                            <a:rPr lang="en-US" sz="1800" b="0" i="0" u="none" strike="noStrike" dirty="0">
                              <a:solidFill>
                                <a:srgbClr val="000000"/>
                              </a:solidFill>
                              <a:effectLst/>
                              <a:latin typeface="Poppins"/>
                              <a:ea typeface="等线" panose="02010600030101010101" pitchFamily="2" charset="-122"/>
                            </a:rPr>
                            <a:t>02150.HK</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奈雪</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55.74</a:t>
                          </a:r>
                        </a:p>
                      </a:txBody>
                      <a:tcPr marL="0" marR="0" marT="0" marB="0" anchor="ctr">
                        <a:lnL>
                          <a:noFill/>
                        </a:lnL>
                        <a:lnR>
                          <a:noFill/>
                        </a:lnR>
                        <a:lnT>
                          <a:noFill/>
                        </a:lnT>
                        <a:lnB>
                          <a:noFill/>
                        </a:lnB>
                      </a:tcPr>
                    </a:tc>
                    <a:tc>
                      <a:txBody>
                        <a:bodyPr/>
                        <a:lstStyle/>
                        <a:p>
                          <a:pPr algn="ctr" fontAlgn="b"/>
                          <a:r>
                            <a:rPr lang="en-US" altLang="zh-CN" sz="1800" b="0" i="0" u="none" strike="noStrike">
                              <a:solidFill>
                                <a:srgbClr val="000000"/>
                              </a:solidFill>
                              <a:effectLst/>
                              <a:latin typeface="Poppins"/>
                              <a:ea typeface="等线" panose="02010600030101010101" pitchFamily="2" charset="-122"/>
                            </a:rPr>
                            <a:t>1.29</a:t>
                          </a:r>
                        </a:p>
                      </a:txBody>
                      <a:tcPr marL="0" marR="0" marT="0" marB="0" anchor="ctr">
                        <a:lnL>
                          <a:noFill/>
                        </a:lnL>
                        <a:lnR>
                          <a:noFill/>
                        </a:lnR>
                        <a:lnT>
                          <a:noFill/>
                        </a:lnT>
                        <a:lnB>
                          <a:noFill/>
                        </a:lnB>
                      </a:tcPr>
                    </a:tc>
                    <a:extLst>
                      <a:ext uri="{0D108BD9-81ED-4DB2-BD59-A6C34878D82A}">
                        <a16:rowId xmlns:a16="http://schemas.microsoft.com/office/drawing/2014/main" val="551142546"/>
                      </a:ext>
                    </a:extLst>
                  </a:tr>
                  <a:tr h="373992">
                    <a:tc>
                      <a:txBody>
                        <a:bodyPr/>
                        <a:lstStyle/>
                        <a:p>
                          <a:pPr algn="ctr" fontAlgn="b"/>
                          <a:r>
                            <a:rPr lang="en-US" sz="1800" b="0" i="0" u="none" strike="noStrike" dirty="0">
                              <a:solidFill>
                                <a:srgbClr val="000000"/>
                              </a:solidFill>
                              <a:effectLst/>
                              <a:latin typeface="Poppins"/>
                              <a:ea typeface="等线" panose="02010600030101010101" pitchFamily="2" charset="-122"/>
                            </a:rPr>
                            <a:t>300783.SZ</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三只松鼠</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67.05</a:t>
                          </a:r>
                        </a:p>
                      </a:txBody>
                      <a:tcPr marL="0" marR="0" marT="0" marB="0" anchor="ctr">
                        <a:lnL>
                          <a:noFill/>
                        </a:lnL>
                        <a:lnR>
                          <a:noFill/>
                        </a:lnR>
                        <a:lnT>
                          <a:noFill/>
                        </a:lnT>
                        <a:lnB>
                          <a:noFill/>
                        </a:lnB>
                      </a:tcPr>
                    </a:tc>
                    <a:tc>
                      <a:txBody>
                        <a:bodyPr/>
                        <a:lstStyle/>
                        <a:p>
                          <a:pPr algn="ctr" fontAlgn="b"/>
                          <a:r>
                            <a:rPr lang="en-US" altLang="zh-CN" sz="1800" b="0" i="0" u="none" strike="noStrike">
                              <a:solidFill>
                                <a:srgbClr val="000000"/>
                              </a:solidFill>
                              <a:effectLst/>
                              <a:latin typeface="Poppins"/>
                              <a:ea typeface="等线" panose="02010600030101010101" pitchFamily="2" charset="-122"/>
                            </a:rPr>
                            <a:t>1.07</a:t>
                          </a:r>
                        </a:p>
                      </a:txBody>
                      <a:tcPr marL="0" marR="0" marT="0" marB="0" anchor="ctr">
                        <a:lnL>
                          <a:noFill/>
                        </a:lnL>
                        <a:lnR>
                          <a:noFill/>
                        </a:lnR>
                        <a:lnT>
                          <a:noFill/>
                        </a:lnT>
                        <a:lnB>
                          <a:noFill/>
                        </a:lnB>
                      </a:tcPr>
                    </a:tc>
                    <a:extLst>
                      <a:ext uri="{0D108BD9-81ED-4DB2-BD59-A6C34878D82A}">
                        <a16:rowId xmlns:a16="http://schemas.microsoft.com/office/drawing/2014/main" val="1052846528"/>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603719.SH</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良品铺子</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74.27</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1.04</a:t>
                          </a:r>
                        </a:p>
                      </a:txBody>
                      <a:tcPr marL="0" marR="0" marT="0" marB="0" anchor="ctr">
                        <a:lnL>
                          <a:noFill/>
                        </a:lnL>
                        <a:lnR>
                          <a:noFill/>
                        </a:lnR>
                        <a:lnT>
                          <a:noFill/>
                        </a:lnT>
                        <a:lnB>
                          <a:noFill/>
                        </a:lnB>
                      </a:tcPr>
                    </a:tc>
                    <a:extLst>
                      <a:ext uri="{0D108BD9-81ED-4DB2-BD59-A6C34878D82A}">
                        <a16:rowId xmlns:a16="http://schemas.microsoft.com/office/drawing/2014/main" val="844243717"/>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06689.HK</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洪九果品</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68.73</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1.10</a:t>
                          </a:r>
                        </a:p>
                      </a:txBody>
                      <a:tcPr marL="0" marR="0" marT="0" marB="0" anchor="ctr">
                        <a:lnL>
                          <a:noFill/>
                        </a:lnL>
                        <a:lnR>
                          <a:noFill/>
                        </a:lnR>
                        <a:lnT>
                          <a:noFill/>
                        </a:lnT>
                        <a:lnB>
                          <a:noFill/>
                        </a:lnB>
                      </a:tcPr>
                    </a:tc>
                    <a:extLst>
                      <a:ext uri="{0D108BD9-81ED-4DB2-BD59-A6C34878D82A}">
                        <a16:rowId xmlns:a16="http://schemas.microsoft.com/office/drawing/2014/main" val="1913553990"/>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603336.SH</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宏辉果蔬</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28.8</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0.51</a:t>
                          </a:r>
                        </a:p>
                      </a:txBody>
                      <a:tcPr marL="0" marR="0" marT="0" marB="0" anchor="ctr">
                        <a:lnL>
                          <a:noFill/>
                        </a:lnL>
                        <a:lnR>
                          <a:noFill/>
                        </a:lnR>
                        <a:lnT>
                          <a:noFill/>
                        </a:lnT>
                        <a:lnB>
                          <a:noFill/>
                        </a:lnB>
                      </a:tcPr>
                    </a:tc>
                    <a:extLst>
                      <a:ext uri="{0D108BD9-81ED-4DB2-BD59-A6C34878D82A}">
                        <a16:rowId xmlns:a16="http://schemas.microsoft.com/office/drawing/2014/main" val="3722054134"/>
                      </a:ext>
                    </a:extLst>
                  </a:tr>
                </a:tbl>
              </a:graphicData>
            </a:graphic>
          </p:graphicFrame>
        </mc:Choice>
        <mc:Fallback xmlns="">
          <p:graphicFrame>
            <p:nvGraphicFramePr>
              <p:cNvPr id="19" name="表格 18">
                <a:extLst>
                  <a:ext uri="{FF2B5EF4-FFF2-40B4-BE49-F238E27FC236}">
                    <a16:creationId xmlns:a16="http://schemas.microsoft.com/office/drawing/2014/main" id="{66EFC2FC-3809-7F41-9F79-B2C24D10E30D}"/>
                  </a:ext>
                </a:extLst>
              </p:cNvPr>
              <p:cNvGraphicFramePr>
                <a:graphicFrameLocks noGrp="1"/>
              </p:cNvGraphicFramePr>
              <p:nvPr>
                <p:extLst>
                  <p:ext uri="{D42A27DB-BD31-4B8C-83A1-F6EECF244321}">
                    <p14:modId xmlns:p14="http://schemas.microsoft.com/office/powerpoint/2010/main" val="2309030933"/>
                  </p:ext>
                </p:extLst>
              </p:nvPr>
            </p:nvGraphicFramePr>
            <p:xfrm>
              <a:off x="6781730" y="4064772"/>
              <a:ext cx="4714944" cy="2418600"/>
            </p:xfrm>
            <a:graphic>
              <a:graphicData uri="http://schemas.openxmlformats.org/drawingml/2006/table">
                <a:tbl>
                  <a:tblPr/>
                  <a:tblGrid>
                    <a:gridCol w="1178736">
                      <a:extLst>
                        <a:ext uri="{9D8B030D-6E8A-4147-A177-3AD203B41FA5}">
                          <a16:colId xmlns:a16="http://schemas.microsoft.com/office/drawing/2014/main" val="1181966556"/>
                        </a:ext>
                      </a:extLst>
                    </a:gridCol>
                    <a:gridCol w="1178736">
                      <a:extLst>
                        <a:ext uri="{9D8B030D-6E8A-4147-A177-3AD203B41FA5}">
                          <a16:colId xmlns:a16="http://schemas.microsoft.com/office/drawing/2014/main" val="1830441603"/>
                        </a:ext>
                      </a:extLst>
                    </a:gridCol>
                    <a:gridCol w="1178736">
                      <a:extLst>
                        <a:ext uri="{9D8B030D-6E8A-4147-A177-3AD203B41FA5}">
                          <a16:colId xmlns:a16="http://schemas.microsoft.com/office/drawing/2014/main" val="1364185057"/>
                        </a:ext>
                      </a:extLst>
                    </a:gridCol>
                    <a:gridCol w="1178736">
                      <a:extLst>
                        <a:ext uri="{9D8B030D-6E8A-4147-A177-3AD203B41FA5}">
                          <a16:colId xmlns:a16="http://schemas.microsoft.com/office/drawing/2014/main" val="3138549824"/>
                        </a:ext>
                      </a:extLst>
                    </a:gridCol>
                  </a:tblGrid>
                  <a:tr h="548640">
                    <a:tc>
                      <a:txBody>
                        <a:bodyPr/>
                        <a:lstStyle/>
                        <a:p>
                          <a:pPr algn="ctr" fontAlgn="b"/>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pPr algn="ctr" fontAlgn="b"/>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pPr algn="ctr" fontAlgn="b"/>
                          <a:r>
                            <a:rPr lang="en-US" altLang="zh-CN" sz="1800" b="1" i="0" u="none" strike="noStrike" dirty="0">
                              <a:solidFill>
                                <a:schemeClr val="bg1"/>
                              </a:solidFill>
                              <a:effectLst/>
                              <a:latin typeface="Poppins SemiBold" pitchFamily="2" charset="0"/>
                              <a:ea typeface="等线" panose="02010600030101010101" pitchFamily="2" charset="-122"/>
                              <a:cs typeface="Poppins SemiBold" pitchFamily="2" charset="0"/>
                            </a:rPr>
                            <a:t>Market Value</a:t>
                          </a:r>
                          <a:endParaRPr lang="zh-CN" altLang="en-US" sz="1800" b="1" i="0" u="none" strike="noStrike" dirty="0">
                            <a:solidFill>
                              <a:schemeClr val="bg1"/>
                            </a:solidFill>
                            <a:effectLst/>
                            <a:latin typeface="Poppins SemiBold" pitchFamily="2" charset="0"/>
                            <a:ea typeface="等线" panose="02010600030101010101" pitchFamily="2" charset="-122"/>
                            <a:cs typeface="Poppins SemiBold" pitchFamily="2" charset="0"/>
                          </a:endParaRPr>
                        </a:p>
                      </a:txBody>
                      <a:tcPr marL="0" marR="0" marT="0" marB="0" anchor="ctr">
                        <a:lnL>
                          <a:noFill/>
                        </a:lnL>
                        <a:lnR>
                          <a:noFill/>
                        </a:lnR>
                        <a:lnT>
                          <a:noFill/>
                        </a:lnT>
                        <a:lnB>
                          <a:noFill/>
                        </a:lnB>
                        <a:solidFill>
                          <a:srgbClr val="00892B"/>
                        </a:solidFill>
                      </a:tcPr>
                    </a:tc>
                    <a:tc>
                      <a:txBody>
                        <a:bodyPr/>
                        <a:lstStyle/>
                        <a:p>
                          <a:endParaRPr lang="zh-CN"/>
                        </a:p>
                      </a:txBody>
                      <a:tcPr marL="0" marR="0" marT="0" marB="0" anchor="ctr">
                        <a:lnL>
                          <a:noFill/>
                        </a:lnL>
                        <a:lnR>
                          <a:noFill/>
                        </a:lnR>
                        <a:lnT>
                          <a:noFill/>
                        </a:lnT>
                        <a:lnB>
                          <a:noFill/>
                        </a:lnB>
                        <a:blipFill>
                          <a:blip r:embed="rId5"/>
                          <a:stretch>
                            <a:fillRect l="-301075" t="-13953" b="-362791"/>
                          </a:stretch>
                        </a:blipFill>
                      </a:tcPr>
                    </a:tc>
                    <a:extLst>
                      <a:ext uri="{0D108BD9-81ED-4DB2-BD59-A6C34878D82A}">
                        <a16:rowId xmlns:a16="http://schemas.microsoft.com/office/drawing/2014/main" val="3994336040"/>
                      </a:ext>
                    </a:extLst>
                  </a:tr>
                  <a:tr h="373992">
                    <a:tc>
                      <a:txBody>
                        <a:bodyPr/>
                        <a:lstStyle/>
                        <a:p>
                          <a:pPr algn="ctr" fontAlgn="b"/>
                          <a:r>
                            <a:rPr lang="en-US" sz="1800" b="0" i="0" u="none" strike="noStrike" dirty="0">
                              <a:solidFill>
                                <a:srgbClr val="000000"/>
                              </a:solidFill>
                              <a:effectLst/>
                              <a:latin typeface="Poppins"/>
                              <a:ea typeface="等线" panose="02010600030101010101" pitchFamily="2" charset="-122"/>
                            </a:rPr>
                            <a:t>02150.HK</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奈雪</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55.74</a:t>
                          </a:r>
                        </a:p>
                      </a:txBody>
                      <a:tcPr marL="0" marR="0" marT="0" marB="0" anchor="ctr">
                        <a:lnL>
                          <a:noFill/>
                        </a:lnL>
                        <a:lnR>
                          <a:noFill/>
                        </a:lnR>
                        <a:lnT>
                          <a:noFill/>
                        </a:lnT>
                        <a:lnB>
                          <a:noFill/>
                        </a:lnB>
                      </a:tcPr>
                    </a:tc>
                    <a:tc>
                      <a:txBody>
                        <a:bodyPr/>
                        <a:lstStyle/>
                        <a:p>
                          <a:pPr algn="ctr" fontAlgn="b"/>
                          <a:r>
                            <a:rPr lang="en-US" altLang="zh-CN" sz="1800" b="0" i="0" u="none" strike="noStrike">
                              <a:solidFill>
                                <a:srgbClr val="000000"/>
                              </a:solidFill>
                              <a:effectLst/>
                              <a:latin typeface="Poppins"/>
                              <a:ea typeface="等线" panose="02010600030101010101" pitchFamily="2" charset="-122"/>
                            </a:rPr>
                            <a:t>1.29</a:t>
                          </a:r>
                        </a:p>
                      </a:txBody>
                      <a:tcPr marL="0" marR="0" marT="0" marB="0" anchor="ctr">
                        <a:lnL>
                          <a:noFill/>
                        </a:lnL>
                        <a:lnR>
                          <a:noFill/>
                        </a:lnR>
                        <a:lnT>
                          <a:noFill/>
                        </a:lnT>
                        <a:lnB>
                          <a:noFill/>
                        </a:lnB>
                      </a:tcPr>
                    </a:tc>
                    <a:extLst>
                      <a:ext uri="{0D108BD9-81ED-4DB2-BD59-A6C34878D82A}">
                        <a16:rowId xmlns:a16="http://schemas.microsoft.com/office/drawing/2014/main" val="551142546"/>
                      </a:ext>
                    </a:extLst>
                  </a:tr>
                  <a:tr h="373992">
                    <a:tc>
                      <a:txBody>
                        <a:bodyPr/>
                        <a:lstStyle/>
                        <a:p>
                          <a:pPr algn="ctr" fontAlgn="b"/>
                          <a:r>
                            <a:rPr lang="en-US" sz="1800" b="0" i="0" u="none" strike="noStrike" dirty="0">
                              <a:solidFill>
                                <a:srgbClr val="000000"/>
                              </a:solidFill>
                              <a:effectLst/>
                              <a:latin typeface="Poppins"/>
                              <a:ea typeface="等线" panose="02010600030101010101" pitchFamily="2" charset="-122"/>
                            </a:rPr>
                            <a:t>300783.SZ</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三只松鼠</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67.05</a:t>
                          </a:r>
                        </a:p>
                      </a:txBody>
                      <a:tcPr marL="0" marR="0" marT="0" marB="0" anchor="ctr">
                        <a:lnL>
                          <a:noFill/>
                        </a:lnL>
                        <a:lnR>
                          <a:noFill/>
                        </a:lnR>
                        <a:lnT>
                          <a:noFill/>
                        </a:lnT>
                        <a:lnB>
                          <a:noFill/>
                        </a:lnB>
                      </a:tcPr>
                    </a:tc>
                    <a:tc>
                      <a:txBody>
                        <a:bodyPr/>
                        <a:lstStyle/>
                        <a:p>
                          <a:pPr algn="ctr" fontAlgn="b"/>
                          <a:r>
                            <a:rPr lang="en-US" altLang="zh-CN" sz="1800" b="0" i="0" u="none" strike="noStrike">
                              <a:solidFill>
                                <a:srgbClr val="000000"/>
                              </a:solidFill>
                              <a:effectLst/>
                              <a:latin typeface="Poppins"/>
                              <a:ea typeface="等线" panose="02010600030101010101" pitchFamily="2" charset="-122"/>
                            </a:rPr>
                            <a:t>1.07</a:t>
                          </a:r>
                        </a:p>
                      </a:txBody>
                      <a:tcPr marL="0" marR="0" marT="0" marB="0" anchor="ctr">
                        <a:lnL>
                          <a:noFill/>
                        </a:lnL>
                        <a:lnR>
                          <a:noFill/>
                        </a:lnR>
                        <a:lnT>
                          <a:noFill/>
                        </a:lnT>
                        <a:lnB>
                          <a:noFill/>
                        </a:lnB>
                      </a:tcPr>
                    </a:tc>
                    <a:extLst>
                      <a:ext uri="{0D108BD9-81ED-4DB2-BD59-A6C34878D82A}">
                        <a16:rowId xmlns:a16="http://schemas.microsoft.com/office/drawing/2014/main" val="1052846528"/>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603719.SH</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良品铺子</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74.27</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1.04</a:t>
                          </a:r>
                        </a:p>
                      </a:txBody>
                      <a:tcPr marL="0" marR="0" marT="0" marB="0" anchor="ctr">
                        <a:lnL>
                          <a:noFill/>
                        </a:lnL>
                        <a:lnR>
                          <a:noFill/>
                        </a:lnR>
                        <a:lnT>
                          <a:noFill/>
                        </a:lnT>
                        <a:lnB>
                          <a:noFill/>
                        </a:lnB>
                      </a:tcPr>
                    </a:tc>
                    <a:extLst>
                      <a:ext uri="{0D108BD9-81ED-4DB2-BD59-A6C34878D82A}">
                        <a16:rowId xmlns:a16="http://schemas.microsoft.com/office/drawing/2014/main" val="844243717"/>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06689.HK</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洪九果品</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68.73</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1.10</a:t>
                          </a:r>
                        </a:p>
                      </a:txBody>
                      <a:tcPr marL="0" marR="0" marT="0" marB="0" anchor="ctr">
                        <a:lnL>
                          <a:noFill/>
                        </a:lnL>
                        <a:lnR>
                          <a:noFill/>
                        </a:lnR>
                        <a:lnT>
                          <a:noFill/>
                        </a:lnT>
                        <a:lnB>
                          <a:noFill/>
                        </a:lnB>
                      </a:tcPr>
                    </a:tc>
                    <a:extLst>
                      <a:ext uri="{0D108BD9-81ED-4DB2-BD59-A6C34878D82A}">
                        <a16:rowId xmlns:a16="http://schemas.microsoft.com/office/drawing/2014/main" val="1913553990"/>
                      </a:ext>
                    </a:extLst>
                  </a:tr>
                  <a:tr h="373992">
                    <a:tc>
                      <a:txBody>
                        <a:bodyPr/>
                        <a:lstStyle/>
                        <a:p>
                          <a:pPr algn="ctr" fontAlgn="b"/>
                          <a:r>
                            <a:rPr lang="en-US" sz="1800" b="0" i="0" u="none" strike="noStrike">
                              <a:solidFill>
                                <a:srgbClr val="000000"/>
                              </a:solidFill>
                              <a:effectLst/>
                              <a:latin typeface="Poppins"/>
                              <a:ea typeface="等线" panose="02010600030101010101" pitchFamily="2" charset="-122"/>
                            </a:rPr>
                            <a:t>603336.SH</a:t>
                          </a:r>
                        </a:p>
                      </a:txBody>
                      <a:tcPr marL="0" marR="0" marT="0" marB="0" anchor="ctr">
                        <a:lnL>
                          <a:noFill/>
                        </a:lnL>
                        <a:lnR>
                          <a:noFill/>
                        </a:lnR>
                        <a:lnT>
                          <a:noFill/>
                        </a:lnT>
                        <a:lnB>
                          <a:noFill/>
                        </a:lnB>
                      </a:tcPr>
                    </a:tc>
                    <a:tc>
                      <a:txBody>
                        <a:bodyPr/>
                        <a:lstStyle/>
                        <a:p>
                          <a:pPr algn="ctr" fontAlgn="b"/>
                          <a:r>
                            <a:rPr lang="zh-CN" altLang="en-US" sz="1800" b="0" i="0" u="none" strike="noStrike" dirty="0">
                              <a:solidFill>
                                <a:srgbClr val="000000"/>
                              </a:solidFill>
                              <a:effectLst/>
                              <a:latin typeface="微软雅黑" panose="020B0503020204020204" pitchFamily="34" charset="-122"/>
                              <a:ea typeface="微软雅黑" panose="020B0503020204020204" pitchFamily="34" charset="-122"/>
                            </a:rPr>
                            <a:t>宏辉果蔬</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28.8</a:t>
                          </a:r>
                        </a:p>
                      </a:txBody>
                      <a:tcPr marL="0" marR="0" marT="0" marB="0" anchor="ctr">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0.51</a:t>
                          </a:r>
                        </a:p>
                      </a:txBody>
                      <a:tcPr marL="0" marR="0" marT="0" marB="0" anchor="ctr">
                        <a:lnL>
                          <a:noFill/>
                        </a:lnL>
                        <a:lnR>
                          <a:noFill/>
                        </a:lnR>
                        <a:lnT>
                          <a:noFill/>
                        </a:lnT>
                        <a:lnB>
                          <a:noFill/>
                        </a:lnB>
                      </a:tcPr>
                    </a:tc>
                    <a:extLst>
                      <a:ext uri="{0D108BD9-81ED-4DB2-BD59-A6C34878D82A}">
                        <a16:rowId xmlns:a16="http://schemas.microsoft.com/office/drawing/2014/main" val="3722054134"/>
                      </a:ext>
                    </a:extLst>
                  </a:tr>
                </a:tbl>
              </a:graphicData>
            </a:graphic>
          </p:graphicFrame>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8E25537-CECE-374C-985F-34C8D0BCBB62}"/>
                  </a:ext>
                </a:extLst>
              </p:cNvPr>
              <p:cNvSpPr txBox="1"/>
              <p:nvPr/>
            </p:nvSpPr>
            <p:spPr>
              <a:xfrm>
                <a:off x="9646617" y="3787773"/>
                <a:ext cx="1850057" cy="276999"/>
              </a:xfrm>
              <a:prstGeom prst="rect">
                <a:avLst/>
              </a:prstGeom>
              <a:noFill/>
            </p:spPr>
            <p:txBody>
              <a:bodyPr wrap="none" rtlCol="0">
                <a:spAutoFit/>
              </a:bodyPr>
              <a:lstStyle/>
              <a:p>
                <a:pPr algn="r"/>
                <a:r>
                  <a:rPr kumimoji="1" lang="en-US" altLang="zh-CN" sz="1200" dirty="0">
                    <a:solidFill>
                      <a:srgbClr val="02852A"/>
                    </a:solidFill>
                    <a:latin typeface="Poppins" pitchFamily="2" charset="0"/>
                    <a:cs typeface="Poppins" pitchFamily="2" charset="0"/>
                  </a:rPr>
                  <a:t>Table : </a:t>
                </a:r>
                <a:r>
                  <a:rPr kumimoji="1" lang="en-US" altLang="zh-CN" sz="1200" dirty="0">
                    <a:latin typeface="Poppins" pitchFamily="2" charset="0"/>
                    <a:cs typeface="Poppins" pitchFamily="2" charset="0"/>
                  </a:rPr>
                  <a:t>Comparable </a:t>
                </a:r>
                <a14:m>
                  <m:oMath xmlns:m="http://schemas.openxmlformats.org/officeDocument/2006/math">
                    <m:r>
                      <a:rPr lang="en-US" altLang="zh-CN" sz="1200" i="1">
                        <a:latin typeface="Cambria Math" panose="02040503050406030204" pitchFamily="18" charset="0"/>
                        <a:ea typeface="Cambria Math" panose="02040503050406030204" pitchFamily="18" charset="0"/>
                      </a:rPr>
                      <m:t>𝛽</m:t>
                    </m:r>
                  </m:oMath>
                </a14:m>
                <a:endParaRPr kumimoji="1" lang="en-US" altLang="zh-CN" sz="1200" dirty="0">
                  <a:latin typeface="Poppins" pitchFamily="2" charset="0"/>
                  <a:cs typeface="Poppins" pitchFamily="2" charset="0"/>
                </a:endParaRPr>
              </a:p>
            </p:txBody>
          </p:sp>
        </mc:Choice>
        <mc:Fallback xmlns="">
          <p:sp>
            <p:nvSpPr>
              <p:cNvPr id="20" name="文本框 19">
                <a:extLst>
                  <a:ext uri="{FF2B5EF4-FFF2-40B4-BE49-F238E27FC236}">
                    <a16:creationId xmlns:a16="http://schemas.microsoft.com/office/drawing/2014/main" id="{C8E25537-CECE-374C-985F-34C8D0BCBB62}"/>
                  </a:ext>
                </a:extLst>
              </p:cNvPr>
              <p:cNvSpPr txBox="1">
                <a:spLocks noRot="1" noChangeAspect="1" noMove="1" noResize="1" noEditPoints="1" noAdjustHandles="1" noChangeArrowheads="1" noChangeShapeType="1" noTextEdit="1"/>
              </p:cNvSpPr>
              <p:nvPr/>
            </p:nvSpPr>
            <p:spPr>
              <a:xfrm>
                <a:off x="9646617" y="3787773"/>
                <a:ext cx="1850057" cy="276999"/>
              </a:xfrm>
              <a:prstGeom prst="rect">
                <a:avLst/>
              </a:prstGeom>
              <a:blipFill>
                <a:blip r:embed="rId6"/>
                <a:stretch>
                  <a:fillRect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4570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形状 39">
            <a:extLst>
              <a:ext uri="{FF2B5EF4-FFF2-40B4-BE49-F238E27FC236}">
                <a16:creationId xmlns:a16="http://schemas.microsoft.com/office/drawing/2014/main" id="{998DC154-CE47-8040-8D03-D2C39BADA32E}"/>
              </a:ext>
            </a:extLst>
          </p:cNvPr>
          <p:cNvSpPr/>
          <p:nvPr/>
        </p:nvSpPr>
        <p:spPr>
          <a:xfrm>
            <a:off x="0" y="2427868"/>
            <a:ext cx="12192000" cy="4430132"/>
          </a:xfrm>
          <a:custGeom>
            <a:avLst/>
            <a:gdLst>
              <a:gd name="connsiteX0" fmla="*/ 12192000 w 12192000"/>
              <a:gd name="connsiteY0" fmla="*/ 0 h 4430132"/>
              <a:gd name="connsiteX1" fmla="*/ 12192000 w 12192000"/>
              <a:gd name="connsiteY1" fmla="*/ 4430132 h 4430132"/>
              <a:gd name="connsiteX2" fmla="*/ 0 w 12192000"/>
              <a:gd name="connsiteY2" fmla="*/ 4430132 h 4430132"/>
              <a:gd name="connsiteX3" fmla="*/ 0 w 12192000"/>
              <a:gd name="connsiteY3" fmla="*/ 2529015 h 4430132"/>
              <a:gd name="connsiteX4" fmla="*/ 398011 w 12192000"/>
              <a:gd name="connsiteY4" fmla="*/ 2540545 h 4430132"/>
              <a:gd name="connsiteX5" fmla="*/ 5057904 w 12192000"/>
              <a:gd name="connsiteY5" fmla="*/ 2223658 h 4430132"/>
              <a:gd name="connsiteX6" fmla="*/ 11775243 w 12192000"/>
              <a:gd name="connsiteY6" fmla="*/ 130162 h 4430132"/>
              <a:gd name="connsiteX7" fmla="*/ 12190195 w 12192000"/>
              <a:gd name="connsiteY7" fmla="*/ 564 h 4430132"/>
              <a:gd name="connsiteX8" fmla="*/ 12192000 w 12192000"/>
              <a:gd name="connsiteY8" fmla="*/ 0 h 4430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30132">
                <a:moveTo>
                  <a:pt x="12192000" y="0"/>
                </a:moveTo>
                <a:lnTo>
                  <a:pt x="12192000" y="4430132"/>
                </a:lnTo>
                <a:lnTo>
                  <a:pt x="0" y="4430132"/>
                </a:lnTo>
                <a:lnTo>
                  <a:pt x="0" y="2529015"/>
                </a:lnTo>
                <a:lnTo>
                  <a:pt x="398011" y="2540545"/>
                </a:lnTo>
                <a:cubicBezTo>
                  <a:pt x="1836269" y="2578026"/>
                  <a:pt x="3309038" y="2572574"/>
                  <a:pt x="5057904" y="2223658"/>
                </a:cubicBezTo>
                <a:cubicBezTo>
                  <a:pt x="7056607" y="1824897"/>
                  <a:pt x="10643902" y="483231"/>
                  <a:pt x="11775243" y="130162"/>
                </a:cubicBezTo>
                <a:cubicBezTo>
                  <a:pt x="11952015" y="74995"/>
                  <a:pt x="12088220" y="32453"/>
                  <a:pt x="12190195" y="564"/>
                </a:cubicBezTo>
                <a:lnTo>
                  <a:pt x="12192000" y="0"/>
                </a:lnTo>
                <a:close/>
              </a:path>
            </a:pathLst>
          </a:custGeom>
          <a:solidFill>
            <a:srgbClr val="02852A"/>
          </a:solidFill>
          <a:ln>
            <a:noFill/>
          </a:ln>
          <a:effectLst>
            <a:outerShdw blurRad="50800" dist="38100" dir="16200000" rotWithShape="0">
              <a:srgbClr val="02852A">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5" name="文本框 14">
            <a:extLst>
              <a:ext uri="{FF2B5EF4-FFF2-40B4-BE49-F238E27FC236}">
                <a16:creationId xmlns:a16="http://schemas.microsoft.com/office/drawing/2014/main" id="{A9D87BF6-BFA6-4A48-A32E-ED35A3C4AE36}"/>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1" name="图形 20">
            <a:extLst>
              <a:ext uri="{FF2B5EF4-FFF2-40B4-BE49-F238E27FC236}">
                <a16:creationId xmlns:a16="http://schemas.microsoft.com/office/drawing/2014/main" id="{D8F9B376-235C-6C4E-9B1C-440F072969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92238" y="2618387"/>
            <a:ext cx="720000" cy="720000"/>
          </a:xfrm>
          <a:prstGeom prst="rect">
            <a:avLst/>
          </a:prstGeom>
        </p:spPr>
      </p:pic>
      <p:pic>
        <p:nvPicPr>
          <p:cNvPr id="22" name="图形 21">
            <a:extLst>
              <a:ext uri="{FF2B5EF4-FFF2-40B4-BE49-F238E27FC236}">
                <a16:creationId xmlns:a16="http://schemas.microsoft.com/office/drawing/2014/main" id="{8FE16A9C-084D-4045-A3FA-E9A33AEFCA2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4161" y="3682354"/>
            <a:ext cx="720000" cy="720000"/>
          </a:xfrm>
          <a:prstGeom prst="rect">
            <a:avLst/>
          </a:prstGeom>
        </p:spPr>
      </p:pic>
      <p:pic>
        <p:nvPicPr>
          <p:cNvPr id="23" name="图形 22">
            <a:extLst>
              <a:ext uri="{FF2B5EF4-FFF2-40B4-BE49-F238E27FC236}">
                <a16:creationId xmlns:a16="http://schemas.microsoft.com/office/drawing/2014/main" id="{E77DA896-F4AF-8842-BC21-14C75600414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7047" y="4608962"/>
            <a:ext cx="720000" cy="720000"/>
          </a:xfrm>
          <a:prstGeom prst="rect">
            <a:avLst/>
          </a:prstGeom>
        </p:spPr>
      </p:pic>
      <p:pic>
        <p:nvPicPr>
          <p:cNvPr id="24" name="图形 23">
            <a:extLst>
              <a:ext uri="{FF2B5EF4-FFF2-40B4-BE49-F238E27FC236}">
                <a16:creationId xmlns:a16="http://schemas.microsoft.com/office/drawing/2014/main" id="{9CC70E18-6061-DD49-9305-7FAFECF05D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03199" y="3170103"/>
            <a:ext cx="720000" cy="720000"/>
          </a:xfrm>
          <a:prstGeom prst="rect">
            <a:avLst/>
          </a:prstGeom>
        </p:spPr>
      </p:pic>
      <p:pic>
        <p:nvPicPr>
          <p:cNvPr id="25" name="图形 24">
            <a:extLst>
              <a:ext uri="{FF2B5EF4-FFF2-40B4-BE49-F238E27FC236}">
                <a16:creationId xmlns:a16="http://schemas.microsoft.com/office/drawing/2014/main" id="{941F0910-84DD-1942-8D53-EA6857E849D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25123" y="4189680"/>
            <a:ext cx="720000" cy="720000"/>
          </a:xfrm>
          <a:prstGeom prst="rect">
            <a:avLst/>
          </a:prstGeom>
        </p:spPr>
      </p:pic>
      <p:pic>
        <p:nvPicPr>
          <p:cNvPr id="26" name="图形 25">
            <a:extLst>
              <a:ext uri="{FF2B5EF4-FFF2-40B4-BE49-F238E27FC236}">
                <a16:creationId xmlns:a16="http://schemas.microsoft.com/office/drawing/2014/main" id="{F5EC0D6B-E17E-3A4C-B9A0-9C0D38B190F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36085" y="4447642"/>
            <a:ext cx="720000" cy="720000"/>
          </a:xfrm>
          <a:prstGeom prst="rect">
            <a:avLst/>
          </a:prstGeom>
        </p:spPr>
      </p:pic>
      <p:sp>
        <p:nvSpPr>
          <p:cNvPr id="27" name="文本框 26">
            <a:extLst>
              <a:ext uri="{FF2B5EF4-FFF2-40B4-BE49-F238E27FC236}">
                <a16:creationId xmlns:a16="http://schemas.microsoft.com/office/drawing/2014/main" id="{206EB85F-F60D-8B4D-928E-00831B795F0D}"/>
              </a:ext>
            </a:extLst>
          </p:cNvPr>
          <p:cNvSpPr txBox="1"/>
          <p:nvPr/>
        </p:nvSpPr>
        <p:spPr>
          <a:xfrm>
            <a:off x="267246" y="3596696"/>
            <a:ext cx="2610678" cy="888705"/>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Establish in Shenzhen</a:t>
            </a:r>
          </a:p>
        </p:txBody>
      </p:sp>
      <p:sp>
        <p:nvSpPr>
          <p:cNvPr id="28" name="文本框 27">
            <a:extLst>
              <a:ext uri="{FF2B5EF4-FFF2-40B4-BE49-F238E27FC236}">
                <a16:creationId xmlns:a16="http://schemas.microsoft.com/office/drawing/2014/main" id="{A22CF883-0529-DD48-BC3D-1163257731F7}"/>
              </a:ext>
            </a:extLst>
          </p:cNvPr>
          <p:cNvSpPr txBox="1"/>
          <p:nvPr/>
        </p:nvSpPr>
        <p:spPr>
          <a:xfrm>
            <a:off x="2087876" y="3338387"/>
            <a:ext cx="2610678" cy="888705"/>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First store in Shenzhen</a:t>
            </a:r>
          </a:p>
        </p:txBody>
      </p:sp>
      <p:sp>
        <p:nvSpPr>
          <p:cNvPr id="29" name="文本框 28">
            <a:extLst>
              <a:ext uri="{FF2B5EF4-FFF2-40B4-BE49-F238E27FC236}">
                <a16:creationId xmlns:a16="http://schemas.microsoft.com/office/drawing/2014/main" id="{F65019E3-3F9C-DA4D-AAEF-2F80572ACF5F}"/>
              </a:ext>
            </a:extLst>
          </p:cNvPr>
          <p:cNvSpPr txBox="1"/>
          <p:nvPr/>
        </p:nvSpPr>
        <p:spPr>
          <a:xfrm>
            <a:off x="868889" y="5405894"/>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2001</a:t>
            </a:r>
          </a:p>
        </p:txBody>
      </p:sp>
      <p:sp>
        <p:nvSpPr>
          <p:cNvPr id="30" name="文本框 29">
            <a:extLst>
              <a:ext uri="{FF2B5EF4-FFF2-40B4-BE49-F238E27FC236}">
                <a16:creationId xmlns:a16="http://schemas.microsoft.com/office/drawing/2014/main" id="{95828B74-C993-E94F-898B-B5A032981EF3}"/>
              </a:ext>
            </a:extLst>
          </p:cNvPr>
          <p:cNvSpPr txBox="1"/>
          <p:nvPr/>
        </p:nvSpPr>
        <p:spPr>
          <a:xfrm>
            <a:off x="2770335" y="5215791"/>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2002</a:t>
            </a:r>
          </a:p>
        </p:txBody>
      </p:sp>
      <p:sp>
        <p:nvSpPr>
          <p:cNvPr id="31" name="文本框 30">
            <a:extLst>
              <a:ext uri="{FF2B5EF4-FFF2-40B4-BE49-F238E27FC236}">
                <a16:creationId xmlns:a16="http://schemas.microsoft.com/office/drawing/2014/main" id="{11598A0E-FA8A-5749-8E1B-5CF58F0F955D}"/>
              </a:ext>
            </a:extLst>
          </p:cNvPr>
          <p:cNvSpPr txBox="1"/>
          <p:nvPr/>
        </p:nvSpPr>
        <p:spPr>
          <a:xfrm>
            <a:off x="9848880" y="3445751"/>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2023</a:t>
            </a:r>
          </a:p>
        </p:txBody>
      </p:sp>
      <p:sp>
        <p:nvSpPr>
          <p:cNvPr id="32" name="文本框 31">
            <a:extLst>
              <a:ext uri="{FF2B5EF4-FFF2-40B4-BE49-F238E27FC236}">
                <a16:creationId xmlns:a16="http://schemas.microsoft.com/office/drawing/2014/main" id="{6EEECA5A-19D7-2D43-9638-A9C29944DF1C}"/>
              </a:ext>
            </a:extLst>
          </p:cNvPr>
          <p:cNvSpPr txBox="1"/>
          <p:nvPr/>
        </p:nvSpPr>
        <p:spPr>
          <a:xfrm>
            <a:off x="9246898" y="1564079"/>
            <a:ext cx="2610678" cy="473206"/>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IPO</a:t>
            </a:r>
            <a:r>
              <a:rPr lang="zh-CN" altLang="en-US" b="0" i="0" dirty="0">
                <a:effectLst/>
                <a:latin typeface="Poppins" pitchFamily="2" charset="0"/>
                <a:cs typeface="Poppins" pitchFamily="2" charset="0"/>
              </a:rPr>
              <a:t> </a:t>
            </a:r>
            <a:r>
              <a:rPr lang="en-US" altLang="zh-CN" b="0" i="0" dirty="0">
                <a:effectLst/>
                <a:latin typeface="Poppins" pitchFamily="2" charset="0"/>
                <a:cs typeface="Poppins" pitchFamily="2" charset="0"/>
              </a:rPr>
              <a:t>at HKEX</a:t>
            </a:r>
          </a:p>
        </p:txBody>
      </p:sp>
      <p:sp>
        <p:nvSpPr>
          <p:cNvPr id="33" name="文本框 32">
            <a:extLst>
              <a:ext uri="{FF2B5EF4-FFF2-40B4-BE49-F238E27FC236}">
                <a16:creationId xmlns:a16="http://schemas.microsoft.com/office/drawing/2014/main" id="{D784A3C7-70D4-5447-AA90-4AE7835C92F7}"/>
              </a:ext>
            </a:extLst>
          </p:cNvPr>
          <p:cNvSpPr txBox="1"/>
          <p:nvPr/>
        </p:nvSpPr>
        <p:spPr>
          <a:xfrm>
            <a:off x="6270803" y="4510175"/>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2015</a:t>
            </a:r>
          </a:p>
        </p:txBody>
      </p:sp>
      <p:sp>
        <p:nvSpPr>
          <p:cNvPr id="34" name="文本框 33">
            <a:extLst>
              <a:ext uri="{FF2B5EF4-FFF2-40B4-BE49-F238E27FC236}">
                <a16:creationId xmlns:a16="http://schemas.microsoft.com/office/drawing/2014/main" id="{68369464-C72B-2F45-9D9A-AA3ED6AE4B60}"/>
              </a:ext>
            </a:extLst>
          </p:cNvPr>
          <p:cNvSpPr txBox="1"/>
          <p:nvPr/>
        </p:nvSpPr>
        <p:spPr>
          <a:xfrm>
            <a:off x="5651278" y="2685581"/>
            <a:ext cx="2610678" cy="888705"/>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400 million in financing</a:t>
            </a:r>
          </a:p>
        </p:txBody>
      </p:sp>
      <p:sp>
        <p:nvSpPr>
          <p:cNvPr id="44" name="文本框 43">
            <a:extLst>
              <a:ext uri="{FF2B5EF4-FFF2-40B4-BE49-F238E27FC236}">
                <a16:creationId xmlns:a16="http://schemas.microsoft.com/office/drawing/2014/main" id="{4D1EA7D9-5191-8C46-99CF-E3693AEB73FB}"/>
              </a:ext>
            </a:extLst>
          </p:cNvPr>
          <p:cNvSpPr txBox="1"/>
          <p:nvPr/>
        </p:nvSpPr>
        <p:spPr>
          <a:xfrm>
            <a:off x="4026945" y="3085750"/>
            <a:ext cx="2110854" cy="888705"/>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Launch online shop</a:t>
            </a:r>
          </a:p>
        </p:txBody>
      </p:sp>
      <p:sp>
        <p:nvSpPr>
          <p:cNvPr id="45" name="文本框 44">
            <a:extLst>
              <a:ext uri="{FF2B5EF4-FFF2-40B4-BE49-F238E27FC236}">
                <a16:creationId xmlns:a16="http://schemas.microsoft.com/office/drawing/2014/main" id="{40C62960-5B39-F648-B7FA-072D358A1AFE}"/>
              </a:ext>
            </a:extLst>
          </p:cNvPr>
          <p:cNvSpPr txBox="1"/>
          <p:nvPr/>
        </p:nvSpPr>
        <p:spPr>
          <a:xfrm>
            <a:off x="4481764" y="4874445"/>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2008</a:t>
            </a:r>
          </a:p>
        </p:txBody>
      </p:sp>
      <p:sp>
        <p:nvSpPr>
          <p:cNvPr id="46" name="文本框 45">
            <a:extLst>
              <a:ext uri="{FF2B5EF4-FFF2-40B4-BE49-F238E27FC236}">
                <a16:creationId xmlns:a16="http://schemas.microsoft.com/office/drawing/2014/main" id="{62617884-B7DC-774E-AAD6-724B32143F4D}"/>
              </a:ext>
            </a:extLst>
          </p:cNvPr>
          <p:cNvSpPr txBox="1"/>
          <p:nvPr/>
        </p:nvSpPr>
        <p:spPr>
          <a:xfrm>
            <a:off x="7457860" y="2112372"/>
            <a:ext cx="2610678" cy="888705"/>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Mobile APP</a:t>
            </a:r>
            <a:r>
              <a:rPr lang="zh-CN" altLang="en-US" b="0" i="0" dirty="0">
                <a:effectLst/>
                <a:latin typeface="Poppins" pitchFamily="2" charset="0"/>
                <a:cs typeface="Poppins" pitchFamily="2" charset="0"/>
              </a:rPr>
              <a:t> </a:t>
            </a:r>
            <a:r>
              <a:rPr lang="en-US" altLang="zh-CN" b="0" i="0" dirty="0">
                <a:effectLst/>
                <a:latin typeface="Poppins" pitchFamily="2" charset="0"/>
                <a:cs typeface="Poppins" pitchFamily="2" charset="0"/>
              </a:rPr>
              <a:t>and fruit e-commerce</a:t>
            </a:r>
          </a:p>
        </p:txBody>
      </p:sp>
      <p:sp>
        <p:nvSpPr>
          <p:cNvPr id="35" name="文本框 34">
            <a:extLst>
              <a:ext uri="{FF2B5EF4-FFF2-40B4-BE49-F238E27FC236}">
                <a16:creationId xmlns:a16="http://schemas.microsoft.com/office/drawing/2014/main" id="{50CC47C8-3BB4-844F-B6B7-51C5DA2D740B}"/>
              </a:ext>
            </a:extLst>
          </p:cNvPr>
          <p:cNvSpPr txBox="1"/>
          <p:nvPr/>
        </p:nvSpPr>
        <p:spPr>
          <a:xfrm>
            <a:off x="8054522" y="3929148"/>
            <a:ext cx="1406715" cy="473206"/>
          </a:xfrm>
          <a:prstGeom prst="rect">
            <a:avLst/>
          </a:prstGeom>
          <a:noFill/>
        </p:spPr>
        <p:txBody>
          <a:bodyPr wrap="square" rtlCol="0">
            <a:spAutoFit/>
          </a:bodyPr>
          <a:lstStyle/>
          <a:p>
            <a:pPr algn="ctr">
              <a:lnSpc>
                <a:spcPct val="150000"/>
              </a:lnSpc>
            </a:pPr>
            <a:r>
              <a:rPr lang="en-US" altLang="zh-CN" b="0" i="0" dirty="0">
                <a:solidFill>
                  <a:schemeClr val="bg1"/>
                </a:solidFill>
                <a:effectLst/>
                <a:latin typeface="Poppins" pitchFamily="2" charset="0"/>
                <a:cs typeface="Poppins" pitchFamily="2" charset="0"/>
              </a:rPr>
              <a:t>2016</a:t>
            </a:r>
          </a:p>
        </p:txBody>
      </p:sp>
    </p:spTree>
    <p:extLst>
      <p:ext uri="{BB962C8B-B14F-4D97-AF65-F5344CB8AC3E}">
        <p14:creationId xmlns:p14="http://schemas.microsoft.com/office/powerpoint/2010/main" val="2559885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C0014D5-FE87-9F4B-8795-05355B48D91B}"/>
                  </a:ext>
                </a:extLst>
              </p:cNvPr>
              <p:cNvSpPr txBox="1"/>
              <p:nvPr/>
            </p:nvSpPr>
            <p:spPr>
              <a:xfrm>
                <a:off x="695325" y="1692859"/>
                <a:ext cx="10801350" cy="4193007"/>
              </a:xfrm>
              <a:prstGeom prst="rect">
                <a:avLst/>
              </a:prstGeom>
              <a:noFill/>
            </p:spPr>
            <p:txBody>
              <a:bodyPr wrap="square">
                <a:spAutoFit/>
              </a:bodyPr>
              <a:lstStyle/>
              <a:p>
                <a:pPr marL="285750" indent="-285750">
                  <a:lnSpc>
                    <a:spcPct val="150000"/>
                  </a:lnSpc>
                  <a:buFont typeface="Wingdings" pitchFamily="2" charset="2"/>
                  <a:buChar char="l"/>
                </a:pPr>
                <a:r>
                  <a:rPr kumimoji="1" lang="en-US" altLang="zh-CN" dirty="0">
                    <a:latin typeface="Poppins" pitchFamily="2" charset="0"/>
                  </a:rPr>
                  <a:t>WACC method</a:t>
                </a:r>
              </a:p>
              <a:p>
                <a:pPr marL="742950" lvl="1" indent="-285750">
                  <a:lnSpc>
                    <a:spcPct val="150000"/>
                  </a:lnSpc>
                  <a:buFont typeface="Wingdings" pitchFamily="2" charset="2"/>
                  <a:buChar char="n"/>
                </a:pPr>
                <a:r>
                  <a:rPr lang="en-US" altLang="zh-CN" dirty="0">
                    <a:latin typeface="Poppins"/>
                    <a:cs typeface="Times New Roman" panose="02020603050405020304" pitchFamily="18" charset="0"/>
                  </a:rPr>
                  <a:t>Calculation of the WACC:</a:t>
                </a:r>
                <a:endParaRPr lang="zh-CN" altLang="en-US" dirty="0">
                  <a:latin typeface="Poppins"/>
                </a:endParaRPr>
              </a:p>
              <a:p>
                <a:pPr lvl="1">
                  <a:lnSpc>
                    <a:spcPct val="150000"/>
                  </a:lnSpc>
                </a:pPr>
                <a14:m>
                  <m:oMathPara xmlns:m="http://schemas.openxmlformats.org/officeDocument/2006/math">
                    <m:oMathParaPr>
                      <m:jc m:val="centerGroup"/>
                    </m:oMathParaPr>
                    <m:oMath xmlns:m="http://schemas.openxmlformats.org/officeDocument/2006/math">
                      <m:r>
                        <a:rPr lang="en-US" altLang="zh-CN" i="1" smtClean="0">
                          <a:effectLst/>
                          <a:latin typeface="Cambria Math" panose="02040503050406030204" pitchFamily="18" charset="0"/>
                          <a:ea typeface="等线" panose="02010600030101010101" pitchFamily="2" charset="-122"/>
                          <a:cs typeface="Times New Roman" panose="02020603050405020304" pitchFamily="18" charset="0"/>
                        </a:rPr>
                        <m:t>𝑊𝐴𝐶𝐶</m:t>
                      </m:r>
                      <m:r>
                        <a:rPr lang="en-US" altLang="zh-CN">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𝐸</m:t>
                          </m:r>
                        </m:num>
                        <m:den>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𝑉</m:t>
                          </m:r>
                        </m:den>
                      </m:f>
                      <m:r>
                        <a:rPr lang="en-US" altLang="zh-CN">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𝐸</m:t>
                          </m:r>
                        </m:sub>
                      </m:sSub>
                      <m:r>
                        <a:rPr lang="en-US" altLang="zh-CN">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𝐷</m:t>
                          </m:r>
                        </m:num>
                        <m:den>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𝑉</m:t>
                          </m:r>
                        </m:den>
                      </m:f>
                      <m:r>
                        <a:rPr lang="en-US" altLang="zh-CN">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effectLst/>
                              <a:latin typeface="Cambria Math" panose="02040503050406030204" pitchFamily="18" charset="0"/>
                              <a:ea typeface="等线" panose="02010600030101010101" pitchFamily="2" charset="-122"/>
                              <a:cs typeface="Times New Roman" panose="02020603050405020304" pitchFamily="18" charset="0"/>
                            </a:rPr>
                            <m:t>𝑟</m:t>
                          </m:r>
                        </m:e>
                        <m:sub>
                          <m:r>
                            <a:rPr lang="en-US" altLang="zh-CN" i="1">
                              <a:effectLst/>
                              <a:latin typeface="Cambria Math" panose="02040503050406030204" pitchFamily="18" charset="0"/>
                              <a:ea typeface="等线" panose="02010600030101010101" pitchFamily="2" charset="-122"/>
                              <a:cs typeface="Times New Roman" panose="02020603050405020304" pitchFamily="18" charset="0"/>
                            </a:rPr>
                            <m:t>𝐷</m:t>
                          </m:r>
                        </m:sub>
                      </m:sSub>
                      <m:r>
                        <a:rPr lang="en-US" altLang="zh-CN">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a:effectLst/>
                              <a:latin typeface="Cambria Math" panose="02040503050406030204" pitchFamily="18" charset="0"/>
                              <a:ea typeface="等线" panose="02010600030101010101" pitchFamily="2" charset="-122"/>
                              <a:cs typeface="Times New Roman" panose="02020603050405020304" pitchFamily="18" charset="0"/>
                            </a:rPr>
                            <m:t>𝜏</m:t>
                          </m:r>
                        </m:e>
                      </m:d>
                    </m:oMath>
                  </m:oMathPara>
                </a14:m>
                <a:endParaRPr lang="en-US" altLang="zh-CN" dirty="0">
                  <a:effectLst/>
                  <a:latin typeface="Poppins"/>
                  <a:ea typeface="等线" panose="02010600030101010101" pitchFamily="2" charset="-122"/>
                  <a:cs typeface="Times New Roman" panose="02020603050405020304" pitchFamily="18" charset="0"/>
                </a:endParaRPr>
              </a:p>
              <a:p>
                <a:pPr marL="285750" indent="-285750">
                  <a:lnSpc>
                    <a:spcPct val="150000"/>
                  </a:lnSpc>
                  <a:buFont typeface="Wingdings" pitchFamily="2" charset="2"/>
                  <a:buChar char="l"/>
                </a:pPr>
                <a:r>
                  <a:rPr lang="en-US" altLang="zh-CN" sz="1800" dirty="0">
                    <a:solidFill>
                      <a:schemeClr val="tx1"/>
                    </a:solidFill>
                    <a:latin typeface="Poppins"/>
                    <a:cs typeface="Times New Roman" panose="02020603050405020304" pitchFamily="18" charset="0"/>
                  </a:rPr>
                  <a:t>Cost of Equity </a:t>
                </a:r>
                <a14:m>
                  <m:oMath xmlns:m="http://schemas.openxmlformats.org/officeDocument/2006/math">
                    <m:sSub>
                      <m:sSubPr>
                        <m:ctrlPr>
                          <a:rPr lang="zh-CN" altLang="zh-C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sz="18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𝐸</m:t>
                        </m:r>
                      </m:sub>
                    </m:sSub>
                    <m:r>
                      <a:rPr lang="en-US" altLang="zh-CN" sz="1800" i="1">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800" dirty="0">
                    <a:solidFill>
                      <a:schemeClr val="tx1"/>
                    </a:solidFill>
                    <a:latin typeface="Poppins"/>
                    <a:cs typeface="Times New Roman" panose="02020603050405020304" pitchFamily="18" charset="0"/>
                  </a:rPr>
                  <a:t>:</a:t>
                </a:r>
              </a:p>
              <a:p>
                <a:pPr marL="742950" lvl="1" indent="-285750">
                  <a:lnSpc>
                    <a:spcPct val="150000"/>
                  </a:lnSpc>
                  <a:buFont typeface="Wingdings" pitchFamily="2" charset="2"/>
                  <a:buChar char="n"/>
                </a:pPr>
                <a:r>
                  <a:rPr lang="en-US" altLang="zh-CN" dirty="0">
                    <a:solidFill>
                      <a:schemeClr val="tx1"/>
                    </a:solidFill>
                    <a:latin typeface="Poppins"/>
                    <a:cs typeface="Times New Roman" panose="02020603050405020304" pitchFamily="18" charset="0"/>
                  </a:rPr>
                  <a:t>We need to know the cost of equity to calculate WACC.</a:t>
                </a:r>
              </a:p>
              <a:p>
                <a:pPr marL="742950" lvl="1" indent="-285750">
                  <a:lnSpc>
                    <a:spcPct val="150000"/>
                  </a:lnSpc>
                  <a:buFont typeface="Wingdings" pitchFamily="2" charset="2"/>
                  <a:buChar char="n"/>
                </a:pPr>
                <a:r>
                  <a:rPr lang="en-US" altLang="zh-CN" dirty="0">
                    <a:solidFill>
                      <a:schemeClr val="tx1"/>
                    </a:solidFill>
                    <a:latin typeface="Poppins"/>
                    <a:cs typeface="Times New Roman" panose="02020603050405020304" pitchFamily="18" charset="0"/>
                  </a:rPr>
                  <a:t>CAPM model is applied:</a:t>
                </a:r>
                <a:endParaRPr lang="en-US" altLang="zh-CN" dirty="0">
                  <a:latin typeface="Poppins"/>
                  <a:cs typeface="Times New Roman" panose="02020603050405020304" pitchFamily="18" charset="0"/>
                </a:endParaRPr>
              </a:p>
              <a:p>
                <a:pPr lvl="1">
                  <a:lnSpc>
                    <a:spcPct val="150000"/>
                  </a:lnSpc>
                </a:pPr>
                <a14:m>
                  <m:oMathPara xmlns:m="http://schemas.openxmlformats.org/officeDocument/2006/math">
                    <m:oMathParaPr>
                      <m:jc m:val="centerGroup"/>
                    </m:oMathParaPr>
                    <m:oMath xmlns:m="http://schemas.openxmlformats.org/officeDocument/2006/math">
                      <m:sSub>
                        <m:sSubPr>
                          <m:ctrlPr>
                            <a:rPr lang="zh-CN" altLang="zh-CN"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kern="100" smtClean="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𝑅</m:t>
                          </m:r>
                        </m:e>
                        <m:sub>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𝐸</m:t>
                          </m:r>
                        </m:sub>
                      </m:sSub>
                      <m:r>
                        <a:rPr lang="en-US" altLang="zh-CN"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kern="10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solidFill>
                                <a:schemeClr val="tx1"/>
                              </a:solidFill>
                              <a:latin typeface="Cambria Math" panose="02040503050406030204" pitchFamily="18" charset="0"/>
                              <a:cs typeface="Times New Roman" panose="02020603050405020304" pitchFamily="18" charset="0"/>
                            </a:rPr>
                            <m:t>𝑅</m:t>
                          </m:r>
                        </m:e>
                        <m:sub>
                          <m:r>
                            <a:rPr lang="en-US" altLang="zh-CN" b="0" i="1" kern="100" smtClean="0">
                              <a:solidFill>
                                <a:schemeClr val="tx1"/>
                              </a:solidFill>
                              <a:latin typeface="Cambria Math" panose="02040503050406030204" pitchFamily="18" charset="0"/>
                              <a:cs typeface="Times New Roman" panose="02020603050405020304" pitchFamily="18" charset="0"/>
                            </a:rPr>
                            <m:t>𝑓</m:t>
                          </m:r>
                        </m:sub>
                      </m:sSub>
                      <m:r>
                        <a:rPr lang="en-US" altLang="zh-CN"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𝛽</m:t>
                      </m:r>
                      <m:r>
                        <a:rPr lang="en-US" altLang="zh-CN"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𝑚𝑎𝑟𝑘𝑒𝑡</m:t>
                      </m:r>
                      <m:r>
                        <a:rPr lang="en-US" altLang="zh-CN"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𝑟𝑖𝑠𝑘</m:t>
                      </m:r>
                      <m:r>
                        <a:rPr lang="en-US" altLang="zh-CN"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𝑝𝑟𝑒𝑚𝑖𝑢𝑚</m:t>
                      </m:r>
                    </m:oMath>
                  </m:oMathPara>
                </a14:m>
                <a:endParaRPr lang="en-US" altLang="zh-CN" kern="100" dirty="0">
                  <a:solidFill>
                    <a:schemeClr val="tx1"/>
                  </a:solidFill>
                  <a:effectLst/>
                  <a:latin typeface="Poppins"/>
                  <a:ea typeface="等线" panose="02010600030101010101" pitchFamily="2" charset="-122"/>
                  <a:cs typeface="Times New Roman" panose="02020603050405020304" pitchFamily="18" charset="0"/>
                </a:endParaRPr>
              </a:p>
              <a:p>
                <a:pPr marL="742950" lvl="1" indent="-285750">
                  <a:lnSpc>
                    <a:spcPct val="150000"/>
                  </a:lnSpc>
                  <a:buFont typeface="Wingdings" pitchFamily="2" charset="2"/>
                  <a:buChar char="n"/>
                </a:pPr>
                <a:r>
                  <a:rPr lang="en-US" altLang="zh-CN" kern="100" dirty="0">
                    <a:solidFill>
                      <a:schemeClr val="tx1"/>
                    </a:solidFill>
                    <a:effectLst/>
                    <a:latin typeface="Poppins"/>
                    <a:ea typeface="等线" panose="02010600030101010101" pitchFamily="2" charset="-122"/>
                    <a:cs typeface="Times New Roman" panose="02020603050405020304" pitchFamily="18" charset="0"/>
                  </a:rPr>
                  <a:t>According our assumptions, </a:t>
                </a:r>
                <a:r>
                  <a:rPr lang="en-US" altLang="zh-CN" dirty="0">
                    <a:solidFill>
                      <a:schemeClr val="tx1"/>
                    </a:solidFill>
                    <a:latin typeface="Poppins"/>
                    <a:cs typeface="Times New Roman" panose="02020603050405020304" pitchFamily="18" charset="0"/>
                  </a:rPr>
                  <a:t>Cost of Equity </a:t>
                </a:r>
                <a14:m>
                  <m:oMath xmlns:m="http://schemas.openxmlformats.org/officeDocument/2006/math">
                    <m:sSub>
                      <m:sSubPr>
                        <m:ctrlPr>
                          <a:rPr lang="zh-CN" altLang="zh-CN"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chemeClr val="tx1"/>
                            </a:solidFill>
                            <a:latin typeface="Cambria Math" panose="02040503050406030204" pitchFamily="18" charset="0"/>
                            <a:cs typeface="Times New Roman" panose="02020603050405020304" pitchFamily="18" charset="0"/>
                          </a:rPr>
                          <m:t>𝑅</m:t>
                        </m:r>
                      </m:e>
                      <m:sub>
                        <m:r>
                          <a:rPr lang="en-US" altLang="zh-CN" i="1">
                            <a:solidFill>
                              <a:schemeClr val="tx1"/>
                            </a:solidFill>
                            <a:latin typeface="Cambria Math" panose="02040503050406030204" pitchFamily="18" charset="0"/>
                            <a:cs typeface="Times New Roman" panose="02020603050405020304" pitchFamily="18" charset="0"/>
                          </a:rPr>
                          <m:t>𝐸</m:t>
                        </m:r>
                      </m:sub>
                    </m:sSub>
                  </m:oMath>
                </a14:m>
                <a:r>
                  <a:rPr lang="en-US" altLang="zh-CN" kern="100" dirty="0">
                    <a:solidFill>
                      <a:schemeClr val="tx1"/>
                    </a:solidFill>
                    <a:effectLst/>
                    <a:latin typeface="Poppins"/>
                    <a:ea typeface="等线" panose="02010600030101010101" pitchFamily="2" charset="-122"/>
                    <a:cs typeface="Times New Roman" panose="02020603050405020304" pitchFamily="18" charset="0"/>
                  </a:rPr>
                  <a:t> is estimated as </a:t>
                </a:r>
                <a:r>
                  <a:rPr lang="en-US" altLang="zh-CN" dirty="0">
                    <a:latin typeface="Poppins"/>
                    <a:cs typeface="Times New Roman" panose="02020603050405020304" pitchFamily="18" charset="0"/>
                  </a:rPr>
                  <a:t>11.34%. </a:t>
                </a:r>
              </a:p>
              <a:p>
                <a:pPr marL="742950" lvl="1" indent="-285750">
                  <a:lnSpc>
                    <a:spcPct val="150000"/>
                  </a:lnSpc>
                  <a:buFont typeface="Wingdings" pitchFamily="2" charset="2"/>
                  <a:buChar char="n"/>
                </a:pPr>
                <a:r>
                  <a:rPr lang="en-US" altLang="zh-CN" kern="100" dirty="0">
                    <a:solidFill>
                      <a:schemeClr val="tx1"/>
                    </a:solidFill>
                    <a:latin typeface="Poppins"/>
                    <a:ea typeface="等线" panose="02010600030101010101" pitchFamily="2" charset="-122"/>
                    <a:cs typeface="Times New Roman" panose="02020603050405020304" pitchFamily="18" charset="0"/>
                  </a:rPr>
                  <a:t>So the WACC is </a:t>
                </a:r>
                <a:r>
                  <a:rPr lang="en-US" altLang="zh-CN" dirty="0">
                    <a:latin typeface="Poppins"/>
                    <a:cs typeface="Times New Roman" panose="02020603050405020304" pitchFamily="18" charset="0"/>
                  </a:rPr>
                  <a:t>10.26%.</a:t>
                </a:r>
                <a:endParaRPr lang="zh-CN" altLang="en-US" dirty="0">
                  <a:solidFill>
                    <a:schemeClr val="tx1"/>
                  </a:solidFill>
                  <a:latin typeface="Poppins"/>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4C0014D5-FE87-9F4B-8795-05355B48D91B}"/>
                  </a:ext>
                </a:extLst>
              </p:cNvPr>
              <p:cNvSpPr txBox="1">
                <a:spLocks noRot="1" noChangeAspect="1" noMove="1" noResize="1" noEditPoints="1" noAdjustHandles="1" noChangeArrowheads="1" noChangeShapeType="1" noTextEdit="1"/>
              </p:cNvSpPr>
              <p:nvPr/>
            </p:nvSpPr>
            <p:spPr>
              <a:xfrm>
                <a:off x="695325" y="1692859"/>
                <a:ext cx="10801350" cy="4193007"/>
              </a:xfrm>
              <a:prstGeom prst="rect">
                <a:avLst/>
              </a:prstGeom>
              <a:blipFill>
                <a:blip r:embed="rId3"/>
                <a:stretch>
                  <a:fillRect l="-352" b="-1208"/>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6C256443-7CC4-2245-8248-2E55C163BEBA}"/>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83531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D32352A-5AFD-D041-B8D4-D1CEC98E69AB}"/>
                  </a:ext>
                </a:extLst>
              </p:cNvPr>
              <p:cNvSpPr txBox="1"/>
              <p:nvPr/>
            </p:nvSpPr>
            <p:spPr>
              <a:xfrm>
                <a:off x="710939" y="1131969"/>
                <a:ext cx="10810940" cy="2472728"/>
              </a:xfrm>
              <a:prstGeom prst="rect">
                <a:avLst/>
              </a:prstGeom>
              <a:noFill/>
            </p:spPr>
            <p:txBody>
              <a:bodyPr wrap="square" rtlCol="0">
                <a:spAutoFit/>
              </a:bodyPr>
              <a:lstStyle/>
              <a:p>
                <a:pPr marL="285750" indent="-285750">
                  <a:lnSpc>
                    <a:spcPct val="150000"/>
                  </a:lnSpc>
                  <a:buFont typeface="Wingdings" pitchFamily="2" charset="2"/>
                  <a:buChar char="l"/>
                </a:pPr>
                <a:r>
                  <a:rPr kumimoji="1" lang="en-US" altLang="zh-CN" dirty="0">
                    <a:latin typeface="Poppins" pitchFamily="2" charset="0"/>
                  </a:rPr>
                  <a:t>WACC method</a:t>
                </a:r>
              </a:p>
              <a:p>
                <a:pPr marL="742950" lvl="1" indent="-285750">
                  <a:lnSpc>
                    <a:spcPct val="150000"/>
                  </a:lnSpc>
                  <a:buFont typeface="Wingdings" pitchFamily="2" charset="2"/>
                  <a:buChar char="n"/>
                </a:pPr>
                <a:r>
                  <a:rPr kumimoji="1" lang="en-US" altLang="zh-CN" dirty="0">
                    <a:latin typeface="Poppins" pitchFamily="2" charset="0"/>
                  </a:rPr>
                  <a:t>WACC method Formula:</a:t>
                </a:r>
              </a:p>
              <a:p>
                <a:pPr lvl="1">
                  <a:lnSpc>
                    <a:spcPct val="150000"/>
                  </a:lnSpc>
                </a:pPr>
                <a14:m>
                  <m:oMathPara xmlns:m="http://schemas.openxmlformats.org/officeDocument/2006/math">
                    <m:oMathParaPr>
                      <m:jc m:val="centerGroup"/>
                    </m:oMathParaPr>
                    <m:oMath xmlns:m="http://schemas.openxmlformats.org/officeDocument/2006/math">
                      <m:r>
                        <a:rPr kumimoji="1" lang="en-US" altLang="zh-CN" b="0" i="1" smtClean="0">
                          <a:latin typeface="Cambria Math" panose="02040503050406030204" pitchFamily="18" charset="0"/>
                        </a:rPr>
                        <m:t>𝐹𝑉</m:t>
                      </m:r>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=2023</m:t>
                          </m:r>
                        </m:sub>
                        <m:sup>
                          <m:r>
                            <a:rPr kumimoji="1" lang="en-US" altLang="zh-CN" b="0" i="1" smtClean="0">
                              <a:latin typeface="Cambria Math" panose="02040503050406030204" pitchFamily="18" charset="0"/>
                            </a:rPr>
                            <m:t>2029</m:t>
                          </m:r>
                        </m:sup>
                        <m:e>
                          <m:f>
                            <m:fPr>
                              <m:ctrlPr>
                                <a:rPr kumimoji="1" lang="en-US" altLang="zh-CN" b="0" i="1" smtClean="0">
                                  <a:latin typeface="Cambria Math" panose="02040503050406030204" pitchFamily="18" charset="0"/>
                                </a:rPr>
                              </m:ctrlPr>
                            </m:fPr>
                            <m:num>
                              <m:r>
                                <a:rPr kumimoji="1" lang="en-US" altLang="zh-CN" b="0" i="1" smtClean="0">
                                  <a:latin typeface="Cambria Math" panose="02040503050406030204" pitchFamily="18" charset="0"/>
                                </a:rPr>
                                <m:t>𝐹𝐶</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𝐹</m:t>
                                  </m:r>
                                </m:e>
                                <m:sub>
                                  <m:r>
                                    <a:rPr kumimoji="1" lang="en-US" altLang="zh-CN" b="0" i="1" smtClean="0">
                                      <a:latin typeface="Cambria Math" panose="02040503050406030204" pitchFamily="18" charset="0"/>
                                    </a:rPr>
                                    <m:t>𝑡</m:t>
                                  </m:r>
                                </m:sub>
                              </m:sSub>
                            </m:num>
                            <m:den>
                              <m:sSup>
                                <m:sSupPr>
                                  <m:ctrlPr>
                                    <a:rPr kumimoji="1" lang="en-US" altLang="zh-CN" b="0" i="1" smtClean="0">
                                      <a:latin typeface="Cambria Math" panose="02040503050406030204" pitchFamily="18" charset="0"/>
                                    </a:rPr>
                                  </m:ctrlPr>
                                </m:sSupPr>
                                <m:e>
                                  <m:d>
                                    <m:dPr>
                                      <m:ctrlPr>
                                        <a:rPr kumimoji="1" lang="en-US" altLang="zh-CN" b="0" i="1" smtClean="0">
                                          <a:latin typeface="Cambria Math" panose="02040503050406030204" pitchFamily="18" charset="0"/>
                                        </a:rPr>
                                      </m:ctrlPr>
                                    </m:dPr>
                                    <m:e>
                                      <m:r>
                                        <a:rPr kumimoji="1" lang="en-US" altLang="zh-CN" b="0" i="1" smtClean="0">
                                          <a:latin typeface="Cambria Math" panose="02040503050406030204" pitchFamily="18" charset="0"/>
                                        </a:rPr>
                                        <m:t>1+</m:t>
                                      </m:r>
                                      <m:r>
                                        <a:rPr kumimoji="1" lang="en-US" altLang="zh-CN" b="0" i="1" smtClean="0">
                                          <a:latin typeface="Cambria Math" panose="02040503050406030204" pitchFamily="18" charset="0"/>
                                        </a:rPr>
                                        <m:t>𝑊𝐴𝐶𝐶</m:t>
                                      </m:r>
                                    </m:e>
                                  </m:d>
                                </m:e>
                                <m:sup>
                                  <m:r>
                                    <a:rPr kumimoji="1" lang="en-US" altLang="zh-CN" b="0" i="1" smtClean="0">
                                      <a:latin typeface="Cambria Math" panose="02040503050406030204" pitchFamily="18" charset="0"/>
                                    </a:rPr>
                                    <m:t>𝑡</m:t>
                                  </m:r>
                                  <m:r>
                                    <a:rPr kumimoji="1" lang="en-US" altLang="zh-CN" b="0" i="1" smtClean="0">
                                      <a:latin typeface="Cambria Math" panose="02040503050406030204" pitchFamily="18" charset="0"/>
                                    </a:rPr>
                                    <m:t>−2022</m:t>
                                  </m:r>
                                </m:sup>
                              </m:sSup>
                            </m:den>
                          </m:f>
                        </m:e>
                      </m:nary>
                      <m:r>
                        <a:rPr kumimoji="1" lang="en-US" altLang="zh-CN" b="0" i="1" smtClean="0">
                          <a:latin typeface="Cambria Math" panose="02040503050406030204" pitchFamily="18" charset="0"/>
                        </a:rPr>
                        <m:t>+</m:t>
                      </m:r>
                      <m:f>
                        <m:fPr>
                          <m:ctrlPr>
                            <a:rPr kumimoji="1" lang="en-US" altLang="zh-CN" i="1">
                              <a:latin typeface="Cambria Math" panose="02040503050406030204" pitchFamily="18" charset="0"/>
                            </a:rPr>
                          </m:ctrlPr>
                        </m:fPr>
                        <m:num>
                          <m:r>
                            <a:rPr kumimoji="1" lang="en-US" altLang="zh-CN" b="0" i="1" smtClean="0">
                              <a:latin typeface="Cambria Math" panose="02040503050406030204" pitchFamily="18" charset="0"/>
                            </a:rPr>
                            <m:t>𝐹𝐶</m:t>
                          </m:r>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𝐹</m:t>
                              </m:r>
                            </m:e>
                            <m:sub>
                              <m:r>
                                <a:rPr kumimoji="1" lang="en-US" altLang="zh-CN" b="0" i="1" smtClean="0">
                                  <a:latin typeface="Cambria Math" panose="02040503050406030204" pitchFamily="18" charset="0"/>
                                </a:rPr>
                                <m:t>2030</m:t>
                              </m:r>
                            </m:sub>
                          </m:sSub>
                        </m:num>
                        <m:den>
                          <m:sSup>
                            <m:sSupPr>
                              <m:ctrlPr>
                                <a:rPr kumimoji="1" lang="en-US" altLang="zh-CN" i="1">
                                  <a:latin typeface="Cambria Math" panose="02040503050406030204" pitchFamily="18" charset="0"/>
                                </a:rPr>
                              </m:ctrlPr>
                            </m:sSupPr>
                            <m:e>
                              <m:d>
                                <m:dPr>
                                  <m:ctrlPr>
                                    <a:rPr kumimoji="1" lang="en-US" altLang="zh-CN" i="1">
                                      <a:latin typeface="Cambria Math" panose="02040503050406030204" pitchFamily="18" charset="0"/>
                                    </a:rPr>
                                  </m:ctrlPr>
                                </m:dPr>
                                <m:e>
                                  <m:r>
                                    <a:rPr kumimoji="1" lang="en-US" altLang="zh-CN" i="1">
                                      <a:latin typeface="Cambria Math" panose="02040503050406030204" pitchFamily="18" charset="0"/>
                                    </a:rPr>
                                    <m:t>1+</m:t>
                                  </m:r>
                                  <m:r>
                                    <a:rPr kumimoji="1" lang="en-US" altLang="zh-CN" i="1">
                                      <a:latin typeface="Cambria Math" panose="02040503050406030204" pitchFamily="18" charset="0"/>
                                    </a:rPr>
                                    <m:t>𝑊𝐴𝐶𝐶</m:t>
                                  </m:r>
                                </m:e>
                              </m:d>
                            </m:e>
                            <m:sup>
                              <m:r>
                                <a:rPr kumimoji="1" lang="en-US" altLang="zh-CN" b="0" i="1" smtClean="0">
                                  <a:latin typeface="Cambria Math" panose="02040503050406030204" pitchFamily="18" charset="0"/>
                                </a:rPr>
                                <m:t>8</m:t>
                              </m:r>
                            </m:sup>
                          </m:sSup>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𝑊𝐴𝐶𝐶</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𝑔</m:t>
                          </m:r>
                          <m:r>
                            <a:rPr kumimoji="1" lang="en-US" altLang="zh-CN" b="0" i="1" smtClean="0">
                              <a:latin typeface="Cambria Math" panose="02040503050406030204" pitchFamily="18" charset="0"/>
                            </a:rPr>
                            <m:t>)</m:t>
                          </m:r>
                        </m:den>
                      </m:f>
                    </m:oMath>
                  </m:oMathPara>
                </a14:m>
                <a:endParaRPr kumimoji="1" lang="en-US" altLang="zh-CN" dirty="0">
                  <a:latin typeface="Poppins" pitchFamily="2" charset="0"/>
                </a:endParaRPr>
              </a:p>
              <a:p>
                <a:pPr marL="742950" lvl="1" indent="-285750">
                  <a:lnSpc>
                    <a:spcPct val="150000"/>
                  </a:lnSpc>
                  <a:buFont typeface="Wingdings" pitchFamily="2" charset="2"/>
                  <a:buChar char="n"/>
                </a:pPr>
                <a:r>
                  <a:rPr kumimoji="1" lang="en-US" altLang="zh-CN" dirty="0">
                    <a:latin typeface="Poppins" pitchFamily="2" charset="0"/>
                  </a:rPr>
                  <a:t>Where g is estimated as 7%</a:t>
                </a:r>
              </a:p>
            </p:txBody>
          </p:sp>
        </mc:Choice>
        <mc:Fallback xmlns="">
          <p:sp>
            <p:nvSpPr>
              <p:cNvPr id="13" name="文本框 12">
                <a:extLst>
                  <a:ext uri="{FF2B5EF4-FFF2-40B4-BE49-F238E27FC236}">
                    <a16:creationId xmlns:a16="http://schemas.microsoft.com/office/drawing/2014/main" id="{1D32352A-5AFD-D041-B8D4-D1CEC98E69AB}"/>
                  </a:ext>
                </a:extLst>
              </p:cNvPr>
              <p:cNvSpPr txBox="1">
                <a:spLocks noRot="1" noChangeAspect="1" noMove="1" noResize="1" noEditPoints="1" noAdjustHandles="1" noChangeArrowheads="1" noChangeShapeType="1" noTextEdit="1"/>
              </p:cNvSpPr>
              <p:nvPr/>
            </p:nvSpPr>
            <p:spPr>
              <a:xfrm>
                <a:off x="710939" y="1131969"/>
                <a:ext cx="10810940" cy="2472728"/>
              </a:xfrm>
              <a:prstGeom prst="rect">
                <a:avLst/>
              </a:prstGeom>
              <a:blipFill>
                <a:blip r:embed="rId3"/>
                <a:stretch>
                  <a:fillRect l="-469" b="-37949"/>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BC6778AB-F6E8-BE4C-808B-F91939AE0235}"/>
              </a:ext>
            </a:extLst>
          </p:cNvPr>
          <p:cNvSpPr txBox="1"/>
          <p:nvPr/>
        </p:nvSpPr>
        <p:spPr>
          <a:xfrm>
            <a:off x="4064404" y="3575661"/>
            <a:ext cx="4104009" cy="369332"/>
          </a:xfrm>
          <a:prstGeom prst="rect">
            <a:avLst/>
          </a:prstGeom>
          <a:noFill/>
        </p:spPr>
        <p:txBody>
          <a:bodyPr wrap="none" rtlCol="0">
            <a:spAutoFit/>
          </a:bodyPr>
          <a:lstStyle/>
          <a:p>
            <a:pPr algn="ctr"/>
            <a:r>
              <a:rPr kumimoji="1" lang="en-US" altLang="zh-CN" dirty="0">
                <a:solidFill>
                  <a:srgbClr val="02852A"/>
                </a:solidFill>
                <a:latin typeface="Poppins" pitchFamily="2" charset="0"/>
                <a:cs typeface="Poppins" pitchFamily="2" charset="0"/>
              </a:rPr>
              <a:t>Table:</a:t>
            </a:r>
            <a:r>
              <a:rPr kumimoji="1" lang="en-US" altLang="zh-CN" dirty="0">
                <a:latin typeface="Poppins" pitchFamily="2" charset="0"/>
                <a:cs typeface="Poppins" pitchFamily="2" charset="0"/>
              </a:rPr>
              <a:t> WACC method(Million CNY)</a:t>
            </a:r>
          </a:p>
        </p:txBody>
      </p:sp>
      <p:sp>
        <p:nvSpPr>
          <p:cNvPr id="20" name="文本框 19">
            <a:extLst>
              <a:ext uri="{FF2B5EF4-FFF2-40B4-BE49-F238E27FC236}">
                <a16:creationId xmlns:a16="http://schemas.microsoft.com/office/drawing/2014/main" id="{3C3635BE-E967-574F-86AB-593541204891}"/>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graphicFrame>
        <p:nvGraphicFramePr>
          <p:cNvPr id="21" name="表格 20">
            <a:extLst>
              <a:ext uri="{FF2B5EF4-FFF2-40B4-BE49-F238E27FC236}">
                <a16:creationId xmlns:a16="http://schemas.microsoft.com/office/drawing/2014/main" id="{DB36856F-A190-B04D-9B2B-DCFA2F2D52F7}"/>
              </a:ext>
            </a:extLst>
          </p:cNvPr>
          <p:cNvGraphicFramePr>
            <a:graphicFrameLocks noGrp="1"/>
          </p:cNvGraphicFramePr>
          <p:nvPr>
            <p:extLst>
              <p:ext uri="{D42A27DB-BD31-4B8C-83A1-F6EECF244321}">
                <p14:modId xmlns:p14="http://schemas.microsoft.com/office/powerpoint/2010/main" val="2457158713"/>
              </p:ext>
            </p:extLst>
          </p:nvPr>
        </p:nvGraphicFramePr>
        <p:xfrm>
          <a:off x="685735" y="3911837"/>
          <a:ext cx="10810941" cy="2347781"/>
        </p:xfrm>
        <a:graphic>
          <a:graphicData uri="http://schemas.openxmlformats.org/drawingml/2006/table">
            <a:tbl>
              <a:tblPr/>
              <a:tblGrid>
                <a:gridCol w="2371434">
                  <a:extLst>
                    <a:ext uri="{9D8B030D-6E8A-4147-A177-3AD203B41FA5}">
                      <a16:colId xmlns:a16="http://schemas.microsoft.com/office/drawing/2014/main" val="3433982939"/>
                    </a:ext>
                  </a:extLst>
                </a:gridCol>
                <a:gridCol w="937723">
                  <a:extLst>
                    <a:ext uri="{9D8B030D-6E8A-4147-A177-3AD203B41FA5}">
                      <a16:colId xmlns:a16="http://schemas.microsoft.com/office/drawing/2014/main" val="466256233"/>
                    </a:ext>
                  </a:extLst>
                </a:gridCol>
                <a:gridCol w="937723">
                  <a:extLst>
                    <a:ext uri="{9D8B030D-6E8A-4147-A177-3AD203B41FA5}">
                      <a16:colId xmlns:a16="http://schemas.microsoft.com/office/drawing/2014/main" val="555474949"/>
                    </a:ext>
                  </a:extLst>
                </a:gridCol>
                <a:gridCol w="937723">
                  <a:extLst>
                    <a:ext uri="{9D8B030D-6E8A-4147-A177-3AD203B41FA5}">
                      <a16:colId xmlns:a16="http://schemas.microsoft.com/office/drawing/2014/main" val="4212755693"/>
                    </a:ext>
                  </a:extLst>
                </a:gridCol>
                <a:gridCol w="937723">
                  <a:extLst>
                    <a:ext uri="{9D8B030D-6E8A-4147-A177-3AD203B41FA5}">
                      <a16:colId xmlns:a16="http://schemas.microsoft.com/office/drawing/2014/main" val="938039928"/>
                    </a:ext>
                  </a:extLst>
                </a:gridCol>
                <a:gridCol w="937723">
                  <a:extLst>
                    <a:ext uri="{9D8B030D-6E8A-4147-A177-3AD203B41FA5}">
                      <a16:colId xmlns:a16="http://schemas.microsoft.com/office/drawing/2014/main" val="2961164552"/>
                    </a:ext>
                  </a:extLst>
                </a:gridCol>
                <a:gridCol w="937723">
                  <a:extLst>
                    <a:ext uri="{9D8B030D-6E8A-4147-A177-3AD203B41FA5}">
                      <a16:colId xmlns:a16="http://schemas.microsoft.com/office/drawing/2014/main" val="28637445"/>
                    </a:ext>
                  </a:extLst>
                </a:gridCol>
                <a:gridCol w="937723">
                  <a:extLst>
                    <a:ext uri="{9D8B030D-6E8A-4147-A177-3AD203B41FA5}">
                      <a16:colId xmlns:a16="http://schemas.microsoft.com/office/drawing/2014/main" val="3886401173"/>
                    </a:ext>
                  </a:extLst>
                </a:gridCol>
                <a:gridCol w="937723">
                  <a:extLst>
                    <a:ext uri="{9D8B030D-6E8A-4147-A177-3AD203B41FA5}">
                      <a16:colId xmlns:a16="http://schemas.microsoft.com/office/drawing/2014/main" val="2525861768"/>
                    </a:ext>
                  </a:extLst>
                </a:gridCol>
                <a:gridCol w="937723">
                  <a:extLst>
                    <a:ext uri="{9D8B030D-6E8A-4147-A177-3AD203B41FA5}">
                      <a16:colId xmlns:a16="http://schemas.microsoft.com/office/drawing/2014/main" val="3310590788"/>
                    </a:ext>
                  </a:extLst>
                </a:gridCol>
              </a:tblGrid>
              <a:tr h="377284">
                <a:tc>
                  <a:txBody>
                    <a:bodyPr/>
                    <a:lstStyle/>
                    <a:p>
                      <a:pPr algn="ctr" fontAlgn="b"/>
                      <a:endParaRPr lang="zh-CN" altLang="en-US" sz="1800" b="1" i="0" u="none" strike="noStrike" dirty="0">
                        <a:solidFill>
                          <a:schemeClr val="bg1"/>
                        </a:solidFill>
                        <a:effectLst/>
                        <a:latin typeface="Poppins"/>
                        <a:ea typeface="等线" panose="02010600030101010101" pitchFamily="2" charset="-122"/>
                      </a:endParaRPr>
                    </a:p>
                  </a:txBody>
                  <a:tcPr marL="0" marR="0" marT="0" marB="0" anchor="ctr">
                    <a:lnL>
                      <a:noFill/>
                    </a:lnL>
                    <a:lnR>
                      <a:noFill/>
                    </a:lnR>
                    <a:lnT>
                      <a:noFill/>
                    </a:lnT>
                    <a:lnB>
                      <a:noFill/>
                    </a:lnB>
                    <a:solidFill>
                      <a:srgbClr val="00892B"/>
                    </a:solidFill>
                  </a:tcPr>
                </a:tc>
                <a:tc>
                  <a:txBody>
                    <a:bodyPr/>
                    <a:lstStyle/>
                    <a:p>
                      <a:pPr algn="ctr" fontAlgn="b"/>
                      <a:endParaRPr lang="zh-CN" altLang="en-US" sz="1800" b="1" i="0" u="none" strike="noStrike" dirty="0">
                        <a:solidFill>
                          <a:schemeClr val="bg1"/>
                        </a:solidFill>
                        <a:effectLst/>
                        <a:latin typeface="Poppins"/>
                        <a:ea typeface="等线" panose="02010600030101010101" pitchFamily="2" charset="-122"/>
                      </a:endParaRPr>
                    </a:p>
                  </a:txBody>
                  <a:tcPr marL="0" marR="0" marT="0" marB="0" anchor="ctr">
                    <a:lnL>
                      <a:noFill/>
                    </a:lnL>
                    <a:lnR>
                      <a:noFill/>
                    </a:lnR>
                    <a:lnT>
                      <a:noFill/>
                    </a:lnT>
                    <a:lnB>
                      <a:noFill/>
                    </a:lnB>
                    <a:solidFill>
                      <a:srgbClr val="00892B"/>
                    </a:solidFill>
                  </a:tcPr>
                </a:tc>
                <a:tc>
                  <a:txBody>
                    <a:bodyPr/>
                    <a:lstStyle/>
                    <a:p>
                      <a:pPr algn="ctr" fontAlgn="b"/>
                      <a:r>
                        <a:rPr lang="en-US" altLang="zh-CN" sz="1800" b="1" i="0" u="none" strike="noStrike" dirty="0">
                          <a:solidFill>
                            <a:schemeClr val="bg1"/>
                          </a:solidFill>
                          <a:effectLst/>
                          <a:latin typeface="Poppins"/>
                          <a:ea typeface="等线" panose="02010600030101010101" pitchFamily="2" charset="-122"/>
                        </a:rPr>
                        <a:t>2021</a:t>
                      </a:r>
                    </a:p>
                  </a:txBody>
                  <a:tcPr marL="0" marR="0" marT="0" marB="0" anchor="ctr">
                    <a:lnL>
                      <a:noFill/>
                    </a:lnL>
                    <a:lnR>
                      <a:noFill/>
                    </a:lnR>
                    <a:lnT>
                      <a:noFill/>
                    </a:lnT>
                    <a:lnB>
                      <a:noFill/>
                    </a:lnB>
                    <a:solidFill>
                      <a:srgbClr val="00892B"/>
                    </a:solidFill>
                  </a:tcPr>
                </a:tc>
                <a:tc>
                  <a:txBody>
                    <a:bodyPr/>
                    <a:lstStyle/>
                    <a:p>
                      <a:pPr algn="ctr" fontAlgn="b"/>
                      <a:r>
                        <a:rPr lang="en-US" altLang="zh-CN" sz="1800" b="1" i="0" u="none" strike="noStrike" dirty="0">
                          <a:solidFill>
                            <a:schemeClr val="bg1"/>
                          </a:solidFill>
                          <a:effectLst/>
                          <a:latin typeface="Poppins"/>
                          <a:ea typeface="等线" panose="02010600030101010101" pitchFamily="2" charset="-122"/>
                        </a:rPr>
                        <a:t>2022</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2023E</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2024E</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2025E</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2026E</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2027E</a:t>
                      </a:r>
                    </a:p>
                  </a:txBody>
                  <a:tcPr marL="0" marR="0" marT="0" marB="0" anchor="ctr">
                    <a:lnL>
                      <a:noFill/>
                    </a:lnL>
                    <a:lnR>
                      <a:noFill/>
                    </a:lnR>
                    <a:lnT>
                      <a:noFill/>
                    </a:lnT>
                    <a:lnB>
                      <a:noFill/>
                    </a:lnB>
                    <a:solidFill>
                      <a:srgbClr val="00892B"/>
                    </a:solidFill>
                  </a:tcPr>
                </a:tc>
                <a:tc>
                  <a:txBody>
                    <a:bodyPr/>
                    <a:lstStyle/>
                    <a:p>
                      <a:pPr algn="ctr" fontAlgn="b"/>
                      <a:r>
                        <a:rPr lang="en-US" sz="1800" b="1" i="0" u="none" strike="noStrike" dirty="0">
                          <a:solidFill>
                            <a:schemeClr val="bg1"/>
                          </a:solidFill>
                          <a:effectLst/>
                          <a:latin typeface="Poppins"/>
                          <a:ea typeface="等线" panose="02010600030101010101" pitchFamily="2" charset="-122"/>
                        </a:rPr>
                        <a:t>TV</a:t>
                      </a:r>
                    </a:p>
                  </a:txBody>
                  <a:tcPr marL="0" marR="0" marT="0" marB="0" anchor="ctr">
                    <a:lnL>
                      <a:noFill/>
                    </a:lnL>
                    <a:lnR>
                      <a:noFill/>
                    </a:lnR>
                    <a:lnT>
                      <a:noFill/>
                    </a:lnT>
                    <a:lnB>
                      <a:noFill/>
                    </a:lnB>
                    <a:solidFill>
                      <a:srgbClr val="00892B"/>
                    </a:solidFill>
                  </a:tcPr>
                </a:tc>
                <a:extLst>
                  <a:ext uri="{0D108BD9-81ED-4DB2-BD59-A6C34878D82A}">
                    <a16:rowId xmlns:a16="http://schemas.microsoft.com/office/drawing/2014/main" val="4241117949"/>
                  </a:ext>
                </a:extLst>
              </a:tr>
              <a:tr h="499533">
                <a:tc>
                  <a:txBody>
                    <a:bodyPr/>
                    <a:lstStyle/>
                    <a:p>
                      <a:pPr algn="ctr" fontAlgn="b"/>
                      <a:r>
                        <a:rPr lang="en-US" sz="1800" b="0" i="0" u="none" strike="noStrike" dirty="0">
                          <a:solidFill>
                            <a:srgbClr val="000000"/>
                          </a:solidFill>
                          <a:effectLst/>
                          <a:latin typeface="Poppins"/>
                          <a:ea typeface="等线" panose="02010600030101010101" pitchFamily="2" charset="-122"/>
                        </a:rPr>
                        <a:t>FCFF</a:t>
                      </a: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210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279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379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395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456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782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25,657 </a:t>
                      </a:r>
                    </a:p>
                  </a:txBody>
                  <a:tcPr marL="0" marR="0" marT="0" marB="0" anchor="b">
                    <a:lnL>
                      <a:noFill/>
                    </a:lnL>
                    <a:lnR>
                      <a:noFill/>
                    </a:lnR>
                    <a:lnT>
                      <a:noFill/>
                    </a:lnT>
                    <a:lnB>
                      <a:noFill/>
                    </a:lnB>
                  </a:tcPr>
                </a:tc>
                <a:extLst>
                  <a:ext uri="{0D108BD9-81ED-4DB2-BD59-A6C34878D82A}">
                    <a16:rowId xmlns:a16="http://schemas.microsoft.com/office/drawing/2014/main" val="34363302"/>
                  </a:ext>
                </a:extLst>
              </a:tr>
              <a:tr h="499533">
                <a:tc>
                  <a:txBody>
                    <a:bodyPr/>
                    <a:lstStyle/>
                    <a:p>
                      <a:pPr algn="ctr" fontAlgn="b"/>
                      <a:r>
                        <a:rPr lang="en-US" sz="1800" b="0" i="0" u="none" strike="noStrike" dirty="0">
                          <a:solidFill>
                            <a:srgbClr val="000000"/>
                          </a:solidFill>
                          <a:effectLst/>
                          <a:latin typeface="Poppins"/>
                          <a:ea typeface="等线" panose="02010600030101010101" pitchFamily="2" charset="-122"/>
                        </a:rPr>
                        <a:t>PV(FCFF)</a:t>
                      </a: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0</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173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208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256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242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254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395 </a:t>
                      </a: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12,948 </a:t>
                      </a:r>
                    </a:p>
                  </a:txBody>
                  <a:tcPr marL="0" marR="0" marT="0" marB="0" anchor="b">
                    <a:lnL>
                      <a:noFill/>
                    </a:lnL>
                    <a:lnR>
                      <a:noFill/>
                    </a:lnR>
                    <a:lnT>
                      <a:noFill/>
                    </a:lnT>
                    <a:lnB>
                      <a:noFill/>
                    </a:lnB>
                  </a:tcPr>
                </a:tc>
                <a:extLst>
                  <a:ext uri="{0D108BD9-81ED-4DB2-BD59-A6C34878D82A}">
                    <a16:rowId xmlns:a16="http://schemas.microsoft.com/office/drawing/2014/main" val="2069436920"/>
                  </a:ext>
                </a:extLst>
              </a:tr>
              <a:tr h="471898">
                <a:tc>
                  <a:txBody>
                    <a:bodyPr/>
                    <a:lstStyle/>
                    <a:p>
                      <a:pPr algn="ctr" fontAlgn="b"/>
                      <a:r>
                        <a:rPr lang="en-US" altLang="zh-CN" sz="1800" b="0" i="0" u="none" strike="noStrike" dirty="0">
                          <a:solidFill>
                            <a:srgbClr val="000000"/>
                          </a:solidFill>
                          <a:effectLst/>
                          <a:latin typeface="Poppins"/>
                          <a:ea typeface="等线" panose="02010600030101010101" pitchFamily="2" charset="-122"/>
                        </a:rPr>
                        <a:t>Equity Value</a:t>
                      </a:r>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14475</a:t>
                      </a: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extLst>
                  <a:ext uri="{0D108BD9-81ED-4DB2-BD59-A6C34878D82A}">
                    <a16:rowId xmlns:a16="http://schemas.microsoft.com/office/drawing/2014/main" val="2298286391"/>
                  </a:ext>
                </a:extLst>
              </a:tr>
              <a:tr h="499533">
                <a:tc>
                  <a:txBody>
                    <a:bodyPr/>
                    <a:lstStyle/>
                    <a:p>
                      <a:pPr algn="ctr" fontAlgn="b"/>
                      <a:r>
                        <a:rPr lang="en-US" altLang="zh-CN" sz="1800" b="0" i="0" u="none" strike="noStrike" dirty="0">
                          <a:solidFill>
                            <a:srgbClr val="000000"/>
                          </a:solidFill>
                          <a:effectLst/>
                          <a:latin typeface="Poppins"/>
                          <a:ea typeface="等线" panose="02010600030101010101" pitchFamily="2" charset="-122"/>
                        </a:rPr>
                        <a:t>Stock Value(CNY)</a:t>
                      </a:r>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r>
                        <a:rPr lang="en-US" altLang="zh-CN" sz="1800" b="0" i="0" u="none" strike="noStrike" dirty="0">
                          <a:solidFill>
                            <a:srgbClr val="000000"/>
                          </a:solidFill>
                          <a:effectLst/>
                          <a:latin typeface="Poppins"/>
                          <a:ea typeface="等线" panose="02010600030101010101" pitchFamily="2" charset="-122"/>
                        </a:rPr>
                        <a:t>12.24</a:t>
                      </a: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tc>
                  <a:txBody>
                    <a:bodyPr/>
                    <a:lstStyle/>
                    <a:p>
                      <a:pPr algn="ctr" fontAlgn="b"/>
                      <a:endParaRPr lang="zh-CN" altLang="en-US" sz="1800" b="0" i="0" u="none" strike="noStrike" dirty="0">
                        <a:solidFill>
                          <a:srgbClr val="000000"/>
                        </a:solidFill>
                        <a:effectLst/>
                        <a:latin typeface="Poppins"/>
                        <a:ea typeface="等线" panose="02010600030101010101" pitchFamily="2" charset="-122"/>
                      </a:endParaRPr>
                    </a:p>
                  </a:txBody>
                  <a:tcPr marL="0" marR="0" marT="0" marB="0" anchor="b">
                    <a:lnL>
                      <a:noFill/>
                    </a:lnL>
                    <a:lnR>
                      <a:noFill/>
                    </a:lnR>
                    <a:lnT>
                      <a:noFill/>
                    </a:lnT>
                    <a:lnB>
                      <a:noFill/>
                    </a:lnB>
                  </a:tcPr>
                </a:tc>
                <a:extLst>
                  <a:ext uri="{0D108BD9-81ED-4DB2-BD59-A6C34878D82A}">
                    <a16:rowId xmlns:a16="http://schemas.microsoft.com/office/drawing/2014/main" val="971495505"/>
                  </a:ext>
                </a:extLst>
              </a:tr>
            </a:tbl>
          </a:graphicData>
        </a:graphic>
      </p:graphicFrame>
    </p:spTree>
    <p:extLst>
      <p:ext uri="{BB962C8B-B14F-4D97-AF65-F5344CB8AC3E}">
        <p14:creationId xmlns:p14="http://schemas.microsoft.com/office/powerpoint/2010/main" val="396510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Direct</a:t>
            </a:r>
            <a:r>
              <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rPr>
              <a:t> </a:t>
            </a: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D4969D68-30B3-3E41-B093-EA4C5F90551F}"/>
              </a:ext>
            </a:extLst>
          </p:cNvPr>
          <p:cNvSpPr>
            <a:spLocks noChangeAspect="1"/>
          </p:cNvSpPr>
          <p:nvPr/>
        </p:nvSpPr>
        <p:spPr>
          <a:xfrm>
            <a:off x="541848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88BB737E-2D1D-714A-B50E-57DDA9820E5D}"/>
              </a:ext>
            </a:extLst>
          </p:cNvPr>
          <p:cNvSpPr txBox="1"/>
          <p:nvPr/>
        </p:nvSpPr>
        <p:spPr>
          <a:xfrm>
            <a:off x="4597833" y="1279636"/>
            <a:ext cx="2717475" cy="369332"/>
          </a:xfrm>
          <a:prstGeom prst="rect">
            <a:avLst/>
          </a:prstGeom>
          <a:noFill/>
        </p:spPr>
        <p:txBody>
          <a:bodyPr wrap="none" rtlCol="0">
            <a:spAutoFit/>
          </a:bodyPr>
          <a:lstStyle/>
          <a:p>
            <a:r>
              <a:rPr kumimoji="1" lang="en-US" altLang="zh-CN" dirty="0">
                <a:solidFill>
                  <a:srgbClr val="02852A"/>
                </a:solidFill>
                <a:latin typeface="Poppins" pitchFamily="2" charset="0"/>
                <a:cs typeface="Poppins" pitchFamily="2" charset="0"/>
              </a:rPr>
              <a:t>Table:</a:t>
            </a:r>
            <a:r>
              <a:rPr kumimoji="1" lang="en-US" altLang="zh-CN" dirty="0">
                <a:latin typeface="Poppins" pitchFamily="2" charset="0"/>
                <a:cs typeface="Poppins" pitchFamily="2" charset="0"/>
              </a:rPr>
              <a:t> </a:t>
            </a:r>
            <a:r>
              <a:rPr kumimoji="1" lang="en-US" altLang="zh-CN" dirty="0">
                <a:latin typeface="Poppins" pitchFamily="2" charset="0"/>
              </a:rPr>
              <a:t>Sensitive analysis(%)</a:t>
            </a:r>
          </a:p>
        </p:txBody>
      </p:sp>
      <p:sp>
        <p:nvSpPr>
          <p:cNvPr id="11" name="文本框 10">
            <a:extLst>
              <a:ext uri="{FF2B5EF4-FFF2-40B4-BE49-F238E27FC236}">
                <a16:creationId xmlns:a16="http://schemas.microsoft.com/office/drawing/2014/main" id="{043C30BA-6775-2146-87A2-D0BF4D99E3BC}"/>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graphicFrame>
        <p:nvGraphicFramePr>
          <p:cNvPr id="18" name="表格 17">
            <a:extLst>
              <a:ext uri="{FF2B5EF4-FFF2-40B4-BE49-F238E27FC236}">
                <a16:creationId xmlns:a16="http://schemas.microsoft.com/office/drawing/2014/main" id="{E7015940-E069-6744-B15A-2AD3495666A8}"/>
              </a:ext>
            </a:extLst>
          </p:cNvPr>
          <p:cNvGraphicFramePr>
            <a:graphicFrameLocks noGrp="1"/>
          </p:cNvGraphicFramePr>
          <p:nvPr>
            <p:extLst>
              <p:ext uri="{D42A27DB-BD31-4B8C-83A1-F6EECF244321}">
                <p14:modId xmlns:p14="http://schemas.microsoft.com/office/powerpoint/2010/main" val="2317314234"/>
              </p:ext>
            </p:extLst>
          </p:nvPr>
        </p:nvGraphicFramePr>
        <p:xfrm>
          <a:off x="695325" y="1687397"/>
          <a:ext cx="10801352" cy="4621022"/>
        </p:xfrm>
        <a:graphic>
          <a:graphicData uri="http://schemas.openxmlformats.org/drawingml/2006/table">
            <a:tbl>
              <a:tblPr/>
              <a:tblGrid>
                <a:gridCol w="1109355">
                  <a:extLst>
                    <a:ext uri="{9D8B030D-6E8A-4147-A177-3AD203B41FA5}">
                      <a16:colId xmlns:a16="http://schemas.microsoft.com/office/drawing/2014/main" val="872370017"/>
                    </a:ext>
                  </a:extLst>
                </a:gridCol>
                <a:gridCol w="1615892">
                  <a:extLst>
                    <a:ext uri="{9D8B030D-6E8A-4147-A177-3AD203B41FA5}">
                      <a16:colId xmlns:a16="http://schemas.microsoft.com/office/drawing/2014/main" val="684294224"/>
                    </a:ext>
                  </a:extLst>
                </a:gridCol>
                <a:gridCol w="1615221">
                  <a:extLst>
                    <a:ext uri="{9D8B030D-6E8A-4147-A177-3AD203B41FA5}">
                      <a16:colId xmlns:a16="http://schemas.microsoft.com/office/drawing/2014/main" val="1435330504"/>
                    </a:ext>
                  </a:extLst>
                </a:gridCol>
                <a:gridCol w="1615221">
                  <a:extLst>
                    <a:ext uri="{9D8B030D-6E8A-4147-A177-3AD203B41FA5}">
                      <a16:colId xmlns:a16="http://schemas.microsoft.com/office/drawing/2014/main" val="3045829949"/>
                    </a:ext>
                  </a:extLst>
                </a:gridCol>
                <a:gridCol w="1615221">
                  <a:extLst>
                    <a:ext uri="{9D8B030D-6E8A-4147-A177-3AD203B41FA5}">
                      <a16:colId xmlns:a16="http://schemas.microsoft.com/office/drawing/2014/main" val="415897309"/>
                    </a:ext>
                  </a:extLst>
                </a:gridCol>
                <a:gridCol w="1615221">
                  <a:extLst>
                    <a:ext uri="{9D8B030D-6E8A-4147-A177-3AD203B41FA5}">
                      <a16:colId xmlns:a16="http://schemas.microsoft.com/office/drawing/2014/main" val="2388702408"/>
                    </a:ext>
                  </a:extLst>
                </a:gridCol>
                <a:gridCol w="1615221">
                  <a:extLst>
                    <a:ext uri="{9D8B030D-6E8A-4147-A177-3AD203B41FA5}">
                      <a16:colId xmlns:a16="http://schemas.microsoft.com/office/drawing/2014/main" val="3102226865"/>
                    </a:ext>
                  </a:extLst>
                </a:gridCol>
              </a:tblGrid>
              <a:tr h="379206">
                <a:tc>
                  <a:txBody>
                    <a:bodyPr/>
                    <a:lstStyle/>
                    <a:p>
                      <a:pPr algn="ctr" fontAlgn="ctr"/>
                      <a:r>
                        <a:rPr lang="zh-CN" altLang="en-US" sz="1800" b="1" i="0" u="none" strike="noStrike" dirty="0">
                          <a:solidFill>
                            <a:schemeClr val="bg1"/>
                          </a:solidFill>
                          <a:effectLst/>
                          <a:latin typeface="Poppins"/>
                          <a:ea typeface="等线" panose="02010600030101010101" pitchFamily="2" charset="-122"/>
                        </a:rPr>
                        <a:t>　</a:t>
                      </a:r>
                    </a:p>
                  </a:txBody>
                  <a:tcPr marL="0" marR="0" marT="0" marB="0" anchor="ctr">
                    <a:lnL>
                      <a:noFill/>
                    </a:lnL>
                    <a:lnR w="12700" cap="flat" cmpd="sng" algn="ctr">
                      <a:solidFill>
                        <a:schemeClr val="bg1"/>
                      </a:solidFill>
                      <a:prstDash val="solid"/>
                      <a:round/>
                      <a:headEnd type="none" w="med" len="med"/>
                      <a:tailEnd type="none" w="med" len="med"/>
                    </a:lnR>
                    <a:lnT>
                      <a:noFill/>
                    </a:lnT>
                    <a:lnB w="12700" cap="flat" cmpd="sng" algn="ctr">
                      <a:solidFill>
                        <a:schemeClr val="bg1"/>
                      </a:solidFill>
                      <a:prstDash val="solid"/>
                      <a:round/>
                      <a:headEnd type="none" w="med" len="med"/>
                      <a:tailEnd type="none" w="med" len="med"/>
                    </a:lnB>
                    <a:lnTlToBr w="12700" cap="flat" cmpd="sng" algn="ctr">
                      <a:noFill/>
                      <a:prstDash val="solid"/>
                      <a:round/>
                      <a:headEnd type="none" w="med" len="med"/>
                      <a:tailEnd type="none" w="med" len="med"/>
                    </a:lnTlToBr>
                    <a:solidFill>
                      <a:srgbClr val="02852A"/>
                    </a:solidFill>
                  </a:tcPr>
                </a:tc>
                <a:tc gridSpan="6">
                  <a:txBody>
                    <a:bodyPr/>
                    <a:lstStyle/>
                    <a:p>
                      <a:pPr algn="ctr" fontAlgn="b"/>
                      <a:r>
                        <a:rPr lang="en-US" sz="1800" b="1" i="0" u="none" strike="noStrike" dirty="0">
                          <a:solidFill>
                            <a:schemeClr val="bg1"/>
                          </a:solidFill>
                          <a:effectLst/>
                          <a:latin typeface="Poppins SemiBold" pitchFamily="2" charset="0"/>
                          <a:ea typeface="等线" panose="02010600030101010101" pitchFamily="2" charset="-122"/>
                          <a:cs typeface="Poppins SemiBold" pitchFamily="2" charset="0"/>
                        </a:rPr>
                        <a:t>WACC</a:t>
                      </a:r>
                    </a:p>
                  </a:txBody>
                  <a:tcPr marL="0" marR="0" marT="0" marB="0" anchor="ctr">
                    <a:lnL w="12700" cap="flat" cmpd="sng" algn="ctr">
                      <a:solidFill>
                        <a:schemeClr val="bg1"/>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02852A"/>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37248665"/>
                  </a:ext>
                </a:extLst>
              </a:tr>
              <a:tr h="530227">
                <a:tc rowSpan="8">
                  <a:txBody>
                    <a:bodyPr/>
                    <a:lstStyle/>
                    <a:p>
                      <a:pPr algn="ctr" fontAlgn="ctr"/>
                      <a:r>
                        <a:rPr lang="en-US" sz="1800" b="1" i="0" u="none" strike="noStrike" dirty="0">
                          <a:solidFill>
                            <a:schemeClr val="bg1"/>
                          </a:solidFill>
                          <a:effectLst/>
                          <a:latin typeface="Poppins SemiBold" pitchFamily="2" charset="0"/>
                          <a:ea typeface="等线" panose="02010600030101010101" pitchFamily="2" charset="-122"/>
                          <a:cs typeface="Poppins SemiBold" pitchFamily="2" charset="0"/>
                        </a:rPr>
                        <a:t>Growth rate</a:t>
                      </a:r>
                    </a:p>
                  </a:txBody>
                  <a:tcPr marL="0" marR="0" marT="0" marB="0" anchor="ctr">
                    <a:lnL>
                      <a:noFill/>
                    </a:lnL>
                    <a:lnR w="635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solidFill>
                      <a:srgbClr val="00892B"/>
                    </a:solidFill>
                  </a:tcPr>
                </a:tc>
                <a:tc>
                  <a:txBody>
                    <a:bodyPr/>
                    <a:lstStyle/>
                    <a:p>
                      <a:pPr algn="ctr" fontAlgn="b"/>
                      <a:r>
                        <a:rPr lang="en-US" altLang="zh-CN" sz="1600" b="1" i="0" u="none" strike="noStrike" dirty="0">
                          <a:solidFill>
                            <a:srgbClr val="000000"/>
                          </a:solidFill>
                          <a:effectLst/>
                          <a:latin typeface="Poppins"/>
                          <a:ea typeface="等线" panose="02010600030101010101" pitchFamily="2" charset="-122"/>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9.8%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1" i="0" u="none" strike="noStrike">
                          <a:solidFill>
                            <a:srgbClr val="000000"/>
                          </a:solidFill>
                          <a:effectLst/>
                          <a:latin typeface="Poppins"/>
                          <a:ea typeface="等线" panose="02010600030101010101" pitchFamily="2" charset="-122"/>
                        </a:rPr>
                        <a:t>10.26%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10.8%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11.3%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562167"/>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51.96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30.93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21.84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16.77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13.54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671015"/>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8.0%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31.78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22.44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17.23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13.91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11.61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245846751"/>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23.05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17.69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14.28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11.92</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10.19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516005685"/>
                  </a:ext>
                </a:extLst>
              </a:tr>
              <a:tr h="530227">
                <a:tc vMerge="1">
                  <a:txBody>
                    <a:bodyPr/>
                    <a:lstStyle/>
                    <a:p>
                      <a:endParaRPr lang="zh-CN" altLang="en-US"/>
                    </a:p>
                  </a:txBody>
                  <a:tcPr/>
                </a:tc>
                <a:tc>
                  <a:txBody>
                    <a:bodyPr/>
                    <a:lstStyle/>
                    <a:p>
                      <a:pPr algn="ctr" fontAlgn="b"/>
                      <a:r>
                        <a:rPr lang="en-US" altLang="zh-CN" sz="1600" b="1" i="0" u="none" strike="noStrike">
                          <a:solidFill>
                            <a:srgbClr val="000000"/>
                          </a:solidFill>
                          <a:effectLst/>
                          <a:latin typeface="Poppins"/>
                          <a:ea typeface="等线" panose="02010600030101010101" pitchFamily="2" charset="-122"/>
                        </a:rPr>
                        <a:t>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18.18</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14.67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1" i="0" u="none" strike="noStrike" dirty="0">
                          <a:solidFill>
                            <a:srgbClr val="000000"/>
                          </a:solidFill>
                          <a:effectLst/>
                          <a:latin typeface="Poppins"/>
                          <a:ea typeface="等线" panose="02010600030101010101" pitchFamily="2" charset="-122"/>
                        </a:rPr>
                        <a:t>12.24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892B"/>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10.46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9.10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12984172"/>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6.5%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15.07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12.57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10.74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9.34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60000"/>
                        <a:lumOff val="4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8.24</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90470091"/>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6.0%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12.91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11.03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9.59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8.46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7.55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54699288"/>
                  </a:ext>
                </a:extLst>
              </a:tr>
              <a:tr h="530227">
                <a:tc vMerge="1">
                  <a:txBody>
                    <a:bodyPr/>
                    <a:lstStyle/>
                    <a:p>
                      <a:endParaRPr lang="zh-CN" altLang="en-US"/>
                    </a:p>
                  </a:txBody>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5.5%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11.33</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9.85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Poppins"/>
                          <a:ea typeface="等线" panose="02010600030101010101" pitchFamily="2" charset="-122"/>
                        </a:rPr>
                        <a:t>8.69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7.75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Poppins"/>
                          <a:ea typeface="等线" panose="02010600030101010101" pitchFamily="2" charset="-122"/>
                        </a:rPr>
                        <a:t>6.97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857064"/>
                  </a:ext>
                </a:extLst>
              </a:tr>
            </a:tbl>
          </a:graphicData>
        </a:graphic>
      </p:graphicFrame>
    </p:spTree>
    <p:extLst>
      <p:ext uri="{BB962C8B-B14F-4D97-AF65-F5344CB8AC3E}">
        <p14:creationId xmlns:p14="http://schemas.microsoft.com/office/powerpoint/2010/main" val="1381837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4"/>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5" name="文本框 14">
            <a:extLst>
              <a:ext uri="{FF2B5EF4-FFF2-40B4-BE49-F238E27FC236}">
                <a16:creationId xmlns:a16="http://schemas.microsoft.com/office/drawing/2014/main" id="{A9D87BF6-BFA6-4A48-A32E-ED35A3C4AE36}"/>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Relative 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72E7C69A-2B74-BB4A-9D84-2294D6A129E9}"/>
              </a:ext>
            </a:extLst>
          </p:cNvPr>
          <p:cNvSpPr>
            <a:spLocks noChangeAspect="1"/>
          </p:cNvSpPr>
          <p:nvPr/>
        </p:nvSpPr>
        <p:spPr>
          <a:xfrm>
            <a:off x="831309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1" name="表格 10">
            <a:extLst>
              <a:ext uri="{FF2B5EF4-FFF2-40B4-BE49-F238E27FC236}">
                <a16:creationId xmlns:a16="http://schemas.microsoft.com/office/drawing/2014/main" id="{EE12B010-E210-6842-AC34-CAD26F3BE481}"/>
              </a:ext>
            </a:extLst>
          </p:cNvPr>
          <p:cNvGraphicFramePr/>
          <p:nvPr>
            <p:custDataLst>
              <p:tags r:id="rId1"/>
            </p:custDataLst>
            <p:extLst>
              <p:ext uri="{D42A27DB-BD31-4B8C-83A1-F6EECF244321}">
                <p14:modId xmlns:p14="http://schemas.microsoft.com/office/powerpoint/2010/main" val="424997909"/>
              </p:ext>
            </p:extLst>
          </p:nvPr>
        </p:nvGraphicFramePr>
        <p:xfrm>
          <a:off x="695325" y="1268413"/>
          <a:ext cx="10801350" cy="2959100"/>
        </p:xfrm>
        <a:graphic>
          <a:graphicData uri="http://schemas.openxmlformats.org/drawingml/2006/table">
            <a:tbl>
              <a:tblPr firstRow="1" bandRow="1">
                <a:tableStyleId>{5C22544A-7EE6-4342-B048-85BDC9FD1C3A}</a:tableStyleId>
              </a:tblPr>
              <a:tblGrid>
                <a:gridCol w="1501353">
                  <a:extLst>
                    <a:ext uri="{9D8B030D-6E8A-4147-A177-3AD203B41FA5}">
                      <a16:colId xmlns:a16="http://schemas.microsoft.com/office/drawing/2014/main" val="20000"/>
                    </a:ext>
                  </a:extLst>
                </a:gridCol>
                <a:gridCol w="1443882">
                  <a:extLst>
                    <a:ext uri="{9D8B030D-6E8A-4147-A177-3AD203B41FA5}">
                      <a16:colId xmlns:a16="http://schemas.microsoft.com/office/drawing/2014/main" val="20001"/>
                    </a:ext>
                  </a:extLst>
                </a:gridCol>
                <a:gridCol w="1363240">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1710255">
                  <a:extLst>
                    <a:ext uri="{9D8B030D-6E8A-4147-A177-3AD203B41FA5}">
                      <a16:colId xmlns:a16="http://schemas.microsoft.com/office/drawing/2014/main" val="20004"/>
                    </a:ext>
                  </a:extLst>
                </a:gridCol>
                <a:gridCol w="1268240">
                  <a:extLst>
                    <a:ext uri="{9D8B030D-6E8A-4147-A177-3AD203B41FA5}">
                      <a16:colId xmlns:a16="http://schemas.microsoft.com/office/drawing/2014/main" val="20005"/>
                    </a:ext>
                  </a:extLst>
                </a:gridCol>
                <a:gridCol w="1268240">
                  <a:extLst>
                    <a:ext uri="{9D8B030D-6E8A-4147-A177-3AD203B41FA5}">
                      <a16:colId xmlns:a16="http://schemas.microsoft.com/office/drawing/2014/main" val="20006"/>
                    </a:ext>
                  </a:extLst>
                </a:gridCol>
                <a:gridCol w="1268240">
                  <a:extLst>
                    <a:ext uri="{9D8B030D-6E8A-4147-A177-3AD203B41FA5}">
                      <a16:colId xmlns:a16="http://schemas.microsoft.com/office/drawing/2014/main" val="20007"/>
                    </a:ext>
                  </a:extLst>
                </a:gridCol>
              </a:tblGrid>
              <a:tr h="436245">
                <a:tc rowSpan="2">
                  <a:txBody>
                    <a:bodyPr/>
                    <a:lstStyle/>
                    <a:p>
                      <a:pPr algn="ctr">
                        <a:buNone/>
                      </a:pPr>
                      <a:r>
                        <a:rPr lang="en-US" altLang="zh-CN" sz="1800" b="1" i="0" dirty="0">
                          <a:solidFill>
                            <a:schemeClr val="bg1"/>
                          </a:solidFill>
                          <a:latin typeface="Poppins SemiBold" pitchFamily="2" charset="0"/>
                          <a:cs typeface="Poppins SemiBold" pitchFamily="2" charset="0"/>
                        </a:rPr>
                        <a:t>Code</a:t>
                      </a:r>
                    </a:p>
                  </a:txBody>
                  <a:tcPr anchor="ctr">
                    <a:solidFill>
                      <a:srgbClr val="02852A"/>
                    </a:solidFill>
                  </a:tcPr>
                </a:tc>
                <a:tc rowSpan="2">
                  <a:txBody>
                    <a:bodyPr/>
                    <a:lstStyle/>
                    <a:p>
                      <a:pPr algn="ctr">
                        <a:buNone/>
                      </a:pPr>
                      <a:r>
                        <a:rPr lang="en-US" altLang="zh-CN" sz="1800" b="1" i="0" dirty="0">
                          <a:solidFill>
                            <a:schemeClr val="bg1"/>
                          </a:solidFill>
                          <a:latin typeface="Poppins SemiBold" pitchFamily="2" charset="0"/>
                          <a:cs typeface="Poppins SemiBold" pitchFamily="2" charset="0"/>
                          <a:sym typeface="+mn-ea"/>
                        </a:rPr>
                        <a:t>Company</a:t>
                      </a:r>
                    </a:p>
                  </a:txBody>
                  <a:tcPr anchor="ctr">
                    <a:solidFill>
                      <a:srgbClr val="02852A"/>
                    </a:solidFill>
                  </a:tcPr>
                </a:tc>
                <a:tc rowSpan="2">
                  <a:txBody>
                    <a:bodyPr/>
                    <a:lstStyle/>
                    <a:p>
                      <a:pPr algn="ctr">
                        <a:buNone/>
                      </a:pPr>
                      <a:r>
                        <a:rPr lang="en-US" altLang="zh-CN" sz="1800" b="1" i="0" dirty="0">
                          <a:solidFill>
                            <a:schemeClr val="bg1"/>
                          </a:solidFill>
                          <a:latin typeface="Poppins SemiBold" pitchFamily="2" charset="0"/>
                          <a:cs typeface="Poppins SemiBold" pitchFamily="2" charset="0"/>
                        </a:rPr>
                        <a:t>Market Value</a:t>
                      </a:r>
                    </a:p>
                    <a:p>
                      <a:pPr algn="ctr">
                        <a:buNone/>
                      </a:pPr>
                      <a:r>
                        <a:rPr lang="en-US" altLang="zh-CN" sz="1800" b="1" i="0" dirty="0">
                          <a:solidFill>
                            <a:schemeClr val="bg1"/>
                          </a:solidFill>
                          <a:latin typeface="Poppins SemiBold" pitchFamily="2" charset="0"/>
                          <a:cs typeface="Poppins SemiBold" pitchFamily="2" charset="0"/>
                        </a:rPr>
                        <a:t>(Billion)</a:t>
                      </a:r>
                      <a:endParaRPr lang="zh-CN" altLang="en-US" sz="1800" b="1" i="0" dirty="0">
                        <a:solidFill>
                          <a:schemeClr val="bg1"/>
                        </a:solidFill>
                        <a:latin typeface="Poppins SemiBold" pitchFamily="2" charset="0"/>
                        <a:cs typeface="Poppins SemiBold" pitchFamily="2" charset="0"/>
                      </a:endParaRPr>
                    </a:p>
                  </a:txBody>
                  <a:tcPr anchor="ctr">
                    <a:solidFill>
                      <a:srgbClr val="02852A"/>
                    </a:solidFill>
                  </a:tcPr>
                </a:tc>
                <a:tc rowSpan="2">
                  <a:txBody>
                    <a:bodyPr/>
                    <a:lstStyle/>
                    <a:p>
                      <a:pPr algn="ctr">
                        <a:buNone/>
                      </a:pPr>
                      <a:r>
                        <a:rPr lang="en-US" altLang="zh-CN" sz="1800" b="1" i="0" dirty="0">
                          <a:solidFill>
                            <a:schemeClr val="bg1"/>
                          </a:solidFill>
                          <a:latin typeface="Poppins SemiBold" pitchFamily="2" charset="0"/>
                          <a:cs typeface="Poppins SemiBold" pitchFamily="2" charset="0"/>
                        </a:rPr>
                        <a:t>Stock Price</a:t>
                      </a:r>
                    </a:p>
                  </a:txBody>
                  <a:tcPr anchor="ctr">
                    <a:solidFill>
                      <a:srgbClr val="02852A"/>
                    </a:solidFill>
                  </a:tcPr>
                </a:tc>
                <a:tc rowSpan="2">
                  <a:txBody>
                    <a:bodyPr/>
                    <a:lstStyle/>
                    <a:p>
                      <a:pPr algn="ctr">
                        <a:buNone/>
                      </a:pPr>
                      <a:r>
                        <a:rPr lang="zh-CN" altLang="en-US" sz="1800" b="1" i="0" dirty="0">
                          <a:solidFill>
                            <a:schemeClr val="bg1"/>
                          </a:solidFill>
                          <a:latin typeface="Poppins SemiBold" pitchFamily="2" charset="0"/>
                          <a:cs typeface="Poppins SemiBold" pitchFamily="2" charset="0"/>
                        </a:rPr>
                        <a:t>Compound </a:t>
                      </a:r>
                      <a:r>
                        <a:rPr lang="en-US" altLang="zh-CN" sz="1800" b="1" i="0" dirty="0">
                          <a:solidFill>
                            <a:schemeClr val="bg1"/>
                          </a:solidFill>
                          <a:latin typeface="Poppins SemiBold" pitchFamily="2" charset="0"/>
                          <a:cs typeface="Poppins SemiBold" pitchFamily="2" charset="0"/>
                        </a:rPr>
                        <a:t>G</a:t>
                      </a:r>
                      <a:r>
                        <a:rPr lang="zh-CN" altLang="en-US" sz="1800" b="1" i="0" dirty="0">
                          <a:solidFill>
                            <a:schemeClr val="bg1"/>
                          </a:solidFill>
                          <a:latin typeface="Poppins SemiBold" pitchFamily="2" charset="0"/>
                          <a:cs typeface="Poppins SemiBold" pitchFamily="2" charset="0"/>
                        </a:rPr>
                        <a:t>rowth </a:t>
                      </a:r>
                      <a:r>
                        <a:rPr lang="en-US" altLang="zh-CN" sz="1800" b="1" i="0" dirty="0">
                          <a:solidFill>
                            <a:schemeClr val="bg1"/>
                          </a:solidFill>
                          <a:latin typeface="Poppins SemiBold" pitchFamily="2" charset="0"/>
                          <a:cs typeface="Poppins SemiBold" pitchFamily="2" charset="0"/>
                        </a:rPr>
                        <a:t>R</a:t>
                      </a:r>
                      <a:r>
                        <a:rPr lang="zh-CN" altLang="en-US" sz="1800" b="1" i="0" dirty="0">
                          <a:solidFill>
                            <a:schemeClr val="bg1"/>
                          </a:solidFill>
                          <a:latin typeface="Poppins SemiBold" pitchFamily="2" charset="0"/>
                          <a:cs typeface="Poppins SemiBold" pitchFamily="2" charset="0"/>
                        </a:rPr>
                        <a:t>ate</a:t>
                      </a:r>
                    </a:p>
                  </a:txBody>
                  <a:tcPr anchor="ctr">
                    <a:solidFill>
                      <a:srgbClr val="02852A"/>
                    </a:solidFill>
                  </a:tcPr>
                </a:tc>
                <a:tc gridSpan="3">
                  <a:txBody>
                    <a:bodyPr/>
                    <a:lstStyle/>
                    <a:p>
                      <a:pPr algn="ctr">
                        <a:buNone/>
                      </a:pPr>
                      <a:r>
                        <a:rPr lang="en-US" altLang="zh-CN" sz="1800">
                          <a:solidFill>
                            <a:schemeClr val="bg1"/>
                          </a:solidFill>
                          <a:latin typeface="Poppins" pitchFamily="2" charset="0"/>
                          <a:cs typeface="Poppins" pitchFamily="2" charset="0"/>
                        </a:rPr>
                        <a:t>PE</a:t>
                      </a:r>
                    </a:p>
                  </a:txBody>
                  <a:tcPr anchor="ctr">
                    <a:solidFill>
                      <a:srgbClr val="02852A"/>
                    </a:solidFill>
                  </a:tcPr>
                </a:tc>
                <a:tc hMerge="1">
                  <a:txBody>
                    <a:bodyPr/>
                    <a:lstStyle/>
                    <a:p>
                      <a:endParaRPr lang="zh-CN"/>
                    </a:p>
                  </a:txBody>
                  <a:tcPr anchor="ctr">
                    <a:solidFill>
                      <a:schemeClr val="accent6">
                        <a:lumMod val="60000"/>
                        <a:lumOff val="40000"/>
                      </a:schemeClr>
                    </a:solidFill>
                  </a:tcPr>
                </a:tc>
                <a:tc hMerge="1">
                  <a:txBody>
                    <a:bodyPr/>
                    <a:lstStyle/>
                    <a:p>
                      <a:endParaRPr lang="zh-CN"/>
                    </a:p>
                  </a:txBody>
                  <a:tcPr anchor="ctr">
                    <a:solidFill>
                      <a:schemeClr val="accent6">
                        <a:lumMod val="60000"/>
                        <a:lumOff val="40000"/>
                      </a:schemeClr>
                    </a:solidFill>
                  </a:tcPr>
                </a:tc>
                <a:extLst>
                  <a:ext uri="{0D108BD9-81ED-4DB2-BD59-A6C34878D82A}">
                    <a16:rowId xmlns:a16="http://schemas.microsoft.com/office/drawing/2014/main" val="10000"/>
                  </a:ext>
                </a:extLst>
              </a:tr>
              <a:tr h="480060">
                <a:tc vMerge="1">
                  <a:txBody>
                    <a:bodyPr/>
                    <a:lstStyle/>
                    <a:p>
                      <a:endParaRPr lang="zh-CN"/>
                    </a:p>
                  </a:txBody>
                  <a:tcPr anchor="ctr">
                    <a:solidFill>
                      <a:schemeClr val="accent6">
                        <a:lumMod val="60000"/>
                        <a:lumOff val="40000"/>
                      </a:schemeClr>
                    </a:solidFill>
                  </a:tcPr>
                </a:tc>
                <a:tc vMerge="1">
                  <a:txBody>
                    <a:bodyPr/>
                    <a:lstStyle/>
                    <a:p>
                      <a:endParaRPr lang="zh-CN"/>
                    </a:p>
                  </a:txBody>
                  <a:tcPr anchor="ctr">
                    <a:solidFill>
                      <a:schemeClr val="accent6">
                        <a:lumMod val="60000"/>
                        <a:lumOff val="40000"/>
                      </a:schemeClr>
                    </a:solidFill>
                  </a:tcPr>
                </a:tc>
                <a:tc vMerge="1">
                  <a:txBody>
                    <a:bodyPr/>
                    <a:lstStyle/>
                    <a:p>
                      <a:endParaRPr lang="zh-CN"/>
                    </a:p>
                  </a:txBody>
                  <a:tcPr anchor="ctr">
                    <a:solidFill>
                      <a:schemeClr val="accent6">
                        <a:lumMod val="60000"/>
                        <a:lumOff val="40000"/>
                      </a:schemeClr>
                    </a:solidFill>
                  </a:tcPr>
                </a:tc>
                <a:tc vMerge="1">
                  <a:txBody>
                    <a:bodyPr/>
                    <a:lstStyle/>
                    <a:p>
                      <a:endParaRPr lang="zh-CN"/>
                    </a:p>
                  </a:txBody>
                  <a:tcPr anchor="ctr">
                    <a:solidFill>
                      <a:schemeClr val="accent6">
                        <a:lumMod val="60000"/>
                        <a:lumOff val="40000"/>
                      </a:schemeClr>
                    </a:solidFill>
                  </a:tcPr>
                </a:tc>
                <a:tc vMerge="1">
                  <a:txBody>
                    <a:bodyPr/>
                    <a:lstStyle/>
                    <a:p>
                      <a:endParaRPr lang="zh-CN"/>
                    </a:p>
                  </a:txBody>
                  <a:tcPr anchor="ctr">
                    <a:solidFill>
                      <a:schemeClr val="accent6">
                        <a:lumMod val="60000"/>
                        <a:lumOff val="40000"/>
                      </a:schemeClr>
                    </a:solidFill>
                  </a:tcPr>
                </a:tc>
                <a:tc>
                  <a:txBody>
                    <a:bodyPr/>
                    <a:lstStyle/>
                    <a:p>
                      <a:pPr algn="ctr">
                        <a:buNone/>
                      </a:pPr>
                      <a:r>
                        <a:rPr lang="en-US" altLang="zh-CN" sz="1800" b="1" i="0" dirty="0">
                          <a:solidFill>
                            <a:schemeClr val="bg1"/>
                          </a:solidFill>
                          <a:latin typeface="Poppins SemiBold" pitchFamily="2" charset="0"/>
                          <a:cs typeface="Poppins SemiBold" pitchFamily="2" charset="0"/>
                        </a:rPr>
                        <a:t>2022A</a:t>
                      </a:r>
                    </a:p>
                  </a:txBody>
                  <a:tcPr anchor="ctr">
                    <a:solidFill>
                      <a:srgbClr val="02852A"/>
                    </a:solidFill>
                  </a:tcPr>
                </a:tc>
                <a:tc>
                  <a:txBody>
                    <a:bodyPr/>
                    <a:lstStyle/>
                    <a:p>
                      <a:pPr algn="ctr">
                        <a:buNone/>
                      </a:pPr>
                      <a:r>
                        <a:rPr lang="en-US" altLang="zh-CN" sz="1800" b="1" i="0" dirty="0">
                          <a:solidFill>
                            <a:schemeClr val="bg1"/>
                          </a:solidFill>
                          <a:latin typeface="Poppins SemiBold" pitchFamily="2" charset="0"/>
                          <a:cs typeface="Poppins SemiBold" pitchFamily="2" charset="0"/>
                        </a:rPr>
                        <a:t>2023E</a:t>
                      </a:r>
                    </a:p>
                  </a:txBody>
                  <a:tcPr anchor="ctr">
                    <a:solidFill>
                      <a:srgbClr val="02852A"/>
                    </a:solidFill>
                  </a:tcPr>
                </a:tc>
                <a:tc>
                  <a:txBody>
                    <a:bodyPr/>
                    <a:lstStyle/>
                    <a:p>
                      <a:pPr algn="ctr">
                        <a:buNone/>
                      </a:pPr>
                      <a:r>
                        <a:rPr lang="en-US" altLang="zh-CN" sz="1800" b="1" i="0" dirty="0">
                          <a:solidFill>
                            <a:schemeClr val="bg1"/>
                          </a:solidFill>
                          <a:latin typeface="Poppins SemiBold" pitchFamily="2" charset="0"/>
                          <a:cs typeface="Poppins SemiBold" pitchFamily="2" charset="0"/>
                        </a:rPr>
                        <a:t>2024E</a:t>
                      </a:r>
                    </a:p>
                  </a:txBody>
                  <a:tcPr anchor="ctr">
                    <a:solidFill>
                      <a:srgbClr val="02852A"/>
                    </a:solidFill>
                  </a:tcPr>
                </a:tc>
                <a:extLst>
                  <a:ext uri="{0D108BD9-81ED-4DB2-BD59-A6C34878D82A}">
                    <a16:rowId xmlns:a16="http://schemas.microsoft.com/office/drawing/2014/main" val="10001"/>
                  </a:ext>
                </a:extLst>
              </a:tr>
              <a:tr h="407670">
                <a:tc>
                  <a:txBody>
                    <a:bodyPr/>
                    <a:lstStyle/>
                    <a:p>
                      <a:pPr algn="ctr">
                        <a:buNone/>
                      </a:pPr>
                      <a:r>
                        <a:rPr lang="en-US" altLang="zh-CN" sz="1800">
                          <a:solidFill>
                            <a:schemeClr val="tx1"/>
                          </a:solidFill>
                          <a:latin typeface="Poppins" pitchFamily="2" charset="0"/>
                          <a:cs typeface="Poppins" pitchFamily="2" charset="0"/>
                          <a:sym typeface="+mn-ea"/>
                        </a:rPr>
                        <a:t>06689</a:t>
                      </a:r>
                      <a:r>
                        <a:rPr lang="zh-CN" altLang="en-US" sz="1800">
                          <a:solidFill>
                            <a:schemeClr val="tx1"/>
                          </a:solidFill>
                          <a:latin typeface="Poppins" pitchFamily="2" charset="0"/>
                          <a:cs typeface="Poppins" pitchFamily="2" charset="0"/>
                          <a:sym typeface="+mn-ea"/>
                        </a:rPr>
                        <a:t>.HK</a:t>
                      </a:r>
                    </a:p>
                  </a:txBody>
                  <a:tcPr anchor="ctr">
                    <a:solidFill>
                      <a:schemeClr val="accent6">
                        <a:lumMod val="20000"/>
                        <a:lumOff val="80000"/>
                      </a:schemeClr>
                    </a:solidFill>
                  </a:tcPr>
                </a:tc>
                <a:tc>
                  <a:txBody>
                    <a:bodyPr/>
                    <a:lstStyle/>
                    <a:p>
                      <a:pPr algn="ctr">
                        <a:buNone/>
                      </a:pPr>
                      <a:r>
                        <a:rPr lang="zh-CN" altLang="en-US" sz="1800">
                          <a:solidFill>
                            <a:schemeClr val="tx1"/>
                          </a:solidFill>
                          <a:latin typeface="Poppins" pitchFamily="2" charset="0"/>
                          <a:ea typeface="popping" charset="0"/>
                          <a:cs typeface="Poppins" pitchFamily="2" charset="0"/>
                        </a:rPr>
                        <a:t>洪九果品</a:t>
                      </a:r>
                    </a:p>
                  </a:txBody>
                  <a:tcPr anchor="ctr">
                    <a:solidFill>
                      <a:schemeClr val="accent6">
                        <a:lumMod val="20000"/>
                        <a:lumOff val="80000"/>
                      </a:schemeClr>
                    </a:solidFill>
                  </a:tcPr>
                </a:tc>
                <a:tc>
                  <a:txBody>
                    <a:bodyPr/>
                    <a:lstStyle/>
                    <a:p>
                      <a:pPr algn="ctr">
                        <a:buNone/>
                      </a:pPr>
                      <a:r>
                        <a:rPr lang="en-US" altLang="zh-CN" sz="1800">
                          <a:solidFill>
                            <a:schemeClr val="tx1"/>
                          </a:solidFill>
                          <a:latin typeface="Poppins" pitchFamily="2" charset="0"/>
                          <a:cs typeface="Poppins" pitchFamily="2" charset="0"/>
                        </a:rPr>
                        <a:t>44.9</a:t>
                      </a:r>
                    </a:p>
                  </a:txBody>
                  <a:tcPr anchor="ctr">
                    <a:solidFill>
                      <a:schemeClr val="accent6">
                        <a:lumMod val="20000"/>
                        <a:lumOff val="80000"/>
                      </a:schemeClr>
                    </a:solidFill>
                  </a:tcPr>
                </a:tc>
                <a:tc>
                  <a:txBody>
                    <a:bodyPr/>
                    <a:lstStyle/>
                    <a:p>
                      <a:pPr algn="ctr">
                        <a:buNone/>
                      </a:pPr>
                      <a:r>
                        <a:rPr lang="en-US" altLang="zh-CN" sz="1800">
                          <a:solidFill>
                            <a:schemeClr val="tx1"/>
                          </a:solidFill>
                          <a:latin typeface="Poppins" pitchFamily="2" charset="0"/>
                          <a:cs typeface="Poppins" pitchFamily="2" charset="0"/>
                        </a:rPr>
                        <a:t>32.0</a:t>
                      </a:r>
                    </a:p>
                  </a:txBody>
                  <a:tcPr anchor="ctr">
                    <a:solidFill>
                      <a:schemeClr val="accent6">
                        <a:lumMod val="20000"/>
                        <a:lumOff val="80000"/>
                      </a:schemeClr>
                    </a:solidFill>
                  </a:tcPr>
                </a:tc>
                <a:tc>
                  <a:txBody>
                    <a:bodyPr/>
                    <a:lstStyle/>
                    <a:p>
                      <a:pPr algn="ctr">
                        <a:buClrTx/>
                        <a:buSzTx/>
                        <a:buFontTx/>
                        <a:buNone/>
                      </a:pPr>
                      <a:r>
                        <a:rPr lang="en-US" altLang="zh-CN" sz="1800">
                          <a:solidFill>
                            <a:schemeClr val="tx1"/>
                          </a:solidFill>
                          <a:latin typeface="Poppins" pitchFamily="2" charset="0"/>
                          <a:cs typeface="Poppins" pitchFamily="2" charset="0"/>
                        </a:rPr>
                        <a:t>26.1%</a:t>
                      </a:r>
                    </a:p>
                  </a:txBody>
                  <a:tcPr anchor="ctr">
                    <a:solidFill>
                      <a:schemeClr val="accent6">
                        <a:lumMod val="20000"/>
                        <a:lumOff val="80000"/>
                      </a:schemeClr>
                    </a:solidFill>
                  </a:tcPr>
                </a:tc>
                <a:tc>
                  <a:txBody>
                    <a:bodyPr/>
                    <a:lstStyle/>
                    <a:p>
                      <a:pPr algn="ctr">
                        <a:buClrTx/>
                        <a:buSzTx/>
                        <a:buFontTx/>
                        <a:buNone/>
                      </a:pPr>
                      <a:r>
                        <a:rPr lang="en-US" altLang="zh-CN" sz="1800">
                          <a:solidFill>
                            <a:schemeClr val="tx1"/>
                          </a:solidFill>
                          <a:latin typeface="Poppins" pitchFamily="2" charset="0"/>
                          <a:cs typeface="Poppins" pitchFamily="2" charset="0"/>
                          <a:sym typeface="+mn-ea"/>
                        </a:rPr>
                        <a:t>33.6</a:t>
                      </a:r>
                      <a:endParaRPr lang="en-US" altLang="zh-CN" sz="1800" b="0">
                        <a:solidFill>
                          <a:schemeClr val="tx1"/>
                        </a:solidFill>
                        <a:latin typeface="Poppins" pitchFamily="2" charset="0"/>
                        <a:cs typeface="Poppins" pitchFamily="2" charset="0"/>
                        <a:sym typeface="+mn-ea"/>
                      </a:endParaRPr>
                    </a:p>
                  </a:txBody>
                  <a:tcPr marL="12700" marR="12700" marT="12700" anchor="ctr">
                    <a:solidFill>
                      <a:schemeClr val="accent6">
                        <a:lumMod val="20000"/>
                        <a:lumOff val="80000"/>
                      </a:schemeClr>
                    </a:solidFill>
                  </a:tcPr>
                </a:tc>
                <a:tc>
                  <a:txBody>
                    <a:bodyPr/>
                    <a:lstStyle/>
                    <a:p>
                      <a:pPr algn="ctr">
                        <a:buClrTx/>
                        <a:buSzTx/>
                        <a:buFontTx/>
                        <a:buNone/>
                      </a:pPr>
                      <a:r>
                        <a:rPr lang="en-US" altLang="zh-CN" sz="1800">
                          <a:solidFill>
                            <a:schemeClr val="tx1"/>
                          </a:solidFill>
                          <a:latin typeface="Poppins" pitchFamily="2" charset="0"/>
                          <a:cs typeface="Poppins" pitchFamily="2" charset="0"/>
                        </a:rPr>
                        <a:t>15.3</a:t>
                      </a:r>
                    </a:p>
                  </a:txBody>
                  <a:tcPr anchor="ctr">
                    <a:solidFill>
                      <a:schemeClr val="accent6">
                        <a:lumMod val="20000"/>
                        <a:lumOff val="80000"/>
                      </a:schemeClr>
                    </a:solidFill>
                  </a:tcPr>
                </a:tc>
                <a:tc>
                  <a:txBody>
                    <a:bodyPr/>
                    <a:lstStyle/>
                    <a:p>
                      <a:pPr algn="ctr">
                        <a:buClrTx/>
                        <a:buSzTx/>
                        <a:buFontTx/>
                        <a:buNone/>
                      </a:pPr>
                      <a:r>
                        <a:rPr lang="en-US" altLang="zh-CN" sz="1800">
                          <a:solidFill>
                            <a:schemeClr val="tx1"/>
                          </a:solidFill>
                          <a:latin typeface="Poppins" pitchFamily="2" charset="0"/>
                          <a:cs typeface="Poppins" pitchFamily="2" charset="0"/>
                        </a:rPr>
                        <a:t>4.8</a:t>
                      </a:r>
                    </a:p>
                  </a:txBody>
                  <a:tcPr anchor="ctr">
                    <a:solidFill>
                      <a:schemeClr val="accent6">
                        <a:lumMod val="20000"/>
                        <a:lumOff val="80000"/>
                      </a:schemeClr>
                    </a:solidFill>
                  </a:tcPr>
                </a:tc>
                <a:extLst>
                  <a:ext uri="{0D108BD9-81ED-4DB2-BD59-A6C34878D82A}">
                    <a16:rowId xmlns:a16="http://schemas.microsoft.com/office/drawing/2014/main" val="10002"/>
                  </a:ext>
                </a:extLst>
              </a:tr>
              <a:tr h="419100">
                <a:tc>
                  <a:txBody>
                    <a:bodyPr/>
                    <a:lstStyle/>
                    <a:p>
                      <a:pPr algn="ctr">
                        <a:buClrTx/>
                        <a:buSzTx/>
                        <a:buFontTx/>
                        <a:buNone/>
                      </a:pPr>
                      <a:r>
                        <a:rPr lang="en-US" altLang="zh-CN" sz="1800">
                          <a:latin typeface="Poppins" pitchFamily="2" charset="0"/>
                          <a:cs typeface="Poppins" pitchFamily="2" charset="0"/>
                        </a:rPr>
                        <a:t>09896.HK</a:t>
                      </a:r>
                    </a:p>
                  </a:txBody>
                  <a:tcPr anchor="ctr">
                    <a:solidFill>
                      <a:schemeClr val="bg1">
                        <a:lumMod val="95000"/>
                      </a:schemeClr>
                    </a:solidFill>
                  </a:tcPr>
                </a:tc>
                <a:tc>
                  <a:txBody>
                    <a:bodyPr/>
                    <a:lstStyle/>
                    <a:p>
                      <a:pPr algn="ctr">
                        <a:buClrTx/>
                        <a:buSzTx/>
                        <a:buFontTx/>
                        <a:buNone/>
                      </a:pPr>
                      <a:r>
                        <a:rPr lang="zh-CN" altLang="en-US" sz="1800">
                          <a:solidFill>
                            <a:schemeClr val="tx1"/>
                          </a:solidFill>
                          <a:latin typeface="Poppins" pitchFamily="2" charset="0"/>
                          <a:ea typeface="popping" charset="0"/>
                          <a:cs typeface="Poppins" pitchFamily="2" charset="0"/>
                          <a:sym typeface="+mn-ea"/>
                        </a:rPr>
                        <a:t>名创优品</a:t>
                      </a:r>
                    </a:p>
                  </a:txBody>
                  <a:tcPr anchor="ctr">
                    <a:solidFill>
                      <a:schemeClr val="bg1">
                        <a:lumMod val="95000"/>
                      </a:schemeClr>
                    </a:solidFill>
                  </a:tcPr>
                </a:tc>
                <a:tc>
                  <a:txBody>
                    <a:bodyPr/>
                    <a:lstStyle/>
                    <a:p>
                      <a:pPr algn="ctr">
                        <a:buClrTx/>
                        <a:buSzTx/>
                        <a:buFontTx/>
                        <a:buNone/>
                      </a:pPr>
                      <a:r>
                        <a:rPr lang="en-US" altLang="zh-CN" sz="1800">
                          <a:latin typeface="Poppins" pitchFamily="2" charset="0"/>
                          <a:cs typeface="Poppins" pitchFamily="2" charset="0"/>
                        </a:rPr>
                        <a:t>26.5</a:t>
                      </a:r>
                    </a:p>
                  </a:txBody>
                  <a:tcPr anchor="ctr">
                    <a:solidFill>
                      <a:schemeClr val="bg1">
                        <a:lumMod val="95000"/>
                      </a:schemeClr>
                    </a:solidFill>
                  </a:tcPr>
                </a:tc>
                <a:tc>
                  <a:txBody>
                    <a:bodyPr/>
                    <a:lstStyle/>
                    <a:p>
                      <a:pPr algn="ctr">
                        <a:buClrTx/>
                        <a:buSzTx/>
                        <a:buFontTx/>
                        <a:buNone/>
                      </a:pPr>
                      <a:r>
                        <a:rPr lang="en-US" altLang="zh-CN" sz="1800">
                          <a:latin typeface="Poppins" pitchFamily="2" charset="0"/>
                          <a:cs typeface="Poppins" pitchFamily="2" charset="0"/>
                        </a:rPr>
                        <a:t>10.6</a:t>
                      </a:r>
                    </a:p>
                  </a:txBody>
                  <a:tcPr anchor="ctr">
                    <a:solidFill>
                      <a:schemeClr val="bg1">
                        <a:lumMod val="95000"/>
                      </a:schemeClr>
                    </a:solidFill>
                  </a:tcPr>
                </a:tc>
                <a:tc>
                  <a:txBody>
                    <a:bodyPr/>
                    <a:lstStyle/>
                    <a:p>
                      <a:pPr algn="ctr">
                        <a:buClrTx/>
                        <a:buSzTx/>
                        <a:buFontTx/>
                        <a:buNone/>
                      </a:pPr>
                      <a:r>
                        <a:rPr lang="en-US" altLang="zh-CN" sz="1800">
                          <a:latin typeface="Poppins" pitchFamily="2" charset="0"/>
                          <a:cs typeface="Poppins" pitchFamily="2" charset="0"/>
                        </a:rPr>
                        <a:t>20.6%</a:t>
                      </a:r>
                    </a:p>
                  </a:txBody>
                  <a:tcPr anchor="ctr">
                    <a:solidFill>
                      <a:schemeClr val="bg1">
                        <a:lumMod val="95000"/>
                      </a:schemeClr>
                    </a:solidFill>
                  </a:tcPr>
                </a:tc>
                <a:tc>
                  <a:txBody>
                    <a:bodyPr/>
                    <a:lstStyle/>
                    <a:p>
                      <a:pPr algn="ctr">
                        <a:buClrTx/>
                        <a:buSzTx/>
                        <a:buFontTx/>
                        <a:buNone/>
                      </a:pPr>
                      <a:r>
                        <a:rPr lang="en-US" altLang="zh-CN" sz="1800" b="0">
                          <a:latin typeface="Poppins" pitchFamily="2" charset="0"/>
                          <a:cs typeface="Poppins" pitchFamily="2" charset="0"/>
                        </a:rPr>
                        <a:t>26.7</a:t>
                      </a:r>
                    </a:p>
                  </a:txBody>
                  <a:tcPr marL="12700" marR="12700" marT="12700" anchor="ctr">
                    <a:solidFill>
                      <a:schemeClr val="bg1">
                        <a:lumMod val="95000"/>
                      </a:schemeClr>
                    </a:solidFill>
                  </a:tcPr>
                </a:tc>
                <a:tc>
                  <a:txBody>
                    <a:bodyPr/>
                    <a:lstStyle/>
                    <a:p>
                      <a:pPr algn="ctr">
                        <a:buClrTx/>
                        <a:buSzTx/>
                        <a:buFontTx/>
                        <a:buNone/>
                      </a:pPr>
                      <a:r>
                        <a:rPr lang="en-US" altLang="zh-CN" sz="1800">
                          <a:latin typeface="Poppins" pitchFamily="2" charset="0"/>
                          <a:cs typeface="Poppins" pitchFamily="2" charset="0"/>
                          <a:sym typeface="+mn-ea"/>
                        </a:rPr>
                        <a:t>30.4</a:t>
                      </a:r>
                      <a:endParaRPr lang="en-US" altLang="zh-CN" sz="1800" b="0">
                        <a:latin typeface="Poppins" pitchFamily="2" charset="0"/>
                        <a:cs typeface="Poppins" pitchFamily="2" charset="0"/>
                        <a:sym typeface="+mn-ea"/>
                      </a:endParaRPr>
                    </a:p>
                  </a:txBody>
                  <a:tcPr anchor="ctr">
                    <a:solidFill>
                      <a:schemeClr val="bg1">
                        <a:lumMod val="95000"/>
                      </a:schemeClr>
                    </a:solidFill>
                  </a:tcPr>
                </a:tc>
                <a:tc>
                  <a:txBody>
                    <a:bodyPr/>
                    <a:lstStyle/>
                    <a:p>
                      <a:pPr algn="ctr">
                        <a:buClrTx/>
                        <a:buSzTx/>
                        <a:buFontTx/>
                        <a:buNone/>
                      </a:pPr>
                      <a:r>
                        <a:rPr lang="en-US" altLang="zh-CN" sz="1800">
                          <a:latin typeface="Poppins" pitchFamily="2" charset="0"/>
                          <a:cs typeface="Poppins" pitchFamily="2" charset="0"/>
                          <a:sym typeface="+mn-ea"/>
                        </a:rPr>
                        <a:t>24.3</a:t>
                      </a:r>
                    </a:p>
                  </a:txBody>
                  <a:tcPr anchor="ctr">
                    <a:solidFill>
                      <a:schemeClr val="bg1">
                        <a:lumMod val="95000"/>
                      </a:schemeClr>
                    </a:solidFill>
                  </a:tcPr>
                </a:tc>
                <a:extLst>
                  <a:ext uri="{0D108BD9-81ED-4DB2-BD59-A6C34878D82A}">
                    <a16:rowId xmlns:a16="http://schemas.microsoft.com/office/drawing/2014/main" val="10003"/>
                  </a:ext>
                </a:extLst>
              </a:tr>
              <a:tr h="404495">
                <a:tc>
                  <a:txBody>
                    <a:bodyPr/>
                    <a:lstStyle/>
                    <a:p>
                      <a:pPr algn="ctr">
                        <a:buClrTx/>
                        <a:buSzTx/>
                        <a:buFontTx/>
                        <a:buNone/>
                      </a:pPr>
                      <a:r>
                        <a:rPr lang="en-US" altLang="zh-CN" sz="1800">
                          <a:latin typeface="Poppins" pitchFamily="2" charset="0"/>
                          <a:cs typeface="Poppins" pitchFamily="2" charset="0"/>
                        </a:rPr>
                        <a:t>603719.SH</a:t>
                      </a:r>
                    </a:p>
                  </a:txBody>
                  <a:tcPr anchor="ctr">
                    <a:solidFill>
                      <a:schemeClr val="accent6">
                        <a:lumMod val="20000"/>
                        <a:lumOff val="80000"/>
                      </a:schemeClr>
                    </a:solidFill>
                  </a:tcPr>
                </a:tc>
                <a:tc>
                  <a:txBody>
                    <a:bodyPr/>
                    <a:lstStyle/>
                    <a:p>
                      <a:pPr algn="ctr">
                        <a:buClrTx/>
                        <a:buSzTx/>
                        <a:buFontTx/>
                        <a:buNone/>
                      </a:pPr>
                      <a:r>
                        <a:rPr lang="zh-CN" altLang="en-US" sz="1800">
                          <a:solidFill>
                            <a:schemeClr val="tx1"/>
                          </a:solidFill>
                          <a:latin typeface="Poppins" pitchFamily="2" charset="0"/>
                          <a:ea typeface="popping" charset="0"/>
                          <a:cs typeface="Poppins" pitchFamily="2" charset="0"/>
                        </a:rPr>
                        <a:t>良品铺子 </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14.6</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36.5</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5.1%</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58.3</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21.2</a:t>
                      </a:r>
                    </a:p>
                  </a:txBody>
                  <a:tcPr anchor="ctr">
                    <a:solidFill>
                      <a:schemeClr val="accent6">
                        <a:lumMod val="20000"/>
                        <a:lumOff val="80000"/>
                      </a:schemeClr>
                    </a:solidFill>
                  </a:tcPr>
                </a:tc>
                <a:tc>
                  <a:txBody>
                    <a:bodyPr/>
                    <a:lstStyle/>
                    <a:p>
                      <a:pPr algn="ctr">
                        <a:buClrTx/>
                        <a:buSzTx/>
                        <a:buFontTx/>
                        <a:buNone/>
                      </a:pPr>
                      <a:r>
                        <a:rPr lang="en-US" altLang="zh-CN" sz="1800">
                          <a:latin typeface="Poppins" pitchFamily="2" charset="0"/>
                          <a:cs typeface="Poppins" pitchFamily="2" charset="0"/>
                        </a:rPr>
                        <a:t>17.3</a:t>
                      </a:r>
                    </a:p>
                  </a:txBody>
                  <a:tcPr anchor="ctr">
                    <a:solidFill>
                      <a:schemeClr val="accent6">
                        <a:lumMod val="20000"/>
                        <a:lumOff val="80000"/>
                      </a:schemeClr>
                    </a:solidFill>
                  </a:tcPr>
                </a:tc>
                <a:extLst>
                  <a:ext uri="{0D108BD9-81ED-4DB2-BD59-A6C34878D82A}">
                    <a16:rowId xmlns:a16="http://schemas.microsoft.com/office/drawing/2014/main" val="10004"/>
                  </a:ext>
                </a:extLst>
              </a:tr>
              <a:tr h="405130">
                <a:tc>
                  <a:txBody>
                    <a:bodyPr/>
                    <a:lstStyle/>
                    <a:p>
                      <a:pPr algn="ctr">
                        <a:buNone/>
                      </a:pPr>
                      <a:r>
                        <a:rPr lang="zh-CN" altLang="en-US" sz="1800">
                          <a:latin typeface="Poppins" pitchFamily="2" charset="0"/>
                          <a:cs typeface="Poppins" pitchFamily="2" charset="0"/>
                        </a:rPr>
                        <a:t>603939.SH</a:t>
                      </a:r>
                    </a:p>
                  </a:txBody>
                  <a:tcPr anchor="ctr">
                    <a:solidFill>
                      <a:schemeClr val="bg1">
                        <a:lumMod val="95000"/>
                      </a:schemeClr>
                    </a:solidFill>
                  </a:tcPr>
                </a:tc>
                <a:tc>
                  <a:txBody>
                    <a:bodyPr/>
                    <a:lstStyle/>
                    <a:p>
                      <a:pPr algn="ctr">
                        <a:buNone/>
                      </a:pPr>
                      <a:r>
                        <a:rPr lang="zh-CN" altLang="en-US" sz="1800">
                          <a:solidFill>
                            <a:schemeClr val="tx1"/>
                          </a:solidFill>
                          <a:latin typeface="Poppins" pitchFamily="2" charset="0"/>
                          <a:ea typeface="popping" charset="0"/>
                          <a:cs typeface="Poppins" pitchFamily="2" charset="0"/>
                        </a:rPr>
                        <a:t>益丰药房</a:t>
                      </a:r>
                    </a:p>
                  </a:txBody>
                  <a:tcPr anchor="ctr">
                    <a:solidFill>
                      <a:schemeClr val="bg1">
                        <a:lumMod val="95000"/>
                      </a:schemeClr>
                    </a:solidFill>
                  </a:tcPr>
                </a:tc>
                <a:tc>
                  <a:txBody>
                    <a:bodyPr/>
                    <a:lstStyle/>
                    <a:p>
                      <a:pPr algn="ctr">
                        <a:buNone/>
                      </a:pPr>
                      <a:r>
                        <a:rPr lang="en-US" altLang="zh-CN" sz="1800">
                          <a:latin typeface="Poppins" pitchFamily="2" charset="0"/>
                          <a:cs typeface="Poppins" pitchFamily="2" charset="0"/>
                        </a:rPr>
                        <a:t>45.6</a:t>
                      </a:r>
                    </a:p>
                  </a:txBody>
                  <a:tcPr anchor="ctr">
                    <a:solidFill>
                      <a:schemeClr val="bg1">
                        <a:lumMod val="95000"/>
                      </a:schemeClr>
                    </a:solidFill>
                  </a:tcPr>
                </a:tc>
                <a:tc>
                  <a:txBody>
                    <a:bodyPr/>
                    <a:lstStyle/>
                    <a:p>
                      <a:pPr algn="ctr">
                        <a:buNone/>
                      </a:pPr>
                      <a:r>
                        <a:rPr lang="en-US" altLang="zh-CN" sz="1800">
                          <a:latin typeface="Poppins" pitchFamily="2" charset="0"/>
                          <a:cs typeface="Poppins" pitchFamily="2" charset="0"/>
                        </a:rPr>
                        <a:t>45.2</a:t>
                      </a:r>
                    </a:p>
                  </a:txBody>
                  <a:tcPr anchor="ctr">
                    <a:solidFill>
                      <a:schemeClr val="bg1">
                        <a:lumMod val="95000"/>
                      </a:schemeClr>
                    </a:solidFill>
                  </a:tcPr>
                </a:tc>
                <a:tc>
                  <a:txBody>
                    <a:bodyPr/>
                    <a:lstStyle/>
                    <a:p>
                      <a:pPr algn="ctr">
                        <a:buNone/>
                      </a:pPr>
                      <a:r>
                        <a:rPr lang="zh-CN" altLang="en-US" sz="1800">
                          <a:latin typeface="Poppins" pitchFamily="2" charset="0"/>
                          <a:cs typeface="Poppins" pitchFamily="2" charset="0"/>
                        </a:rPr>
                        <a:t>23.4%</a:t>
                      </a:r>
                    </a:p>
                  </a:txBody>
                  <a:tcPr anchor="ctr">
                    <a:solidFill>
                      <a:schemeClr val="bg1">
                        <a:lumMod val="95000"/>
                      </a:schemeClr>
                    </a:solidFill>
                  </a:tcPr>
                </a:tc>
                <a:tc>
                  <a:txBody>
                    <a:bodyPr/>
                    <a:lstStyle/>
                    <a:p>
                      <a:pPr algn="ctr">
                        <a:buClrTx/>
                        <a:buSzTx/>
                        <a:buFontTx/>
                        <a:buNone/>
                      </a:pPr>
                      <a:r>
                        <a:rPr lang="zh-CN" altLang="en-US" sz="1800">
                          <a:latin typeface="Poppins" pitchFamily="2" charset="0"/>
                          <a:cs typeface="Poppins" pitchFamily="2" charset="0"/>
                        </a:rPr>
                        <a:t>45.</a:t>
                      </a:r>
                      <a:r>
                        <a:rPr lang="en-US" altLang="zh-CN" sz="1800">
                          <a:latin typeface="Poppins" pitchFamily="2" charset="0"/>
                          <a:cs typeface="Poppins" pitchFamily="2" charset="0"/>
                        </a:rPr>
                        <a:t>4</a:t>
                      </a:r>
                    </a:p>
                  </a:txBody>
                  <a:tcPr anchor="ctr">
                    <a:solidFill>
                      <a:schemeClr val="bg1">
                        <a:lumMod val="95000"/>
                      </a:schemeClr>
                    </a:solidFill>
                  </a:tcPr>
                </a:tc>
                <a:tc>
                  <a:txBody>
                    <a:bodyPr/>
                    <a:lstStyle/>
                    <a:p>
                      <a:pPr algn="ctr">
                        <a:buNone/>
                      </a:pPr>
                      <a:r>
                        <a:rPr lang="en-US" altLang="zh-CN" sz="1800">
                          <a:latin typeface="Poppins" pitchFamily="2" charset="0"/>
                          <a:cs typeface="Poppins" pitchFamily="2" charset="0"/>
                          <a:sym typeface="+mn-ea"/>
                        </a:rPr>
                        <a:t>28.1</a:t>
                      </a:r>
                    </a:p>
                  </a:txBody>
                  <a:tcPr anchor="ctr">
                    <a:solidFill>
                      <a:schemeClr val="bg1">
                        <a:lumMod val="95000"/>
                      </a:schemeClr>
                    </a:solidFill>
                  </a:tcPr>
                </a:tc>
                <a:tc>
                  <a:txBody>
                    <a:bodyPr/>
                    <a:lstStyle/>
                    <a:p>
                      <a:pPr algn="ctr">
                        <a:buNone/>
                      </a:pPr>
                      <a:r>
                        <a:rPr lang="en-US" altLang="zh-CN" sz="1800">
                          <a:latin typeface="Poppins" pitchFamily="2" charset="0"/>
                          <a:cs typeface="Poppins" pitchFamily="2" charset="0"/>
                        </a:rPr>
                        <a:t>22.6</a:t>
                      </a:r>
                    </a:p>
                  </a:txBody>
                  <a:tcPr anchor="ctr">
                    <a:solidFill>
                      <a:schemeClr val="bg1">
                        <a:lumMod val="95000"/>
                      </a:schemeClr>
                    </a:solidFill>
                  </a:tcPr>
                </a:tc>
                <a:extLst>
                  <a:ext uri="{0D108BD9-81ED-4DB2-BD59-A6C34878D82A}">
                    <a16:rowId xmlns:a16="http://schemas.microsoft.com/office/drawing/2014/main" val="10005"/>
                  </a:ext>
                </a:extLst>
              </a:tr>
              <a:tr h="406400">
                <a:tc>
                  <a:txBody>
                    <a:bodyPr/>
                    <a:lstStyle/>
                    <a:p>
                      <a:pPr algn="ctr">
                        <a:buNone/>
                      </a:pPr>
                      <a:r>
                        <a:rPr lang="en-US" altLang="zh-CN" sz="1800">
                          <a:latin typeface="Poppins" pitchFamily="2" charset="0"/>
                          <a:cs typeface="Poppins" pitchFamily="2" charset="0"/>
                        </a:rPr>
                        <a:t>002557.SZ</a:t>
                      </a:r>
                    </a:p>
                  </a:txBody>
                  <a:tcPr anchor="ctr">
                    <a:solidFill>
                      <a:schemeClr val="accent6">
                        <a:lumMod val="20000"/>
                        <a:lumOff val="80000"/>
                      </a:schemeClr>
                    </a:solidFill>
                  </a:tcPr>
                </a:tc>
                <a:tc>
                  <a:txBody>
                    <a:bodyPr/>
                    <a:lstStyle/>
                    <a:p>
                      <a:pPr algn="ctr">
                        <a:buNone/>
                      </a:pPr>
                      <a:r>
                        <a:rPr lang="zh-CN" altLang="en-US" sz="1800">
                          <a:solidFill>
                            <a:schemeClr val="tx1"/>
                          </a:solidFill>
                          <a:latin typeface="Poppins" pitchFamily="2" charset="0"/>
                          <a:ea typeface="popping" charset="0"/>
                          <a:cs typeface="Poppins" pitchFamily="2" charset="0"/>
                        </a:rPr>
                        <a:t>洽洽食品</a:t>
                      </a:r>
                    </a:p>
                  </a:txBody>
                  <a:tcPr anchor="ctr">
                    <a:solidFill>
                      <a:schemeClr val="accent6">
                        <a:lumMod val="20000"/>
                        <a:lumOff val="80000"/>
                      </a:schemeClr>
                    </a:solidFill>
                  </a:tcPr>
                </a:tc>
                <a:tc>
                  <a:txBody>
                    <a:bodyPr/>
                    <a:lstStyle/>
                    <a:p>
                      <a:pPr algn="ctr">
                        <a:buNone/>
                      </a:pPr>
                      <a:r>
                        <a:rPr lang="en-US" altLang="zh-CN" sz="1800">
                          <a:latin typeface="Poppins" pitchFamily="2" charset="0"/>
                          <a:cs typeface="Poppins" pitchFamily="2" charset="0"/>
                        </a:rPr>
                        <a:t>26.4</a:t>
                      </a:r>
                    </a:p>
                  </a:txBody>
                  <a:tcPr anchor="ctr">
                    <a:solidFill>
                      <a:schemeClr val="accent6">
                        <a:lumMod val="20000"/>
                        <a:lumOff val="80000"/>
                      </a:schemeClr>
                    </a:solidFill>
                  </a:tcPr>
                </a:tc>
                <a:tc>
                  <a:txBody>
                    <a:bodyPr/>
                    <a:lstStyle/>
                    <a:p>
                      <a:pPr algn="ctr">
                        <a:buNone/>
                      </a:pPr>
                      <a:r>
                        <a:rPr lang="en-US" altLang="zh-CN" sz="1800">
                          <a:latin typeface="Poppins" pitchFamily="2" charset="0"/>
                          <a:cs typeface="Poppins" pitchFamily="2" charset="0"/>
                        </a:rPr>
                        <a:t>48.8</a:t>
                      </a:r>
                    </a:p>
                  </a:txBody>
                  <a:tcPr anchor="ctr">
                    <a:solidFill>
                      <a:schemeClr val="accent6">
                        <a:lumMod val="20000"/>
                        <a:lumOff val="80000"/>
                      </a:schemeClr>
                    </a:solidFill>
                  </a:tcPr>
                </a:tc>
                <a:tc>
                  <a:txBody>
                    <a:bodyPr/>
                    <a:lstStyle/>
                    <a:p>
                      <a:pPr algn="ctr">
                        <a:buNone/>
                      </a:pPr>
                      <a:r>
                        <a:rPr lang="zh-CN" altLang="en-US" sz="1800">
                          <a:latin typeface="Poppins" pitchFamily="2" charset="0"/>
                          <a:cs typeface="Poppins" pitchFamily="2" charset="0"/>
                        </a:rPr>
                        <a:t>11.0%</a:t>
                      </a:r>
                    </a:p>
                  </a:txBody>
                  <a:tcPr anchor="ctr">
                    <a:solidFill>
                      <a:schemeClr val="accent6">
                        <a:lumMod val="20000"/>
                        <a:lumOff val="80000"/>
                      </a:schemeClr>
                    </a:solidFill>
                  </a:tcPr>
                </a:tc>
                <a:tc>
                  <a:txBody>
                    <a:bodyPr/>
                    <a:lstStyle/>
                    <a:p>
                      <a:pPr algn="ctr">
                        <a:buNone/>
                      </a:pPr>
                      <a:r>
                        <a:rPr lang="en-US" altLang="zh-CN" sz="1800">
                          <a:latin typeface="Poppins" pitchFamily="2" charset="0"/>
                          <a:cs typeface="Poppins" pitchFamily="2" charset="0"/>
                        </a:rPr>
                        <a:t>32.8</a:t>
                      </a:r>
                    </a:p>
                  </a:txBody>
                  <a:tcPr anchor="ctr">
                    <a:solidFill>
                      <a:schemeClr val="accent6">
                        <a:lumMod val="20000"/>
                        <a:lumOff val="80000"/>
                      </a:schemeClr>
                    </a:solidFill>
                  </a:tcPr>
                </a:tc>
                <a:tc>
                  <a:txBody>
                    <a:bodyPr/>
                    <a:lstStyle/>
                    <a:p>
                      <a:pPr algn="ctr">
                        <a:buNone/>
                      </a:pPr>
                      <a:r>
                        <a:rPr lang="en-US" altLang="zh-CN" sz="1800">
                          <a:latin typeface="Poppins" pitchFamily="2" charset="0"/>
                          <a:cs typeface="Poppins" pitchFamily="2" charset="0"/>
                        </a:rPr>
                        <a:t>30.8</a:t>
                      </a:r>
                    </a:p>
                  </a:txBody>
                  <a:tcPr anchor="ctr">
                    <a:solidFill>
                      <a:schemeClr val="accent6">
                        <a:lumMod val="20000"/>
                        <a:lumOff val="80000"/>
                      </a:schemeClr>
                    </a:solidFill>
                  </a:tcPr>
                </a:tc>
                <a:tc>
                  <a:txBody>
                    <a:bodyPr/>
                    <a:lstStyle/>
                    <a:p>
                      <a:pPr algn="ctr">
                        <a:buNone/>
                      </a:pPr>
                      <a:r>
                        <a:rPr lang="en-US" altLang="zh-CN" sz="1800" dirty="0">
                          <a:latin typeface="Poppins" pitchFamily="2" charset="0"/>
                          <a:cs typeface="Poppins" pitchFamily="2" charset="0"/>
                        </a:rPr>
                        <a:t>24.5</a:t>
                      </a:r>
                    </a:p>
                  </a:txBody>
                  <a:tcPr anchor="ctr">
                    <a:solidFill>
                      <a:schemeClr val="accent6">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13" name="表格 12">
            <a:extLst>
              <a:ext uri="{FF2B5EF4-FFF2-40B4-BE49-F238E27FC236}">
                <a16:creationId xmlns:a16="http://schemas.microsoft.com/office/drawing/2014/main" id="{1511A8EA-CDE8-8C47-9506-A0BB6CCC4557}"/>
              </a:ext>
            </a:extLst>
          </p:cNvPr>
          <p:cNvGraphicFramePr/>
          <p:nvPr>
            <p:custDataLst>
              <p:tags r:id="rId2"/>
            </p:custDataLst>
            <p:extLst>
              <p:ext uri="{D42A27DB-BD31-4B8C-83A1-F6EECF244321}">
                <p14:modId xmlns:p14="http://schemas.microsoft.com/office/powerpoint/2010/main" val="2228879961"/>
              </p:ext>
            </p:extLst>
          </p:nvPr>
        </p:nvGraphicFramePr>
        <p:xfrm>
          <a:off x="2038243" y="4309745"/>
          <a:ext cx="6109970" cy="1998980"/>
        </p:xfrm>
        <a:graphic>
          <a:graphicData uri="http://schemas.openxmlformats.org/drawingml/2006/table">
            <a:tbl>
              <a:tblPr firstRow="1" bandRow="1">
                <a:tableStyleId>{5C22544A-7EE6-4342-B048-85BDC9FD1C3A}</a:tableStyleId>
              </a:tblPr>
              <a:tblGrid>
                <a:gridCol w="1675130">
                  <a:extLst>
                    <a:ext uri="{9D8B030D-6E8A-4147-A177-3AD203B41FA5}">
                      <a16:colId xmlns:a16="http://schemas.microsoft.com/office/drawing/2014/main" val="20000"/>
                    </a:ext>
                  </a:extLst>
                </a:gridCol>
                <a:gridCol w="1478280">
                  <a:extLst>
                    <a:ext uri="{9D8B030D-6E8A-4147-A177-3AD203B41FA5}">
                      <a16:colId xmlns:a16="http://schemas.microsoft.com/office/drawing/2014/main" val="20001"/>
                    </a:ext>
                  </a:extLst>
                </a:gridCol>
                <a:gridCol w="1478915">
                  <a:extLst>
                    <a:ext uri="{9D8B030D-6E8A-4147-A177-3AD203B41FA5}">
                      <a16:colId xmlns:a16="http://schemas.microsoft.com/office/drawing/2014/main" val="20002"/>
                    </a:ext>
                  </a:extLst>
                </a:gridCol>
                <a:gridCol w="1477645">
                  <a:extLst>
                    <a:ext uri="{9D8B030D-6E8A-4147-A177-3AD203B41FA5}">
                      <a16:colId xmlns:a16="http://schemas.microsoft.com/office/drawing/2014/main" val="20003"/>
                    </a:ext>
                  </a:extLst>
                </a:gridCol>
              </a:tblGrid>
              <a:tr h="476250">
                <a:tc>
                  <a:txBody>
                    <a:bodyPr/>
                    <a:lstStyle/>
                    <a:p>
                      <a:pPr algn="ctr">
                        <a:buNone/>
                      </a:pPr>
                      <a:r>
                        <a:rPr lang="en-US" altLang="zh-CN" sz="1800" dirty="0">
                          <a:latin typeface="popping" charset="0"/>
                          <a:cs typeface="popping" charset="0"/>
                        </a:rPr>
                        <a:t>Methods</a:t>
                      </a:r>
                    </a:p>
                  </a:txBody>
                  <a:tcPr anchor="ctr">
                    <a:solidFill>
                      <a:srgbClr val="02852A"/>
                    </a:solidFill>
                  </a:tcPr>
                </a:tc>
                <a:tc>
                  <a:txBody>
                    <a:bodyPr/>
                    <a:lstStyle/>
                    <a:p>
                      <a:pPr algn="ctr">
                        <a:buNone/>
                      </a:pPr>
                      <a:r>
                        <a:rPr lang="en-US" altLang="zh-CN" sz="1800" dirty="0">
                          <a:latin typeface="popping" charset="0"/>
                          <a:cs typeface="popping" charset="0"/>
                        </a:rPr>
                        <a:t>2022A</a:t>
                      </a:r>
                    </a:p>
                  </a:txBody>
                  <a:tcPr anchor="ctr">
                    <a:solidFill>
                      <a:srgbClr val="02852A"/>
                    </a:solidFill>
                  </a:tcPr>
                </a:tc>
                <a:tc>
                  <a:txBody>
                    <a:bodyPr/>
                    <a:lstStyle/>
                    <a:p>
                      <a:pPr algn="ctr">
                        <a:buNone/>
                      </a:pPr>
                      <a:r>
                        <a:rPr lang="en-US" altLang="zh-CN" sz="1800" dirty="0">
                          <a:latin typeface="popping" charset="0"/>
                          <a:cs typeface="popping" charset="0"/>
                        </a:rPr>
                        <a:t>2023E</a:t>
                      </a:r>
                    </a:p>
                  </a:txBody>
                  <a:tcPr anchor="ctr">
                    <a:solidFill>
                      <a:srgbClr val="02852A"/>
                    </a:solidFill>
                  </a:tcPr>
                </a:tc>
                <a:tc>
                  <a:txBody>
                    <a:bodyPr/>
                    <a:lstStyle/>
                    <a:p>
                      <a:pPr algn="ctr">
                        <a:buNone/>
                      </a:pPr>
                      <a:r>
                        <a:rPr lang="en-US" altLang="zh-CN" sz="1800" dirty="0">
                          <a:latin typeface="popping" charset="0"/>
                          <a:cs typeface="popping" charset="0"/>
                        </a:rPr>
                        <a:t>2024E</a:t>
                      </a:r>
                    </a:p>
                  </a:txBody>
                  <a:tcPr anchor="ctr">
                    <a:solidFill>
                      <a:srgbClr val="02852A"/>
                    </a:solidFill>
                  </a:tcPr>
                </a:tc>
                <a:extLst>
                  <a:ext uri="{0D108BD9-81ED-4DB2-BD59-A6C34878D82A}">
                    <a16:rowId xmlns:a16="http://schemas.microsoft.com/office/drawing/2014/main" val="10000"/>
                  </a:ext>
                </a:extLst>
              </a:tr>
              <a:tr h="380365">
                <a:tc>
                  <a:txBody>
                    <a:bodyPr/>
                    <a:lstStyle/>
                    <a:p>
                      <a:pPr algn="ctr">
                        <a:buNone/>
                      </a:pPr>
                      <a:r>
                        <a:rPr lang="en-US" altLang="zh-CN" sz="1800">
                          <a:latin typeface="popping" charset="0"/>
                          <a:cs typeface="popping" charset="0"/>
                        </a:rPr>
                        <a:t>Min</a:t>
                      </a:r>
                    </a:p>
                  </a:txBody>
                  <a:tcPr anchor="ctr">
                    <a:solidFill>
                      <a:schemeClr val="accent6">
                        <a:lumMod val="20000"/>
                        <a:lumOff val="80000"/>
                      </a:schemeClr>
                    </a:solidFill>
                  </a:tcPr>
                </a:tc>
                <a:tc>
                  <a:txBody>
                    <a:bodyPr/>
                    <a:lstStyle/>
                    <a:p>
                      <a:pPr algn="ctr">
                        <a:buClrTx/>
                        <a:buSzTx/>
                        <a:buFontTx/>
                        <a:buNone/>
                      </a:pPr>
                      <a:r>
                        <a:rPr lang="zh-CN" altLang="en-US" sz="1800" dirty="0">
                          <a:latin typeface="popping" charset="0"/>
                          <a:cs typeface="popping" charset="0"/>
                          <a:sym typeface="+mn-ea"/>
                        </a:rPr>
                        <a:t>26.7</a:t>
                      </a:r>
                      <a:endParaRPr lang="zh-CN" altLang="en-US" sz="1800" dirty="0">
                        <a:latin typeface="popping" charset="0"/>
                        <a:cs typeface="popping" charset="0"/>
                      </a:endParaRPr>
                    </a:p>
                  </a:txBody>
                  <a:tcPr anchor="ctr">
                    <a:solidFill>
                      <a:schemeClr val="accent6">
                        <a:lumMod val="20000"/>
                        <a:lumOff val="80000"/>
                      </a:schemeClr>
                    </a:solidFill>
                  </a:tcPr>
                </a:tc>
                <a:tc>
                  <a:txBody>
                    <a:bodyPr/>
                    <a:lstStyle/>
                    <a:p>
                      <a:pPr algn="ctr">
                        <a:buClrTx/>
                        <a:buSzTx/>
                        <a:buFontTx/>
                        <a:buNone/>
                      </a:pPr>
                      <a:r>
                        <a:rPr lang="zh-CN" altLang="en-US" sz="1800" dirty="0">
                          <a:latin typeface="popping" charset="0"/>
                          <a:cs typeface="popping" charset="0"/>
                          <a:sym typeface="+mn-ea"/>
                        </a:rPr>
                        <a:t>15.3</a:t>
                      </a:r>
                      <a:endParaRPr lang="zh-CN" altLang="en-US" sz="1800" dirty="0">
                        <a:latin typeface="popping" charset="0"/>
                        <a:cs typeface="popping" charset="0"/>
                      </a:endParaRPr>
                    </a:p>
                  </a:txBody>
                  <a:tcPr anchor="ctr">
                    <a:solidFill>
                      <a:schemeClr val="accent6">
                        <a:lumMod val="20000"/>
                        <a:lumOff val="80000"/>
                      </a:schemeClr>
                    </a:solidFill>
                  </a:tcPr>
                </a:tc>
                <a:tc>
                  <a:txBody>
                    <a:bodyPr/>
                    <a:lstStyle/>
                    <a:p>
                      <a:pPr algn="ctr">
                        <a:buClrTx/>
                        <a:buSzTx/>
                        <a:buFontTx/>
                        <a:buNone/>
                      </a:pPr>
                      <a:r>
                        <a:rPr lang="zh-CN" altLang="en-US" sz="1800">
                          <a:latin typeface="popping" charset="0"/>
                          <a:cs typeface="popping" charset="0"/>
                          <a:sym typeface="+mn-ea"/>
                        </a:rPr>
                        <a:t>4.8</a:t>
                      </a:r>
                      <a:endParaRPr lang="zh-CN" altLang="en-US" sz="1800">
                        <a:latin typeface="popping" charset="0"/>
                        <a:cs typeface="popping" charset="0"/>
                      </a:endParaRPr>
                    </a:p>
                  </a:txBody>
                  <a:tcPr anchor="ctr">
                    <a:solidFill>
                      <a:schemeClr val="accent6">
                        <a:lumMod val="20000"/>
                        <a:lumOff val="80000"/>
                      </a:schemeClr>
                    </a:solidFill>
                  </a:tcPr>
                </a:tc>
                <a:extLst>
                  <a:ext uri="{0D108BD9-81ED-4DB2-BD59-A6C34878D82A}">
                    <a16:rowId xmlns:a16="http://schemas.microsoft.com/office/drawing/2014/main" val="10001"/>
                  </a:ext>
                </a:extLst>
              </a:tr>
              <a:tr h="381000">
                <a:tc>
                  <a:txBody>
                    <a:bodyPr/>
                    <a:lstStyle/>
                    <a:p>
                      <a:pPr algn="ctr">
                        <a:buNone/>
                      </a:pPr>
                      <a:r>
                        <a:rPr lang="en-US" altLang="zh-CN" sz="1800">
                          <a:latin typeface="popping" charset="0"/>
                          <a:cs typeface="popping" charset="0"/>
                        </a:rPr>
                        <a:t>Max</a:t>
                      </a:r>
                    </a:p>
                  </a:txBody>
                  <a:tcPr anchor="ctr">
                    <a:solidFill>
                      <a:schemeClr val="bg1">
                        <a:lumMod val="95000"/>
                      </a:schemeClr>
                    </a:solidFill>
                  </a:tcPr>
                </a:tc>
                <a:tc>
                  <a:txBody>
                    <a:bodyPr/>
                    <a:lstStyle/>
                    <a:p>
                      <a:pPr algn="ctr">
                        <a:buClrTx/>
                        <a:buSzTx/>
                        <a:buFontTx/>
                        <a:buNone/>
                      </a:pPr>
                      <a:r>
                        <a:rPr lang="zh-CN" altLang="en-US" sz="1800">
                          <a:latin typeface="popping" charset="0"/>
                          <a:cs typeface="popping" charset="0"/>
                          <a:sym typeface="+mn-ea"/>
                        </a:rPr>
                        <a:t>58.3</a:t>
                      </a:r>
                      <a:endParaRPr lang="zh-CN" altLang="en-US" sz="1800">
                        <a:latin typeface="popping" charset="0"/>
                        <a:cs typeface="popping" charset="0"/>
                      </a:endParaRPr>
                    </a:p>
                  </a:txBody>
                  <a:tcPr anchor="ctr">
                    <a:solidFill>
                      <a:schemeClr val="bg1">
                        <a:lumMod val="95000"/>
                      </a:schemeClr>
                    </a:solidFill>
                  </a:tcPr>
                </a:tc>
                <a:tc>
                  <a:txBody>
                    <a:bodyPr/>
                    <a:lstStyle/>
                    <a:p>
                      <a:pPr algn="ctr">
                        <a:buNone/>
                      </a:pPr>
                      <a:r>
                        <a:rPr lang="zh-CN" altLang="en-US" sz="1800" dirty="0">
                          <a:latin typeface="popping" charset="0"/>
                          <a:cs typeface="popping" charset="0"/>
                          <a:sym typeface="+mn-ea"/>
                        </a:rPr>
                        <a:t>30.8</a:t>
                      </a:r>
                      <a:endParaRPr lang="zh-CN" altLang="en-US" sz="1800" dirty="0">
                        <a:latin typeface="popping" charset="0"/>
                        <a:cs typeface="popping" charset="0"/>
                      </a:endParaRPr>
                    </a:p>
                  </a:txBody>
                  <a:tcPr anchor="ctr">
                    <a:solidFill>
                      <a:schemeClr val="bg1">
                        <a:lumMod val="95000"/>
                      </a:schemeClr>
                    </a:solidFill>
                  </a:tcPr>
                </a:tc>
                <a:tc>
                  <a:txBody>
                    <a:bodyPr/>
                    <a:lstStyle/>
                    <a:p>
                      <a:pPr algn="ctr">
                        <a:buClrTx/>
                        <a:buSzTx/>
                        <a:buFontTx/>
                        <a:buNone/>
                      </a:pPr>
                      <a:r>
                        <a:rPr lang="zh-CN" altLang="en-US" sz="1800" dirty="0">
                          <a:latin typeface="popping" charset="0"/>
                          <a:cs typeface="popping" charset="0"/>
                          <a:sym typeface="+mn-ea"/>
                        </a:rPr>
                        <a:t>24.</a:t>
                      </a:r>
                      <a:r>
                        <a:rPr lang="en-US" altLang="zh-CN" sz="1800" dirty="0">
                          <a:latin typeface="popping" charset="0"/>
                          <a:cs typeface="popping" charset="0"/>
                          <a:sym typeface="+mn-ea"/>
                        </a:rPr>
                        <a:t>5</a:t>
                      </a:r>
                      <a:endParaRPr lang="zh-CN" altLang="en-US" sz="1800" dirty="0">
                        <a:latin typeface="popping" charset="0"/>
                        <a:cs typeface="popping" charset="0"/>
                      </a:endParaRPr>
                    </a:p>
                  </a:txBody>
                  <a:tcPr anchor="ctr">
                    <a:solidFill>
                      <a:schemeClr val="bg1">
                        <a:lumMod val="95000"/>
                      </a:schemeClr>
                    </a:solidFill>
                  </a:tcPr>
                </a:tc>
                <a:extLst>
                  <a:ext uri="{0D108BD9-81ED-4DB2-BD59-A6C34878D82A}">
                    <a16:rowId xmlns:a16="http://schemas.microsoft.com/office/drawing/2014/main" val="10002"/>
                  </a:ext>
                </a:extLst>
              </a:tr>
              <a:tr h="380365">
                <a:tc>
                  <a:txBody>
                    <a:bodyPr/>
                    <a:lstStyle/>
                    <a:p>
                      <a:pPr algn="ctr">
                        <a:buNone/>
                      </a:pPr>
                      <a:r>
                        <a:rPr lang="en-US" altLang="zh-CN" sz="1800">
                          <a:latin typeface="popping" charset="0"/>
                          <a:cs typeface="popping" charset="0"/>
                        </a:rPr>
                        <a:t>Average</a:t>
                      </a:r>
                    </a:p>
                  </a:txBody>
                  <a:tcPr anchor="ctr">
                    <a:solidFill>
                      <a:schemeClr val="accent6">
                        <a:lumMod val="20000"/>
                        <a:lumOff val="80000"/>
                      </a:schemeClr>
                    </a:solidFill>
                  </a:tcPr>
                </a:tc>
                <a:tc>
                  <a:txBody>
                    <a:bodyPr/>
                    <a:lstStyle/>
                    <a:p>
                      <a:pPr algn="ctr">
                        <a:buClrTx/>
                        <a:buSzTx/>
                        <a:buFontTx/>
                        <a:buNone/>
                      </a:pPr>
                      <a:r>
                        <a:rPr lang="zh-CN" altLang="en-US" sz="1800" b="0">
                          <a:latin typeface="popping" charset="0"/>
                          <a:cs typeface="popping" charset="0"/>
                        </a:rPr>
                        <a:t>38.1</a:t>
                      </a:r>
                    </a:p>
                  </a:txBody>
                  <a:tcPr marL="12700" marR="12700" marT="12700" anchor="b">
                    <a:solidFill>
                      <a:schemeClr val="accent6">
                        <a:lumMod val="20000"/>
                        <a:lumOff val="80000"/>
                      </a:schemeClr>
                    </a:solidFill>
                  </a:tcPr>
                </a:tc>
                <a:tc>
                  <a:txBody>
                    <a:bodyPr/>
                    <a:lstStyle/>
                    <a:p>
                      <a:pPr algn="ctr">
                        <a:buClrTx/>
                        <a:buSzTx/>
                        <a:buFontTx/>
                        <a:buNone/>
                      </a:pPr>
                      <a:r>
                        <a:rPr lang="zh-CN" altLang="en-US" sz="1800" b="0" dirty="0">
                          <a:latin typeface="popping" charset="0"/>
                          <a:cs typeface="popping" charset="0"/>
                        </a:rPr>
                        <a:t>22.9</a:t>
                      </a:r>
                    </a:p>
                  </a:txBody>
                  <a:tcPr marL="12700" marR="12700" marT="12700" anchor="b">
                    <a:solidFill>
                      <a:schemeClr val="accent6">
                        <a:lumMod val="20000"/>
                        <a:lumOff val="80000"/>
                      </a:schemeClr>
                    </a:solidFill>
                  </a:tcPr>
                </a:tc>
                <a:tc>
                  <a:txBody>
                    <a:bodyPr/>
                    <a:lstStyle/>
                    <a:p>
                      <a:pPr algn="ctr">
                        <a:buClrTx/>
                        <a:buSzTx/>
                        <a:buFontTx/>
                        <a:buNone/>
                      </a:pPr>
                      <a:r>
                        <a:rPr lang="zh-CN" altLang="en-US" sz="1800" b="0" dirty="0">
                          <a:latin typeface="popping" charset="0"/>
                          <a:cs typeface="popping" charset="0"/>
                        </a:rPr>
                        <a:t>16.7</a:t>
                      </a:r>
                    </a:p>
                  </a:txBody>
                  <a:tcPr marL="12700" marR="12700" marT="12700" anchor="b">
                    <a:solidFill>
                      <a:schemeClr val="accent6">
                        <a:lumMod val="20000"/>
                        <a:lumOff val="80000"/>
                      </a:schemeClr>
                    </a:solidFill>
                  </a:tcPr>
                </a:tc>
                <a:extLst>
                  <a:ext uri="{0D108BD9-81ED-4DB2-BD59-A6C34878D82A}">
                    <a16:rowId xmlns:a16="http://schemas.microsoft.com/office/drawing/2014/main" val="10003"/>
                  </a:ext>
                </a:extLst>
              </a:tr>
              <a:tr h="381000">
                <a:tc>
                  <a:txBody>
                    <a:bodyPr/>
                    <a:lstStyle/>
                    <a:p>
                      <a:pPr algn="ctr">
                        <a:buNone/>
                      </a:pPr>
                      <a:r>
                        <a:rPr lang="en-US" altLang="zh-CN" sz="1800">
                          <a:latin typeface="popping" charset="0"/>
                          <a:ea typeface="popping" charset="0"/>
                        </a:rPr>
                        <a:t>百果园集团</a:t>
                      </a:r>
                    </a:p>
                  </a:txBody>
                  <a:tcPr anchor="ctr">
                    <a:solidFill>
                      <a:schemeClr val="bg1">
                        <a:lumMod val="95000"/>
                      </a:schemeClr>
                    </a:solidFill>
                  </a:tcPr>
                </a:tc>
                <a:tc>
                  <a:txBody>
                    <a:bodyPr/>
                    <a:lstStyle/>
                    <a:p>
                      <a:pPr algn="ctr">
                        <a:buClrTx/>
                        <a:buSzTx/>
                        <a:buFontTx/>
                        <a:buNone/>
                      </a:pPr>
                      <a:r>
                        <a:rPr lang="zh-CN" altLang="en-US" sz="1800" dirty="0">
                          <a:latin typeface="popping" charset="0"/>
                          <a:cs typeface="popping" charset="0"/>
                        </a:rPr>
                        <a:t>34.3</a:t>
                      </a:r>
                    </a:p>
                  </a:txBody>
                  <a:tcPr anchor="ctr">
                    <a:solidFill>
                      <a:schemeClr val="bg1">
                        <a:lumMod val="95000"/>
                      </a:schemeClr>
                    </a:solidFill>
                  </a:tcPr>
                </a:tc>
                <a:tc>
                  <a:txBody>
                    <a:bodyPr/>
                    <a:lstStyle/>
                    <a:p>
                      <a:pPr algn="ctr">
                        <a:buClrTx/>
                        <a:buSzTx/>
                        <a:buFontTx/>
                        <a:buNone/>
                      </a:pPr>
                      <a:r>
                        <a:rPr lang="en-US" altLang="zh-CN" sz="1800" dirty="0">
                          <a:latin typeface="popping" charset="0"/>
                          <a:cs typeface="popping" charset="0"/>
                        </a:rPr>
                        <a:t>27.7</a:t>
                      </a:r>
                      <a:endParaRPr lang="zh-CN" altLang="en-US" sz="1800" dirty="0">
                        <a:latin typeface="popping" charset="0"/>
                        <a:cs typeface="popping" charset="0"/>
                      </a:endParaRPr>
                    </a:p>
                  </a:txBody>
                  <a:tcPr anchor="ctr">
                    <a:solidFill>
                      <a:schemeClr val="bg1">
                        <a:lumMod val="95000"/>
                      </a:schemeClr>
                    </a:solidFill>
                  </a:tcPr>
                </a:tc>
                <a:tc>
                  <a:txBody>
                    <a:bodyPr/>
                    <a:lstStyle/>
                    <a:p>
                      <a:pPr algn="ctr">
                        <a:buClrTx/>
                        <a:buSzTx/>
                        <a:buFontTx/>
                        <a:buNone/>
                      </a:pPr>
                      <a:r>
                        <a:rPr lang="en-US" altLang="zh-CN" sz="1800" dirty="0">
                          <a:latin typeface="popping" charset="0"/>
                          <a:cs typeface="popping" charset="0"/>
                        </a:rPr>
                        <a:t>24.0</a:t>
                      </a:r>
                      <a:endParaRPr lang="zh-CN" altLang="en-US" sz="1800" dirty="0">
                        <a:latin typeface="popping" charset="0"/>
                        <a:cs typeface="popping" charset="0"/>
                      </a:endParaRPr>
                    </a:p>
                  </a:txBody>
                  <a:tcPr anchor="ctr">
                    <a:solidFill>
                      <a:schemeClr val="bg1">
                        <a:lumMod val="95000"/>
                      </a:schemeClr>
                    </a:solidFill>
                  </a:tcPr>
                </a:tc>
                <a:extLst>
                  <a:ext uri="{0D108BD9-81ED-4DB2-BD59-A6C34878D82A}">
                    <a16:rowId xmlns:a16="http://schemas.microsoft.com/office/drawing/2014/main" val="10004"/>
                  </a:ext>
                </a:extLst>
              </a:tr>
            </a:tbl>
          </a:graphicData>
        </a:graphic>
      </p:graphicFrame>
      <p:sp>
        <p:nvSpPr>
          <p:cNvPr id="2" name="文本框 1">
            <a:extLst>
              <a:ext uri="{FF2B5EF4-FFF2-40B4-BE49-F238E27FC236}">
                <a16:creationId xmlns:a16="http://schemas.microsoft.com/office/drawing/2014/main" id="{9493CF7C-45C3-9947-9A35-83E7019E99F3}"/>
              </a:ext>
            </a:extLst>
          </p:cNvPr>
          <p:cNvSpPr txBox="1"/>
          <p:nvPr/>
        </p:nvSpPr>
        <p:spPr>
          <a:xfrm>
            <a:off x="9685867" y="5537200"/>
            <a:ext cx="1810808" cy="771525"/>
          </a:xfrm>
          <a:prstGeom prst="rect">
            <a:avLst/>
          </a:prstGeom>
          <a:noFill/>
        </p:spPr>
        <p:txBody>
          <a:bodyPr wrap="square" rtlCol="0">
            <a:spAutoFit/>
          </a:bodyPr>
          <a:lstStyle/>
          <a:p>
            <a:endParaRPr kumimoji="1" lang="zh-CN" altLang="en-US" dirty="0"/>
          </a:p>
        </p:txBody>
      </p:sp>
      <p:sp>
        <p:nvSpPr>
          <p:cNvPr id="16" name="文本框 15">
            <a:extLst>
              <a:ext uri="{FF2B5EF4-FFF2-40B4-BE49-F238E27FC236}">
                <a16:creationId xmlns:a16="http://schemas.microsoft.com/office/drawing/2014/main" id="{427A8B7E-8C5F-BB49-A4F3-8B35B712DA14}"/>
              </a:ext>
            </a:extLst>
          </p:cNvPr>
          <p:cNvSpPr txBox="1"/>
          <p:nvPr/>
        </p:nvSpPr>
        <p:spPr>
          <a:xfrm>
            <a:off x="8148214" y="5662394"/>
            <a:ext cx="3348462" cy="646331"/>
          </a:xfrm>
          <a:prstGeom prst="rect">
            <a:avLst/>
          </a:prstGeom>
          <a:noFill/>
        </p:spPr>
        <p:txBody>
          <a:bodyPr wrap="square" rtlCol="0" anchor="t">
            <a:spAutoFit/>
          </a:bodyPr>
          <a:lstStyle/>
          <a:p>
            <a:r>
              <a:rPr lang="en-US" altLang="zh-CN" b="1" dirty="0">
                <a:solidFill>
                  <a:srgbClr val="02852A"/>
                </a:solidFill>
                <a:latin typeface="Poppins SemiBold" pitchFamily="2" charset="0"/>
                <a:cs typeface="Poppins SemiBold" pitchFamily="2" charset="0"/>
              </a:rPr>
              <a:t>Table: </a:t>
            </a:r>
            <a:r>
              <a:rPr lang="zh-CN" altLang="en-US" dirty="0">
                <a:latin typeface="Poppins" pitchFamily="2" charset="0"/>
                <a:cs typeface="Poppins" pitchFamily="2" charset="0"/>
              </a:rPr>
              <a:t>P/E Valuation</a:t>
            </a:r>
            <a:r>
              <a:rPr lang="en-US" altLang="zh-CN" sz="1800" dirty="0">
                <a:latin typeface="Poppins" pitchFamily="2" charset="0"/>
                <a:cs typeface="Poppins" pitchFamily="2" charset="0"/>
              </a:rPr>
              <a:t> </a:t>
            </a:r>
            <a:endParaRPr lang="en-US" altLang="zh-CN" dirty="0">
              <a:latin typeface="Poppins" pitchFamily="2" charset="0"/>
              <a:cs typeface="Poppins" pitchFamily="2" charset="0"/>
            </a:endParaRPr>
          </a:p>
          <a:p>
            <a:r>
              <a:rPr lang="en-US" altLang="zh-CN" b="1" dirty="0">
                <a:solidFill>
                  <a:srgbClr val="02852A"/>
                </a:solidFill>
                <a:latin typeface="Poppins SemiBold" pitchFamily="2" charset="0"/>
                <a:cs typeface="Poppins SemiBold" pitchFamily="2" charset="0"/>
              </a:rPr>
              <a:t>Note: </a:t>
            </a:r>
            <a:r>
              <a:rPr lang="zh-CN" altLang="en-US" sz="1800" dirty="0">
                <a:latin typeface="Poppins" pitchFamily="2" charset="0"/>
                <a:cs typeface="Poppins" pitchFamily="2" charset="0"/>
              </a:rPr>
              <a:t>Liquidity discoun</a:t>
            </a:r>
            <a:r>
              <a:rPr lang="en-US" altLang="zh-CN" sz="1800" dirty="0">
                <a:latin typeface="Poppins" pitchFamily="2" charset="0"/>
                <a:cs typeface="Poppins" pitchFamily="2" charset="0"/>
              </a:rPr>
              <a:t>t: 1</a:t>
            </a:r>
            <a:r>
              <a:rPr lang="en-US" altLang="zh-CN" sz="1800" dirty="0">
                <a:latin typeface="Poppins" pitchFamily="2" charset="0"/>
                <a:cs typeface="Poppins" pitchFamily="2" charset="0"/>
                <a:sym typeface="+mn-ea"/>
              </a:rPr>
              <a:t>0%</a:t>
            </a:r>
            <a:endParaRPr lang="en-US" altLang="zh-CN" sz="1800" dirty="0">
              <a:latin typeface="Poppins" pitchFamily="2" charset="0"/>
              <a:cs typeface="Poppins" pitchFamily="2" charset="0"/>
            </a:endParaRPr>
          </a:p>
        </p:txBody>
      </p:sp>
    </p:spTree>
    <p:extLst>
      <p:ext uri="{BB962C8B-B14F-4D97-AF65-F5344CB8AC3E}">
        <p14:creationId xmlns:p14="http://schemas.microsoft.com/office/powerpoint/2010/main" val="1945143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3"/>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5" name="文本框 14">
            <a:extLst>
              <a:ext uri="{FF2B5EF4-FFF2-40B4-BE49-F238E27FC236}">
                <a16:creationId xmlns:a16="http://schemas.microsoft.com/office/drawing/2014/main" id="{A9D87BF6-BFA6-4A48-A32E-ED35A3C4AE36}"/>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Relative Method</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9" name="三角形 8">
            <a:extLst>
              <a:ext uri="{FF2B5EF4-FFF2-40B4-BE49-F238E27FC236}">
                <a16:creationId xmlns:a16="http://schemas.microsoft.com/office/drawing/2014/main" id="{72E7C69A-2B74-BB4A-9D84-2294D6A129E9}"/>
              </a:ext>
            </a:extLst>
          </p:cNvPr>
          <p:cNvSpPr>
            <a:spLocks noChangeAspect="1"/>
          </p:cNvSpPr>
          <p:nvPr/>
        </p:nvSpPr>
        <p:spPr>
          <a:xfrm>
            <a:off x="831309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8" name="表格 17">
            <a:extLst>
              <a:ext uri="{FF2B5EF4-FFF2-40B4-BE49-F238E27FC236}">
                <a16:creationId xmlns:a16="http://schemas.microsoft.com/office/drawing/2014/main" id="{7F0252A5-DF55-D941-BE13-D6A4F43EBDAB}"/>
              </a:ext>
            </a:extLst>
          </p:cNvPr>
          <p:cNvGraphicFramePr/>
          <p:nvPr>
            <p:custDataLst>
              <p:tags r:id="rId1"/>
            </p:custDataLst>
            <p:extLst>
              <p:ext uri="{D42A27DB-BD31-4B8C-83A1-F6EECF244321}">
                <p14:modId xmlns:p14="http://schemas.microsoft.com/office/powerpoint/2010/main" val="2372909908"/>
              </p:ext>
            </p:extLst>
          </p:nvPr>
        </p:nvGraphicFramePr>
        <p:xfrm>
          <a:off x="695325" y="2210435"/>
          <a:ext cx="10801349" cy="3535680"/>
        </p:xfrm>
        <a:graphic>
          <a:graphicData uri="http://schemas.openxmlformats.org/drawingml/2006/table">
            <a:tbl>
              <a:tblPr firstRow="1" bandRow="1">
                <a:tableStyleId>{2D5ABB26-0587-4C30-8999-92F81FD0307C}</a:tableStyleId>
              </a:tblPr>
              <a:tblGrid>
                <a:gridCol w="4216834">
                  <a:extLst>
                    <a:ext uri="{9D8B030D-6E8A-4147-A177-3AD203B41FA5}">
                      <a16:colId xmlns:a16="http://schemas.microsoft.com/office/drawing/2014/main" val="20000"/>
                    </a:ext>
                  </a:extLst>
                </a:gridCol>
                <a:gridCol w="2260156">
                  <a:extLst>
                    <a:ext uri="{9D8B030D-6E8A-4147-A177-3AD203B41FA5}">
                      <a16:colId xmlns:a16="http://schemas.microsoft.com/office/drawing/2014/main" val="20001"/>
                    </a:ext>
                  </a:extLst>
                </a:gridCol>
                <a:gridCol w="2196489">
                  <a:extLst>
                    <a:ext uri="{9D8B030D-6E8A-4147-A177-3AD203B41FA5}">
                      <a16:colId xmlns:a16="http://schemas.microsoft.com/office/drawing/2014/main" val="20002"/>
                    </a:ext>
                  </a:extLst>
                </a:gridCol>
                <a:gridCol w="2127870">
                  <a:extLst>
                    <a:ext uri="{9D8B030D-6E8A-4147-A177-3AD203B41FA5}">
                      <a16:colId xmlns:a16="http://schemas.microsoft.com/office/drawing/2014/main" val="20003"/>
                    </a:ext>
                  </a:extLst>
                </a:gridCol>
              </a:tblGrid>
              <a:tr h="589280">
                <a:tc>
                  <a:txBody>
                    <a:bodyPr/>
                    <a:lstStyle/>
                    <a:p>
                      <a:pPr marL="0" algn="ctr" defTabSz="914400" rtl="0" eaLnBrk="1" latinLnBrk="0" hangingPunct="1">
                        <a:buNone/>
                      </a:pP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tc>
                  <a:txBody>
                    <a:bodyPr/>
                    <a:lstStyle/>
                    <a:p>
                      <a:pPr marL="0" algn="ctr" defTabSz="914400" rtl="0" eaLnBrk="1" latinLnBrk="0" hangingPunct="1">
                        <a:buNone/>
                      </a:pPr>
                      <a:r>
                        <a:rPr lang="en-US" altLang="zh-CN" sz="1800" b="1" i="0" kern="1200" dirty="0">
                          <a:solidFill>
                            <a:schemeClr val="bg1"/>
                          </a:solidFill>
                          <a:latin typeface="Poppins SemiBold" pitchFamily="2" charset="0"/>
                          <a:cs typeface="Poppins SemiBold" pitchFamily="2" charset="0"/>
                        </a:rPr>
                        <a:t>2022A</a:t>
                      </a: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tc>
                  <a:txBody>
                    <a:bodyPr/>
                    <a:lstStyle/>
                    <a:p>
                      <a:pPr marL="0" algn="ctr" defTabSz="914400" rtl="0" eaLnBrk="1" latinLnBrk="0" hangingPunct="1">
                        <a:buNone/>
                      </a:pPr>
                      <a:r>
                        <a:rPr lang="en-US" altLang="zh-CN" sz="1800" b="1" i="0" kern="1200" dirty="0">
                          <a:solidFill>
                            <a:schemeClr val="bg1"/>
                          </a:solidFill>
                          <a:latin typeface="Poppins SemiBold" pitchFamily="2" charset="0"/>
                          <a:cs typeface="Poppins SemiBold" pitchFamily="2" charset="0"/>
                        </a:rPr>
                        <a:t>2023E</a:t>
                      </a: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tc>
                  <a:txBody>
                    <a:bodyPr/>
                    <a:lstStyle/>
                    <a:p>
                      <a:pPr marL="0" algn="ctr" defTabSz="914400" rtl="0" eaLnBrk="1" latinLnBrk="0" hangingPunct="1">
                        <a:buNone/>
                      </a:pPr>
                      <a:r>
                        <a:rPr lang="en-US" altLang="zh-CN" sz="1800" b="1" i="0" kern="1200" dirty="0">
                          <a:solidFill>
                            <a:schemeClr val="bg1"/>
                          </a:solidFill>
                          <a:latin typeface="Poppins SemiBold" pitchFamily="2" charset="0"/>
                          <a:cs typeface="Poppins SemiBold" pitchFamily="2" charset="0"/>
                        </a:rPr>
                        <a:t>2024E</a:t>
                      </a: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extLst>
                  <a:ext uri="{0D108BD9-81ED-4DB2-BD59-A6C34878D82A}">
                    <a16:rowId xmlns:a16="http://schemas.microsoft.com/office/drawing/2014/main" val="10000"/>
                  </a:ext>
                </a:extLst>
              </a:tr>
              <a:tr h="589280">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Net Income</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306</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341</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396</a:t>
                      </a:r>
                      <a:endParaRPr lang="en-US" altLang="zh-CN" sz="1800" b="0" kern="1200" dirty="0">
                        <a:solidFill>
                          <a:schemeClr val="tx1"/>
                        </a:solidFill>
                        <a:latin typeface="Poppins" pitchFamily="2" charset="0"/>
                        <a:ea typeface="+mn-ea"/>
                        <a:cs typeface="Poppins" pitchFamily="2" charset="0"/>
                      </a:endParaRPr>
                    </a:p>
                  </a:txBody>
                  <a:tcPr anchor="ctr"/>
                </a:tc>
                <a:extLst>
                  <a:ext uri="{0D108BD9-81ED-4DB2-BD59-A6C34878D82A}">
                    <a16:rowId xmlns:a16="http://schemas.microsoft.com/office/drawing/2014/main" val="10001"/>
                  </a:ext>
                </a:extLst>
              </a:tr>
              <a:tr h="589280">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Shares Outstanding</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1500</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sym typeface="+mn-ea"/>
                        </a:rPr>
                        <a:t>1500</a:t>
                      </a:r>
                      <a:endParaRPr lang="en-US" altLang="zh-CN" sz="1800" b="0" kern="1200" dirty="0">
                        <a:solidFill>
                          <a:schemeClr val="tx1"/>
                        </a:solidFill>
                        <a:latin typeface="Poppins" pitchFamily="2" charset="0"/>
                        <a:ea typeface="+mn-ea"/>
                        <a:cs typeface="Poppins" pitchFamily="2" charset="0"/>
                        <a:sym typeface="+mn-ea"/>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sym typeface="+mn-ea"/>
                        </a:rPr>
                        <a:t>1500</a:t>
                      </a:r>
                      <a:endParaRPr lang="en-US" altLang="zh-CN" sz="1800" b="0" kern="1200" dirty="0">
                        <a:solidFill>
                          <a:schemeClr val="tx1"/>
                        </a:solidFill>
                        <a:latin typeface="Poppins" pitchFamily="2" charset="0"/>
                        <a:ea typeface="+mn-ea"/>
                        <a:cs typeface="Poppins" pitchFamily="2" charset="0"/>
                        <a:sym typeface="+mn-ea"/>
                      </a:endParaRPr>
                    </a:p>
                  </a:txBody>
                  <a:tcPr anchor="ctr"/>
                </a:tc>
                <a:extLst>
                  <a:ext uri="{0D108BD9-81ED-4DB2-BD59-A6C34878D82A}">
                    <a16:rowId xmlns:a16="http://schemas.microsoft.com/office/drawing/2014/main" val="10002"/>
                  </a:ext>
                </a:extLst>
              </a:tr>
              <a:tr h="589280">
                <a:tc>
                  <a:txBody>
                    <a:bodyPr/>
                    <a:lstStyle/>
                    <a:p>
                      <a:pPr marL="0" algn="ctr" defTabSz="914400" rtl="0" eaLnBrk="1" latinLnBrk="0" hangingPunct="1">
                        <a:buClrTx/>
                        <a:buSzTx/>
                        <a:buFontTx/>
                        <a:buNone/>
                      </a:pPr>
                      <a:r>
                        <a:rPr lang="en-US" altLang="zh-CN" sz="1800" b="0" kern="1200">
                          <a:solidFill>
                            <a:schemeClr val="tx1"/>
                          </a:solidFill>
                          <a:latin typeface="Poppins" pitchFamily="2" charset="0"/>
                          <a:cs typeface="Poppins" pitchFamily="2" charset="0"/>
                        </a:rPr>
                        <a:t>EPS</a:t>
                      </a:r>
                      <a:endParaRPr lang="en-US" altLang="zh-CN" sz="1800" b="0" kern="120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zh-CN" altLang="en-US" sz="1800" b="0" kern="1200" dirty="0">
                          <a:solidFill>
                            <a:schemeClr val="tx1"/>
                          </a:solidFill>
                          <a:latin typeface="Poppins" pitchFamily="2" charset="0"/>
                          <a:cs typeface="Poppins" pitchFamily="2" charset="0"/>
                        </a:rPr>
                        <a:t>0.</a:t>
                      </a:r>
                      <a:r>
                        <a:rPr lang="en-US" altLang="zh-CN" sz="1800" b="0" kern="1200" dirty="0">
                          <a:solidFill>
                            <a:schemeClr val="tx1"/>
                          </a:solidFill>
                          <a:latin typeface="Poppins" pitchFamily="2" charset="0"/>
                          <a:cs typeface="Poppins" pitchFamily="2" charset="0"/>
                        </a:rPr>
                        <a:t>20</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zh-CN" altLang="en-US" sz="1800" b="0" kern="1200" dirty="0">
                          <a:solidFill>
                            <a:schemeClr val="tx1"/>
                          </a:solidFill>
                          <a:latin typeface="Poppins" pitchFamily="2" charset="0"/>
                          <a:cs typeface="Poppins" pitchFamily="2" charset="0"/>
                        </a:rPr>
                        <a:t>0.2</a:t>
                      </a:r>
                      <a:r>
                        <a:rPr lang="en-US" altLang="zh-CN" sz="1800" b="0" kern="1200" dirty="0">
                          <a:solidFill>
                            <a:schemeClr val="tx1"/>
                          </a:solidFill>
                          <a:latin typeface="Poppins" pitchFamily="2" charset="0"/>
                          <a:cs typeface="Poppins" pitchFamily="2" charset="0"/>
                        </a:rPr>
                        <a:t>3</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zh-CN" altLang="en-US" sz="1800" b="0" kern="1200" dirty="0">
                          <a:solidFill>
                            <a:schemeClr val="tx1"/>
                          </a:solidFill>
                          <a:latin typeface="Poppins" pitchFamily="2" charset="0"/>
                          <a:cs typeface="Poppins" pitchFamily="2" charset="0"/>
                        </a:rPr>
                        <a:t>0.2</a:t>
                      </a:r>
                      <a:r>
                        <a:rPr lang="en-US" altLang="zh-CN" sz="1800" b="0" kern="1200" dirty="0">
                          <a:solidFill>
                            <a:schemeClr val="tx1"/>
                          </a:solidFill>
                          <a:latin typeface="Poppins" pitchFamily="2" charset="0"/>
                          <a:cs typeface="Poppins" pitchFamily="2" charset="0"/>
                        </a:rPr>
                        <a:t>6</a:t>
                      </a:r>
                      <a:endParaRPr lang="en-US" altLang="zh-CN" sz="1800" b="0" kern="1200" dirty="0">
                        <a:solidFill>
                          <a:schemeClr val="tx1"/>
                        </a:solidFill>
                        <a:latin typeface="Poppins" pitchFamily="2" charset="0"/>
                        <a:ea typeface="+mn-ea"/>
                        <a:cs typeface="Poppins" pitchFamily="2" charset="0"/>
                      </a:endParaRPr>
                    </a:p>
                  </a:txBody>
                  <a:tcPr anchor="ctr"/>
                </a:tc>
                <a:extLst>
                  <a:ext uri="{0D108BD9-81ED-4DB2-BD59-A6C34878D82A}">
                    <a16:rowId xmlns:a16="http://schemas.microsoft.com/office/drawing/2014/main" val="10003"/>
                  </a:ext>
                </a:extLst>
              </a:tr>
              <a:tr h="589280">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PE</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zh-CN" altLang="en-US" sz="1800" b="0" kern="1200" dirty="0">
                          <a:solidFill>
                            <a:schemeClr val="tx1"/>
                          </a:solidFill>
                          <a:latin typeface="Poppins" pitchFamily="2" charset="0"/>
                          <a:cs typeface="Poppins" pitchFamily="2" charset="0"/>
                        </a:rPr>
                        <a:t>3</a:t>
                      </a:r>
                      <a:r>
                        <a:rPr lang="en-US" altLang="zh-CN" sz="1800" b="0" kern="1200" dirty="0">
                          <a:solidFill>
                            <a:schemeClr val="tx1"/>
                          </a:solidFill>
                          <a:latin typeface="Poppins" pitchFamily="2" charset="0"/>
                          <a:cs typeface="Poppins" pitchFamily="2" charset="0"/>
                        </a:rPr>
                        <a:t>4</a:t>
                      </a:r>
                      <a:r>
                        <a:rPr lang="zh-CN" altLang="en-US" sz="1800" b="0" kern="1200" dirty="0">
                          <a:solidFill>
                            <a:schemeClr val="tx1"/>
                          </a:solidFill>
                          <a:latin typeface="Poppins" pitchFamily="2" charset="0"/>
                          <a:cs typeface="Poppins" pitchFamily="2" charset="0"/>
                        </a:rPr>
                        <a:t>.</a:t>
                      </a:r>
                      <a:r>
                        <a:rPr lang="en-US" altLang="zh-CN" sz="1800" b="0" kern="1200" dirty="0">
                          <a:solidFill>
                            <a:schemeClr val="tx1"/>
                          </a:solidFill>
                          <a:latin typeface="Poppins" pitchFamily="2" charset="0"/>
                          <a:cs typeface="Poppins" pitchFamily="2" charset="0"/>
                        </a:rPr>
                        <a:t>3</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27.7</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24.0</a:t>
                      </a:r>
                      <a:endParaRPr lang="en-US" altLang="zh-CN" sz="1800" b="0" kern="1200" dirty="0">
                        <a:solidFill>
                          <a:schemeClr val="tx1"/>
                        </a:solidFill>
                        <a:latin typeface="Poppins" pitchFamily="2" charset="0"/>
                        <a:ea typeface="+mn-ea"/>
                        <a:cs typeface="Poppins" pitchFamily="2" charset="0"/>
                      </a:endParaRPr>
                    </a:p>
                  </a:txBody>
                  <a:tcPr anchor="ctr"/>
                </a:tc>
                <a:extLst>
                  <a:ext uri="{0D108BD9-81ED-4DB2-BD59-A6C34878D82A}">
                    <a16:rowId xmlns:a16="http://schemas.microsoft.com/office/drawing/2014/main" val="10004"/>
                  </a:ext>
                </a:extLst>
              </a:tr>
              <a:tr h="589280">
                <a:tc>
                  <a:txBody>
                    <a:bodyPr/>
                    <a:lstStyle/>
                    <a:p>
                      <a:pPr marL="0" algn="ctr" defTabSz="914400" rtl="0" eaLnBrk="1" latinLnBrk="0" hangingPunct="1">
                        <a:buClrTx/>
                        <a:buSzTx/>
                        <a:buFontTx/>
                        <a:buNone/>
                      </a:pPr>
                      <a:r>
                        <a:rPr lang="en-US" altLang="zh-CN" sz="1800" b="0" kern="1200">
                          <a:solidFill>
                            <a:schemeClr val="tx1"/>
                          </a:solidFill>
                          <a:latin typeface="Poppins" pitchFamily="2" charset="0"/>
                          <a:cs typeface="Poppins" pitchFamily="2" charset="0"/>
                        </a:rPr>
                        <a:t>Price</a:t>
                      </a:r>
                      <a:endParaRPr lang="en-US" altLang="zh-CN" sz="1800" b="0" kern="120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sz="1800" b="0" kern="1200">
                          <a:solidFill>
                            <a:schemeClr val="tx1"/>
                          </a:solidFill>
                          <a:latin typeface="Poppins" pitchFamily="2" charset="0"/>
                          <a:cs typeface="Poppins" pitchFamily="2" charset="0"/>
                        </a:rPr>
                        <a:t>6.9</a:t>
                      </a:r>
                      <a:endParaRPr lang="en-US" sz="1800" b="0" kern="120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6.4</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endParaRPr lang="en-US" altLang="zh-CN" sz="1800" b="0" kern="1200" dirty="0">
                        <a:solidFill>
                          <a:schemeClr val="tx1"/>
                        </a:solidFill>
                        <a:latin typeface="Poppins" pitchFamily="2" charset="0"/>
                        <a:ea typeface="+mn-ea"/>
                        <a:cs typeface="Poppins" pitchFamily="2" charset="0"/>
                      </a:endParaRPr>
                    </a:p>
                  </a:txBody>
                  <a:tcPr anchor="ctr"/>
                </a:tc>
                <a:extLst>
                  <a:ext uri="{0D108BD9-81ED-4DB2-BD59-A6C34878D82A}">
                    <a16:rowId xmlns:a16="http://schemas.microsoft.com/office/drawing/2014/main" val="10005"/>
                  </a:ext>
                </a:extLst>
              </a:tr>
            </a:tbl>
          </a:graphicData>
        </a:graphic>
      </p:graphicFrame>
      <p:sp>
        <p:nvSpPr>
          <p:cNvPr id="19" name="文本框 18">
            <a:extLst>
              <a:ext uri="{FF2B5EF4-FFF2-40B4-BE49-F238E27FC236}">
                <a16:creationId xmlns:a16="http://schemas.microsoft.com/office/drawing/2014/main" id="{E234BD3A-657D-9C45-8ACB-41DE02FA9505}"/>
              </a:ext>
            </a:extLst>
          </p:cNvPr>
          <p:cNvSpPr txBox="1"/>
          <p:nvPr/>
        </p:nvSpPr>
        <p:spPr>
          <a:xfrm>
            <a:off x="695325" y="1812067"/>
            <a:ext cx="10801349" cy="369332"/>
          </a:xfrm>
          <a:prstGeom prst="rect">
            <a:avLst/>
          </a:prstGeom>
          <a:noFill/>
        </p:spPr>
        <p:txBody>
          <a:bodyPr wrap="square" rtlCol="0" anchor="t">
            <a:spAutoFit/>
          </a:bodyPr>
          <a:lstStyle/>
          <a:p>
            <a:pPr algn="ctr"/>
            <a:r>
              <a:rPr lang="en-US" altLang="zh-CN" b="1" dirty="0">
                <a:solidFill>
                  <a:srgbClr val="02852A"/>
                </a:solidFill>
                <a:latin typeface="Poppins SemiBold" pitchFamily="2" charset="0"/>
                <a:cs typeface="Poppins SemiBold" pitchFamily="2" charset="0"/>
              </a:rPr>
              <a:t>Table: </a:t>
            </a:r>
            <a:r>
              <a:rPr lang="en" altLang="zh-CN" dirty="0">
                <a:latin typeface="Poppins" pitchFamily="2" charset="0"/>
                <a:cs typeface="Poppins" pitchFamily="2" charset="0"/>
              </a:rPr>
              <a:t>Valuation results</a:t>
            </a:r>
          </a:p>
        </p:txBody>
      </p:sp>
    </p:spTree>
    <p:extLst>
      <p:ext uri="{BB962C8B-B14F-4D97-AF65-F5344CB8AC3E}">
        <p14:creationId xmlns:p14="http://schemas.microsoft.com/office/powerpoint/2010/main" val="40961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Conclusion</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9" name="三角形 8">
            <a:extLst>
              <a:ext uri="{FF2B5EF4-FFF2-40B4-BE49-F238E27FC236}">
                <a16:creationId xmlns:a16="http://schemas.microsoft.com/office/drawing/2014/main" id="{446BA6AA-93DE-7749-A2F8-28D299ADA1F3}"/>
              </a:ext>
            </a:extLst>
          </p:cNvPr>
          <p:cNvSpPr>
            <a:spLocks noChangeAspect="1"/>
          </p:cNvSpPr>
          <p:nvPr/>
        </p:nvSpPr>
        <p:spPr>
          <a:xfrm>
            <a:off x="10800954"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C6D7B1-5087-AF4C-85EB-209F5CDA7107}"/>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3" name="文本框 12">
            <a:extLst>
              <a:ext uri="{FF2B5EF4-FFF2-40B4-BE49-F238E27FC236}">
                <a16:creationId xmlns:a16="http://schemas.microsoft.com/office/drawing/2014/main" id="{6D199864-A84D-4040-9A86-F46E0189F52D}"/>
              </a:ext>
            </a:extLst>
          </p:cNvPr>
          <p:cNvSpPr txBox="1"/>
          <p:nvPr/>
        </p:nvSpPr>
        <p:spPr>
          <a:xfrm>
            <a:off x="2290762" y="1355202"/>
            <a:ext cx="7610475" cy="1154162"/>
          </a:xfrm>
          <a:prstGeom prst="rect">
            <a:avLst/>
          </a:prstGeom>
          <a:noFill/>
        </p:spPr>
        <p:txBody>
          <a:bodyPr wrap="square">
            <a:spAutoFit/>
          </a:bodyPr>
          <a:lstStyle/>
          <a:p>
            <a:pPr algn="ctr">
              <a:lnSpc>
                <a:spcPct val="150000"/>
              </a:lnSpc>
            </a:pPr>
            <a:r>
              <a:rPr lang="en-US" altLang="zh-CN" sz="2400" b="1" dirty="0">
                <a:solidFill>
                  <a:srgbClr val="038D40"/>
                </a:solidFill>
                <a:latin typeface="Poppins SemiBold" pitchFamily="2" charset="0"/>
                <a:cs typeface="Poppins SemiBold" pitchFamily="2" charset="0"/>
              </a:rPr>
              <a:t>Pagoda stock price is underestimated in IPO and has great potential to increase</a:t>
            </a:r>
            <a:endParaRPr lang="zh-CN" altLang="en-US" sz="2400" b="1" dirty="0">
              <a:solidFill>
                <a:srgbClr val="038D40"/>
              </a:solidFill>
              <a:latin typeface="Poppins SemiBold" pitchFamily="2" charset="0"/>
              <a:cs typeface="Poppins SemiBold" pitchFamily="2" charset="0"/>
            </a:endParaRPr>
          </a:p>
        </p:txBody>
      </p:sp>
      <p:graphicFrame>
        <p:nvGraphicFramePr>
          <p:cNvPr id="15" name="表格 14">
            <a:extLst>
              <a:ext uri="{FF2B5EF4-FFF2-40B4-BE49-F238E27FC236}">
                <a16:creationId xmlns:a16="http://schemas.microsoft.com/office/drawing/2014/main" id="{8B8779C1-FCF0-4FBB-99F9-747C509FA0D5}"/>
              </a:ext>
            </a:extLst>
          </p:cNvPr>
          <p:cNvGraphicFramePr>
            <a:graphicFrameLocks noGrp="1"/>
          </p:cNvGraphicFramePr>
          <p:nvPr>
            <p:extLst>
              <p:ext uri="{D42A27DB-BD31-4B8C-83A1-F6EECF244321}">
                <p14:modId xmlns:p14="http://schemas.microsoft.com/office/powerpoint/2010/main" val="3453861070"/>
              </p:ext>
            </p:extLst>
          </p:nvPr>
        </p:nvGraphicFramePr>
        <p:xfrm>
          <a:off x="2771481" y="2969443"/>
          <a:ext cx="6462731" cy="2980505"/>
        </p:xfrm>
        <a:graphic>
          <a:graphicData uri="http://schemas.openxmlformats.org/drawingml/2006/table">
            <a:tbl>
              <a:tblPr firstRow="1" bandRow="1">
                <a:tableStyleId>{2D5ABB26-0587-4C30-8999-92F81FD0307C}</a:tableStyleId>
              </a:tblPr>
              <a:tblGrid>
                <a:gridCol w="3322508">
                  <a:extLst>
                    <a:ext uri="{9D8B030D-6E8A-4147-A177-3AD203B41FA5}">
                      <a16:colId xmlns:a16="http://schemas.microsoft.com/office/drawing/2014/main" val="826749183"/>
                    </a:ext>
                  </a:extLst>
                </a:gridCol>
                <a:gridCol w="3140223">
                  <a:extLst>
                    <a:ext uri="{9D8B030D-6E8A-4147-A177-3AD203B41FA5}">
                      <a16:colId xmlns:a16="http://schemas.microsoft.com/office/drawing/2014/main" val="2940380496"/>
                    </a:ext>
                  </a:extLst>
                </a:gridCol>
              </a:tblGrid>
              <a:tr h="596101">
                <a:tc>
                  <a:txBody>
                    <a:bodyPr/>
                    <a:lstStyle/>
                    <a:p>
                      <a:pPr marL="0" algn="ctr" defTabSz="914400" rtl="0" eaLnBrk="1" latinLnBrk="0" hangingPunct="1">
                        <a:buNone/>
                      </a:pP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tc>
                  <a:txBody>
                    <a:bodyPr/>
                    <a:lstStyle/>
                    <a:p>
                      <a:pPr marL="0" algn="ctr" defTabSz="914400" rtl="0" eaLnBrk="1" latinLnBrk="0" hangingPunct="1">
                        <a:buNone/>
                      </a:pPr>
                      <a:r>
                        <a:rPr lang="en-US" altLang="zh-CN" sz="1800" b="1" i="0" kern="1200" dirty="0">
                          <a:solidFill>
                            <a:schemeClr val="bg1"/>
                          </a:solidFill>
                          <a:latin typeface="Poppins SemiBold" pitchFamily="2" charset="0"/>
                          <a:cs typeface="Poppins SemiBold" pitchFamily="2" charset="0"/>
                        </a:rPr>
                        <a:t>2023E</a:t>
                      </a:r>
                      <a:endParaRPr lang="en-US" altLang="zh-CN" sz="1800" b="1" i="0" kern="1200" dirty="0">
                        <a:solidFill>
                          <a:schemeClr val="bg1"/>
                        </a:solidFill>
                        <a:latin typeface="Poppins SemiBold" pitchFamily="2" charset="0"/>
                        <a:ea typeface="+mn-ea"/>
                        <a:cs typeface="Poppins SemiBold" pitchFamily="2" charset="0"/>
                      </a:endParaRPr>
                    </a:p>
                  </a:txBody>
                  <a:tcPr anchor="ctr">
                    <a:solidFill>
                      <a:srgbClr val="02852A"/>
                    </a:solidFill>
                  </a:tcPr>
                </a:tc>
                <a:extLst>
                  <a:ext uri="{0D108BD9-81ED-4DB2-BD59-A6C34878D82A}">
                    <a16:rowId xmlns:a16="http://schemas.microsoft.com/office/drawing/2014/main" val="132115179"/>
                  </a:ext>
                </a:extLst>
              </a:tr>
              <a:tr h="596101">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ea typeface="+mn-ea"/>
                          <a:cs typeface="Poppins" pitchFamily="2" charset="0"/>
                        </a:rPr>
                        <a:t>Stock Price(2024-1-10)</a:t>
                      </a:r>
                    </a:p>
                  </a:txBody>
                  <a:tcPr anchor="ctr"/>
                </a:tc>
                <a:tc>
                  <a:txBody>
                    <a:bodyPr/>
                    <a:lstStyle/>
                    <a:p>
                      <a:pPr marL="0" algn="ctr" defTabSz="914400" rtl="0" eaLnBrk="1" latinLnBrk="0" hangingPunct="1">
                        <a:buClrTx/>
                        <a:buSzTx/>
                        <a:buFontTx/>
                        <a:buNone/>
                      </a:pPr>
                      <a:r>
                        <a:rPr lang="en-US" altLang="zh-CN" sz="1800" b="1" kern="1200" dirty="0">
                          <a:solidFill>
                            <a:schemeClr val="tx1"/>
                          </a:solidFill>
                          <a:latin typeface="Poppins" pitchFamily="2" charset="0"/>
                          <a:cs typeface="Poppins" pitchFamily="2" charset="0"/>
                        </a:rPr>
                        <a:t>5.5</a:t>
                      </a:r>
                    </a:p>
                  </a:txBody>
                  <a:tcPr anchor="ctr"/>
                </a:tc>
                <a:extLst>
                  <a:ext uri="{0D108BD9-81ED-4DB2-BD59-A6C34878D82A}">
                    <a16:rowId xmlns:a16="http://schemas.microsoft.com/office/drawing/2014/main" val="1943758240"/>
                  </a:ext>
                </a:extLst>
              </a:tr>
              <a:tr h="596101">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Stock Value(WACC)</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12.24</a:t>
                      </a:r>
                    </a:p>
                  </a:txBody>
                  <a:tcPr anchor="ctr"/>
                </a:tc>
                <a:extLst>
                  <a:ext uri="{0D108BD9-81ED-4DB2-BD59-A6C34878D82A}">
                    <a16:rowId xmlns:a16="http://schemas.microsoft.com/office/drawing/2014/main" val="2071985092"/>
                  </a:ext>
                </a:extLst>
              </a:tr>
              <a:tr h="596101">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Stock Value(PE)</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ea typeface="+mn-ea"/>
                          <a:cs typeface="Poppins" pitchFamily="2" charset="0"/>
                        </a:rPr>
                        <a:t>6.4</a:t>
                      </a:r>
                    </a:p>
                  </a:txBody>
                  <a:tcPr anchor="ctr"/>
                </a:tc>
                <a:extLst>
                  <a:ext uri="{0D108BD9-81ED-4DB2-BD59-A6C34878D82A}">
                    <a16:rowId xmlns:a16="http://schemas.microsoft.com/office/drawing/2014/main" val="3888484694"/>
                  </a:ext>
                </a:extLst>
              </a:tr>
              <a:tr h="596101">
                <a:tc>
                  <a:txBody>
                    <a:bodyPr/>
                    <a:lstStyle/>
                    <a:p>
                      <a:pPr marL="0" algn="ctr" defTabSz="914400" rtl="0" eaLnBrk="1" latinLnBrk="0" hangingPunct="1">
                        <a:buClrTx/>
                        <a:buSzTx/>
                        <a:buFontTx/>
                        <a:buNone/>
                      </a:pPr>
                      <a:r>
                        <a:rPr lang="en-US" altLang="zh-CN" sz="1800" b="0" kern="1200" dirty="0">
                          <a:solidFill>
                            <a:schemeClr val="tx1"/>
                          </a:solidFill>
                          <a:latin typeface="Poppins" pitchFamily="2" charset="0"/>
                          <a:cs typeface="Poppins" pitchFamily="2" charset="0"/>
                        </a:rPr>
                        <a:t>Price(Average)</a:t>
                      </a:r>
                      <a:endParaRPr lang="en-US" altLang="zh-CN" sz="1800" b="0" kern="1200" dirty="0">
                        <a:solidFill>
                          <a:schemeClr val="tx1"/>
                        </a:solidFill>
                        <a:latin typeface="Poppins" pitchFamily="2" charset="0"/>
                        <a:ea typeface="+mn-ea"/>
                        <a:cs typeface="Poppins" pitchFamily="2" charset="0"/>
                      </a:endParaRPr>
                    </a:p>
                  </a:txBody>
                  <a:tcPr anchor="ctr"/>
                </a:tc>
                <a:tc>
                  <a:txBody>
                    <a:bodyPr/>
                    <a:lstStyle/>
                    <a:p>
                      <a:pPr marL="0" algn="ctr" defTabSz="914400" rtl="0" eaLnBrk="1" latinLnBrk="0" hangingPunct="1">
                        <a:buClrTx/>
                        <a:buSzTx/>
                        <a:buFontTx/>
                        <a:buNone/>
                      </a:pPr>
                      <a:r>
                        <a:rPr lang="en-US" altLang="zh-CN" sz="1800" b="1" kern="1200" dirty="0">
                          <a:solidFill>
                            <a:schemeClr val="tx1"/>
                          </a:solidFill>
                          <a:latin typeface="Poppins" pitchFamily="2" charset="0"/>
                          <a:ea typeface="+mn-ea"/>
                          <a:cs typeface="Poppins" pitchFamily="2" charset="0"/>
                        </a:rPr>
                        <a:t>9.32</a:t>
                      </a:r>
                    </a:p>
                  </a:txBody>
                  <a:tcPr anchor="ctr"/>
                </a:tc>
                <a:extLst>
                  <a:ext uri="{0D108BD9-81ED-4DB2-BD59-A6C34878D82A}">
                    <a16:rowId xmlns:a16="http://schemas.microsoft.com/office/drawing/2014/main" val="1414285702"/>
                  </a:ext>
                </a:extLst>
              </a:tr>
            </a:tbl>
          </a:graphicData>
        </a:graphic>
      </p:graphicFrame>
    </p:spTree>
    <p:extLst>
      <p:ext uri="{BB962C8B-B14F-4D97-AF65-F5344CB8AC3E}">
        <p14:creationId xmlns:p14="http://schemas.microsoft.com/office/powerpoint/2010/main" val="3000053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Conclusion</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9" name="三角形 8">
            <a:extLst>
              <a:ext uri="{FF2B5EF4-FFF2-40B4-BE49-F238E27FC236}">
                <a16:creationId xmlns:a16="http://schemas.microsoft.com/office/drawing/2014/main" id="{446BA6AA-93DE-7749-A2F8-28D299ADA1F3}"/>
              </a:ext>
            </a:extLst>
          </p:cNvPr>
          <p:cNvSpPr>
            <a:spLocks noChangeAspect="1"/>
          </p:cNvSpPr>
          <p:nvPr/>
        </p:nvSpPr>
        <p:spPr>
          <a:xfrm>
            <a:off x="10800954"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C6D7B1-5087-AF4C-85EB-209F5CDA7107}"/>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2" name="文本框 1">
            <a:extLst>
              <a:ext uri="{FF2B5EF4-FFF2-40B4-BE49-F238E27FC236}">
                <a16:creationId xmlns:a16="http://schemas.microsoft.com/office/drawing/2014/main" id="{E5405CBD-D877-864D-A7D5-51732AB31285}"/>
              </a:ext>
            </a:extLst>
          </p:cNvPr>
          <p:cNvSpPr txBox="1"/>
          <p:nvPr/>
        </p:nvSpPr>
        <p:spPr>
          <a:xfrm>
            <a:off x="695325" y="1502884"/>
            <a:ext cx="10801350" cy="4628190"/>
          </a:xfrm>
          <a:prstGeom prst="rect">
            <a:avLst/>
          </a:prstGeom>
          <a:noFill/>
        </p:spPr>
        <p:txBody>
          <a:bodyPr wrap="square" rtlCol="0">
            <a:spAutoFit/>
          </a:bodyPr>
          <a:lstStyle/>
          <a:p>
            <a:pPr marL="285750" indent="-285750">
              <a:lnSpc>
                <a:spcPct val="150000"/>
              </a:lnSpc>
              <a:buFont typeface="Wingdings" pitchFamily="2" charset="2"/>
              <a:buChar char="l"/>
            </a:pPr>
            <a:r>
              <a:rPr kumimoji="1" lang="en" altLang="zh-CN" dirty="0">
                <a:latin typeface="Poppins" pitchFamily="2" charset="0"/>
                <a:cs typeface="Poppins" pitchFamily="2" charset="0"/>
              </a:rPr>
              <a:t>Why did this IPO happen in 2023?</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Because Pagoda wants to expand its store amount.</a:t>
            </a:r>
          </a:p>
          <a:p>
            <a:pPr marL="285750" indent="-285750">
              <a:lnSpc>
                <a:spcPct val="150000"/>
              </a:lnSpc>
              <a:buFont typeface="Wingdings" pitchFamily="2" charset="2"/>
              <a:buChar char="l"/>
            </a:pPr>
            <a:r>
              <a:rPr kumimoji="1" lang="en" altLang="zh-CN" dirty="0">
                <a:latin typeface="Poppins" pitchFamily="2" charset="0"/>
                <a:cs typeface="Poppins" pitchFamily="2" charset="0"/>
              </a:rPr>
              <a:t>Why did it happen at that time and not earlier or later?</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Before 2023, Pagoda experienced a lot of scandals which stop it from IPO.</a:t>
            </a:r>
          </a:p>
          <a:p>
            <a:pPr marL="285750" indent="-285750">
              <a:lnSpc>
                <a:spcPct val="150000"/>
              </a:lnSpc>
              <a:buFont typeface="Wingdings" pitchFamily="2" charset="2"/>
              <a:buChar char="l"/>
            </a:pPr>
            <a:r>
              <a:rPr kumimoji="1" lang="en" altLang="zh-CN" dirty="0">
                <a:latin typeface="Poppins" pitchFamily="2" charset="0"/>
                <a:cs typeface="Poppins" pitchFamily="2" charset="0"/>
              </a:rPr>
              <a:t>What were the gains and losses of all possible parties related to the event?</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Investors: gain from the IPO</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Managers: suffer a mild loss</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Consumers: benefit from more stores and fruits</a:t>
            </a:r>
          </a:p>
          <a:p>
            <a:pPr marL="285750" indent="-285750">
              <a:lnSpc>
                <a:spcPct val="150000"/>
              </a:lnSpc>
              <a:buFont typeface="Wingdings" pitchFamily="2" charset="2"/>
              <a:buChar char="l"/>
            </a:pPr>
            <a:r>
              <a:rPr kumimoji="1" lang="en" altLang="zh-CN" dirty="0">
                <a:latin typeface="Poppins" pitchFamily="2" charset="0"/>
                <a:cs typeface="Poppins" pitchFamily="2" charset="0"/>
              </a:rPr>
              <a:t> Did the management represent shareholders’ interest?</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In</a:t>
            </a:r>
            <a:r>
              <a:rPr kumimoji="1" lang="zh-CN" altLang="en-US" dirty="0">
                <a:latin typeface="Poppins" pitchFamily="2" charset="0"/>
                <a:cs typeface="Poppins" pitchFamily="2" charset="0"/>
              </a:rPr>
              <a:t> </a:t>
            </a:r>
            <a:r>
              <a:rPr kumimoji="1" lang="en-US" altLang="zh-CN" dirty="0">
                <a:latin typeface="Poppins" pitchFamily="2" charset="0"/>
                <a:cs typeface="Poppins" pitchFamily="2" charset="0"/>
              </a:rPr>
              <a:t>2023, there is a 0.1 billion (out of 97 billion) </a:t>
            </a:r>
            <a:r>
              <a:rPr kumimoji="1" lang="en" altLang="zh-CN" dirty="0">
                <a:latin typeface="Poppins" pitchFamily="2" charset="0"/>
                <a:cs typeface="Poppins" pitchFamily="2" charset="0"/>
              </a:rPr>
              <a:t>shareholders‘ reduction. So the majority of shareholders are happy with the management</a:t>
            </a:r>
            <a:r>
              <a:rPr kumimoji="1" lang="en-US" altLang="zh-CN" dirty="0">
                <a:latin typeface="Poppins" pitchFamily="2" charset="0"/>
                <a:cs typeface="Poppins" pitchFamily="2" charset="0"/>
              </a:rPr>
              <a:t>.</a:t>
            </a:r>
            <a:endParaRPr kumimoji="1" lang="zh-CN" altLang="en-US" dirty="0">
              <a:latin typeface="Poppins" pitchFamily="2" charset="0"/>
              <a:cs typeface="Poppins" pitchFamily="2" charset="0"/>
            </a:endParaRPr>
          </a:p>
        </p:txBody>
      </p:sp>
    </p:spTree>
    <p:extLst>
      <p:ext uri="{BB962C8B-B14F-4D97-AF65-F5344CB8AC3E}">
        <p14:creationId xmlns:p14="http://schemas.microsoft.com/office/powerpoint/2010/main" val="1027859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Market</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Conclusion</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9" name="三角形 8">
            <a:extLst>
              <a:ext uri="{FF2B5EF4-FFF2-40B4-BE49-F238E27FC236}">
                <a16:creationId xmlns:a16="http://schemas.microsoft.com/office/drawing/2014/main" id="{446BA6AA-93DE-7749-A2F8-28D299ADA1F3}"/>
              </a:ext>
            </a:extLst>
          </p:cNvPr>
          <p:cNvSpPr>
            <a:spLocks noChangeAspect="1"/>
          </p:cNvSpPr>
          <p:nvPr/>
        </p:nvSpPr>
        <p:spPr>
          <a:xfrm>
            <a:off x="10800954"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5C6D7B1-5087-AF4C-85EB-209F5CDA7107}"/>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2" name="文本框 1">
            <a:extLst>
              <a:ext uri="{FF2B5EF4-FFF2-40B4-BE49-F238E27FC236}">
                <a16:creationId xmlns:a16="http://schemas.microsoft.com/office/drawing/2014/main" id="{E5405CBD-D877-864D-A7D5-51732AB31285}"/>
              </a:ext>
            </a:extLst>
          </p:cNvPr>
          <p:cNvSpPr txBox="1"/>
          <p:nvPr/>
        </p:nvSpPr>
        <p:spPr>
          <a:xfrm>
            <a:off x="695325" y="2306264"/>
            <a:ext cx="10801350" cy="2966197"/>
          </a:xfrm>
          <a:prstGeom prst="rect">
            <a:avLst/>
          </a:prstGeom>
          <a:noFill/>
        </p:spPr>
        <p:txBody>
          <a:bodyPr wrap="square" rtlCol="0">
            <a:spAutoFit/>
          </a:bodyPr>
          <a:lstStyle/>
          <a:p>
            <a:pPr marL="285750" indent="-285750">
              <a:lnSpc>
                <a:spcPct val="150000"/>
              </a:lnSpc>
              <a:buFont typeface="Wingdings" pitchFamily="2" charset="2"/>
              <a:buChar char="l"/>
            </a:pPr>
            <a:r>
              <a:rPr kumimoji="1" lang="en" altLang="zh-CN" dirty="0">
                <a:latin typeface="Poppins" pitchFamily="2" charset="0"/>
                <a:cs typeface="Poppins" pitchFamily="2" charset="0"/>
              </a:rPr>
              <a:t>Do you think this is a good or bad deal from the existing/new investors’ perspective?</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In general , it is good for both sides. Because existing investors benefit from expansion and new investors buy cheaper stock.</a:t>
            </a:r>
          </a:p>
          <a:p>
            <a:pPr marL="285750" indent="-285750">
              <a:lnSpc>
                <a:spcPct val="150000"/>
              </a:lnSpc>
              <a:buFont typeface="Wingdings" pitchFamily="2" charset="2"/>
              <a:buChar char="l"/>
            </a:pPr>
            <a:r>
              <a:rPr kumimoji="1" lang="en" altLang="zh-CN" dirty="0">
                <a:latin typeface="Poppins" pitchFamily="2" charset="0"/>
                <a:cs typeface="Poppins" pitchFamily="2" charset="0"/>
              </a:rPr>
              <a:t>Do you think the transaction price is fair?</a:t>
            </a:r>
          </a:p>
          <a:p>
            <a:pPr marL="742950" lvl="1" indent="-285750">
              <a:lnSpc>
                <a:spcPct val="150000"/>
              </a:lnSpc>
              <a:buFont typeface="Wingdings" pitchFamily="2" charset="2"/>
              <a:buChar char="n"/>
            </a:pPr>
            <a:r>
              <a:rPr kumimoji="1" lang="en" altLang="zh-CN" dirty="0">
                <a:latin typeface="Poppins" pitchFamily="2" charset="0"/>
                <a:cs typeface="Poppins" pitchFamily="2" charset="0"/>
              </a:rPr>
              <a:t>The transaction price is a little bit underestimated but not biased very severely.</a:t>
            </a:r>
          </a:p>
          <a:p>
            <a:pPr marL="285750" indent="-285750">
              <a:lnSpc>
                <a:spcPct val="150000"/>
              </a:lnSpc>
              <a:buFont typeface="Wingdings" pitchFamily="2" charset="2"/>
              <a:buChar char="l"/>
            </a:pPr>
            <a:r>
              <a:rPr kumimoji="1" lang="en" altLang="zh-CN" dirty="0">
                <a:latin typeface="Poppins" pitchFamily="2" charset="0"/>
                <a:cs typeface="Poppins" pitchFamily="2" charset="0"/>
              </a:rPr>
              <a:t>Can you think of a trading strategy to profit from this deal?</a:t>
            </a:r>
          </a:p>
          <a:p>
            <a:pPr marL="742950" lvl="1" indent="-285750">
              <a:lnSpc>
                <a:spcPct val="150000"/>
              </a:lnSpc>
              <a:buFont typeface="Wingdings" pitchFamily="2" charset="2"/>
              <a:buChar char="n"/>
            </a:pPr>
            <a:r>
              <a:rPr kumimoji="1" lang="en-US" altLang="zh-CN" dirty="0">
                <a:latin typeface="Poppins" pitchFamily="2" charset="0"/>
                <a:cs typeface="Poppins" pitchFamily="2" charset="0"/>
              </a:rPr>
              <a:t>All in!</a:t>
            </a:r>
            <a:endParaRPr kumimoji="1" lang="zh-CN" altLang="en-US" dirty="0">
              <a:latin typeface="Poppins" pitchFamily="2" charset="0"/>
              <a:cs typeface="Poppins" pitchFamily="2" charset="0"/>
            </a:endParaRPr>
          </a:p>
        </p:txBody>
      </p:sp>
    </p:spTree>
    <p:extLst>
      <p:ext uri="{BB962C8B-B14F-4D97-AF65-F5344CB8AC3E}">
        <p14:creationId xmlns:p14="http://schemas.microsoft.com/office/powerpoint/2010/main" val="3491851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CC4F5DC-4428-F24D-AB40-4E43194FD695}"/>
              </a:ext>
            </a:extLst>
          </p:cNvPr>
          <p:cNvPicPr>
            <a:picLocks noChangeAspect="1"/>
          </p:cNvPicPr>
          <p:nvPr/>
        </p:nvPicPr>
        <p:blipFill rotWithShape="1">
          <a:blip r:embed="rId2"/>
          <a:srcRect l="265" r="265"/>
          <a:stretch/>
        </p:blipFill>
        <p:spPr>
          <a:xfrm>
            <a:off x="0" y="0"/>
            <a:ext cx="12192001" cy="6858000"/>
          </a:xfrm>
          <a:prstGeom prst="rect">
            <a:avLst/>
          </a:prstGeom>
        </p:spPr>
      </p:pic>
      <p:sp>
        <p:nvSpPr>
          <p:cNvPr id="13" name="矩形 12">
            <a:extLst>
              <a:ext uri="{FF2B5EF4-FFF2-40B4-BE49-F238E27FC236}">
                <a16:creationId xmlns:a16="http://schemas.microsoft.com/office/drawing/2014/main" id="{EB921E1C-63AD-0845-994B-1BBAB84130CF}"/>
              </a:ext>
            </a:extLst>
          </p:cNvPr>
          <p:cNvSpPr/>
          <p:nvPr/>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文本框 14">
            <a:extLst>
              <a:ext uri="{FF2B5EF4-FFF2-40B4-BE49-F238E27FC236}">
                <a16:creationId xmlns:a16="http://schemas.microsoft.com/office/drawing/2014/main" id="{7CC6D033-D647-8542-80FA-9C1063AC734B}"/>
              </a:ext>
            </a:extLst>
          </p:cNvPr>
          <p:cNvSpPr txBox="1"/>
          <p:nvPr/>
        </p:nvSpPr>
        <p:spPr>
          <a:xfrm>
            <a:off x="3031958" y="3250754"/>
            <a:ext cx="6128084" cy="1077218"/>
          </a:xfrm>
          <a:prstGeom prst="rect">
            <a:avLst/>
          </a:prstGeom>
          <a:noFill/>
        </p:spPr>
        <p:txBody>
          <a:bodyPr wrap="square">
            <a:spAutoFit/>
          </a:bodyPr>
          <a:lstStyle/>
          <a:p>
            <a:pPr algn="ctr"/>
            <a:r>
              <a:rPr kumimoji="1" lang="en-US" altLang="zh-CN" sz="6400" b="1" dirty="0">
                <a:solidFill>
                  <a:srgbClr val="038D40"/>
                </a:solidFill>
                <a:latin typeface="Poppins" pitchFamily="2" charset="0"/>
                <a:cs typeface="Poppins" pitchFamily="2" charset="0"/>
              </a:rPr>
              <a:t>Q &amp; A</a:t>
            </a:r>
            <a:endParaRPr kumimoji="1" lang="zh-CN" altLang="en-US" sz="6400" b="1" dirty="0">
              <a:solidFill>
                <a:srgbClr val="038D40"/>
              </a:solidFill>
              <a:latin typeface="Poppins" pitchFamily="2" charset="0"/>
              <a:cs typeface="Poppins" pitchFamily="2" charset="0"/>
            </a:endParaRPr>
          </a:p>
        </p:txBody>
      </p:sp>
    </p:spTree>
    <p:extLst>
      <p:ext uri="{BB962C8B-B14F-4D97-AF65-F5344CB8AC3E}">
        <p14:creationId xmlns:p14="http://schemas.microsoft.com/office/powerpoint/2010/main" val="3617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8" name="组合 7">
            <a:extLst>
              <a:ext uri="{FF2B5EF4-FFF2-40B4-BE49-F238E27FC236}">
                <a16:creationId xmlns:a16="http://schemas.microsoft.com/office/drawing/2014/main" id="{798B8D44-A3E3-7042-A25F-C3149668C471}"/>
              </a:ext>
            </a:extLst>
          </p:cNvPr>
          <p:cNvGrpSpPr/>
          <p:nvPr/>
        </p:nvGrpSpPr>
        <p:grpSpPr>
          <a:xfrm>
            <a:off x="1817383" y="1499351"/>
            <a:ext cx="2999335" cy="1919756"/>
            <a:chOff x="1385676" y="1801423"/>
            <a:chExt cx="2999335" cy="1919756"/>
          </a:xfrm>
        </p:grpSpPr>
        <p:sp>
          <p:nvSpPr>
            <p:cNvPr id="149" name="文本框 148">
              <a:extLst>
                <a:ext uri="{FF2B5EF4-FFF2-40B4-BE49-F238E27FC236}">
                  <a16:creationId xmlns:a16="http://schemas.microsoft.com/office/drawing/2014/main" id="{06FFC587-578A-B34E-BF3A-A07FB146FCE5}"/>
                </a:ext>
              </a:extLst>
            </p:cNvPr>
            <p:cNvSpPr txBox="1"/>
            <p:nvPr/>
          </p:nvSpPr>
          <p:spPr>
            <a:xfrm>
              <a:off x="1723291" y="1801423"/>
              <a:ext cx="2324107" cy="1446550"/>
            </a:xfrm>
            <a:prstGeom prst="rect">
              <a:avLst/>
            </a:prstGeom>
            <a:noFill/>
          </p:spPr>
          <p:txBody>
            <a:bodyPr wrap="square" rtlCol="0">
              <a:spAutoFit/>
            </a:bodyPr>
            <a:lstStyle/>
            <a:p>
              <a:pPr algn="ctr">
                <a:lnSpc>
                  <a:spcPct val="150000"/>
                </a:lnSpc>
              </a:pPr>
              <a:r>
                <a:rPr lang="en-US" altLang="zh-CN" sz="6400" b="1" dirty="0">
                  <a:solidFill>
                    <a:srgbClr val="038D40"/>
                  </a:solidFill>
                  <a:effectLst/>
                  <a:latin typeface="Poppins" pitchFamily="2" charset="0"/>
                  <a:cs typeface="Poppins" pitchFamily="2" charset="0"/>
                </a:rPr>
                <a:t>22</a:t>
              </a:r>
              <a:endParaRPr lang="zh-CN" altLang="en-US" sz="6400" b="1" dirty="0">
                <a:solidFill>
                  <a:srgbClr val="038D40"/>
                </a:solidFill>
                <a:latin typeface="Poppins" pitchFamily="2" charset="0"/>
                <a:cs typeface="Poppins" pitchFamily="2" charset="0"/>
              </a:endParaRPr>
            </a:p>
          </p:txBody>
        </p:sp>
        <p:sp>
          <p:nvSpPr>
            <p:cNvPr id="150" name="文本框 149">
              <a:extLst>
                <a:ext uri="{FF2B5EF4-FFF2-40B4-BE49-F238E27FC236}">
                  <a16:creationId xmlns:a16="http://schemas.microsoft.com/office/drawing/2014/main" id="{56B3F65D-CF6C-9F47-8E61-6318AB9F721C}"/>
                </a:ext>
              </a:extLst>
            </p:cNvPr>
            <p:cNvSpPr txBox="1"/>
            <p:nvPr/>
          </p:nvSpPr>
          <p:spPr>
            <a:xfrm>
              <a:off x="1385676" y="3247973"/>
              <a:ext cx="2999335" cy="473206"/>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Provinces</a:t>
              </a:r>
              <a:r>
                <a:rPr lang="zh-CN" altLang="en-US" b="0" i="0" dirty="0">
                  <a:effectLst/>
                  <a:latin typeface="Poppins" pitchFamily="2" charset="0"/>
                  <a:cs typeface="Poppins" pitchFamily="2" charset="0"/>
                </a:rPr>
                <a:t> </a:t>
              </a:r>
              <a:r>
                <a:rPr lang="en-US" altLang="zh-CN" dirty="0">
                  <a:latin typeface="Poppins" pitchFamily="2" charset="0"/>
                  <a:cs typeface="Poppins" pitchFamily="2" charset="0"/>
                </a:rPr>
                <a:t>and</a:t>
              </a:r>
              <a:r>
                <a:rPr lang="en-US" altLang="zh-CN" b="0" i="0" dirty="0">
                  <a:effectLst/>
                  <a:latin typeface="Poppins" pitchFamily="2" charset="0"/>
                  <a:cs typeface="Poppins" pitchFamily="2" charset="0"/>
                </a:rPr>
                <a:t> regions</a:t>
              </a:r>
              <a:endParaRPr lang="zh-CN" altLang="en-US" dirty="0">
                <a:latin typeface="Poppins" pitchFamily="2" charset="0"/>
                <a:cs typeface="Poppins" pitchFamily="2" charset="0"/>
              </a:endParaRPr>
            </a:p>
          </p:txBody>
        </p:sp>
      </p:grpSp>
      <p:grpSp>
        <p:nvGrpSpPr>
          <p:cNvPr id="154" name="组合 153">
            <a:extLst>
              <a:ext uri="{FF2B5EF4-FFF2-40B4-BE49-F238E27FC236}">
                <a16:creationId xmlns:a16="http://schemas.microsoft.com/office/drawing/2014/main" id="{A484BB61-624A-944B-94EF-F4A93D3D7256}"/>
              </a:ext>
            </a:extLst>
          </p:cNvPr>
          <p:cNvGrpSpPr/>
          <p:nvPr/>
        </p:nvGrpSpPr>
        <p:grpSpPr>
          <a:xfrm>
            <a:off x="7037667" y="4025979"/>
            <a:ext cx="2999335" cy="1919756"/>
            <a:chOff x="1385676" y="1801423"/>
            <a:chExt cx="2999335" cy="1919756"/>
          </a:xfrm>
        </p:grpSpPr>
        <p:sp>
          <p:nvSpPr>
            <p:cNvPr id="155" name="文本框 154">
              <a:extLst>
                <a:ext uri="{FF2B5EF4-FFF2-40B4-BE49-F238E27FC236}">
                  <a16:creationId xmlns:a16="http://schemas.microsoft.com/office/drawing/2014/main" id="{86CFABDC-DED3-B546-A39E-CEC123B0D46C}"/>
                </a:ext>
              </a:extLst>
            </p:cNvPr>
            <p:cNvSpPr txBox="1"/>
            <p:nvPr/>
          </p:nvSpPr>
          <p:spPr>
            <a:xfrm>
              <a:off x="1723291" y="1801423"/>
              <a:ext cx="2324107" cy="1446550"/>
            </a:xfrm>
            <a:prstGeom prst="rect">
              <a:avLst/>
            </a:prstGeom>
            <a:noFill/>
          </p:spPr>
          <p:txBody>
            <a:bodyPr wrap="square" rtlCol="0">
              <a:spAutoFit/>
            </a:bodyPr>
            <a:lstStyle/>
            <a:p>
              <a:pPr algn="ctr">
                <a:lnSpc>
                  <a:spcPct val="150000"/>
                </a:lnSpc>
              </a:pPr>
              <a:r>
                <a:rPr lang="en-US" altLang="zh-CN" sz="6400" b="1" dirty="0">
                  <a:solidFill>
                    <a:srgbClr val="038D40"/>
                  </a:solidFill>
                  <a:effectLst/>
                  <a:latin typeface="Poppins" pitchFamily="2" charset="0"/>
                  <a:cs typeface="Poppins" pitchFamily="2" charset="0"/>
                </a:rPr>
                <a:t>1st</a:t>
              </a:r>
              <a:endParaRPr lang="zh-CN" altLang="en-US" sz="6400" b="1" dirty="0">
                <a:solidFill>
                  <a:srgbClr val="038D40"/>
                </a:solidFill>
                <a:latin typeface="Poppins" pitchFamily="2" charset="0"/>
                <a:cs typeface="Poppins" pitchFamily="2" charset="0"/>
              </a:endParaRPr>
            </a:p>
          </p:txBody>
        </p:sp>
        <p:sp>
          <p:nvSpPr>
            <p:cNvPr id="156" name="文本框 155">
              <a:extLst>
                <a:ext uri="{FF2B5EF4-FFF2-40B4-BE49-F238E27FC236}">
                  <a16:creationId xmlns:a16="http://schemas.microsoft.com/office/drawing/2014/main" id="{78BCF36A-BCCA-534A-9C78-12C5A112DAAD}"/>
                </a:ext>
              </a:extLst>
            </p:cNvPr>
            <p:cNvSpPr txBox="1"/>
            <p:nvPr/>
          </p:nvSpPr>
          <p:spPr>
            <a:xfrm>
              <a:off x="1385676" y="3247973"/>
              <a:ext cx="2999335" cy="473206"/>
            </a:xfrm>
            <a:prstGeom prst="rect">
              <a:avLst/>
            </a:prstGeom>
            <a:noFill/>
          </p:spPr>
          <p:txBody>
            <a:bodyPr wrap="square" rtlCol="0">
              <a:spAutoFit/>
            </a:bodyPr>
            <a:lstStyle/>
            <a:p>
              <a:pPr algn="ctr">
                <a:lnSpc>
                  <a:spcPct val="150000"/>
                </a:lnSpc>
              </a:pPr>
              <a:r>
                <a:rPr lang="en-US" altLang="zh-CN" b="0" i="0">
                  <a:effectLst/>
                  <a:latin typeface="Poppins" pitchFamily="2" charset="0"/>
                  <a:cs typeface="Poppins" pitchFamily="2" charset="0"/>
                </a:rPr>
                <a:t>Rank in fruit </a:t>
              </a:r>
              <a:r>
                <a:rPr lang="en-US" altLang="zh-CN" b="0" i="0" dirty="0">
                  <a:effectLst/>
                  <a:latin typeface="Poppins" pitchFamily="2" charset="0"/>
                  <a:cs typeface="Poppins" pitchFamily="2" charset="0"/>
                </a:rPr>
                <a:t>retailer</a:t>
              </a:r>
              <a:endParaRPr lang="zh-CN" altLang="en-US" dirty="0">
                <a:latin typeface="Poppins" pitchFamily="2" charset="0"/>
                <a:cs typeface="Poppins" pitchFamily="2" charset="0"/>
              </a:endParaRPr>
            </a:p>
          </p:txBody>
        </p:sp>
      </p:grpSp>
      <p:grpSp>
        <p:nvGrpSpPr>
          <p:cNvPr id="157" name="组合 156">
            <a:extLst>
              <a:ext uri="{FF2B5EF4-FFF2-40B4-BE49-F238E27FC236}">
                <a16:creationId xmlns:a16="http://schemas.microsoft.com/office/drawing/2014/main" id="{CF08D394-A47A-134A-B008-1830D412CDD4}"/>
              </a:ext>
            </a:extLst>
          </p:cNvPr>
          <p:cNvGrpSpPr/>
          <p:nvPr/>
        </p:nvGrpSpPr>
        <p:grpSpPr>
          <a:xfrm>
            <a:off x="1817382" y="4023873"/>
            <a:ext cx="2999335" cy="1919756"/>
            <a:chOff x="1385676" y="1801423"/>
            <a:chExt cx="2999335" cy="1919756"/>
          </a:xfrm>
        </p:grpSpPr>
        <p:sp>
          <p:nvSpPr>
            <p:cNvPr id="158" name="文本框 157">
              <a:extLst>
                <a:ext uri="{FF2B5EF4-FFF2-40B4-BE49-F238E27FC236}">
                  <a16:creationId xmlns:a16="http://schemas.microsoft.com/office/drawing/2014/main" id="{0E133B51-8DC6-2A45-BAC9-3646FA2318B0}"/>
                </a:ext>
              </a:extLst>
            </p:cNvPr>
            <p:cNvSpPr txBox="1"/>
            <p:nvPr/>
          </p:nvSpPr>
          <p:spPr>
            <a:xfrm>
              <a:off x="1723291" y="1801423"/>
              <a:ext cx="2324107" cy="1446550"/>
            </a:xfrm>
            <a:prstGeom prst="rect">
              <a:avLst/>
            </a:prstGeom>
            <a:noFill/>
          </p:spPr>
          <p:txBody>
            <a:bodyPr wrap="square" rtlCol="0">
              <a:spAutoFit/>
            </a:bodyPr>
            <a:lstStyle/>
            <a:p>
              <a:pPr algn="ctr">
                <a:lnSpc>
                  <a:spcPct val="150000"/>
                </a:lnSpc>
              </a:pPr>
              <a:r>
                <a:rPr lang="en-US" altLang="zh-CN" sz="6400" b="1" dirty="0">
                  <a:solidFill>
                    <a:srgbClr val="038D40"/>
                  </a:solidFill>
                  <a:effectLst/>
                  <a:latin typeface="Poppins" pitchFamily="2" charset="0"/>
                  <a:cs typeface="Poppins" pitchFamily="2" charset="0"/>
                </a:rPr>
                <a:t>5650</a:t>
              </a:r>
            </a:p>
          </p:txBody>
        </p:sp>
        <p:sp>
          <p:nvSpPr>
            <p:cNvPr id="159" name="文本框 158">
              <a:extLst>
                <a:ext uri="{FF2B5EF4-FFF2-40B4-BE49-F238E27FC236}">
                  <a16:creationId xmlns:a16="http://schemas.microsoft.com/office/drawing/2014/main" id="{8CDC476D-825C-5648-BBAD-C56518FA8284}"/>
                </a:ext>
              </a:extLst>
            </p:cNvPr>
            <p:cNvSpPr txBox="1"/>
            <p:nvPr/>
          </p:nvSpPr>
          <p:spPr>
            <a:xfrm>
              <a:off x="1385676" y="3247973"/>
              <a:ext cx="2999335" cy="473206"/>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Stores</a:t>
              </a:r>
              <a:endParaRPr lang="zh-CN" altLang="en-US" dirty="0">
                <a:latin typeface="Poppins" pitchFamily="2" charset="0"/>
                <a:cs typeface="Poppins" pitchFamily="2" charset="0"/>
              </a:endParaRPr>
            </a:p>
          </p:txBody>
        </p:sp>
      </p:grpSp>
      <p:grpSp>
        <p:nvGrpSpPr>
          <p:cNvPr id="160" name="组合 159">
            <a:extLst>
              <a:ext uri="{FF2B5EF4-FFF2-40B4-BE49-F238E27FC236}">
                <a16:creationId xmlns:a16="http://schemas.microsoft.com/office/drawing/2014/main" id="{3D749797-383C-A349-96FE-398D33818041}"/>
              </a:ext>
            </a:extLst>
          </p:cNvPr>
          <p:cNvGrpSpPr/>
          <p:nvPr/>
        </p:nvGrpSpPr>
        <p:grpSpPr>
          <a:xfrm>
            <a:off x="7037667" y="1499351"/>
            <a:ext cx="2999335" cy="1919756"/>
            <a:chOff x="1385676" y="1801423"/>
            <a:chExt cx="2999335" cy="1919756"/>
          </a:xfrm>
        </p:grpSpPr>
        <p:sp>
          <p:nvSpPr>
            <p:cNvPr id="161" name="文本框 160">
              <a:extLst>
                <a:ext uri="{FF2B5EF4-FFF2-40B4-BE49-F238E27FC236}">
                  <a16:creationId xmlns:a16="http://schemas.microsoft.com/office/drawing/2014/main" id="{D26C9E89-C426-EA43-B558-CD8716AB7441}"/>
                </a:ext>
              </a:extLst>
            </p:cNvPr>
            <p:cNvSpPr txBox="1"/>
            <p:nvPr/>
          </p:nvSpPr>
          <p:spPr>
            <a:xfrm>
              <a:off x="1723291" y="1801423"/>
              <a:ext cx="2324107" cy="1446550"/>
            </a:xfrm>
            <a:prstGeom prst="rect">
              <a:avLst/>
            </a:prstGeom>
            <a:noFill/>
          </p:spPr>
          <p:txBody>
            <a:bodyPr wrap="square" rtlCol="0">
              <a:spAutoFit/>
            </a:bodyPr>
            <a:lstStyle/>
            <a:p>
              <a:pPr algn="ctr">
                <a:lnSpc>
                  <a:spcPct val="150000"/>
                </a:lnSpc>
              </a:pPr>
              <a:r>
                <a:rPr lang="en-US" altLang="zh-CN" sz="6400" b="1" dirty="0">
                  <a:solidFill>
                    <a:srgbClr val="038D40"/>
                  </a:solidFill>
                  <a:effectLst/>
                  <a:latin typeface="Poppins" pitchFamily="2" charset="0"/>
                  <a:cs typeface="Poppins" pitchFamily="2" charset="0"/>
                </a:rPr>
                <a:t>140</a:t>
              </a:r>
              <a:endParaRPr lang="zh-CN" altLang="en-US" sz="6400" b="1" dirty="0">
                <a:solidFill>
                  <a:srgbClr val="038D40"/>
                </a:solidFill>
                <a:latin typeface="Poppins" pitchFamily="2" charset="0"/>
                <a:cs typeface="Poppins" pitchFamily="2" charset="0"/>
              </a:endParaRPr>
            </a:p>
          </p:txBody>
        </p:sp>
        <p:sp>
          <p:nvSpPr>
            <p:cNvPr id="162" name="文本框 161">
              <a:extLst>
                <a:ext uri="{FF2B5EF4-FFF2-40B4-BE49-F238E27FC236}">
                  <a16:creationId xmlns:a16="http://schemas.microsoft.com/office/drawing/2014/main" id="{00FB708D-A448-1B4B-9E47-A757C3F57C55}"/>
                </a:ext>
              </a:extLst>
            </p:cNvPr>
            <p:cNvSpPr txBox="1"/>
            <p:nvPr/>
          </p:nvSpPr>
          <p:spPr>
            <a:xfrm>
              <a:off x="1385676" y="3247973"/>
              <a:ext cx="2999335" cy="473206"/>
            </a:xfrm>
            <a:prstGeom prst="rect">
              <a:avLst/>
            </a:prstGeom>
            <a:noFill/>
          </p:spPr>
          <p:txBody>
            <a:bodyPr wrap="square" rtlCol="0">
              <a:spAutoFit/>
            </a:bodyPr>
            <a:lstStyle/>
            <a:p>
              <a:pPr algn="ctr">
                <a:lnSpc>
                  <a:spcPct val="150000"/>
                </a:lnSpc>
              </a:pPr>
              <a:r>
                <a:rPr lang="en-US" altLang="zh-CN" b="0" i="0" dirty="0">
                  <a:effectLst/>
                  <a:latin typeface="Poppins" pitchFamily="2" charset="0"/>
                  <a:cs typeface="Poppins" pitchFamily="2" charset="0"/>
                </a:rPr>
                <a:t>Cities</a:t>
              </a:r>
              <a:endParaRPr lang="zh-CN" altLang="en-US" dirty="0">
                <a:latin typeface="Poppins" pitchFamily="2" charset="0"/>
                <a:cs typeface="Poppins" pitchFamily="2" charset="0"/>
              </a:endParaRPr>
            </a:p>
          </p:txBody>
        </p:sp>
      </p:grpSp>
      <p:sp>
        <p:nvSpPr>
          <p:cNvPr id="21" name="文本框 20">
            <a:extLst>
              <a:ext uri="{FF2B5EF4-FFF2-40B4-BE49-F238E27FC236}">
                <a16:creationId xmlns:a16="http://schemas.microsoft.com/office/drawing/2014/main" id="{61DD83F3-6832-1843-8AE0-FC819600862E}"/>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3278486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形 3">
            <a:extLst>
              <a:ext uri="{FF2B5EF4-FFF2-40B4-BE49-F238E27FC236}">
                <a16:creationId xmlns:a16="http://schemas.microsoft.com/office/drawing/2014/main" id="{5CC8CA06-C5E7-054C-AF38-E48B9372286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5325" y="2754000"/>
            <a:ext cx="720000" cy="675000"/>
          </a:xfrm>
          <a:prstGeom prst="rect">
            <a:avLst/>
          </a:prstGeom>
        </p:spPr>
      </p:pic>
      <p:pic>
        <p:nvPicPr>
          <p:cNvPr id="7" name="图形 6">
            <a:extLst>
              <a:ext uri="{FF2B5EF4-FFF2-40B4-BE49-F238E27FC236}">
                <a16:creationId xmlns:a16="http://schemas.microsoft.com/office/drawing/2014/main" id="{5F820F37-1F12-3941-8CDC-BDAB11F711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6001" y="2620729"/>
            <a:ext cx="720000" cy="941539"/>
          </a:xfrm>
          <a:prstGeom prst="rect">
            <a:avLst/>
          </a:prstGeom>
        </p:spPr>
      </p:pic>
      <p:pic>
        <p:nvPicPr>
          <p:cNvPr id="9" name="图形 8">
            <a:extLst>
              <a:ext uri="{FF2B5EF4-FFF2-40B4-BE49-F238E27FC236}">
                <a16:creationId xmlns:a16="http://schemas.microsoft.com/office/drawing/2014/main" id="{4CFFA8B6-80A0-E04B-BF1D-6D01AE40DE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96339" y="2716179"/>
            <a:ext cx="720000" cy="750638"/>
          </a:xfrm>
          <a:prstGeom prst="rect">
            <a:avLst/>
          </a:prstGeom>
        </p:spPr>
      </p:pic>
      <p:pic>
        <p:nvPicPr>
          <p:cNvPr id="21" name="图形 20">
            <a:extLst>
              <a:ext uri="{FF2B5EF4-FFF2-40B4-BE49-F238E27FC236}">
                <a16:creationId xmlns:a16="http://schemas.microsoft.com/office/drawing/2014/main" id="{9D0A98D1-AD2A-BF4E-B858-46C15A6908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56675" y="2700194"/>
            <a:ext cx="720000" cy="782608"/>
          </a:xfrm>
          <a:prstGeom prst="rect">
            <a:avLst/>
          </a:prstGeom>
        </p:spPr>
      </p:pic>
      <p:pic>
        <p:nvPicPr>
          <p:cNvPr id="23" name="图形 22">
            <a:extLst>
              <a:ext uri="{FF2B5EF4-FFF2-40B4-BE49-F238E27FC236}">
                <a16:creationId xmlns:a16="http://schemas.microsoft.com/office/drawing/2014/main" id="{3849EC23-7988-7E4C-8C7D-3BFE20BDED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75663" y="2670223"/>
            <a:ext cx="720000" cy="842553"/>
          </a:xfrm>
          <a:prstGeom prst="rect">
            <a:avLst/>
          </a:prstGeom>
        </p:spPr>
      </p:pic>
      <p:sp>
        <p:nvSpPr>
          <p:cNvPr id="24" name="文本框 23">
            <a:extLst>
              <a:ext uri="{FF2B5EF4-FFF2-40B4-BE49-F238E27FC236}">
                <a16:creationId xmlns:a16="http://schemas.microsoft.com/office/drawing/2014/main" id="{0FD666D7-7CE7-1541-B978-A87ECF3DEF43}"/>
              </a:ext>
            </a:extLst>
          </p:cNvPr>
          <p:cNvSpPr txBox="1"/>
          <p:nvPr/>
        </p:nvSpPr>
        <p:spPr>
          <a:xfrm>
            <a:off x="695325" y="1547176"/>
            <a:ext cx="2160000" cy="888705"/>
          </a:xfrm>
          <a:prstGeom prst="rect">
            <a:avLst/>
          </a:prstGeom>
          <a:noFill/>
        </p:spPr>
        <p:txBody>
          <a:bodyPr wrap="square" rtlCol="0">
            <a:spAutoFit/>
          </a:bodyPr>
          <a:lstStyle/>
          <a:p>
            <a:pPr algn="ctr">
              <a:lnSpc>
                <a:spcPct val="150000"/>
              </a:lnSpc>
            </a:pPr>
            <a:r>
              <a:rPr lang="en-US" altLang="zh-CN" b="1" dirty="0">
                <a:solidFill>
                  <a:srgbClr val="038D40"/>
                </a:solidFill>
                <a:effectLst/>
                <a:latin typeface="Poppins SemiBold" pitchFamily="2" charset="0"/>
                <a:cs typeface="Poppins SemiBold" pitchFamily="2" charset="0"/>
              </a:rPr>
              <a:t>Bases around the World</a:t>
            </a:r>
          </a:p>
        </p:txBody>
      </p:sp>
      <p:sp>
        <p:nvSpPr>
          <p:cNvPr id="25" name="文本框 24">
            <a:extLst>
              <a:ext uri="{FF2B5EF4-FFF2-40B4-BE49-F238E27FC236}">
                <a16:creationId xmlns:a16="http://schemas.microsoft.com/office/drawing/2014/main" id="{56BA9319-1F4B-1E4C-9394-5FAC13625B30}"/>
              </a:ext>
            </a:extLst>
          </p:cNvPr>
          <p:cNvSpPr txBox="1"/>
          <p:nvPr/>
        </p:nvSpPr>
        <p:spPr>
          <a:xfrm>
            <a:off x="2855663" y="1547176"/>
            <a:ext cx="2160000" cy="888705"/>
          </a:xfrm>
          <a:prstGeom prst="rect">
            <a:avLst/>
          </a:prstGeom>
          <a:noFill/>
        </p:spPr>
        <p:txBody>
          <a:bodyPr wrap="square" rtlCol="0">
            <a:spAutoFit/>
          </a:bodyPr>
          <a:lstStyle/>
          <a:p>
            <a:pPr algn="ctr">
              <a:lnSpc>
                <a:spcPct val="150000"/>
              </a:lnSpc>
            </a:pPr>
            <a:r>
              <a:rPr lang="en-US" altLang="zh-CN" b="1" dirty="0">
                <a:solidFill>
                  <a:srgbClr val="038D40"/>
                </a:solidFill>
                <a:effectLst/>
                <a:latin typeface="Poppins SemiBold" pitchFamily="2" charset="0"/>
                <a:cs typeface="Poppins SemiBold" pitchFamily="2" charset="0"/>
              </a:rPr>
              <a:t>Preferred Varieties </a:t>
            </a:r>
          </a:p>
        </p:txBody>
      </p:sp>
      <p:sp>
        <p:nvSpPr>
          <p:cNvPr id="26" name="文本框 25">
            <a:extLst>
              <a:ext uri="{FF2B5EF4-FFF2-40B4-BE49-F238E27FC236}">
                <a16:creationId xmlns:a16="http://schemas.microsoft.com/office/drawing/2014/main" id="{FAE1BFCB-10A4-A84E-839A-F95BD55AC670}"/>
              </a:ext>
            </a:extLst>
          </p:cNvPr>
          <p:cNvSpPr txBox="1"/>
          <p:nvPr/>
        </p:nvSpPr>
        <p:spPr>
          <a:xfrm>
            <a:off x="4767943" y="1547176"/>
            <a:ext cx="2656116" cy="888705"/>
          </a:xfrm>
          <a:prstGeom prst="rect">
            <a:avLst/>
          </a:prstGeom>
          <a:noFill/>
        </p:spPr>
        <p:txBody>
          <a:bodyPr wrap="square" rtlCol="0">
            <a:spAutoFit/>
          </a:bodyPr>
          <a:lstStyle/>
          <a:p>
            <a:pPr algn="ctr">
              <a:lnSpc>
                <a:spcPct val="150000"/>
              </a:lnSpc>
            </a:pPr>
            <a:r>
              <a:rPr lang="en-US" altLang="zh-CN" b="1" dirty="0">
                <a:solidFill>
                  <a:srgbClr val="038D40"/>
                </a:solidFill>
                <a:effectLst/>
                <a:latin typeface="Poppins SemiBold" pitchFamily="2" charset="0"/>
                <a:cs typeface="Poppins SemiBold" pitchFamily="2" charset="0"/>
              </a:rPr>
              <a:t>Scientific Harvesting Technique</a:t>
            </a:r>
          </a:p>
        </p:txBody>
      </p:sp>
      <p:sp>
        <p:nvSpPr>
          <p:cNvPr id="27" name="文本框 26">
            <a:extLst>
              <a:ext uri="{FF2B5EF4-FFF2-40B4-BE49-F238E27FC236}">
                <a16:creationId xmlns:a16="http://schemas.microsoft.com/office/drawing/2014/main" id="{F6F23D67-DBF6-184F-8DE8-C6B7637CB8A6}"/>
              </a:ext>
            </a:extLst>
          </p:cNvPr>
          <p:cNvSpPr txBox="1"/>
          <p:nvPr/>
        </p:nvSpPr>
        <p:spPr>
          <a:xfrm>
            <a:off x="7176339" y="1547176"/>
            <a:ext cx="2160000" cy="888705"/>
          </a:xfrm>
          <a:prstGeom prst="rect">
            <a:avLst/>
          </a:prstGeom>
          <a:noFill/>
        </p:spPr>
        <p:txBody>
          <a:bodyPr wrap="square" rtlCol="0">
            <a:spAutoFit/>
          </a:bodyPr>
          <a:lstStyle/>
          <a:p>
            <a:pPr algn="ctr">
              <a:lnSpc>
                <a:spcPct val="150000"/>
              </a:lnSpc>
            </a:pPr>
            <a:r>
              <a:rPr lang="en-US" altLang="zh-CN" b="1" dirty="0">
                <a:solidFill>
                  <a:srgbClr val="038D40"/>
                </a:solidFill>
                <a:effectLst/>
                <a:latin typeface="Poppins SemiBold" pitchFamily="2" charset="0"/>
                <a:cs typeface="Poppins SemiBold" pitchFamily="2" charset="0"/>
              </a:rPr>
              <a:t>Cold Chain </a:t>
            </a:r>
            <a:r>
              <a:rPr lang="en-US" altLang="zh-CN" b="1" dirty="0">
                <a:solidFill>
                  <a:srgbClr val="038D40"/>
                </a:solidFill>
                <a:latin typeface="Poppins SemiBold" pitchFamily="2" charset="0"/>
                <a:cs typeface="Poppins SemiBold" pitchFamily="2" charset="0"/>
              </a:rPr>
              <a:t>P</a:t>
            </a:r>
            <a:r>
              <a:rPr lang="en-US" altLang="zh-CN" b="1" dirty="0">
                <a:solidFill>
                  <a:srgbClr val="038D40"/>
                </a:solidFill>
                <a:effectLst/>
                <a:latin typeface="Poppins SemiBold" pitchFamily="2" charset="0"/>
                <a:cs typeface="Poppins SemiBold" pitchFamily="2" charset="0"/>
              </a:rPr>
              <a:t>reservation</a:t>
            </a:r>
          </a:p>
        </p:txBody>
      </p:sp>
      <p:sp>
        <p:nvSpPr>
          <p:cNvPr id="28" name="文本框 27">
            <a:extLst>
              <a:ext uri="{FF2B5EF4-FFF2-40B4-BE49-F238E27FC236}">
                <a16:creationId xmlns:a16="http://schemas.microsoft.com/office/drawing/2014/main" id="{271A1A61-1EE5-014B-9F0A-B1993A9F2EFC}"/>
              </a:ext>
            </a:extLst>
          </p:cNvPr>
          <p:cNvSpPr txBox="1"/>
          <p:nvPr/>
        </p:nvSpPr>
        <p:spPr>
          <a:xfrm>
            <a:off x="9336675" y="1547176"/>
            <a:ext cx="2160000" cy="473206"/>
          </a:xfrm>
          <a:prstGeom prst="rect">
            <a:avLst/>
          </a:prstGeom>
          <a:noFill/>
        </p:spPr>
        <p:txBody>
          <a:bodyPr wrap="square" rtlCol="0">
            <a:spAutoFit/>
          </a:bodyPr>
          <a:lstStyle/>
          <a:p>
            <a:pPr algn="ctr">
              <a:lnSpc>
                <a:spcPct val="150000"/>
              </a:lnSpc>
            </a:pPr>
            <a:r>
              <a:rPr lang="en-US" altLang="zh-CN" b="1" dirty="0">
                <a:solidFill>
                  <a:srgbClr val="038D40"/>
                </a:solidFill>
                <a:effectLst/>
                <a:latin typeface="Poppins SemiBold" pitchFamily="2" charset="0"/>
                <a:cs typeface="Poppins SemiBold" pitchFamily="2" charset="0"/>
              </a:rPr>
              <a:t>Strict Standard</a:t>
            </a:r>
          </a:p>
        </p:txBody>
      </p:sp>
      <p:sp>
        <p:nvSpPr>
          <p:cNvPr id="30" name="文本框 29">
            <a:extLst>
              <a:ext uri="{FF2B5EF4-FFF2-40B4-BE49-F238E27FC236}">
                <a16:creationId xmlns:a16="http://schemas.microsoft.com/office/drawing/2014/main" id="{8F31B6CF-ED87-8440-8338-C61AA1B32AD4}"/>
              </a:ext>
            </a:extLst>
          </p:cNvPr>
          <p:cNvSpPr txBox="1"/>
          <p:nvPr/>
        </p:nvSpPr>
        <p:spPr>
          <a:xfrm>
            <a:off x="695325" y="3814750"/>
            <a:ext cx="2160000" cy="1304203"/>
          </a:xfrm>
          <a:prstGeom prst="rect">
            <a:avLst/>
          </a:prstGeom>
          <a:noFill/>
        </p:spPr>
        <p:txBody>
          <a:bodyPr wrap="square" rtlCol="0">
            <a:spAutoFit/>
          </a:bodyPr>
          <a:lstStyle/>
          <a:p>
            <a:pPr algn="ctr">
              <a:lnSpc>
                <a:spcPct val="150000"/>
              </a:lnSpc>
            </a:pPr>
            <a:r>
              <a:rPr lang="en" altLang="zh-CN" b="0" i="0" dirty="0">
                <a:effectLst/>
                <a:latin typeface="Poppins-Regular" pitchFamily="2" charset="0"/>
              </a:rPr>
              <a:t>Ensure fruit quality from the source</a:t>
            </a:r>
            <a:endParaRPr lang="en-US" altLang="zh-CN" b="0" i="0" dirty="0">
              <a:effectLst/>
              <a:latin typeface="Poppins" pitchFamily="2" charset="0"/>
              <a:cs typeface="Poppins" pitchFamily="2" charset="0"/>
            </a:endParaRPr>
          </a:p>
        </p:txBody>
      </p:sp>
      <p:sp>
        <p:nvSpPr>
          <p:cNvPr id="32" name="文本框 31">
            <a:extLst>
              <a:ext uri="{FF2B5EF4-FFF2-40B4-BE49-F238E27FC236}">
                <a16:creationId xmlns:a16="http://schemas.microsoft.com/office/drawing/2014/main" id="{BA768ECD-4FE2-6E45-A40C-6695E04B6C4F}"/>
              </a:ext>
            </a:extLst>
          </p:cNvPr>
          <p:cNvSpPr txBox="1"/>
          <p:nvPr/>
        </p:nvSpPr>
        <p:spPr>
          <a:xfrm>
            <a:off x="2857262" y="3814750"/>
            <a:ext cx="2160000" cy="1304203"/>
          </a:xfrm>
          <a:prstGeom prst="rect">
            <a:avLst/>
          </a:prstGeom>
          <a:noFill/>
        </p:spPr>
        <p:txBody>
          <a:bodyPr wrap="square" rtlCol="0">
            <a:spAutoFit/>
          </a:bodyPr>
          <a:lstStyle/>
          <a:p>
            <a:pPr algn="ctr">
              <a:lnSpc>
                <a:spcPct val="150000"/>
              </a:lnSpc>
            </a:pPr>
            <a:r>
              <a:rPr lang="en" altLang="zh-CN" b="0" i="0" dirty="0">
                <a:effectLst/>
                <a:latin typeface="Poppins-Regular" pitchFamily="2" charset="0"/>
              </a:rPr>
              <a:t>Selected varieties, careful breeding</a:t>
            </a:r>
          </a:p>
        </p:txBody>
      </p:sp>
      <p:sp>
        <p:nvSpPr>
          <p:cNvPr id="33" name="文本框 32">
            <a:extLst>
              <a:ext uri="{FF2B5EF4-FFF2-40B4-BE49-F238E27FC236}">
                <a16:creationId xmlns:a16="http://schemas.microsoft.com/office/drawing/2014/main" id="{92FAC3CB-F620-FB47-B056-B24D62EED43C}"/>
              </a:ext>
            </a:extLst>
          </p:cNvPr>
          <p:cNvSpPr txBox="1"/>
          <p:nvPr/>
        </p:nvSpPr>
        <p:spPr>
          <a:xfrm>
            <a:off x="7181136" y="3814750"/>
            <a:ext cx="2160000" cy="2135200"/>
          </a:xfrm>
          <a:prstGeom prst="rect">
            <a:avLst/>
          </a:prstGeom>
          <a:noFill/>
        </p:spPr>
        <p:txBody>
          <a:bodyPr wrap="square" rtlCol="0">
            <a:spAutoFit/>
          </a:bodyPr>
          <a:lstStyle/>
          <a:p>
            <a:pPr algn="ctr">
              <a:lnSpc>
                <a:spcPct val="150000"/>
              </a:lnSpc>
            </a:pPr>
            <a:r>
              <a:rPr lang="en" altLang="zh-CN" b="0" i="0" dirty="0">
                <a:effectLst/>
                <a:latin typeface="Poppins-Regular" pitchFamily="2" charset="0"/>
              </a:rPr>
              <a:t>Cold chain control and comprehensive freshness management</a:t>
            </a:r>
            <a:endParaRPr lang="en-US" altLang="zh-CN" b="0" i="0" dirty="0">
              <a:effectLst/>
              <a:latin typeface="Poppins" pitchFamily="2" charset="0"/>
              <a:cs typeface="Poppins" pitchFamily="2" charset="0"/>
            </a:endParaRPr>
          </a:p>
        </p:txBody>
      </p:sp>
      <p:sp>
        <p:nvSpPr>
          <p:cNvPr id="34" name="文本框 33">
            <a:extLst>
              <a:ext uri="{FF2B5EF4-FFF2-40B4-BE49-F238E27FC236}">
                <a16:creationId xmlns:a16="http://schemas.microsoft.com/office/drawing/2014/main" id="{B9319AA8-6C09-DC49-918E-48CB8E2E52A3}"/>
              </a:ext>
            </a:extLst>
          </p:cNvPr>
          <p:cNvSpPr txBox="1"/>
          <p:nvPr/>
        </p:nvSpPr>
        <p:spPr>
          <a:xfrm>
            <a:off x="5019199" y="3814750"/>
            <a:ext cx="2160000" cy="1719702"/>
          </a:xfrm>
          <a:prstGeom prst="rect">
            <a:avLst/>
          </a:prstGeom>
          <a:noFill/>
        </p:spPr>
        <p:txBody>
          <a:bodyPr wrap="square" rtlCol="0">
            <a:spAutoFit/>
          </a:bodyPr>
          <a:lstStyle/>
          <a:p>
            <a:pPr algn="ctr">
              <a:lnSpc>
                <a:spcPct val="150000"/>
              </a:lnSpc>
            </a:pPr>
            <a:r>
              <a:rPr lang="en" altLang="zh-CN" b="0" i="0" dirty="0">
                <a:effectLst/>
                <a:latin typeface="Poppins-Regular" pitchFamily="2" charset="0"/>
              </a:rPr>
              <a:t>Maturity management and timely harvest</a:t>
            </a:r>
            <a:endParaRPr lang="en-US" altLang="zh-CN" b="0" i="0" dirty="0">
              <a:effectLst/>
              <a:latin typeface="Poppins" pitchFamily="2" charset="0"/>
              <a:cs typeface="Poppins" pitchFamily="2" charset="0"/>
            </a:endParaRPr>
          </a:p>
        </p:txBody>
      </p:sp>
      <p:sp>
        <p:nvSpPr>
          <p:cNvPr id="35" name="文本框 34">
            <a:extLst>
              <a:ext uri="{FF2B5EF4-FFF2-40B4-BE49-F238E27FC236}">
                <a16:creationId xmlns:a16="http://schemas.microsoft.com/office/drawing/2014/main" id="{1484F982-7843-F048-998E-9179F243C59A}"/>
              </a:ext>
            </a:extLst>
          </p:cNvPr>
          <p:cNvSpPr txBox="1"/>
          <p:nvPr/>
        </p:nvSpPr>
        <p:spPr>
          <a:xfrm>
            <a:off x="9343071" y="3814750"/>
            <a:ext cx="2160000" cy="2135200"/>
          </a:xfrm>
          <a:prstGeom prst="rect">
            <a:avLst/>
          </a:prstGeom>
          <a:noFill/>
        </p:spPr>
        <p:txBody>
          <a:bodyPr wrap="square" rtlCol="0">
            <a:spAutoFit/>
          </a:bodyPr>
          <a:lstStyle/>
          <a:p>
            <a:pPr algn="ctr">
              <a:lnSpc>
                <a:spcPct val="150000"/>
              </a:lnSpc>
            </a:pPr>
            <a:r>
              <a:rPr lang="en" altLang="zh-CN" b="0" i="0" dirty="0">
                <a:effectLst/>
                <a:latin typeface="Poppins-Regular" pitchFamily="2" charset="0"/>
              </a:rPr>
              <a:t>Strictly implement the five operation standard systems</a:t>
            </a:r>
            <a:endParaRPr lang="en-US" altLang="zh-CN" b="0" i="0" dirty="0">
              <a:effectLst/>
              <a:latin typeface="Poppins" pitchFamily="2" charset="0"/>
              <a:cs typeface="Poppins" pitchFamily="2" charset="0"/>
            </a:endParaRPr>
          </a:p>
        </p:txBody>
      </p:sp>
      <p:sp>
        <p:nvSpPr>
          <p:cNvPr id="29" name="文本框 28">
            <a:extLst>
              <a:ext uri="{FF2B5EF4-FFF2-40B4-BE49-F238E27FC236}">
                <a16:creationId xmlns:a16="http://schemas.microsoft.com/office/drawing/2014/main" id="{351D06E7-F71D-2D47-871F-94720E9B518F}"/>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60415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712860DC-6AFD-EF4F-858C-1252052DE57C}"/>
              </a:ext>
            </a:extLst>
          </p:cNvPr>
          <p:cNvSpPr txBox="1"/>
          <p:nvPr/>
        </p:nvSpPr>
        <p:spPr>
          <a:xfrm>
            <a:off x="2511606" y="3489281"/>
            <a:ext cx="7168787" cy="600164"/>
          </a:xfrm>
          <a:prstGeom prst="rect">
            <a:avLst/>
          </a:prstGeom>
          <a:noFill/>
        </p:spPr>
        <p:txBody>
          <a:bodyPr wrap="square">
            <a:spAutoFit/>
          </a:bodyPr>
          <a:lstStyle/>
          <a:p>
            <a:pPr algn="ctr">
              <a:lnSpc>
                <a:spcPct val="150000"/>
              </a:lnSpc>
            </a:pPr>
            <a:r>
              <a:rPr lang="en-US" altLang="zh-CN" sz="2400" b="1" dirty="0">
                <a:solidFill>
                  <a:srgbClr val="038D40"/>
                </a:solidFill>
                <a:latin typeface="Poppins SemiBold" pitchFamily="2" charset="0"/>
                <a:cs typeface="Poppins SemiBold" pitchFamily="2" charset="0"/>
              </a:rPr>
              <a:t>Pagoda continues to grow</a:t>
            </a:r>
          </a:p>
        </p:txBody>
      </p:sp>
      <p:pic>
        <p:nvPicPr>
          <p:cNvPr id="7" name="图形 6">
            <a:extLst>
              <a:ext uri="{FF2B5EF4-FFF2-40B4-BE49-F238E27FC236}">
                <a16:creationId xmlns:a16="http://schemas.microsoft.com/office/drawing/2014/main" id="{44E672D1-783E-8742-B650-393050D48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35160" y="5228725"/>
            <a:ext cx="2160000" cy="2160000"/>
          </a:xfrm>
          <a:prstGeom prst="rect">
            <a:avLst/>
          </a:prstGeom>
        </p:spPr>
      </p:pic>
      <p:pic>
        <p:nvPicPr>
          <p:cNvPr id="9" name="图形 8">
            <a:extLst>
              <a:ext uri="{FF2B5EF4-FFF2-40B4-BE49-F238E27FC236}">
                <a16:creationId xmlns:a16="http://schemas.microsoft.com/office/drawing/2014/main" id="{3CA5A4F1-9D36-CD40-A3FF-124B1AE76A9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71832" y="5660725"/>
            <a:ext cx="1728000" cy="1728000"/>
          </a:xfrm>
          <a:prstGeom prst="rect">
            <a:avLst/>
          </a:prstGeom>
        </p:spPr>
      </p:pic>
      <p:pic>
        <p:nvPicPr>
          <p:cNvPr id="18" name="图形 17">
            <a:extLst>
              <a:ext uri="{FF2B5EF4-FFF2-40B4-BE49-F238E27FC236}">
                <a16:creationId xmlns:a16="http://schemas.microsoft.com/office/drawing/2014/main" id="{BAD73DD8-2950-1345-9424-85EC7C4C32A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6840" y="6200725"/>
            <a:ext cx="1080000" cy="1080000"/>
          </a:xfrm>
          <a:prstGeom prst="rect">
            <a:avLst/>
          </a:prstGeom>
        </p:spPr>
      </p:pic>
      <p:pic>
        <p:nvPicPr>
          <p:cNvPr id="8" name="图形 7">
            <a:extLst>
              <a:ext uri="{FF2B5EF4-FFF2-40B4-BE49-F238E27FC236}">
                <a16:creationId xmlns:a16="http://schemas.microsoft.com/office/drawing/2014/main" id="{0CAFB68D-836F-EC49-857B-2C3DCD8CB96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95496" y="5444725"/>
            <a:ext cx="1944000" cy="1944000"/>
          </a:xfrm>
          <a:prstGeom prst="rect">
            <a:avLst/>
          </a:prstGeom>
        </p:spPr>
      </p:pic>
      <p:pic>
        <p:nvPicPr>
          <p:cNvPr id="31" name="图形 30">
            <a:extLst>
              <a:ext uri="{FF2B5EF4-FFF2-40B4-BE49-F238E27FC236}">
                <a16:creationId xmlns:a16="http://schemas.microsoft.com/office/drawing/2014/main" id="{06D4CE86-E9D5-FF47-9FE8-2F9BD4B650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464168" y="5876725"/>
            <a:ext cx="1512000" cy="1512000"/>
          </a:xfrm>
          <a:prstGeom prst="rect">
            <a:avLst/>
          </a:prstGeom>
        </p:spPr>
      </p:pic>
      <p:pic>
        <p:nvPicPr>
          <p:cNvPr id="33" name="图形 32">
            <a:extLst>
              <a:ext uri="{FF2B5EF4-FFF2-40B4-BE49-F238E27FC236}">
                <a16:creationId xmlns:a16="http://schemas.microsoft.com/office/drawing/2014/main" id="{BA724DF7-0A1E-5840-BF00-2A420D98D31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72504" y="6092725"/>
            <a:ext cx="1296000" cy="1296000"/>
          </a:xfrm>
          <a:prstGeom prst="rect">
            <a:avLst/>
          </a:prstGeom>
        </p:spPr>
      </p:pic>
      <p:sp>
        <p:nvSpPr>
          <p:cNvPr id="16" name="文本框 15">
            <a:extLst>
              <a:ext uri="{FF2B5EF4-FFF2-40B4-BE49-F238E27FC236}">
                <a16:creationId xmlns:a16="http://schemas.microsoft.com/office/drawing/2014/main" id="{461AFC73-217E-CA40-BEF8-368807D552F3}"/>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1803429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22" name="图表 21">
            <a:extLst>
              <a:ext uri="{FF2B5EF4-FFF2-40B4-BE49-F238E27FC236}">
                <a16:creationId xmlns:a16="http://schemas.microsoft.com/office/drawing/2014/main" id="{C971C84B-6AD5-C242-B9DB-8B4FB5257975}"/>
              </a:ext>
            </a:extLst>
          </p:cNvPr>
          <p:cNvGraphicFramePr/>
          <p:nvPr/>
        </p:nvGraphicFramePr>
        <p:xfrm>
          <a:off x="695325" y="1268414"/>
          <a:ext cx="10801350" cy="5040312"/>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a:extLst>
              <a:ext uri="{FF2B5EF4-FFF2-40B4-BE49-F238E27FC236}">
                <a16:creationId xmlns:a16="http://schemas.microsoft.com/office/drawing/2014/main" id="{9C0EAA2F-026F-1F4C-BF98-4CD0D90C0DBE}"/>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2202355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26EDB054-2F1E-6F45-BC66-B5396049985B}"/>
              </a:ext>
            </a:extLst>
          </p:cNvPr>
          <p:cNvSpPr txBox="1"/>
          <p:nvPr/>
        </p:nvSpPr>
        <p:spPr>
          <a:xfrm>
            <a:off x="695325" y="1561830"/>
            <a:ext cx="10801350" cy="4455066"/>
          </a:xfrm>
          <a:prstGeom prst="rect">
            <a:avLst/>
          </a:prstGeom>
          <a:noFill/>
        </p:spPr>
        <p:txBody>
          <a:bodyPr wrap="square" rtlCol="0">
            <a:spAutoFit/>
          </a:bodyPr>
          <a:lstStyle/>
          <a:p>
            <a:pPr>
              <a:lnSpc>
                <a:spcPct val="200000"/>
              </a:lnSpc>
            </a:pPr>
            <a:r>
              <a:rPr kumimoji="1" lang="en-US" altLang="zh-CN" dirty="0">
                <a:latin typeface="Poppins" pitchFamily="2" charset="0"/>
                <a:cs typeface="Poppins" pitchFamily="2" charset="0"/>
              </a:rPr>
              <a:t>The</a:t>
            </a:r>
            <a:r>
              <a:rPr kumimoji="1" lang="zh-CN" altLang="en-US" dirty="0">
                <a:latin typeface="Poppins" pitchFamily="2" charset="0"/>
                <a:cs typeface="Poppins" pitchFamily="2" charset="0"/>
              </a:rPr>
              <a:t> </a:t>
            </a:r>
            <a:r>
              <a:rPr kumimoji="1" lang="en-US" altLang="zh-CN" dirty="0">
                <a:latin typeface="Poppins" pitchFamily="2" charset="0"/>
                <a:cs typeface="Poppins" pitchFamily="2" charset="0"/>
              </a:rPr>
              <a:t>expected lower growth rate is 4.13%, because: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The annual growth of average fruit consumption is -2% to 8%;</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Until 2030, the average fruit consumption will exceed the lower limit of 73kg as suggested by </a:t>
            </a:r>
            <a:r>
              <a:rPr kumimoji="1" lang="en-US" altLang="zh-CN" i="1" dirty="0">
                <a:latin typeface="Poppins" pitchFamily="2" charset="0"/>
                <a:cs typeface="Poppins" pitchFamily="2" charset="0"/>
              </a:rPr>
              <a:t>Dietary Guidelines for Chinese Residents.</a:t>
            </a:r>
            <a:endParaRPr kumimoji="1" lang="en-US" altLang="zh-CN" dirty="0">
              <a:latin typeface="Poppins" pitchFamily="2" charset="0"/>
              <a:cs typeface="Poppins" pitchFamily="2" charset="0"/>
            </a:endParaRPr>
          </a:p>
          <a:p>
            <a:pPr>
              <a:lnSpc>
                <a:spcPct val="200000"/>
              </a:lnSpc>
            </a:pPr>
            <a:r>
              <a:rPr kumimoji="1" lang="en-US" altLang="zh-CN" dirty="0">
                <a:latin typeface="Poppins" pitchFamily="2" charset="0"/>
                <a:cs typeface="Poppins" pitchFamily="2" charset="0"/>
              </a:rPr>
              <a:t>Why is 4% a lower estimated growth rate?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No price increase;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No variety change;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No quality upgrade …</a:t>
            </a:r>
          </a:p>
        </p:txBody>
      </p:sp>
      <p:sp>
        <p:nvSpPr>
          <p:cNvPr id="13" name="文本框 12">
            <a:extLst>
              <a:ext uri="{FF2B5EF4-FFF2-40B4-BE49-F238E27FC236}">
                <a16:creationId xmlns:a16="http://schemas.microsoft.com/office/drawing/2014/main" id="{179217E9-70A0-F442-80A9-B864454F7979}"/>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3654709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13" name="图表 12">
            <a:extLst>
              <a:ext uri="{FF2B5EF4-FFF2-40B4-BE49-F238E27FC236}">
                <a16:creationId xmlns:a16="http://schemas.microsoft.com/office/drawing/2014/main" id="{07E40EF1-7F8F-DD4A-9AAA-0F4788B7573B}"/>
              </a:ext>
            </a:extLst>
          </p:cNvPr>
          <p:cNvGraphicFramePr/>
          <p:nvPr>
            <p:extLst>
              <p:ext uri="{D42A27DB-BD31-4B8C-83A1-F6EECF244321}">
                <p14:modId xmlns:p14="http://schemas.microsoft.com/office/powerpoint/2010/main" val="3509044697"/>
              </p:ext>
            </p:extLst>
          </p:nvPr>
        </p:nvGraphicFramePr>
        <p:xfrm>
          <a:off x="695325" y="1269207"/>
          <a:ext cx="10801350" cy="5040312"/>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0">
            <a:extLst>
              <a:ext uri="{FF2B5EF4-FFF2-40B4-BE49-F238E27FC236}">
                <a16:creationId xmlns:a16="http://schemas.microsoft.com/office/drawing/2014/main" id="{2B4F4C71-72D0-EA41-B37D-50A921DB9898}"/>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215158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线连接符 5">
            <a:extLst>
              <a:ext uri="{FF2B5EF4-FFF2-40B4-BE49-F238E27FC236}">
                <a16:creationId xmlns:a16="http://schemas.microsoft.com/office/drawing/2014/main" id="{0FB376B3-1AFB-734A-93D1-4EFD6FA6E447}"/>
              </a:ext>
            </a:extLst>
          </p:cNvPr>
          <p:cNvCxnSpPr>
            <a:cxnSpLocks/>
          </p:cNvCxnSpPr>
          <p:nvPr/>
        </p:nvCxnSpPr>
        <p:spPr>
          <a:xfrm>
            <a:off x="0" y="908050"/>
            <a:ext cx="12192000" cy="0"/>
          </a:xfrm>
          <a:prstGeom prst="line">
            <a:avLst/>
          </a:prstGeom>
          <a:ln w="38100">
            <a:solidFill>
              <a:srgbClr val="038D40"/>
            </a:solidFill>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B77052D-9B64-AA4C-B977-EE25F49318A3}"/>
              </a:ext>
            </a:extLst>
          </p:cNvPr>
          <p:cNvPicPr>
            <a:picLocks noChangeAspect="1"/>
          </p:cNvPicPr>
          <p:nvPr/>
        </p:nvPicPr>
        <p:blipFill>
          <a:blip r:embed="rId2"/>
          <a:stretch>
            <a:fillRect/>
          </a:stretch>
        </p:blipFill>
        <p:spPr>
          <a:xfrm>
            <a:off x="313597" y="206375"/>
            <a:ext cx="1866900" cy="495300"/>
          </a:xfrm>
          <a:prstGeom prst="rect">
            <a:avLst/>
          </a:prstGeom>
        </p:spPr>
      </p:pic>
      <p:sp>
        <p:nvSpPr>
          <p:cNvPr id="12" name="文本框 11">
            <a:extLst>
              <a:ext uri="{FF2B5EF4-FFF2-40B4-BE49-F238E27FC236}">
                <a16:creationId xmlns:a16="http://schemas.microsoft.com/office/drawing/2014/main" id="{3922350B-EA48-EB4D-BE17-61A701FE59A4}"/>
              </a:ext>
            </a:extLst>
          </p:cNvPr>
          <p:cNvSpPr txBox="1"/>
          <p:nvPr/>
        </p:nvSpPr>
        <p:spPr>
          <a:xfrm>
            <a:off x="2180497" y="233123"/>
            <a:ext cx="1866901" cy="461665"/>
          </a:xfrm>
          <a:prstGeom prst="rect">
            <a:avLst/>
          </a:prstGeom>
          <a:noFill/>
        </p:spPr>
        <p:txBody>
          <a:bodyPr wrap="square" rtlCol="0">
            <a:spAutoFit/>
          </a:bodyPr>
          <a:lstStyle/>
          <a:p>
            <a:pPr algn="ctr"/>
            <a:r>
              <a:rPr kumimoji="1" lang="en-US" altLang="zh-CN" sz="2400" b="1" dirty="0">
                <a:solidFill>
                  <a:srgbClr val="038D40"/>
                </a:solidFill>
                <a:latin typeface="Poppins SemiBold" pitchFamily="2" charset="0"/>
                <a:ea typeface="Microsoft YaHei" panose="020B0503020204020204" pitchFamily="34" charset="-122"/>
                <a:cs typeface="Poppins SemiBold" pitchFamily="2" charset="0"/>
              </a:rPr>
              <a:t>Market</a:t>
            </a:r>
            <a:endParaRPr kumimoji="1" lang="zh-CN" altLang="en-US" sz="2400" b="1" dirty="0">
              <a:solidFill>
                <a:srgbClr val="038D40"/>
              </a:solidFill>
              <a:latin typeface="Poppins SemiBold" pitchFamily="2" charset="0"/>
              <a:ea typeface="Microsoft YaHei" panose="020B0503020204020204" pitchFamily="34" charset="-122"/>
              <a:cs typeface="Poppins SemiBold" pitchFamily="2" charset="0"/>
            </a:endParaRPr>
          </a:p>
        </p:txBody>
      </p:sp>
      <p:sp>
        <p:nvSpPr>
          <p:cNvPr id="14" name="文本框 13">
            <a:extLst>
              <a:ext uri="{FF2B5EF4-FFF2-40B4-BE49-F238E27FC236}">
                <a16:creationId xmlns:a16="http://schemas.microsoft.com/office/drawing/2014/main" id="{BD6EDCC3-9BF2-3043-985A-5943B9A8F84C}"/>
              </a:ext>
            </a:extLst>
          </p:cNvPr>
          <p:cNvSpPr txBox="1"/>
          <p:nvPr/>
        </p:nvSpPr>
        <p:spPr>
          <a:xfrm>
            <a:off x="4222283" y="233562"/>
            <a:ext cx="2559449" cy="460787"/>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Direct</a:t>
            </a:r>
            <a:r>
              <a:rPr kumimoji="1" lang="zh-CN" altLang="en-US" sz="2400" dirty="0">
                <a:latin typeface="Poppins Medium" pitchFamily="2" charset="0"/>
                <a:ea typeface="Microsoft YaHei" panose="020B0503020204020204" pitchFamily="34" charset="-122"/>
                <a:cs typeface="Poppins Medium" pitchFamily="2" charset="0"/>
              </a:rPr>
              <a:t> </a:t>
            </a:r>
            <a:r>
              <a:rPr kumimoji="1" lang="en-US" altLang="zh-CN" sz="2400" dirty="0">
                <a:latin typeface="Poppins Medium" pitchFamily="2" charset="0"/>
                <a:ea typeface="Microsoft YaHei" panose="020B0503020204020204" pitchFamily="34" charset="-122"/>
                <a:cs typeface="Poppins Medium" pitchFamily="2" charset="0"/>
              </a:rPr>
              <a:t>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7" name="文本框 16">
            <a:extLst>
              <a:ext uri="{FF2B5EF4-FFF2-40B4-BE49-F238E27FC236}">
                <a16:creationId xmlns:a16="http://schemas.microsoft.com/office/drawing/2014/main" id="{4996D62F-F73E-B74E-94BD-04D1CFE2CEE5}"/>
              </a:ext>
            </a:extLst>
          </p:cNvPr>
          <p:cNvSpPr txBox="1"/>
          <p:nvPr/>
        </p:nvSpPr>
        <p:spPr>
          <a:xfrm>
            <a:off x="9836617" y="233574"/>
            <a:ext cx="2095714" cy="461665"/>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Conclusion</a:t>
            </a:r>
            <a:endParaRPr kumimoji="1" lang="zh-CN" altLang="en-US" sz="2400" dirty="0">
              <a:latin typeface="Poppins Medium" pitchFamily="2" charset="0"/>
              <a:ea typeface="Microsoft YaHei" panose="020B0503020204020204" pitchFamily="34" charset="-122"/>
              <a:cs typeface="Poppins Medium" pitchFamily="2" charset="0"/>
            </a:endParaRPr>
          </a:p>
        </p:txBody>
      </p:sp>
      <p:sp>
        <p:nvSpPr>
          <p:cNvPr id="19" name="三角形 18">
            <a:extLst>
              <a:ext uri="{FF2B5EF4-FFF2-40B4-BE49-F238E27FC236}">
                <a16:creationId xmlns:a16="http://schemas.microsoft.com/office/drawing/2014/main" id="{4A25B0E2-49D0-FB48-8362-A537E7D2AFDD}"/>
              </a:ext>
            </a:extLst>
          </p:cNvPr>
          <p:cNvSpPr>
            <a:spLocks noChangeAspect="1"/>
          </p:cNvSpPr>
          <p:nvPr/>
        </p:nvSpPr>
        <p:spPr>
          <a:xfrm>
            <a:off x="3030427" y="757163"/>
            <a:ext cx="167040" cy="144000"/>
          </a:xfrm>
          <a:prstGeom prst="triangle">
            <a:avLst/>
          </a:prstGeom>
          <a:solidFill>
            <a:srgbClr val="038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17A3FB92-63A6-1649-8A54-197220978815}"/>
              </a:ext>
            </a:extLst>
          </p:cNvPr>
          <p:cNvSpPr txBox="1"/>
          <p:nvPr/>
        </p:nvSpPr>
        <p:spPr>
          <a:xfrm>
            <a:off x="695325" y="2392827"/>
            <a:ext cx="10801350" cy="2793072"/>
          </a:xfrm>
          <a:prstGeom prst="rect">
            <a:avLst/>
          </a:prstGeom>
          <a:noFill/>
        </p:spPr>
        <p:txBody>
          <a:bodyPr wrap="square" rtlCol="0">
            <a:spAutoFit/>
          </a:bodyPr>
          <a:lstStyle/>
          <a:p>
            <a:pPr>
              <a:lnSpc>
                <a:spcPct val="200000"/>
              </a:lnSpc>
            </a:pPr>
            <a:r>
              <a:rPr kumimoji="1" lang="en-US" altLang="zh-CN" dirty="0">
                <a:latin typeface="Poppins" pitchFamily="2" charset="0"/>
                <a:cs typeface="Poppins" pitchFamily="2" charset="0"/>
              </a:rPr>
              <a:t>The</a:t>
            </a:r>
            <a:r>
              <a:rPr kumimoji="1" lang="zh-CN" altLang="en-US" dirty="0">
                <a:latin typeface="Poppins" pitchFamily="2" charset="0"/>
                <a:cs typeface="Poppins" pitchFamily="2" charset="0"/>
              </a:rPr>
              <a:t> </a:t>
            </a:r>
            <a:r>
              <a:rPr kumimoji="1" lang="en-US" altLang="zh-CN" dirty="0">
                <a:latin typeface="Poppins" pitchFamily="2" charset="0"/>
                <a:cs typeface="Poppins" pitchFamily="2" charset="0"/>
              </a:rPr>
              <a:t>expected medium growth rate is 7.68%, because: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The total retail sales of fruit is growing at this rate;</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We suppose that Pagoda will not outperform the market (i.e. no market share growth, no</a:t>
            </a:r>
            <a:r>
              <a:rPr kumimoji="1" lang="zh-CN" altLang="en-US" dirty="0">
                <a:latin typeface="Poppins" pitchFamily="2" charset="0"/>
                <a:cs typeface="Poppins" pitchFamily="2" charset="0"/>
              </a:rPr>
              <a:t> </a:t>
            </a:r>
            <a:r>
              <a:rPr kumimoji="1" lang="en-US" altLang="zh-CN" dirty="0">
                <a:latin typeface="Poppins" pitchFamily="2" charset="0"/>
                <a:cs typeface="Poppins" pitchFamily="2" charset="0"/>
              </a:rPr>
              <a:t>leading advantages);</a:t>
            </a:r>
          </a:p>
          <a:p>
            <a:pPr marL="285750" indent="-285750">
              <a:lnSpc>
                <a:spcPct val="200000"/>
              </a:lnSpc>
              <a:buFont typeface="Wingdings" pitchFamily="2" charset="2"/>
              <a:buChar char="l"/>
            </a:pPr>
            <a:r>
              <a:rPr kumimoji="1" lang="en-US" altLang="zh-CN" dirty="0">
                <a:latin typeface="Poppins" pitchFamily="2" charset="0"/>
                <a:cs typeface="Poppins" pitchFamily="2" charset="0"/>
              </a:rPr>
              <a:t>Also Pagoda will not be worse (i.e. no scandal, no commercial dispute).</a:t>
            </a:r>
          </a:p>
        </p:txBody>
      </p:sp>
      <p:sp>
        <p:nvSpPr>
          <p:cNvPr id="11" name="文本框 10">
            <a:extLst>
              <a:ext uri="{FF2B5EF4-FFF2-40B4-BE49-F238E27FC236}">
                <a16:creationId xmlns:a16="http://schemas.microsoft.com/office/drawing/2014/main" id="{0DDAE66F-8C23-4141-BBFE-6EE6406991FA}"/>
              </a:ext>
            </a:extLst>
          </p:cNvPr>
          <p:cNvSpPr txBox="1"/>
          <p:nvPr/>
        </p:nvSpPr>
        <p:spPr>
          <a:xfrm>
            <a:off x="6956617" y="233555"/>
            <a:ext cx="2880000" cy="460800"/>
          </a:xfrm>
          <a:prstGeom prst="rect">
            <a:avLst/>
          </a:prstGeom>
          <a:noFill/>
        </p:spPr>
        <p:txBody>
          <a:bodyPr wrap="square" rtlCol="0">
            <a:spAutoFit/>
          </a:bodyPr>
          <a:lstStyle/>
          <a:p>
            <a:pPr algn="ctr"/>
            <a:r>
              <a:rPr kumimoji="1" lang="en-US" altLang="zh-CN" sz="2400" dirty="0">
                <a:latin typeface="Poppins Medium" pitchFamily="2" charset="0"/>
                <a:ea typeface="Microsoft YaHei" panose="020B0503020204020204" pitchFamily="34" charset="-122"/>
                <a:cs typeface="Poppins Medium" pitchFamily="2" charset="0"/>
              </a:rPr>
              <a:t>Relative Method</a:t>
            </a:r>
            <a:endParaRPr kumimoji="1" lang="zh-CN" altLang="en-US" sz="2400" dirty="0">
              <a:latin typeface="Poppins Medium" pitchFamily="2" charset="0"/>
              <a:ea typeface="Microsoft YaHei" panose="020B0503020204020204" pitchFamily="34" charset="-122"/>
              <a:cs typeface="Poppins Medium" pitchFamily="2" charset="0"/>
            </a:endParaRPr>
          </a:p>
        </p:txBody>
      </p:sp>
    </p:spTree>
    <p:extLst>
      <p:ext uri="{BB962C8B-B14F-4D97-AF65-F5344CB8AC3E}">
        <p14:creationId xmlns:p14="http://schemas.microsoft.com/office/powerpoint/2010/main" val="34851176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4*361"/>
  <p:tag name="TABLE_ENDDRAG_RECT" val="45*124*874*361"/>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36*281"/>
  <p:tag name="TABLE_ENDDRAG_RECT" val="50*87*836*281"/>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63*278"/>
  <p:tag name="TABLE_ENDDRAG_RECT" val="76*159*763*2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556</TotalTime>
  <Words>2588</Words>
  <Application>Microsoft Office PowerPoint</Application>
  <PresentationFormat>宽屏</PresentationFormat>
  <Paragraphs>983</Paragraphs>
  <Slides>28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28</vt:i4>
      </vt:variant>
    </vt:vector>
  </HeadingPairs>
  <TitlesOfParts>
    <vt:vector size="43" baseType="lpstr">
      <vt:lpstr>popping</vt:lpstr>
      <vt:lpstr>Poppins</vt:lpstr>
      <vt:lpstr>Poppins Medium</vt:lpstr>
      <vt:lpstr>Poppins SemiBold</vt:lpstr>
      <vt:lpstr>Poppins-Regular</vt:lpstr>
      <vt:lpstr>等线</vt:lpstr>
      <vt:lpstr>等线 Light</vt:lpstr>
      <vt:lpstr>宋体</vt:lpstr>
      <vt:lpstr>微软雅黑</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ZICHAO XIONG</dc:creator>
  <cp:lastModifiedBy>ZYY</cp:lastModifiedBy>
  <cp:revision>109</cp:revision>
  <dcterms:created xsi:type="dcterms:W3CDTF">2024-01-03T03:32:37Z</dcterms:created>
  <dcterms:modified xsi:type="dcterms:W3CDTF">2024-01-10T14:57:02Z</dcterms:modified>
</cp:coreProperties>
</file>