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52"/>
  </p:notesMasterIdLst>
  <p:handoutMasterIdLst>
    <p:handoutMasterId r:id="rId53"/>
  </p:handoutMasterIdLst>
  <p:sldIdLst>
    <p:sldId id="256" r:id="rId2"/>
    <p:sldId id="401" r:id="rId3"/>
    <p:sldId id="402" r:id="rId4"/>
    <p:sldId id="403" r:id="rId5"/>
    <p:sldId id="404" r:id="rId6"/>
    <p:sldId id="405" r:id="rId7"/>
    <p:sldId id="406" r:id="rId8"/>
    <p:sldId id="407" r:id="rId9"/>
    <p:sldId id="409" r:id="rId10"/>
    <p:sldId id="408" r:id="rId11"/>
    <p:sldId id="411" r:id="rId12"/>
    <p:sldId id="412" r:id="rId13"/>
    <p:sldId id="343" r:id="rId14"/>
    <p:sldId id="338" r:id="rId15"/>
    <p:sldId id="339" r:id="rId16"/>
    <p:sldId id="340" r:id="rId17"/>
    <p:sldId id="342" r:id="rId18"/>
    <p:sldId id="341" r:id="rId19"/>
    <p:sldId id="344" r:id="rId20"/>
    <p:sldId id="345" r:id="rId21"/>
    <p:sldId id="410" r:id="rId22"/>
    <p:sldId id="346" r:id="rId23"/>
    <p:sldId id="400" r:id="rId24"/>
    <p:sldId id="347" r:id="rId25"/>
    <p:sldId id="399" r:id="rId26"/>
    <p:sldId id="351" r:id="rId27"/>
    <p:sldId id="413" r:id="rId28"/>
    <p:sldId id="350" r:id="rId29"/>
    <p:sldId id="368" r:id="rId30"/>
    <p:sldId id="414" r:id="rId31"/>
    <p:sldId id="369" r:id="rId32"/>
    <p:sldId id="377" r:id="rId33"/>
    <p:sldId id="379" r:id="rId34"/>
    <p:sldId id="415" r:id="rId35"/>
    <p:sldId id="382" r:id="rId36"/>
    <p:sldId id="387" r:id="rId37"/>
    <p:sldId id="388" r:id="rId38"/>
    <p:sldId id="389" r:id="rId39"/>
    <p:sldId id="390" r:id="rId40"/>
    <p:sldId id="395" r:id="rId41"/>
    <p:sldId id="391" r:id="rId42"/>
    <p:sldId id="378" r:id="rId43"/>
    <p:sldId id="381" r:id="rId44"/>
    <p:sldId id="386" r:id="rId45"/>
    <p:sldId id="394" r:id="rId46"/>
    <p:sldId id="393" r:id="rId47"/>
    <p:sldId id="268" r:id="rId48"/>
    <p:sldId id="392" r:id="rId49"/>
    <p:sldId id="348" r:id="rId50"/>
    <p:sldId id="397" r:id="rId51"/>
  </p:sldIdLst>
  <p:sldSz cx="9144000" cy="6858000" type="screen4x3"/>
  <p:notesSz cx="7010400" cy="9296400"/>
  <p:defaultTextStyle>
    <a:defPPr>
      <a:defRPr lang="en-US"/>
    </a:defPPr>
    <a:lvl1pPr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1pPr>
    <a:lvl2pPr marL="4572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2pPr>
    <a:lvl3pPr marL="9144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3pPr>
    <a:lvl4pPr marL="13716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4pPr>
    <a:lvl5pPr marL="18288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5pPr>
    <a:lvl6pPr marL="2286000" algn="l" defTabSz="914400" rtl="0" eaLnBrk="1" latinLnBrk="0" hangingPunct="1">
      <a:defRPr sz="2600" kern="1200">
        <a:solidFill>
          <a:schemeClr val="tx1"/>
        </a:solidFill>
        <a:latin typeface="Arial" charset="0"/>
        <a:ea typeface="+mn-ea"/>
        <a:cs typeface="+mn-cs"/>
      </a:defRPr>
    </a:lvl6pPr>
    <a:lvl7pPr marL="2743200" algn="l" defTabSz="914400" rtl="0" eaLnBrk="1" latinLnBrk="0" hangingPunct="1">
      <a:defRPr sz="2600" kern="1200">
        <a:solidFill>
          <a:schemeClr val="tx1"/>
        </a:solidFill>
        <a:latin typeface="Arial" charset="0"/>
        <a:ea typeface="+mn-ea"/>
        <a:cs typeface="+mn-cs"/>
      </a:defRPr>
    </a:lvl7pPr>
    <a:lvl8pPr marL="3200400" algn="l" defTabSz="914400" rtl="0" eaLnBrk="1" latinLnBrk="0" hangingPunct="1">
      <a:defRPr sz="2600" kern="1200">
        <a:solidFill>
          <a:schemeClr val="tx1"/>
        </a:solidFill>
        <a:latin typeface="Arial" charset="0"/>
        <a:ea typeface="+mn-ea"/>
        <a:cs typeface="+mn-cs"/>
      </a:defRPr>
    </a:lvl8pPr>
    <a:lvl9pPr marL="3657600" algn="l" defTabSz="914400" rtl="0" eaLnBrk="1" latinLnBrk="0" hangingPunct="1">
      <a:defRPr sz="2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 Li" initials="DL" lastIdx="1" clrIdx="0">
    <p:extLst>
      <p:ext uri="{19B8F6BF-5375-455C-9EA6-DF929625EA0E}">
        <p15:presenceInfo xmlns:p15="http://schemas.microsoft.com/office/powerpoint/2012/main" userId="e0f4c1a0dc2bf0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F6600"/>
    <a:srgbClr val="893611"/>
    <a:srgbClr val="A44114"/>
    <a:srgbClr val="F3B99F"/>
    <a:srgbClr val="B94917"/>
    <a:srgbClr val="00002C"/>
    <a:srgbClr val="C4E7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FD3B18-4362-4AFF-BD06-025526B08BDC}" v="14" dt="2019-11-14T02:35:54.1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88" autoAdjust="0"/>
    <p:restoredTop sz="94822" autoAdjust="0"/>
  </p:normalViewPr>
  <p:slideViewPr>
    <p:cSldViewPr>
      <p:cViewPr varScale="1">
        <p:scale>
          <a:sx n="105" d="100"/>
          <a:sy n="105" d="100"/>
        </p:scale>
        <p:origin x="1572" y="102"/>
      </p:cViewPr>
      <p:guideLst>
        <p:guide orient="horz" pos="2160"/>
        <p:guide pos="2880"/>
      </p:guideLst>
    </p:cSldViewPr>
  </p:slideViewPr>
  <p:outlineViewPr>
    <p:cViewPr>
      <p:scale>
        <a:sx n="33" d="100"/>
        <a:sy n="33" d="100"/>
      </p:scale>
      <p:origin x="0" y="4344"/>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 Li" userId="e0f4c1a0dc2bf0a6" providerId="LiveId" clId="{5C752F30-551D-41BB-AB7C-B7C85EC99AA7}"/>
    <pc:docChg chg="modSld">
      <pc:chgData name="Di Li" userId="e0f4c1a0dc2bf0a6" providerId="LiveId" clId="{5C752F30-551D-41BB-AB7C-B7C85EC99AA7}" dt="2019-02-18T09:40:05.819" v="0" actId="255"/>
      <pc:docMkLst>
        <pc:docMk/>
      </pc:docMkLst>
      <pc:sldChg chg="modSp">
        <pc:chgData name="Di Li" userId="e0f4c1a0dc2bf0a6" providerId="LiveId" clId="{5C752F30-551D-41BB-AB7C-B7C85EC99AA7}" dt="2019-02-18T09:40:05.819" v="0" actId="255"/>
        <pc:sldMkLst>
          <pc:docMk/>
          <pc:sldMk cId="1116314945" sldId="310"/>
        </pc:sldMkLst>
        <pc:spChg chg="mod">
          <ac:chgData name="Di Li" userId="e0f4c1a0dc2bf0a6" providerId="LiveId" clId="{5C752F30-551D-41BB-AB7C-B7C85EC99AA7}" dt="2019-02-18T09:40:05.819" v="0" actId="255"/>
          <ac:spMkLst>
            <pc:docMk/>
            <pc:sldMk cId="1116314945" sldId="310"/>
            <ac:spMk id="50" creationId="{ECAB8773-926D-474C-8384-997C90574A14}"/>
          </ac:spMkLst>
        </pc:spChg>
      </pc:sldChg>
    </pc:docChg>
  </pc:docChgLst>
  <pc:docChgLst>
    <pc:chgData name="Li Di" userId="e0f4c1a0dc2bf0a6" providerId="LiveId" clId="{FB0B2A45-6283-4E04-AA92-032961A0F59D}"/>
    <pc:docChg chg="modSld">
      <pc:chgData name="Li Di" userId="e0f4c1a0dc2bf0a6" providerId="LiveId" clId="{FB0B2A45-6283-4E04-AA92-032961A0F59D}" dt="2019-02-19T01:35:22.031" v="12" actId="20577"/>
      <pc:docMkLst>
        <pc:docMk/>
      </pc:docMkLst>
      <pc:sldChg chg="modSp">
        <pc:chgData name="Li Di" userId="e0f4c1a0dc2bf0a6" providerId="LiveId" clId="{FB0B2A45-6283-4E04-AA92-032961A0F59D}" dt="2019-02-19T01:35:22.031" v="12" actId="20577"/>
        <pc:sldMkLst>
          <pc:docMk/>
          <pc:sldMk cId="3253581180" sldId="298"/>
        </pc:sldMkLst>
        <pc:spChg chg="mod">
          <ac:chgData name="Li Di" userId="e0f4c1a0dc2bf0a6" providerId="LiveId" clId="{FB0B2A45-6283-4E04-AA92-032961A0F59D}" dt="2019-02-19T01:35:22.031" v="12" actId="20577"/>
          <ac:spMkLst>
            <pc:docMk/>
            <pc:sldMk cId="3253581180" sldId="298"/>
            <ac:spMk id="22533" creationId="{00000000-0000-0000-0000-000000000000}"/>
          </ac:spMkLst>
        </pc:spChg>
      </pc:sldChg>
    </pc:docChg>
  </pc:docChgLst>
  <pc:docChgLst>
    <pc:chgData name="李 荻" userId="e0f4c1a0dc2bf0a6" providerId="LiveId" clId="{4FFD3B18-4362-4AFF-BD06-025526B08BDC}"/>
    <pc:docChg chg="undo custSel addSld modSld">
      <pc:chgData name="李 荻" userId="e0f4c1a0dc2bf0a6" providerId="LiveId" clId="{4FFD3B18-4362-4AFF-BD06-025526B08BDC}" dt="2019-11-14T02:58:51.110" v="1282" actId="20577"/>
      <pc:docMkLst>
        <pc:docMk/>
      </pc:docMkLst>
      <pc:sldChg chg="modSp">
        <pc:chgData name="李 荻" userId="e0f4c1a0dc2bf0a6" providerId="LiveId" clId="{4FFD3B18-4362-4AFF-BD06-025526B08BDC}" dt="2019-11-14T02:15:20.533" v="46"/>
        <pc:sldMkLst>
          <pc:docMk/>
          <pc:sldMk cId="1587524312" sldId="338"/>
        </pc:sldMkLst>
        <pc:spChg chg="mod">
          <ac:chgData name="李 荻" userId="e0f4c1a0dc2bf0a6" providerId="LiveId" clId="{4FFD3B18-4362-4AFF-BD06-025526B08BDC}" dt="2019-11-14T02:15:20.533" v="46"/>
          <ac:spMkLst>
            <pc:docMk/>
            <pc:sldMk cId="1587524312" sldId="338"/>
            <ac:spMk id="22533" creationId="{00000000-0000-0000-0000-000000000000}"/>
          </ac:spMkLst>
        </pc:spChg>
      </pc:sldChg>
      <pc:sldChg chg="modSp">
        <pc:chgData name="李 荻" userId="e0f4c1a0dc2bf0a6" providerId="LiveId" clId="{4FFD3B18-4362-4AFF-BD06-025526B08BDC}" dt="2019-11-14T02:18:27.083" v="147" actId="20577"/>
        <pc:sldMkLst>
          <pc:docMk/>
          <pc:sldMk cId="658469940" sldId="339"/>
        </pc:sldMkLst>
        <pc:graphicFrameChg chg="modGraphic">
          <ac:chgData name="李 荻" userId="e0f4c1a0dc2bf0a6" providerId="LiveId" clId="{4FFD3B18-4362-4AFF-BD06-025526B08BDC}" dt="2019-11-14T02:18:27.083" v="147" actId="20577"/>
          <ac:graphicFrameMkLst>
            <pc:docMk/>
            <pc:sldMk cId="658469940" sldId="339"/>
            <ac:graphicFrameMk id="4" creationId="{95F9CF56-3D35-4426-9744-50F4F4C651F2}"/>
          </ac:graphicFrameMkLst>
        </pc:graphicFrameChg>
      </pc:sldChg>
      <pc:sldChg chg="modSp">
        <pc:chgData name="李 荻" userId="e0f4c1a0dc2bf0a6" providerId="LiveId" clId="{4FFD3B18-4362-4AFF-BD06-025526B08BDC}" dt="2019-11-14T02:23:11.861" v="498" actId="27636"/>
        <pc:sldMkLst>
          <pc:docMk/>
          <pc:sldMk cId="3556450986" sldId="343"/>
        </pc:sldMkLst>
        <pc:spChg chg="mod">
          <ac:chgData name="李 荻" userId="e0f4c1a0dc2bf0a6" providerId="LiveId" clId="{4FFD3B18-4362-4AFF-BD06-025526B08BDC}" dt="2019-11-14T02:19:03.370" v="160" actId="20577"/>
          <ac:spMkLst>
            <pc:docMk/>
            <pc:sldMk cId="3556450986" sldId="343"/>
            <ac:spMk id="22532" creationId="{00000000-0000-0000-0000-000000000000}"/>
          </ac:spMkLst>
        </pc:spChg>
        <pc:spChg chg="mod">
          <ac:chgData name="李 荻" userId="e0f4c1a0dc2bf0a6" providerId="LiveId" clId="{4FFD3B18-4362-4AFF-BD06-025526B08BDC}" dt="2019-11-14T02:23:11.861" v="498" actId="27636"/>
          <ac:spMkLst>
            <pc:docMk/>
            <pc:sldMk cId="3556450986" sldId="343"/>
            <ac:spMk id="22533" creationId="{00000000-0000-0000-0000-000000000000}"/>
          </ac:spMkLst>
        </pc:spChg>
      </pc:sldChg>
      <pc:sldChg chg="modSp">
        <pc:chgData name="李 荻" userId="e0f4c1a0dc2bf0a6" providerId="LiveId" clId="{4FFD3B18-4362-4AFF-BD06-025526B08BDC}" dt="2019-11-14T02:35:33.838" v="853" actId="33524"/>
        <pc:sldMkLst>
          <pc:docMk/>
          <pc:sldMk cId="3129979895" sldId="344"/>
        </pc:sldMkLst>
        <pc:spChg chg="mod">
          <ac:chgData name="李 荻" userId="e0f4c1a0dc2bf0a6" providerId="LiveId" clId="{4FFD3B18-4362-4AFF-BD06-025526B08BDC}" dt="2019-11-14T02:35:33.838" v="853" actId="33524"/>
          <ac:spMkLst>
            <pc:docMk/>
            <pc:sldMk cId="3129979895" sldId="344"/>
            <ac:spMk id="22533" creationId="{00000000-0000-0000-0000-000000000000}"/>
          </ac:spMkLst>
        </pc:spChg>
      </pc:sldChg>
      <pc:sldChg chg="modSp add">
        <pc:chgData name="李 荻" userId="e0f4c1a0dc2bf0a6" providerId="LiveId" clId="{4FFD3B18-4362-4AFF-BD06-025526B08BDC}" dt="2019-11-14T02:17:17.938" v="134" actId="6549"/>
        <pc:sldMkLst>
          <pc:docMk/>
          <pc:sldMk cId="3665724898" sldId="345"/>
        </pc:sldMkLst>
        <pc:spChg chg="mod">
          <ac:chgData name="李 荻" userId="e0f4c1a0dc2bf0a6" providerId="LiveId" clId="{4FFD3B18-4362-4AFF-BD06-025526B08BDC}" dt="2019-11-14T02:17:17.938" v="134" actId="6549"/>
          <ac:spMkLst>
            <pc:docMk/>
            <pc:sldMk cId="3665724898" sldId="345"/>
            <ac:spMk id="22533" creationId="{00000000-0000-0000-0000-000000000000}"/>
          </ac:spMkLst>
        </pc:spChg>
      </pc:sldChg>
      <pc:sldChg chg="modSp add">
        <pc:chgData name="李 荻" userId="e0f4c1a0dc2bf0a6" providerId="LiveId" clId="{4FFD3B18-4362-4AFF-BD06-025526B08BDC}" dt="2019-11-14T02:30:09.141" v="815" actId="27636"/>
        <pc:sldMkLst>
          <pc:docMk/>
          <pc:sldMk cId="1648326307" sldId="346"/>
        </pc:sldMkLst>
        <pc:spChg chg="mod">
          <ac:chgData name="李 荻" userId="e0f4c1a0dc2bf0a6" providerId="LiveId" clId="{4FFD3B18-4362-4AFF-BD06-025526B08BDC}" dt="2019-11-14T02:30:09.141" v="815" actId="27636"/>
          <ac:spMkLst>
            <pc:docMk/>
            <pc:sldMk cId="1648326307" sldId="346"/>
            <ac:spMk id="22533" creationId="{00000000-0000-0000-0000-000000000000}"/>
          </ac:spMkLst>
        </pc:spChg>
      </pc:sldChg>
      <pc:sldChg chg="modSp add">
        <pc:chgData name="李 荻" userId="e0f4c1a0dc2bf0a6" providerId="LiveId" clId="{4FFD3B18-4362-4AFF-BD06-025526B08BDC}" dt="2019-11-14T02:58:51.110" v="1282" actId="20577"/>
        <pc:sldMkLst>
          <pc:docMk/>
          <pc:sldMk cId="2880114885" sldId="347"/>
        </pc:sldMkLst>
        <pc:spChg chg="mod">
          <ac:chgData name="李 荻" userId="e0f4c1a0dc2bf0a6" providerId="LiveId" clId="{4FFD3B18-4362-4AFF-BD06-025526B08BDC}" dt="2019-11-14T02:38:11.022" v="1102" actId="20577"/>
          <ac:spMkLst>
            <pc:docMk/>
            <pc:sldMk cId="2880114885" sldId="347"/>
            <ac:spMk id="22532" creationId="{00000000-0000-0000-0000-000000000000}"/>
          </ac:spMkLst>
        </pc:spChg>
        <pc:spChg chg="mod">
          <ac:chgData name="李 荻" userId="e0f4c1a0dc2bf0a6" providerId="LiveId" clId="{4FFD3B18-4362-4AFF-BD06-025526B08BDC}" dt="2019-11-14T02:58:51.110" v="1282" actId="20577"/>
          <ac:spMkLst>
            <pc:docMk/>
            <pc:sldMk cId="2880114885" sldId="347"/>
            <ac:spMk id="22533" creationId="{00000000-0000-0000-0000-000000000000}"/>
          </ac:spMkLst>
        </pc:spChg>
      </pc:sldChg>
    </pc:docChg>
  </pc:docChgLst>
  <pc:docChgLst>
    <pc:chgData name="Di Li" userId="e0f4c1a0dc2bf0a6" providerId="LiveId" clId="{02E921FE-CAF4-9A4C-BAA5-339D7CF99073}"/>
    <pc:docChg chg="custSel addSld delSld modSld">
      <pc:chgData name="Di Li" userId="e0f4c1a0dc2bf0a6" providerId="LiveId" clId="{02E921FE-CAF4-9A4C-BAA5-339D7CF99073}" dt="2019-02-18T07:18:18.378" v="47" actId="2696"/>
      <pc:docMkLst>
        <pc:docMk/>
      </pc:docMkLst>
      <pc:sldChg chg="modSp">
        <pc:chgData name="Di Li" userId="e0f4c1a0dc2bf0a6" providerId="LiveId" clId="{02E921FE-CAF4-9A4C-BAA5-339D7CF99073}" dt="2019-02-18T07:18:14.795" v="42" actId="27636"/>
        <pc:sldMkLst>
          <pc:docMk/>
          <pc:sldMk cId="2628848902" sldId="293"/>
        </pc:sldMkLst>
        <pc:spChg chg="mod">
          <ac:chgData name="Di Li" userId="e0f4c1a0dc2bf0a6" providerId="LiveId" clId="{02E921FE-CAF4-9A4C-BAA5-339D7CF99073}" dt="2019-02-18T07:18:14.795" v="42" actId="27636"/>
          <ac:spMkLst>
            <pc:docMk/>
            <pc:sldMk cId="2628848902" sldId="293"/>
            <ac:spMk id="22533" creationId="{00000000-0000-0000-0000-000000000000}"/>
          </ac:spMkLst>
        </pc:spChg>
      </pc:sldChg>
      <pc:sldChg chg="modSp">
        <pc:chgData name="Di Li" userId="e0f4c1a0dc2bf0a6" providerId="LiveId" clId="{02E921FE-CAF4-9A4C-BAA5-339D7CF99073}" dt="2019-02-18T07:18:14.963" v="43" actId="27636"/>
        <pc:sldMkLst>
          <pc:docMk/>
          <pc:sldMk cId="645884921" sldId="309"/>
        </pc:sldMkLst>
        <pc:spChg chg="mod">
          <ac:chgData name="Di Li" userId="e0f4c1a0dc2bf0a6" providerId="LiveId" clId="{02E921FE-CAF4-9A4C-BAA5-339D7CF99073}" dt="2019-02-18T07:18:14.963" v="43" actId="27636"/>
          <ac:spMkLst>
            <pc:docMk/>
            <pc:sldMk cId="645884921" sldId="309"/>
            <ac:spMk id="50" creationId="{ECAB8773-926D-474C-8384-997C90574A14}"/>
          </ac:spMkLst>
        </pc:spChg>
      </pc:sldChg>
      <pc:sldChg chg="modSp">
        <pc:chgData name="Di Li" userId="e0f4c1a0dc2bf0a6" providerId="LiveId" clId="{02E921FE-CAF4-9A4C-BAA5-339D7CF99073}" dt="2019-02-18T07:18:15.039" v="44" actId="27636"/>
        <pc:sldMkLst>
          <pc:docMk/>
          <pc:sldMk cId="1116314945" sldId="310"/>
        </pc:sldMkLst>
        <pc:spChg chg="mod">
          <ac:chgData name="Di Li" userId="e0f4c1a0dc2bf0a6" providerId="LiveId" clId="{02E921FE-CAF4-9A4C-BAA5-339D7CF99073}" dt="2019-02-18T07:18:15.039" v="44" actId="27636"/>
          <ac:spMkLst>
            <pc:docMk/>
            <pc:sldMk cId="1116314945" sldId="310"/>
            <ac:spMk id="50" creationId="{ECAB8773-926D-474C-8384-997C90574A14}"/>
          </ac:spMkLst>
        </pc:spChg>
      </pc:sldChg>
      <pc:sldChg chg="modSp">
        <pc:chgData name="Di Li" userId="e0f4c1a0dc2bf0a6" providerId="LiveId" clId="{02E921FE-CAF4-9A4C-BAA5-339D7CF99073}" dt="2019-02-18T07:18:15.264" v="45" actId="27636"/>
        <pc:sldMkLst>
          <pc:docMk/>
          <pc:sldMk cId="583839440" sldId="320"/>
        </pc:sldMkLst>
        <pc:spChg chg="mod">
          <ac:chgData name="Di Li" userId="e0f4c1a0dc2bf0a6" providerId="LiveId" clId="{02E921FE-CAF4-9A4C-BAA5-339D7CF99073}" dt="2019-02-18T07:18:15.264" v="45" actId="27636"/>
          <ac:spMkLst>
            <pc:docMk/>
            <pc:sldMk cId="583839440" sldId="320"/>
            <ac:spMk id="22533" creationId="{00000000-0000-0000-0000-000000000000}"/>
          </ac:spMkLst>
        </pc:spChg>
      </pc:sldChg>
      <pc:sldChg chg="modSp">
        <pc:chgData name="Di Li" userId="e0f4c1a0dc2bf0a6" providerId="LiveId" clId="{02E921FE-CAF4-9A4C-BAA5-339D7CF99073}" dt="2019-02-18T07:18:15.548" v="46" actId="27636"/>
        <pc:sldMkLst>
          <pc:docMk/>
          <pc:sldMk cId="699863711" sldId="336"/>
        </pc:sldMkLst>
        <pc:spChg chg="mod">
          <ac:chgData name="Di Li" userId="e0f4c1a0dc2bf0a6" providerId="LiveId" clId="{02E921FE-CAF4-9A4C-BAA5-339D7CF99073}" dt="2019-02-18T07:18:15.548" v="46" actId="27636"/>
          <ac:spMkLst>
            <pc:docMk/>
            <pc:sldMk cId="699863711" sldId="336"/>
            <ac:spMk id="22533" creationId="{00000000-0000-0000-0000-000000000000}"/>
          </ac:spMkLst>
        </pc:spChg>
      </pc:sldChg>
      <pc:sldChg chg="modSp">
        <pc:chgData name="Di Li" userId="e0f4c1a0dc2bf0a6" providerId="LiveId" clId="{02E921FE-CAF4-9A4C-BAA5-339D7CF99073}" dt="2019-02-18T07:11:26.346" v="39" actId="20577"/>
        <pc:sldMkLst>
          <pc:docMk/>
          <pc:sldMk cId="1587524312" sldId="338"/>
        </pc:sldMkLst>
        <pc:spChg chg="mod">
          <ac:chgData name="Di Li" userId="e0f4c1a0dc2bf0a6" providerId="LiveId" clId="{02E921FE-CAF4-9A4C-BAA5-339D7CF99073}" dt="2019-02-18T07:11:26.346" v="39" actId="20577"/>
          <ac:spMkLst>
            <pc:docMk/>
            <pc:sldMk cId="1587524312" sldId="338"/>
            <ac:spMk id="22533" creationId="{00000000-0000-0000-0000-000000000000}"/>
          </ac:spMkLst>
        </pc:spChg>
      </pc:sldChg>
      <pc:sldChg chg="add">
        <pc:chgData name="Di Li" userId="e0f4c1a0dc2bf0a6" providerId="LiveId" clId="{02E921FE-CAF4-9A4C-BAA5-339D7CF99073}" dt="2019-02-18T07:18:14.614" v="41"/>
        <pc:sldMkLst>
          <pc:docMk/>
          <pc:sldMk cId="3556450986" sldId="343"/>
        </pc:sldMkLst>
      </pc:sldChg>
      <pc:sldChg chg="add">
        <pc:chgData name="Di Li" userId="e0f4c1a0dc2bf0a6" providerId="LiveId" clId="{02E921FE-CAF4-9A4C-BAA5-339D7CF99073}" dt="2019-02-18T07:18:14.614" v="41"/>
        <pc:sldMkLst>
          <pc:docMk/>
          <pc:sldMk cId="3129979895" sldId="34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a:p>
        </p:txBody>
      </p:sp>
      <p:sp>
        <p:nvSpPr>
          <p:cNvPr id="34819"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a:p>
        </p:txBody>
      </p:sp>
      <p:sp>
        <p:nvSpPr>
          <p:cNvPr id="34820"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a:p>
        </p:txBody>
      </p:sp>
      <p:sp>
        <p:nvSpPr>
          <p:cNvPr id="34821"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9B364B9B-4FE6-4863-939E-DFC342F0BD78}" type="slidenum">
              <a:rPr lang="en-US"/>
              <a:pPr/>
              <a:t>‹#›</a:t>
            </a:fld>
            <a:endParaRPr lang="en-US"/>
          </a:p>
        </p:txBody>
      </p:sp>
    </p:spTree>
    <p:extLst>
      <p:ext uri="{BB962C8B-B14F-4D97-AF65-F5344CB8AC3E}">
        <p14:creationId xmlns:p14="http://schemas.microsoft.com/office/powerpoint/2010/main" val="33134815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a:p>
        </p:txBody>
      </p:sp>
      <p:sp>
        <p:nvSpPr>
          <p:cNvPr id="26627"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a:p>
        </p:txBody>
      </p:sp>
      <p:sp>
        <p:nvSpPr>
          <p:cNvPr id="2662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p:spPr>
      </p:sp>
      <p:sp>
        <p:nvSpPr>
          <p:cNvPr id="26629"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a:p>
        </p:txBody>
      </p:sp>
      <p:sp>
        <p:nvSpPr>
          <p:cNvPr id="26631"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4F414869-8BAE-4CA1-88F5-3B917E5534E5}" type="slidenum">
              <a:rPr lang="en-US"/>
              <a:pPr/>
              <a:t>‹#›</a:t>
            </a:fld>
            <a:endParaRPr lang="en-US"/>
          </a:p>
        </p:txBody>
      </p:sp>
    </p:spTree>
    <p:extLst>
      <p:ext uri="{BB962C8B-B14F-4D97-AF65-F5344CB8AC3E}">
        <p14:creationId xmlns:p14="http://schemas.microsoft.com/office/powerpoint/2010/main" val="9183480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24E98A-E261-439B-BB2A-F75A89C51275}" type="slidenum">
              <a:rPr lang="en-US"/>
              <a:pPr/>
              <a:t>1</a:t>
            </a:fld>
            <a:endParaRPr 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11076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414869-8BAE-4CA1-88F5-3B917E5534E5}" type="slidenum">
              <a:rPr lang="en-US" smtClean="0"/>
              <a:pPr/>
              <a:t>37</a:t>
            </a:fld>
            <a:endParaRPr lang="en-US"/>
          </a:p>
        </p:txBody>
      </p:sp>
    </p:spTree>
    <p:extLst>
      <p:ext uri="{BB962C8B-B14F-4D97-AF65-F5344CB8AC3E}">
        <p14:creationId xmlns:p14="http://schemas.microsoft.com/office/powerpoint/2010/main" val="405290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Wrong answer: 105/80 – 1 = 31.25%</a:t>
            </a:r>
          </a:p>
        </p:txBody>
      </p:sp>
      <p:sp>
        <p:nvSpPr>
          <p:cNvPr id="4" name="Slide Number Placeholder 3"/>
          <p:cNvSpPr>
            <a:spLocks noGrp="1"/>
          </p:cNvSpPr>
          <p:nvPr>
            <p:ph type="sldNum" sz="quarter" idx="10"/>
          </p:nvPr>
        </p:nvSpPr>
        <p:spPr/>
        <p:txBody>
          <a:bodyPr/>
          <a:lstStyle/>
          <a:p>
            <a:fld id="{4F414869-8BAE-4CA1-88F5-3B917E5534E5}" type="slidenum">
              <a:rPr lang="en-US" smtClean="0"/>
              <a:pPr/>
              <a:t>38</a:t>
            </a:fld>
            <a:endParaRPr lang="en-US"/>
          </a:p>
        </p:txBody>
      </p:sp>
    </p:spTree>
    <p:extLst>
      <p:ext uri="{BB962C8B-B14F-4D97-AF65-F5344CB8AC3E}">
        <p14:creationId xmlns:p14="http://schemas.microsoft.com/office/powerpoint/2010/main" val="1677581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NPV of the future projects goes to the existing shareholders</a:t>
            </a:r>
          </a:p>
          <a:p>
            <a:r>
              <a:rPr lang="en-US" dirty="0"/>
              <a:t>Recall:</a:t>
            </a:r>
            <a:r>
              <a:rPr lang="en-US" baseline="0" dirty="0"/>
              <a:t> Goal of corporate finance is to maximize the current value of existing equity</a:t>
            </a:r>
            <a:endParaRPr lang="en-US" dirty="0"/>
          </a:p>
        </p:txBody>
      </p:sp>
      <p:sp>
        <p:nvSpPr>
          <p:cNvPr id="4" name="Slide Number Placeholder 3"/>
          <p:cNvSpPr>
            <a:spLocks noGrp="1"/>
          </p:cNvSpPr>
          <p:nvPr>
            <p:ph type="sldNum" sz="quarter" idx="10"/>
          </p:nvPr>
        </p:nvSpPr>
        <p:spPr/>
        <p:txBody>
          <a:bodyPr/>
          <a:lstStyle/>
          <a:p>
            <a:fld id="{4F414869-8BAE-4CA1-88F5-3B917E5534E5}" type="slidenum">
              <a:rPr lang="en-US" smtClean="0"/>
              <a:pPr/>
              <a:t>39</a:t>
            </a:fld>
            <a:endParaRPr lang="en-US"/>
          </a:p>
        </p:txBody>
      </p:sp>
    </p:spTree>
    <p:extLst>
      <p:ext uri="{BB962C8B-B14F-4D97-AF65-F5344CB8AC3E}">
        <p14:creationId xmlns:p14="http://schemas.microsoft.com/office/powerpoint/2010/main" val="2053793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NPV of the future projects goes to the existing shareholders</a:t>
            </a:r>
          </a:p>
          <a:p>
            <a:r>
              <a:rPr lang="en-US" dirty="0"/>
              <a:t>Recall:</a:t>
            </a:r>
            <a:r>
              <a:rPr lang="en-US" baseline="0" dirty="0"/>
              <a:t> Goal of corporate finance is to maximize the current value of existing equity</a:t>
            </a:r>
            <a:endParaRPr lang="en-US" dirty="0"/>
          </a:p>
        </p:txBody>
      </p:sp>
      <p:sp>
        <p:nvSpPr>
          <p:cNvPr id="4" name="Slide Number Placeholder 3"/>
          <p:cNvSpPr>
            <a:spLocks noGrp="1"/>
          </p:cNvSpPr>
          <p:nvPr>
            <p:ph type="sldNum" sz="quarter" idx="10"/>
          </p:nvPr>
        </p:nvSpPr>
        <p:spPr/>
        <p:txBody>
          <a:bodyPr/>
          <a:lstStyle/>
          <a:p>
            <a:fld id="{4F414869-8BAE-4CA1-88F5-3B917E5534E5}" type="slidenum">
              <a:rPr lang="en-US" smtClean="0"/>
              <a:pPr/>
              <a:t>40</a:t>
            </a:fld>
            <a:endParaRPr lang="en-US"/>
          </a:p>
        </p:txBody>
      </p:sp>
    </p:spTree>
    <p:extLst>
      <p:ext uri="{BB962C8B-B14F-4D97-AF65-F5344CB8AC3E}">
        <p14:creationId xmlns:p14="http://schemas.microsoft.com/office/powerpoint/2010/main" val="586265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414869-8BAE-4CA1-88F5-3B917E5534E5}" type="slidenum">
              <a:rPr lang="en-US" smtClean="0"/>
              <a:pPr/>
              <a:t>13</a:t>
            </a:fld>
            <a:endParaRPr lang="en-US"/>
          </a:p>
        </p:txBody>
      </p:sp>
    </p:spTree>
    <p:extLst>
      <p:ext uri="{BB962C8B-B14F-4D97-AF65-F5344CB8AC3E}">
        <p14:creationId xmlns:p14="http://schemas.microsoft.com/office/powerpoint/2010/main" val="3688558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414869-8BAE-4CA1-88F5-3B917E5534E5}" type="slidenum">
              <a:rPr lang="en-US" smtClean="0"/>
              <a:pPr/>
              <a:t>16</a:t>
            </a:fld>
            <a:endParaRPr lang="en-US"/>
          </a:p>
        </p:txBody>
      </p:sp>
    </p:spTree>
    <p:extLst>
      <p:ext uri="{BB962C8B-B14F-4D97-AF65-F5344CB8AC3E}">
        <p14:creationId xmlns:p14="http://schemas.microsoft.com/office/powerpoint/2010/main" val="3287042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1BA970-42C0-4B51-B76E-152D69C80931}" type="slidenum">
              <a:rPr lang="en-US" smtClean="0"/>
              <a:t>17</a:t>
            </a:fld>
            <a:endParaRPr lang="en-US"/>
          </a:p>
        </p:txBody>
      </p:sp>
    </p:spTree>
    <p:extLst>
      <p:ext uri="{BB962C8B-B14F-4D97-AF65-F5344CB8AC3E}">
        <p14:creationId xmlns:p14="http://schemas.microsoft.com/office/powerpoint/2010/main" val="4091334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1BA970-42C0-4B51-B76E-152D69C80931}" type="slidenum">
              <a:rPr lang="en-US" smtClean="0"/>
              <a:t>19</a:t>
            </a:fld>
            <a:endParaRPr lang="en-US"/>
          </a:p>
        </p:txBody>
      </p:sp>
    </p:spTree>
    <p:extLst>
      <p:ext uri="{BB962C8B-B14F-4D97-AF65-F5344CB8AC3E}">
        <p14:creationId xmlns:p14="http://schemas.microsoft.com/office/powerpoint/2010/main" val="1449746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“Willing to pay” is not the same as what you </a:t>
            </a:r>
            <a:r>
              <a:rPr lang="en-US" sz="1200" u="sng" dirty="0"/>
              <a:t>actually pay</a:t>
            </a:r>
            <a:r>
              <a:rPr lang="en-US" sz="1200" dirty="0"/>
              <a:t>. This is important and will come up soon – stay tuned!</a:t>
            </a:r>
          </a:p>
          <a:p>
            <a:endParaRPr lang="en-US" dirty="0"/>
          </a:p>
        </p:txBody>
      </p:sp>
      <p:sp>
        <p:nvSpPr>
          <p:cNvPr id="4" name="Slide Number Placeholder 3"/>
          <p:cNvSpPr>
            <a:spLocks noGrp="1"/>
          </p:cNvSpPr>
          <p:nvPr>
            <p:ph type="sldNum" sz="quarter" idx="10"/>
          </p:nvPr>
        </p:nvSpPr>
        <p:spPr/>
        <p:txBody>
          <a:bodyPr/>
          <a:lstStyle/>
          <a:p>
            <a:fld id="{4F414869-8BAE-4CA1-88F5-3B917E5534E5}" type="slidenum">
              <a:rPr lang="en-US" smtClean="0"/>
              <a:pPr/>
              <a:t>29</a:t>
            </a:fld>
            <a:endParaRPr lang="en-US"/>
          </a:p>
        </p:txBody>
      </p:sp>
    </p:spTree>
    <p:extLst>
      <p:ext uri="{BB962C8B-B14F-4D97-AF65-F5344CB8AC3E}">
        <p14:creationId xmlns:p14="http://schemas.microsoft.com/office/powerpoint/2010/main" val="2406993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0" i="0" dirty="0">
                <a:solidFill>
                  <a:srgbClr val="263238"/>
                </a:solidFill>
                <a:effectLst/>
                <a:latin typeface="-apple-system"/>
              </a:rPr>
              <a:t>US Credit Spread = Merrill Lynch High-Yield Bond Yield – US 10-Year Bond Yield (risk-free interest rate). This spread reflects the market's expectations of future corporate default risk. High-yield bonds are issued by companies with lower credit ratings (below BBB). Due to the higher credit risk associated with these bonds, their yield spread tends to be greater than that of investment-grade bonds. Credit risk spreads have an inverse relationship with the stock market. When companies are performing well, future cash flow growth increases, and default risk decreases (lower credit risk), leading to a narrower spread and a rising stock market. Conversely, during risk events that heighten corporate default risk (higher credit risk), the spread widens, and the stock market tends to decline.</a:t>
            </a:r>
            <a:endParaRPr lang="zh-CN" altLang="en-US" dirty="0"/>
          </a:p>
        </p:txBody>
      </p:sp>
      <p:sp>
        <p:nvSpPr>
          <p:cNvPr id="4" name="Slide Number Placeholder 3"/>
          <p:cNvSpPr>
            <a:spLocks noGrp="1"/>
          </p:cNvSpPr>
          <p:nvPr>
            <p:ph type="sldNum" sz="quarter" idx="5"/>
          </p:nvPr>
        </p:nvSpPr>
        <p:spPr/>
        <p:txBody>
          <a:bodyPr/>
          <a:lstStyle/>
          <a:p>
            <a:fld id="{4F414869-8BAE-4CA1-88F5-3B917E5534E5}" type="slidenum">
              <a:rPr lang="en-US" smtClean="0"/>
              <a:pPr/>
              <a:t>30</a:t>
            </a:fld>
            <a:endParaRPr lang="en-US"/>
          </a:p>
        </p:txBody>
      </p:sp>
    </p:spTree>
    <p:extLst>
      <p:ext uri="{BB962C8B-B14F-4D97-AF65-F5344CB8AC3E}">
        <p14:creationId xmlns:p14="http://schemas.microsoft.com/office/powerpoint/2010/main" val="3548504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Ex ante vs. Ex</a:t>
            </a:r>
            <a:r>
              <a:rPr lang="en-US" baseline="0" dirty="0"/>
              <a:t> post</a:t>
            </a:r>
            <a:endParaRPr lang="en-US" dirty="0"/>
          </a:p>
        </p:txBody>
      </p:sp>
      <p:sp>
        <p:nvSpPr>
          <p:cNvPr id="4" name="灯片编号占位符 3"/>
          <p:cNvSpPr>
            <a:spLocks noGrp="1"/>
          </p:cNvSpPr>
          <p:nvPr>
            <p:ph type="sldNum" sz="quarter" idx="10"/>
          </p:nvPr>
        </p:nvSpPr>
        <p:spPr/>
        <p:txBody>
          <a:bodyPr/>
          <a:lstStyle/>
          <a:p>
            <a:fld id="{4F414869-8BAE-4CA1-88F5-3B917E5534E5}" type="slidenum">
              <a:rPr lang="en-US" smtClean="0"/>
              <a:pPr/>
              <a:t>31</a:t>
            </a:fld>
            <a:endParaRPr lang="en-US"/>
          </a:p>
        </p:txBody>
      </p:sp>
    </p:spTree>
    <p:extLst>
      <p:ext uri="{BB962C8B-B14F-4D97-AF65-F5344CB8AC3E}">
        <p14:creationId xmlns:p14="http://schemas.microsoft.com/office/powerpoint/2010/main" val="3300586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t>One can achieve any level of risk through building a portfolio of financial assets (will come back to this in later classes)</a:t>
            </a:r>
          </a:p>
          <a:p>
            <a:endParaRPr lang="zh-CN" altLang="en-US" dirty="0"/>
          </a:p>
        </p:txBody>
      </p:sp>
      <p:sp>
        <p:nvSpPr>
          <p:cNvPr id="4" name="灯片编号占位符 3"/>
          <p:cNvSpPr>
            <a:spLocks noGrp="1"/>
          </p:cNvSpPr>
          <p:nvPr>
            <p:ph type="sldNum" sz="quarter" idx="5"/>
          </p:nvPr>
        </p:nvSpPr>
        <p:spPr/>
        <p:txBody>
          <a:bodyPr/>
          <a:lstStyle/>
          <a:p>
            <a:fld id="{4F414869-8BAE-4CA1-88F5-3B917E5534E5}" type="slidenum">
              <a:rPr lang="en-US" smtClean="0"/>
              <a:pPr/>
              <a:t>35</a:t>
            </a:fld>
            <a:endParaRPr lang="en-US"/>
          </a:p>
        </p:txBody>
      </p:sp>
    </p:spTree>
    <p:extLst>
      <p:ext uri="{BB962C8B-B14F-4D97-AF65-F5344CB8AC3E}">
        <p14:creationId xmlns:p14="http://schemas.microsoft.com/office/powerpoint/2010/main" val="283622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7106"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endParaRPr lang="en-US"/>
          </a:p>
        </p:txBody>
      </p:sp>
      <p:sp>
        <p:nvSpPr>
          <p:cNvPr id="47107" name="Rectangle 3"/>
          <p:cNvSpPr>
            <a:spLocks noGrp="1" noChangeArrowheads="1"/>
          </p:cNvSpPr>
          <p:nvPr>
            <p:ph type="ctrTitle"/>
          </p:nvPr>
        </p:nvSpPr>
        <p:spPr>
          <a:xfrm>
            <a:off x="315913" y="466725"/>
            <a:ext cx="6781800" cy="2133600"/>
          </a:xfrm>
        </p:spPr>
        <p:txBody>
          <a:bodyPr/>
          <a:lstStyle>
            <a:lvl1pPr algn="r">
              <a:defRPr sz="4400"/>
            </a:lvl1pPr>
          </a:lstStyle>
          <a:p>
            <a:r>
              <a:rPr lang="en-US" altLang="en-US"/>
              <a:t>Click to edit Master title style</a:t>
            </a:r>
          </a:p>
        </p:txBody>
      </p:sp>
      <p:sp>
        <p:nvSpPr>
          <p:cNvPr id="47108" name="Rectangle 4"/>
          <p:cNvSpPr>
            <a:spLocks noGrp="1" noChangeArrowheads="1"/>
          </p:cNvSpPr>
          <p:nvPr>
            <p:ph type="subTitle" idx="1"/>
          </p:nvPr>
        </p:nvSpPr>
        <p:spPr>
          <a:xfrm>
            <a:off x="849313" y="3049588"/>
            <a:ext cx="6248400" cy="2362200"/>
          </a:xfrm>
        </p:spPr>
        <p:txBody>
          <a:bodyPr/>
          <a:lstStyle>
            <a:lvl1pPr marL="0" indent="0" algn="r">
              <a:defRPr sz="2900"/>
            </a:lvl1pPr>
          </a:lstStyle>
          <a:p>
            <a:r>
              <a:rPr lang="en-US" altLang="en-US"/>
              <a:t>Click to edit Master subtitle style</a:t>
            </a:r>
          </a:p>
        </p:txBody>
      </p:sp>
      <p:sp>
        <p:nvSpPr>
          <p:cNvPr id="47109" name="Rectangle 5"/>
          <p:cNvSpPr>
            <a:spLocks noGrp="1" noChangeArrowheads="1"/>
          </p:cNvSpPr>
          <p:nvPr>
            <p:ph type="dt" sz="half" idx="2"/>
          </p:nvPr>
        </p:nvSpPr>
        <p:spPr/>
        <p:txBody>
          <a:bodyPr/>
          <a:lstStyle>
            <a:lvl1pPr>
              <a:defRPr/>
            </a:lvl1pPr>
          </a:lstStyle>
          <a:p>
            <a:endParaRPr lang="en-US" altLang="en-US"/>
          </a:p>
        </p:txBody>
      </p:sp>
      <p:sp>
        <p:nvSpPr>
          <p:cNvPr id="47110" name="Rectangle 6"/>
          <p:cNvSpPr>
            <a:spLocks noGrp="1" noChangeArrowheads="1"/>
          </p:cNvSpPr>
          <p:nvPr>
            <p:ph type="ftr" sz="quarter" idx="3"/>
          </p:nvPr>
        </p:nvSpPr>
        <p:spPr/>
        <p:txBody>
          <a:bodyPr/>
          <a:lstStyle>
            <a:lvl1pPr>
              <a:defRPr/>
            </a:lvl1pPr>
          </a:lstStyle>
          <a:p>
            <a:endParaRPr lang="en-US" altLang="en-US"/>
          </a:p>
        </p:txBody>
      </p:sp>
      <p:sp>
        <p:nvSpPr>
          <p:cNvPr id="47111" name="Rectangle 7"/>
          <p:cNvSpPr>
            <a:spLocks noGrp="1" noChangeArrowheads="1"/>
          </p:cNvSpPr>
          <p:nvPr>
            <p:ph type="sldNum" sz="quarter" idx="4"/>
          </p:nvPr>
        </p:nvSpPr>
        <p:spPr/>
        <p:txBody>
          <a:bodyPr/>
          <a:lstStyle>
            <a:lvl1pPr>
              <a:defRPr/>
            </a:lvl1pPr>
          </a:lstStyle>
          <a:p>
            <a:fld id="{124A91C6-DD79-42F1-B14B-DE8EB44DF79D}" type="slidenum">
              <a:rPr lang="en-US" altLang="en-US"/>
              <a:pPr/>
              <a:t>‹#›</a:t>
            </a:fld>
            <a:endParaRPr lang="en-US" altLang="en-US"/>
          </a:p>
        </p:txBody>
      </p:sp>
      <p:grpSp>
        <p:nvGrpSpPr>
          <p:cNvPr id="47112" name="Group 8"/>
          <p:cNvGrpSpPr>
            <a:grpSpLocks/>
          </p:cNvGrpSpPr>
          <p:nvPr/>
        </p:nvGrpSpPr>
        <p:grpSpPr bwMode="auto">
          <a:xfrm>
            <a:off x="7493000" y="2992438"/>
            <a:ext cx="1338263" cy="2189162"/>
            <a:chOff x="4704" y="1885"/>
            <a:chExt cx="843" cy="1379"/>
          </a:xfrm>
        </p:grpSpPr>
        <p:sp>
          <p:nvSpPr>
            <p:cNvPr id="47113"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endParaRPr lang="en-US"/>
            </a:p>
          </p:txBody>
        </p:sp>
        <p:sp>
          <p:nvSpPr>
            <p:cNvPr id="47114"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endParaRPr lang="en-US"/>
            </a:p>
          </p:txBody>
        </p:sp>
        <p:sp>
          <p:nvSpPr>
            <p:cNvPr id="47115"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endParaRPr lang="en-US"/>
            </a:p>
          </p:txBody>
        </p:sp>
        <p:sp>
          <p:nvSpPr>
            <p:cNvPr id="47116"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endParaRPr lang="en-US"/>
            </a:p>
          </p:txBody>
        </p:sp>
        <p:sp>
          <p:nvSpPr>
            <p:cNvPr id="47117"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endParaRPr lang="en-US"/>
            </a:p>
          </p:txBody>
        </p:sp>
        <p:sp>
          <p:nvSpPr>
            <p:cNvPr id="47118"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endParaRPr lang="en-US"/>
            </a:p>
          </p:txBody>
        </p:sp>
        <p:sp>
          <p:nvSpPr>
            <p:cNvPr id="47119"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endParaRPr lang="en-US"/>
            </a:p>
          </p:txBody>
        </p:sp>
        <p:sp>
          <p:nvSpPr>
            <p:cNvPr id="47120"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endParaRPr lang="en-US"/>
            </a:p>
          </p:txBody>
        </p:sp>
        <p:sp>
          <p:nvSpPr>
            <p:cNvPr id="47121"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endParaRPr lang="en-US"/>
            </a:p>
          </p:txBody>
        </p:sp>
        <p:sp>
          <p:nvSpPr>
            <p:cNvPr id="47122"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endParaRPr lang="en-US"/>
            </a:p>
          </p:txBody>
        </p:sp>
        <p:sp>
          <p:nvSpPr>
            <p:cNvPr id="47123"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endParaRPr lang="en-US"/>
            </a:p>
          </p:txBody>
        </p:sp>
        <p:sp>
          <p:nvSpPr>
            <p:cNvPr id="47124"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endParaRPr lang="en-US"/>
            </a:p>
          </p:txBody>
        </p:sp>
        <p:sp>
          <p:nvSpPr>
            <p:cNvPr id="47125"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endParaRPr lang="en-US"/>
            </a:p>
          </p:txBody>
        </p:sp>
        <p:sp>
          <p:nvSpPr>
            <p:cNvPr id="47126"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endParaRPr lang="en-US"/>
            </a:p>
          </p:txBody>
        </p:sp>
        <p:sp>
          <p:nvSpPr>
            <p:cNvPr id="47127"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endParaRPr lang="en-US"/>
            </a:p>
          </p:txBody>
        </p:sp>
        <p:sp>
          <p:nvSpPr>
            <p:cNvPr id="47128"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endParaRPr lang="en-US"/>
            </a:p>
          </p:txBody>
        </p:sp>
        <p:sp>
          <p:nvSpPr>
            <p:cNvPr id="47129"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endParaRPr lang="en-US"/>
            </a:p>
          </p:txBody>
        </p:sp>
        <p:sp>
          <p:nvSpPr>
            <p:cNvPr id="47130"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endParaRPr lang="en-US"/>
            </a:p>
          </p:txBody>
        </p:sp>
        <p:sp>
          <p:nvSpPr>
            <p:cNvPr id="47131"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endParaRPr lang="en-US"/>
            </a:p>
          </p:txBody>
        </p:sp>
        <p:sp>
          <p:nvSpPr>
            <p:cNvPr id="47132"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endParaRPr lang="en-US"/>
            </a:p>
          </p:txBody>
        </p:sp>
        <p:sp>
          <p:nvSpPr>
            <p:cNvPr id="47133"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endParaRPr lang="en-US"/>
            </a:p>
          </p:txBody>
        </p:sp>
        <p:sp>
          <p:nvSpPr>
            <p:cNvPr id="47134"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endParaRPr lang="en-US"/>
            </a:p>
          </p:txBody>
        </p:sp>
        <p:sp>
          <p:nvSpPr>
            <p:cNvPr id="47135"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endParaRPr lang="en-US"/>
            </a:p>
          </p:txBody>
        </p:sp>
        <p:sp>
          <p:nvSpPr>
            <p:cNvPr id="47136"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endParaRPr lang="en-US"/>
            </a:p>
          </p:txBody>
        </p:sp>
        <p:sp>
          <p:nvSpPr>
            <p:cNvPr id="47137"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endParaRPr lang="en-US"/>
            </a:p>
          </p:txBody>
        </p:sp>
        <p:sp>
          <p:nvSpPr>
            <p:cNvPr id="47138"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endParaRPr lang="en-US"/>
            </a:p>
          </p:txBody>
        </p:sp>
        <p:sp>
          <p:nvSpPr>
            <p:cNvPr id="47139"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endParaRPr lang="en-US"/>
            </a:p>
          </p:txBody>
        </p:sp>
        <p:sp>
          <p:nvSpPr>
            <p:cNvPr id="47140"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endParaRPr lang="en-US"/>
            </a:p>
          </p:txBody>
        </p:sp>
        <p:sp>
          <p:nvSpPr>
            <p:cNvPr id="47141"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endParaRPr lang="en-US"/>
            </a:p>
          </p:txBody>
        </p:sp>
        <p:sp>
          <p:nvSpPr>
            <p:cNvPr id="47142"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endParaRPr lang="en-US"/>
            </a:p>
          </p:txBody>
        </p:sp>
        <p:sp>
          <p:nvSpPr>
            <p:cNvPr id="47143"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endParaRPr lang="en-US"/>
            </a:p>
          </p:txBody>
        </p:sp>
      </p:grpSp>
      <p:sp>
        <p:nvSpPr>
          <p:cNvPr id="47144"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D590C975-EA9C-4E65-A410-D51A1B6E43F6}"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28600"/>
            <a:ext cx="2076450" cy="57070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228600"/>
            <a:ext cx="6076950" cy="57070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13BC158-796A-47AA-A1D9-89120584609C}"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2C6B117-A1BB-46C5-94C4-58E564744097}"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FC21E0B-E5EF-4508-BAF2-DCD595744F4B}"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1524000"/>
            <a:ext cx="3619500" cy="4411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524000"/>
            <a:ext cx="3619500" cy="4411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7B89B37A-C578-4514-AAAC-1E303DE4B622}"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F3644BB6-2643-4B46-BC44-85DE7377BC4A}"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E5E3F004-67D9-46A9-9E07-5F7D65BBD332}"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75FAE37D-A381-4F00-9AF0-4FEFC4AC7A33}"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D69167F0-3071-41EA-A5FD-6B403C01C88E}"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DA3789B2-D4C3-449A-BC29-492240DB1126}"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endParaRPr lang="en-US"/>
          </a:p>
        </p:txBody>
      </p:sp>
      <p:sp>
        <p:nvSpPr>
          <p:cNvPr id="46083" name="Rectangle 3"/>
          <p:cNvSpPr>
            <a:spLocks noGrp="1" noChangeArrowheads="1"/>
          </p:cNvSpPr>
          <p:nvPr>
            <p:ph type="title"/>
          </p:nvPr>
        </p:nvSpPr>
        <p:spPr bwMode="auto">
          <a:xfrm>
            <a:off x="228600" y="228600"/>
            <a:ext cx="76962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46084" name="Rectangle 4"/>
          <p:cNvSpPr>
            <a:spLocks noGrp="1" noChangeArrowheads="1"/>
          </p:cNvSpPr>
          <p:nvPr>
            <p:ph type="body" idx="1"/>
          </p:nvPr>
        </p:nvSpPr>
        <p:spPr bwMode="auto">
          <a:xfrm>
            <a:off x="683568" y="1676400"/>
            <a:ext cx="7391400" cy="424278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608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000"/>
            </a:lvl1pPr>
          </a:lstStyle>
          <a:p>
            <a:endParaRPr lang="en-US" altLang="en-US"/>
          </a:p>
        </p:txBody>
      </p:sp>
      <p:sp>
        <p:nvSpPr>
          <p:cNvPr id="4608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ClrTx/>
              <a:buSzTx/>
              <a:buFontTx/>
              <a:buNone/>
              <a:defRPr sz="1000"/>
            </a:lvl1pPr>
          </a:lstStyle>
          <a:p>
            <a:endParaRPr lang="en-US" altLang="en-US"/>
          </a:p>
        </p:txBody>
      </p:sp>
      <p:sp>
        <p:nvSpPr>
          <p:cNvPr id="4608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000"/>
            </a:lvl1pPr>
          </a:lstStyle>
          <a:p>
            <a:fld id="{9E3A2A06-CCFC-4955-A352-C78D464039C3}" type="slidenum">
              <a:rPr lang="en-US" altLang="en-US"/>
              <a:pPr/>
              <a:t>‹#›</a:t>
            </a:fld>
            <a:endParaRPr lang="en-US" altLang="en-US"/>
          </a:p>
        </p:txBody>
      </p:sp>
      <p:grpSp>
        <p:nvGrpSpPr>
          <p:cNvPr id="46088" name="Group 8"/>
          <p:cNvGrpSpPr>
            <a:grpSpLocks/>
          </p:cNvGrpSpPr>
          <p:nvPr/>
        </p:nvGrpSpPr>
        <p:grpSpPr bwMode="auto">
          <a:xfrm>
            <a:off x="8153400" y="152400"/>
            <a:ext cx="792163" cy="1295400"/>
            <a:chOff x="5136" y="960"/>
            <a:chExt cx="528" cy="864"/>
          </a:xfrm>
        </p:grpSpPr>
        <p:sp>
          <p:nvSpPr>
            <p:cNvPr id="46089"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n-US"/>
            </a:p>
          </p:txBody>
        </p:sp>
        <p:sp>
          <p:nvSpPr>
            <p:cNvPr id="46090" name="Oval 10"/>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n-US"/>
            </a:p>
          </p:txBody>
        </p:sp>
        <p:sp>
          <p:nvSpPr>
            <p:cNvPr id="46091" name="Oval 11"/>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n-US"/>
            </a:p>
          </p:txBody>
        </p:sp>
        <p:sp>
          <p:nvSpPr>
            <p:cNvPr id="46092" name="Oval 12"/>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n-US"/>
            </a:p>
          </p:txBody>
        </p:sp>
        <p:sp>
          <p:nvSpPr>
            <p:cNvPr id="46093" name="Oval 13"/>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n-US"/>
            </a:p>
          </p:txBody>
        </p:sp>
        <p:sp>
          <p:nvSpPr>
            <p:cNvPr id="46094" name="Oval 14"/>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n-US"/>
            </a:p>
          </p:txBody>
        </p:sp>
        <p:sp>
          <p:nvSpPr>
            <p:cNvPr id="46095" name="Oval 15"/>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n-US"/>
            </a:p>
          </p:txBody>
        </p:sp>
        <p:sp>
          <p:nvSpPr>
            <p:cNvPr id="46096" name="Oval 16"/>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n-US"/>
            </a:p>
          </p:txBody>
        </p:sp>
        <p:sp>
          <p:nvSpPr>
            <p:cNvPr id="46097" name="Oval 17"/>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n-US"/>
            </a:p>
          </p:txBody>
        </p:sp>
        <p:sp>
          <p:nvSpPr>
            <p:cNvPr id="46098" name="Oval 18"/>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n-US"/>
            </a:p>
          </p:txBody>
        </p:sp>
        <p:sp>
          <p:nvSpPr>
            <p:cNvPr id="46099" name="Oval 19"/>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n-US"/>
            </a:p>
          </p:txBody>
        </p:sp>
        <p:sp>
          <p:nvSpPr>
            <p:cNvPr id="46100" name="Oval 20"/>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n-US"/>
            </a:p>
          </p:txBody>
        </p:sp>
        <p:sp>
          <p:nvSpPr>
            <p:cNvPr id="46101"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n-US"/>
            </a:p>
          </p:txBody>
        </p:sp>
        <p:sp>
          <p:nvSpPr>
            <p:cNvPr id="46102" name="Oval 22"/>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n-US"/>
            </a:p>
          </p:txBody>
        </p:sp>
        <p:sp>
          <p:nvSpPr>
            <p:cNvPr id="46103" name="Oval 23"/>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n-US"/>
            </a:p>
          </p:txBody>
        </p:sp>
        <p:sp>
          <p:nvSpPr>
            <p:cNvPr id="46104" name="Oval 24"/>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n-US"/>
            </a:p>
          </p:txBody>
        </p:sp>
        <p:sp>
          <p:nvSpPr>
            <p:cNvPr id="46105"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n-US"/>
            </a:p>
          </p:txBody>
        </p:sp>
        <p:sp>
          <p:nvSpPr>
            <p:cNvPr id="46106" name="Oval 26"/>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n-US"/>
            </a:p>
          </p:txBody>
        </p:sp>
        <p:sp>
          <p:nvSpPr>
            <p:cNvPr id="46107" name="Oval 27"/>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n-US"/>
            </a:p>
          </p:txBody>
        </p:sp>
        <p:sp>
          <p:nvSpPr>
            <p:cNvPr id="46108" name="Oval 28"/>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n-US"/>
            </a:p>
          </p:txBody>
        </p:sp>
        <p:sp>
          <p:nvSpPr>
            <p:cNvPr id="46109"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n-US"/>
            </a:p>
          </p:txBody>
        </p:sp>
        <p:sp>
          <p:nvSpPr>
            <p:cNvPr id="46110" name="Oval 30"/>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n-US"/>
            </a:p>
          </p:txBody>
        </p:sp>
        <p:sp>
          <p:nvSpPr>
            <p:cNvPr id="46111" name="Oval 31"/>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n-US"/>
            </a:p>
          </p:txBody>
        </p:sp>
        <p:sp>
          <p:nvSpPr>
            <p:cNvPr id="46112" name="Oval 32"/>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n-US"/>
            </a:p>
          </p:txBody>
        </p:sp>
        <p:sp>
          <p:nvSpPr>
            <p:cNvPr id="46113" name="Oval 3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n-US"/>
            </a:p>
          </p:txBody>
        </p:sp>
        <p:sp>
          <p:nvSpPr>
            <p:cNvPr id="46114" name="Oval 34"/>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n-US"/>
            </a:p>
          </p:txBody>
        </p:sp>
        <p:sp>
          <p:nvSpPr>
            <p:cNvPr id="46115" name="Oval 35"/>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n-US"/>
            </a:p>
          </p:txBody>
        </p:sp>
        <p:sp>
          <p:nvSpPr>
            <p:cNvPr id="46116" name="Oval 3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n-US"/>
            </a:p>
          </p:txBody>
        </p:sp>
        <p:sp>
          <p:nvSpPr>
            <p:cNvPr id="46117" name="Oval 37"/>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n-US"/>
            </a:p>
          </p:txBody>
        </p:sp>
        <p:sp>
          <p:nvSpPr>
            <p:cNvPr id="46118" name="Oval 3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n-US"/>
            </a:p>
          </p:txBody>
        </p:sp>
        <p:sp>
          <p:nvSpPr>
            <p:cNvPr id="46119" name="Oval 39"/>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dt="0"/>
  <p:txStyles>
    <p:titleStyle>
      <a:lvl1pPr algn="l" rtl="0" eaLnBrk="1" fontAlgn="base" hangingPunct="1">
        <a:spcBef>
          <a:spcPct val="0"/>
        </a:spcBef>
        <a:spcAft>
          <a:spcPct val="0"/>
        </a:spcAft>
        <a:defRPr sz="3600" b="1">
          <a:solidFill>
            <a:schemeClr val="tx2"/>
          </a:solidFill>
          <a:latin typeface="Cambria" panose="02040503050406030204" pitchFamily="18" charset="0"/>
          <a:ea typeface="Cambria" panose="02040503050406030204" pitchFamily="18" charset="0"/>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5000"/>
        </a:spcBef>
        <a:spcAft>
          <a:spcPct val="0"/>
        </a:spcAft>
        <a:buClr>
          <a:schemeClr val="tx2"/>
        </a:buClr>
        <a:buSzPct val="60000"/>
        <a:buFont typeface="Wingdings" pitchFamily="2" charset="2"/>
        <a:defRPr sz="2700">
          <a:solidFill>
            <a:schemeClr val="tx1"/>
          </a:solidFill>
          <a:latin typeface="Cambria" panose="02040503050406030204" pitchFamily="18" charset="0"/>
          <a:ea typeface="Cambria" panose="02040503050406030204" pitchFamily="18" charset="0"/>
          <a:cs typeface="+mn-cs"/>
        </a:defRPr>
      </a:lvl1pPr>
      <a:lvl2pPr marL="692150" indent="-347663" algn="l" rtl="0" eaLnBrk="1" fontAlgn="base" hangingPunct="1">
        <a:spcBef>
          <a:spcPct val="0"/>
        </a:spcBef>
        <a:spcAft>
          <a:spcPct val="25000"/>
        </a:spcAft>
        <a:buClr>
          <a:schemeClr val="accent2"/>
        </a:buClr>
        <a:buSzPct val="55000"/>
        <a:buFont typeface="Wingdings" pitchFamily="2" charset="2"/>
        <a:buChar char="l"/>
        <a:defRPr sz="2400">
          <a:solidFill>
            <a:schemeClr val="tx1"/>
          </a:solidFill>
          <a:latin typeface="Cambria" panose="02040503050406030204" pitchFamily="18" charset="0"/>
          <a:ea typeface="Cambria" panose="02040503050406030204" pitchFamily="18" charset="0"/>
        </a:defRPr>
      </a:lvl2pPr>
      <a:lvl3pPr marL="987425" indent="-293688" algn="l" rtl="0" eaLnBrk="1" fontAlgn="base" hangingPunct="1">
        <a:spcBef>
          <a:spcPct val="0"/>
        </a:spcBef>
        <a:spcAft>
          <a:spcPct val="25000"/>
        </a:spcAft>
        <a:buClr>
          <a:schemeClr val="accent1"/>
        </a:buClr>
        <a:buSzPct val="50000"/>
        <a:buFont typeface="Wingdings" pitchFamily="2" charset="2"/>
        <a:buChar char="l"/>
        <a:defRPr sz="2200">
          <a:solidFill>
            <a:schemeClr val="tx1"/>
          </a:solidFill>
          <a:latin typeface="Cambria" panose="02040503050406030204" pitchFamily="18" charset="0"/>
          <a:ea typeface="Cambria" panose="02040503050406030204" pitchFamily="18" charset="0"/>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Cambria" panose="02040503050406030204" pitchFamily="18" charset="0"/>
          <a:ea typeface="Cambria" panose="02040503050406030204" pitchFamily="18" charset="0"/>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Cambria" panose="02040503050406030204" pitchFamily="18" charset="0"/>
          <a:ea typeface="Cambria" panose="02040503050406030204" pitchFamily="18" charset="0"/>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6.wmf"/><Relationship Id="rId7" Type="http://schemas.openxmlformats.org/officeDocument/2006/relationships/image" Target="../media/image8.w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7.wmf"/><Relationship Id="rId4" Type="http://schemas.openxmlformats.org/officeDocument/2006/relationships/oleObject" Target="../embeddings/oleObject3.bin"/><Relationship Id="rId9" Type="http://schemas.openxmlformats.org/officeDocument/2006/relationships/image" Target="../media/image9.wmf"/></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8"/>
          <p:cNvSpPr>
            <a:spLocks noGrp="1" noChangeArrowheads="1"/>
          </p:cNvSpPr>
          <p:nvPr>
            <p:ph type="ctrTitle"/>
          </p:nvPr>
        </p:nvSpPr>
        <p:spPr>
          <a:xfrm>
            <a:off x="1115616" y="872716"/>
            <a:ext cx="5867400" cy="1800200"/>
          </a:xfrm>
        </p:spPr>
        <p:txBody>
          <a:bodyPr anchor="ctr"/>
          <a:lstStyle/>
          <a:p>
            <a:pPr algn="ctr">
              <a:lnSpc>
                <a:spcPct val="150000"/>
              </a:lnSpc>
            </a:pPr>
            <a:r>
              <a:rPr lang="en-US" sz="3500" dirty="0">
                <a:latin typeface="Cambria" panose="02040503050406030204" pitchFamily="18" charset="0"/>
              </a:rPr>
              <a:t>Corporate </a:t>
            </a:r>
            <a:r>
              <a:rPr lang="en-US" altLang="zh-CN" sz="3500" dirty="0">
                <a:latin typeface="Cambria" panose="02040503050406030204" pitchFamily="18" charset="0"/>
              </a:rPr>
              <a:t>Finance</a:t>
            </a:r>
            <a:br>
              <a:rPr lang="en-US" sz="3500" dirty="0">
                <a:latin typeface="Cambria" panose="02040503050406030204" pitchFamily="18" charset="0"/>
              </a:rPr>
            </a:br>
            <a:r>
              <a:rPr lang="en-US" sz="2300" dirty="0">
                <a:latin typeface="Cambria" panose="02040503050406030204" pitchFamily="18" charset="0"/>
              </a:rPr>
              <a:t>Lecture 1: NPV and Basic Concepts of Corporate Finance</a:t>
            </a:r>
          </a:p>
        </p:txBody>
      </p:sp>
      <p:sp>
        <p:nvSpPr>
          <p:cNvPr id="2057" name="Rectangle 9"/>
          <p:cNvSpPr>
            <a:spLocks noGrp="1" noChangeArrowheads="1"/>
          </p:cNvSpPr>
          <p:nvPr>
            <p:ph type="subTitle" idx="1"/>
          </p:nvPr>
        </p:nvSpPr>
        <p:spPr>
          <a:xfrm>
            <a:off x="899592" y="2895600"/>
            <a:ext cx="6324600" cy="2590800"/>
          </a:xfrm>
        </p:spPr>
        <p:txBody>
          <a:bodyPr anchor="ctr"/>
          <a:lstStyle/>
          <a:p>
            <a:pPr algn="ctr">
              <a:spcBef>
                <a:spcPts val="1200"/>
              </a:spcBef>
            </a:pPr>
            <a:endParaRPr lang="en-US" sz="2400" dirty="0">
              <a:latin typeface="Cambria" panose="02040503050406030204" pitchFamily="18" charset="0"/>
            </a:endParaRPr>
          </a:p>
          <a:p>
            <a:pPr algn="ctr">
              <a:spcBef>
                <a:spcPts val="1200"/>
              </a:spcBef>
            </a:pPr>
            <a:r>
              <a:rPr lang="en-US" sz="1800" dirty="0">
                <a:latin typeface="Cambria" panose="02040503050406030204" pitchFamily="18" charset="0"/>
              </a:rPr>
              <a:t>Yuan Shi </a:t>
            </a:r>
            <a:r>
              <a:rPr lang="en-US" sz="1800" dirty="0"/>
              <a:t>©</a:t>
            </a:r>
            <a:endParaRPr lang="en-US" sz="1800" dirty="0">
              <a:latin typeface="Cambria" panose="02040503050406030204" pitchFamily="18" charset="0"/>
            </a:endParaRPr>
          </a:p>
          <a:p>
            <a:pPr algn="ctr">
              <a:spcBef>
                <a:spcPts val="1200"/>
              </a:spcBef>
            </a:pPr>
            <a:r>
              <a:rPr lang="en-US" sz="1800" dirty="0">
                <a:latin typeface="Cambria" panose="02040503050406030204" pitchFamily="18" charset="0"/>
              </a:rPr>
              <a:t>HSBC Business School</a:t>
            </a:r>
          </a:p>
          <a:p>
            <a:pPr algn="ctr"/>
            <a:r>
              <a:rPr lang="en-US" sz="1800" dirty="0">
                <a:latin typeface="Cambria" panose="02040503050406030204" pitchFamily="18" charset="0"/>
              </a:rPr>
              <a:t>Peking University</a:t>
            </a:r>
            <a:endParaRPr lang="en-US" sz="2000" dirty="0">
              <a:latin typeface="Cambria" panose="02040503050406030204" pitchFamily="18" charset="0"/>
            </a:endParaRPr>
          </a:p>
          <a:p>
            <a:pPr algn="ctr"/>
            <a:endParaRPr lang="en-US" sz="2400" dirty="0">
              <a:latin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196" y="6118688"/>
            <a:ext cx="2034540" cy="536719"/>
          </a:xfrm>
          <a:prstGeom prst="rect">
            <a:avLst/>
          </a:prstGeom>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12253-F7A0-5CC6-7C33-4825BB8A9496}"/>
              </a:ext>
            </a:extLst>
          </p:cNvPr>
          <p:cNvSpPr>
            <a:spLocks noGrp="1"/>
          </p:cNvSpPr>
          <p:nvPr>
            <p:ph type="title"/>
          </p:nvPr>
        </p:nvSpPr>
        <p:spPr/>
        <p:txBody>
          <a:bodyPr/>
          <a:lstStyle/>
          <a:p>
            <a:r>
              <a:rPr lang="en-US" altLang="zh-CN" dirty="0"/>
              <a:t>This class</a:t>
            </a:r>
            <a:endParaRPr lang="zh-CN" altLang="en-US" dirty="0"/>
          </a:p>
        </p:txBody>
      </p:sp>
      <p:sp>
        <p:nvSpPr>
          <p:cNvPr id="3" name="Content Placeholder 2">
            <a:extLst>
              <a:ext uri="{FF2B5EF4-FFF2-40B4-BE49-F238E27FC236}">
                <a16:creationId xmlns:a16="http://schemas.microsoft.com/office/drawing/2014/main" id="{1E7A0A59-F6B5-393D-3D24-0B38A6880323}"/>
              </a:ext>
            </a:extLst>
          </p:cNvPr>
          <p:cNvSpPr>
            <a:spLocks noGrp="1"/>
          </p:cNvSpPr>
          <p:nvPr>
            <p:ph idx="1"/>
          </p:nvPr>
        </p:nvSpPr>
        <p:spPr/>
        <p:txBody>
          <a:bodyPr/>
          <a:lstStyle/>
          <a:p>
            <a:r>
              <a:rPr lang="en-US" altLang="zh-CN" dirty="0"/>
              <a:t>Valuation basics</a:t>
            </a:r>
          </a:p>
          <a:p>
            <a:r>
              <a:rPr lang="en-US" altLang="zh-CN" dirty="0"/>
              <a:t>	Time value of Money: Discounting</a:t>
            </a:r>
          </a:p>
          <a:p>
            <a:r>
              <a:rPr lang="en-US" altLang="zh-CN" dirty="0"/>
              <a:t>		Present value and future value </a:t>
            </a:r>
          </a:p>
          <a:p>
            <a:r>
              <a:rPr lang="en-US" altLang="zh-CN" dirty="0"/>
              <a:t>	Calculating multiple cash flows</a:t>
            </a:r>
            <a:endParaRPr lang="zh-CN" altLang="en-US" dirty="0"/>
          </a:p>
        </p:txBody>
      </p:sp>
      <p:sp>
        <p:nvSpPr>
          <p:cNvPr id="4" name="Slide Number Placeholder 3">
            <a:extLst>
              <a:ext uri="{FF2B5EF4-FFF2-40B4-BE49-F238E27FC236}">
                <a16:creationId xmlns:a16="http://schemas.microsoft.com/office/drawing/2014/main" id="{CF5E8B7C-054B-EC8E-B379-EEF7AE86F2AD}"/>
              </a:ext>
            </a:extLst>
          </p:cNvPr>
          <p:cNvSpPr>
            <a:spLocks noGrp="1"/>
          </p:cNvSpPr>
          <p:nvPr>
            <p:ph type="sldNum" sz="quarter" idx="12"/>
          </p:nvPr>
        </p:nvSpPr>
        <p:spPr/>
        <p:txBody>
          <a:bodyPr/>
          <a:lstStyle/>
          <a:p>
            <a:fld id="{72C6B117-A1BB-46C5-94C4-58E564744097}" type="slidenum">
              <a:rPr lang="en-US" altLang="en-US" smtClean="0"/>
              <a:pPr/>
              <a:t>10</a:t>
            </a:fld>
            <a:endParaRPr lang="en-US" altLang="en-US"/>
          </a:p>
        </p:txBody>
      </p:sp>
    </p:spTree>
    <p:extLst>
      <p:ext uri="{BB962C8B-B14F-4D97-AF65-F5344CB8AC3E}">
        <p14:creationId xmlns:p14="http://schemas.microsoft.com/office/powerpoint/2010/main" val="3081113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12DA7-7366-3919-DD46-3F21EA9A94E9}"/>
              </a:ext>
            </a:extLst>
          </p:cNvPr>
          <p:cNvSpPr>
            <a:spLocks noGrp="1"/>
          </p:cNvSpPr>
          <p:nvPr>
            <p:ph type="title"/>
          </p:nvPr>
        </p:nvSpPr>
        <p:spPr/>
        <p:txBody>
          <a:bodyPr/>
          <a:lstStyle/>
          <a:p>
            <a:r>
              <a:rPr lang="en-US" altLang="zh-CN" dirty="0"/>
              <a:t>A quick summary of last class</a:t>
            </a:r>
            <a:endParaRPr lang="zh-CN" altLang="en-US" dirty="0"/>
          </a:p>
        </p:txBody>
      </p:sp>
      <p:sp>
        <p:nvSpPr>
          <p:cNvPr id="3" name="Content Placeholder 2">
            <a:extLst>
              <a:ext uri="{FF2B5EF4-FFF2-40B4-BE49-F238E27FC236}">
                <a16:creationId xmlns:a16="http://schemas.microsoft.com/office/drawing/2014/main" id="{72FFBE39-560A-3FA8-F9EF-37B680BFC9B0}"/>
              </a:ext>
            </a:extLst>
          </p:cNvPr>
          <p:cNvSpPr>
            <a:spLocks noGrp="1"/>
          </p:cNvSpPr>
          <p:nvPr>
            <p:ph idx="1"/>
          </p:nvPr>
        </p:nvSpPr>
        <p:spPr/>
        <p:txBody>
          <a:bodyPr/>
          <a:lstStyle/>
          <a:p>
            <a:r>
              <a:rPr lang="en-US" altLang="zh-CN" dirty="0"/>
              <a:t>Understanding value is important in many finance applications</a:t>
            </a:r>
          </a:p>
          <a:p>
            <a:r>
              <a:rPr lang="en-US" altLang="zh-CN" dirty="0"/>
              <a:t>Value is difficult because a lot of cash flows happen across different time periods</a:t>
            </a:r>
          </a:p>
          <a:p>
            <a:r>
              <a:rPr lang="en-US" altLang="zh-CN" dirty="0"/>
              <a:t>We want to understand the value of the assets at current period (present value)</a:t>
            </a:r>
          </a:p>
          <a:p>
            <a:r>
              <a:rPr lang="en-US" altLang="zh-CN" dirty="0"/>
              <a:t>The technique allowing exchange of value across time periods: discounting </a:t>
            </a:r>
            <a:r>
              <a:rPr lang="zh-CN" altLang="en-US" dirty="0"/>
              <a:t>折现</a:t>
            </a:r>
            <a:endParaRPr lang="en-US" altLang="zh-CN" dirty="0"/>
          </a:p>
          <a:p>
            <a:r>
              <a:rPr lang="en-US" altLang="zh-CN" dirty="0"/>
              <a:t>Idea: holding one RMB today is the same as holding 1+r tomorrow</a:t>
            </a:r>
            <a:endParaRPr lang="zh-CN" altLang="en-US" dirty="0"/>
          </a:p>
        </p:txBody>
      </p:sp>
      <p:sp>
        <p:nvSpPr>
          <p:cNvPr id="4" name="Slide Number Placeholder 3">
            <a:extLst>
              <a:ext uri="{FF2B5EF4-FFF2-40B4-BE49-F238E27FC236}">
                <a16:creationId xmlns:a16="http://schemas.microsoft.com/office/drawing/2014/main" id="{9F1FE223-9C54-D8E9-2FB4-3C441F84E2D1}"/>
              </a:ext>
            </a:extLst>
          </p:cNvPr>
          <p:cNvSpPr>
            <a:spLocks noGrp="1"/>
          </p:cNvSpPr>
          <p:nvPr>
            <p:ph type="sldNum" sz="quarter" idx="12"/>
          </p:nvPr>
        </p:nvSpPr>
        <p:spPr/>
        <p:txBody>
          <a:bodyPr/>
          <a:lstStyle/>
          <a:p>
            <a:fld id="{72C6B117-A1BB-46C5-94C4-58E564744097}" type="slidenum">
              <a:rPr lang="en-US" altLang="en-US" smtClean="0"/>
              <a:pPr/>
              <a:t>11</a:t>
            </a:fld>
            <a:endParaRPr lang="en-US" altLang="en-US"/>
          </a:p>
        </p:txBody>
      </p:sp>
    </p:spTree>
    <p:extLst>
      <p:ext uri="{BB962C8B-B14F-4D97-AF65-F5344CB8AC3E}">
        <p14:creationId xmlns:p14="http://schemas.microsoft.com/office/powerpoint/2010/main" val="3872893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AB931B-23D0-B69C-3B83-154BE1A5CF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7107D1-DF7F-167E-8AE7-86B7B9ABF9C4}"/>
              </a:ext>
            </a:extLst>
          </p:cNvPr>
          <p:cNvSpPr>
            <a:spLocks noGrp="1"/>
          </p:cNvSpPr>
          <p:nvPr>
            <p:ph type="title"/>
          </p:nvPr>
        </p:nvSpPr>
        <p:spPr/>
        <p:txBody>
          <a:bodyPr/>
          <a:lstStyle/>
          <a:p>
            <a:r>
              <a:rPr lang="en-US" altLang="zh-CN" dirty="0"/>
              <a:t>A quick summary of last class</a:t>
            </a:r>
            <a:endParaRPr lang="zh-CN" altLang="en-US" dirty="0"/>
          </a:p>
        </p:txBody>
      </p:sp>
      <p:sp>
        <p:nvSpPr>
          <p:cNvPr id="3" name="Content Placeholder 2">
            <a:extLst>
              <a:ext uri="{FF2B5EF4-FFF2-40B4-BE49-F238E27FC236}">
                <a16:creationId xmlns:a16="http://schemas.microsoft.com/office/drawing/2014/main" id="{BADB678D-B96F-A911-0A4F-77DE96858306}"/>
              </a:ext>
            </a:extLst>
          </p:cNvPr>
          <p:cNvSpPr>
            <a:spLocks noGrp="1"/>
          </p:cNvSpPr>
          <p:nvPr>
            <p:ph idx="1"/>
          </p:nvPr>
        </p:nvSpPr>
        <p:spPr/>
        <p:txBody>
          <a:bodyPr/>
          <a:lstStyle/>
          <a:p>
            <a:r>
              <a:rPr lang="en-US" altLang="zh-CN" dirty="0"/>
              <a:t>Understanding value is important in many finance applications</a:t>
            </a:r>
          </a:p>
          <a:p>
            <a:r>
              <a:rPr lang="en-US" altLang="zh-CN" dirty="0"/>
              <a:t>Value is difficult because a lot of cash flows happen across different time periods</a:t>
            </a:r>
          </a:p>
          <a:p>
            <a:r>
              <a:rPr lang="en-US" altLang="zh-CN" dirty="0"/>
              <a:t>We want to understand the value of the assets at current period (present value)</a:t>
            </a:r>
          </a:p>
          <a:p>
            <a:r>
              <a:rPr lang="en-US" altLang="zh-CN" dirty="0"/>
              <a:t>The technique allowing exchange of value across time periods: discounting </a:t>
            </a:r>
            <a:r>
              <a:rPr lang="zh-CN" altLang="en-US" dirty="0"/>
              <a:t>折现</a:t>
            </a:r>
            <a:endParaRPr lang="en-US" altLang="zh-CN" dirty="0"/>
          </a:p>
          <a:p>
            <a:r>
              <a:rPr lang="en-US" altLang="zh-CN" dirty="0"/>
              <a:t>Idea: holding one RMB today is the same as holding 1+r tomorrow</a:t>
            </a:r>
            <a:endParaRPr lang="zh-CN" altLang="en-US" dirty="0"/>
          </a:p>
        </p:txBody>
      </p:sp>
      <p:sp>
        <p:nvSpPr>
          <p:cNvPr id="4" name="Slide Number Placeholder 3">
            <a:extLst>
              <a:ext uri="{FF2B5EF4-FFF2-40B4-BE49-F238E27FC236}">
                <a16:creationId xmlns:a16="http://schemas.microsoft.com/office/drawing/2014/main" id="{156908B6-D755-C8AB-B609-09A15A6450CF}"/>
              </a:ext>
            </a:extLst>
          </p:cNvPr>
          <p:cNvSpPr>
            <a:spLocks noGrp="1"/>
          </p:cNvSpPr>
          <p:nvPr>
            <p:ph type="sldNum" sz="quarter" idx="12"/>
          </p:nvPr>
        </p:nvSpPr>
        <p:spPr/>
        <p:txBody>
          <a:bodyPr/>
          <a:lstStyle/>
          <a:p>
            <a:fld id="{72C6B117-A1BB-46C5-94C4-58E564744097}" type="slidenum">
              <a:rPr lang="en-US" altLang="en-US" smtClean="0"/>
              <a:pPr/>
              <a:t>12</a:t>
            </a:fld>
            <a:endParaRPr lang="en-US" altLang="en-US"/>
          </a:p>
        </p:txBody>
      </p:sp>
    </p:spTree>
    <p:extLst>
      <p:ext uri="{BB962C8B-B14F-4D97-AF65-F5344CB8AC3E}">
        <p14:creationId xmlns:p14="http://schemas.microsoft.com/office/powerpoint/2010/main" val="1379747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What is Value? </a:t>
            </a:r>
          </a:p>
        </p:txBody>
      </p:sp>
      <p:sp>
        <p:nvSpPr>
          <p:cNvPr id="3" name="内容占位符 2"/>
          <p:cNvSpPr>
            <a:spLocks noGrp="1"/>
          </p:cNvSpPr>
          <p:nvPr>
            <p:ph idx="1"/>
          </p:nvPr>
        </p:nvSpPr>
        <p:spPr>
          <a:xfrm>
            <a:off x="431540" y="1916832"/>
            <a:ext cx="8255260" cy="4248472"/>
          </a:xfrm>
        </p:spPr>
        <p:txBody>
          <a:bodyPr/>
          <a:lstStyle/>
          <a:p>
            <a:pPr lvl="1"/>
            <a:r>
              <a:rPr lang="en-US" dirty="0"/>
              <a:t>In the context of financial economics: </a:t>
            </a:r>
          </a:p>
          <a:p>
            <a:pPr lvl="1"/>
            <a:r>
              <a:rPr lang="en-US" dirty="0"/>
              <a:t>An asset creates value for its owner if it generates a positive value of </a:t>
            </a:r>
            <a:r>
              <a:rPr lang="en-US" b="1" dirty="0">
                <a:solidFill>
                  <a:srgbClr val="000066"/>
                </a:solidFill>
              </a:rPr>
              <a:t>cash flows</a:t>
            </a:r>
            <a:r>
              <a:rPr lang="en-US" dirty="0"/>
              <a:t>.</a:t>
            </a:r>
          </a:p>
          <a:p>
            <a:pPr lvl="2"/>
            <a:endParaRPr lang="en-US" dirty="0"/>
          </a:p>
          <a:p>
            <a:pPr lvl="1"/>
            <a:r>
              <a:rPr lang="en-US" u="sng" dirty="0"/>
              <a:t>Cash Flows</a:t>
            </a:r>
          </a:p>
          <a:p>
            <a:pPr lvl="2"/>
            <a:r>
              <a:rPr lang="en-US" dirty="0"/>
              <a:t>Cash Flows occur in the future</a:t>
            </a:r>
          </a:p>
          <a:p>
            <a:pPr lvl="2"/>
            <a:r>
              <a:rPr lang="en-US" dirty="0"/>
              <a:t>Unless contractually fixed, cash flows need to be forecasted</a:t>
            </a:r>
          </a:p>
          <a:p>
            <a:pPr lvl="2"/>
            <a:r>
              <a:rPr lang="en-US" dirty="0"/>
              <a:t>For non-financial assets (e.g., cash flows from investment projects), cash flows can be conceptually challenging. </a:t>
            </a:r>
          </a:p>
        </p:txBody>
      </p:sp>
      <p:sp>
        <p:nvSpPr>
          <p:cNvPr id="4" name="灯片编号占位符 3"/>
          <p:cNvSpPr>
            <a:spLocks noGrp="1"/>
          </p:cNvSpPr>
          <p:nvPr>
            <p:ph type="sldNum" sz="quarter" idx="12"/>
          </p:nvPr>
        </p:nvSpPr>
        <p:spPr/>
        <p:txBody>
          <a:bodyPr/>
          <a:lstStyle/>
          <a:p>
            <a:fld id="{72C6B117-A1BB-46C5-94C4-58E564744097}" type="slidenum">
              <a:rPr lang="en-US" altLang="en-US" smtClean="0"/>
              <a:pPr/>
              <a:t>13</a:t>
            </a:fld>
            <a:endParaRPr lang="en-US" altLang="en-US"/>
          </a:p>
        </p:txBody>
      </p:sp>
    </p:spTree>
    <p:extLst>
      <p:ext uri="{BB962C8B-B14F-4D97-AF65-F5344CB8AC3E}">
        <p14:creationId xmlns:p14="http://schemas.microsoft.com/office/powerpoint/2010/main" val="3919809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Value-related Decision</a:t>
            </a:r>
          </a:p>
        </p:txBody>
      </p:sp>
      <p:sp>
        <p:nvSpPr>
          <p:cNvPr id="3" name="内容占位符 2"/>
          <p:cNvSpPr>
            <a:spLocks noGrp="1"/>
          </p:cNvSpPr>
          <p:nvPr>
            <p:ph idx="1"/>
          </p:nvPr>
        </p:nvSpPr>
        <p:spPr>
          <a:xfrm>
            <a:off x="539552" y="1916832"/>
            <a:ext cx="7848872" cy="4242782"/>
          </a:xfrm>
        </p:spPr>
        <p:txBody>
          <a:bodyPr/>
          <a:lstStyle/>
          <a:p>
            <a:pPr lvl="1"/>
            <a:r>
              <a:rPr lang="en-US" dirty="0"/>
              <a:t>Acquire an asset in exchange for future cash flows</a:t>
            </a:r>
          </a:p>
          <a:p>
            <a:pPr lvl="1"/>
            <a:r>
              <a:rPr lang="en-US" dirty="0"/>
              <a:t>Corporate Manager</a:t>
            </a:r>
          </a:p>
          <a:p>
            <a:pPr lvl="2"/>
            <a:r>
              <a:rPr lang="en-US" dirty="0"/>
              <a:t>Invest in </a:t>
            </a:r>
            <a:r>
              <a:rPr lang="en-US" i="1" dirty="0"/>
              <a:t>real assets </a:t>
            </a:r>
            <a:r>
              <a:rPr lang="en-US" dirty="0"/>
              <a:t>which generates future cash flows</a:t>
            </a:r>
          </a:p>
          <a:p>
            <a:pPr lvl="1"/>
            <a:r>
              <a:rPr lang="en-US" dirty="0"/>
              <a:t>Investors</a:t>
            </a:r>
          </a:p>
          <a:p>
            <a:pPr lvl="2"/>
            <a:r>
              <a:rPr lang="en-US" dirty="0"/>
              <a:t>Invest in </a:t>
            </a:r>
            <a:r>
              <a:rPr lang="en-US" i="1" dirty="0"/>
              <a:t>financial assets </a:t>
            </a:r>
            <a:r>
              <a:rPr lang="en-US" dirty="0"/>
              <a:t>which entitle the owner to future payments</a:t>
            </a:r>
          </a:p>
          <a:p>
            <a:pPr lvl="3"/>
            <a:r>
              <a:rPr lang="en-US" dirty="0"/>
              <a:t>Bond/Loan: Principal &amp; Interest</a:t>
            </a:r>
          </a:p>
          <a:p>
            <a:pPr lvl="3"/>
            <a:r>
              <a:rPr lang="en-US" dirty="0"/>
              <a:t>Stock: Dividend and Capital Gain</a:t>
            </a:r>
          </a:p>
          <a:p>
            <a:pPr lvl="1"/>
            <a:r>
              <a:rPr lang="en-US" dirty="0"/>
              <a:t>How to judge a good deal? </a:t>
            </a:r>
          </a:p>
        </p:txBody>
      </p:sp>
      <p:sp>
        <p:nvSpPr>
          <p:cNvPr id="4" name="灯片编号占位符 3"/>
          <p:cNvSpPr>
            <a:spLocks noGrp="1"/>
          </p:cNvSpPr>
          <p:nvPr>
            <p:ph type="sldNum" sz="quarter" idx="12"/>
          </p:nvPr>
        </p:nvSpPr>
        <p:spPr/>
        <p:txBody>
          <a:bodyPr/>
          <a:lstStyle/>
          <a:p>
            <a:fld id="{72C6B117-A1BB-46C5-94C4-58E564744097}" type="slidenum">
              <a:rPr lang="en-US" altLang="en-US" smtClean="0"/>
              <a:pPr/>
              <a:t>14</a:t>
            </a:fld>
            <a:endParaRPr lang="en-US" altLang="en-US"/>
          </a:p>
        </p:txBody>
      </p:sp>
    </p:spTree>
    <p:extLst>
      <p:ext uri="{BB962C8B-B14F-4D97-AF65-F5344CB8AC3E}">
        <p14:creationId xmlns:p14="http://schemas.microsoft.com/office/powerpoint/2010/main" val="2597040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To the Strategic Board</a:t>
            </a:r>
          </a:p>
        </p:txBody>
      </p:sp>
      <p:sp>
        <p:nvSpPr>
          <p:cNvPr id="3" name="内容占位符 2"/>
          <p:cNvSpPr>
            <a:spLocks noGrp="1"/>
          </p:cNvSpPr>
          <p:nvPr>
            <p:ph idx="1"/>
          </p:nvPr>
        </p:nvSpPr>
        <p:spPr>
          <a:xfrm>
            <a:off x="1115616" y="1842488"/>
            <a:ext cx="7391400" cy="4411663"/>
          </a:xfrm>
        </p:spPr>
        <p:txBody>
          <a:bodyPr/>
          <a:lstStyle/>
          <a:p>
            <a:pPr marL="0" indent="0" algn="just">
              <a:buNone/>
            </a:pPr>
            <a:r>
              <a:rPr lang="en-US" sz="2400" i="1" dirty="0">
                <a:latin typeface="Calibri" panose="020F0502020204030204" pitchFamily="34" charset="0"/>
                <a:cs typeface="Calibri" panose="020F0502020204030204" pitchFamily="34" charset="0"/>
              </a:rPr>
              <a:t>As per the annual strategy review, and the concerns raised during the (very productive!) November 2020 retreat by the Head of Marketing notwithstanding, as management of the Shenzhen facility we believe the inputs could be sourced at a cost of $100,000 or so, an amount that our suppliers would be amenable to given the current economic environment. After netting out operating expenses (including salaries), sales would then leave a revenue at year-end of almost surely $105,000. We are thus backing the project and recommend to start approaching our suppliers ASAP.    </a:t>
            </a:r>
          </a:p>
          <a:p>
            <a:endParaRPr lang="en-US" dirty="0"/>
          </a:p>
        </p:txBody>
      </p:sp>
      <p:sp>
        <p:nvSpPr>
          <p:cNvPr id="4" name="灯片编号占位符 3"/>
          <p:cNvSpPr>
            <a:spLocks noGrp="1"/>
          </p:cNvSpPr>
          <p:nvPr>
            <p:ph type="sldNum" sz="quarter" idx="12"/>
          </p:nvPr>
        </p:nvSpPr>
        <p:spPr/>
        <p:txBody>
          <a:bodyPr/>
          <a:lstStyle/>
          <a:p>
            <a:fld id="{72C6B117-A1BB-46C5-94C4-58E564744097}" type="slidenum">
              <a:rPr lang="en-US" altLang="en-US" smtClean="0"/>
              <a:pPr/>
              <a:t>15</a:t>
            </a:fld>
            <a:endParaRPr lang="en-US" altLang="en-US"/>
          </a:p>
        </p:txBody>
      </p:sp>
    </p:spTree>
    <p:extLst>
      <p:ext uri="{BB962C8B-B14F-4D97-AF65-F5344CB8AC3E}">
        <p14:creationId xmlns:p14="http://schemas.microsoft.com/office/powerpoint/2010/main" val="1709727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To us…</a:t>
            </a:r>
          </a:p>
        </p:txBody>
      </p:sp>
      <p:sp>
        <p:nvSpPr>
          <p:cNvPr id="3" name="内容占位符 2"/>
          <p:cNvSpPr>
            <a:spLocks noGrp="1"/>
          </p:cNvSpPr>
          <p:nvPr>
            <p:ph idx="1"/>
          </p:nvPr>
        </p:nvSpPr>
        <p:spPr>
          <a:xfrm>
            <a:off x="1115616" y="1772816"/>
            <a:ext cx="7391400" cy="4411663"/>
          </a:xfrm>
        </p:spPr>
        <p:txBody>
          <a:bodyPr/>
          <a:lstStyle/>
          <a:p>
            <a:pPr indent="0"/>
            <a:r>
              <a:rPr lang="en-US" sz="2400" i="1" dirty="0">
                <a:latin typeface="Calibri" panose="020F0502020204030204" pitchFamily="34" charset="0"/>
                <a:cs typeface="Calibri" panose="020F0502020204030204" pitchFamily="34" charset="0"/>
              </a:rPr>
              <a:t>blah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blah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b="1" i="1" dirty="0">
                <a:solidFill>
                  <a:srgbClr val="000066"/>
                </a:solidFill>
                <a:latin typeface="Calibri" panose="020F0502020204030204" pitchFamily="34" charset="0"/>
                <a:cs typeface="Calibri" panose="020F0502020204030204" pitchFamily="34" charset="0"/>
              </a:rPr>
              <a:t>cost of $100,000 </a:t>
            </a:r>
            <a:r>
              <a:rPr lang="en-US" sz="2400" i="1" dirty="0">
                <a:latin typeface="Calibri" panose="020F0502020204030204" pitchFamily="34" charset="0"/>
                <a:cs typeface="Calibri" panose="020F0502020204030204" pitchFamily="34" charset="0"/>
              </a:rPr>
              <a:t>blah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b="1" i="1" dirty="0">
                <a:solidFill>
                  <a:srgbClr val="000066"/>
                </a:solidFill>
                <a:latin typeface="Calibri" panose="020F0502020204030204" pitchFamily="34" charset="0"/>
                <a:cs typeface="Calibri" panose="020F0502020204030204" pitchFamily="34" charset="0"/>
              </a:rPr>
              <a:t>revenue at year-end of almost surely $105,000</a:t>
            </a:r>
            <a:r>
              <a:rPr lang="en-US" sz="2400" b="1" i="1" dirty="0">
                <a:solidFill>
                  <a:srgbClr val="996600"/>
                </a:solidFill>
                <a:latin typeface="Calibri" panose="020F0502020204030204" pitchFamily="34" charset="0"/>
                <a:cs typeface="Calibri" panose="020F0502020204030204" pitchFamily="34" charset="0"/>
              </a:rPr>
              <a:t> </a:t>
            </a:r>
            <a:r>
              <a:rPr lang="en-US" sz="2400" i="1" dirty="0">
                <a:latin typeface="Calibri" panose="020F0502020204030204" pitchFamily="34" charset="0"/>
                <a:cs typeface="Calibri" panose="020F0502020204030204" pitchFamily="34" charset="0"/>
              </a:rPr>
              <a:t>blah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p>
          <a:p>
            <a:endParaRPr lang="en-US" dirty="0"/>
          </a:p>
        </p:txBody>
      </p:sp>
      <p:sp>
        <p:nvSpPr>
          <p:cNvPr id="4" name="灯片编号占位符 3"/>
          <p:cNvSpPr>
            <a:spLocks noGrp="1"/>
          </p:cNvSpPr>
          <p:nvPr>
            <p:ph type="sldNum" sz="quarter" idx="12"/>
          </p:nvPr>
        </p:nvSpPr>
        <p:spPr/>
        <p:txBody>
          <a:bodyPr/>
          <a:lstStyle/>
          <a:p>
            <a:fld id="{72C6B117-A1BB-46C5-94C4-58E564744097}" type="slidenum">
              <a:rPr lang="en-US" altLang="en-US" smtClean="0"/>
              <a:pPr/>
              <a:t>16</a:t>
            </a:fld>
            <a:endParaRPr lang="en-US" altLang="en-US"/>
          </a:p>
        </p:txBody>
      </p:sp>
    </p:spTree>
    <p:extLst>
      <p:ext uri="{BB962C8B-B14F-4D97-AF65-F5344CB8AC3E}">
        <p14:creationId xmlns:p14="http://schemas.microsoft.com/office/powerpoint/2010/main" val="1783703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82000" cy="1143000"/>
          </a:xfrm>
        </p:spPr>
        <p:txBody>
          <a:bodyPr>
            <a:normAutofit/>
          </a:bodyPr>
          <a:lstStyle/>
          <a:p>
            <a:r>
              <a:rPr lang="en-US" dirty="0"/>
              <a:t>Time Value of Money</a:t>
            </a:r>
          </a:p>
        </p:txBody>
      </p:sp>
      <p:sp>
        <p:nvSpPr>
          <p:cNvPr id="37" name="Content Placeholder 2"/>
          <p:cNvSpPr>
            <a:spLocks noGrp="1"/>
          </p:cNvSpPr>
          <p:nvPr>
            <p:ph idx="1"/>
          </p:nvPr>
        </p:nvSpPr>
        <p:spPr>
          <a:xfrm>
            <a:off x="457200" y="3793814"/>
            <a:ext cx="8003232" cy="2530786"/>
          </a:xfrm>
        </p:spPr>
        <p:txBody>
          <a:bodyPr>
            <a:normAutofit/>
          </a:bodyPr>
          <a:lstStyle/>
          <a:p>
            <a:pPr lvl="1"/>
            <a:r>
              <a:rPr lang="en-US" b="1" u="sng" dirty="0"/>
              <a:t>Key Issues: </a:t>
            </a:r>
          </a:p>
          <a:p>
            <a:pPr lvl="2"/>
            <a:r>
              <a:rPr lang="en-US" dirty="0"/>
              <a:t>Cash flows typically occur over time. </a:t>
            </a:r>
          </a:p>
          <a:p>
            <a:pPr lvl="2"/>
            <a:r>
              <a:rPr lang="en-US" altLang="zh-CN" dirty="0"/>
              <a:t>Time value of money implies that we cannot simply add dollar amounts that occur at different points in time. </a:t>
            </a:r>
          </a:p>
          <a:p>
            <a:pPr lvl="2"/>
            <a:r>
              <a:rPr lang="en-US" dirty="0"/>
              <a:t>Dollar today is not the same as dollar one year later. Why? </a:t>
            </a:r>
          </a:p>
          <a:p>
            <a:pPr lvl="1"/>
            <a:endParaRPr lang="en-US" dirty="0"/>
          </a:p>
        </p:txBody>
      </p:sp>
      <p:sp>
        <p:nvSpPr>
          <p:cNvPr id="5" name="Slide Number Placeholder 4"/>
          <p:cNvSpPr>
            <a:spLocks noGrp="1"/>
          </p:cNvSpPr>
          <p:nvPr>
            <p:ph type="sldNum" sz="quarter" idx="12"/>
          </p:nvPr>
        </p:nvSpPr>
        <p:spPr/>
        <p:txBody>
          <a:bodyPr/>
          <a:lstStyle/>
          <a:p>
            <a:fld id="{297BB983-1314-4955-8670-892CDFE4C727}" type="slidenum">
              <a:rPr lang="en-US" smtClean="0"/>
              <a:t>17</a:t>
            </a:fld>
            <a:endParaRPr lang="en-US"/>
          </a:p>
        </p:txBody>
      </p:sp>
      <p:grpSp>
        <p:nvGrpSpPr>
          <p:cNvPr id="7" name="组合 6"/>
          <p:cNvGrpSpPr/>
          <p:nvPr/>
        </p:nvGrpSpPr>
        <p:grpSpPr>
          <a:xfrm>
            <a:off x="990601" y="1520788"/>
            <a:ext cx="6476999" cy="1935778"/>
            <a:chOff x="990601" y="1676400"/>
            <a:chExt cx="6476999" cy="1935778"/>
          </a:xfrm>
        </p:grpSpPr>
        <p:cxnSp>
          <p:nvCxnSpPr>
            <p:cNvPr id="12" name="Straight Arrow Connector 11"/>
            <p:cNvCxnSpPr/>
            <p:nvPr/>
          </p:nvCxnSpPr>
          <p:spPr>
            <a:xfrm>
              <a:off x="3124202" y="2874819"/>
              <a:ext cx="4190998" cy="0"/>
            </a:xfrm>
            <a:prstGeom prst="straightConnector1">
              <a:avLst/>
            </a:prstGeom>
            <a:ln w="38100">
              <a:solidFill>
                <a:srgbClr val="003366"/>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94499" y="3212068"/>
              <a:ext cx="1752600" cy="400110"/>
            </a:xfrm>
            <a:prstGeom prst="rect">
              <a:avLst/>
            </a:prstGeom>
            <a:noFill/>
          </p:spPr>
          <p:txBody>
            <a:bodyPr wrap="square" rtlCol="0">
              <a:spAutoFit/>
            </a:bodyPr>
            <a:lstStyle/>
            <a:p>
              <a:pPr>
                <a:buNone/>
              </a:pPr>
              <a:r>
                <a:rPr lang="en-US" sz="2000" b="1" dirty="0">
                  <a:latin typeface="Cambria" panose="02040503050406030204" pitchFamily="18" charset="0"/>
                  <a:ea typeface="Cambria" panose="02040503050406030204" pitchFamily="18" charset="0"/>
                </a:rPr>
                <a:t>Cash flow</a:t>
              </a:r>
            </a:p>
          </p:txBody>
        </p:sp>
        <p:cxnSp>
          <p:nvCxnSpPr>
            <p:cNvPr id="4" name="Straight Connector 3"/>
            <p:cNvCxnSpPr/>
            <p:nvPr/>
          </p:nvCxnSpPr>
          <p:spPr>
            <a:xfrm>
              <a:off x="3124202" y="2590802"/>
              <a:ext cx="0" cy="537773"/>
            </a:xfrm>
            <a:prstGeom prst="line">
              <a:avLst/>
            </a:prstGeom>
            <a:ln w="38100">
              <a:solidFill>
                <a:srgbClr val="00336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876802" y="2590802"/>
              <a:ext cx="0" cy="537773"/>
            </a:xfrm>
            <a:prstGeom prst="line">
              <a:avLst/>
            </a:prstGeom>
            <a:ln w="38100">
              <a:solidFill>
                <a:srgbClr val="00336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553202" y="2605934"/>
              <a:ext cx="0" cy="537773"/>
            </a:xfrm>
            <a:prstGeom prst="line">
              <a:avLst/>
            </a:prstGeom>
            <a:ln w="38100">
              <a:solidFill>
                <a:srgbClr val="003366"/>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86000" y="3212068"/>
              <a:ext cx="1752600" cy="400110"/>
            </a:xfrm>
            <a:prstGeom prst="rect">
              <a:avLst/>
            </a:prstGeom>
            <a:noFill/>
          </p:spPr>
          <p:txBody>
            <a:bodyPr wrap="square" rtlCol="0">
              <a:spAutoFit/>
            </a:bodyPr>
            <a:lstStyle/>
            <a:p>
              <a:pPr algn="ctr">
                <a:buNone/>
              </a:pPr>
              <a:r>
                <a:rPr lang="en-US" sz="2000" b="1" dirty="0">
                  <a:latin typeface="Cambria" panose="02040503050406030204" pitchFamily="18" charset="0"/>
                  <a:ea typeface="Cambria" panose="02040503050406030204" pitchFamily="18" charset="0"/>
                </a:rPr>
                <a:t>-$100,000</a:t>
              </a:r>
            </a:p>
          </p:txBody>
        </p:sp>
        <p:sp>
          <p:nvSpPr>
            <p:cNvPr id="24" name="TextBox 23"/>
            <p:cNvSpPr txBox="1"/>
            <p:nvPr/>
          </p:nvSpPr>
          <p:spPr>
            <a:xfrm>
              <a:off x="4038600" y="3212068"/>
              <a:ext cx="1752600" cy="400110"/>
            </a:xfrm>
            <a:prstGeom prst="rect">
              <a:avLst/>
            </a:prstGeom>
            <a:noFill/>
          </p:spPr>
          <p:txBody>
            <a:bodyPr wrap="square" rtlCol="0">
              <a:spAutoFit/>
            </a:bodyPr>
            <a:lstStyle/>
            <a:p>
              <a:pPr algn="ctr">
                <a:buNone/>
              </a:pPr>
              <a:r>
                <a:rPr lang="en-US" sz="2000" b="1" dirty="0">
                  <a:latin typeface="Cambria" panose="02040503050406030204" pitchFamily="18" charset="0"/>
                  <a:ea typeface="Cambria" panose="02040503050406030204" pitchFamily="18" charset="0"/>
                </a:rPr>
                <a:t>$105,000</a:t>
              </a:r>
            </a:p>
          </p:txBody>
        </p:sp>
        <p:sp>
          <p:nvSpPr>
            <p:cNvPr id="25" name="TextBox 24"/>
            <p:cNvSpPr txBox="1"/>
            <p:nvPr/>
          </p:nvSpPr>
          <p:spPr>
            <a:xfrm>
              <a:off x="5715000" y="3212068"/>
              <a:ext cx="1752600" cy="400110"/>
            </a:xfrm>
            <a:prstGeom prst="rect">
              <a:avLst/>
            </a:prstGeom>
            <a:noFill/>
          </p:spPr>
          <p:txBody>
            <a:bodyPr wrap="square" rtlCol="0">
              <a:spAutoFit/>
            </a:bodyPr>
            <a:lstStyle/>
            <a:p>
              <a:pPr algn="ctr">
                <a:buNone/>
              </a:pPr>
              <a:r>
                <a:rPr lang="en-US" sz="2000" b="1" dirty="0">
                  <a:latin typeface="Cambria" panose="02040503050406030204" pitchFamily="18" charset="0"/>
                  <a:ea typeface="Cambria" panose="02040503050406030204" pitchFamily="18" charset="0"/>
                </a:rPr>
                <a:t>$0</a:t>
              </a:r>
            </a:p>
          </p:txBody>
        </p:sp>
        <p:sp>
          <p:nvSpPr>
            <p:cNvPr id="26" name="TextBox 25"/>
            <p:cNvSpPr txBox="1"/>
            <p:nvPr/>
          </p:nvSpPr>
          <p:spPr>
            <a:xfrm>
              <a:off x="990601" y="2305342"/>
              <a:ext cx="1752600" cy="400110"/>
            </a:xfrm>
            <a:prstGeom prst="rect">
              <a:avLst/>
            </a:prstGeom>
            <a:noFill/>
          </p:spPr>
          <p:txBody>
            <a:bodyPr wrap="square" rtlCol="0">
              <a:spAutoFit/>
            </a:bodyPr>
            <a:lstStyle/>
            <a:p>
              <a:pPr>
                <a:buNone/>
              </a:pPr>
              <a:r>
                <a:rPr lang="en-US" sz="2000" b="1" dirty="0">
                  <a:latin typeface="Cambria" panose="02040503050406030204" pitchFamily="18" charset="0"/>
                  <a:ea typeface="Cambria" panose="02040503050406030204" pitchFamily="18" charset="0"/>
                </a:rPr>
                <a:t>Date</a:t>
              </a:r>
            </a:p>
          </p:txBody>
        </p:sp>
        <p:sp>
          <p:nvSpPr>
            <p:cNvPr id="27" name="TextBox 26"/>
            <p:cNvSpPr txBox="1"/>
            <p:nvPr/>
          </p:nvSpPr>
          <p:spPr>
            <a:xfrm>
              <a:off x="2743200" y="2286000"/>
              <a:ext cx="762000" cy="400110"/>
            </a:xfrm>
            <a:prstGeom prst="rect">
              <a:avLst/>
            </a:prstGeom>
            <a:noFill/>
          </p:spPr>
          <p:txBody>
            <a:bodyPr wrap="square" rtlCol="0">
              <a:spAutoFit/>
            </a:bodyPr>
            <a:lstStyle/>
            <a:p>
              <a:pPr algn="ctr">
                <a:buNone/>
              </a:pPr>
              <a:r>
                <a:rPr lang="en-US" sz="2000" b="1" dirty="0">
                  <a:latin typeface="Cambria" panose="02040503050406030204" pitchFamily="18" charset="0"/>
                  <a:ea typeface="Cambria" panose="02040503050406030204" pitchFamily="18" charset="0"/>
                </a:rPr>
                <a:t>0</a:t>
              </a:r>
            </a:p>
          </p:txBody>
        </p:sp>
        <p:sp>
          <p:nvSpPr>
            <p:cNvPr id="28" name="TextBox 27"/>
            <p:cNvSpPr txBox="1"/>
            <p:nvPr/>
          </p:nvSpPr>
          <p:spPr>
            <a:xfrm>
              <a:off x="4495800" y="2286000"/>
              <a:ext cx="762000" cy="400110"/>
            </a:xfrm>
            <a:prstGeom prst="rect">
              <a:avLst/>
            </a:prstGeom>
            <a:noFill/>
          </p:spPr>
          <p:txBody>
            <a:bodyPr wrap="square" rtlCol="0">
              <a:spAutoFit/>
            </a:bodyPr>
            <a:lstStyle/>
            <a:p>
              <a:pPr algn="ctr">
                <a:buNone/>
              </a:pPr>
              <a:r>
                <a:rPr lang="en-US" sz="2000" b="1" dirty="0">
                  <a:latin typeface="Cambria" panose="02040503050406030204" pitchFamily="18" charset="0"/>
                  <a:ea typeface="Cambria" panose="02040503050406030204" pitchFamily="18" charset="0"/>
                </a:rPr>
                <a:t>1</a:t>
              </a:r>
            </a:p>
          </p:txBody>
        </p:sp>
        <p:sp>
          <p:nvSpPr>
            <p:cNvPr id="29" name="TextBox 28"/>
            <p:cNvSpPr txBox="1"/>
            <p:nvPr/>
          </p:nvSpPr>
          <p:spPr>
            <a:xfrm>
              <a:off x="6172200" y="2297668"/>
              <a:ext cx="762000" cy="400110"/>
            </a:xfrm>
            <a:prstGeom prst="rect">
              <a:avLst/>
            </a:prstGeom>
            <a:noFill/>
          </p:spPr>
          <p:txBody>
            <a:bodyPr wrap="square" rtlCol="0">
              <a:spAutoFit/>
            </a:bodyPr>
            <a:lstStyle/>
            <a:p>
              <a:pPr algn="ctr">
                <a:buNone/>
              </a:pPr>
              <a:r>
                <a:rPr lang="en-US" sz="2000" b="1" dirty="0">
                  <a:latin typeface="Cambria" panose="02040503050406030204" pitchFamily="18" charset="0"/>
                  <a:ea typeface="Cambria" panose="02040503050406030204" pitchFamily="18" charset="0"/>
                </a:rPr>
                <a:t>2</a:t>
              </a:r>
            </a:p>
          </p:txBody>
        </p:sp>
        <p:sp>
          <p:nvSpPr>
            <p:cNvPr id="19" name="Left Bracket 18"/>
            <p:cNvSpPr/>
            <p:nvPr/>
          </p:nvSpPr>
          <p:spPr>
            <a:xfrm rot="5400000">
              <a:off x="3864234" y="1333596"/>
              <a:ext cx="272533" cy="1752599"/>
            </a:xfrm>
            <a:prstGeom prst="leftBracket">
              <a:avLst/>
            </a:prstGeom>
            <a:ln w="38100">
              <a:solidFill>
                <a:srgbClr val="9966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a:off x="3124199" y="1676400"/>
              <a:ext cx="1752600" cy="400110"/>
            </a:xfrm>
            <a:prstGeom prst="rect">
              <a:avLst/>
            </a:prstGeom>
            <a:noFill/>
          </p:spPr>
          <p:txBody>
            <a:bodyPr wrap="square" rtlCol="0">
              <a:spAutoFit/>
            </a:bodyPr>
            <a:lstStyle/>
            <a:p>
              <a:pPr algn="ctr">
                <a:buNone/>
              </a:pPr>
              <a:r>
                <a:rPr lang="en-US" sz="2000" b="1" dirty="0">
                  <a:latin typeface="Cambria" panose="02040503050406030204" pitchFamily="18" charset="0"/>
                  <a:ea typeface="Cambria" panose="02040503050406030204" pitchFamily="18" charset="0"/>
                </a:rPr>
                <a:t>First year</a:t>
              </a:r>
            </a:p>
          </p:txBody>
        </p:sp>
        <p:sp>
          <p:nvSpPr>
            <p:cNvPr id="35" name="Left Bracket 34"/>
            <p:cNvSpPr/>
            <p:nvPr/>
          </p:nvSpPr>
          <p:spPr>
            <a:xfrm rot="5400000">
              <a:off x="5615651" y="1348451"/>
              <a:ext cx="274903" cy="1752599"/>
            </a:xfrm>
            <a:prstGeom prst="leftBracket">
              <a:avLst/>
            </a:prstGeom>
            <a:ln w="38100">
              <a:solidFill>
                <a:srgbClr val="9966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TextBox 35"/>
            <p:cNvSpPr txBox="1"/>
            <p:nvPr/>
          </p:nvSpPr>
          <p:spPr>
            <a:xfrm>
              <a:off x="4876800" y="1676400"/>
              <a:ext cx="1752600" cy="400110"/>
            </a:xfrm>
            <a:prstGeom prst="rect">
              <a:avLst/>
            </a:prstGeom>
            <a:noFill/>
          </p:spPr>
          <p:txBody>
            <a:bodyPr wrap="square" rtlCol="0">
              <a:spAutoFit/>
            </a:bodyPr>
            <a:lstStyle/>
            <a:p>
              <a:pPr algn="ctr">
                <a:buNone/>
              </a:pPr>
              <a:r>
                <a:rPr lang="en-US" sz="2000" b="1" dirty="0">
                  <a:latin typeface="Cambria" panose="02040503050406030204" pitchFamily="18" charset="0"/>
                  <a:ea typeface="Cambria" panose="02040503050406030204" pitchFamily="18" charset="0"/>
                </a:rPr>
                <a:t>Second year</a:t>
              </a:r>
            </a:p>
          </p:txBody>
        </p:sp>
      </p:grpSp>
    </p:spTree>
    <p:extLst>
      <p:ext uri="{BB962C8B-B14F-4D97-AF65-F5344CB8AC3E}">
        <p14:creationId xmlns:p14="http://schemas.microsoft.com/office/powerpoint/2010/main" val="4146897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Time Value of Money</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7544" y="1836737"/>
                <a:ext cx="8219256" cy="4411663"/>
              </a:xfrm>
            </p:spPr>
            <p:txBody>
              <a:bodyPr/>
              <a:lstStyle/>
              <a:p>
                <a:pPr lvl="1"/>
                <a:r>
                  <a:rPr lang="en-US" dirty="0"/>
                  <a:t>Investment has </a:t>
                </a:r>
                <a:r>
                  <a:rPr lang="en-US" b="1" dirty="0">
                    <a:solidFill>
                      <a:srgbClr val="000066"/>
                    </a:solidFill>
                  </a:rPr>
                  <a:t>opportunity cost</a:t>
                </a:r>
                <a:r>
                  <a:rPr lang="en-US" dirty="0"/>
                  <a:t>.</a:t>
                </a:r>
              </a:p>
              <a:p>
                <a:pPr lvl="1"/>
                <a:r>
                  <a:rPr lang="en-US" dirty="0"/>
                  <a:t>An important benchmark is the return on “risk-free” assets such as government bond. </a:t>
                </a:r>
              </a:p>
              <a:p>
                <a:pPr lvl="2"/>
                <a:r>
                  <a:rPr lang="en-US" dirty="0"/>
                  <a:t>Let </a:t>
                </a:r>
                <a14:m>
                  <m:oMath xmlns:m="http://schemas.openxmlformats.org/officeDocument/2006/math">
                    <m:r>
                      <a:rPr lang="en-US" b="0" i="1" smtClean="0">
                        <a:latin typeface="Cambria Math" panose="02040503050406030204" pitchFamily="18" charset="0"/>
                      </a:rPr>
                      <m:t>𝑟</m:t>
                    </m:r>
                  </m:oMath>
                </a14:m>
                <a:r>
                  <a:rPr lang="en-US" dirty="0"/>
                  <a:t> denote the risk-free rate</a:t>
                </a:r>
              </a:p>
              <a:p>
                <a:pPr lvl="2"/>
                <a:r>
                  <a:rPr lang="en-US" dirty="0"/>
                  <a:t>$1 today is equivalent to </a:t>
                </a:r>
                <a14:m>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𝑟</m:t>
                            </m:r>
                          </m:e>
                        </m:d>
                      </m:e>
                      <m:sup>
                        <m:r>
                          <a:rPr lang="en-US" b="0" i="1" smtClean="0">
                            <a:latin typeface="Cambria Math" panose="02040503050406030204" pitchFamily="18" charset="0"/>
                          </a:rPr>
                          <m:t>𝑡</m:t>
                        </m:r>
                      </m:sup>
                    </m:sSup>
                  </m:oMath>
                </a14:m>
                <a:r>
                  <a:rPr lang="en-US" dirty="0"/>
                  <a:t> dollars </a:t>
                </a:r>
                <a14:m>
                  <m:oMath xmlns:m="http://schemas.openxmlformats.org/officeDocument/2006/math">
                    <m:r>
                      <a:rPr lang="en-US" b="0" i="1" smtClean="0">
                        <a:latin typeface="Cambria Math" panose="02040503050406030204" pitchFamily="18" charset="0"/>
                      </a:rPr>
                      <m:t>𝑡</m:t>
                    </m:r>
                  </m:oMath>
                </a14:m>
                <a:r>
                  <a:rPr lang="en-US" dirty="0"/>
                  <a:t> periods later, namely, has a Future Value of</a:t>
                </a:r>
              </a:p>
              <a:p>
                <a:pPr marL="693737" lvl="2"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𝐹𝑉</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𝑟</m:t>
                              </m:r>
                            </m:e>
                          </m:d>
                        </m:e>
                        <m:sup>
                          <m:r>
                            <a:rPr lang="en-US" b="0" i="1" smtClean="0">
                              <a:latin typeface="Cambria Math" panose="02040503050406030204" pitchFamily="18" charset="0"/>
                            </a:rPr>
                            <m:t>𝑡</m:t>
                          </m:r>
                        </m:sup>
                      </m:sSup>
                    </m:oMath>
                  </m:oMathPara>
                </a14:m>
                <a:endParaRPr lang="en-US" dirty="0"/>
              </a:p>
              <a:p>
                <a:pPr lvl="2"/>
                <a:r>
                  <a:rPr lang="en-US" dirty="0"/>
                  <a:t>$C </a:t>
                </a:r>
                <a:r>
                  <a:rPr lang="en-US" u="sng" dirty="0"/>
                  <a:t>promised in certainty </a:t>
                </a:r>
                <a14:m>
                  <m:oMath xmlns:m="http://schemas.openxmlformats.org/officeDocument/2006/math">
                    <m:r>
                      <m:rPr>
                        <m:sty m:val="p"/>
                      </m:rPr>
                      <a:rPr lang="en-US" b="0" i="0" smtClean="0">
                        <a:latin typeface="Cambria Math" panose="02040503050406030204" pitchFamily="18" charset="0"/>
                      </a:rPr>
                      <m:t>t</m:t>
                    </m:r>
                  </m:oMath>
                </a14:m>
                <a:r>
                  <a:rPr lang="en-US" dirty="0"/>
                  <a:t> periods later is equivalent to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𝑟</m:t>
                            </m:r>
                          </m:e>
                        </m:d>
                      </m:e>
                      <m:sup>
                        <m:r>
                          <a:rPr lang="en-US" b="0" i="1" smtClean="0">
                            <a:latin typeface="Cambria Math" panose="02040503050406030204" pitchFamily="18" charset="0"/>
                          </a:rPr>
                          <m:t>𝑡</m:t>
                        </m:r>
                      </m:sup>
                    </m:sSup>
                  </m:oMath>
                </a14:m>
                <a:r>
                  <a:rPr lang="en-US" dirty="0"/>
                  <a:t>, namely, has Present Value of</a:t>
                </a:r>
              </a:p>
              <a:p>
                <a:pPr marL="693737" lvl="2"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𝑃𝑉</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m:t>
                              </m:r>
                            </m:sub>
                          </m:sSub>
                        </m:num>
                        <m:den>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𝑟</m:t>
                                  </m:r>
                                </m:e>
                              </m:d>
                            </m:e>
                            <m:sup>
                              <m:r>
                                <a:rPr lang="en-US" b="0" i="1" smtClean="0">
                                  <a:latin typeface="Cambria Math" panose="02040503050406030204" pitchFamily="18" charset="0"/>
                                </a:rPr>
                                <m:t>𝑡</m:t>
                              </m:r>
                            </m:sup>
                          </m:sSup>
                        </m:den>
                      </m:f>
                    </m:oMath>
                  </m:oMathPara>
                </a14:m>
                <a:endParaRPr lang="en-US" b="0" dirty="0"/>
              </a:p>
              <a:p>
                <a:pPr marL="693737" lvl="2" indent="0">
                  <a:buNone/>
                </a:pPr>
                <a:endParaRPr lang="en-US" dirty="0"/>
              </a:p>
              <a:p>
                <a:pPr lvl="2"/>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7544" y="1836737"/>
                <a:ext cx="8219256" cy="4411663"/>
              </a:xfrm>
              <a:blipFill rotWithShape="0">
                <a:blip r:embed="rId2"/>
                <a:stretch>
                  <a:fillRect t="-1105"/>
                </a:stretch>
              </a:blipFill>
            </p:spPr>
            <p:txBody>
              <a:bodyPr/>
              <a:lstStyle/>
              <a:p>
                <a:r>
                  <a:rPr lang="en-US">
                    <a:noFill/>
                  </a:rPr>
                  <a:t> </a:t>
                </a:r>
              </a:p>
            </p:txBody>
          </p:sp>
        </mc:Fallback>
      </mc:AlternateContent>
      <p:sp>
        <p:nvSpPr>
          <p:cNvPr id="4" name="灯片编号占位符 3"/>
          <p:cNvSpPr>
            <a:spLocks noGrp="1"/>
          </p:cNvSpPr>
          <p:nvPr>
            <p:ph type="sldNum" sz="quarter" idx="12"/>
          </p:nvPr>
        </p:nvSpPr>
        <p:spPr/>
        <p:txBody>
          <a:bodyPr/>
          <a:lstStyle/>
          <a:p>
            <a:fld id="{72C6B117-A1BB-46C5-94C4-58E564744097}" type="slidenum">
              <a:rPr lang="en-US" altLang="en-US" smtClean="0"/>
              <a:pPr/>
              <a:t>18</a:t>
            </a:fld>
            <a:endParaRPr lang="en-US" altLang="en-US"/>
          </a:p>
        </p:txBody>
      </p:sp>
    </p:spTree>
    <p:extLst>
      <p:ext uri="{BB962C8B-B14F-4D97-AF65-F5344CB8AC3E}">
        <p14:creationId xmlns:p14="http://schemas.microsoft.com/office/powerpoint/2010/main" val="830447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82000" cy="1143000"/>
          </a:xfrm>
        </p:spPr>
        <p:txBody>
          <a:bodyPr>
            <a:normAutofit/>
          </a:bodyPr>
          <a:lstStyle/>
          <a:p>
            <a:r>
              <a:rPr lang="en-US" dirty="0"/>
              <a:t>Time Value of Money</a:t>
            </a:r>
          </a:p>
        </p:txBody>
      </p:sp>
      <p:sp>
        <p:nvSpPr>
          <p:cNvPr id="37" name="Content Placeholder 2"/>
          <p:cNvSpPr>
            <a:spLocks noGrp="1"/>
          </p:cNvSpPr>
          <p:nvPr>
            <p:ph idx="1"/>
          </p:nvPr>
        </p:nvSpPr>
        <p:spPr>
          <a:xfrm>
            <a:off x="457200" y="3793814"/>
            <a:ext cx="8003232" cy="2530786"/>
          </a:xfrm>
        </p:spPr>
        <p:txBody>
          <a:bodyPr>
            <a:normAutofit fontScale="92500" lnSpcReduction="20000"/>
          </a:bodyPr>
          <a:lstStyle/>
          <a:p>
            <a:pPr lvl="1"/>
            <a:r>
              <a:rPr lang="en-US" dirty="0"/>
              <a:t>Present Value of $105,000</a:t>
            </a:r>
          </a:p>
          <a:p>
            <a:pPr lvl="2"/>
            <a:r>
              <a:rPr lang="en-US" dirty="0"/>
              <a:t>Competitive financial market</a:t>
            </a:r>
          </a:p>
          <a:p>
            <a:pPr lvl="2"/>
            <a:r>
              <a:rPr lang="en-US" dirty="0"/>
              <a:t>Borrow/ invest at risk-free rate of 3%</a:t>
            </a:r>
          </a:p>
          <a:p>
            <a:pPr lvl="2"/>
            <a:r>
              <a:rPr lang="en-US" dirty="0"/>
              <a:t>Value today: $105,000/(1+3%) = $101,942</a:t>
            </a:r>
          </a:p>
          <a:p>
            <a:pPr lvl="1"/>
            <a:r>
              <a:rPr lang="en-US" b="1" dirty="0">
                <a:solidFill>
                  <a:srgbClr val="000066"/>
                </a:solidFill>
              </a:rPr>
              <a:t>Net Present Value: </a:t>
            </a:r>
          </a:p>
          <a:p>
            <a:pPr lvl="2"/>
            <a:r>
              <a:rPr lang="en-US" dirty="0"/>
              <a:t>the net value added by the investment</a:t>
            </a:r>
          </a:p>
          <a:p>
            <a:pPr lvl="2"/>
            <a:r>
              <a:rPr lang="en-US" dirty="0"/>
              <a:t>$101,942 - $100,000 = $1,942 &gt;0</a:t>
            </a:r>
          </a:p>
        </p:txBody>
      </p:sp>
      <p:sp>
        <p:nvSpPr>
          <p:cNvPr id="5" name="Slide Number Placeholder 4"/>
          <p:cNvSpPr>
            <a:spLocks noGrp="1"/>
          </p:cNvSpPr>
          <p:nvPr>
            <p:ph type="sldNum" sz="quarter" idx="12"/>
          </p:nvPr>
        </p:nvSpPr>
        <p:spPr/>
        <p:txBody>
          <a:bodyPr/>
          <a:lstStyle/>
          <a:p>
            <a:fld id="{297BB983-1314-4955-8670-892CDFE4C727}" type="slidenum">
              <a:rPr lang="en-US" smtClean="0"/>
              <a:t>19</a:t>
            </a:fld>
            <a:endParaRPr lang="en-US"/>
          </a:p>
        </p:txBody>
      </p:sp>
      <p:grpSp>
        <p:nvGrpSpPr>
          <p:cNvPr id="7" name="组合 6"/>
          <p:cNvGrpSpPr/>
          <p:nvPr/>
        </p:nvGrpSpPr>
        <p:grpSpPr>
          <a:xfrm>
            <a:off x="990601" y="1520788"/>
            <a:ext cx="6476999" cy="1935778"/>
            <a:chOff x="990601" y="1676400"/>
            <a:chExt cx="6476999" cy="1935778"/>
          </a:xfrm>
        </p:grpSpPr>
        <p:cxnSp>
          <p:nvCxnSpPr>
            <p:cNvPr id="12" name="Straight Arrow Connector 11"/>
            <p:cNvCxnSpPr/>
            <p:nvPr/>
          </p:nvCxnSpPr>
          <p:spPr>
            <a:xfrm>
              <a:off x="3124202" y="2874819"/>
              <a:ext cx="4190998" cy="0"/>
            </a:xfrm>
            <a:prstGeom prst="straightConnector1">
              <a:avLst/>
            </a:prstGeom>
            <a:ln w="38100">
              <a:solidFill>
                <a:srgbClr val="003366"/>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94499" y="3212068"/>
              <a:ext cx="1752600" cy="400110"/>
            </a:xfrm>
            <a:prstGeom prst="rect">
              <a:avLst/>
            </a:prstGeom>
            <a:noFill/>
          </p:spPr>
          <p:txBody>
            <a:bodyPr wrap="square" rtlCol="0">
              <a:spAutoFit/>
            </a:bodyPr>
            <a:lstStyle/>
            <a:p>
              <a:pPr>
                <a:buNone/>
              </a:pPr>
              <a:r>
                <a:rPr lang="en-US" sz="2000" b="1" dirty="0">
                  <a:latin typeface="Cambria" panose="02040503050406030204" pitchFamily="18" charset="0"/>
                  <a:ea typeface="Cambria" panose="02040503050406030204" pitchFamily="18" charset="0"/>
                </a:rPr>
                <a:t>Cash flow</a:t>
              </a:r>
            </a:p>
          </p:txBody>
        </p:sp>
        <p:cxnSp>
          <p:nvCxnSpPr>
            <p:cNvPr id="4" name="Straight Connector 3"/>
            <p:cNvCxnSpPr/>
            <p:nvPr/>
          </p:nvCxnSpPr>
          <p:spPr>
            <a:xfrm>
              <a:off x="3124202" y="2590802"/>
              <a:ext cx="0" cy="537773"/>
            </a:xfrm>
            <a:prstGeom prst="line">
              <a:avLst/>
            </a:prstGeom>
            <a:ln w="38100">
              <a:solidFill>
                <a:srgbClr val="00336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876802" y="2590802"/>
              <a:ext cx="0" cy="537773"/>
            </a:xfrm>
            <a:prstGeom prst="line">
              <a:avLst/>
            </a:prstGeom>
            <a:ln w="38100">
              <a:solidFill>
                <a:srgbClr val="00336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553202" y="2605934"/>
              <a:ext cx="0" cy="537773"/>
            </a:xfrm>
            <a:prstGeom prst="line">
              <a:avLst/>
            </a:prstGeom>
            <a:ln w="38100">
              <a:solidFill>
                <a:srgbClr val="003366"/>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286000" y="3212068"/>
              <a:ext cx="1752600" cy="400110"/>
            </a:xfrm>
            <a:prstGeom prst="rect">
              <a:avLst/>
            </a:prstGeom>
            <a:noFill/>
          </p:spPr>
          <p:txBody>
            <a:bodyPr wrap="square" rtlCol="0">
              <a:spAutoFit/>
            </a:bodyPr>
            <a:lstStyle/>
            <a:p>
              <a:pPr algn="ctr">
                <a:buNone/>
              </a:pPr>
              <a:r>
                <a:rPr lang="en-US" sz="2000" b="1" dirty="0">
                  <a:latin typeface="Cambria" panose="02040503050406030204" pitchFamily="18" charset="0"/>
                  <a:ea typeface="Cambria" panose="02040503050406030204" pitchFamily="18" charset="0"/>
                </a:rPr>
                <a:t>-$100,000</a:t>
              </a:r>
            </a:p>
          </p:txBody>
        </p:sp>
        <p:sp>
          <p:nvSpPr>
            <p:cNvPr id="24" name="TextBox 23"/>
            <p:cNvSpPr txBox="1"/>
            <p:nvPr/>
          </p:nvSpPr>
          <p:spPr>
            <a:xfrm>
              <a:off x="4038600" y="3212068"/>
              <a:ext cx="1752600" cy="400110"/>
            </a:xfrm>
            <a:prstGeom prst="rect">
              <a:avLst/>
            </a:prstGeom>
            <a:noFill/>
          </p:spPr>
          <p:txBody>
            <a:bodyPr wrap="square" rtlCol="0">
              <a:spAutoFit/>
            </a:bodyPr>
            <a:lstStyle/>
            <a:p>
              <a:pPr algn="ctr">
                <a:buNone/>
              </a:pPr>
              <a:r>
                <a:rPr lang="en-US" sz="2000" b="1" dirty="0">
                  <a:latin typeface="Cambria" panose="02040503050406030204" pitchFamily="18" charset="0"/>
                  <a:ea typeface="Cambria" panose="02040503050406030204" pitchFamily="18" charset="0"/>
                </a:rPr>
                <a:t>$105,000</a:t>
              </a:r>
            </a:p>
          </p:txBody>
        </p:sp>
        <p:sp>
          <p:nvSpPr>
            <p:cNvPr id="25" name="TextBox 24"/>
            <p:cNvSpPr txBox="1"/>
            <p:nvPr/>
          </p:nvSpPr>
          <p:spPr>
            <a:xfrm>
              <a:off x="5715000" y="3212068"/>
              <a:ext cx="1752600" cy="400110"/>
            </a:xfrm>
            <a:prstGeom prst="rect">
              <a:avLst/>
            </a:prstGeom>
            <a:noFill/>
          </p:spPr>
          <p:txBody>
            <a:bodyPr wrap="square" rtlCol="0">
              <a:spAutoFit/>
            </a:bodyPr>
            <a:lstStyle/>
            <a:p>
              <a:pPr algn="ctr">
                <a:buNone/>
              </a:pPr>
              <a:r>
                <a:rPr lang="en-US" sz="2000" b="1" dirty="0">
                  <a:latin typeface="Cambria" panose="02040503050406030204" pitchFamily="18" charset="0"/>
                  <a:ea typeface="Cambria" panose="02040503050406030204" pitchFamily="18" charset="0"/>
                </a:rPr>
                <a:t>$0</a:t>
              </a:r>
            </a:p>
          </p:txBody>
        </p:sp>
        <p:sp>
          <p:nvSpPr>
            <p:cNvPr id="26" name="TextBox 25"/>
            <p:cNvSpPr txBox="1"/>
            <p:nvPr/>
          </p:nvSpPr>
          <p:spPr>
            <a:xfrm>
              <a:off x="990601" y="2305342"/>
              <a:ext cx="1752600" cy="400110"/>
            </a:xfrm>
            <a:prstGeom prst="rect">
              <a:avLst/>
            </a:prstGeom>
            <a:noFill/>
          </p:spPr>
          <p:txBody>
            <a:bodyPr wrap="square" rtlCol="0">
              <a:spAutoFit/>
            </a:bodyPr>
            <a:lstStyle/>
            <a:p>
              <a:pPr>
                <a:buNone/>
              </a:pPr>
              <a:r>
                <a:rPr lang="en-US" sz="2000" b="1" dirty="0">
                  <a:latin typeface="Cambria" panose="02040503050406030204" pitchFamily="18" charset="0"/>
                  <a:ea typeface="Cambria" panose="02040503050406030204" pitchFamily="18" charset="0"/>
                </a:rPr>
                <a:t>Date</a:t>
              </a:r>
            </a:p>
          </p:txBody>
        </p:sp>
        <p:sp>
          <p:nvSpPr>
            <p:cNvPr id="27" name="TextBox 26"/>
            <p:cNvSpPr txBox="1"/>
            <p:nvPr/>
          </p:nvSpPr>
          <p:spPr>
            <a:xfrm>
              <a:off x="2743200" y="2286000"/>
              <a:ext cx="762000" cy="400110"/>
            </a:xfrm>
            <a:prstGeom prst="rect">
              <a:avLst/>
            </a:prstGeom>
            <a:noFill/>
          </p:spPr>
          <p:txBody>
            <a:bodyPr wrap="square" rtlCol="0">
              <a:spAutoFit/>
            </a:bodyPr>
            <a:lstStyle/>
            <a:p>
              <a:pPr algn="ctr">
                <a:buNone/>
              </a:pPr>
              <a:r>
                <a:rPr lang="en-US" sz="2000" b="1" dirty="0">
                  <a:latin typeface="Cambria" panose="02040503050406030204" pitchFamily="18" charset="0"/>
                  <a:ea typeface="Cambria" panose="02040503050406030204" pitchFamily="18" charset="0"/>
                </a:rPr>
                <a:t>0</a:t>
              </a:r>
            </a:p>
          </p:txBody>
        </p:sp>
        <p:sp>
          <p:nvSpPr>
            <p:cNvPr id="28" name="TextBox 27"/>
            <p:cNvSpPr txBox="1"/>
            <p:nvPr/>
          </p:nvSpPr>
          <p:spPr>
            <a:xfrm>
              <a:off x="4495800" y="2286000"/>
              <a:ext cx="762000" cy="400110"/>
            </a:xfrm>
            <a:prstGeom prst="rect">
              <a:avLst/>
            </a:prstGeom>
            <a:noFill/>
          </p:spPr>
          <p:txBody>
            <a:bodyPr wrap="square" rtlCol="0">
              <a:spAutoFit/>
            </a:bodyPr>
            <a:lstStyle/>
            <a:p>
              <a:pPr algn="ctr">
                <a:buNone/>
              </a:pPr>
              <a:r>
                <a:rPr lang="en-US" sz="2000" b="1" dirty="0">
                  <a:latin typeface="Cambria" panose="02040503050406030204" pitchFamily="18" charset="0"/>
                  <a:ea typeface="Cambria" panose="02040503050406030204" pitchFamily="18" charset="0"/>
                </a:rPr>
                <a:t>1</a:t>
              </a:r>
            </a:p>
          </p:txBody>
        </p:sp>
        <p:sp>
          <p:nvSpPr>
            <p:cNvPr id="29" name="TextBox 28"/>
            <p:cNvSpPr txBox="1"/>
            <p:nvPr/>
          </p:nvSpPr>
          <p:spPr>
            <a:xfrm>
              <a:off x="6172200" y="2297668"/>
              <a:ext cx="762000" cy="400110"/>
            </a:xfrm>
            <a:prstGeom prst="rect">
              <a:avLst/>
            </a:prstGeom>
            <a:noFill/>
          </p:spPr>
          <p:txBody>
            <a:bodyPr wrap="square" rtlCol="0">
              <a:spAutoFit/>
            </a:bodyPr>
            <a:lstStyle/>
            <a:p>
              <a:pPr algn="ctr">
                <a:buNone/>
              </a:pPr>
              <a:r>
                <a:rPr lang="en-US" sz="2000" b="1" dirty="0">
                  <a:latin typeface="Cambria" panose="02040503050406030204" pitchFamily="18" charset="0"/>
                  <a:ea typeface="Cambria" panose="02040503050406030204" pitchFamily="18" charset="0"/>
                </a:rPr>
                <a:t>2</a:t>
              </a:r>
            </a:p>
          </p:txBody>
        </p:sp>
        <p:sp>
          <p:nvSpPr>
            <p:cNvPr id="19" name="Left Bracket 18"/>
            <p:cNvSpPr/>
            <p:nvPr/>
          </p:nvSpPr>
          <p:spPr>
            <a:xfrm rot="5400000">
              <a:off x="3864234" y="1333596"/>
              <a:ext cx="272533" cy="1752599"/>
            </a:xfrm>
            <a:prstGeom prst="leftBracket">
              <a:avLst/>
            </a:prstGeom>
            <a:ln w="38100">
              <a:solidFill>
                <a:srgbClr val="9966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a:off x="3124199" y="1676400"/>
              <a:ext cx="1752600" cy="400110"/>
            </a:xfrm>
            <a:prstGeom prst="rect">
              <a:avLst/>
            </a:prstGeom>
            <a:noFill/>
          </p:spPr>
          <p:txBody>
            <a:bodyPr wrap="square" rtlCol="0">
              <a:spAutoFit/>
            </a:bodyPr>
            <a:lstStyle/>
            <a:p>
              <a:pPr algn="ctr">
                <a:buNone/>
              </a:pPr>
              <a:r>
                <a:rPr lang="en-US" sz="2000" b="1" dirty="0">
                  <a:latin typeface="Cambria" panose="02040503050406030204" pitchFamily="18" charset="0"/>
                  <a:ea typeface="Cambria" panose="02040503050406030204" pitchFamily="18" charset="0"/>
                </a:rPr>
                <a:t>First year</a:t>
              </a:r>
            </a:p>
          </p:txBody>
        </p:sp>
        <p:sp>
          <p:nvSpPr>
            <p:cNvPr id="35" name="Left Bracket 34"/>
            <p:cNvSpPr/>
            <p:nvPr/>
          </p:nvSpPr>
          <p:spPr>
            <a:xfrm rot="5400000">
              <a:off x="5615651" y="1348451"/>
              <a:ext cx="274903" cy="1752599"/>
            </a:xfrm>
            <a:prstGeom prst="leftBracket">
              <a:avLst/>
            </a:prstGeom>
            <a:ln w="38100">
              <a:solidFill>
                <a:srgbClr val="9966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TextBox 35"/>
            <p:cNvSpPr txBox="1"/>
            <p:nvPr/>
          </p:nvSpPr>
          <p:spPr>
            <a:xfrm>
              <a:off x="4876800" y="1676400"/>
              <a:ext cx="1752600" cy="400110"/>
            </a:xfrm>
            <a:prstGeom prst="rect">
              <a:avLst/>
            </a:prstGeom>
            <a:noFill/>
          </p:spPr>
          <p:txBody>
            <a:bodyPr wrap="square" rtlCol="0">
              <a:spAutoFit/>
            </a:bodyPr>
            <a:lstStyle/>
            <a:p>
              <a:pPr algn="ctr">
                <a:buNone/>
              </a:pPr>
              <a:r>
                <a:rPr lang="en-US" sz="2000" b="1" dirty="0">
                  <a:latin typeface="Cambria" panose="02040503050406030204" pitchFamily="18" charset="0"/>
                  <a:ea typeface="Cambria" panose="02040503050406030204" pitchFamily="18" charset="0"/>
                </a:rPr>
                <a:t>Second year</a:t>
              </a:r>
            </a:p>
          </p:txBody>
        </p:sp>
      </p:grpSp>
    </p:spTree>
    <p:extLst>
      <p:ext uri="{BB962C8B-B14F-4D97-AF65-F5344CB8AC3E}">
        <p14:creationId xmlns:p14="http://schemas.microsoft.com/office/powerpoint/2010/main" val="1215884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F5CC0-85AE-329A-9976-2B944967EB02}"/>
              </a:ext>
            </a:extLst>
          </p:cNvPr>
          <p:cNvSpPr>
            <a:spLocks noGrp="1"/>
          </p:cNvSpPr>
          <p:nvPr>
            <p:ph type="title"/>
          </p:nvPr>
        </p:nvSpPr>
        <p:spPr/>
        <p:txBody>
          <a:bodyPr/>
          <a:lstStyle/>
          <a:p>
            <a:r>
              <a:rPr lang="en-US" altLang="zh-CN" dirty="0"/>
              <a:t>Today</a:t>
            </a:r>
            <a:endParaRPr lang="zh-CN" altLang="en-US" dirty="0"/>
          </a:p>
        </p:txBody>
      </p:sp>
      <p:sp>
        <p:nvSpPr>
          <p:cNvPr id="3" name="Content Placeholder 2">
            <a:extLst>
              <a:ext uri="{FF2B5EF4-FFF2-40B4-BE49-F238E27FC236}">
                <a16:creationId xmlns:a16="http://schemas.microsoft.com/office/drawing/2014/main" id="{19D348EF-3941-73FD-89F6-FAE2FFA1CD20}"/>
              </a:ext>
            </a:extLst>
          </p:cNvPr>
          <p:cNvSpPr>
            <a:spLocks noGrp="1"/>
          </p:cNvSpPr>
          <p:nvPr>
            <p:ph idx="1"/>
          </p:nvPr>
        </p:nvSpPr>
        <p:spPr/>
        <p:txBody>
          <a:bodyPr/>
          <a:lstStyle/>
          <a:p>
            <a:r>
              <a:rPr lang="en-US" altLang="zh-CN" dirty="0"/>
              <a:t>Feedback to survey</a:t>
            </a:r>
          </a:p>
          <a:p>
            <a:r>
              <a:rPr lang="en-US" altLang="zh-CN" dirty="0"/>
              <a:t>Valuation basics:</a:t>
            </a:r>
          </a:p>
          <a:p>
            <a:r>
              <a:rPr lang="en-US" altLang="zh-CN" dirty="0"/>
              <a:t>	Discounting and NPV</a:t>
            </a:r>
            <a:endParaRPr lang="zh-CN" altLang="en-US" dirty="0"/>
          </a:p>
        </p:txBody>
      </p:sp>
      <p:sp>
        <p:nvSpPr>
          <p:cNvPr id="4" name="Slide Number Placeholder 3">
            <a:extLst>
              <a:ext uri="{FF2B5EF4-FFF2-40B4-BE49-F238E27FC236}">
                <a16:creationId xmlns:a16="http://schemas.microsoft.com/office/drawing/2014/main" id="{98BDD7F7-4E97-8483-B199-9F2FEAF7162D}"/>
              </a:ext>
            </a:extLst>
          </p:cNvPr>
          <p:cNvSpPr>
            <a:spLocks noGrp="1"/>
          </p:cNvSpPr>
          <p:nvPr>
            <p:ph type="sldNum" sz="quarter" idx="12"/>
          </p:nvPr>
        </p:nvSpPr>
        <p:spPr/>
        <p:txBody>
          <a:bodyPr/>
          <a:lstStyle/>
          <a:p>
            <a:fld id="{72C6B117-A1BB-46C5-94C4-58E564744097}" type="slidenum">
              <a:rPr lang="en-US" altLang="en-US" smtClean="0"/>
              <a:pPr/>
              <a:t>2</a:t>
            </a:fld>
            <a:endParaRPr lang="en-US" altLang="en-US"/>
          </a:p>
        </p:txBody>
      </p:sp>
    </p:spTree>
    <p:extLst>
      <p:ext uri="{BB962C8B-B14F-4D97-AF65-F5344CB8AC3E}">
        <p14:creationId xmlns:p14="http://schemas.microsoft.com/office/powerpoint/2010/main" val="2253779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82000" cy="1143000"/>
          </a:xfrm>
        </p:spPr>
        <p:txBody>
          <a:bodyPr>
            <a:normAutofit/>
          </a:bodyPr>
          <a:lstStyle/>
          <a:p>
            <a:r>
              <a:rPr lang="en-US" dirty="0"/>
              <a:t>Multiple Years</a:t>
            </a:r>
          </a:p>
        </p:txBody>
      </p:sp>
      <p:sp>
        <p:nvSpPr>
          <p:cNvPr id="5" name="Slide Number Placeholder 4"/>
          <p:cNvSpPr>
            <a:spLocks noGrp="1"/>
          </p:cNvSpPr>
          <p:nvPr>
            <p:ph type="sldNum" sz="quarter" idx="12"/>
          </p:nvPr>
        </p:nvSpPr>
        <p:spPr/>
        <p:txBody>
          <a:bodyPr/>
          <a:lstStyle/>
          <a:p>
            <a:fld id="{297BB983-1314-4955-8670-892CDFE4C727}" type="slidenum">
              <a:rPr lang="en-US" smtClean="0"/>
              <a:t>20</a:t>
            </a:fld>
            <a:endParaRPr lang="en-US"/>
          </a:p>
        </p:txBody>
      </p:sp>
      <p:grpSp>
        <p:nvGrpSpPr>
          <p:cNvPr id="3" name="Group 2"/>
          <p:cNvGrpSpPr/>
          <p:nvPr/>
        </p:nvGrpSpPr>
        <p:grpSpPr>
          <a:xfrm>
            <a:off x="838200" y="1900627"/>
            <a:ext cx="7543800" cy="1299773"/>
            <a:chOff x="838200" y="1900627"/>
            <a:chExt cx="7543800" cy="1299773"/>
          </a:xfrm>
        </p:grpSpPr>
        <p:cxnSp>
          <p:nvCxnSpPr>
            <p:cNvPr id="15" name="Straight Arrow Connector 14"/>
            <p:cNvCxnSpPr/>
            <p:nvPr/>
          </p:nvCxnSpPr>
          <p:spPr>
            <a:xfrm>
              <a:off x="2590802" y="2493819"/>
              <a:ext cx="5791198" cy="0"/>
            </a:xfrm>
            <a:prstGeom prst="straightConnector1">
              <a:avLst/>
            </a:prstGeom>
            <a:ln w="38100">
              <a:solidFill>
                <a:srgbClr val="003366"/>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38200" y="2831068"/>
              <a:ext cx="1752600" cy="369332"/>
            </a:xfrm>
            <a:prstGeom prst="rect">
              <a:avLst/>
            </a:prstGeom>
            <a:noFill/>
          </p:spPr>
          <p:txBody>
            <a:bodyPr wrap="square" rtlCol="0">
              <a:spAutoFit/>
            </a:bodyPr>
            <a:lstStyle/>
            <a:p>
              <a:r>
                <a:rPr lang="en-US" sz="1800" dirty="0">
                  <a:latin typeface="Verdana" panose="020B0604030504040204" pitchFamily="34" charset="0"/>
                  <a:ea typeface="Verdana" panose="020B0604030504040204" pitchFamily="34" charset="0"/>
                </a:rPr>
                <a:t>Cash flow</a:t>
              </a:r>
            </a:p>
          </p:txBody>
        </p:sp>
        <p:cxnSp>
          <p:nvCxnSpPr>
            <p:cNvPr id="17" name="Straight Connector 16"/>
            <p:cNvCxnSpPr/>
            <p:nvPr/>
          </p:nvCxnSpPr>
          <p:spPr>
            <a:xfrm>
              <a:off x="2590802" y="2209802"/>
              <a:ext cx="0" cy="537773"/>
            </a:xfrm>
            <a:prstGeom prst="line">
              <a:avLst/>
            </a:prstGeom>
            <a:ln w="38100">
              <a:solidFill>
                <a:srgbClr val="00336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429000" y="2209802"/>
              <a:ext cx="0" cy="537773"/>
            </a:xfrm>
            <a:prstGeom prst="line">
              <a:avLst/>
            </a:prstGeom>
            <a:ln w="38100">
              <a:solidFill>
                <a:srgbClr val="003366"/>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267200" y="2224934"/>
              <a:ext cx="0" cy="537773"/>
            </a:xfrm>
            <a:prstGeom prst="line">
              <a:avLst/>
            </a:prstGeom>
            <a:ln w="38100">
              <a:solidFill>
                <a:srgbClr val="003366"/>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971800" y="2831068"/>
              <a:ext cx="914400" cy="369332"/>
            </a:xfrm>
            <a:prstGeom prst="rect">
              <a:avLst/>
            </a:prstGeom>
            <a:noFill/>
          </p:spPr>
          <p:txBody>
            <a:bodyPr wrap="square" rtlCol="0">
              <a:spAutoFit/>
            </a:bodyPr>
            <a:lstStyle/>
            <a:p>
              <a:pPr algn="ctr"/>
              <a:r>
                <a:rPr lang="en-US" sz="1800" dirty="0">
                  <a:latin typeface="Verdana" panose="020B0604030504040204" pitchFamily="34" charset="0"/>
                  <a:ea typeface="Verdana" panose="020B0604030504040204" pitchFamily="34" charset="0"/>
                </a:rPr>
                <a:t>C</a:t>
              </a:r>
              <a:r>
                <a:rPr lang="en-US" sz="1800" baseline="-25000" dirty="0">
                  <a:latin typeface="Verdana" panose="020B0604030504040204" pitchFamily="34" charset="0"/>
                  <a:ea typeface="Verdana" panose="020B0604030504040204" pitchFamily="34" charset="0"/>
                </a:rPr>
                <a:t>1</a:t>
              </a:r>
            </a:p>
          </p:txBody>
        </p:sp>
        <p:sp>
          <p:nvSpPr>
            <p:cNvPr id="24" name="TextBox 23"/>
            <p:cNvSpPr txBox="1"/>
            <p:nvPr/>
          </p:nvSpPr>
          <p:spPr>
            <a:xfrm>
              <a:off x="838200" y="1905000"/>
              <a:ext cx="1752600" cy="369332"/>
            </a:xfrm>
            <a:prstGeom prst="rect">
              <a:avLst/>
            </a:prstGeom>
            <a:noFill/>
          </p:spPr>
          <p:txBody>
            <a:bodyPr wrap="square" rtlCol="0">
              <a:spAutoFit/>
            </a:bodyPr>
            <a:lstStyle/>
            <a:p>
              <a:r>
                <a:rPr lang="en-US" sz="1800" dirty="0">
                  <a:latin typeface="Verdana" panose="020B0604030504040204" pitchFamily="34" charset="0"/>
                  <a:ea typeface="Verdana" panose="020B0604030504040204" pitchFamily="34" charset="0"/>
                </a:rPr>
                <a:t>Date</a:t>
              </a:r>
            </a:p>
          </p:txBody>
        </p:sp>
        <p:sp>
          <p:nvSpPr>
            <p:cNvPr id="28" name="TextBox 27"/>
            <p:cNvSpPr txBox="1"/>
            <p:nvPr/>
          </p:nvSpPr>
          <p:spPr>
            <a:xfrm>
              <a:off x="2209800" y="1905000"/>
              <a:ext cx="762000" cy="369332"/>
            </a:xfrm>
            <a:prstGeom prst="rect">
              <a:avLst/>
            </a:prstGeom>
            <a:noFill/>
          </p:spPr>
          <p:txBody>
            <a:bodyPr wrap="square" rtlCol="0">
              <a:spAutoFit/>
            </a:bodyPr>
            <a:lstStyle/>
            <a:p>
              <a:pPr algn="ctr"/>
              <a:r>
                <a:rPr lang="en-US" sz="1800" dirty="0">
                  <a:latin typeface="Verdana" panose="020B0604030504040204" pitchFamily="34" charset="0"/>
                  <a:ea typeface="Verdana" panose="020B0604030504040204" pitchFamily="34" charset="0"/>
                </a:rPr>
                <a:t>0</a:t>
              </a:r>
            </a:p>
          </p:txBody>
        </p:sp>
        <p:sp>
          <p:nvSpPr>
            <p:cNvPr id="30" name="TextBox 29"/>
            <p:cNvSpPr txBox="1"/>
            <p:nvPr/>
          </p:nvSpPr>
          <p:spPr>
            <a:xfrm>
              <a:off x="3048000" y="1905000"/>
              <a:ext cx="762000" cy="369332"/>
            </a:xfrm>
            <a:prstGeom prst="rect">
              <a:avLst/>
            </a:prstGeom>
            <a:noFill/>
          </p:spPr>
          <p:txBody>
            <a:bodyPr wrap="square" rtlCol="0">
              <a:spAutoFit/>
            </a:bodyPr>
            <a:lstStyle/>
            <a:p>
              <a:pPr algn="ctr"/>
              <a:r>
                <a:rPr lang="en-US" sz="1800" dirty="0">
                  <a:latin typeface="Verdana" panose="020B0604030504040204" pitchFamily="34" charset="0"/>
                  <a:ea typeface="Verdana" panose="020B0604030504040204" pitchFamily="34" charset="0"/>
                </a:rPr>
                <a:t>1</a:t>
              </a:r>
            </a:p>
          </p:txBody>
        </p:sp>
        <p:sp>
          <p:nvSpPr>
            <p:cNvPr id="31" name="TextBox 30"/>
            <p:cNvSpPr txBox="1"/>
            <p:nvPr/>
          </p:nvSpPr>
          <p:spPr>
            <a:xfrm>
              <a:off x="3886200" y="1916668"/>
              <a:ext cx="762000" cy="369332"/>
            </a:xfrm>
            <a:prstGeom prst="rect">
              <a:avLst/>
            </a:prstGeom>
            <a:noFill/>
          </p:spPr>
          <p:txBody>
            <a:bodyPr wrap="square" rtlCol="0">
              <a:spAutoFit/>
            </a:bodyPr>
            <a:lstStyle/>
            <a:p>
              <a:pPr algn="ctr"/>
              <a:r>
                <a:rPr lang="en-US" sz="1800" dirty="0">
                  <a:latin typeface="Verdana" panose="020B0604030504040204" pitchFamily="34" charset="0"/>
                  <a:ea typeface="Verdana" panose="020B0604030504040204" pitchFamily="34" charset="0"/>
                </a:rPr>
                <a:t>2</a:t>
              </a:r>
            </a:p>
          </p:txBody>
        </p:sp>
        <p:cxnSp>
          <p:nvCxnSpPr>
            <p:cNvPr id="32" name="Straight Connector 31"/>
            <p:cNvCxnSpPr/>
            <p:nvPr/>
          </p:nvCxnSpPr>
          <p:spPr>
            <a:xfrm>
              <a:off x="5181600" y="2209802"/>
              <a:ext cx="0" cy="537773"/>
            </a:xfrm>
            <a:prstGeom prst="line">
              <a:avLst/>
            </a:prstGeom>
            <a:ln w="38100">
              <a:solidFill>
                <a:srgbClr val="003366"/>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019800" y="2209802"/>
              <a:ext cx="0" cy="537773"/>
            </a:xfrm>
            <a:prstGeom prst="line">
              <a:avLst/>
            </a:prstGeom>
            <a:ln w="38100">
              <a:solidFill>
                <a:srgbClr val="003366"/>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800600" y="1905000"/>
              <a:ext cx="762000" cy="369332"/>
            </a:xfrm>
            <a:prstGeom prst="rect">
              <a:avLst/>
            </a:prstGeom>
            <a:noFill/>
          </p:spPr>
          <p:txBody>
            <a:bodyPr wrap="square" rtlCol="0">
              <a:spAutoFit/>
            </a:bodyPr>
            <a:lstStyle/>
            <a:p>
              <a:pPr algn="ctr">
                <a:buNone/>
              </a:pPr>
              <a:r>
                <a:rPr lang="en-US" sz="1800" dirty="0">
                  <a:latin typeface="Verdana" panose="020B0604030504040204" pitchFamily="34" charset="0"/>
                  <a:ea typeface="Verdana" panose="020B0604030504040204" pitchFamily="34" charset="0"/>
                </a:rPr>
                <a:t>…</a:t>
              </a:r>
            </a:p>
          </p:txBody>
        </p:sp>
        <p:sp>
          <p:nvSpPr>
            <p:cNvPr id="35" name="TextBox 34"/>
            <p:cNvSpPr txBox="1"/>
            <p:nvPr/>
          </p:nvSpPr>
          <p:spPr>
            <a:xfrm>
              <a:off x="5638800" y="1905000"/>
              <a:ext cx="762000" cy="369332"/>
            </a:xfrm>
            <a:prstGeom prst="rect">
              <a:avLst/>
            </a:prstGeom>
            <a:noFill/>
          </p:spPr>
          <p:txBody>
            <a:bodyPr wrap="square" rtlCol="0">
              <a:spAutoFit/>
            </a:bodyPr>
            <a:lstStyle/>
            <a:p>
              <a:pPr algn="ctr"/>
              <a:r>
                <a:rPr lang="en-US" sz="1800" dirty="0">
                  <a:latin typeface="Verdana" panose="020B0604030504040204" pitchFamily="34" charset="0"/>
                  <a:ea typeface="Verdana" panose="020B0604030504040204" pitchFamily="34" charset="0"/>
                </a:rPr>
                <a:t>K</a:t>
              </a:r>
            </a:p>
          </p:txBody>
        </p:sp>
        <p:cxnSp>
          <p:nvCxnSpPr>
            <p:cNvPr id="36" name="Straight Connector 35"/>
            <p:cNvCxnSpPr/>
            <p:nvPr/>
          </p:nvCxnSpPr>
          <p:spPr>
            <a:xfrm>
              <a:off x="6858000" y="2205429"/>
              <a:ext cx="0" cy="537773"/>
            </a:xfrm>
            <a:prstGeom prst="line">
              <a:avLst/>
            </a:prstGeom>
            <a:ln w="38100">
              <a:solidFill>
                <a:srgbClr val="003366"/>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477000" y="1900627"/>
              <a:ext cx="762000" cy="369332"/>
            </a:xfrm>
            <a:prstGeom prst="rect">
              <a:avLst/>
            </a:prstGeom>
            <a:noFill/>
          </p:spPr>
          <p:txBody>
            <a:bodyPr wrap="square" rtlCol="0">
              <a:spAutoFit/>
            </a:bodyPr>
            <a:lstStyle/>
            <a:p>
              <a:pPr algn="ctr">
                <a:buNone/>
              </a:pPr>
              <a:r>
                <a:rPr lang="en-US" sz="1800" dirty="0">
                  <a:latin typeface="Verdana" panose="020B0604030504040204" pitchFamily="34" charset="0"/>
                  <a:ea typeface="Verdana" panose="020B0604030504040204" pitchFamily="34" charset="0"/>
                </a:rPr>
                <a:t>…</a:t>
              </a:r>
            </a:p>
          </p:txBody>
        </p:sp>
        <p:cxnSp>
          <p:nvCxnSpPr>
            <p:cNvPr id="38" name="Straight Connector 37"/>
            <p:cNvCxnSpPr/>
            <p:nvPr/>
          </p:nvCxnSpPr>
          <p:spPr>
            <a:xfrm>
              <a:off x="7696200" y="2209802"/>
              <a:ext cx="0" cy="537773"/>
            </a:xfrm>
            <a:prstGeom prst="line">
              <a:avLst/>
            </a:prstGeom>
            <a:ln w="38100">
              <a:solidFill>
                <a:srgbClr val="003366"/>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315200" y="1905000"/>
              <a:ext cx="762000" cy="369332"/>
            </a:xfrm>
            <a:prstGeom prst="rect">
              <a:avLst/>
            </a:prstGeom>
            <a:noFill/>
          </p:spPr>
          <p:txBody>
            <a:bodyPr wrap="square" rtlCol="0">
              <a:spAutoFit/>
            </a:bodyPr>
            <a:lstStyle/>
            <a:p>
              <a:pPr algn="ctr"/>
              <a:r>
                <a:rPr lang="en-US" sz="1800" dirty="0">
                  <a:latin typeface="Verdana" panose="020B0604030504040204" pitchFamily="34" charset="0"/>
                  <a:ea typeface="Verdana" panose="020B0604030504040204" pitchFamily="34" charset="0"/>
                </a:rPr>
                <a:t>T</a:t>
              </a:r>
            </a:p>
          </p:txBody>
        </p:sp>
        <p:sp>
          <p:nvSpPr>
            <p:cNvPr id="40" name="TextBox 39"/>
            <p:cNvSpPr txBox="1"/>
            <p:nvPr/>
          </p:nvSpPr>
          <p:spPr>
            <a:xfrm>
              <a:off x="3810000" y="2819400"/>
              <a:ext cx="914400" cy="369332"/>
            </a:xfrm>
            <a:prstGeom prst="rect">
              <a:avLst/>
            </a:prstGeom>
            <a:noFill/>
          </p:spPr>
          <p:txBody>
            <a:bodyPr wrap="square" rtlCol="0">
              <a:spAutoFit/>
            </a:bodyPr>
            <a:lstStyle/>
            <a:p>
              <a:pPr algn="ctr"/>
              <a:r>
                <a:rPr lang="en-US" sz="1800" dirty="0">
                  <a:latin typeface="Verdana" panose="020B0604030504040204" pitchFamily="34" charset="0"/>
                  <a:ea typeface="Verdana" panose="020B0604030504040204" pitchFamily="34" charset="0"/>
                </a:rPr>
                <a:t>C</a:t>
              </a:r>
              <a:r>
                <a:rPr lang="en-US" sz="1800" baseline="-25000" dirty="0">
                  <a:latin typeface="Verdana" panose="020B0604030504040204" pitchFamily="34" charset="0"/>
                  <a:ea typeface="Verdana" panose="020B0604030504040204" pitchFamily="34" charset="0"/>
                </a:rPr>
                <a:t>2</a:t>
              </a:r>
            </a:p>
          </p:txBody>
        </p:sp>
        <p:sp>
          <p:nvSpPr>
            <p:cNvPr id="41" name="TextBox 40"/>
            <p:cNvSpPr txBox="1"/>
            <p:nvPr/>
          </p:nvSpPr>
          <p:spPr>
            <a:xfrm>
              <a:off x="4724400" y="2819400"/>
              <a:ext cx="914400" cy="276999"/>
            </a:xfrm>
            <a:prstGeom prst="rect">
              <a:avLst/>
            </a:prstGeom>
            <a:noFill/>
          </p:spPr>
          <p:txBody>
            <a:bodyPr wrap="square" rtlCol="0">
              <a:spAutoFit/>
            </a:bodyPr>
            <a:lstStyle/>
            <a:p>
              <a:pPr algn="ctr">
                <a:buNone/>
              </a:pPr>
              <a:r>
                <a:rPr lang="en-US" sz="1800" baseline="-25000" dirty="0">
                  <a:latin typeface="Verdana" panose="020B0604030504040204" pitchFamily="34" charset="0"/>
                  <a:ea typeface="Verdana" panose="020B0604030504040204" pitchFamily="34" charset="0"/>
                </a:rPr>
                <a:t>…</a:t>
              </a:r>
            </a:p>
          </p:txBody>
        </p:sp>
        <p:sp>
          <p:nvSpPr>
            <p:cNvPr id="42" name="TextBox 41"/>
            <p:cNvSpPr txBox="1"/>
            <p:nvPr/>
          </p:nvSpPr>
          <p:spPr>
            <a:xfrm>
              <a:off x="5562600" y="2819400"/>
              <a:ext cx="914400" cy="369332"/>
            </a:xfrm>
            <a:prstGeom prst="rect">
              <a:avLst/>
            </a:prstGeom>
            <a:noFill/>
          </p:spPr>
          <p:txBody>
            <a:bodyPr wrap="square" rtlCol="0">
              <a:spAutoFit/>
            </a:bodyPr>
            <a:lstStyle/>
            <a:p>
              <a:pPr algn="ctr"/>
              <a:r>
                <a:rPr lang="en-US" sz="1800" dirty="0">
                  <a:latin typeface="Verdana" panose="020B0604030504040204" pitchFamily="34" charset="0"/>
                  <a:ea typeface="Verdana" panose="020B0604030504040204" pitchFamily="34" charset="0"/>
                </a:rPr>
                <a:t>C</a:t>
              </a:r>
              <a:r>
                <a:rPr lang="en-US" sz="1800" baseline="-25000" dirty="0">
                  <a:latin typeface="Verdana" panose="020B0604030504040204" pitchFamily="34" charset="0"/>
                  <a:ea typeface="Verdana" panose="020B0604030504040204" pitchFamily="34" charset="0"/>
                </a:rPr>
                <a:t>K</a:t>
              </a:r>
            </a:p>
          </p:txBody>
        </p:sp>
        <p:sp>
          <p:nvSpPr>
            <p:cNvPr id="43" name="TextBox 42"/>
            <p:cNvSpPr txBox="1"/>
            <p:nvPr/>
          </p:nvSpPr>
          <p:spPr>
            <a:xfrm>
              <a:off x="6324600" y="2819400"/>
              <a:ext cx="1066800" cy="276999"/>
            </a:xfrm>
            <a:prstGeom prst="rect">
              <a:avLst/>
            </a:prstGeom>
            <a:noFill/>
          </p:spPr>
          <p:txBody>
            <a:bodyPr wrap="square" rtlCol="0">
              <a:spAutoFit/>
            </a:bodyPr>
            <a:lstStyle/>
            <a:p>
              <a:pPr algn="ctr">
                <a:buNone/>
              </a:pPr>
              <a:r>
                <a:rPr lang="en-US" sz="1800" baseline="-25000" dirty="0">
                  <a:latin typeface="Verdana" panose="020B0604030504040204" pitchFamily="34" charset="0"/>
                  <a:ea typeface="Verdana" panose="020B0604030504040204" pitchFamily="34" charset="0"/>
                </a:rPr>
                <a:t>…</a:t>
              </a:r>
            </a:p>
          </p:txBody>
        </p:sp>
        <p:sp>
          <p:nvSpPr>
            <p:cNvPr id="44" name="TextBox 43"/>
            <p:cNvSpPr txBox="1"/>
            <p:nvPr/>
          </p:nvSpPr>
          <p:spPr>
            <a:xfrm>
              <a:off x="7162800" y="2819400"/>
              <a:ext cx="1066800" cy="369332"/>
            </a:xfrm>
            <a:prstGeom prst="rect">
              <a:avLst/>
            </a:prstGeom>
            <a:noFill/>
          </p:spPr>
          <p:txBody>
            <a:bodyPr wrap="square" rtlCol="0">
              <a:spAutoFit/>
            </a:bodyPr>
            <a:lstStyle/>
            <a:p>
              <a:pPr algn="ctr"/>
              <a:r>
                <a:rPr lang="en-US" sz="1800" dirty="0">
                  <a:latin typeface="Verdana" panose="020B0604030504040204" pitchFamily="34" charset="0"/>
                  <a:ea typeface="Verdana" panose="020B0604030504040204" pitchFamily="34" charset="0"/>
                </a:rPr>
                <a:t>C</a:t>
              </a:r>
              <a:r>
                <a:rPr lang="en-US" sz="1800" baseline="-25000" dirty="0">
                  <a:latin typeface="Verdana" panose="020B0604030504040204" pitchFamily="34" charset="0"/>
                  <a:ea typeface="Verdana" panose="020B0604030504040204" pitchFamily="34" charset="0"/>
                </a:rPr>
                <a:t>T</a:t>
              </a:r>
            </a:p>
          </p:txBody>
        </p:sp>
      </p:grpSp>
      <p:graphicFrame>
        <p:nvGraphicFramePr>
          <p:cNvPr id="7" name="Object 6"/>
          <p:cNvGraphicFramePr>
            <a:graphicFrameLocks noChangeAspect="1"/>
          </p:cNvGraphicFramePr>
          <p:nvPr>
            <p:extLst>
              <p:ext uri="{D42A27DB-BD31-4B8C-83A1-F6EECF244321}">
                <p14:modId xmlns:p14="http://schemas.microsoft.com/office/powerpoint/2010/main" val="180083122"/>
              </p:ext>
            </p:extLst>
          </p:nvPr>
        </p:nvGraphicFramePr>
        <p:xfrm>
          <a:off x="1767733" y="3803627"/>
          <a:ext cx="6309467" cy="1169129"/>
        </p:xfrm>
        <a:graphic>
          <a:graphicData uri="http://schemas.openxmlformats.org/presentationml/2006/ole">
            <mc:AlternateContent xmlns:mc="http://schemas.openxmlformats.org/markup-compatibility/2006">
              <mc:Choice xmlns:v="urn:schemas-microsoft-com:vml" Requires="v">
                <p:oleObj name="Equation" r:id="rId2" imgW="2260440" imgH="419040" progId="Equation.3">
                  <p:embed/>
                </p:oleObj>
              </mc:Choice>
              <mc:Fallback>
                <p:oleObj name="Equation" r:id="rId2" imgW="2260440" imgH="419040" progId="Equation.3">
                  <p:embed/>
                  <p:pic>
                    <p:nvPicPr>
                      <p:cNvPr id="0" name=""/>
                      <p:cNvPicPr>
                        <a:picLocks noChangeAspect="1" noChangeArrowheads="1"/>
                      </p:cNvPicPr>
                      <p:nvPr/>
                    </p:nvPicPr>
                    <p:blipFill>
                      <a:blip r:embed="rId3"/>
                      <a:srcRect/>
                      <a:stretch>
                        <a:fillRect/>
                      </a:stretch>
                    </p:blipFill>
                    <p:spPr bwMode="auto">
                      <a:xfrm>
                        <a:off x="1767733" y="3803627"/>
                        <a:ext cx="6309467" cy="1169129"/>
                      </a:xfrm>
                      <a:prstGeom prst="rect">
                        <a:avLst/>
                      </a:prstGeom>
                      <a:noFill/>
                      <a:ln w="38100">
                        <a:solidFill>
                          <a:srgbClr val="996600"/>
                        </a:solidFill>
                      </a:ln>
                      <a:effectLst/>
                    </p:spPr>
                  </p:pic>
                </p:oleObj>
              </mc:Fallback>
            </mc:AlternateContent>
          </a:graphicData>
        </a:graphic>
      </p:graphicFrame>
      <p:sp>
        <p:nvSpPr>
          <p:cNvPr id="8" name="TextBox 7"/>
          <p:cNvSpPr txBox="1"/>
          <p:nvPr/>
        </p:nvSpPr>
        <p:spPr>
          <a:xfrm>
            <a:off x="1045457" y="5482388"/>
            <a:ext cx="7641343" cy="769441"/>
          </a:xfrm>
          <a:prstGeom prst="rect">
            <a:avLst/>
          </a:prstGeom>
          <a:noFill/>
        </p:spPr>
        <p:txBody>
          <a:bodyPr wrap="square" rtlCol="0">
            <a:spAutoFit/>
          </a:bodyPr>
          <a:lstStyle/>
          <a:p>
            <a:pPr>
              <a:buNone/>
            </a:pPr>
            <a:r>
              <a:rPr lang="en-US" sz="2000" dirty="0">
                <a:latin typeface="Verdana" panose="020B0604030504040204" pitchFamily="34" charset="0"/>
                <a:ea typeface="Verdana" panose="020B0604030504040204" pitchFamily="34" charset="0"/>
              </a:rPr>
              <a:t>C</a:t>
            </a:r>
            <a:r>
              <a:rPr lang="en-US" sz="2000" baseline="-25000" dirty="0">
                <a:latin typeface="Verdana" panose="020B0604030504040204" pitchFamily="34" charset="0"/>
                <a:ea typeface="Verdana" panose="020B0604030504040204" pitchFamily="34" charset="0"/>
              </a:rPr>
              <a:t>K</a:t>
            </a:r>
            <a:r>
              <a:rPr lang="en-US" sz="2000" dirty="0">
                <a:latin typeface="Verdana" panose="020B0604030504040204" pitchFamily="34" charset="0"/>
                <a:ea typeface="Verdana" panose="020B0604030504040204" pitchFamily="34" charset="0"/>
              </a:rPr>
              <a:t>:</a:t>
            </a:r>
            <a:endParaRPr lang="en-US" sz="2000" baseline="-25000"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Date K; End of year K; K years later; K years from now</a:t>
            </a:r>
          </a:p>
        </p:txBody>
      </p:sp>
    </p:spTree>
    <p:extLst>
      <p:ext uri="{BB962C8B-B14F-4D97-AF65-F5344CB8AC3E}">
        <p14:creationId xmlns:p14="http://schemas.microsoft.com/office/powerpoint/2010/main" val="574441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E6223-6A26-2601-8191-143244C3F3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CC4889-D7C0-EC26-1A52-6A7F5A9B0E01}"/>
              </a:ext>
            </a:extLst>
          </p:cNvPr>
          <p:cNvSpPr>
            <a:spLocks noGrp="1"/>
          </p:cNvSpPr>
          <p:nvPr>
            <p:ph type="title"/>
          </p:nvPr>
        </p:nvSpPr>
        <p:spPr>
          <a:xfrm>
            <a:off x="381000" y="274638"/>
            <a:ext cx="8382000" cy="1143000"/>
          </a:xfrm>
        </p:spPr>
        <p:txBody>
          <a:bodyPr>
            <a:normAutofit/>
          </a:bodyPr>
          <a:lstStyle/>
          <a:p>
            <a:r>
              <a:rPr lang="en-US" dirty="0"/>
              <a:t>Special Cases</a:t>
            </a:r>
          </a:p>
        </p:txBody>
      </p:sp>
      <p:sp>
        <p:nvSpPr>
          <p:cNvPr id="35" name="Content Placeholder 2">
            <a:extLst>
              <a:ext uri="{FF2B5EF4-FFF2-40B4-BE49-F238E27FC236}">
                <a16:creationId xmlns:a16="http://schemas.microsoft.com/office/drawing/2014/main" id="{0F72E34B-3D7B-E993-C4B9-25E816CF7203}"/>
              </a:ext>
            </a:extLst>
          </p:cNvPr>
          <p:cNvSpPr>
            <a:spLocks noGrp="1"/>
          </p:cNvSpPr>
          <p:nvPr>
            <p:ph idx="1"/>
          </p:nvPr>
        </p:nvSpPr>
        <p:spPr>
          <a:xfrm>
            <a:off x="457200" y="1600200"/>
            <a:ext cx="8534400" cy="4800600"/>
          </a:xfrm>
          <a:ln>
            <a:noFill/>
          </a:ln>
        </p:spPr>
        <p:txBody>
          <a:bodyPr>
            <a:normAutofit/>
          </a:bodyPr>
          <a:lstStyle/>
          <a:p>
            <a:pPr algn="just">
              <a:lnSpc>
                <a:spcPct val="90000"/>
              </a:lnSpc>
            </a:pPr>
            <a:r>
              <a:rPr lang="en-US" altLang="zh-CN" b="1" dirty="0">
                <a:solidFill>
                  <a:srgbClr val="996600"/>
                </a:solidFill>
                <a:ea typeface="宋体" pitchFamily="2" charset="-122"/>
              </a:rPr>
              <a:t>Annuity </a:t>
            </a:r>
            <a:r>
              <a:rPr lang="zh-CN" altLang="en-US" b="1" dirty="0">
                <a:solidFill>
                  <a:srgbClr val="996600"/>
                </a:solidFill>
                <a:ea typeface="宋体" pitchFamily="2" charset="-122"/>
              </a:rPr>
              <a:t>定期年金</a:t>
            </a:r>
            <a:endParaRPr lang="en-US" altLang="zh-CN" b="1" dirty="0">
              <a:solidFill>
                <a:srgbClr val="996600"/>
              </a:solidFill>
              <a:ea typeface="宋体" pitchFamily="2" charset="-122"/>
            </a:endParaRPr>
          </a:p>
          <a:p>
            <a:pPr lvl="1" algn="just">
              <a:lnSpc>
                <a:spcPct val="90000"/>
              </a:lnSpc>
            </a:pPr>
            <a:r>
              <a:rPr lang="en-US" altLang="zh-CN" dirty="0">
                <a:ea typeface="宋体" pitchFamily="2" charset="-122"/>
              </a:rPr>
              <a:t> Cash flows are constant </a:t>
            </a:r>
            <a:r>
              <a:rPr lang="en-US" altLang="en-US" dirty="0"/>
              <a:t>for T periods: C</a:t>
            </a:r>
            <a:r>
              <a:rPr lang="en-US" altLang="en-US" baseline="-25000" dirty="0"/>
              <a:t>1</a:t>
            </a:r>
            <a:r>
              <a:rPr lang="en-US" altLang="en-US" dirty="0"/>
              <a:t>=C</a:t>
            </a:r>
            <a:r>
              <a:rPr lang="en-US" altLang="en-US" baseline="-25000" dirty="0"/>
              <a:t>2</a:t>
            </a:r>
            <a:r>
              <a:rPr lang="en-US" altLang="en-US" dirty="0"/>
              <a:t>=…=C</a:t>
            </a:r>
            <a:r>
              <a:rPr lang="en-US" altLang="en-US" baseline="-25000" dirty="0"/>
              <a:t>T</a:t>
            </a:r>
          </a:p>
          <a:p>
            <a:pPr lvl="1" algn="just">
              <a:lnSpc>
                <a:spcPct val="90000"/>
              </a:lnSpc>
            </a:pPr>
            <a:r>
              <a:rPr lang="en-US" altLang="zh-CN" sz="3200" baseline="-25000" dirty="0">
                <a:ea typeface="宋体" pitchFamily="2" charset="-122"/>
              </a:rPr>
              <a:t>Application: debt coupon payment</a:t>
            </a:r>
            <a:endParaRPr lang="en-US" altLang="zh-CN" sz="3200" dirty="0">
              <a:ea typeface="宋体" pitchFamily="2" charset="-122"/>
            </a:endParaRPr>
          </a:p>
          <a:p>
            <a:pPr algn="just">
              <a:lnSpc>
                <a:spcPct val="90000"/>
              </a:lnSpc>
            </a:pPr>
            <a:r>
              <a:rPr lang="en-US" altLang="zh-CN" b="1" dirty="0">
                <a:solidFill>
                  <a:srgbClr val="996600"/>
                </a:solidFill>
                <a:ea typeface="宋体" pitchFamily="2" charset="-122"/>
              </a:rPr>
              <a:t>Perpetuity </a:t>
            </a:r>
            <a:r>
              <a:rPr lang="zh-CN" altLang="en-US" b="1" dirty="0">
                <a:solidFill>
                  <a:srgbClr val="996600"/>
                </a:solidFill>
                <a:ea typeface="宋体" pitchFamily="2" charset="-122"/>
              </a:rPr>
              <a:t>永续年金</a:t>
            </a:r>
            <a:endParaRPr lang="en-US" altLang="zh-CN" b="1" dirty="0">
              <a:solidFill>
                <a:srgbClr val="996600"/>
              </a:solidFill>
              <a:ea typeface="宋体" pitchFamily="2" charset="-122"/>
            </a:endParaRPr>
          </a:p>
          <a:p>
            <a:pPr lvl="1" algn="just">
              <a:lnSpc>
                <a:spcPct val="90000"/>
              </a:lnSpc>
            </a:pPr>
            <a:r>
              <a:rPr lang="en-US" altLang="zh-CN" dirty="0">
                <a:ea typeface="宋体" pitchFamily="2" charset="-122"/>
              </a:rPr>
              <a:t>Infinite series of equal payments: C</a:t>
            </a:r>
            <a:r>
              <a:rPr lang="en-US" altLang="zh-CN" baseline="-25000" dirty="0">
                <a:ea typeface="宋体" pitchFamily="2" charset="-122"/>
              </a:rPr>
              <a:t>1</a:t>
            </a:r>
            <a:r>
              <a:rPr lang="en-US" altLang="zh-CN" dirty="0">
                <a:ea typeface="宋体" pitchFamily="2" charset="-122"/>
              </a:rPr>
              <a:t>=C</a:t>
            </a:r>
            <a:r>
              <a:rPr lang="en-US" altLang="zh-CN" baseline="-25000" dirty="0">
                <a:ea typeface="宋体" pitchFamily="2" charset="-122"/>
              </a:rPr>
              <a:t>2</a:t>
            </a:r>
            <a:r>
              <a:rPr lang="en-US" altLang="zh-CN" dirty="0">
                <a:ea typeface="宋体" pitchFamily="2" charset="-122"/>
              </a:rPr>
              <a:t>=..=C</a:t>
            </a:r>
            <a:r>
              <a:rPr lang="en-US" altLang="zh-CN" baseline="-25000" dirty="0">
                <a:ea typeface="宋体" pitchFamily="2" charset="-122"/>
              </a:rPr>
              <a:t>T</a:t>
            </a:r>
            <a:r>
              <a:rPr lang="en-US" altLang="zh-CN" dirty="0">
                <a:ea typeface="宋体" pitchFamily="2" charset="-122"/>
              </a:rPr>
              <a:t>=C</a:t>
            </a:r>
            <a:r>
              <a:rPr lang="en-US" altLang="zh-CN" baseline="-25000" dirty="0">
                <a:ea typeface="宋体" pitchFamily="2" charset="-122"/>
              </a:rPr>
              <a:t>T+1</a:t>
            </a:r>
            <a:r>
              <a:rPr lang="en-US" altLang="zh-CN" dirty="0">
                <a:ea typeface="宋体" pitchFamily="2" charset="-122"/>
              </a:rPr>
              <a:t>=..</a:t>
            </a:r>
          </a:p>
          <a:p>
            <a:pPr lvl="1" algn="just">
              <a:lnSpc>
                <a:spcPct val="90000"/>
              </a:lnSpc>
            </a:pPr>
            <a:r>
              <a:rPr lang="en-US" altLang="zh-CN" dirty="0">
                <a:ea typeface="宋体" pitchFamily="2" charset="-122"/>
              </a:rPr>
              <a:t>Application: perpetuity debt </a:t>
            </a:r>
            <a:r>
              <a:rPr lang="zh-CN" altLang="en-US" dirty="0">
                <a:ea typeface="宋体" pitchFamily="2" charset="-122"/>
              </a:rPr>
              <a:t>永续债</a:t>
            </a:r>
            <a:r>
              <a:rPr lang="en-US" altLang="zh-CN" dirty="0">
                <a:ea typeface="宋体" pitchFamily="2" charset="-122"/>
              </a:rPr>
              <a:t>, preferred stock </a:t>
            </a:r>
            <a:r>
              <a:rPr lang="zh-CN" altLang="en-US" dirty="0">
                <a:ea typeface="宋体" pitchFamily="2" charset="-122"/>
              </a:rPr>
              <a:t>优先股</a:t>
            </a:r>
            <a:endParaRPr lang="en-US" altLang="zh-CN" dirty="0">
              <a:ea typeface="宋体" pitchFamily="2" charset="-122"/>
            </a:endParaRPr>
          </a:p>
        </p:txBody>
      </p:sp>
      <p:sp>
        <p:nvSpPr>
          <p:cNvPr id="5" name="Slide Number Placeholder 4">
            <a:extLst>
              <a:ext uri="{FF2B5EF4-FFF2-40B4-BE49-F238E27FC236}">
                <a16:creationId xmlns:a16="http://schemas.microsoft.com/office/drawing/2014/main" id="{0326101D-238B-B2A6-44EA-29100D01C97C}"/>
              </a:ext>
            </a:extLst>
          </p:cNvPr>
          <p:cNvSpPr>
            <a:spLocks noGrp="1"/>
          </p:cNvSpPr>
          <p:nvPr>
            <p:ph type="sldNum" sz="quarter" idx="12"/>
          </p:nvPr>
        </p:nvSpPr>
        <p:spPr/>
        <p:txBody>
          <a:bodyPr/>
          <a:lstStyle/>
          <a:p>
            <a:fld id="{297BB983-1314-4955-8670-892CDFE4C727}" type="slidenum">
              <a:rPr lang="en-US" smtClean="0"/>
              <a:t>21</a:t>
            </a:fld>
            <a:endParaRPr lang="en-US"/>
          </a:p>
        </p:txBody>
      </p:sp>
      <p:pic>
        <p:nvPicPr>
          <p:cNvPr id="4" name="Picture 3">
            <a:extLst>
              <a:ext uri="{FF2B5EF4-FFF2-40B4-BE49-F238E27FC236}">
                <a16:creationId xmlns:a16="http://schemas.microsoft.com/office/drawing/2014/main" id="{3E56ADE3-27BB-7536-80DF-093BA1B44CDD}"/>
              </a:ext>
            </a:extLst>
          </p:cNvPr>
          <p:cNvPicPr>
            <a:picLocks noChangeAspect="1"/>
          </p:cNvPicPr>
          <p:nvPr/>
        </p:nvPicPr>
        <p:blipFill>
          <a:blip r:embed="rId2"/>
          <a:stretch>
            <a:fillRect/>
          </a:stretch>
        </p:blipFill>
        <p:spPr>
          <a:xfrm>
            <a:off x="1691680" y="4223490"/>
            <a:ext cx="7185052" cy="2536974"/>
          </a:xfrm>
          <a:prstGeom prst="rect">
            <a:avLst/>
          </a:prstGeom>
        </p:spPr>
      </p:pic>
    </p:spTree>
    <p:extLst>
      <p:ext uri="{BB962C8B-B14F-4D97-AF65-F5344CB8AC3E}">
        <p14:creationId xmlns:p14="http://schemas.microsoft.com/office/powerpoint/2010/main" val="966843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82000" cy="1143000"/>
          </a:xfrm>
        </p:spPr>
        <p:txBody>
          <a:bodyPr>
            <a:normAutofit/>
          </a:bodyPr>
          <a:lstStyle/>
          <a:p>
            <a:r>
              <a:rPr lang="en-US" dirty="0"/>
              <a:t>Special Cases</a:t>
            </a:r>
          </a:p>
        </p:txBody>
      </p:sp>
      <p:sp>
        <p:nvSpPr>
          <p:cNvPr id="35" name="Content Placeholder 2"/>
          <p:cNvSpPr>
            <a:spLocks noGrp="1"/>
          </p:cNvSpPr>
          <p:nvPr>
            <p:ph idx="1"/>
          </p:nvPr>
        </p:nvSpPr>
        <p:spPr>
          <a:xfrm>
            <a:off x="457200" y="1600200"/>
            <a:ext cx="8534400" cy="4800600"/>
          </a:xfrm>
          <a:ln>
            <a:noFill/>
          </a:ln>
        </p:spPr>
        <p:txBody>
          <a:bodyPr>
            <a:normAutofit/>
          </a:bodyPr>
          <a:lstStyle/>
          <a:p>
            <a:pPr algn="just">
              <a:lnSpc>
                <a:spcPct val="90000"/>
              </a:lnSpc>
            </a:pPr>
            <a:r>
              <a:rPr lang="en-US" altLang="zh-CN" b="1" dirty="0">
                <a:solidFill>
                  <a:srgbClr val="996600"/>
                </a:solidFill>
                <a:ea typeface="宋体" pitchFamily="2" charset="-122"/>
              </a:rPr>
              <a:t>Growing Annuity </a:t>
            </a:r>
            <a:r>
              <a:rPr lang="zh-CN" altLang="en-US" b="1" dirty="0">
                <a:solidFill>
                  <a:srgbClr val="996600"/>
                </a:solidFill>
                <a:ea typeface="宋体" pitchFamily="2" charset="-122"/>
              </a:rPr>
              <a:t>增长年金</a:t>
            </a:r>
            <a:endParaRPr lang="en-US" altLang="zh-CN" b="1" dirty="0">
              <a:solidFill>
                <a:srgbClr val="996600"/>
              </a:solidFill>
              <a:ea typeface="宋体" pitchFamily="2" charset="-122"/>
            </a:endParaRPr>
          </a:p>
          <a:p>
            <a:pPr lvl="1" algn="just">
              <a:lnSpc>
                <a:spcPct val="90000"/>
              </a:lnSpc>
            </a:pPr>
            <a:r>
              <a:rPr lang="en-US" altLang="zh-CN" dirty="0">
                <a:ea typeface="宋体" pitchFamily="2" charset="-122"/>
              </a:rPr>
              <a:t>C</a:t>
            </a:r>
            <a:r>
              <a:rPr lang="en-US" altLang="zh-CN" baseline="-25000" dirty="0">
                <a:ea typeface="宋体" pitchFamily="2" charset="-122"/>
              </a:rPr>
              <a:t>t+1</a:t>
            </a:r>
            <a:r>
              <a:rPr lang="en-US" altLang="zh-CN" dirty="0">
                <a:ea typeface="宋体" pitchFamily="2" charset="-122"/>
              </a:rPr>
              <a:t>=(1+g)C</a:t>
            </a:r>
            <a:r>
              <a:rPr lang="en-US" altLang="zh-CN" baseline="-25000" dirty="0">
                <a:ea typeface="宋体" pitchFamily="2" charset="-122"/>
              </a:rPr>
              <a:t>t</a:t>
            </a:r>
            <a:endParaRPr lang="en-US" altLang="zh-CN" dirty="0">
              <a:ea typeface="宋体" pitchFamily="2" charset="-122"/>
            </a:endParaRPr>
          </a:p>
          <a:p>
            <a:pPr lvl="1" algn="just">
              <a:lnSpc>
                <a:spcPct val="90000"/>
              </a:lnSpc>
            </a:pPr>
            <a:r>
              <a:rPr lang="en-US" altLang="zh-CN" dirty="0">
                <a:ea typeface="宋体" pitchFamily="2" charset="-122"/>
              </a:rPr>
              <a:t>Cash flows that are growing at a constant rate</a:t>
            </a:r>
          </a:p>
          <a:p>
            <a:pPr algn="just">
              <a:lnSpc>
                <a:spcPct val="90000"/>
              </a:lnSpc>
            </a:pPr>
            <a:r>
              <a:rPr lang="en-US" altLang="zh-CN" b="1" dirty="0">
                <a:solidFill>
                  <a:srgbClr val="996600"/>
                </a:solidFill>
                <a:ea typeface="宋体" pitchFamily="2" charset="-122"/>
              </a:rPr>
              <a:t>Growing Perpetuity  </a:t>
            </a:r>
            <a:r>
              <a:rPr lang="zh-CN" altLang="en-US" b="1" dirty="0">
                <a:solidFill>
                  <a:srgbClr val="996600"/>
                </a:solidFill>
                <a:ea typeface="宋体" pitchFamily="2" charset="-122"/>
              </a:rPr>
              <a:t>永续增长年金</a:t>
            </a:r>
            <a:endParaRPr lang="en-US" altLang="zh-CN" b="1" dirty="0">
              <a:solidFill>
                <a:srgbClr val="996600"/>
              </a:solidFill>
              <a:ea typeface="宋体" pitchFamily="2" charset="-122"/>
            </a:endParaRPr>
          </a:p>
          <a:p>
            <a:pPr lvl="1" algn="just">
              <a:lnSpc>
                <a:spcPct val="90000"/>
              </a:lnSpc>
            </a:pPr>
            <a:r>
              <a:rPr lang="en-US" altLang="zh-CN" dirty="0">
                <a:ea typeface="宋体" pitchFamily="2" charset="-122"/>
              </a:rPr>
              <a:t>Infinite series of cash flows that are growing at a constant rate</a:t>
            </a:r>
          </a:p>
          <a:p>
            <a:pPr lvl="1" algn="just">
              <a:lnSpc>
                <a:spcPct val="90000"/>
              </a:lnSpc>
            </a:pPr>
            <a:r>
              <a:rPr lang="en-US" altLang="zh-CN" dirty="0">
                <a:ea typeface="宋体" pitchFamily="2" charset="-122"/>
              </a:rPr>
              <a:t>Application: firm valuation, government sustainability analysis</a:t>
            </a:r>
          </a:p>
        </p:txBody>
      </p:sp>
      <p:sp>
        <p:nvSpPr>
          <p:cNvPr id="5" name="Slide Number Placeholder 4"/>
          <p:cNvSpPr>
            <a:spLocks noGrp="1"/>
          </p:cNvSpPr>
          <p:nvPr>
            <p:ph type="sldNum" sz="quarter" idx="12"/>
          </p:nvPr>
        </p:nvSpPr>
        <p:spPr/>
        <p:txBody>
          <a:bodyPr/>
          <a:lstStyle/>
          <a:p>
            <a:fld id="{297BB983-1314-4955-8670-892CDFE4C727}" type="slidenum">
              <a:rPr lang="en-US" smtClean="0"/>
              <a:t>22</a:t>
            </a:fld>
            <a:endParaRPr lang="en-US"/>
          </a:p>
        </p:txBody>
      </p:sp>
    </p:spTree>
    <p:extLst>
      <p:ext uri="{BB962C8B-B14F-4D97-AF65-F5344CB8AC3E}">
        <p14:creationId xmlns:p14="http://schemas.microsoft.com/office/powerpoint/2010/main" val="3714444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B5D71-B477-9A7A-D216-3C69078C3565}"/>
              </a:ext>
            </a:extLst>
          </p:cNvPr>
          <p:cNvSpPr>
            <a:spLocks noGrp="1"/>
          </p:cNvSpPr>
          <p:nvPr>
            <p:ph type="title"/>
          </p:nvPr>
        </p:nvSpPr>
        <p:spPr/>
        <p:txBody>
          <a:bodyPr/>
          <a:lstStyle/>
          <a:p>
            <a:endParaRPr lang="zh-CN" altLang="en-US"/>
          </a:p>
        </p:txBody>
      </p:sp>
      <p:sp>
        <p:nvSpPr>
          <p:cNvPr id="3" name="Content Placeholder 2">
            <a:extLst>
              <a:ext uri="{FF2B5EF4-FFF2-40B4-BE49-F238E27FC236}">
                <a16:creationId xmlns:a16="http://schemas.microsoft.com/office/drawing/2014/main" id="{D1362A08-6CC3-6A6E-58B4-9670408EFF99}"/>
              </a:ext>
            </a:extLst>
          </p:cNvPr>
          <p:cNvSpPr>
            <a:spLocks noGrp="1"/>
          </p:cNvSpPr>
          <p:nvPr>
            <p:ph idx="1"/>
          </p:nvPr>
        </p:nvSpPr>
        <p:spPr/>
        <p:txBody>
          <a:bodyPr/>
          <a:lstStyle/>
          <a:p>
            <a:endParaRPr lang="zh-CN" altLang="en-US"/>
          </a:p>
        </p:txBody>
      </p:sp>
      <p:sp>
        <p:nvSpPr>
          <p:cNvPr id="4" name="Slide Number Placeholder 3">
            <a:extLst>
              <a:ext uri="{FF2B5EF4-FFF2-40B4-BE49-F238E27FC236}">
                <a16:creationId xmlns:a16="http://schemas.microsoft.com/office/drawing/2014/main" id="{6690AA5B-8AE4-44F4-8E07-C1C3AEA01415}"/>
              </a:ext>
            </a:extLst>
          </p:cNvPr>
          <p:cNvSpPr>
            <a:spLocks noGrp="1"/>
          </p:cNvSpPr>
          <p:nvPr>
            <p:ph type="sldNum" sz="quarter" idx="12"/>
          </p:nvPr>
        </p:nvSpPr>
        <p:spPr/>
        <p:txBody>
          <a:bodyPr/>
          <a:lstStyle/>
          <a:p>
            <a:fld id="{72C6B117-A1BB-46C5-94C4-58E564744097}" type="slidenum">
              <a:rPr lang="en-US" altLang="en-US" smtClean="0"/>
              <a:pPr/>
              <a:t>23</a:t>
            </a:fld>
            <a:endParaRPr lang="en-US" altLang="en-US"/>
          </a:p>
        </p:txBody>
      </p:sp>
      <p:pic>
        <p:nvPicPr>
          <p:cNvPr id="6" name="Picture 5">
            <a:extLst>
              <a:ext uri="{FF2B5EF4-FFF2-40B4-BE49-F238E27FC236}">
                <a16:creationId xmlns:a16="http://schemas.microsoft.com/office/drawing/2014/main" id="{6D6E585D-22B6-7B20-0C7D-6F3DDA3C510F}"/>
              </a:ext>
            </a:extLst>
          </p:cNvPr>
          <p:cNvPicPr>
            <a:picLocks noChangeAspect="1"/>
          </p:cNvPicPr>
          <p:nvPr/>
        </p:nvPicPr>
        <p:blipFill>
          <a:blip r:embed="rId2"/>
          <a:stretch>
            <a:fillRect/>
          </a:stretch>
        </p:blipFill>
        <p:spPr>
          <a:xfrm>
            <a:off x="106642" y="152400"/>
            <a:ext cx="7940115" cy="5262380"/>
          </a:xfrm>
          <a:prstGeom prst="rect">
            <a:avLst/>
          </a:prstGeom>
        </p:spPr>
      </p:pic>
    </p:spTree>
    <p:extLst>
      <p:ext uri="{BB962C8B-B14F-4D97-AF65-F5344CB8AC3E}">
        <p14:creationId xmlns:p14="http://schemas.microsoft.com/office/powerpoint/2010/main" val="1934887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82000" cy="1143000"/>
          </a:xfrm>
        </p:spPr>
        <p:txBody>
          <a:bodyPr>
            <a:normAutofit/>
          </a:bodyPr>
          <a:lstStyle/>
          <a:p>
            <a:r>
              <a:rPr lang="en-US" dirty="0"/>
              <a:t>Special Cases</a:t>
            </a:r>
          </a:p>
        </p:txBody>
      </p:sp>
      <p:sp>
        <p:nvSpPr>
          <p:cNvPr id="5" name="Slide Number Placeholder 4"/>
          <p:cNvSpPr>
            <a:spLocks noGrp="1"/>
          </p:cNvSpPr>
          <p:nvPr>
            <p:ph type="sldNum" sz="quarter" idx="12"/>
          </p:nvPr>
        </p:nvSpPr>
        <p:spPr/>
        <p:txBody>
          <a:bodyPr/>
          <a:lstStyle/>
          <a:p>
            <a:fld id="{297BB983-1314-4955-8670-892CDFE4C727}" type="slidenum">
              <a:rPr lang="en-US" smtClean="0"/>
              <a:t>24</a:t>
            </a:fld>
            <a:endParaRPr lang="en-US" dirty="0"/>
          </a:p>
        </p:txBody>
      </p:sp>
      <p:graphicFrame>
        <p:nvGraphicFramePr>
          <p:cNvPr id="8" name="Group 71"/>
          <p:cNvGraphicFramePr>
            <a:graphicFrameLocks/>
          </p:cNvGraphicFramePr>
          <p:nvPr>
            <p:extLst>
              <p:ext uri="{D42A27DB-BD31-4B8C-83A1-F6EECF244321}">
                <p14:modId xmlns:p14="http://schemas.microsoft.com/office/powerpoint/2010/main" val="1442451160"/>
              </p:ext>
            </p:extLst>
          </p:nvPr>
        </p:nvGraphicFramePr>
        <p:xfrm>
          <a:off x="114300" y="1971040"/>
          <a:ext cx="8953500" cy="3210560"/>
        </p:xfrm>
        <a:graphic>
          <a:graphicData uri="http://schemas.openxmlformats.org/drawingml/2006/table">
            <a:tbl>
              <a:tblPr/>
              <a:tblGrid>
                <a:gridCol w="1371600">
                  <a:extLst>
                    <a:ext uri="{9D8B030D-6E8A-4147-A177-3AD203B41FA5}">
                      <a16:colId xmlns:a16="http://schemas.microsoft.com/office/drawing/2014/main" val="20000"/>
                    </a:ext>
                  </a:extLst>
                </a:gridCol>
                <a:gridCol w="39243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463232">
                <a:tc>
                  <a:txBody>
                    <a:bodyPr/>
                    <a:lstStyle/>
                    <a:p>
                      <a:pPr marL="0" marR="0" lvl="0" indent="0" algn="l" defTabSz="914400" rtl="0" eaLnBrk="1" fontAlgn="base" latinLnBrk="0" hangingPunct="1">
                        <a:lnSpc>
                          <a:spcPct val="100000"/>
                        </a:lnSpc>
                        <a:spcBef>
                          <a:spcPct val="20000"/>
                        </a:spcBef>
                        <a:spcAft>
                          <a:spcPts val="400"/>
                        </a:spcAft>
                        <a:buClrTx/>
                        <a:buSzTx/>
                        <a:buFontTx/>
                        <a:buNone/>
                        <a:tabLst/>
                      </a:pPr>
                      <a:endParaRPr kumimoji="0" lang="en-GB" sz="2000" b="0" i="0" u="none" strike="noStrike" cap="none" normalizeH="0" baseline="0" dirty="0">
                        <a:ln>
                          <a:noFill/>
                        </a:ln>
                        <a:solidFill>
                          <a:srgbClr val="000000"/>
                        </a:solidFill>
                        <a:effectLst/>
                        <a:latin typeface="Verdana" panose="020B0604030504040204" pitchFamily="34" charset="0"/>
                        <a:ea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ts val="400"/>
                        </a:spcAft>
                        <a:buClrTx/>
                        <a:buSzTx/>
                        <a:buFontTx/>
                        <a:buNone/>
                        <a:tabLst/>
                      </a:pPr>
                      <a:endParaRPr kumimoji="0" lang="en-GB" sz="2000" b="0" i="0" u="none" strike="noStrike" cap="none" normalizeH="0" baseline="0" dirty="0">
                        <a:ln>
                          <a:noFill/>
                        </a:ln>
                        <a:solidFill>
                          <a:srgbClr val="000000"/>
                        </a:solidFill>
                        <a:effectLst/>
                        <a:latin typeface="Verdana" panose="020B0604030504040204" pitchFamily="34" charset="0"/>
                        <a:ea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ts val="400"/>
                        </a:spcAft>
                        <a:buClrTx/>
                        <a:buSzTx/>
                        <a:buFontTx/>
                        <a:buNone/>
                        <a:tabLst/>
                      </a:pPr>
                      <a:endParaRPr kumimoji="0" lang="en-GB" sz="2000" b="0" i="0" u="none" strike="noStrike" cap="none" normalizeH="0" baseline="0" dirty="0">
                        <a:ln>
                          <a:noFill/>
                        </a:ln>
                        <a:solidFill>
                          <a:srgbClr val="000000"/>
                        </a:solidFill>
                        <a:effectLst/>
                        <a:latin typeface="Verdana" panose="020B0604030504040204" pitchFamily="34" charset="0"/>
                        <a:ea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17968">
                <a:tc>
                  <a:txBody>
                    <a:bodyPr/>
                    <a:lstStyle/>
                    <a:p>
                      <a:pPr marL="0" marR="0" lvl="0" indent="0" algn="l" defTabSz="914400" rtl="0" eaLnBrk="1" fontAlgn="base" latinLnBrk="0" hangingPunct="1">
                        <a:lnSpc>
                          <a:spcPct val="100000"/>
                        </a:lnSpc>
                        <a:spcBef>
                          <a:spcPct val="20000"/>
                        </a:spcBef>
                        <a:spcAft>
                          <a:spcPts val="400"/>
                        </a:spcAft>
                        <a:buClrTx/>
                        <a:buSzTx/>
                        <a:buFontTx/>
                        <a:buNone/>
                        <a:tabLst/>
                      </a:pPr>
                      <a:endParaRPr kumimoji="0" lang="en-GB" sz="2000" b="0" i="0" u="none" strike="noStrike" cap="none" normalizeH="0" baseline="0" dirty="0">
                        <a:ln>
                          <a:noFill/>
                        </a:ln>
                        <a:solidFill>
                          <a:srgbClr val="000000"/>
                        </a:solidFill>
                        <a:effectLst/>
                        <a:latin typeface="Verdana" panose="020B0604030504040204" pitchFamily="34" charset="0"/>
                        <a:ea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ts val="400"/>
                        </a:spcAft>
                        <a:buClrTx/>
                        <a:buSzTx/>
                        <a:buFontTx/>
                        <a:buNone/>
                        <a:tabLst/>
                      </a:pPr>
                      <a:endParaRPr kumimoji="0" lang="en-GB" sz="2000" b="0" i="0" u="none" strike="noStrike" cap="none" normalizeH="0" baseline="0" dirty="0">
                        <a:ln>
                          <a:noFill/>
                        </a:ln>
                        <a:solidFill>
                          <a:srgbClr val="000000"/>
                        </a:solidFill>
                        <a:effectLst/>
                        <a:latin typeface="Verdana" panose="020B0604030504040204" pitchFamily="34" charset="0"/>
                        <a:ea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ts val="400"/>
                        </a:spcAft>
                        <a:buClrTx/>
                        <a:buSzTx/>
                        <a:buFontTx/>
                        <a:buNone/>
                        <a:tabLst/>
                      </a:pPr>
                      <a:endParaRPr kumimoji="0" lang="en-GB" sz="2000" b="1" i="0" u="none" strike="noStrike" cap="none" normalizeH="0" baseline="0" dirty="0">
                        <a:ln>
                          <a:noFill/>
                        </a:ln>
                        <a:solidFill>
                          <a:srgbClr val="000000"/>
                        </a:solidFill>
                        <a:effectLst/>
                        <a:latin typeface="Verdana" panose="020B0604030504040204" pitchFamily="34" charset="0"/>
                        <a:ea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19200">
                <a:tc>
                  <a:txBody>
                    <a:bodyPr/>
                    <a:lstStyle/>
                    <a:p>
                      <a:pPr marL="0" marR="0" lvl="0" indent="0" algn="l" defTabSz="914400" rtl="0" eaLnBrk="1" fontAlgn="base" latinLnBrk="0" hangingPunct="1">
                        <a:lnSpc>
                          <a:spcPct val="100000"/>
                        </a:lnSpc>
                        <a:spcBef>
                          <a:spcPct val="20000"/>
                        </a:spcBef>
                        <a:spcAft>
                          <a:spcPts val="400"/>
                        </a:spcAft>
                        <a:buClrTx/>
                        <a:buSzTx/>
                        <a:buFontTx/>
                        <a:buNone/>
                        <a:tabLst/>
                      </a:pPr>
                      <a:endParaRPr kumimoji="0" lang="fr-FR" sz="2000" b="0" i="0" u="none" strike="noStrike" cap="none" normalizeH="0" baseline="0" dirty="0">
                        <a:ln>
                          <a:noFill/>
                        </a:ln>
                        <a:solidFill>
                          <a:srgbClr val="000000"/>
                        </a:solidFill>
                        <a:effectLst/>
                        <a:latin typeface="Verdana" panose="020B0604030504040204" pitchFamily="34" charset="0"/>
                        <a:ea typeface="Verdana" panose="020B0604030504040204" pitchFamily="34" charset="0"/>
                      </a:endParaRPr>
                    </a:p>
                    <a:p>
                      <a:pPr marL="0" marR="0" lvl="0" indent="0" algn="l" defTabSz="914400" rtl="0" eaLnBrk="1" fontAlgn="base" latinLnBrk="0" hangingPunct="1">
                        <a:lnSpc>
                          <a:spcPct val="100000"/>
                        </a:lnSpc>
                        <a:spcBef>
                          <a:spcPct val="20000"/>
                        </a:spcBef>
                        <a:spcAft>
                          <a:spcPts val="400"/>
                        </a:spcAft>
                        <a:buClrTx/>
                        <a:buSzTx/>
                        <a:buFontTx/>
                        <a:buNone/>
                        <a:tabLst/>
                      </a:pPr>
                      <a:endParaRPr kumimoji="0" lang="fr-FR" sz="2000" b="0" i="0" u="none" strike="noStrike" cap="none" normalizeH="0" baseline="0" dirty="0">
                        <a:ln>
                          <a:noFill/>
                        </a:ln>
                        <a:solidFill>
                          <a:srgbClr val="000000"/>
                        </a:solidFill>
                        <a:effectLst/>
                        <a:latin typeface="Verdana" panose="020B0604030504040204" pitchFamily="34" charset="0"/>
                        <a:ea typeface="Verdana" panose="020B0604030504040204" pitchFamily="34" charset="0"/>
                      </a:endParaRPr>
                    </a:p>
                    <a:p>
                      <a:pPr marL="0" marR="0" lvl="0" indent="0" algn="l" defTabSz="914400" rtl="0" eaLnBrk="1" fontAlgn="base" latinLnBrk="0" hangingPunct="1">
                        <a:lnSpc>
                          <a:spcPct val="100000"/>
                        </a:lnSpc>
                        <a:spcBef>
                          <a:spcPct val="20000"/>
                        </a:spcBef>
                        <a:spcAft>
                          <a:spcPts val="400"/>
                        </a:spcAft>
                        <a:buClrTx/>
                        <a:buSzTx/>
                        <a:buFontTx/>
                        <a:buNone/>
                        <a:tabLst/>
                      </a:pPr>
                      <a:endParaRPr kumimoji="0" lang="fr-FR" sz="2000" b="0" i="0" u="none" strike="noStrike" cap="none" normalizeH="0" baseline="0" dirty="0">
                        <a:ln>
                          <a:noFill/>
                        </a:ln>
                        <a:solidFill>
                          <a:srgbClr val="000000"/>
                        </a:solidFill>
                        <a:effectLst/>
                        <a:latin typeface="Verdana" panose="020B0604030504040204" pitchFamily="34" charset="0"/>
                        <a:ea typeface="Verdan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ts val="400"/>
                        </a:spcAft>
                        <a:buClrTx/>
                        <a:buSzTx/>
                        <a:buFontTx/>
                        <a:buNone/>
                        <a:tabLst/>
                      </a:pPr>
                      <a:endParaRPr kumimoji="0" lang="en-GB" sz="2000" b="0" i="0" u="none" strike="noStrike" cap="none" normalizeH="0" baseline="0" dirty="0">
                        <a:ln>
                          <a:noFill/>
                        </a:ln>
                        <a:solidFill>
                          <a:srgbClr val="000000"/>
                        </a:solidFill>
                        <a:effectLst/>
                        <a:latin typeface="Verdana" panose="020B0604030504040204" pitchFamily="34" charset="0"/>
                        <a:ea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ts val="400"/>
                        </a:spcAft>
                        <a:buClrTx/>
                        <a:buSzTx/>
                        <a:buFontTx/>
                        <a:buNone/>
                        <a:tabLst/>
                      </a:pPr>
                      <a:endParaRPr kumimoji="0" lang="en-GB" sz="2000" b="0" i="0" u="none" strike="noStrike" cap="none" normalizeH="0" baseline="0" dirty="0">
                        <a:ln>
                          <a:noFill/>
                        </a:ln>
                        <a:solidFill>
                          <a:srgbClr val="000000"/>
                        </a:solidFill>
                        <a:effectLst/>
                        <a:latin typeface="Verdana" panose="020B0604030504040204" pitchFamily="34" charset="0"/>
                        <a:ea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 name="Text Box 36"/>
          <p:cNvSpPr txBox="1">
            <a:spLocks noChangeArrowheads="1"/>
          </p:cNvSpPr>
          <p:nvPr/>
        </p:nvSpPr>
        <p:spPr bwMode="auto">
          <a:xfrm>
            <a:off x="2133600" y="1993900"/>
            <a:ext cx="19431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None/>
            </a:pPr>
            <a:r>
              <a:rPr lang="fr-FR" sz="2200" b="1" dirty="0">
                <a:solidFill>
                  <a:srgbClr val="003366"/>
                </a:solidFill>
              </a:rPr>
              <a:t>g </a:t>
            </a:r>
            <a:r>
              <a:rPr lang="en-US" sz="2200" b="1" dirty="0">
                <a:solidFill>
                  <a:srgbClr val="003366"/>
                </a:solidFill>
              </a:rPr>
              <a:t>&gt; 0%  </a:t>
            </a:r>
            <a:endParaRPr lang="fr-FR" sz="2200" b="1" dirty="0">
              <a:solidFill>
                <a:srgbClr val="003366"/>
              </a:solidFill>
            </a:endParaRPr>
          </a:p>
        </p:txBody>
      </p:sp>
      <p:sp>
        <p:nvSpPr>
          <p:cNvPr id="10" name="Text Box 37"/>
          <p:cNvSpPr txBox="1">
            <a:spLocks noChangeArrowheads="1"/>
          </p:cNvSpPr>
          <p:nvPr/>
        </p:nvSpPr>
        <p:spPr bwMode="auto">
          <a:xfrm>
            <a:off x="5600700" y="1981202"/>
            <a:ext cx="3429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None/>
            </a:pPr>
            <a:r>
              <a:rPr lang="fr-FR" sz="2200" b="1" dirty="0">
                <a:solidFill>
                  <a:srgbClr val="003366"/>
                </a:solidFill>
              </a:rPr>
              <a:t>g = 0</a:t>
            </a:r>
            <a:r>
              <a:rPr lang="en-US" sz="2200" b="1" dirty="0">
                <a:solidFill>
                  <a:srgbClr val="003366"/>
                </a:solidFill>
              </a:rPr>
              <a:t>%    (No growth)</a:t>
            </a:r>
          </a:p>
        </p:txBody>
      </p:sp>
      <p:sp>
        <p:nvSpPr>
          <p:cNvPr id="11" name="Text Box 38"/>
          <p:cNvSpPr txBox="1">
            <a:spLocks noChangeArrowheads="1"/>
          </p:cNvSpPr>
          <p:nvPr/>
        </p:nvSpPr>
        <p:spPr bwMode="auto">
          <a:xfrm>
            <a:off x="114300" y="3032668"/>
            <a:ext cx="1333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None/>
            </a:pPr>
            <a:r>
              <a:rPr lang="fr-FR" sz="2000" b="1" dirty="0" err="1">
                <a:solidFill>
                  <a:srgbClr val="003366"/>
                </a:solidFill>
                <a:latin typeface="Verdana" panose="020B0604030504040204" pitchFamily="34" charset="0"/>
                <a:ea typeface="Verdana" panose="020B0604030504040204" pitchFamily="34" charset="0"/>
              </a:rPr>
              <a:t>Annuity</a:t>
            </a:r>
            <a:endParaRPr lang="fr-FR" sz="2000" b="1" dirty="0">
              <a:solidFill>
                <a:srgbClr val="003366"/>
              </a:solidFill>
              <a:latin typeface="Verdana" panose="020B0604030504040204" pitchFamily="34" charset="0"/>
              <a:ea typeface="Verdana" panose="020B0604030504040204" pitchFamily="34" charset="0"/>
            </a:endParaRPr>
          </a:p>
        </p:txBody>
      </p:sp>
      <p:sp>
        <p:nvSpPr>
          <p:cNvPr id="12" name="Text Box 40"/>
          <p:cNvSpPr txBox="1">
            <a:spLocks noChangeArrowheads="1"/>
          </p:cNvSpPr>
          <p:nvPr/>
        </p:nvSpPr>
        <p:spPr bwMode="auto">
          <a:xfrm>
            <a:off x="57150" y="4369715"/>
            <a:ext cx="1447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buNone/>
            </a:pPr>
            <a:r>
              <a:rPr lang="en-US" sz="2000" b="1" dirty="0">
                <a:solidFill>
                  <a:srgbClr val="003366"/>
                </a:solidFill>
              </a:rPr>
              <a:t>Perpetuity</a:t>
            </a:r>
          </a:p>
        </p:txBody>
      </p:sp>
      <p:graphicFrame>
        <p:nvGraphicFramePr>
          <p:cNvPr id="16" name="Object 15"/>
          <p:cNvGraphicFramePr>
            <a:graphicFrameLocks noChangeAspect="1"/>
          </p:cNvGraphicFramePr>
          <p:nvPr/>
        </p:nvGraphicFramePr>
        <p:xfrm>
          <a:off x="5530852" y="2643190"/>
          <a:ext cx="3363913" cy="1169987"/>
        </p:xfrm>
        <a:graphic>
          <a:graphicData uri="http://schemas.openxmlformats.org/presentationml/2006/ole">
            <mc:AlternateContent xmlns:mc="http://schemas.openxmlformats.org/markup-compatibility/2006">
              <mc:Choice xmlns:v="urn:schemas-microsoft-com:vml" Requires="v">
                <p:oleObj name="Equation" r:id="rId2" imgW="1536480" imgH="533160" progId="Equation.3">
                  <p:embed/>
                </p:oleObj>
              </mc:Choice>
              <mc:Fallback>
                <p:oleObj name="Equation" r:id="rId2" imgW="1536480" imgH="533160" progId="Equation.3">
                  <p:embed/>
                  <p:pic>
                    <p:nvPicPr>
                      <p:cNvPr id="0" name=""/>
                      <p:cNvPicPr>
                        <a:picLocks noChangeAspect="1" noChangeArrowheads="1"/>
                      </p:cNvPicPr>
                      <p:nvPr/>
                    </p:nvPicPr>
                    <p:blipFill>
                      <a:blip r:embed="rId3"/>
                      <a:srcRect/>
                      <a:stretch>
                        <a:fillRect/>
                      </a:stretch>
                    </p:blipFill>
                    <p:spPr bwMode="auto">
                      <a:xfrm>
                        <a:off x="5530852" y="2643190"/>
                        <a:ext cx="3363913" cy="1169987"/>
                      </a:xfrm>
                      <a:prstGeom prst="rect">
                        <a:avLst/>
                      </a:prstGeom>
                      <a:solidFill>
                        <a:schemeClr val="bg1"/>
                      </a:solidFill>
                      <a:ln w="38100">
                        <a:solidFill>
                          <a:srgbClr val="996600"/>
                        </a:solidFill>
                        <a:miter lim="800000"/>
                        <a:headEnd/>
                        <a:tailEnd/>
                      </a:ln>
                    </p:spPr>
                  </p:pic>
                </p:oleObj>
              </mc:Fallback>
            </mc:AlternateContent>
          </a:graphicData>
        </a:graphic>
      </p:graphicFrame>
      <p:graphicFrame>
        <p:nvGraphicFramePr>
          <p:cNvPr id="17" name="Object 16"/>
          <p:cNvGraphicFramePr>
            <a:graphicFrameLocks noChangeAspect="1"/>
          </p:cNvGraphicFramePr>
          <p:nvPr/>
        </p:nvGraphicFramePr>
        <p:xfrm>
          <a:off x="1600200" y="2641721"/>
          <a:ext cx="3670300" cy="1169987"/>
        </p:xfrm>
        <a:graphic>
          <a:graphicData uri="http://schemas.openxmlformats.org/presentationml/2006/ole">
            <mc:AlternateContent xmlns:mc="http://schemas.openxmlformats.org/markup-compatibility/2006">
              <mc:Choice xmlns:v="urn:schemas-microsoft-com:vml" Requires="v">
                <p:oleObj name="Equation" r:id="rId4" imgW="1676160" imgH="533160" progId="Equation.3">
                  <p:embed/>
                </p:oleObj>
              </mc:Choice>
              <mc:Fallback>
                <p:oleObj name="Equation" r:id="rId4" imgW="1676160" imgH="533160" progId="Equation.3">
                  <p:embed/>
                  <p:pic>
                    <p:nvPicPr>
                      <p:cNvPr id="0" name=""/>
                      <p:cNvPicPr>
                        <a:picLocks noChangeAspect="1" noChangeArrowheads="1"/>
                      </p:cNvPicPr>
                      <p:nvPr/>
                    </p:nvPicPr>
                    <p:blipFill>
                      <a:blip r:embed="rId5"/>
                      <a:srcRect/>
                      <a:stretch>
                        <a:fillRect/>
                      </a:stretch>
                    </p:blipFill>
                    <p:spPr bwMode="auto">
                      <a:xfrm>
                        <a:off x="1600200" y="2641721"/>
                        <a:ext cx="3670300" cy="1169987"/>
                      </a:xfrm>
                      <a:prstGeom prst="rect">
                        <a:avLst/>
                      </a:prstGeom>
                      <a:solidFill>
                        <a:schemeClr val="bg1"/>
                      </a:solidFill>
                      <a:ln w="38100">
                        <a:solidFill>
                          <a:srgbClr val="996600"/>
                        </a:solidFill>
                        <a:miter lim="800000"/>
                        <a:headEnd/>
                        <a:tailEnd/>
                      </a:ln>
                    </p:spPr>
                  </p:pic>
                </p:oleObj>
              </mc:Fallback>
            </mc:AlternateContent>
          </a:graphicData>
        </a:graphic>
      </p:graphicFrame>
      <p:graphicFrame>
        <p:nvGraphicFramePr>
          <p:cNvPr id="18" name="Object 17"/>
          <p:cNvGraphicFramePr>
            <a:graphicFrameLocks noChangeAspect="1"/>
          </p:cNvGraphicFramePr>
          <p:nvPr/>
        </p:nvGraphicFramePr>
        <p:xfrm>
          <a:off x="1790702" y="4110038"/>
          <a:ext cx="3084513" cy="919162"/>
        </p:xfrm>
        <a:graphic>
          <a:graphicData uri="http://schemas.openxmlformats.org/presentationml/2006/ole">
            <mc:AlternateContent xmlns:mc="http://schemas.openxmlformats.org/markup-compatibility/2006">
              <mc:Choice xmlns:v="urn:schemas-microsoft-com:vml" Requires="v">
                <p:oleObj name="Equation" r:id="rId6" imgW="1409400" imgH="419040" progId="Equation.3">
                  <p:embed/>
                </p:oleObj>
              </mc:Choice>
              <mc:Fallback>
                <p:oleObj name="Equation" r:id="rId6" imgW="1409400" imgH="419040" progId="Equation.3">
                  <p:embed/>
                  <p:pic>
                    <p:nvPicPr>
                      <p:cNvPr id="0" name=""/>
                      <p:cNvPicPr>
                        <a:picLocks noChangeAspect="1" noChangeArrowheads="1"/>
                      </p:cNvPicPr>
                      <p:nvPr/>
                    </p:nvPicPr>
                    <p:blipFill>
                      <a:blip r:embed="rId7"/>
                      <a:srcRect/>
                      <a:stretch>
                        <a:fillRect/>
                      </a:stretch>
                    </p:blipFill>
                    <p:spPr bwMode="auto">
                      <a:xfrm>
                        <a:off x="1790702" y="4110038"/>
                        <a:ext cx="3084513" cy="919162"/>
                      </a:xfrm>
                      <a:prstGeom prst="rect">
                        <a:avLst/>
                      </a:prstGeom>
                      <a:solidFill>
                        <a:schemeClr val="bg1"/>
                      </a:solidFill>
                      <a:ln w="38100">
                        <a:solidFill>
                          <a:srgbClr val="996600"/>
                        </a:solidFill>
                        <a:miter lim="800000"/>
                        <a:headEnd/>
                        <a:tailEnd/>
                      </a:ln>
                    </p:spPr>
                  </p:pic>
                </p:oleObj>
              </mc:Fallback>
            </mc:AlternateContent>
          </a:graphicData>
        </a:graphic>
      </p:graphicFrame>
      <p:graphicFrame>
        <p:nvGraphicFramePr>
          <p:cNvPr id="19" name="Object 18"/>
          <p:cNvGraphicFramePr>
            <a:graphicFrameLocks noChangeAspect="1"/>
          </p:cNvGraphicFramePr>
          <p:nvPr/>
        </p:nvGraphicFramePr>
        <p:xfrm>
          <a:off x="6419058" y="4153356"/>
          <a:ext cx="1500187" cy="863600"/>
        </p:xfrm>
        <a:graphic>
          <a:graphicData uri="http://schemas.openxmlformats.org/presentationml/2006/ole">
            <mc:AlternateContent xmlns:mc="http://schemas.openxmlformats.org/markup-compatibility/2006">
              <mc:Choice xmlns:v="urn:schemas-microsoft-com:vml" Requires="v">
                <p:oleObj name="Equation" r:id="rId8" imgW="685800" imgH="393480" progId="Equation.3">
                  <p:embed/>
                </p:oleObj>
              </mc:Choice>
              <mc:Fallback>
                <p:oleObj name="Equation" r:id="rId8" imgW="685800" imgH="393480" progId="Equation.3">
                  <p:embed/>
                  <p:pic>
                    <p:nvPicPr>
                      <p:cNvPr id="0" name=""/>
                      <p:cNvPicPr>
                        <a:picLocks noChangeAspect="1" noChangeArrowheads="1"/>
                      </p:cNvPicPr>
                      <p:nvPr/>
                    </p:nvPicPr>
                    <p:blipFill>
                      <a:blip r:embed="rId9"/>
                      <a:srcRect/>
                      <a:stretch>
                        <a:fillRect/>
                      </a:stretch>
                    </p:blipFill>
                    <p:spPr bwMode="auto">
                      <a:xfrm>
                        <a:off x="6419058" y="4153356"/>
                        <a:ext cx="1500187" cy="863600"/>
                      </a:xfrm>
                      <a:prstGeom prst="rect">
                        <a:avLst/>
                      </a:prstGeom>
                      <a:solidFill>
                        <a:schemeClr val="bg1"/>
                      </a:solidFill>
                      <a:ln w="38100">
                        <a:solidFill>
                          <a:srgbClr val="996600"/>
                        </a:solidFill>
                        <a:miter lim="800000"/>
                        <a:headEnd/>
                        <a:tailEnd/>
                      </a:ln>
                    </p:spPr>
                  </p:pic>
                </p:oleObj>
              </mc:Fallback>
            </mc:AlternateContent>
          </a:graphicData>
        </a:graphic>
      </p:graphicFrame>
    </p:spTree>
    <p:extLst>
      <p:ext uri="{BB962C8B-B14F-4D97-AF65-F5344CB8AC3E}">
        <p14:creationId xmlns:p14="http://schemas.microsoft.com/office/powerpoint/2010/main" val="3673295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Exercise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4317" y="1526304"/>
            <a:ext cx="8071131" cy="1404156"/>
          </a:xfrm>
        </p:spPr>
      </p:pic>
      <p:sp>
        <p:nvSpPr>
          <p:cNvPr id="4" name="Slide Number Placeholder 3"/>
          <p:cNvSpPr>
            <a:spLocks noGrp="1"/>
          </p:cNvSpPr>
          <p:nvPr>
            <p:ph type="sldNum" sz="quarter" idx="12"/>
          </p:nvPr>
        </p:nvSpPr>
        <p:spPr/>
        <p:txBody>
          <a:bodyPr/>
          <a:lstStyle/>
          <a:p>
            <a:fld id="{72C6B117-A1BB-46C5-94C4-58E564744097}" type="slidenum">
              <a:rPr lang="en-US" altLang="en-US" smtClean="0"/>
              <a:pPr/>
              <a:t>25</a:t>
            </a:fld>
            <a:endParaRPr lang="en-US"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563" y="3408336"/>
            <a:ext cx="6744641" cy="2962688"/>
          </a:xfrm>
          <a:prstGeom prst="rect">
            <a:avLst/>
          </a:prstGeom>
        </p:spPr>
      </p:pic>
      <p:sp>
        <p:nvSpPr>
          <p:cNvPr id="7" name="TextBox 6"/>
          <p:cNvSpPr txBox="1"/>
          <p:nvPr/>
        </p:nvSpPr>
        <p:spPr>
          <a:xfrm>
            <a:off x="524365" y="2979020"/>
            <a:ext cx="2628292" cy="369332"/>
          </a:xfrm>
          <a:prstGeom prst="rect">
            <a:avLst/>
          </a:prstGeom>
          <a:noFill/>
        </p:spPr>
        <p:txBody>
          <a:bodyPr wrap="square" rtlCol="0">
            <a:spAutoFit/>
          </a:bodyPr>
          <a:lstStyle/>
          <a:p>
            <a:pPr>
              <a:buNone/>
            </a:pPr>
            <a:r>
              <a:rPr lang="en-US" altLang="zh-CN" sz="1800" b="1" dirty="0">
                <a:latin typeface="Cambria" panose="02040503050406030204" pitchFamily="18" charset="0"/>
                <a:ea typeface="宋体" pitchFamily="2" charset="-122"/>
              </a:rPr>
              <a:t>Solution</a:t>
            </a:r>
            <a:r>
              <a:rPr lang="zh-CN" altLang="en-US" sz="1800" b="1" dirty="0">
                <a:latin typeface="Cambria" panose="02040503050406030204" pitchFamily="18" charset="0"/>
                <a:ea typeface="宋体" pitchFamily="2" charset="-122"/>
              </a:rPr>
              <a:t>：</a:t>
            </a:r>
            <a:endParaRPr lang="en-US" sz="2000" b="1" dirty="0">
              <a:latin typeface="Cambria" panose="02040503050406030204" pitchFamily="18" charset="0"/>
              <a:ea typeface="宋体" pitchFamily="2" charset="-122"/>
            </a:endParaRPr>
          </a:p>
        </p:txBody>
      </p:sp>
      <p:sp>
        <p:nvSpPr>
          <p:cNvPr id="8" name="思想气泡: 云 6">
            <a:extLst>
              <a:ext uri="{FF2B5EF4-FFF2-40B4-BE49-F238E27FC236}">
                <a16:creationId xmlns:a16="http://schemas.microsoft.com/office/drawing/2014/main" id="{78F8964D-5EF1-386F-C7B6-AA9EFDE15A2D}"/>
              </a:ext>
            </a:extLst>
          </p:cNvPr>
          <p:cNvSpPr/>
          <p:nvPr/>
        </p:nvSpPr>
        <p:spPr bwMode="auto">
          <a:xfrm>
            <a:off x="5220072" y="395098"/>
            <a:ext cx="1656184" cy="734143"/>
          </a:xfrm>
          <a:prstGeom prst="cloudCallout">
            <a:avLst>
              <a:gd name="adj1" fmla="val -36793"/>
              <a:gd name="adj2" fmla="val 69311"/>
            </a:avLst>
          </a:prstGeom>
          <a:noFill/>
          <a:ln w="9525" cap="flat" cmpd="sng" algn="ctr">
            <a:solidFill>
              <a:srgbClr val="0000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4487" marR="0" algn="l" defTabSz="914400" rtl="0" eaLnBrk="1" fontAlgn="base" latinLnBrk="0" hangingPunct="1">
              <a:lnSpc>
                <a:spcPct val="100000"/>
              </a:lnSpc>
              <a:spcBef>
                <a:spcPct val="20000"/>
              </a:spcBef>
              <a:spcAft>
                <a:spcPct val="0"/>
              </a:spcAft>
              <a:buClr>
                <a:schemeClr val="accent2"/>
              </a:buClr>
              <a:buSzPct val="70000"/>
              <a:buNone/>
              <a:tabLst/>
            </a:pPr>
            <a:r>
              <a:rPr lang="en-US" altLang="zh-CN" sz="2000" dirty="0"/>
              <a:t>Try it!</a:t>
            </a:r>
            <a:endParaRPr kumimoji="0" lang="zh-CN" altLang="en-US" sz="2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7762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 </a:t>
            </a:r>
          </a:p>
        </p:txBody>
      </p:sp>
      <p:sp>
        <p:nvSpPr>
          <p:cNvPr id="3" name="内容占位符 2"/>
          <p:cNvSpPr>
            <a:spLocks noGrp="1"/>
          </p:cNvSpPr>
          <p:nvPr>
            <p:ph idx="1"/>
          </p:nvPr>
        </p:nvSpPr>
        <p:spPr>
          <a:xfrm>
            <a:off x="935596" y="1916832"/>
            <a:ext cx="7391400" cy="4411663"/>
          </a:xfrm>
        </p:spPr>
        <p:txBody>
          <a:bodyPr/>
          <a:lstStyle/>
          <a:p>
            <a:pPr indent="0"/>
            <a:r>
              <a:rPr lang="en-US" sz="2400" i="1" dirty="0">
                <a:latin typeface="Calibri" panose="020F0502020204030204" pitchFamily="34" charset="0"/>
                <a:cs typeface="Calibri" panose="020F0502020204030204" pitchFamily="34" charset="0"/>
              </a:rPr>
              <a:t>blah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blah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b="1" i="1" dirty="0">
                <a:solidFill>
                  <a:srgbClr val="000066"/>
                </a:solidFill>
                <a:latin typeface="Calibri" panose="020F0502020204030204" pitchFamily="34" charset="0"/>
                <a:cs typeface="Calibri" panose="020F0502020204030204" pitchFamily="34" charset="0"/>
              </a:rPr>
              <a:t>cost of $100,000 </a:t>
            </a:r>
            <a:r>
              <a:rPr lang="en-US" sz="2400" i="1" dirty="0">
                <a:latin typeface="Calibri" panose="020F0502020204030204" pitchFamily="34" charset="0"/>
                <a:cs typeface="Calibri" panose="020F0502020204030204" pitchFamily="34" charset="0"/>
              </a:rPr>
              <a:t>blah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b="1" i="1" dirty="0">
                <a:solidFill>
                  <a:srgbClr val="000066"/>
                </a:solidFill>
                <a:latin typeface="Calibri" panose="020F0502020204030204" pitchFamily="34" charset="0"/>
                <a:cs typeface="Calibri" panose="020F0502020204030204" pitchFamily="34" charset="0"/>
              </a:rPr>
              <a:t>revenue at year-end of</a:t>
            </a:r>
            <a:r>
              <a:rPr lang="en-US" sz="2400" b="1" i="1" dirty="0">
                <a:solidFill>
                  <a:srgbClr val="996600"/>
                </a:solidFill>
                <a:latin typeface="Calibri" panose="020F0502020204030204" pitchFamily="34" charset="0"/>
                <a:cs typeface="Calibri" panose="020F0502020204030204" pitchFamily="34" charset="0"/>
              </a:rPr>
              <a:t> </a:t>
            </a:r>
            <a:r>
              <a:rPr lang="en-US" sz="2400" b="1" i="1" dirty="0">
                <a:solidFill>
                  <a:srgbClr val="C00000"/>
                </a:solidFill>
                <a:latin typeface="Calibri" panose="020F0502020204030204" pitchFamily="34" charset="0"/>
                <a:cs typeface="Calibri" panose="020F0502020204030204" pitchFamily="34" charset="0"/>
              </a:rPr>
              <a:t>almost</a:t>
            </a:r>
            <a:r>
              <a:rPr lang="en-US" sz="2400" b="1" i="1" dirty="0">
                <a:solidFill>
                  <a:srgbClr val="996600"/>
                </a:solidFill>
                <a:latin typeface="Calibri" panose="020F0502020204030204" pitchFamily="34" charset="0"/>
                <a:cs typeface="Calibri" panose="020F0502020204030204" pitchFamily="34" charset="0"/>
              </a:rPr>
              <a:t> </a:t>
            </a:r>
            <a:r>
              <a:rPr lang="en-US" sz="2400" b="1" i="1" dirty="0">
                <a:solidFill>
                  <a:srgbClr val="000066"/>
                </a:solidFill>
                <a:latin typeface="Calibri" panose="020F0502020204030204" pitchFamily="34" charset="0"/>
                <a:cs typeface="Calibri" panose="020F0502020204030204" pitchFamily="34" charset="0"/>
              </a:rPr>
              <a:t>surely $105,000 </a:t>
            </a:r>
            <a:r>
              <a:rPr lang="en-US" sz="2400" i="1" dirty="0">
                <a:latin typeface="Calibri" panose="020F0502020204030204" pitchFamily="34" charset="0"/>
                <a:cs typeface="Calibri" panose="020F0502020204030204" pitchFamily="34" charset="0"/>
              </a:rPr>
              <a:t>blah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r>
              <a:rPr lang="en-US" sz="2400" i="1" dirty="0" err="1">
                <a:latin typeface="Calibri" panose="020F0502020204030204" pitchFamily="34" charset="0"/>
                <a:cs typeface="Calibri" panose="020F0502020204030204" pitchFamily="34" charset="0"/>
              </a:rPr>
              <a:t>blah</a:t>
            </a:r>
            <a:r>
              <a:rPr lang="en-US" sz="2400" i="1" dirty="0">
                <a:latin typeface="Calibri" panose="020F0502020204030204" pitchFamily="34" charset="0"/>
                <a:cs typeface="Calibri" panose="020F0502020204030204" pitchFamily="34" charset="0"/>
              </a:rPr>
              <a:t> </a:t>
            </a:r>
          </a:p>
          <a:p>
            <a:endParaRPr lang="en-US" dirty="0"/>
          </a:p>
        </p:txBody>
      </p:sp>
      <p:sp>
        <p:nvSpPr>
          <p:cNvPr id="4" name="灯片编号占位符 3"/>
          <p:cNvSpPr>
            <a:spLocks noGrp="1"/>
          </p:cNvSpPr>
          <p:nvPr>
            <p:ph type="sldNum" sz="quarter" idx="12"/>
          </p:nvPr>
        </p:nvSpPr>
        <p:spPr/>
        <p:txBody>
          <a:bodyPr/>
          <a:lstStyle/>
          <a:p>
            <a:fld id="{72C6B117-A1BB-46C5-94C4-58E564744097}" type="slidenum">
              <a:rPr lang="en-US" altLang="en-US" smtClean="0"/>
              <a:pPr/>
              <a:t>26</a:t>
            </a:fld>
            <a:endParaRPr lang="en-US" altLang="en-US"/>
          </a:p>
        </p:txBody>
      </p:sp>
      <p:sp>
        <p:nvSpPr>
          <p:cNvPr id="5" name="Title 1"/>
          <p:cNvSpPr txBox="1">
            <a:spLocks/>
          </p:cNvSpPr>
          <p:nvPr/>
        </p:nvSpPr>
        <p:spPr bwMode="auto">
          <a:xfrm>
            <a:off x="381000" y="381000"/>
            <a:ext cx="76962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3600" b="1">
                <a:solidFill>
                  <a:schemeClr val="tx2"/>
                </a:solidFill>
                <a:latin typeface="Cambria" panose="02040503050406030204" pitchFamily="18" charset="0"/>
                <a:ea typeface="Cambria" panose="02040503050406030204" pitchFamily="18" charset="0"/>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a:lstStyle>
          <a:p>
            <a:pPr>
              <a:buClrTx/>
              <a:buSzTx/>
              <a:buFontTx/>
              <a:buNone/>
            </a:pPr>
            <a:r>
              <a:rPr lang="en-US" kern="0" dirty="0"/>
              <a:t>Almost Surely?</a:t>
            </a:r>
          </a:p>
        </p:txBody>
      </p:sp>
    </p:spTree>
    <p:extLst>
      <p:ext uri="{BB962C8B-B14F-4D97-AF65-F5344CB8AC3E}">
        <p14:creationId xmlns:p14="http://schemas.microsoft.com/office/powerpoint/2010/main" val="2727195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ABD34-77CE-19C5-8092-07D76D01138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1F7A7DC-B869-6077-0DCC-46FA243F4C9F}"/>
              </a:ext>
            </a:extLst>
          </p:cNvPr>
          <p:cNvSpPr>
            <a:spLocks noGrp="1"/>
          </p:cNvSpPr>
          <p:nvPr>
            <p:ph type="title"/>
          </p:nvPr>
        </p:nvSpPr>
        <p:spPr/>
        <p:txBody>
          <a:bodyPr/>
          <a:lstStyle/>
          <a:p>
            <a:r>
              <a:rPr lang="en-US" dirty="0"/>
              <a:t>Recap: Time Value of Money</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12CA554-DF48-B62D-5751-D7ECFAE77159}"/>
                  </a:ext>
                </a:extLst>
              </p:cNvPr>
              <p:cNvSpPr>
                <a:spLocks noGrp="1"/>
              </p:cNvSpPr>
              <p:nvPr>
                <p:ph idx="1"/>
              </p:nvPr>
            </p:nvSpPr>
            <p:spPr>
              <a:xfrm>
                <a:off x="467544" y="1836737"/>
                <a:ext cx="8219256" cy="4411663"/>
              </a:xfrm>
            </p:spPr>
            <p:txBody>
              <a:bodyPr/>
              <a:lstStyle/>
              <a:p>
                <a:pPr lvl="1"/>
                <a:r>
                  <a:rPr lang="en-US" dirty="0"/>
                  <a:t>Investment has </a:t>
                </a:r>
                <a:r>
                  <a:rPr lang="en-US" b="1" dirty="0">
                    <a:solidFill>
                      <a:srgbClr val="000066"/>
                    </a:solidFill>
                  </a:rPr>
                  <a:t>opportunity cost</a:t>
                </a:r>
                <a:r>
                  <a:rPr lang="en-US" dirty="0"/>
                  <a:t>.</a:t>
                </a:r>
              </a:p>
              <a:p>
                <a:pPr lvl="1"/>
                <a:r>
                  <a:rPr lang="en-US" dirty="0"/>
                  <a:t>An important benchmark is the return on “risk-free” assets such as government bond. </a:t>
                </a:r>
              </a:p>
              <a:p>
                <a:pPr lvl="2"/>
                <a:r>
                  <a:rPr lang="en-US" dirty="0"/>
                  <a:t>Let </a:t>
                </a:r>
                <a14:m>
                  <m:oMath xmlns:m="http://schemas.openxmlformats.org/officeDocument/2006/math">
                    <m:r>
                      <a:rPr lang="en-US" b="0" i="1" smtClean="0">
                        <a:latin typeface="Cambria Math" panose="02040503050406030204" pitchFamily="18" charset="0"/>
                      </a:rPr>
                      <m:t>𝑟</m:t>
                    </m:r>
                  </m:oMath>
                </a14:m>
                <a:r>
                  <a:rPr lang="en-US" dirty="0"/>
                  <a:t> denote the risk-free rate</a:t>
                </a:r>
              </a:p>
              <a:p>
                <a:pPr lvl="2"/>
                <a:r>
                  <a:rPr lang="en-US" dirty="0"/>
                  <a:t>$1 today is equivalent to </a:t>
                </a:r>
                <a14:m>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𝑟</m:t>
                            </m:r>
                          </m:e>
                        </m:d>
                      </m:e>
                      <m:sup>
                        <m:r>
                          <a:rPr lang="en-US" b="0" i="1" smtClean="0">
                            <a:latin typeface="Cambria Math" panose="02040503050406030204" pitchFamily="18" charset="0"/>
                          </a:rPr>
                          <m:t>𝑡</m:t>
                        </m:r>
                      </m:sup>
                    </m:sSup>
                  </m:oMath>
                </a14:m>
                <a:r>
                  <a:rPr lang="en-US" dirty="0"/>
                  <a:t> dollars </a:t>
                </a:r>
                <a14:m>
                  <m:oMath xmlns:m="http://schemas.openxmlformats.org/officeDocument/2006/math">
                    <m:r>
                      <a:rPr lang="en-US" b="0" i="1" smtClean="0">
                        <a:latin typeface="Cambria Math" panose="02040503050406030204" pitchFamily="18" charset="0"/>
                      </a:rPr>
                      <m:t>𝑡</m:t>
                    </m:r>
                  </m:oMath>
                </a14:m>
                <a:r>
                  <a:rPr lang="en-US" dirty="0"/>
                  <a:t> periods later, namely, has a Future Value of</a:t>
                </a:r>
              </a:p>
              <a:p>
                <a:pPr marL="693737" lvl="2"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𝐹𝑉</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𝑟</m:t>
                              </m:r>
                            </m:e>
                          </m:d>
                        </m:e>
                        <m:sup>
                          <m:r>
                            <a:rPr lang="en-US" b="0" i="1" smtClean="0">
                              <a:latin typeface="Cambria Math" panose="02040503050406030204" pitchFamily="18" charset="0"/>
                            </a:rPr>
                            <m:t>𝑡</m:t>
                          </m:r>
                        </m:sup>
                      </m:sSup>
                    </m:oMath>
                  </m:oMathPara>
                </a14:m>
                <a:endParaRPr lang="en-US" dirty="0"/>
              </a:p>
              <a:p>
                <a:pPr lvl="2"/>
                <a:r>
                  <a:rPr lang="en-US" dirty="0"/>
                  <a:t>$C </a:t>
                </a:r>
                <a:r>
                  <a:rPr lang="en-US" u="sng" dirty="0"/>
                  <a:t>promised in certainty </a:t>
                </a:r>
                <a14:m>
                  <m:oMath xmlns:m="http://schemas.openxmlformats.org/officeDocument/2006/math">
                    <m:r>
                      <m:rPr>
                        <m:sty m:val="p"/>
                      </m:rPr>
                      <a:rPr lang="en-US" b="0" i="0" smtClean="0">
                        <a:latin typeface="Cambria Math" panose="02040503050406030204" pitchFamily="18" charset="0"/>
                      </a:rPr>
                      <m:t>t</m:t>
                    </m:r>
                  </m:oMath>
                </a14:m>
                <a:r>
                  <a:rPr lang="en-US" dirty="0"/>
                  <a:t> periods later is equivalent to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𝑟</m:t>
                            </m:r>
                          </m:e>
                        </m:d>
                      </m:e>
                      <m:sup>
                        <m:r>
                          <a:rPr lang="en-US" b="0" i="1" smtClean="0">
                            <a:latin typeface="Cambria Math" panose="02040503050406030204" pitchFamily="18" charset="0"/>
                          </a:rPr>
                          <m:t>𝑡</m:t>
                        </m:r>
                      </m:sup>
                    </m:sSup>
                  </m:oMath>
                </a14:m>
                <a:r>
                  <a:rPr lang="en-US" dirty="0"/>
                  <a:t>, namely, has Present Value of</a:t>
                </a:r>
              </a:p>
              <a:p>
                <a:pPr marL="693737" lvl="2"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𝑃𝑉</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m:t>
                              </m:r>
                            </m:sub>
                          </m:sSub>
                        </m:num>
                        <m:den>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𝑟</m:t>
                                  </m:r>
                                </m:e>
                              </m:d>
                            </m:e>
                            <m:sup>
                              <m:r>
                                <a:rPr lang="en-US" b="0" i="1" smtClean="0">
                                  <a:latin typeface="Cambria Math" panose="02040503050406030204" pitchFamily="18" charset="0"/>
                                </a:rPr>
                                <m:t>𝑡</m:t>
                              </m:r>
                            </m:sup>
                          </m:sSup>
                        </m:den>
                      </m:f>
                    </m:oMath>
                  </m:oMathPara>
                </a14:m>
                <a:endParaRPr lang="en-US" b="0" dirty="0"/>
              </a:p>
              <a:p>
                <a:pPr marL="693737" lvl="2" indent="0">
                  <a:buNone/>
                </a:pPr>
                <a:endParaRPr lang="en-US" dirty="0"/>
              </a:p>
              <a:p>
                <a:pPr lvl="2"/>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7544" y="1836737"/>
                <a:ext cx="8219256" cy="4411663"/>
              </a:xfrm>
              <a:blipFill rotWithShape="0">
                <a:blip r:embed="rId2"/>
                <a:stretch>
                  <a:fillRect t="-1105"/>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id="{E9B3E357-B2E6-66A5-87FB-4FA0C4C42AF6}"/>
              </a:ext>
            </a:extLst>
          </p:cNvPr>
          <p:cNvSpPr>
            <a:spLocks noGrp="1"/>
          </p:cNvSpPr>
          <p:nvPr>
            <p:ph type="sldNum" sz="quarter" idx="12"/>
          </p:nvPr>
        </p:nvSpPr>
        <p:spPr/>
        <p:txBody>
          <a:bodyPr/>
          <a:lstStyle/>
          <a:p>
            <a:fld id="{72C6B117-A1BB-46C5-94C4-58E564744097}" type="slidenum">
              <a:rPr lang="en-US" altLang="en-US" smtClean="0"/>
              <a:pPr/>
              <a:t>27</a:t>
            </a:fld>
            <a:endParaRPr lang="en-US" altLang="en-US"/>
          </a:p>
        </p:txBody>
      </p:sp>
    </p:spTree>
    <p:extLst>
      <p:ext uri="{BB962C8B-B14F-4D97-AF65-F5344CB8AC3E}">
        <p14:creationId xmlns:p14="http://schemas.microsoft.com/office/powerpoint/2010/main" val="1844725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Risky Cash Flows</a:t>
            </a:r>
          </a:p>
        </p:txBody>
      </p:sp>
      <p:sp>
        <p:nvSpPr>
          <p:cNvPr id="3" name="Content Placeholder 2"/>
          <p:cNvSpPr>
            <a:spLocks noGrp="1"/>
          </p:cNvSpPr>
          <p:nvPr>
            <p:ph idx="1"/>
          </p:nvPr>
        </p:nvSpPr>
        <p:spPr>
          <a:xfrm>
            <a:off x="647564" y="1880828"/>
            <a:ext cx="7391400" cy="4242782"/>
          </a:xfrm>
        </p:spPr>
        <p:txBody>
          <a:bodyPr/>
          <a:lstStyle/>
          <a:p>
            <a:pPr marL="0" indent="-4763">
              <a:spcAft>
                <a:spcPts val="800"/>
              </a:spcAft>
            </a:pPr>
            <a:r>
              <a:rPr lang="en-US" dirty="0"/>
              <a:t>What are risky cash flows? </a:t>
            </a:r>
          </a:p>
          <a:p>
            <a:pPr lvl="1">
              <a:spcAft>
                <a:spcPts val="800"/>
              </a:spcAft>
            </a:pPr>
            <a:r>
              <a:rPr lang="en-US" dirty="0"/>
              <a:t>Investment A generates cash flow of $105 with certainty next year. (Risk-free)</a:t>
            </a:r>
          </a:p>
          <a:p>
            <a:pPr lvl="1">
              <a:spcAft>
                <a:spcPts val="800"/>
              </a:spcAft>
            </a:pPr>
            <a:r>
              <a:rPr lang="en-US" dirty="0"/>
              <a:t>Investment B’s cash flows as follows are risky. </a:t>
            </a:r>
          </a:p>
          <a:p>
            <a:pPr lvl="1">
              <a:spcAft>
                <a:spcPts val="800"/>
              </a:spcAft>
            </a:pPr>
            <a:endParaRPr lang="en-US" dirty="0"/>
          </a:p>
        </p:txBody>
      </p:sp>
      <p:sp>
        <p:nvSpPr>
          <p:cNvPr id="4" name="Slide Number Placeholder 3"/>
          <p:cNvSpPr>
            <a:spLocks noGrp="1"/>
          </p:cNvSpPr>
          <p:nvPr>
            <p:ph type="sldNum" sz="quarter" idx="12"/>
          </p:nvPr>
        </p:nvSpPr>
        <p:spPr/>
        <p:txBody>
          <a:bodyPr/>
          <a:lstStyle/>
          <a:p>
            <a:fld id="{72C6B117-A1BB-46C5-94C4-58E564744097}" type="slidenum">
              <a:rPr lang="en-US" altLang="en-US" smtClean="0"/>
              <a:pPr/>
              <a:t>28</a:t>
            </a:fld>
            <a:endParaRPr lang="en-US" altLang="en-US"/>
          </a:p>
        </p:txBody>
      </p:sp>
      <p:grpSp>
        <p:nvGrpSpPr>
          <p:cNvPr id="12" name="Group 11"/>
          <p:cNvGrpSpPr/>
          <p:nvPr/>
        </p:nvGrpSpPr>
        <p:grpSpPr>
          <a:xfrm>
            <a:off x="1236927" y="4154078"/>
            <a:ext cx="6408931" cy="1969532"/>
            <a:chOff x="609600" y="4191000"/>
            <a:chExt cx="6408931" cy="1969532"/>
          </a:xfrm>
        </p:grpSpPr>
        <p:sp>
          <p:nvSpPr>
            <p:cNvPr id="5" name="Text Box 6"/>
            <p:cNvSpPr txBox="1">
              <a:spLocks noChangeArrowheads="1"/>
            </p:cNvSpPr>
            <p:nvPr/>
          </p:nvSpPr>
          <p:spPr bwMode="auto">
            <a:xfrm>
              <a:off x="2286000" y="4191000"/>
              <a:ext cx="6270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spcBef>
                  <a:spcPct val="20000"/>
                </a:spcBef>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spcBef>
                  <a:spcPct val="20000"/>
                </a:spcBef>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spcBef>
                  <a:spcPct val="20000"/>
                </a:spcBef>
                <a:buChar char="–"/>
                <a:defRPr>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spcBef>
                  <a:spcPct val="20000"/>
                </a:spcBef>
                <a:buChar char="»"/>
                <a:defRPr>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eaLnBrk="0" fontAlgn="base" hangingPunct="0">
                <a:spcBef>
                  <a:spcPct val="20000"/>
                </a:spcBef>
                <a:spcAft>
                  <a:spcPct val="0"/>
                </a:spcAft>
                <a:buChar char="»"/>
                <a:defRPr>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eaLnBrk="0" fontAlgn="base" hangingPunct="0">
                <a:spcBef>
                  <a:spcPct val="20000"/>
                </a:spcBef>
                <a:spcAft>
                  <a:spcPct val="0"/>
                </a:spcAft>
                <a:buChar char="»"/>
                <a:defRPr>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eaLnBrk="0" fontAlgn="base" hangingPunct="0">
                <a:spcBef>
                  <a:spcPct val="20000"/>
                </a:spcBef>
                <a:spcAft>
                  <a:spcPct val="0"/>
                </a:spcAft>
                <a:buChar char="»"/>
                <a:defRPr>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eaLnBrk="0" fontAlgn="base" hangingPunct="0">
                <a:spcBef>
                  <a:spcPct val="20000"/>
                </a:spcBef>
                <a:spcAft>
                  <a:spcPct val="0"/>
                </a:spcAft>
                <a:buChar char="»"/>
                <a:defRPr>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spcBef>
                  <a:spcPct val="0"/>
                </a:spcBef>
                <a:buFontTx/>
                <a:buNone/>
              </a:pPr>
              <a:r>
                <a:rPr lang="en-US" altLang="en-US" sz="1800" dirty="0">
                  <a:latin typeface="Verdana" panose="020B0604030504040204" pitchFamily="34" charset="0"/>
                  <a:ea typeface="Verdana" panose="020B0604030504040204" pitchFamily="34" charset="0"/>
                </a:rPr>
                <a:t>110</a:t>
              </a:r>
            </a:p>
          </p:txBody>
        </p:sp>
        <p:sp>
          <p:nvSpPr>
            <p:cNvPr id="6" name="Text Box 7"/>
            <p:cNvSpPr txBox="1">
              <a:spLocks noChangeArrowheads="1"/>
            </p:cNvSpPr>
            <p:nvPr/>
          </p:nvSpPr>
          <p:spPr bwMode="auto">
            <a:xfrm>
              <a:off x="2288489" y="5791200"/>
              <a:ext cx="6270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spcBef>
                  <a:spcPct val="20000"/>
                </a:spcBef>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spcBef>
                  <a:spcPct val="20000"/>
                </a:spcBef>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spcBef>
                  <a:spcPct val="20000"/>
                </a:spcBef>
                <a:buChar char="–"/>
                <a:defRPr>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spcBef>
                  <a:spcPct val="20000"/>
                </a:spcBef>
                <a:buChar char="»"/>
                <a:defRPr>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eaLnBrk="0" fontAlgn="base" hangingPunct="0">
                <a:spcBef>
                  <a:spcPct val="20000"/>
                </a:spcBef>
                <a:spcAft>
                  <a:spcPct val="0"/>
                </a:spcAft>
                <a:buChar char="»"/>
                <a:defRPr>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eaLnBrk="0" fontAlgn="base" hangingPunct="0">
                <a:spcBef>
                  <a:spcPct val="20000"/>
                </a:spcBef>
                <a:spcAft>
                  <a:spcPct val="0"/>
                </a:spcAft>
                <a:buChar char="»"/>
                <a:defRPr>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eaLnBrk="0" fontAlgn="base" hangingPunct="0">
                <a:spcBef>
                  <a:spcPct val="20000"/>
                </a:spcBef>
                <a:spcAft>
                  <a:spcPct val="0"/>
                </a:spcAft>
                <a:buChar char="»"/>
                <a:defRPr>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eaLnBrk="0" fontAlgn="base" hangingPunct="0">
                <a:spcBef>
                  <a:spcPct val="20000"/>
                </a:spcBef>
                <a:spcAft>
                  <a:spcPct val="0"/>
                </a:spcAft>
                <a:buChar char="»"/>
                <a:defRPr>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spcBef>
                  <a:spcPct val="0"/>
                </a:spcBef>
                <a:buFontTx/>
                <a:buNone/>
              </a:pPr>
              <a:r>
                <a:rPr lang="en-US" altLang="en-US" sz="1800" dirty="0">
                  <a:latin typeface="Verdana" panose="020B0604030504040204" pitchFamily="34" charset="0"/>
                  <a:ea typeface="Verdana" panose="020B0604030504040204" pitchFamily="34" charset="0"/>
                </a:rPr>
                <a:t>100</a:t>
              </a:r>
            </a:p>
          </p:txBody>
        </p:sp>
        <p:sp>
          <p:nvSpPr>
            <p:cNvPr id="7" name="Text Box 9"/>
            <p:cNvSpPr txBox="1">
              <a:spLocks noChangeArrowheads="1"/>
            </p:cNvSpPr>
            <p:nvPr/>
          </p:nvSpPr>
          <p:spPr bwMode="auto">
            <a:xfrm>
              <a:off x="911572" y="4338717"/>
              <a:ext cx="5629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spcBef>
                  <a:spcPct val="20000"/>
                </a:spcBef>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spcBef>
                  <a:spcPct val="20000"/>
                </a:spcBef>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spcBef>
                  <a:spcPct val="20000"/>
                </a:spcBef>
                <a:buChar char="–"/>
                <a:defRPr>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spcBef>
                  <a:spcPct val="20000"/>
                </a:spcBef>
                <a:buChar char="»"/>
                <a:defRPr>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eaLnBrk="0" fontAlgn="base" hangingPunct="0">
                <a:spcBef>
                  <a:spcPct val="20000"/>
                </a:spcBef>
                <a:spcAft>
                  <a:spcPct val="0"/>
                </a:spcAft>
                <a:buChar char="»"/>
                <a:defRPr>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eaLnBrk="0" fontAlgn="base" hangingPunct="0">
                <a:spcBef>
                  <a:spcPct val="20000"/>
                </a:spcBef>
                <a:spcAft>
                  <a:spcPct val="0"/>
                </a:spcAft>
                <a:buChar char="»"/>
                <a:defRPr>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eaLnBrk="0" fontAlgn="base" hangingPunct="0">
                <a:spcBef>
                  <a:spcPct val="20000"/>
                </a:spcBef>
                <a:spcAft>
                  <a:spcPct val="0"/>
                </a:spcAft>
                <a:buChar char="»"/>
                <a:defRPr>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eaLnBrk="0" fontAlgn="base" hangingPunct="0">
                <a:spcBef>
                  <a:spcPct val="20000"/>
                </a:spcBef>
                <a:spcAft>
                  <a:spcPct val="0"/>
                </a:spcAft>
                <a:buChar char="»"/>
                <a:defRPr>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spcBef>
                  <a:spcPct val="0"/>
                </a:spcBef>
                <a:buFontTx/>
                <a:buNone/>
              </a:pPr>
              <a:r>
                <a:rPr lang="en-US" altLang="en-US" sz="1800" dirty="0">
                  <a:latin typeface="Verdana" panose="020B0604030504040204" pitchFamily="34" charset="0"/>
                  <a:ea typeface="Verdana" panose="020B0604030504040204" pitchFamily="34" charset="0"/>
                </a:rPr>
                <a:t>0.5</a:t>
              </a:r>
            </a:p>
          </p:txBody>
        </p:sp>
        <p:sp>
          <p:nvSpPr>
            <p:cNvPr id="8" name="Text Box 10"/>
            <p:cNvSpPr txBox="1">
              <a:spLocks noChangeArrowheads="1"/>
            </p:cNvSpPr>
            <p:nvPr/>
          </p:nvSpPr>
          <p:spPr bwMode="auto">
            <a:xfrm>
              <a:off x="914400" y="5486400"/>
              <a:ext cx="5629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spcBef>
                  <a:spcPct val="20000"/>
                </a:spcBef>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spcBef>
                  <a:spcPct val="20000"/>
                </a:spcBef>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spcBef>
                  <a:spcPct val="20000"/>
                </a:spcBef>
                <a:buChar char="–"/>
                <a:defRPr>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spcBef>
                  <a:spcPct val="20000"/>
                </a:spcBef>
                <a:buChar char="»"/>
                <a:defRPr>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eaLnBrk="0" fontAlgn="base" hangingPunct="0">
                <a:spcBef>
                  <a:spcPct val="20000"/>
                </a:spcBef>
                <a:spcAft>
                  <a:spcPct val="0"/>
                </a:spcAft>
                <a:buChar char="»"/>
                <a:defRPr>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eaLnBrk="0" fontAlgn="base" hangingPunct="0">
                <a:spcBef>
                  <a:spcPct val="20000"/>
                </a:spcBef>
                <a:spcAft>
                  <a:spcPct val="0"/>
                </a:spcAft>
                <a:buChar char="»"/>
                <a:defRPr>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eaLnBrk="0" fontAlgn="base" hangingPunct="0">
                <a:spcBef>
                  <a:spcPct val="20000"/>
                </a:spcBef>
                <a:spcAft>
                  <a:spcPct val="0"/>
                </a:spcAft>
                <a:buChar char="»"/>
                <a:defRPr>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eaLnBrk="0" fontAlgn="base" hangingPunct="0">
                <a:spcBef>
                  <a:spcPct val="20000"/>
                </a:spcBef>
                <a:spcAft>
                  <a:spcPct val="0"/>
                </a:spcAft>
                <a:buChar char="»"/>
                <a:defRPr>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spcBef>
                  <a:spcPct val="0"/>
                </a:spcBef>
                <a:buFontTx/>
                <a:buNone/>
              </a:pPr>
              <a:r>
                <a:rPr lang="en-US" altLang="en-US" sz="1800">
                  <a:latin typeface="Verdana" panose="020B0604030504040204" pitchFamily="34" charset="0"/>
                  <a:ea typeface="Verdana" panose="020B0604030504040204" pitchFamily="34" charset="0"/>
                </a:rPr>
                <a:t>0.5</a:t>
              </a:r>
            </a:p>
          </p:txBody>
        </p:sp>
        <p:sp>
          <p:nvSpPr>
            <p:cNvPr id="9" name="Text Box 12"/>
            <p:cNvSpPr txBox="1">
              <a:spLocks noChangeArrowheads="1"/>
            </p:cNvSpPr>
            <p:nvPr/>
          </p:nvSpPr>
          <p:spPr bwMode="auto">
            <a:xfrm>
              <a:off x="4076700" y="4749347"/>
              <a:ext cx="29418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742950" indent="-285750">
                <a:spcBef>
                  <a:spcPct val="20000"/>
                </a:spcBef>
                <a:buChar char="–"/>
                <a:defRPr sz="24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spcBef>
                  <a:spcPct val="20000"/>
                </a:spcBef>
                <a:buChar char="•"/>
                <a:defRPr sz="20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spcBef>
                  <a:spcPct val="20000"/>
                </a:spcBef>
                <a:buChar char="–"/>
                <a:defRPr>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spcBef>
                  <a:spcPct val="20000"/>
                </a:spcBef>
                <a:buChar char="»"/>
                <a:defRPr>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eaLnBrk="0" fontAlgn="base" hangingPunct="0">
                <a:spcBef>
                  <a:spcPct val="20000"/>
                </a:spcBef>
                <a:spcAft>
                  <a:spcPct val="0"/>
                </a:spcAft>
                <a:buChar char="»"/>
                <a:defRPr>
                  <a:solidFill>
                    <a:schemeClr val="tx1"/>
                  </a:solidFill>
                  <a:latin typeface="Cambria" panose="02040503050406030204" pitchFamily="18" charset="0"/>
                  <a:ea typeface="Cambria" panose="02040503050406030204" pitchFamily="18" charset="0"/>
                  <a:cs typeface="Cambria" panose="02040503050406030204" pitchFamily="18" charset="0"/>
                </a:defRPr>
              </a:lvl6pPr>
              <a:lvl7pPr marL="2971800" indent="-228600" eaLnBrk="0" fontAlgn="base" hangingPunct="0">
                <a:spcBef>
                  <a:spcPct val="20000"/>
                </a:spcBef>
                <a:spcAft>
                  <a:spcPct val="0"/>
                </a:spcAft>
                <a:buChar char="»"/>
                <a:defRPr>
                  <a:solidFill>
                    <a:schemeClr val="tx1"/>
                  </a:solidFill>
                  <a:latin typeface="Cambria" panose="02040503050406030204" pitchFamily="18" charset="0"/>
                  <a:ea typeface="Cambria" panose="02040503050406030204" pitchFamily="18" charset="0"/>
                  <a:cs typeface="Cambria" panose="02040503050406030204" pitchFamily="18" charset="0"/>
                </a:defRPr>
              </a:lvl7pPr>
              <a:lvl8pPr marL="3429000" indent="-228600" eaLnBrk="0" fontAlgn="base" hangingPunct="0">
                <a:spcBef>
                  <a:spcPct val="20000"/>
                </a:spcBef>
                <a:spcAft>
                  <a:spcPct val="0"/>
                </a:spcAft>
                <a:buChar char="»"/>
                <a:defRPr>
                  <a:solidFill>
                    <a:schemeClr val="tx1"/>
                  </a:solidFill>
                  <a:latin typeface="Cambria" panose="02040503050406030204" pitchFamily="18" charset="0"/>
                  <a:ea typeface="Cambria" panose="02040503050406030204" pitchFamily="18" charset="0"/>
                  <a:cs typeface="Cambria" panose="02040503050406030204" pitchFamily="18" charset="0"/>
                </a:defRPr>
              </a:lvl8pPr>
              <a:lvl9pPr marL="3886200" indent="-228600" eaLnBrk="0" fontAlgn="base" hangingPunct="0">
                <a:spcBef>
                  <a:spcPct val="20000"/>
                </a:spcBef>
                <a:spcAft>
                  <a:spcPct val="0"/>
                </a:spcAft>
                <a:buChar char="»"/>
                <a:defRPr>
                  <a:solidFill>
                    <a:schemeClr val="tx1"/>
                  </a:solidFill>
                  <a:latin typeface="Cambria" panose="02040503050406030204" pitchFamily="18" charset="0"/>
                  <a:ea typeface="Cambria" panose="02040503050406030204" pitchFamily="18" charset="0"/>
                  <a:cs typeface="Cambria" panose="02040503050406030204" pitchFamily="18" charset="0"/>
                </a:defRPr>
              </a:lvl9pPr>
            </a:lstStyle>
            <a:p>
              <a:pPr>
                <a:spcBef>
                  <a:spcPct val="0"/>
                </a:spcBef>
                <a:buFontTx/>
                <a:buNone/>
              </a:pPr>
              <a:r>
                <a:rPr lang="en-US" altLang="en-US" sz="1800" dirty="0">
                  <a:latin typeface="Verdana" panose="020B0604030504040204" pitchFamily="34" charset="0"/>
                  <a:ea typeface="Verdana" panose="020B0604030504040204" pitchFamily="34" charset="0"/>
                </a:rPr>
                <a:t>Expected Payment =</a:t>
              </a:r>
            </a:p>
            <a:p>
              <a:pPr>
                <a:spcBef>
                  <a:spcPct val="0"/>
                </a:spcBef>
                <a:buFontTx/>
                <a:buNone/>
              </a:pPr>
              <a:r>
                <a:rPr lang="en-US" altLang="en-US" sz="1800" dirty="0">
                  <a:latin typeface="Verdana" panose="020B0604030504040204" pitchFamily="34" charset="0"/>
                  <a:ea typeface="Verdana" panose="020B0604030504040204" pitchFamily="34" charset="0"/>
                </a:rPr>
                <a:t>0.5*110+0.5*100=105</a:t>
              </a:r>
            </a:p>
          </p:txBody>
        </p:sp>
        <p:sp>
          <p:nvSpPr>
            <p:cNvPr id="10" name="Line 9"/>
            <p:cNvSpPr>
              <a:spLocks noChangeShapeType="1"/>
            </p:cNvSpPr>
            <p:nvPr/>
          </p:nvSpPr>
          <p:spPr bwMode="auto">
            <a:xfrm flipV="1">
              <a:off x="609600" y="4343400"/>
              <a:ext cx="17526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a:latin typeface="Verdana" panose="020B0604030504040204" pitchFamily="34" charset="0"/>
                <a:ea typeface="Verdana" panose="020B0604030504040204" pitchFamily="34" charset="0"/>
              </a:endParaRPr>
            </a:p>
          </p:txBody>
        </p:sp>
        <p:sp>
          <p:nvSpPr>
            <p:cNvPr id="11" name="Line 10"/>
            <p:cNvSpPr>
              <a:spLocks noChangeShapeType="1"/>
            </p:cNvSpPr>
            <p:nvPr/>
          </p:nvSpPr>
          <p:spPr bwMode="auto">
            <a:xfrm>
              <a:off x="609600" y="5105400"/>
              <a:ext cx="17526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a:latin typeface="Verdana" panose="020B0604030504040204" pitchFamily="34" charset="0"/>
                <a:ea typeface="Verdana" panose="020B0604030504040204" pitchFamily="34" charset="0"/>
              </a:endParaRPr>
            </a:p>
          </p:txBody>
        </p:sp>
      </p:grpSp>
    </p:spTree>
    <p:extLst>
      <p:ext uri="{BB962C8B-B14F-4D97-AF65-F5344CB8AC3E}">
        <p14:creationId xmlns:p14="http://schemas.microsoft.com/office/powerpoint/2010/main" val="378345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Risky Cash Flows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844824"/>
                <a:ext cx="8591872" cy="4608511"/>
              </a:xfrm>
            </p:spPr>
            <p:txBody>
              <a:bodyPr/>
              <a:lstStyle/>
              <a:p>
                <a:pPr lvl="1"/>
                <a:r>
                  <a:rPr lang="en-US" dirty="0"/>
                  <a:t>How much are you willing to pay for Investment A?</a:t>
                </a:r>
              </a:p>
              <a:p>
                <a:pPr lvl="2"/>
                <a:r>
                  <a:rPr lang="en-US" dirty="0"/>
                  <a:t>Suppose the risk-free rate is 10%</a:t>
                </a:r>
              </a:p>
              <a:p>
                <a:pPr lvl="2"/>
                <a14:m>
                  <m:oMath xmlns:m="http://schemas.openxmlformats.org/officeDocument/2006/math">
                    <m:r>
                      <a:rPr lang="en-US" b="0" i="1" smtClean="0">
                        <a:latin typeface="Cambria Math" panose="02040503050406030204" pitchFamily="18" charset="0"/>
                      </a:rPr>
                      <m:t>𝑃</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𝐴</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105</m:t>
                        </m:r>
                      </m:num>
                      <m:den>
                        <m:r>
                          <a:rPr lang="en-US" b="0" i="1" smtClean="0">
                            <a:latin typeface="Cambria Math" panose="02040503050406030204" pitchFamily="18" charset="0"/>
                          </a:rPr>
                          <m:t>(1+10%)</m:t>
                        </m:r>
                      </m:den>
                    </m:f>
                    <m:r>
                      <a:rPr lang="en-US" b="0" i="1" smtClean="0">
                        <a:latin typeface="Cambria Math" panose="02040503050406030204" pitchFamily="18" charset="0"/>
                      </a:rPr>
                      <m:t>=95.45</m:t>
                    </m:r>
                  </m:oMath>
                </a14:m>
                <a:endParaRPr lang="en-US" b="0" dirty="0"/>
              </a:p>
              <a:p>
                <a:pPr lvl="2"/>
                <a:r>
                  <a:rPr lang="en-US" dirty="0"/>
                  <a:t>Willing to pay no more than $95.45</a:t>
                </a:r>
              </a:p>
              <a:p>
                <a:pPr lvl="2"/>
                <a:r>
                  <a:rPr lang="en-US" b="0" dirty="0"/>
                  <a:t>In a competitive financial market, the price will be </a:t>
                </a:r>
                <a:r>
                  <a:rPr lang="en-US" dirty="0"/>
                  <a:t>$95.45</a:t>
                </a:r>
                <a:endParaRPr lang="en-US" b="0" dirty="0"/>
              </a:p>
              <a:p>
                <a:pPr lvl="1"/>
                <a:r>
                  <a:rPr lang="en-US" dirty="0"/>
                  <a:t>How much are you willing to pay for B? </a:t>
                </a:r>
              </a:p>
              <a:p>
                <a:pPr lvl="2"/>
                <a:r>
                  <a:rPr lang="en-US" dirty="0"/>
                  <a:t>More, or less than $95.45?</a:t>
                </a:r>
              </a:p>
              <a:p>
                <a:pPr lvl="2"/>
                <a:r>
                  <a:rPr lang="en-US" dirty="0"/>
                  <a:t>If you are </a:t>
                </a:r>
                <a:r>
                  <a:rPr lang="en-US" i="1" u="sng" dirty="0"/>
                  <a:t>risk averse</a:t>
                </a:r>
                <a:r>
                  <a:rPr lang="en-US" dirty="0"/>
                  <a:t>, it would be less. </a:t>
                </a:r>
              </a:p>
              <a:p>
                <a:pPr lvl="2"/>
                <a:r>
                  <a:rPr lang="en-US" dirty="0"/>
                  <a:t>The eventual price is determined in the market where most investors are risk averse, say $90.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844824"/>
                <a:ext cx="8591872" cy="4608511"/>
              </a:xfrm>
              <a:blipFill rotWithShape="0">
                <a:blip r:embed="rId3"/>
                <a:stretch>
                  <a:fillRect t="-105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72C6B117-A1BB-46C5-94C4-58E564744097}" type="slidenum">
              <a:rPr lang="en-US" altLang="en-US" smtClean="0"/>
              <a:pPr/>
              <a:t>29</a:t>
            </a:fld>
            <a:endParaRPr lang="en-US" altLang="en-US"/>
          </a:p>
        </p:txBody>
      </p:sp>
      <p:sp>
        <p:nvSpPr>
          <p:cNvPr id="5" name="Rounded Rectangle 4"/>
          <p:cNvSpPr/>
          <p:nvPr/>
        </p:nvSpPr>
        <p:spPr bwMode="auto">
          <a:xfrm>
            <a:off x="6264188" y="3032956"/>
            <a:ext cx="1728192" cy="1440160"/>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6" name="Rounded Rectangle 5"/>
          <p:cNvSpPr/>
          <p:nvPr/>
        </p:nvSpPr>
        <p:spPr bwMode="auto">
          <a:xfrm>
            <a:off x="6264188" y="3284984"/>
            <a:ext cx="2016224" cy="1656184"/>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627457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3C491-E9DE-875B-CD60-55184BEF4AA2}"/>
              </a:ext>
            </a:extLst>
          </p:cNvPr>
          <p:cNvSpPr>
            <a:spLocks noGrp="1"/>
          </p:cNvSpPr>
          <p:nvPr>
            <p:ph type="title"/>
          </p:nvPr>
        </p:nvSpPr>
        <p:spPr/>
        <p:txBody>
          <a:bodyPr/>
          <a:lstStyle/>
          <a:p>
            <a:r>
              <a:rPr lang="en-US" altLang="zh-CN" dirty="0"/>
              <a:t>Class design</a:t>
            </a:r>
            <a:endParaRPr lang="zh-CN" altLang="en-US" dirty="0"/>
          </a:p>
        </p:txBody>
      </p:sp>
      <p:sp>
        <p:nvSpPr>
          <p:cNvPr id="3" name="Content Placeholder 2">
            <a:extLst>
              <a:ext uri="{FF2B5EF4-FFF2-40B4-BE49-F238E27FC236}">
                <a16:creationId xmlns:a16="http://schemas.microsoft.com/office/drawing/2014/main" id="{ADACDC64-259C-DFAF-D982-F4244DD95E96}"/>
              </a:ext>
            </a:extLst>
          </p:cNvPr>
          <p:cNvSpPr>
            <a:spLocks noGrp="1"/>
          </p:cNvSpPr>
          <p:nvPr>
            <p:ph idx="1"/>
          </p:nvPr>
        </p:nvSpPr>
        <p:spPr/>
        <p:txBody>
          <a:bodyPr/>
          <a:lstStyle/>
          <a:p>
            <a:r>
              <a:rPr lang="en-US" altLang="zh-CN" dirty="0"/>
              <a:t>Valuation basics</a:t>
            </a:r>
          </a:p>
          <a:p>
            <a:r>
              <a:rPr lang="en-US" altLang="zh-CN" dirty="0"/>
              <a:t>Accounting basics</a:t>
            </a:r>
          </a:p>
          <a:p>
            <a:r>
              <a:rPr lang="en-US" altLang="zh-CN" dirty="0"/>
              <a:t>Capital budgeting</a:t>
            </a:r>
          </a:p>
          <a:p>
            <a:r>
              <a:rPr lang="en-US" altLang="zh-CN" dirty="0"/>
              <a:t>Equity/Bond market and valuation</a:t>
            </a:r>
          </a:p>
          <a:p>
            <a:r>
              <a:rPr lang="en-US" altLang="zh-CN" dirty="0"/>
              <a:t>Capital structure</a:t>
            </a:r>
          </a:p>
          <a:p>
            <a:r>
              <a:rPr lang="en-US" altLang="zh-CN" dirty="0"/>
              <a:t>Special topics: </a:t>
            </a:r>
          </a:p>
          <a:p>
            <a:r>
              <a:rPr lang="en-US" altLang="zh-CN" dirty="0"/>
              <a:t>	VC, PE, IPO, SEO, Right Offering</a:t>
            </a:r>
          </a:p>
          <a:p>
            <a:endParaRPr lang="zh-CN" altLang="en-US" dirty="0"/>
          </a:p>
        </p:txBody>
      </p:sp>
      <p:sp>
        <p:nvSpPr>
          <p:cNvPr id="4" name="Slide Number Placeholder 3">
            <a:extLst>
              <a:ext uri="{FF2B5EF4-FFF2-40B4-BE49-F238E27FC236}">
                <a16:creationId xmlns:a16="http://schemas.microsoft.com/office/drawing/2014/main" id="{BFDD1F5D-AB48-4C16-EC54-4FE54AD9E45A}"/>
              </a:ext>
            </a:extLst>
          </p:cNvPr>
          <p:cNvSpPr>
            <a:spLocks noGrp="1"/>
          </p:cNvSpPr>
          <p:nvPr>
            <p:ph type="sldNum" sz="quarter" idx="12"/>
          </p:nvPr>
        </p:nvSpPr>
        <p:spPr/>
        <p:txBody>
          <a:bodyPr/>
          <a:lstStyle/>
          <a:p>
            <a:fld id="{72C6B117-A1BB-46C5-94C4-58E564744097}" type="slidenum">
              <a:rPr lang="en-US" altLang="en-US" smtClean="0"/>
              <a:pPr/>
              <a:t>3</a:t>
            </a:fld>
            <a:endParaRPr lang="en-US" altLang="en-US"/>
          </a:p>
        </p:txBody>
      </p:sp>
    </p:spTree>
    <p:extLst>
      <p:ext uri="{BB962C8B-B14F-4D97-AF65-F5344CB8AC3E}">
        <p14:creationId xmlns:p14="http://schemas.microsoft.com/office/powerpoint/2010/main" val="41579955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71C2C-CF4A-A955-CFC9-29513412FF20}"/>
              </a:ext>
            </a:extLst>
          </p:cNvPr>
          <p:cNvSpPr>
            <a:spLocks noGrp="1"/>
          </p:cNvSpPr>
          <p:nvPr>
            <p:ph type="title"/>
          </p:nvPr>
        </p:nvSpPr>
        <p:spPr/>
        <p:txBody>
          <a:bodyPr/>
          <a:lstStyle/>
          <a:p>
            <a:r>
              <a:rPr lang="en-US" altLang="zh-CN" dirty="0"/>
              <a:t>Risk Premium</a:t>
            </a:r>
            <a:endParaRPr lang="zh-CN" altLang="en-US" dirty="0"/>
          </a:p>
        </p:txBody>
      </p:sp>
      <p:sp>
        <p:nvSpPr>
          <p:cNvPr id="3" name="Content Placeholder 2">
            <a:extLst>
              <a:ext uri="{FF2B5EF4-FFF2-40B4-BE49-F238E27FC236}">
                <a16:creationId xmlns:a16="http://schemas.microsoft.com/office/drawing/2014/main" id="{3D86143E-5754-1238-CF5D-C3E82896A174}"/>
              </a:ext>
            </a:extLst>
          </p:cNvPr>
          <p:cNvSpPr>
            <a:spLocks noGrp="1"/>
          </p:cNvSpPr>
          <p:nvPr>
            <p:ph idx="1"/>
          </p:nvPr>
        </p:nvSpPr>
        <p:spPr/>
        <p:txBody>
          <a:bodyPr/>
          <a:lstStyle/>
          <a:p>
            <a:r>
              <a:rPr lang="en-US" altLang="zh-CN" dirty="0"/>
              <a:t>The discount rate for risk-less securities and risky securities are different</a:t>
            </a:r>
          </a:p>
          <a:p>
            <a:r>
              <a:rPr lang="en-US" altLang="zh-CN" dirty="0"/>
              <a:t>e.g. credit spread</a:t>
            </a:r>
            <a:endParaRPr lang="zh-CN" altLang="en-US" dirty="0"/>
          </a:p>
        </p:txBody>
      </p:sp>
      <p:sp>
        <p:nvSpPr>
          <p:cNvPr id="4" name="Slide Number Placeholder 3">
            <a:extLst>
              <a:ext uri="{FF2B5EF4-FFF2-40B4-BE49-F238E27FC236}">
                <a16:creationId xmlns:a16="http://schemas.microsoft.com/office/drawing/2014/main" id="{5B66137A-E8EC-00DD-0A49-58C6D8F3894E}"/>
              </a:ext>
            </a:extLst>
          </p:cNvPr>
          <p:cNvSpPr>
            <a:spLocks noGrp="1"/>
          </p:cNvSpPr>
          <p:nvPr>
            <p:ph type="sldNum" sz="quarter" idx="12"/>
          </p:nvPr>
        </p:nvSpPr>
        <p:spPr/>
        <p:txBody>
          <a:bodyPr/>
          <a:lstStyle/>
          <a:p>
            <a:fld id="{72C6B117-A1BB-46C5-94C4-58E564744097}" type="slidenum">
              <a:rPr lang="en-US" altLang="en-US" smtClean="0"/>
              <a:pPr/>
              <a:t>30</a:t>
            </a:fld>
            <a:endParaRPr lang="en-US" altLang="en-US"/>
          </a:p>
        </p:txBody>
      </p:sp>
      <p:pic>
        <p:nvPicPr>
          <p:cNvPr id="6" name="Picture 5">
            <a:extLst>
              <a:ext uri="{FF2B5EF4-FFF2-40B4-BE49-F238E27FC236}">
                <a16:creationId xmlns:a16="http://schemas.microsoft.com/office/drawing/2014/main" id="{76909DEC-151E-D659-E497-ED3149ACB008}"/>
              </a:ext>
            </a:extLst>
          </p:cNvPr>
          <p:cNvPicPr>
            <a:picLocks noChangeAspect="1"/>
          </p:cNvPicPr>
          <p:nvPr/>
        </p:nvPicPr>
        <p:blipFill>
          <a:blip r:embed="rId3"/>
          <a:stretch>
            <a:fillRect/>
          </a:stretch>
        </p:blipFill>
        <p:spPr>
          <a:xfrm>
            <a:off x="683568" y="3140968"/>
            <a:ext cx="7391400" cy="3367725"/>
          </a:xfrm>
          <a:prstGeom prst="rect">
            <a:avLst/>
          </a:prstGeom>
        </p:spPr>
      </p:pic>
    </p:spTree>
    <p:extLst>
      <p:ext uri="{BB962C8B-B14F-4D97-AF65-F5344CB8AC3E}">
        <p14:creationId xmlns:p14="http://schemas.microsoft.com/office/powerpoint/2010/main" val="1805261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discount rate for risky asset calculated?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916832"/>
                <a:ext cx="8458200" cy="4331568"/>
              </a:xfrm>
            </p:spPr>
            <p:txBody>
              <a:bodyPr/>
              <a:lstStyle/>
              <a:p>
                <a:pPr lvl="2">
                  <a:spcAft>
                    <a:spcPts val="800"/>
                  </a:spcAft>
                </a:pPr>
                <a:r>
                  <a:rPr lang="en-US" altLang="zh-CN" dirty="0"/>
                  <a:t>If you are willing to pay $90, what is your discount rate?</a:t>
                </a:r>
                <a:endParaRPr lang="en-US" i="1" dirty="0">
                  <a:latin typeface="Cambria Math" panose="02040503050406030204" pitchFamily="18" charset="0"/>
                </a:endParaRPr>
              </a:p>
              <a:p>
                <a:pPr lvl="3">
                  <a:spcAft>
                    <a:spcPts val="800"/>
                  </a:spcAft>
                </a:pPr>
                <a14:m>
                  <m:oMath xmlns:m="http://schemas.openxmlformats.org/officeDocument/2006/math">
                    <m:r>
                      <a:rPr lang="en-US" i="1">
                        <a:latin typeface="Cambria Math" panose="02040503050406030204" pitchFamily="18" charset="0"/>
                      </a:rPr>
                      <m:t>𝑃</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𝐵</m:t>
                        </m:r>
                      </m:sub>
                    </m:sSub>
                    <m:r>
                      <m:rPr>
                        <m:nor/>
                      </m:rPr>
                      <a:rPr lang="en-US" dirty="0"/>
                      <m:t>=90 =105/(1+ </m:t>
                    </m:r>
                    <m:sSub>
                      <m:sSubPr>
                        <m:ctrlPr>
                          <a:rPr lang="en-US" i="1" dirty="0">
                            <a:latin typeface="Cambria Math" panose="02040503050406030204" pitchFamily="18" charset="0"/>
                          </a:rPr>
                        </m:ctrlPr>
                      </m:sSubPr>
                      <m:e>
                        <m:r>
                          <a:rPr lang="en-US" i="1" dirty="0">
                            <a:latin typeface="Cambria Math" panose="02040503050406030204" pitchFamily="18" charset="0"/>
                          </a:rPr>
                          <m:t>𝑟</m:t>
                        </m:r>
                      </m:e>
                      <m:sub>
                        <m:r>
                          <a:rPr lang="en-US" i="1" dirty="0">
                            <a:latin typeface="Cambria Math" panose="02040503050406030204" pitchFamily="18" charset="0"/>
                          </a:rPr>
                          <m:t>𝐵</m:t>
                        </m:r>
                      </m:sub>
                    </m:sSub>
                    <m:r>
                      <m:rPr>
                        <m:nor/>
                      </m:rPr>
                      <a:rPr lang="en-US" dirty="0"/>
                      <m:t>)</m:t>
                    </m:r>
                    <m:r>
                      <m:rPr>
                        <m:nor/>
                      </m:rPr>
                      <a:rPr lang="en-US" b="0" i="0" dirty="0" smtClean="0"/>
                      <m:t> </m:t>
                    </m:r>
                    <m:r>
                      <m:rPr>
                        <m:nor/>
                      </m:rPr>
                      <a:rPr lang="en-US" dirty="0"/>
                      <m:t> </m:t>
                    </m:r>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𝑟</m:t>
                        </m:r>
                      </m:e>
                      <m:sub>
                        <m:r>
                          <a:rPr lang="en-US" i="1" dirty="0">
                            <a:latin typeface="Cambria Math" panose="02040503050406030204" pitchFamily="18" charset="0"/>
                          </a:rPr>
                          <m:t>𝐵</m:t>
                        </m:r>
                      </m:sub>
                    </m:sSub>
                  </m:oMath>
                </a14:m>
                <a:r>
                  <a:rPr lang="en-US" dirty="0"/>
                  <a:t>=16.67% </a:t>
                </a:r>
              </a:p>
              <a:p>
                <a:pPr lvl="3">
                  <a:spcAft>
                    <a:spcPts val="800"/>
                  </a:spcAft>
                </a:pPr>
                <a:r>
                  <a:rPr lang="en-US" dirty="0"/>
                  <a:t>Note: “Willing to pay” is not the same as what you </a:t>
                </a:r>
                <a:r>
                  <a:rPr lang="en-US" u="sng" dirty="0"/>
                  <a:t>actually pay</a:t>
                </a:r>
                <a:r>
                  <a:rPr lang="en-US" dirty="0"/>
                  <a:t>.</a:t>
                </a:r>
              </a:p>
              <a:p>
                <a:pPr lvl="2">
                  <a:lnSpc>
                    <a:spcPct val="150000"/>
                  </a:lnSpc>
                  <a:spcAft>
                    <a:spcPts val="800"/>
                  </a:spcAft>
                </a:pPr>
                <a:r>
                  <a:rPr lang="en-US" dirty="0"/>
                  <a:t>We say that the </a:t>
                </a:r>
                <a:r>
                  <a:rPr lang="en-US" b="1" dirty="0">
                    <a:solidFill>
                      <a:srgbClr val="000066"/>
                    </a:solidFill>
                  </a:rPr>
                  <a:t>risk-premium</a:t>
                </a:r>
                <a:r>
                  <a:rPr lang="en-US" dirty="0"/>
                  <a:t> for Investment B is </a:t>
                </a:r>
              </a:p>
              <a:p>
                <a:pPr lvl="3">
                  <a:lnSpc>
                    <a:spcPct val="150000"/>
                  </a:lnSpc>
                  <a:spcAft>
                    <a:spcPts val="800"/>
                  </a:spcAft>
                </a:pPr>
                <a:r>
                  <a:rPr lang="en-US" dirty="0"/>
                  <a:t>16.67%-10% = 6.67%</a:t>
                </a:r>
              </a:p>
              <a:p>
                <a:pPr lvl="2">
                  <a:lnSpc>
                    <a:spcPct val="150000"/>
                  </a:lnSpc>
                  <a:spcAft>
                    <a:spcPts val="800"/>
                  </a:spcAft>
                </a:pPr>
                <a:r>
                  <a:rPr lang="en-US" dirty="0">
                    <a:solidFill>
                      <a:srgbClr val="000066"/>
                    </a:solidFill>
                  </a:rPr>
                  <a:t>For risky cash flows: </a:t>
                </a:r>
              </a:p>
              <a:p>
                <a:pPr lvl="3">
                  <a:lnSpc>
                    <a:spcPct val="150000"/>
                  </a:lnSpc>
                  <a:spcAft>
                    <a:spcPts val="800"/>
                  </a:spcAft>
                </a:pPr>
                <a:r>
                  <a:rPr lang="en-US" b="1" dirty="0">
                    <a:solidFill>
                      <a:srgbClr val="000066"/>
                    </a:solidFill>
                  </a:rPr>
                  <a:t>Discount rate = risk-free rate + risk-premium</a:t>
                </a:r>
              </a:p>
              <a:p>
                <a:pPr lvl="2">
                  <a:lnSpc>
                    <a:spcPct val="150000"/>
                  </a:lnSpc>
                  <a:spcAft>
                    <a:spcPts val="800"/>
                  </a:spcAft>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916832"/>
                <a:ext cx="8458200" cy="4331568"/>
              </a:xfrm>
              <a:blipFill rotWithShape="0">
                <a:blip r:embed="rId3"/>
                <a:stretch>
                  <a:fillRect t="-84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72C6B117-A1BB-46C5-94C4-58E564744097}" type="slidenum">
              <a:rPr lang="en-US" altLang="en-US" smtClean="0"/>
              <a:pPr/>
              <a:t>31</a:t>
            </a:fld>
            <a:endParaRPr lang="en-US" altLang="en-US"/>
          </a:p>
        </p:txBody>
      </p:sp>
    </p:spTree>
    <p:extLst>
      <p:ext uri="{BB962C8B-B14F-4D97-AF65-F5344CB8AC3E}">
        <p14:creationId xmlns:p14="http://schemas.microsoft.com/office/powerpoint/2010/main" val="427851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Chicken first or egg first?</a:t>
            </a:r>
          </a:p>
        </p:txBody>
      </p:sp>
      <p:sp>
        <p:nvSpPr>
          <p:cNvPr id="3" name="Content Placeholder 2"/>
          <p:cNvSpPr>
            <a:spLocks noGrp="1"/>
          </p:cNvSpPr>
          <p:nvPr>
            <p:ph idx="1"/>
          </p:nvPr>
        </p:nvSpPr>
        <p:spPr>
          <a:xfrm>
            <a:off x="683568" y="1880828"/>
            <a:ext cx="8100900" cy="4248472"/>
          </a:xfrm>
        </p:spPr>
        <p:txBody>
          <a:bodyPr/>
          <a:lstStyle/>
          <a:p>
            <a:pPr marL="457200" indent="-457200">
              <a:spcBef>
                <a:spcPts val="800"/>
              </a:spcBef>
              <a:spcAft>
                <a:spcPts val="800"/>
              </a:spcAft>
              <a:buFont typeface="Arial" panose="020B0604020202020204" pitchFamily="34" charset="0"/>
              <a:buChar char="•"/>
            </a:pPr>
            <a:r>
              <a:rPr lang="en-US" sz="2200" dirty="0"/>
              <a:t>Price vs discount rate. Which one is determined first?</a:t>
            </a:r>
          </a:p>
          <a:p>
            <a:pPr marL="806450" lvl="1" indent="-457200">
              <a:spcBef>
                <a:spcPts val="800"/>
              </a:spcBef>
              <a:spcAft>
                <a:spcPts val="800"/>
              </a:spcAft>
              <a:buFont typeface="Arial" panose="020B0604020202020204" pitchFamily="34" charset="0"/>
              <a:buChar char="•"/>
            </a:pPr>
            <a:r>
              <a:rPr lang="en-US" sz="1900" dirty="0"/>
              <a:t> How trading market works</a:t>
            </a:r>
          </a:p>
          <a:p>
            <a:pPr marL="457200" indent="-457200">
              <a:spcBef>
                <a:spcPts val="800"/>
              </a:spcBef>
              <a:spcAft>
                <a:spcPts val="800"/>
              </a:spcAft>
              <a:buFont typeface="Arial" panose="020B0604020202020204" pitchFamily="34" charset="0"/>
              <a:buChar char="•"/>
            </a:pPr>
            <a:r>
              <a:rPr lang="en-US" sz="2200" dirty="0"/>
              <a:t>So how do I determine the discount risk/risk premium</a:t>
            </a:r>
          </a:p>
          <a:p>
            <a:pPr marL="806450" lvl="1" indent="-457200">
              <a:spcBef>
                <a:spcPts val="800"/>
              </a:spcBef>
              <a:spcAft>
                <a:spcPts val="800"/>
              </a:spcAft>
              <a:buFont typeface="Arial" panose="020B0604020202020204" pitchFamily="34" charset="0"/>
              <a:buChar char="•"/>
            </a:pPr>
            <a:r>
              <a:rPr lang="en-US" sz="1900" dirty="0"/>
              <a:t>No-arbitrage condition: </a:t>
            </a:r>
          </a:p>
          <a:p>
            <a:pPr marL="1101725" lvl="2" indent="-457200">
              <a:spcBef>
                <a:spcPts val="800"/>
              </a:spcBef>
              <a:spcAft>
                <a:spcPts val="800"/>
              </a:spcAft>
              <a:buFont typeface="Arial" panose="020B0604020202020204" pitchFamily="34" charset="0"/>
              <a:buChar char="•"/>
            </a:pPr>
            <a:r>
              <a:rPr lang="en-US" sz="1700" dirty="0"/>
              <a:t>two assets having the same cash flow should have the same price today</a:t>
            </a:r>
          </a:p>
          <a:p>
            <a:pPr marL="1101725" lvl="2" indent="-457200">
              <a:spcBef>
                <a:spcPts val="800"/>
              </a:spcBef>
              <a:spcAft>
                <a:spcPts val="800"/>
              </a:spcAft>
              <a:buFont typeface="Arial" panose="020B0604020202020204" pitchFamily="34" charset="0"/>
              <a:buChar char="•"/>
            </a:pPr>
            <a:r>
              <a:rPr lang="en-US" sz="1700" dirty="0"/>
              <a:t>Which allows us to calculate the discount rate</a:t>
            </a:r>
          </a:p>
          <a:p>
            <a:pPr marL="806450" lvl="1" indent="-457200">
              <a:spcBef>
                <a:spcPts val="800"/>
              </a:spcBef>
              <a:spcAft>
                <a:spcPts val="800"/>
              </a:spcAft>
              <a:buFont typeface="Arial" panose="020B0604020202020204" pitchFamily="34" charset="0"/>
              <a:buChar char="•"/>
            </a:pPr>
            <a:r>
              <a:rPr lang="en-US" sz="1900" dirty="0"/>
              <a:t>CAPM: non-idiosyncratic risk factors</a:t>
            </a:r>
            <a:endParaRPr lang="en-US" sz="2200" dirty="0"/>
          </a:p>
          <a:p>
            <a:pPr>
              <a:spcBef>
                <a:spcPts val="800"/>
              </a:spcBef>
              <a:spcAft>
                <a:spcPts val="800"/>
              </a:spcAft>
            </a:pPr>
            <a:endParaRPr lang="en-US" sz="2200" dirty="0"/>
          </a:p>
        </p:txBody>
      </p:sp>
      <p:sp>
        <p:nvSpPr>
          <p:cNvPr id="4" name="Slide Number Placeholder 3"/>
          <p:cNvSpPr>
            <a:spLocks noGrp="1"/>
          </p:cNvSpPr>
          <p:nvPr>
            <p:ph type="sldNum" sz="quarter" idx="12"/>
          </p:nvPr>
        </p:nvSpPr>
        <p:spPr/>
        <p:txBody>
          <a:bodyPr/>
          <a:lstStyle/>
          <a:p>
            <a:fld id="{72C6B117-A1BB-46C5-94C4-58E564744097}" type="slidenum">
              <a:rPr lang="en-US" altLang="en-US" smtClean="0"/>
              <a:pPr/>
              <a:t>32</a:t>
            </a:fld>
            <a:endParaRPr lang="en-US" altLang="en-US"/>
          </a:p>
        </p:txBody>
      </p:sp>
    </p:spTree>
    <p:extLst>
      <p:ext uri="{BB962C8B-B14F-4D97-AF65-F5344CB8AC3E}">
        <p14:creationId xmlns:p14="http://schemas.microsoft.com/office/powerpoint/2010/main" val="4179454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NPV</a:t>
            </a:r>
          </a:p>
        </p:txBody>
      </p:sp>
      <p:sp>
        <p:nvSpPr>
          <p:cNvPr id="3" name="Content Placeholder 2"/>
          <p:cNvSpPr>
            <a:spLocks noGrp="1"/>
          </p:cNvSpPr>
          <p:nvPr>
            <p:ph idx="1"/>
          </p:nvPr>
        </p:nvSpPr>
        <p:spPr>
          <a:xfrm>
            <a:off x="431540" y="1808820"/>
            <a:ext cx="7956884" cy="4439580"/>
          </a:xfrm>
        </p:spPr>
        <p:txBody>
          <a:bodyPr/>
          <a:lstStyle/>
          <a:p>
            <a:pPr lvl="1"/>
            <a:r>
              <a:rPr lang="en-US" altLang="zh-CN" b="1" dirty="0">
                <a:solidFill>
                  <a:schemeClr val="tx2"/>
                </a:solidFill>
                <a:cs typeface="Times New Roman" panose="02020603050405020304" pitchFamily="18" charset="0"/>
              </a:rPr>
              <a:t>NPV</a:t>
            </a:r>
            <a:r>
              <a:rPr lang="en-US" altLang="zh-CN" dirty="0">
                <a:cs typeface="Times New Roman" panose="02020603050405020304" pitchFamily="18" charset="0"/>
              </a:rPr>
              <a:t> measures how much an </a:t>
            </a:r>
            <a:r>
              <a:rPr lang="en-US" altLang="zh-CN" i="1" u="sng" dirty="0">
                <a:cs typeface="Times New Roman" panose="02020603050405020304" pitchFamily="18" charset="0"/>
              </a:rPr>
              <a:t>investment</a:t>
            </a:r>
            <a:r>
              <a:rPr lang="en-US" altLang="zh-CN" dirty="0">
                <a:cs typeface="Times New Roman" panose="02020603050405020304" pitchFamily="18" charset="0"/>
              </a:rPr>
              <a:t> </a:t>
            </a:r>
            <a:r>
              <a:rPr lang="en-US" altLang="zh-CN" b="1" dirty="0">
                <a:solidFill>
                  <a:srgbClr val="000066"/>
                </a:solidFill>
                <a:cs typeface="Times New Roman" panose="02020603050405020304" pitchFamily="18" charset="0"/>
              </a:rPr>
              <a:t>adds value</a:t>
            </a:r>
            <a:r>
              <a:rPr lang="en-US" altLang="zh-CN" b="1" dirty="0">
                <a:cs typeface="Times New Roman" panose="02020603050405020304" pitchFamily="18" charset="0"/>
              </a:rPr>
              <a:t> </a:t>
            </a:r>
            <a:r>
              <a:rPr lang="en-US" altLang="zh-CN" dirty="0">
                <a:cs typeface="Times New Roman" panose="02020603050405020304" pitchFamily="18" charset="0"/>
              </a:rPr>
              <a:t>to the investor(s).</a:t>
            </a:r>
          </a:p>
          <a:p>
            <a:pPr lvl="2"/>
            <a:r>
              <a:rPr lang="en-US" altLang="zh-CN" dirty="0">
                <a:cs typeface="Times New Roman" panose="02020603050405020304" pitchFamily="18" charset="0"/>
              </a:rPr>
              <a:t>Financial assets</a:t>
            </a:r>
          </a:p>
          <a:p>
            <a:pPr lvl="2"/>
            <a:r>
              <a:rPr lang="en-US" altLang="zh-CN" dirty="0">
                <a:cs typeface="Times New Roman" panose="02020603050405020304" pitchFamily="18" charset="0"/>
              </a:rPr>
              <a:t>Real assets: cost-cutting plans, competitive bidding, equipment and real estate, etc. </a:t>
            </a:r>
          </a:p>
          <a:p>
            <a:pPr lvl="2"/>
            <a:r>
              <a:rPr lang="en-US" altLang="zh-CN" dirty="0">
                <a:cs typeface="Times New Roman" panose="02020603050405020304" pitchFamily="18" charset="0"/>
              </a:rPr>
              <a:t>Other investments: education, house purchasing</a:t>
            </a:r>
          </a:p>
          <a:p>
            <a:pPr lvl="1"/>
            <a:r>
              <a:rPr lang="en-US" altLang="zh-CN" dirty="0">
                <a:cs typeface="Times New Roman" panose="02020603050405020304" pitchFamily="18" charset="0"/>
              </a:rPr>
              <a:t>It is simply the present value of cash flows, calculated at the appropriate risk adjusted discount rate.</a:t>
            </a: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72C6B117-A1BB-46C5-94C4-58E564744097}" type="slidenum">
              <a:rPr lang="en-US" altLang="en-US" smtClean="0"/>
              <a:pPr/>
              <a:t>33</a:t>
            </a:fld>
            <a:endParaRPr lang="en-US" altLang="en-US"/>
          </a:p>
        </p:txBody>
      </p:sp>
      <p:graphicFrame>
        <p:nvGraphicFramePr>
          <p:cNvPr id="5" name="Object 5">
            <a:extLst>
              <a:ext uri="{FF2B5EF4-FFF2-40B4-BE49-F238E27FC236}">
                <a16:creationId xmlns:a16="http://schemas.microsoft.com/office/drawing/2014/main" id="{F7DCB8D1-E308-4DAD-97B3-A0C1E06C7AF1}"/>
              </a:ext>
            </a:extLst>
          </p:cNvPr>
          <p:cNvGraphicFramePr>
            <a:graphicFrameLocks noChangeAspect="1"/>
          </p:cNvGraphicFramePr>
          <p:nvPr>
            <p:extLst>
              <p:ext uri="{D42A27DB-BD31-4B8C-83A1-F6EECF244321}">
                <p14:modId xmlns:p14="http://schemas.microsoft.com/office/powerpoint/2010/main" val="2233740541"/>
              </p:ext>
            </p:extLst>
          </p:nvPr>
        </p:nvGraphicFramePr>
        <p:xfrm>
          <a:off x="2490004" y="5157192"/>
          <a:ext cx="4066964" cy="1024155"/>
        </p:xfrm>
        <a:graphic>
          <a:graphicData uri="http://schemas.openxmlformats.org/presentationml/2006/ole">
            <mc:AlternateContent xmlns:mc="http://schemas.openxmlformats.org/markup-compatibility/2006">
              <mc:Choice xmlns:v="urn:schemas-microsoft-com:vml" Requires="v">
                <p:oleObj name="Equation" r:id="rId2" imgW="1663700" imgH="419100" progId="Equation.3">
                  <p:embed/>
                </p:oleObj>
              </mc:Choice>
              <mc:Fallback>
                <p:oleObj name="Equation" r:id="rId2" imgW="1663700" imgH="4191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0004" y="5157192"/>
                        <a:ext cx="4066964" cy="102415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339604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BB591-F217-0A25-1156-EE6A6A3ADDDE}"/>
              </a:ext>
            </a:extLst>
          </p:cNvPr>
          <p:cNvSpPr>
            <a:spLocks noGrp="1"/>
          </p:cNvSpPr>
          <p:nvPr>
            <p:ph type="title"/>
          </p:nvPr>
        </p:nvSpPr>
        <p:spPr/>
        <p:txBody>
          <a:bodyPr/>
          <a:lstStyle/>
          <a:p>
            <a:r>
              <a:rPr lang="en-US" altLang="zh-CN" dirty="0"/>
              <a:t>Financial assets</a:t>
            </a:r>
            <a:endParaRPr lang="zh-CN" altLang="en-US" dirty="0"/>
          </a:p>
        </p:txBody>
      </p:sp>
      <p:sp>
        <p:nvSpPr>
          <p:cNvPr id="3" name="Content Placeholder 2">
            <a:extLst>
              <a:ext uri="{FF2B5EF4-FFF2-40B4-BE49-F238E27FC236}">
                <a16:creationId xmlns:a16="http://schemas.microsoft.com/office/drawing/2014/main" id="{D38AB968-DD5B-2699-D421-CDCDDCFA9FBD}"/>
              </a:ext>
            </a:extLst>
          </p:cNvPr>
          <p:cNvSpPr>
            <a:spLocks noGrp="1"/>
          </p:cNvSpPr>
          <p:nvPr>
            <p:ph idx="1"/>
          </p:nvPr>
        </p:nvSpPr>
        <p:spPr/>
        <p:txBody>
          <a:bodyPr/>
          <a:lstStyle/>
          <a:p>
            <a:pPr marL="457200" indent="-457200">
              <a:buFont typeface="Arial" panose="020B0604020202020204" pitchFamily="34" charset="0"/>
              <a:buChar char="•"/>
            </a:pPr>
            <a:r>
              <a:rPr lang="en-US" altLang="zh-CN" dirty="0"/>
              <a:t>Financial assets/contracts are 0-NPV projects</a:t>
            </a:r>
          </a:p>
          <a:p>
            <a:pPr marL="457200" indent="-457200">
              <a:buFont typeface="Arial" panose="020B0604020202020204" pitchFamily="34" charset="0"/>
              <a:buChar char="•"/>
            </a:pPr>
            <a:r>
              <a:rPr lang="en-US" altLang="zh-CN" dirty="0"/>
              <a:t>Why?</a:t>
            </a:r>
          </a:p>
          <a:p>
            <a:pPr lvl="1"/>
            <a:r>
              <a:rPr lang="en-US" altLang="zh-CN" dirty="0"/>
              <a:t>Financial market is competitive and efficient</a:t>
            </a:r>
          </a:p>
          <a:p>
            <a:pPr lvl="1"/>
            <a:r>
              <a:rPr lang="en-US" altLang="zh-CN" dirty="0"/>
              <a:t>Investors pay the “fair price” in exchange for the future cash flows</a:t>
            </a:r>
          </a:p>
          <a:p>
            <a:pPr marL="457200" indent="-457200">
              <a:buFont typeface="Arial" panose="020B0604020202020204" pitchFamily="34" charset="0"/>
              <a:buChar char="•"/>
            </a:pPr>
            <a:r>
              <a:rPr lang="en-US" altLang="zh-CN" dirty="0"/>
              <a:t>Is finance/investing meaningless?</a:t>
            </a:r>
          </a:p>
          <a:p>
            <a:pPr lvl="1"/>
            <a:r>
              <a:rPr lang="en-US" altLang="zh-CN" dirty="0"/>
              <a:t>Example: bank lending to company</a:t>
            </a:r>
          </a:p>
          <a:p>
            <a:pPr marL="457200" indent="-457200">
              <a:buFont typeface="Arial" panose="020B0604020202020204" pitchFamily="34" charset="0"/>
              <a:buChar char="•"/>
            </a:pPr>
            <a:r>
              <a:rPr lang="en-US" altLang="zh-CN" dirty="0"/>
              <a:t>Distinguish between </a:t>
            </a:r>
          </a:p>
          <a:p>
            <a:pPr marL="806450" lvl="1" indent="-457200">
              <a:buFont typeface="Arial" panose="020B0604020202020204" pitchFamily="34" charset="0"/>
              <a:buChar char="•"/>
            </a:pPr>
            <a:r>
              <a:rPr lang="en-US" altLang="zh-CN" dirty="0"/>
              <a:t>Market discount rate</a:t>
            </a:r>
          </a:p>
          <a:p>
            <a:pPr marL="806450" lvl="1" indent="-457200">
              <a:buFont typeface="Arial" panose="020B0604020202020204" pitchFamily="34" charset="0"/>
              <a:buChar char="•"/>
            </a:pPr>
            <a:r>
              <a:rPr lang="en-US" altLang="zh-CN" dirty="0"/>
              <a:t>Borrower/Lender discount rate</a:t>
            </a:r>
          </a:p>
        </p:txBody>
      </p:sp>
      <p:sp>
        <p:nvSpPr>
          <p:cNvPr id="4" name="Slide Number Placeholder 3">
            <a:extLst>
              <a:ext uri="{FF2B5EF4-FFF2-40B4-BE49-F238E27FC236}">
                <a16:creationId xmlns:a16="http://schemas.microsoft.com/office/drawing/2014/main" id="{C7512916-7F43-24C7-21CC-C974A09C4849}"/>
              </a:ext>
            </a:extLst>
          </p:cNvPr>
          <p:cNvSpPr>
            <a:spLocks noGrp="1"/>
          </p:cNvSpPr>
          <p:nvPr>
            <p:ph type="sldNum" sz="quarter" idx="12"/>
          </p:nvPr>
        </p:nvSpPr>
        <p:spPr/>
        <p:txBody>
          <a:bodyPr/>
          <a:lstStyle/>
          <a:p>
            <a:fld id="{72C6B117-A1BB-46C5-94C4-58E564744097}" type="slidenum">
              <a:rPr lang="en-US" altLang="en-US" smtClean="0"/>
              <a:pPr/>
              <a:t>34</a:t>
            </a:fld>
            <a:endParaRPr lang="en-US" altLang="en-US"/>
          </a:p>
        </p:txBody>
      </p:sp>
    </p:spTree>
    <p:extLst>
      <p:ext uri="{BB962C8B-B14F-4D97-AF65-F5344CB8AC3E}">
        <p14:creationId xmlns:p14="http://schemas.microsoft.com/office/powerpoint/2010/main" val="21292531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696200" cy="1148172"/>
          </a:xfrm>
        </p:spPr>
        <p:txBody>
          <a:bodyPr/>
          <a:lstStyle/>
          <a:p>
            <a:r>
              <a:rPr lang="en-US" dirty="0"/>
              <a:t>Real Assets</a:t>
            </a:r>
          </a:p>
        </p:txBody>
      </p:sp>
      <p:sp>
        <p:nvSpPr>
          <p:cNvPr id="3" name="Content Placeholder 2"/>
          <p:cNvSpPr>
            <a:spLocks noGrp="1"/>
          </p:cNvSpPr>
          <p:nvPr>
            <p:ph idx="1"/>
          </p:nvPr>
        </p:nvSpPr>
        <p:spPr>
          <a:xfrm>
            <a:off x="228600" y="1664804"/>
            <a:ext cx="8411852" cy="4860540"/>
          </a:xfrm>
        </p:spPr>
        <p:txBody>
          <a:bodyPr/>
          <a:lstStyle/>
          <a:p>
            <a:pPr lvl="1">
              <a:spcBef>
                <a:spcPts val="600"/>
              </a:spcBef>
              <a:spcAft>
                <a:spcPts val="600"/>
              </a:spcAft>
            </a:pPr>
            <a:r>
              <a:rPr lang="en-US" dirty="0"/>
              <a:t>The </a:t>
            </a:r>
            <a:r>
              <a:rPr lang="en-US" b="1" dirty="0">
                <a:solidFill>
                  <a:schemeClr val="tx2"/>
                </a:solidFill>
              </a:rPr>
              <a:t>discount rate of a project </a:t>
            </a:r>
            <a:r>
              <a:rPr lang="en-US" dirty="0"/>
              <a:t>should be </a:t>
            </a:r>
            <a:r>
              <a:rPr lang="en-US" i="1" dirty="0"/>
              <a:t>the expected return on a </a:t>
            </a:r>
            <a:r>
              <a:rPr lang="en-US" i="1" dirty="0">
                <a:solidFill>
                  <a:schemeClr val="tx2"/>
                </a:solidFill>
              </a:rPr>
              <a:t>financial asset</a:t>
            </a:r>
            <a:r>
              <a:rPr lang="en-US" i="1" dirty="0"/>
              <a:t> of comparable risk</a:t>
            </a:r>
          </a:p>
          <a:p>
            <a:pPr lvl="2">
              <a:spcBef>
                <a:spcPts val="600"/>
              </a:spcBef>
              <a:spcAft>
                <a:spcPts val="600"/>
              </a:spcAft>
            </a:pPr>
            <a:r>
              <a:rPr lang="en-US" sz="2000" dirty="0"/>
              <a:t>Consider a full-equity financed company with some cash</a:t>
            </a:r>
          </a:p>
          <a:p>
            <a:pPr lvl="2">
              <a:spcBef>
                <a:spcPts val="600"/>
              </a:spcBef>
              <a:spcAft>
                <a:spcPts val="600"/>
              </a:spcAft>
            </a:pPr>
            <a:r>
              <a:rPr lang="en-US" sz="2000" dirty="0"/>
              <a:t>The shareholders can either (1) let the manager invest the cash to a project, or (2) let the manager payout the cash and invest it to a financial asset with </a:t>
            </a:r>
            <a:r>
              <a:rPr lang="en-US" sz="2000" i="1" dirty="0"/>
              <a:t>the same level of risk</a:t>
            </a:r>
          </a:p>
          <a:p>
            <a:pPr lvl="2">
              <a:spcBef>
                <a:spcPts val="600"/>
              </a:spcBef>
              <a:spcAft>
                <a:spcPts val="600"/>
              </a:spcAft>
            </a:pPr>
            <a:r>
              <a:rPr lang="en-US" sz="2000" dirty="0"/>
              <a:t>The shareholders would only prefer (1) only if it generates a higher expected return than (2) </a:t>
            </a:r>
          </a:p>
          <a:p>
            <a:pPr lvl="2">
              <a:spcBef>
                <a:spcPts val="600"/>
              </a:spcBef>
              <a:spcAft>
                <a:spcPts val="600"/>
              </a:spcAft>
            </a:pPr>
            <a:r>
              <a:rPr lang="en-US" sz="2000" dirty="0"/>
              <a:t>So the expected return from (2) is the proper discount rate for (1) </a:t>
            </a:r>
          </a:p>
          <a:p>
            <a:pPr lvl="2">
              <a:spcBef>
                <a:spcPts val="600"/>
              </a:spcBef>
              <a:spcAft>
                <a:spcPts val="600"/>
              </a:spcAft>
            </a:pPr>
            <a:r>
              <a:rPr lang="en-US" sz="2000" dirty="0"/>
              <a:t>The </a:t>
            </a:r>
            <a:r>
              <a:rPr lang="en-US" sz="2000" b="1" dirty="0">
                <a:solidFill>
                  <a:schemeClr val="tx2"/>
                </a:solidFill>
              </a:rPr>
              <a:t>discount rate</a:t>
            </a:r>
            <a:r>
              <a:rPr lang="en-US" sz="2000" dirty="0"/>
              <a:t> is also called the </a:t>
            </a:r>
            <a:r>
              <a:rPr lang="en-US" sz="2000" b="1" dirty="0">
                <a:solidFill>
                  <a:schemeClr val="tx2"/>
                </a:solidFill>
              </a:rPr>
              <a:t>required return </a:t>
            </a:r>
            <a:r>
              <a:rPr lang="en-US" sz="2000" dirty="0"/>
              <a:t>on the project or the </a:t>
            </a:r>
            <a:r>
              <a:rPr lang="en-US" sz="2000" b="1" dirty="0">
                <a:solidFill>
                  <a:schemeClr val="tx2"/>
                </a:solidFill>
              </a:rPr>
              <a:t>cost of capital </a:t>
            </a:r>
          </a:p>
        </p:txBody>
      </p:sp>
      <p:sp>
        <p:nvSpPr>
          <p:cNvPr id="4" name="Slide Number Placeholder 3"/>
          <p:cNvSpPr>
            <a:spLocks noGrp="1"/>
          </p:cNvSpPr>
          <p:nvPr>
            <p:ph type="sldNum" sz="quarter" idx="12"/>
          </p:nvPr>
        </p:nvSpPr>
        <p:spPr/>
        <p:txBody>
          <a:bodyPr/>
          <a:lstStyle/>
          <a:p>
            <a:fld id="{72C6B117-A1BB-46C5-94C4-58E564744097}" type="slidenum">
              <a:rPr lang="en-US" altLang="en-US" smtClean="0"/>
              <a:pPr/>
              <a:t>35</a:t>
            </a:fld>
            <a:endParaRPr lang="en-US" altLang="en-US"/>
          </a:p>
        </p:txBody>
      </p:sp>
    </p:spTree>
    <p:extLst>
      <p:ext uri="{BB962C8B-B14F-4D97-AF65-F5344CB8AC3E}">
        <p14:creationId xmlns:p14="http://schemas.microsoft.com/office/powerpoint/2010/main" val="7622479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Assets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9552" y="1988840"/>
                <a:ext cx="7535416" cy="3960440"/>
              </a:xfrm>
            </p:spPr>
            <p:txBody>
              <a:bodyPr/>
              <a:lstStyle/>
              <a:p>
                <a:pPr lvl="1">
                  <a:spcBef>
                    <a:spcPts val="600"/>
                  </a:spcBef>
                </a:pPr>
                <a:r>
                  <a:rPr lang="en-US" dirty="0"/>
                  <a:t>What is the </a:t>
                </a:r>
                <a:r>
                  <a:rPr lang="en-US" b="1" dirty="0">
                    <a:solidFill>
                      <a:srgbClr val="000066"/>
                    </a:solidFill>
                  </a:rPr>
                  <a:t>NPV of investing in such a real asset</a:t>
                </a:r>
                <a:r>
                  <a:rPr lang="en-US" dirty="0"/>
                  <a:t>? </a:t>
                </a:r>
              </a:p>
              <a:p>
                <a:pPr lvl="2">
                  <a:spcBef>
                    <a:spcPts val="600"/>
                  </a:spcBef>
                </a:pPr>
                <a:r>
                  <a:rPr lang="en-US" sz="2000" dirty="0"/>
                  <a:t>Negative / zero / positive? </a:t>
                </a:r>
              </a:p>
              <a:p>
                <a:pPr lvl="2">
                  <a:spcBef>
                    <a:spcPts val="600"/>
                  </a:spcBef>
                </a:pPr>
                <a:r>
                  <a:rPr lang="en-US" sz="2000" dirty="0"/>
                  <a:t>Expected return of the real asset, </a:t>
                </a:r>
                <a14:m>
                  <m:oMath xmlns:m="http://schemas.openxmlformats.org/officeDocument/2006/math">
                    <m:r>
                      <a:rPr lang="en-US" sz="2000" b="0" i="1" smtClean="0">
                        <a:latin typeface="Cambria Math" panose="02040503050406030204" pitchFamily="18" charset="0"/>
                      </a:rPr>
                      <m:t>𝐸</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𝐴</m:t>
                            </m:r>
                          </m:sub>
                        </m:sSub>
                      </m:e>
                    </m:d>
                  </m:oMath>
                </a14:m>
                <a:r>
                  <a:rPr lang="en-US" sz="2000" dirty="0"/>
                  <a:t>, is no lower than the expected return of a financial asset with comparable risk, i.e., its discount rate,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𝐴</m:t>
                        </m:r>
                      </m:sub>
                    </m:sSub>
                  </m:oMath>
                </a14:m>
                <a:endParaRPr lang="en-US" sz="2000" b="0" dirty="0"/>
              </a:p>
              <a:p>
                <a:pPr lvl="2">
                  <a:spcBef>
                    <a:spcPts val="600"/>
                  </a:spcBef>
                </a:pPr>
                <a:r>
                  <a:rPr lang="en-US" sz="2000" b="0" dirty="0"/>
                  <a:t>Definition of NPV: </a:t>
                </a:r>
                <a14:m>
                  <m:oMath xmlns:m="http://schemas.openxmlformats.org/officeDocument/2006/math">
                    <m:r>
                      <a:rPr lang="en-US" sz="2000" b="0" i="1" smtClean="0">
                        <a:latin typeface="Cambria Math" panose="02040503050406030204" pitchFamily="18" charset="0"/>
                      </a:rPr>
                      <m:t>𝑁𝑃</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𝐴</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𝐸</m:t>
                        </m:r>
                        <m:r>
                          <a:rPr lang="en-US" sz="2000" b="0" i="1" smtClean="0">
                            <a:latin typeface="Cambria Math" panose="02040503050406030204" pitchFamily="18" charset="0"/>
                          </a:rPr>
                          <m:t>(</m:t>
                        </m:r>
                        <m:r>
                          <a:rPr lang="en-US" sz="2000" b="0" i="1" smtClean="0">
                            <a:latin typeface="Cambria Math" panose="02040503050406030204" pitchFamily="18" charset="0"/>
                          </a:rPr>
                          <m:t>𝐶</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𝐹</m:t>
                            </m:r>
                          </m:e>
                          <m:sub>
                            <m:r>
                              <a:rPr lang="en-US" sz="2000" b="0" i="1" smtClean="0">
                                <a:latin typeface="Cambria Math" panose="02040503050406030204" pitchFamily="18" charset="0"/>
                              </a:rPr>
                              <m:t>𝐴</m:t>
                            </m:r>
                          </m:sub>
                        </m:sSub>
                        <m:r>
                          <a:rPr lang="en-US" sz="2000" b="0" i="1" smtClean="0">
                            <a:latin typeface="Cambria Math" panose="02040503050406030204" pitchFamily="18" charset="0"/>
                          </a:rPr>
                          <m:t>)</m:t>
                        </m:r>
                      </m:num>
                      <m:den>
                        <m:r>
                          <a:rPr lang="en-US" sz="2000" b="0" i="1" smtClean="0">
                            <a:latin typeface="Cambria Math" panose="02040503050406030204" pitchFamily="18" charset="0"/>
                          </a:rPr>
                          <m:t>1+</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𝐴</m:t>
                            </m:r>
                          </m:sub>
                        </m:sSub>
                      </m:den>
                    </m:f>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𝐼</m:t>
                        </m:r>
                      </m:e>
                      <m:sub>
                        <m:r>
                          <a:rPr lang="en-US" sz="2000" b="0" i="1" smtClean="0">
                            <a:latin typeface="Cambria Math" panose="02040503050406030204" pitchFamily="18" charset="0"/>
                          </a:rPr>
                          <m:t>𝐴</m:t>
                        </m:r>
                      </m:sub>
                    </m:sSub>
                  </m:oMath>
                </a14:m>
                <a:r>
                  <a:rPr lang="en-US" sz="2000" b="0" i="1" dirty="0">
                    <a:latin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𝑟</m:t>
                        </m:r>
                      </m:e>
                      <m:sub>
                        <m:r>
                          <a:rPr lang="en-US" sz="2000" b="0" i="1" smtClean="0">
                            <a:latin typeface="Cambria Math" panose="02040503050406030204" pitchFamily="18" charset="0"/>
                            <a:ea typeface="Cambria Math" panose="02040503050406030204" pitchFamily="18" charset="0"/>
                          </a:rPr>
                          <m:t>𝐴</m:t>
                        </m:r>
                      </m:sub>
                    </m:sSub>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rPr>
                          <m:t>𝐸</m:t>
                        </m:r>
                        <m:d>
                          <m:dPr>
                            <m:ctrlPr>
                              <a:rPr lang="en-US" sz="2000" i="1">
                                <a:latin typeface="Cambria Math" panose="02040503050406030204" pitchFamily="18" charset="0"/>
                              </a:rPr>
                            </m:ctrlPr>
                          </m:dPr>
                          <m:e>
                            <m:r>
                              <a:rPr lang="en-US" sz="2000" i="1">
                                <a:latin typeface="Cambria Math" panose="02040503050406030204" pitchFamily="18" charset="0"/>
                              </a:rPr>
                              <m:t>𝐶</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𝐴</m:t>
                                </m:r>
                              </m:sub>
                            </m:sSub>
                          </m:e>
                        </m:d>
                      </m:num>
                      <m:den>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𝐼</m:t>
                            </m:r>
                          </m:e>
                          <m:sub>
                            <m:r>
                              <a:rPr lang="en-US" sz="2000" b="0" i="1" smtClean="0">
                                <a:latin typeface="Cambria Math" panose="02040503050406030204" pitchFamily="18" charset="0"/>
                                <a:ea typeface="Cambria Math" panose="02040503050406030204" pitchFamily="18" charset="0"/>
                              </a:rPr>
                              <m:t>𝐴</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𝑁𝑃</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𝑉</m:t>
                            </m:r>
                          </m:e>
                          <m:sub>
                            <m:r>
                              <a:rPr lang="en-US" sz="2000" b="0" i="1" smtClean="0">
                                <a:latin typeface="Cambria Math" panose="02040503050406030204" pitchFamily="18" charset="0"/>
                                <a:ea typeface="Cambria Math" panose="02040503050406030204" pitchFamily="18" charset="0"/>
                              </a:rPr>
                              <m:t>𝐴</m:t>
                            </m:r>
                          </m:sub>
                        </m:sSub>
                      </m:den>
                    </m:f>
                    <m:r>
                      <a:rPr lang="en-US" sz="2000" b="0" i="1" smtClean="0">
                        <a:latin typeface="Cambria Math" panose="02040503050406030204" pitchFamily="18" charset="0"/>
                        <a:ea typeface="Cambria Math" panose="02040503050406030204" pitchFamily="18" charset="0"/>
                      </a:rPr>
                      <m:t>−1</m:t>
                    </m:r>
                  </m:oMath>
                </a14:m>
                <a:r>
                  <a:rPr lang="en-US" sz="2000" dirty="0"/>
                  <a:t> </a:t>
                </a:r>
              </a:p>
              <a:p>
                <a:pPr lvl="2">
                  <a:spcBef>
                    <a:spcPts val="600"/>
                  </a:spcBef>
                </a:pPr>
                <a:r>
                  <a:rPr lang="en-US" sz="2000" dirty="0"/>
                  <a:t>Definition of expected return: </a:t>
                </a:r>
                <a14:m>
                  <m:oMath xmlns:m="http://schemas.openxmlformats.org/officeDocument/2006/math">
                    <m:r>
                      <a:rPr lang="en-US" sz="2000" i="1">
                        <a:latin typeface="Cambria Math" panose="02040503050406030204" pitchFamily="18" charset="0"/>
                      </a:rPr>
                      <m:t>𝐸</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𝐴</m:t>
                            </m:r>
                          </m:sub>
                        </m:sSub>
                      </m:e>
                    </m:d>
                    <m:r>
                      <a:rPr lang="en-US" sz="2000" b="0" i="0"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i="1">
                            <a:latin typeface="Cambria Math" panose="02040503050406030204" pitchFamily="18" charset="0"/>
                          </a:rPr>
                          <m:t>𝐸</m:t>
                        </m:r>
                        <m:r>
                          <a:rPr lang="en-US" sz="2000" i="1">
                            <a:latin typeface="Cambria Math" panose="02040503050406030204" pitchFamily="18" charset="0"/>
                          </a:rPr>
                          <m:t>(</m:t>
                        </m:r>
                        <m:r>
                          <a:rPr lang="en-US" sz="2000" i="1">
                            <a:latin typeface="Cambria Math" panose="02040503050406030204" pitchFamily="18" charset="0"/>
                          </a:rPr>
                          <m:t>𝐶</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𝐴</m:t>
                            </m:r>
                          </m:sub>
                        </m:sSub>
                        <m:r>
                          <a:rPr lang="en-US" sz="2000" i="1">
                            <a:latin typeface="Cambria Math" panose="02040503050406030204" pitchFamily="18" charset="0"/>
                          </a:rPr>
                          <m:t>)</m:t>
                        </m:r>
                      </m:num>
                      <m:den>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𝐼</m:t>
                            </m:r>
                          </m:e>
                          <m:sub>
                            <m:r>
                              <a:rPr lang="en-US" sz="2000" i="1">
                                <a:latin typeface="Cambria Math" panose="02040503050406030204" pitchFamily="18" charset="0"/>
                                <a:ea typeface="Cambria Math" panose="02040503050406030204" pitchFamily="18" charset="0"/>
                              </a:rPr>
                              <m:t>𝐴</m:t>
                            </m:r>
                          </m:sub>
                        </m:sSub>
                      </m:den>
                    </m:f>
                    <m:r>
                      <a:rPr lang="en-US" sz="2000" b="0" i="1" smtClean="0">
                        <a:latin typeface="Cambria Math" panose="02040503050406030204" pitchFamily="18" charset="0"/>
                      </a:rPr>
                      <m:t>−1</m:t>
                    </m:r>
                  </m:oMath>
                </a14:m>
                <a:endParaRPr lang="en-US" sz="2000" b="0" dirty="0"/>
              </a:p>
              <a:p>
                <a:pPr lvl="2">
                  <a:spcBef>
                    <a:spcPts val="600"/>
                  </a:spcBef>
                </a:pPr>
                <a14:m>
                  <m:oMath xmlns:m="http://schemas.openxmlformats.org/officeDocument/2006/math">
                    <m:r>
                      <a:rPr lang="en-US" sz="2000" b="0" i="1" smtClean="0">
                        <a:latin typeface="Cambria Math" panose="02040503050406030204" pitchFamily="18" charset="0"/>
                      </a:rPr>
                      <m:t>𝐸</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𝐴</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𝐴</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𝑁𝑃</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𝑉</m:t>
                        </m:r>
                      </m:e>
                      <m:sub>
                        <m:r>
                          <a:rPr lang="en-US" sz="2000" b="0" i="1" smtClean="0">
                            <a:latin typeface="Cambria Math" panose="02040503050406030204" pitchFamily="18" charset="0"/>
                            <a:ea typeface="Cambria Math" panose="02040503050406030204" pitchFamily="18" charset="0"/>
                          </a:rPr>
                          <m:t>𝐴</m:t>
                        </m:r>
                      </m:sub>
                    </m:sSub>
                    <m:r>
                      <a:rPr lang="en-US" sz="2000" b="0" i="1" smtClean="0">
                        <a:latin typeface="Cambria Math" panose="02040503050406030204" pitchFamily="18" charset="0"/>
                        <a:ea typeface="Cambria Math" panose="02040503050406030204" pitchFamily="18" charset="0"/>
                      </a:rPr>
                      <m:t>≥0</m:t>
                    </m:r>
                  </m:oMath>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9552" y="1988840"/>
                <a:ext cx="7535416" cy="3960440"/>
              </a:xfrm>
              <a:blipFill rotWithShape="0">
                <a:blip r:embed="rId2"/>
                <a:stretch>
                  <a:fillRect t="-1231" r="-202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72C6B117-A1BB-46C5-94C4-58E564744097}" type="slidenum">
              <a:rPr lang="en-US" altLang="en-US" smtClean="0"/>
              <a:pPr/>
              <a:t>36</a:t>
            </a:fld>
            <a:endParaRPr lang="en-US" altLang="en-US"/>
          </a:p>
        </p:txBody>
      </p:sp>
    </p:spTree>
    <p:extLst>
      <p:ext uri="{BB962C8B-B14F-4D97-AF65-F5344CB8AC3E}">
        <p14:creationId xmlns:p14="http://schemas.microsoft.com/office/powerpoint/2010/main" val="7794139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Assets</a:t>
            </a:r>
          </a:p>
        </p:txBody>
      </p:sp>
      <p:sp>
        <p:nvSpPr>
          <p:cNvPr id="3" name="Content Placeholder 2"/>
          <p:cNvSpPr>
            <a:spLocks noGrp="1"/>
          </p:cNvSpPr>
          <p:nvPr>
            <p:ph idx="1"/>
          </p:nvPr>
        </p:nvSpPr>
        <p:spPr>
          <a:xfrm>
            <a:off x="683568" y="1844824"/>
            <a:ext cx="7884876" cy="4572508"/>
          </a:xfrm>
        </p:spPr>
        <p:txBody>
          <a:bodyPr/>
          <a:lstStyle/>
          <a:p>
            <a:pPr lvl="1">
              <a:spcBef>
                <a:spcPts val="600"/>
              </a:spcBef>
              <a:spcAft>
                <a:spcPts val="600"/>
              </a:spcAft>
            </a:pPr>
            <a:r>
              <a:rPr lang="en-US" dirty="0"/>
              <a:t>The basic </a:t>
            </a:r>
            <a:r>
              <a:rPr lang="en-US" b="1" dirty="0">
                <a:solidFill>
                  <a:schemeClr val="tx2"/>
                </a:solidFill>
              </a:rPr>
              <a:t>capital budgeting rule </a:t>
            </a:r>
            <a:r>
              <a:rPr lang="en-US" dirty="0"/>
              <a:t>in corporate finance is to </a:t>
            </a:r>
            <a:r>
              <a:rPr lang="en-US" b="1" dirty="0">
                <a:solidFill>
                  <a:schemeClr val="tx2"/>
                </a:solidFill>
              </a:rPr>
              <a:t>take positive NPV projects </a:t>
            </a:r>
          </a:p>
          <a:p>
            <a:pPr lvl="1">
              <a:spcBef>
                <a:spcPts val="600"/>
              </a:spcBef>
              <a:spcAft>
                <a:spcPts val="600"/>
              </a:spcAft>
            </a:pPr>
            <a:r>
              <a:rPr lang="en-US" dirty="0"/>
              <a:t>Why can these investments make a positive NPV?</a:t>
            </a:r>
          </a:p>
          <a:p>
            <a:pPr lvl="2">
              <a:spcBef>
                <a:spcPts val="600"/>
              </a:spcBef>
              <a:spcAft>
                <a:spcPts val="600"/>
              </a:spcAft>
            </a:pPr>
            <a:r>
              <a:rPr lang="en-US" sz="2000" dirty="0"/>
              <a:t>The corporate may have exclusive access to the project</a:t>
            </a:r>
          </a:p>
          <a:p>
            <a:pPr lvl="3">
              <a:spcBef>
                <a:spcPts val="600"/>
              </a:spcBef>
              <a:spcAft>
                <a:spcPts val="600"/>
              </a:spcAft>
            </a:pPr>
            <a:r>
              <a:rPr lang="en-US" sz="1800" dirty="0"/>
              <a:t>Specialized in producing certain products</a:t>
            </a:r>
          </a:p>
          <a:p>
            <a:pPr lvl="3">
              <a:spcBef>
                <a:spcPts val="600"/>
              </a:spcBef>
              <a:spcAft>
                <a:spcPts val="600"/>
              </a:spcAft>
            </a:pPr>
            <a:r>
              <a:rPr lang="en-US" altLang="zh-CN" sz="1800" dirty="0"/>
              <a:t>Have exclusive customer relationship</a:t>
            </a:r>
          </a:p>
          <a:p>
            <a:pPr lvl="3">
              <a:spcBef>
                <a:spcPts val="600"/>
              </a:spcBef>
              <a:spcAft>
                <a:spcPts val="600"/>
              </a:spcAft>
            </a:pPr>
            <a:r>
              <a:rPr lang="en-US" sz="1800" dirty="0"/>
              <a:t>Hold patents / trade secrete on the technology</a:t>
            </a:r>
          </a:p>
          <a:p>
            <a:pPr lvl="3">
              <a:spcBef>
                <a:spcPts val="600"/>
              </a:spcBef>
              <a:spcAft>
                <a:spcPts val="600"/>
              </a:spcAft>
            </a:pPr>
            <a:r>
              <a:rPr lang="en-US" sz="1800" dirty="0"/>
              <a:t>Natural monopoly</a:t>
            </a:r>
          </a:p>
          <a:p>
            <a:pPr lvl="3">
              <a:spcBef>
                <a:spcPts val="600"/>
              </a:spcBef>
              <a:spcAft>
                <a:spcPts val="600"/>
              </a:spcAft>
            </a:pPr>
            <a:r>
              <a:rPr lang="en-US" sz="1800" dirty="0"/>
              <a:t>… </a:t>
            </a:r>
          </a:p>
          <a:p>
            <a:pPr lvl="2">
              <a:spcBef>
                <a:spcPts val="600"/>
              </a:spcBef>
              <a:spcAft>
                <a:spcPts val="600"/>
              </a:spcAft>
            </a:pPr>
            <a:endParaRPr lang="en-US" sz="2000" dirty="0"/>
          </a:p>
        </p:txBody>
      </p:sp>
      <p:sp>
        <p:nvSpPr>
          <p:cNvPr id="4" name="Slide Number Placeholder 3"/>
          <p:cNvSpPr>
            <a:spLocks noGrp="1"/>
          </p:cNvSpPr>
          <p:nvPr>
            <p:ph type="sldNum" sz="quarter" idx="12"/>
          </p:nvPr>
        </p:nvSpPr>
        <p:spPr/>
        <p:txBody>
          <a:bodyPr/>
          <a:lstStyle/>
          <a:p>
            <a:fld id="{72C6B117-A1BB-46C5-94C4-58E564744097}" type="slidenum">
              <a:rPr lang="en-US" altLang="en-US" smtClean="0"/>
              <a:pPr/>
              <a:t>37</a:t>
            </a:fld>
            <a:endParaRPr lang="en-US" altLang="en-US"/>
          </a:p>
        </p:txBody>
      </p:sp>
    </p:spTree>
    <p:extLst>
      <p:ext uri="{BB962C8B-B14F-4D97-AF65-F5344CB8AC3E}">
        <p14:creationId xmlns:p14="http://schemas.microsoft.com/office/powerpoint/2010/main" val="160032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696200" cy="1112168"/>
          </a:xfrm>
        </p:spPr>
        <p:txBody>
          <a:bodyPr/>
          <a:lstStyle/>
          <a:p>
            <a:r>
              <a:rPr lang="en-US" dirty="0"/>
              <a:t>Example</a:t>
            </a:r>
          </a:p>
        </p:txBody>
      </p:sp>
      <p:sp>
        <p:nvSpPr>
          <p:cNvPr id="3" name="Content Placeholder 2"/>
          <p:cNvSpPr>
            <a:spLocks noGrp="1"/>
          </p:cNvSpPr>
          <p:nvPr>
            <p:ph idx="1"/>
          </p:nvPr>
        </p:nvSpPr>
        <p:spPr>
          <a:xfrm>
            <a:off x="226418" y="1556792"/>
            <a:ext cx="8627876" cy="5040560"/>
          </a:xfrm>
        </p:spPr>
        <p:txBody>
          <a:bodyPr/>
          <a:lstStyle/>
          <a:p>
            <a:pPr lvl="1">
              <a:spcBef>
                <a:spcPts val="600"/>
              </a:spcBef>
              <a:spcAft>
                <a:spcPts val="400"/>
              </a:spcAft>
            </a:pPr>
            <a:r>
              <a:rPr lang="en-US" sz="2000" dirty="0"/>
              <a:t>A company holds $80 cash today, and has access to one project that requires an initial investment of $80 tomorrow and yields either $100 or $110 with 50%-50% probability in one year.</a:t>
            </a:r>
          </a:p>
          <a:p>
            <a:pPr lvl="1">
              <a:spcBef>
                <a:spcPts val="600"/>
              </a:spcBef>
              <a:spcAft>
                <a:spcPts val="400"/>
              </a:spcAft>
            </a:pPr>
            <a:r>
              <a:rPr lang="en-US" sz="2000" dirty="0"/>
              <a:t>The company is fully financed through equity. </a:t>
            </a:r>
          </a:p>
          <a:p>
            <a:pPr lvl="1">
              <a:spcBef>
                <a:spcPts val="600"/>
              </a:spcBef>
              <a:spcAft>
                <a:spcPts val="400"/>
              </a:spcAft>
            </a:pPr>
            <a:r>
              <a:rPr lang="en-US" sz="2000" dirty="0"/>
              <a:t>The company’s manager has no agency problem (i.e., capital budgeting decision made based on the positive NPV rule).</a:t>
            </a:r>
          </a:p>
          <a:p>
            <a:pPr lvl="1">
              <a:spcBef>
                <a:spcPts val="600"/>
              </a:spcBef>
              <a:spcAft>
                <a:spcPts val="400"/>
              </a:spcAft>
            </a:pPr>
            <a:r>
              <a:rPr lang="en-US" sz="2000" dirty="0"/>
              <a:t>There is no information asymmetry (i.e., the market has known about the project and formed rational belief about managerial decision). </a:t>
            </a:r>
          </a:p>
          <a:p>
            <a:pPr lvl="1">
              <a:spcBef>
                <a:spcPts val="600"/>
              </a:spcBef>
              <a:spcAft>
                <a:spcPts val="400"/>
              </a:spcAft>
            </a:pPr>
            <a:r>
              <a:rPr lang="en-US" sz="2000" dirty="0"/>
              <a:t>Financial market is efficient and competitive.</a:t>
            </a:r>
          </a:p>
          <a:p>
            <a:pPr lvl="1">
              <a:spcBef>
                <a:spcPts val="600"/>
              </a:spcBef>
              <a:spcAft>
                <a:spcPts val="400"/>
              </a:spcAft>
            </a:pPr>
            <a:r>
              <a:rPr lang="en-US" sz="2000" dirty="0"/>
              <a:t>Another financial asset that pays either $100 or $110 with 50%-50% probability is traded in the market at $90.</a:t>
            </a:r>
          </a:p>
          <a:p>
            <a:pPr lvl="1">
              <a:spcBef>
                <a:spcPts val="600"/>
              </a:spcBef>
              <a:spcAft>
                <a:spcPts val="400"/>
              </a:spcAft>
            </a:pPr>
            <a:r>
              <a:rPr lang="en-US" sz="2000" dirty="0"/>
              <a:t>If you hold </a:t>
            </a:r>
            <a:r>
              <a:rPr lang="en-US" sz="2000" b="1" dirty="0"/>
              <a:t>the company’s stock </a:t>
            </a:r>
            <a:r>
              <a:rPr lang="en-US" sz="2000" dirty="0"/>
              <a:t>today, what’s your </a:t>
            </a:r>
            <a:r>
              <a:rPr lang="en-US" sz="2000" b="1" dirty="0"/>
              <a:t>expected return </a:t>
            </a:r>
            <a:r>
              <a:rPr lang="en-US" sz="2000" dirty="0"/>
              <a:t>for the next year? </a:t>
            </a:r>
          </a:p>
          <a:p>
            <a:pPr marL="344487" lvl="1" indent="0">
              <a:spcBef>
                <a:spcPts val="600"/>
              </a:spcBef>
              <a:spcAft>
                <a:spcPts val="400"/>
              </a:spcAft>
              <a:buNone/>
            </a:pPr>
            <a:r>
              <a:rPr lang="en-US" sz="2000" dirty="0"/>
              <a:t> </a:t>
            </a:r>
          </a:p>
          <a:p>
            <a:pPr lvl="1">
              <a:spcBef>
                <a:spcPts val="600"/>
              </a:spcBef>
              <a:spcAft>
                <a:spcPts val="400"/>
              </a:spcAft>
            </a:pPr>
            <a:endParaRPr lang="en-US" sz="2000" dirty="0"/>
          </a:p>
        </p:txBody>
      </p:sp>
      <p:sp>
        <p:nvSpPr>
          <p:cNvPr id="4" name="Slide Number Placeholder 3"/>
          <p:cNvSpPr>
            <a:spLocks noGrp="1"/>
          </p:cNvSpPr>
          <p:nvPr>
            <p:ph type="sldNum" sz="quarter" idx="12"/>
          </p:nvPr>
        </p:nvSpPr>
        <p:spPr/>
        <p:txBody>
          <a:bodyPr/>
          <a:lstStyle/>
          <a:p>
            <a:fld id="{72C6B117-A1BB-46C5-94C4-58E564744097}" type="slidenum">
              <a:rPr lang="en-US" altLang="en-US" smtClean="0"/>
              <a:pPr/>
              <a:t>38</a:t>
            </a:fld>
            <a:endParaRPr lang="en-US" altLang="en-US" dirty="0"/>
          </a:p>
        </p:txBody>
      </p:sp>
      <p:sp>
        <p:nvSpPr>
          <p:cNvPr id="5" name="思想气泡: 云 4">
            <a:extLst>
              <a:ext uri="{FF2B5EF4-FFF2-40B4-BE49-F238E27FC236}">
                <a16:creationId xmlns:a16="http://schemas.microsoft.com/office/drawing/2014/main" id="{2ECA70CF-DA61-C3EA-BAF6-81DC47219C76}"/>
              </a:ext>
            </a:extLst>
          </p:cNvPr>
          <p:cNvSpPr/>
          <p:nvPr/>
        </p:nvSpPr>
        <p:spPr bwMode="auto">
          <a:xfrm>
            <a:off x="5966091" y="606625"/>
            <a:ext cx="1656184" cy="734143"/>
          </a:xfrm>
          <a:prstGeom prst="cloudCallout">
            <a:avLst>
              <a:gd name="adj1" fmla="val -36793"/>
              <a:gd name="adj2" fmla="val 69311"/>
            </a:avLst>
          </a:prstGeom>
          <a:noFill/>
          <a:ln w="9525" cap="flat" cmpd="sng" algn="ctr">
            <a:solidFill>
              <a:srgbClr val="0000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4487" marR="0" algn="l" defTabSz="914400" rtl="0" eaLnBrk="1" fontAlgn="base" latinLnBrk="0" hangingPunct="1">
              <a:lnSpc>
                <a:spcPct val="100000"/>
              </a:lnSpc>
              <a:spcBef>
                <a:spcPct val="20000"/>
              </a:spcBef>
              <a:spcAft>
                <a:spcPct val="0"/>
              </a:spcAft>
              <a:buClr>
                <a:schemeClr val="accent2"/>
              </a:buClr>
              <a:buSzPct val="70000"/>
              <a:buNone/>
              <a:tabLst/>
            </a:pPr>
            <a:r>
              <a:rPr lang="en-US" altLang="zh-CN" sz="2000" dirty="0"/>
              <a:t>Try it!</a:t>
            </a:r>
            <a:endParaRPr kumimoji="0" lang="zh-CN" altLang="en-US" sz="2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41519374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696200" cy="968152"/>
          </a:xfrm>
        </p:spPr>
        <p:txBody>
          <a:bodyPr/>
          <a:lstStyle/>
          <a:p>
            <a:r>
              <a:rPr lang="en-US" dirty="0"/>
              <a:t>Example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87524" y="1700808"/>
                <a:ext cx="8748972" cy="4860540"/>
              </a:xfrm>
            </p:spPr>
            <p:txBody>
              <a:bodyPr/>
              <a:lstStyle/>
              <a:p>
                <a:pPr lvl="1">
                  <a:spcBef>
                    <a:spcPts val="600"/>
                  </a:spcBef>
                  <a:spcAft>
                    <a:spcPts val="600"/>
                  </a:spcAft>
                </a:pPr>
                <a:r>
                  <a:rPr lang="en-US" sz="2000" dirty="0"/>
                  <a:t>Will the project be taken tomorrow? </a:t>
                </a:r>
              </a:p>
              <a:p>
                <a:pPr lvl="2">
                  <a:spcBef>
                    <a:spcPts val="600"/>
                  </a:spcBef>
                  <a:spcAft>
                    <a:spcPts val="600"/>
                  </a:spcAft>
                </a:pPr>
                <a:r>
                  <a:rPr lang="en-US" sz="2000" dirty="0"/>
                  <a:t>Discount rate </a:t>
                </a:r>
                <a14:m>
                  <m:oMath xmlns:m="http://schemas.openxmlformats.org/officeDocument/2006/math">
                    <m:r>
                      <a:rPr lang="en-US" sz="2000" b="0" i="1" smtClean="0">
                        <a:latin typeface="Cambria Math" panose="02040503050406030204" pitchFamily="18" charset="0"/>
                      </a:rPr>
                      <m:t>𝑟</m:t>
                    </m:r>
                    <m:r>
                      <a:rPr lang="en-US" sz="2000" b="0" i="1" smtClean="0">
                        <a:latin typeface="Cambria Math" panose="02040503050406030204" pitchFamily="18" charset="0"/>
                      </a:rPr>
                      <m:t>=</m:t>
                    </m:r>
                    <m:r>
                      <a:rPr lang="en-US" sz="2000" b="0" i="1" smtClean="0">
                        <a:latin typeface="Cambria Math" panose="02040503050406030204" pitchFamily="18" charset="0"/>
                      </a:rPr>
                      <m:t>𝐸</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𝐹𝑖𝑛</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105−90</m:t>
                        </m:r>
                      </m:num>
                      <m:den>
                        <m:r>
                          <a:rPr lang="en-US" sz="2000" b="0" i="1" smtClean="0">
                            <a:latin typeface="Cambria Math" panose="02040503050406030204" pitchFamily="18" charset="0"/>
                          </a:rPr>
                          <m:t>90</m:t>
                        </m:r>
                      </m:den>
                    </m:f>
                    <m:r>
                      <a:rPr lang="en-US" sz="2000" b="0" i="1" smtClean="0">
                        <a:latin typeface="Cambria Math" panose="02040503050406030204" pitchFamily="18" charset="0"/>
                      </a:rPr>
                      <m:t>=16.67%</m:t>
                    </m:r>
                  </m:oMath>
                </a14:m>
                <a:endParaRPr lang="en-US" sz="2000" dirty="0"/>
              </a:p>
              <a:p>
                <a:pPr lvl="2">
                  <a:spcBef>
                    <a:spcPts val="600"/>
                  </a:spcBef>
                  <a:spcAft>
                    <a:spcPts val="600"/>
                  </a:spcAft>
                </a:pPr>
                <a:r>
                  <a:rPr lang="en-US" sz="2000" dirty="0"/>
                  <a:t>NPV of the project </a:t>
                </a:r>
                <a14:m>
                  <m:oMath xmlns:m="http://schemas.openxmlformats.org/officeDocument/2006/math">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105</m:t>
                        </m:r>
                      </m:num>
                      <m:den>
                        <m:r>
                          <a:rPr lang="en-US" sz="2000" b="0" i="1" smtClean="0">
                            <a:latin typeface="Cambria Math" panose="02040503050406030204" pitchFamily="18" charset="0"/>
                          </a:rPr>
                          <m:t>1+16.67%</m:t>
                        </m:r>
                      </m:den>
                    </m:f>
                    <m:r>
                      <a:rPr lang="en-US" sz="2000" b="0" i="1" smtClean="0">
                        <a:latin typeface="Cambria Math" panose="02040503050406030204" pitchFamily="18" charset="0"/>
                      </a:rPr>
                      <m:t>−80=$10&gt;0</m:t>
                    </m:r>
                  </m:oMath>
                </a14:m>
                <a:endParaRPr lang="en-US" sz="2000" dirty="0"/>
              </a:p>
              <a:p>
                <a:pPr lvl="2">
                  <a:spcBef>
                    <a:spcPts val="600"/>
                  </a:spcBef>
                  <a:spcAft>
                    <a:spcPts val="600"/>
                  </a:spcAft>
                </a:pPr>
                <a:r>
                  <a:rPr lang="en-US" sz="2000" dirty="0"/>
                  <a:t>YES!</a:t>
                </a:r>
              </a:p>
              <a:p>
                <a:pPr lvl="1">
                  <a:spcBef>
                    <a:spcPts val="600"/>
                  </a:spcBef>
                  <a:spcAft>
                    <a:spcPts val="600"/>
                  </a:spcAft>
                </a:pPr>
                <a:r>
                  <a:rPr lang="en-US" sz="2000" dirty="0"/>
                  <a:t>What’s the </a:t>
                </a:r>
                <a:r>
                  <a:rPr lang="en-US" sz="2000" i="1" dirty="0"/>
                  <a:t>expected</a:t>
                </a:r>
                <a:r>
                  <a:rPr lang="en-US" sz="2000" dirty="0"/>
                  <a:t> value of the firm one year later?</a:t>
                </a:r>
              </a:p>
              <a:p>
                <a:pPr lvl="2">
                  <a:spcBef>
                    <a:spcPts val="600"/>
                  </a:spcBef>
                  <a:spcAft>
                    <a:spcPts val="600"/>
                  </a:spcAft>
                </a:pPr>
                <a:r>
                  <a:rPr lang="en-US" sz="2000" dirty="0"/>
                  <a:t>$105</a:t>
                </a:r>
              </a:p>
              <a:p>
                <a:pPr lvl="1">
                  <a:spcBef>
                    <a:spcPts val="600"/>
                  </a:spcBef>
                  <a:spcAft>
                    <a:spcPts val="600"/>
                  </a:spcAft>
                </a:pPr>
                <a:r>
                  <a:rPr lang="en-US" sz="2000" dirty="0"/>
                  <a:t>What’s the value of the firm by the end of tomorrow? </a:t>
                </a:r>
              </a:p>
              <a:p>
                <a:pPr lvl="2">
                  <a:spcBef>
                    <a:spcPts val="600"/>
                  </a:spcBef>
                  <a:spcAft>
                    <a:spcPts val="600"/>
                  </a:spcAft>
                </a:pPr>
                <a14:m>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105</m:t>
                        </m:r>
                      </m:num>
                      <m:den>
                        <m:r>
                          <a:rPr lang="en-US" sz="2000" b="0" i="1" smtClean="0">
                            <a:latin typeface="Cambria Math" panose="02040503050406030204" pitchFamily="18" charset="0"/>
                          </a:rPr>
                          <m:t>1+</m:t>
                        </m:r>
                        <m:r>
                          <a:rPr lang="en-US" sz="2000" b="1" i="1" smtClean="0">
                            <a:latin typeface="Cambria Math" panose="02040503050406030204" pitchFamily="18" charset="0"/>
                          </a:rPr>
                          <m:t>𝟏𝟔</m:t>
                        </m:r>
                        <m:r>
                          <a:rPr lang="en-US" sz="2000" b="1" i="1" smtClean="0">
                            <a:latin typeface="Cambria Math" panose="02040503050406030204" pitchFamily="18" charset="0"/>
                          </a:rPr>
                          <m:t>.</m:t>
                        </m:r>
                        <m:r>
                          <a:rPr lang="en-US" sz="2000" b="1" i="1" smtClean="0">
                            <a:latin typeface="Cambria Math" panose="02040503050406030204" pitchFamily="18" charset="0"/>
                          </a:rPr>
                          <m:t>𝟔𝟕</m:t>
                        </m:r>
                        <m:r>
                          <a:rPr lang="en-US" sz="2000" b="0" i="1" smtClean="0">
                            <a:latin typeface="Cambria Math" panose="02040503050406030204" pitchFamily="18" charset="0"/>
                          </a:rPr>
                          <m:t>%</m:t>
                        </m:r>
                      </m:den>
                    </m:f>
                    <m:r>
                      <a:rPr lang="en-US" sz="2000" b="0" i="1" smtClean="0">
                        <a:latin typeface="Cambria Math" panose="02040503050406030204" pitchFamily="18" charset="0"/>
                      </a:rPr>
                      <m:t>=$90</m:t>
                    </m:r>
                  </m:oMath>
                </a14:m>
                <a:r>
                  <a:rPr lang="en-US" sz="2000" dirty="0"/>
                  <a:t> → </a:t>
                </a:r>
              </a:p>
              <a:p>
                <a:pPr lvl="2">
                  <a:spcBef>
                    <a:spcPts val="600"/>
                  </a:spcBef>
                  <a:spcAft>
                    <a:spcPts val="600"/>
                  </a:spcAft>
                </a:pPr>
                <a:r>
                  <a:rPr lang="en-US" sz="2000" b="1" dirty="0">
                    <a:solidFill>
                      <a:schemeClr val="tx2"/>
                    </a:solidFill>
                  </a:rPr>
                  <a:t>Firm value = PV of its (current and) future cash flows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87524" y="1700808"/>
                <a:ext cx="8748972" cy="4860540"/>
              </a:xfrm>
              <a:blipFill>
                <a:blip r:embed="rId3"/>
                <a:stretch>
                  <a:fillRect t="-627"/>
                </a:stretch>
              </a:blipFill>
            </p:spPr>
            <p:txBody>
              <a:bodyPr/>
              <a:lstStyle/>
              <a:p>
                <a:r>
                  <a:rPr lang="zh-CN" altLang="en-US">
                    <a:noFill/>
                  </a:rPr>
                  <a:t> </a:t>
                </a:r>
              </a:p>
            </p:txBody>
          </p:sp>
        </mc:Fallback>
      </mc:AlternateContent>
      <p:sp>
        <p:nvSpPr>
          <p:cNvPr id="4" name="Slide Number Placeholder 3"/>
          <p:cNvSpPr>
            <a:spLocks noGrp="1"/>
          </p:cNvSpPr>
          <p:nvPr>
            <p:ph type="sldNum" sz="quarter" idx="12"/>
          </p:nvPr>
        </p:nvSpPr>
        <p:spPr/>
        <p:txBody>
          <a:bodyPr/>
          <a:lstStyle/>
          <a:p>
            <a:fld id="{72C6B117-A1BB-46C5-94C4-58E564744097}" type="slidenum">
              <a:rPr lang="en-US" altLang="en-US" smtClean="0"/>
              <a:pPr/>
              <a:t>39</a:t>
            </a:fld>
            <a:endParaRPr lang="en-US" altLang="en-US"/>
          </a:p>
        </p:txBody>
      </p:sp>
    </p:spTree>
    <p:extLst>
      <p:ext uri="{BB962C8B-B14F-4D97-AF65-F5344CB8AC3E}">
        <p14:creationId xmlns:p14="http://schemas.microsoft.com/office/powerpoint/2010/main" val="2054580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ED2662-4AD1-F044-5487-8030E7A084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D46CD1-7623-5C22-7C91-672B987467AC}"/>
              </a:ext>
            </a:extLst>
          </p:cNvPr>
          <p:cNvSpPr>
            <a:spLocks noGrp="1"/>
          </p:cNvSpPr>
          <p:nvPr>
            <p:ph type="title"/>
          </p:nvPr>
        </p:nvSpPr>
        <p:spPr/>
        <p:txBody>
          <a:bodyPr/>
          <a:lstStyle/>
          <a:p>
            <a:r>
              <a:rPr lang="en-US" altLang="zh-CN" dirty="0"/>
              <a:t>Survey feedback: background</a:t>
            </a:r>
            <a:endParaRPr lang="zh-CN" altLang="en-US" dirty="0"/>
          </a:p>
        </p:txBody>
      </p:sp>
      <p:sp>
        <p:nvSpPr>
          <p:cNvPr id="3" name="Content Placeholder 2">
            <a:extLst>
              <a:ext uri="{FF2B5EF4-FFF2-40B4-BE49-F238E27FC236}">
                <a16:creationId xmlns:a16="http://schemas.microsoft.com/office/drawing/2014/main" id="{37395CCD-B24D-79FF-0756-ECCD61C445A2}"/>
              </a:ext>
            </a:extLst>
          </p:cNvPr>
          <p:cNvSpPr>
            <a:spLocks noGrp="1"/>
          </p:cNvSpPr>
          <p:nvPr>
            <p:ph idx="1"/>
          </p:nvPr>
        </p:nvSpPr>
        <p:spPr/>
        <p:txBody>
          <a:bodyPr/>
          <a:lstStyle/>
          <a:p>
            <a:r>
              <a:rPr lang="en-US" altLang="zh-CN" dirty="0"/>
              <a:t>Valuation and capital budgeting</a:t>
            </a:r>
          </a:p>
          <a:p>
            <a:r>
              <a:rPr lang="en-US" altLang="zh-CN" dirty="0"/>
              <a:t>Accounting basic</a:t>
            </a:r>
          </a:p>
          <a:p>
            <a:r>
              <a:rPr lang="en-US" altLang="zh-CN" dirty="0"/>
              <a:t>Equity/Bond valuation</a:t>
            </a:r>
          </a:p>
          <a:p>
            <a:r>
              <a:rPr lang="en-US" altLang="zh-CN" dirty="0"/>
              <a:t>Capital structure</a:t>
            </a:r>
            <a:endParaRPr lang="zh-CN" altLang="en-US" dirty="0"/>
          </a:p>
        </p:txBody>
      </p:sp>
      <p:sp>
        <p:nvSpPr>
          <p:cNvPr id="4" name="Slide Number Placeholder 3">
            <a:extLst>
              <a:ext uri="{FF2B5EF4-FFF2-40B4-BE49-F238E27FC236}">
                <a16:creationId xmlns:a16="http://schemas.microsoft.com/office/drawing/2014/main" id="{6455BFF0-990F-0A01-A240-E8365E869FDC}"/>
              </a:ext>
            </a:extLst>
          </p:cNvPr>
          <p:cNvSpPr>
            <a:spLocks noGrp="1"/>
          </p:cNvSpPr>
          <p:nvPr>
            <p:ph type="sldNum" sz="quarter" idx="12"/>
          </p:nvPr>
        </p:nvSpPr>
        <p:spPr/>
        <p:txBody>
          <a:bodyPr/>
          <a:lstStyle/>
          <a:p>
            <a:fld id="{72C6B117-A1BB-46C5-94C4-58E564744097}" type="slidenum">
              <a:rPr lang="en-US" altLang="en-US" smtClean="0"/>
              <a:pPr/>
              <a:t>4</a:t>
            </a:fld>
            <a:endParaRPr lang="en-US" altLang="en-US"/>
          </a:p>
        </p:txBody>
      </p:sp>
      <p:pic>
        <p:nvPicPr>
          <p:cNvPr id="6" name="Picture 5">
            <a:extLst>
              <a:ext uri="{FF2B5EF4-FFF2-40B4-BE49-F238E27FC236}">
                <a16:creationId xmlns:a16="http://schemas.microsoft.com/office/drawing/2014/main" id="{97AD0E0B-6472-6D74-10BA-68E5EFC501D1}"/>
              </a:ext>
            </a:extLst>
          </p:cNvPr>
          <p:cNvPicPr>
            <a:picLocks noChangeAspect="1"/>
          </p:cNvPicPr>
          <p:nvPr/>
        </p:nvPicPr>
        <p:blipFill>
          <a:blip r:embed="rId2"/>
          <a:stretch>
            <a:fillRect/>
          </a:stretch>
        </p:blipFill>
        <p:spPr>
          <a:xfrm>
            <a:off x="14896" y="1524000"/>
            <a:ext cx="9144000" cy="4995955"/>
          </a:xfrm>
          <a:prstGeom prst="rect">
            <a:avLst/>
          </a:prstGeom>
        </p:spPr>
      </p:pic>
    </p:spTree>
    <p:extLst>
      <p:ext uri="{BB962C8B-B14F-4D97-AF65-F5344CB8AC3E}">
        <p14:creationId xmlns:p14="http://schemas.microsoft.com/office/powerpoint/2010/main" val="2313658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696200" cy="968152"/>
          </a:xfrm>
        </p:spPr>
        <p:txBody>
          <a:bodyPr/>
          <a:lstStyle/>
          <a:p>
            <a:r>
              <a:rPr lang="en-US" dirty="0"/>
              <a:t>Example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31540" y="1881064"/>
                <a:ext cx="8280920" cy="4464260"/>
              </a:xfrm>
            </p:spPr>
            <p:txBody>
              <a:bodyPr/>
              <a:lstStyle/>
              <a:p>
                <a:pPr lvl="1">
                  <a:spcBef>
                    <a:spcPts val="800"/>
                  </a:spcBef>
                  <a:spcAft>
                    <a:spcPts val="800"/>
                  </a:spcAft>
                </a:pPr>
                <a:r>
                  <a:rPr lang="en-US" sz="2000" dirty="0"/>
                  <a:t>What’s the value of the firm today? (Assuming the market has known that the project will be taken tomorrow.)</a:t>
                </a:r>
              </a:p>
              <a:p>
                <a:pPr lvl="2">
                  <a:spcBef>
                    <a:spcPts val="800"/>
                  </a:spcBef>
                  <a:spcAft>
                    <a:spcPts val="800"/>
                  </a:spcAft>
                </a:pPr>
                <a:r>
                  <a:rPr lang="en-US" sz="2000" dirty="0"/>
                  <a:t>$80</a:t>
                </a:r>
                <a:r>
                  <a:rPr lang="en-US" sz="2000" b="1" dirty="0">
                    <a:solidFill>
                      <a:schemeClr val="tx2"/>
                    </a:solidFill>
                  </a:rPr>
                  <a:t>+$10 </a:t>
                </a:r>
                <a:r>
                  <a:rPr lang="en-US" sz="2000" dirty="0"/>
                  <a:t>= $90 → </a:t>
                </a:r>
              </a:p>
              <a:p>
                <a:pPr lvl="2">
                  <a:spcBef>
                    <a:spcPts val="800"/>
                  </a:spcBef>
                  <a:spcAft>
                    <a:spcPts val="800"/>
                  </a:spcAft>
                </a:pPr>
                <a:r>
                  <a:rPr lang="en-US" sz="2000" b="1" dirty="0">
                    <a:solidFill>
                      <a:schemeClr val="tx2"/>
                    </a:solidFill>
                  </a:rPr>
                  <a:t>Firm value = Value of assets in place + </a:t>
                </a:r>
                <a:r>
                  <a:rPr lang="en-US" sz="2000" b="1" u="sng" dirty="0">
                    <a:solidFill>
                      <a:schemeClr val="tx2"/>
                    </a:solidFill>
                  </a:rPr>
                  <a:t>NPV of future projects</a:t>
                </a:r>
              </a:p>
              <a:p>
                <a:pPr lvl="1">
                  <a:spcBef>
                    <a:spcPts val="800"/>
                  </a:spcBef>
                  <a:spcAft>
                    <a:spcPts val="800"/>
                  </a:spcAft>
                </a:pPr>
                <a:r>
                  <a:rPr lang="en-US" dirty="0"/>
                  <a:t>What’s the expected return of holding the stock? </a:t>
                </a:r>
              </a:p>
              <a:p>
                <a:pPr lvl="2">
                  <a:spcBef>
                    <a:spcPts val="800"/>
                  </a:spcBef>
                  <a:spcAft>
                    <a:spcPts val="800"/>
                  </a:spcAft>
                </a:pPr>
                <a14:m>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105−90</m:t>
                        </m:r>
                      </m:num>
                      <m:den>
                        <m:r>
                          <a:rPr lang="en-US" sz="2000" b="0" i="1" smtClean="0">
                            <a:latin typeface="Cambria Math" panose="02040503050406030204" pitchFamily="18" charset="0"/>
                          </a:rPr>
                          <m:t>90</m:t>
                        </m:r>
                      </m:den>
                    </m:f>
                    <m:r>
                      <a:rPr lang="en-US" sz="2000" b="0" i="1" smtClean="0">
                        <a:latin typeface="Cambria Math" panose="02040503050406030204" pitchFamily="18" charset="0"/>
                      </a:rPr>
                      <m:t>=16.67%</m:t>
                    </m:r>
                  </m:oMath>
                </a14:m>
                <a:endParaRPr lang="en-US" sz="2000" dirty="0"/>
              </a:p>
              <a:p>
                <a:pPr lvl="2">
                  <a:spcBef>
                    <a:spcPts val="800"/>
                  </a:spcBef>
                  <a:spcAft>
                    <a:spcPts val="800"/>
                  </a:spcAft>
                </a:pPr>
                <a:r>
                  <a:rPr lang="en-US" sz="2000" dirty="0"/>
                  <a:t>The </a:t>
                </a:r>
                <a:r>
                  <a:rPr lang="en-US" sz="2000" b="1" dirty="0">
                    <a:solidFill>
                      <a:schemeClr val="tx2"/>
                    </a:solidFill>
                  </a:rPr>
                  <a:t>expected return </a:t>
                </a:r>
                <a:r>
                  <a:rPr lang="en-US" sz="2000" dirty="0"/>
                  <a:t>of the firm’s investors (stockholders in this case) is the firm’s </a:t>
                </a:r>
                <a:r>
                  <a:rPr lang="en-US" sz="2000" b="1" dirty="0">
                    <a:solidFill>
                      <a:schemeClr val="tx2"/>
                    </a:solidFill>
                  </a:rPr>
                  <a:t>cost of capital, </a:t>
                </a:r>
                <a:r>
                  <a:rPr lang="en-US" sz="2000" dirty="0"/>
                  <a:t>which is also the proper </a:t>
                </a:r>
                <a:r>
                  <a:rPr lang="en-US" sz="2000" b="1" dirty="0">
                    <a:solidFill>
                      <a:schemeClr val="tx2"/>
                    </a:solidFill>
                  </a:rPr>
                  <a:t>discount rate </a:t>
                </a:r>
                <a:r>
                  <a:rPr lang="en-US" sz="2000" dirty="0"/>
                  <a:t>for the firm’s cash flows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31540" y="1881064"/>
                <a:ext cx="8280920" cy="4464260"/>
              </a:xfrm>
              <a:blipFill rotWithShape="0">
                <a:blip r:embed="rId3"/>
                <a:stretch>
                  <a:fillRect t="-820" r="-6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72C6B117-A1BB-46C5-94C4-58E564744097}" type="slidenum">
              <a:rPr lang="en-US" altLang="en-US" smtClean="0"/>
              <a:pPr/>
              <a:t>40</a:t>
            </a:fld>
            <a:endParaRPr lang="en-US" altLang="en-US"/>
          </a:p>
        </p:txBody>
      </p:sp>
    </p:spTree>
    <p:extLst>
      <p:ext uri="{BB962C8B-B14F-4D97-AF65-F5344CB8AC3E}">
        <p14:creationId xmlns:p14="http://schemas.microsoft.com/office/powerpoint/2010/main" val="10428015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Cont.</a:t>
            </a:r>
          </a:p>
        </p:txBody>
      </p:sp>
      <p:sp>
        <p:nvSpPr>
          <p:cNvPr id="3" name="Content Placeholder 2"/>
          <p:cNvSpPr>
            <a:spLocks noGrp="1"/>
          </p:cNvSpPr>
          <p:nvPr>
            <p:ph idx="1"/>
          </p:nvPr>
        </p:nvSpPr>
        <p:spPr>
          <a:xfrm>
            <a:off x="323528" y="1988839"/>
            <a:ext cx="8100900" cy="3916537"/>
          </a:xfrm>
        </p:spPr>
        <p:txBody>
          <a:bodyPr/>
          <a:lstStyle/>
          <a:p>
            <a:pPr lvl="1">
              <a:spcBef>
                <a:spcPts val="600"/>
              </a:spcBef>
            </a:pPr>
            <a:r>
              <a:rPr lang="en-US" sz="2000" dirty="0"/>
              <a:t>What if the market doesn’t know about the project today, and the manager announces it after it’s taken tomorrow? </a:t>
            </a:r>
          </a:p>
          <a:p>
            <a:pPr lvl="1">
              <a:spcBef>
                <a:spcPts val="600"/>
              </a:spcBef>
            </a:pPr>
            <a:r>
              <a:rPr lang="en-US" sz="2000" dirty="0"/>
              <a:t>The price today is $80.</a:t>
            </a:r>
          </a:p>
          <a:p>
            <a:pPr lvl="1">
              <a:spcBef>
                <a:spcPts val="600"/>
              </a:spcBef>
            </a:pPr>
            <a:r>
              <a:rPr lang="en-US" sz="2000" dirty="0"/>
              <a:t>The price will jump up to $90 after tomorrow’s announcement.</a:t>
            </a:r>
          </a:p>
          <a:p>
            <a:pPr lvl="1">
              <a:spcBef>
                <a:spcPts val="600"/>
              </a:spcBef>
            </a:pPr>
            <a:r>
              <a:rPr lang="en-US" sz="2000" dirty="0"/>
              <a:t>If you somehow knows about the project before other investors do, you will want to buy the stock today at $80 and sell it at $90 tomorrow.</a:t>
            </a:r>
          </a:p>
          <a:p>
            <a:pPr lvl="1">
              <a:spcBef>
                <a:spcPts val="600"/>
              </a:spcBef>
            </a:pPr>
            <a:r>
              <a:rPr lang="en-US" sz="2000" dirty="0"/>
              <a:t>Of course, if your purchase order is big, the other investors may infer that some good news is on the way and charge you higher than $80…</a:t>
            </a:r>
          </a:p>
        </p:txBody>
      </p:sp>
      <p:sp>
        <p:nvSpPr>
          <p:cNvPr id="4" name="Slide Number Placeholder 3"/>
          <p:cNvSpPr>
            <a:spLocks noGrp="1"/>
          </p:cNvSpPr>
          <p:nvPr>
            <p:ph type="sldNum" sz="quarter" idx="12"/>
          </p:nvPr>
        </p:nvSpPr>
        <p:spPr/>
        <p:txBody>
          <a:bodyPr/>
          <a:lstStyle/>
          <a:p>
            <a:fld id="{72C6B117-A1BB-46C5-94C4-58E564744097}" type="slidenum">
              <a:rPr lang="en-US" altLang="en-US" smtClean="0"/>
              <a:pPr/>
              <a:t>41</a:t>
            </a:fld>
            <a:endParaRPr lang="en-US" altLang="en-US"/>
          </a:p>
        </p:txBody>
      </p:sp>
    </p:spTree>
    <p:extLst>
      <p:ext uri="{BB962C8B-B14F-4D97-AF65-F5344CB8AC3E}">
        <p14:creationId xmlns:p14="http://schemas.microsoft.com/office/powerpoint/2010/main" val="42082946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Financial Assets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9532" y="1880828"/>
                <a:ext cx="8327268" cy="4367572"/>
              </a:xfrm>
            </p:spPr>
            <p:txBody>
              <a:bodyPr/>
              <a:lstStyle/>
              <a:p>
                <a:pPr lvl="1">
                  <a:spcBef>
                    <a:spcPts val="800"/>
                  </a:spcBef>
                  <a:spcAft>
                    <a:spcPts val="800"/>
                  </a:spcAft>
                </a:pPr>
                <a:r>
                  <a:rPr lang="en-US" dirty="0"/>
                  <a:t>What is the </a:t>
                </a:r>
                <a:r>
                  <a:rPr lang="en-US" b="1" dirty="0">
                    <a:solidFill>
                      <a:srgbClr val="000066"/>
                    </a:solidFill>
                  </a:rPr>
                  <a:t>NPV of investing in a financial asset</a:t>
                </a:r>
                <a:r>
                  <a:rPr lang="en-US" dirty="0"/>
                  <a:t>? </a:t>
                </a:r>
              </a:p>
              <a:p>
                <a:pPr lvl="2">
                  <a:spcBef>
                    <a:spcPts val="800"/>
                  </a:spcBef>
                  <a:spcAft>
                    <a:spcPts val="800"/>
                  </a:spcAft>
                </a:pPr>
                <a14:m>
                  <m:oMath xmlns:m="http://schemas.openxmlformats.org/officeDocument/2006/math">
                    <m:r>
                      <a:rPr lang="en-US" sz="2000" b="0" i="1" smtClean="0">
                        <a:latin typeface="Cambria Math" panose="02040503050406030204" pitchFamily="18" charset="0"/>
                      </a:rPr>
                      <m:t>𝑁𝑃</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𝐵</m:t>
                        </m:r>
                      </m:sub>
                    </m:sSub>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rPr>
                          <m:t>𝐸</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𝐶𝐹</m:t>
                            </m:r>
                          </m:e>
                          <m:sub>
                            <m:r>
                              <a:rPr lang="en-US" sz="2000" i="1">
                                <a:latin typeface="Cambria Math" panose="02040503050406030204" pitchFamily="18" charset="0"/>
                              </a:rPr>
                              <m:t>𝐵</m:t>
                            </m:r>
                          </m:sub>
                        </m:sSub>
                        <m:r>
                          <a:rPr lang="en-US" sz="2000" b="0" i="1" smtClean="0">
                            <a:latin typeface="Cambria Math" panose="02040503050406030204" pitchFamily="18" charset="0"/>
                          </a:rPr>
                          <m:t>)</m:t>
                        </m:r>
                      </m:num>
                      <m:den>
                        <m:d>
                          <m:dPr>
                            <m:ctrlPr>
                              <a:rPr lang="en-US" sz="2000" i="1">
                                <a:latin typeface="Cambria Math" panose="02040503050406030204" pitchFamily="18" charset="0"/>
                              </a:rPr>
                            </m:ctrlPr>
                          </m:dPr>
                          <m:e>
                            <m:r>
                              <a:rPr lang="en-US" sz="2000" i="1">
                                <a:latin typeface="Cambria Math" panose="02040503050406030204" pitchFamily="18" charset="0"/>
                              </a:rPr>
                              <m:t>1+</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𝐵</m:t>
                                </m:r>
                              </m:sub>
                            </m:sSub>
                          </m:e>
                        </m:d>
                      </m:den>
                    </m:f>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𝑃</m:t>
                        </m:r>
                      </m:e>
                      <m:sub>
                        <m:r>
                          <a:rPr lang="en-US" sz="2000" b="0" i="1" smtClean="0">
                            <a:latin typeface="Cambria Math" panose="02040503050406030204" pitchFamily="18" charset="0"/>
                          </a:rPr>
                          <m:t>𝐵</m:t>
                        </m:r>
                      </m:sub>
                    </m:sSub>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rPr>
                          <m:t>𝐸</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𝐶𝐹</m:t>
                            </m:r>
                          </m:e>
                          <m:sub>
                            <m:r>
                              <a:rPr lang="en-US" sz="2000" i="1">
                                <a:latin typeface="Cambria Math" panose="02040503050406030204" pitchFamily="18" charset="0"/>
                              </a:rPr>
                              <m:t>𝐵</m:t>
                            </m:r>
                          </m:sub>
                        </m:sSub>
                        <m:r>
                          <a:rPr lang="en-US" sz="2000" b="0" i="1" smtClean="0">
                            <a:latin typeface="Cambria Math" panose="02040503050406030204" pitchFamily="18" charset="0"/>
                          </a:rPr>
                          <m:t>)</m:t>
                        </m:r>
                      </m:num>
                      <m:den>
                        <m:d>
                          <m:dPr>
                            <m:ctrlPr>
                              <a:rPr lang="en-US" sz="2000" i="1">
                                <a:latin typeface="Cambria Math" panose="02040503050406030204" pitchFamily="18" charset="0"/>
                              </a:rPr>
                            </m:ctrlPr>
                          </m:dPr>
                          <m:e>
                            <m:r>
                              <a:rPr lang="en-US" sz="2000" i="1">
                                <a:latin typeface="Cambria Math" panose="02040503050406030204" pitchFamily="18" charset="0"/>
                              </a:rPr>
                              <m:t>1+</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𝐸</m:t>
                                </m:r>
                                <m:r>
                                  <a:rPr lang="en-US" sz="2000" b="0" i="1" smtClean="0">
                                    <a:latin typeface="Cambria Math" panose="02040503050406030204" pitchFamily="18" charset="0"/>
                                  </a:rPr>
                                  <m:t>(</m:t>
                                </m:r>
                                <m:r>
                                  <m:rPr>
                                    <m:sty m:val="p"/>
                                  </m:rPr>
                                  <a:rPr lang="en-US" altLang="zh-CN" sz="2000" i="1">
                                    <a:latin typeface="Cambria Math" panose="02040503050406030204" pitchFamily="18" charset="0"/>
                                  </a:rPr>
                                  <m:t>R</m:t>
                                </m:r>
                              </m:e>
                              <m:sub>
                                <m:sSup>
                                  <m:sSupPr>
                                    <m:ctrlPr>
                                      <a:rPr lang="en-US" sz="2000" b="0" i="1" smtClean="0">
                                        <a:latin typeface="Cambria Math" panose="02040503050406030204" pitchFamily="18" charset="0"/>
                                      </a:rPr>
                                    </m:ctrlPr>
                                  </m:sSupPr>
                                  <m:e>
                                    <m:r>
                                      <a:rPr lang="en-US" sz="2000" i="1">
                                        <a:latin typeface="Cambria Math" panose="02040503050406030204" pitchFamily="18" charset="0"/>
                                      </a:rPr>
                                      <m:t>𝐵</m:t>
                                    </m:r>
                                  </m:e>
                                  <m:sup>
                                    <m:r>
                                      <a:rPr lang="en-US" sz="2000" b="0" i="1" smtClean="0">
                                        <a:latin typeface="Cambria Math" panose="02040503050406030204" pitchFamily="18" charset="0"/>
                                      </a:rPr>
                                      <m:t>′</m:t>
                                    </m:r>
                                  </m:sup>
                                </m:sSup>
                              </m:sub>
                            </m:sSub>
                            <m:r>
                              <a:rPr lang="en-US" sz="2000" b="0" i="1" smtClean="0">
                                <a:latin typeface="Cambria Math" panose="02040503050406030204" pitchFamily="18" charset="0"/>
                              </a:rPr>
                              <m:t>)</m:t>
                            </m:r>
                          </m:e>
                        </m:d>
                      </m:den>
                    </m:f>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𝐵</m:t>
                        </m:r>
                      </m:sub>
                    </m:sSub>
                  </m:oMath>
                </a14:m>
                <a:endParaRPr lang="en-US" sz="2000" dirty="0"/>
              </a:p>
              <a:p>
                <a:pPr lvl="2">
                  <a:spcBef>
                    <a:spcPts val="800"/>
                  </a:spcBef>
                  <a:spcAft>
                    <a:spcPts val="800"/>
                  </a:spcAft>
                </a:pPr>
                <a:r>
                  <a:rPr lang="en-US" sz="2000" dirty="0"/>
                  <a:t>B and B’ have the same risk</a:t>
                </a:r>
              </a:p>
              <a:p>
                <a:pPr lvl="2">
                  <a:spcBef>
                    <a:spcPts val="800"/>
                  </a:spcBef>
                  <a:spcAft>
                    <a:spcPts val="800"/>
                  </a:spcAft>
                </a:pPr>
                <a:r>
                  <a:rPr lang="en-US" sz="2000" dirty="0"/>
                  <a:t>If risk is the only pricing factor for financial assets (likely to be true), then the two assets have the same expected return→ </a:t>
                </a:r>
              </a:p>
              <a:p>
                <a:pPr lvl="2">
                  <a:spcBef>
                    <a:spcPts val="800"/>
                  </a:spcBef>
                  <a:spcAft>
                    <a:spcPts val="800"/>
                  </a:spcAft>
                </a:pPr>
                <a:r>
                  <a:rPr lang="en-US" sz="2000" dirty="0"/>
                  <a:t>Same expected return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𝐸</m:t>
                        </m:r>
                        <m:r>
                          <a:rPr lang="en-US" sz="2000" i="1">
                            <a:latin typeface="Cambria Math" panose="02040503050406030204" pitchFamily="18" charset="0"/>
                          </a:rPr>
                          <m:t>(</m:t>
                        </m:r>
                        <m:r>
                          <a:rPr lang="en-US" sz="2000" b="0" i="1" smtClean="0">
                            <a:latin typeface="Cambria Math" panose="02040503050406030204" pitchFamily="18" charset="0"/>
                          </a:rPr>
                          <m:t>𝑅</m:t>
                        </m:r>
                      </m:e>
                      <m:sub>
                        <m:sSup>
                          <m:sSupPr>
                            <m:ctrlPr>
                              <a:rPr lang="en-US" sz="2000" i="1">
                                <a:latin typeface="Cambria Math" panose="02040503050406030204" pitchFamily="18" charset="0"/>
                              </a:rPr>
                            </m:ctrlPr>
                          </m:sSupPr>
                          <m:e>
                            <m:r>
                              <a:rPr lang="en-US" sz="2000" i="1">
                                <a:latin typeface="Cambria Math" panose="02040503050406030204" pitchFamily="18" charset="0"/>
                              </a:rPr>
                              <m:t>𝐵</m:t>
                            </m:r>
                          </m:e>
                          <m:sup>
                            <m:r>
                              <a:rPr lang="en-US" sz="2000" i="1">
                                <a:latin typeface="Cambria Math" panose="02040503050406030204" pitchFamily="18" charset="0"/>
                              </a:rPr>
                              <m:t>′</m:t>
                            </m:r>
                          </m:sup>
                        </m:sSup>
                      </m:sub>
                    </m:sSub>
                    <m:r>
                      <a:rPr lang="en-US" sz="2000" i="1">
                        <a:latin typeface="Cambria Math" panose="02040503050406030204" pitchFamily="18" charset="0"/>
                      </a:rPr>
                      <m:t>)</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E</m:t>
                    </m:r>
                    <m:r>
                      <a:rPr lang="en-US" sz="2000" b="0" i="0" smtClean="0">
                        <a:latin typeface="Cambria Math" panose="02040503050406030204" pitchFamily="18" charset="0"/>
                      </a:rPr>
                      <m:t>(</m:t>
                    </m:r>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R</m:t>
                        </m:r>
                      </m:e>
                      <m:sub>
                        <m:r>
                          <m:rPr>
                            <m:sty m:val="p"/>
                          </m:rPr>
                          <a:rPr lang="en-US" sz="2000" b="0" i="0" smtClean="0">
                            <a:latin typeface="Cambria Math" panose="02040503050406030204" pitchFamily="18" charset="0"/>
                          </a:rPr>
                          <m:t>B</m:t>
                        </m:r>
                      </m:sub>
                    </m:sSub>
                    <m:r>
                      <a:rPr lang="en-US" sz="2000" b="0" i="0" smtClean="0">
                        <a:latin typeface="Cambria Math" panose="02040503050406030204" pitchFamily="18" charset="0"/>
                      </a:rPr>
                      <m:t>)</m:t>
                    </m:r>
                  </m:oMath>
                </a14:m>
                <a:endParaRPr lang="en-US" sz="2000" dirty="0"/>
              </a:p>
              <a:p>
                <a:pPr lvl="2">
                  <a:spcBef>
                    <a:spcPts val="800"/>
                  </a:spcBef>
                  <a:spcAft>
                    <a:spcPts val="800"/>
                  </a:spcAft>
                </a:pPr>
                <a:r>
                  <a:rPr lang="en-US" sz="2000" dirty="0"/>
                  <a:t>Note the definition of return: </a:t>
                </a:r>
                <a14:m>
                  <m:oMath xmlns:m="http://schemas.openxmlformats.org/officeDocument/2006/math">
                    <m:r>
                      <m:rPr>
                        <m:sty m:val="p"/>
                      </m:rPr>
                      <a:rPr lang="en-US" sz="2000">
                        <a:latin typeface="Cambria Math" panose="02040503050406030204" pitchFamily="18" charset="0"/>
                      </a:rPr>
                      <m:t>E</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m:rPr>
                                <m:sty m:val="p"/>
                              </m:rPr>
                              <a:rPr lang="en-US" sz="2000" b="0" i="0" smtClean="0">
                                <a:latin typeface="Cambria Math" panose="02040503050406030204" pitchFamily="18" charset="0"/>
                              </a:rPr>
                              <m:t>R</m:t>
                            </m:r>
                          </m:e>
                          <m:sub>
                            <m:r>
                              <m:rPr>
                                <m:sty m:val="p"/>
                              </m:rPr>
                              <a:rPr lang="en-US" sz="2000">
                                <a:latin typeface="Cambria Math" panose="02040503050406030204" pitchFamily="18" charset="0"/>
                              </a:rPr>
                              <m:t>B</m:t>
                            </m:r>
                          </m:sub>
                        </m:sSub>
                      </m:e>
                    </m:d>
                    <m:r>
                      <a:rPr lang="en-US" sz="2000" b="0" i="0"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𝐸</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𝐶</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𝐹</m:t>
                                </m:r>
                              </m:e>
                              <m:sub>
                                <m:r>
                                  <a:rPr lang="en-US" sz="2000" b="0" i="1" smtClean="0">
                                    <a:latin typeface="Cambria Math" panose="02040503050406030204" pitchFamily="18" charset="0"/>
                                  </a:rPr>
                                  <m:t>𝐵</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𝑃</m:t>
                            </m:r>
                          </m:e>
                          <m:sub>
                            <m:r>
                              <a:rPr lang="en-US" sz="2000" b="0" i="1" smtClean="0">
                                <a:latin typeface="Cambria Math" panose="02040503050406030204" pitchFamily="18" charset="0"/>
                              </a:rPr>
                              <m:t>𝐵</m:t>
                            </m:r>
                          </m:sub>
                        </m:sSub>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𝑃</m:t>
                            </m:r>
                          </m:e>
                          <m:sub>
                            <m:r>
                              <a:rPr lang="en-US" sz="2000" b="0" i="1" smtClean="0">
                                <a:latin typeface="Cambria Math" panose="02040503050406030204" pitchFamily="18" charset="0"/>
                              </a:rPr>
                              <m:t>𝐵</m:t>
                            </m:r>
                          </m:sub>
                        </m:sSub>
                      </m:den>
                    </m:f>
                  </m:oMath>
                </a14:m>
                <a:endParaRPr lang="en-US" sz="2000" dirty="0"/>
              </a:p>
              <a:p>
                <a:pPr lvl="2">
                  <a:spcBef>
                    <a:spcPts val="800"/>
                  </a:spcBef>
                  <a:spcAft>
                    <a:spcPts val="800"/>
                  </a:spcAft>
                </a:pPr>
                <a:r>
                  <a:rPr lang="en-US" sz="2000" dirty="0"/>
                  <a:t>So, </a:t>
                </a:r>
                <a14:m>
                  <m:oMath xmlns:m="http://schemas.openxmlformats.org/officeDocument/2006/math">
                    <m:r>
                      <a:rPr lang="en-US" sz="2000" i="1">
                        <a:latin typeface="Cambria Math" panose="02040503050406030204" pitchFamily="18" charset="0"/>
                      </a:rPr>
                      <m:t>𝑁𝑃</m:t>
                    </m:r>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𝐵</m:t>
                        </m:r>
                      </m:sub>
                    </m:sSub>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𝐸</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𝐶𝐹</m:t>
                            </m:r>
                          </m:e>
                          <m:sub>
                            <m:r>
                              <a:rPr lang="en-US" sz="2000" i="1">
                                <a:latin typeface="Cambria Math" panose="02040503050406030204" pitchFamily="18" charset="0"/>
                              </a:rPr>
                              <m:t>𝐵</m:t>
                            </m:r>
                          </m:sub>
                        </m:sSub>
                        <m:r>
                          <a:rPr lang="en-US" sz="2000" i="1">
                            <a:latin typeface="Cambria Math" panose="02040503050406030204" pitchFamily="18" charset="0"/>
                          </a:rPr>
                          <m:t>)</m:t>
                        </m:r>
                      </m:num>
                      <m:den>
                        <m:d>
                          <m:dPr>
                            <m:ctrlPr>
                              <a:rPr lang="en-US" sz="2000" i="1">
                                <a:latin typeface="Cambria Math" panose="02040503050406030204" pitchFamily="18" charset="0"/>
                              </a:rPr>
                            </m:ctrlPr>
                          </m:dPr>
                          <m:e>
                            <m:r>
                              <a:rPr lang="en-US" sz="2000" i="1">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𝐸</m:t>
                                </m:r>
                                <m:r>
                                  <a:rPr lang="en-US" sz="2000" i="1">
                                    <a:latin typeface="Cambria Math" panose="02040503050406030204" pitchFamily="18" charset="0"/>
                                  </a:rPr>
                                  <m:t>(</m:t>
                                </m:r>
                                <m:r>
                                  <a:rPr lang="en-US" sz="2000" b="0" i="1" smtClean="0">
                                    <a:latin typeface="Cambria Math" panose="02040503050406030204" pitchFamily="18" charset="0"/>
                                  </a:rPr>
                                  <m:t>𝑅</m:t>
                                </m:r>
                              </m:e>
                              <m:sub>
                                <m:r>
                                  <a:rPr lang="en-US" sz="2000" b="0" i="1" smtClean="0">
                                    <a:latin typeface="Cambria Math" panose="02040503050406030204" pitchFamily="18" charset="0"/>
                                  </a:rPr>
                                  <m:t>𝐵</m:t>
                                </m:r>
                              </m:sub>
                            </m:sSub>
                            <m:r>
                              <a:rPr lang="en-US" sz="2000" i="1">
                                <a:latin typeface="Cambria Math" panose="02040503050406030204" pitchFamily="18" charset="0"/>
                              </a:rPr>
                              <m:t>)</m:t>
                            </m:r>
                          </m:e>
                        </m:d>
                      </m:den>
                    </m:f>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𝐵</m:t>
                        </m:r>
                      </m:sub>
                    </m:sSub>
                    <m:r>
                      <a:rPr lang="en-US" sz="2000" b="0" i="0" smtClean="0">
                        <a:latin typeface="Cambria Math" panose="02040503050406030204" pitchFamily="18" charset="0"/>
                      </a:rPr>
                      <m:t>=0</m:t>
                    </m:r>
                  </m:oMath>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9532" y="1880828"/>
                <a:ext cx="8327268" cy="4367572"/>
              </a:xfrm>
              <a:blipFill rotWithShape="0">
                <a:blip r:embed="rId2"/>
                <a:stretch>
                  <a:fillRect t="-1117" b="-41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72C6B117-A1BB-46C5-94C4-58E564744097}" type="slidenum">
              <a:rPr lang="en-US" altLang="en-US" smtClean="0"/>
              <a:pPr/>
              <a:t>42</a:t>
            </a:fld>
            <a:endParaRPr lang="en-US" altLang="en-US"/>
          </a:p>
        </p:txBody>
      </p:sp>
    </p:spTree>
    <p:extLst>
      <p:ext uri="{BB962C8B-B14F-4D97-AF65-F5344CB8AC3E}">
        <p14:creationId xmlns:p14="http://schemas.microsoft.com/office/powerpoint/2010/main" val="38880469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Financial Assets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544" y="1676400"/>
                <a:ext cx="7704856" cy="4740932"/>
              </a:xfrm>
            </p:spPr>
            <p:txBody>
              <a:bodyPr/>
              <a:lstStyle/>
              <a:p>
                <a:pPr lvl="1"/>
                <a:r>
                  <a:rPr lang="en-US" dirty="0">
                    <a:solidFill>
                      <a:srgbClr val="000066"/>
                    </a:solidFill>
                  </a:rPr>
                  <a:t>NPV of investing in financial asset: </a:t>
                </a:r>
                <a14:m>
                  <m:oMath xmlns:m="http://schemas.openxmlformats.org/officeDocument/2006/math">
                    <m:r>
                      <a:rPr lang="en-US" i="1">
                        <a:solidFill>
                          <a:srgbClr val="000066"/>
                        </a:solidFill>
                        <a:latin typeface="Cambria Math" panose="02040503050406030204" pitchFamily="18" charset="0"/>
                      </a:rPr>
                      <m:t>−</m:t>
                    </m:r>
                    <m:sSub>
                      <m:sSubPr>
                        <m:ctrlPr>
                          <a:rPr lang="en-US" i="1">
                            <a:solidFill>
                              <a:srgbClr val="000066"/>
                            </a:solidFill>
                            <a:latin typeface="Cambria Math" panose="02040503050406030204" pitchFamily="18" charset="0"/>
                          </a:rPr>
                        </m:ctrlPr>
                      </m:sSubPr>
                      <m:e>
                        <m:r>
                          <a:rPr lang="en-US" i="1">
                            <a:solidFill>
                              <a:srgbClr val="000066"/>
                            </a:solidFill>
                            <a:latin typeface="Cambria Math" panose="02040503050406030204" pitchFamily="18" charset="0"/>
                          </a:rPr>
                          <m:t>𝑃</m:t>
                        </m:r>
                      </m:e>
                      <m:sub>
                        <m:r>
                          <a:rPr lang="en-US" i="1">
                            <a:solidFill>
                              <a:srgbClr val="000066"/>
                            </a:solidFill>
                            <a:latin typeface="Cambria Math" panose="02040503050406030204" pitchFamily="18" charset="0"/>
                          </a:rPr>
                          <m:t>0</m:t>
                        </m:r>
                      </m:sub>
                    </m:sSub>
                    <m:r>
                      <a:rPr lang="en-US" i="1">
                        <a:solidFill>
                          <a:srgbClr val="000066"/>
                        </a:solidFill>
                        <a:latin typeface="Cambria Math" panose="02040503050406030204" pitchFamily="18" charset="0"/>
                      </a:rPr>
                      <m:t>+</m:t>
                    </m:r>
                    <m:r>
                      <a:rPr lang="en-US" i="1">
                        <a:solidFill>
                          <a:srgbClr val="000066"/>
                        </a:solidFill>
                        <a:latin typeface="Cambria Math" panose="02040503050406030204" pitchFamily="18" charset="0"/>
                      </a:rPr>
                      <m:t>𝑃𝑉</m:t>
                    </m:r>
                    <m:r>
                      <a:rPr lang="en-US" i="1">
                        <a:solidFill>
                          <a:srgbClr val="000066"/>
                        </a:solidFill>
                        <a:latin typeface="Cambria Math" panose="02040503050406030204" pitchFamily="18" charset="0"/>
                      </a:rPr>
                      <m:t>=0</m:t>
                    </m:r>
                  </m:oMath>
                </a14:m>
                <a:endParaRPr lang="en-US" dirty="0"/>
              </a:p>
              <a:p>
                <a:pPr lvl="1"/>
                <a:r>
                  <a:rPr lang="en-US" dirty="0"/>
                  <a:t>Why?</a:t>
                </a:r>
              </a:p>
              <a:p>
                <a:pPr lvl="2"/>
                <a:r>
                  <a:rPr lang="en-US" dirty="0"/>
                  <a:t>Financial market is competitive and efficient</a:t>
                </a:r>
              </a:p>
              <a:p>
                <a:pPr lvl="2"/>
                <a:r>
                  <a:rPr lang="en-US" dirty="0"/>
                  <a:t>Investors pay the “fair price” in exchange for the future cash flows</a:t>
                </a:r>
              </a:p>
              <a:p>
                <a:pPr lvl="1"/>
                <a:r>
                  <a:rPr lang="en-US" dirty="0"/>
                  <a:t>Why invest then?</a:t>
                </a:r>
              </a:p>
              <a:p>
                <a:pPr lvl="2"/>
                <a:r>
                  <a:rPr lang="en-US" dirty="0"/>
                  <a:t>Intertemporal allocation of consumption vs. saving</a:t>
                </a:r>
              </a:p>
              <a:p>
                <a:pPr lvl="2"/>
                <a:r>
                  <a:rPr lang="en-US" dirty="0"/>
                  <a:t>Occasionally, market price might be lower than the fundamental price: </a:t>
                </a:r>
                <a14:m>
                  <m:oMath xmlns:m="http://schemas.openxmlformats.org/officeDocument/2006/math">
                    <m:sSub>
                      <m:sSubPr>
                        <m:ctrlPr>
                          <a:rPr lang="en-US" i="1">
                            <a:solidFill>
                              <a:srgbClr val="000066"/>
                            </a:solidFill>
                            <a:latin typeface="Cambria Math" panose="02040503050406030204" pitchFamily="18" charset="0"/>
                          </a:rPr>
                        </m:ctrlPr>
                      </m:sSubPr>
                      <m:e>
                        <m:r>
                          <a:rPr lang="en-US" i="1">
                            <a:solidFill>
                              <a:srgbClr val="000066"/>
                            </a:solidFill>
                            <a:latin typeface="Cambria Math" panose="02040503050406030204" pitchFamily="18" charset="0"/>
                          </a:rPr>
                          <m:t>𝑃</m:t>
                        </m:r>
                      </m:e>
                      <m:sub>
                        <m:r>
                          <a:rPr lang="en-US" i="1">
                            <a:solidFill>
                              <a:srgbClr val="000066"/>
                            </a:solidFill>
                            <a:latin typeface="Cambria Math" panose="02040503050406030204" pitchFamily="18" charset="0"/>
                          </a:rPr>
                          <m:t>𝐵</m:t>
                        </m:r>
                      </m:sub>
                    </m:sSub>
                    <m:r>
                      <a:rPr lang="en-US" i="1">
                        <a:solidFill>
                          <a:srgbClr val="000066"/>
                        </a:solidFill>
                        <a:latin typeface="Cambria Math" panose="02040503050406030204" pitchFamily="18" charset="0"/>
                      </a:rPr>
                      <m:t>&lt;</m:t>
                    </m:r>
                    <m:r>
                      <a:rPr lang="en-US" i="1">
                        <a:solidFill>
                          <a:srgbClr val="000066"/>
                        </a:solidFill>
                        <a:latin typeface="Cambria Math" panose="02040503050406030204" pitchFamily="18" charset="0"/>
                      </a:rPr>
                      <m:t>𝑃</m:t>
                    </m:r>
                    <m:sSub>
                      <m:sSubPr>
                        <m:ctrlPr>
                          <a:rPr lang="en-US" b="0" i="1" smtClean="0">
                            <a:solidFill>
                              <a:srgbClr val="000066"/>
                            </a:solidFill>
                            <a:latin typeface="Cambria Math" panose="02040503050406030204" pitchFamily="18" charset="0"/>
                          </a:rPr>
                        </m:ctrlPr>
                      </m:sSubPr>
                      <m:e>
                        <m:r>
                          <a:rPr lang="en-US" i="1">
                            <a:solidFill>
                              <a:srgbClr val="000066"/>
                            </a:solidFill>
                            <a:latin typeface="Cambria Math" panose="02040503050406030204" pitchFamily="18" charset="0"/>
                          </a:rPr>
                          <m:t>𝑉</m:t>
                        </m:r>
                      </m:e>
                      <m:sub>
                        <m:r>
                          <a:rPr lang="en-US" b="0" i="1" smtClean="0">
                            <a:solidFill>
                              <a:srgbClr val="000066"/>
                            </a:solidFill>
                            <a:latin typeface="Cambria Math" panose="02040503050406030204" pitchFamily="18" charset="0"/>
                          </a:rPr>
                          <m:t>𝐵</m:t>
                        </m:r>
                      </m:sub>
                    </m:sSub>
                  </m:oMath>
                </a14:m>
                <a:r>
                  <a:rPr lang="en-US" b="0" dirty="0">
                    <a:solidFill>
                      <a:srgbClr val="000066"/>
                    </a:solidFill>
                  </a:rPr>
                  <a:t> </a:t>
                </a:r>
              </a:p>
              <a:p>
                <a:pPr lvl="3"/>
                <a:r>
                  <a:rPr lang="en-US" dirty="0"/>
                  <a:t>Trading makes the price closer to the fundamental</a:t>
                </a:r>
              </a:p>
              <a:p>
                <a:pPr lvl="3"/>
                <a:r>
                  <a:rPr lang="en-US" dirty="0"/>
                  <a:t>Grossman-Stiglitz Paradox</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544" y="1676400"/>
                <a:ext cx="7704856" cy="4740932"/>
              </a:xfrm>
              <a:blipFill rotWithShape="0">
                <a:blip r:embed="rId2"/>
                <a:stretch>
                  <a:fillRect t="-102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72C6B117-A1BB-46C5-94C4-58E564744097}" type="slidenum">
              <a:rPr lang="en-US" altLang="en-US" smtClean="0"/>
              <a:pPr/>
              <a:t>43</a:t>
            </a:fld>
            <a:endParaRPr lang="en-US" altLang="en-US"/>
          </a:p>
        </p:txBody>
      </p:sp>
    </p:spTree>
    <p:extLst>
      <p:ext uri="{BB962C8B-B14F-4D97-AF65-F5344CB8AC3E}">
        <p14:creationId xmlns:p14="http://schemas.microsoft.com/office/powerpoint/2010/main" val="3488720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Financial Assets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3568" y="2024844"/>
                <a:ext cx="7391400" cy="4032448"/>
              </a:xfrm>
            </p:spPr>
            <p:txBody>
              <a:bodyPr/>
              <a:lstStyle/>
              <a:p>
                <a:pPr lvl="1">
                  <a:spcBef>
                    <a:spcPts val="800"/>
                  </a:spcBef>
                  <a:spcAft>
                    <a:spcPts val="800"/>
                  </a:spcAft>
                </a:pPr>
                <a:r>
                  <a:rPr lang="en-US" dirty="0">
                    <a:solidFill>
                      <a:srgbClr val="000066"/>
                    </a:solidFill>
                  </a:rPr>
                  <a:t>NPV of investing in financial asset: </a:t>
                </a:r>
                <a14:m>
                  <m:oMath xmlns:m="http://schemas.openxmlformats.org/officeDocument/2006/math">
                    <m:r>
                      <a:rPr lang="en-US" i="1">
                        <a:solidFill>
                          <a:srgbClr val="000066"/>
                        </a:solidFill>
                        <a:latin typeface="Cambria Math" panose="02040503050406030204" pitchFamily="18" charset="0"/>
                      </a:rPr>
                      <m:t>−</m:t>
                    </m:r>
                    <m:sSub>
                      <m:sSubPr>
                        <m:ctrlPr>
                          <a:rPr lang="en-US" i="1">
                            <a:solidFill>
                              <a:srgbClr val="000066"/>
                            </a:solidFill>
                            <a:latin typeface="Cambria Math" panose="02040503050406030204" pitchFamily="18" charset="0"/>
                          </a:rPr>
                        </m:ctrlPr>
                      </m:sSubPr>
                      <m:e>
                        <m:r>
                          <a:rPr lang="en-US" i="1">
                            <a:solidFill>
                              <a:srgbClr val="000066"/>
                            </a:solidFill>
                            <a:latin typeface="Cambria Math" panose="02040503050406030204" pitchFamily="18" charset="0"/>
                          </a:rPr>
                          <m:t>𝑃</m:t>
                        </m:r>
                      </m:e>
                      <m:sub>
                        <m:r>
                          <a:rPr lang="en-US" i="1">
                            <a:solidFill>
                              <a:srgbClr val="000066"/>
                            </a:solidFill>
                            <a:latin typeface="Cambria Math" panose="02040503050406030204" pitchFamily="18" charset="0"/>
                          </a:rPr>
                          <m:t>0</m:t>
                        </m:r>
                      </m:sub>
                    </m:sSub>
                    <m:r>
                      <a:rPr lang="en-US" i="1">
                        <a:solidFill>
                          <a:srgbClr val="000066"/>
                        </a:solidFill>
                        <a:latin typeface="Cambria Math" panose="02040503050406030204" pitchFamily="18" charset="0"/>
                      </a:rPr>
                      <m:t>+</m:t>
                    </m:r>
                    <m:r>
                      <a:rPr lang="en-US" i="1">
                        <a:solidFill>
                          <a:srgbClr val="000066"/>
                        </a:solidFill>
                        <a:latin typeface="Cambria Math" panose="02040503050406030204" pitchFamily="18" charset="0"/>
                      </a:rPr>
                      <m:t>𝑃𝑉</m:t>
                    </m:r>
                    <m:r>
                      <a:rPr lang="en-US" i="1">
                        <a:solidFill>
                          <a:srgbClr val="000066"/>
                        </a:solidFill>
                        <a:latin typeface="Cambria Math" panose="02040503050406030204" pitchFamily="18" charset="0"/>
                      </a:rPr>
                      <m:t>=0</m:t>
                    </m:r>
                  </m:oMath>
                </a14:m>
                <a:endParaRPr lang="en-US" dirty="0"/>
              </a:p>
              <a:p>
                <a:pPr lvl="1">
                  <a:spcBef>
                    <a:spcPts val="800"/>
                  </a:spcBef>
                  <a:spcAft>
                    <a:spcPts val="800"/>
                  </a:spcAft>
                </a:pPr>
                <a:r>
                  <a:rPr lang="en-US" dirty="0"/>
                  <a:t>How useful?</a:t>
                </a:r>
              </a:p>
              <a:p>
                <a:pPr lvl="2">
                  <a:spcBef>
                    <a:spcPts val="800"/>
                  </a:spcBef>
                  <a:spcAft>
                    <a:spcPts val="800"/>
                  </a:spcAft>
                </a:pPr>
                <a14:m>
                  <m:oMath xmlns:m="http://schemas.openxmlformats.org/officeDocument/2006/math">
                    <m:r>
                      <a:rPr lang="en-US" b="0" i="1" dirty="0" smtClean="0">
                        <a:solidFill>
                          <a:schemeClr val="tx1"/>
                        </a:solidFill>
                        <a:latin typeface="Cambria Math" panose="02040503050406030204" pitchFamily="18" charset="0"/>
                      </a:rPr>
                      <m:t>𝑁𝑃𝑉</m:t>
                    </m:r>
                    <m:r>
                      <a:rPr lang="en-US" b="0" i="1" dirty="0" smtClean="0">
                        <a:solidFill>
                          <a:schemeClr val="tx1"/>
                        </a:solidFill>
                        <a:latin typeface="Cambria Math" panose="02040503050406030204" pitchFamily="18" charset="0"/>
                      </a:rPr>
                      <m:t>=0</m:t>
                    </m:r>
                    <m:r>
                      <a:rPr lang="en-US" b="0" i="1" dirty="0" smtClean="0">
                        <a:solidFill>
                          <a:schemeClr val="tx1"/>
                        </a:solidFill>
                        <a:latin typeface="Cambria Math" panose="02040503050406030204" pitchFamily="18" charset="0"/>
                      </a:rPr>
                      <m:t>↔</m:t>
                    </m:r>
                  </m:oMath>
                </a14:m>
                <a:r>
                  <a:rPr lang="en-US" dirty="0">
                    <a:solidFill>
                      <a:schemeClr val="tx1"/>
                    </a:solidFill>
                  </a:rPr>
                  <a:t> Expected return = discount rate</a:t>
                </a:r>
              </a:p>
              <a:p>
                <a:pPr lvl="2">
                  <a:spcBef>
                    <a:spcPts val="800"/>
                  </a:spcBef>
                  <a:spcAft>
                    <a:spcPts val="800"/>
                  </a:spcAft>
                </a:pPr>
                <a:r>
                  <a:rPr lang="en-US" b="1" dirty="0">
                    <a:solidFill>
                      <a:schemeClr val="tx2"/>
                    </a:solidFill>
                  </a:rPr>
                  <a:t>Expected return </a:t>
                </a:r>
                <a:r>
                  <a:rPr lang="en-US" dirty="0"/>
                  <a:t>of a </a:t>
                </a:r>
                <a:r>
                  <a:rPr lang="en-US" i="1" dirty="0"/>
                  <a:t>financial </a:t>
                </a:r>
                <a:r>
                  <a:rPr lang="en-US" dirty="0"/>
                  <a:t>asset can be easily backed out using the </a:t>
                </a:r>
                <a:r>
                  <a:rPr lang="en-US" b="1" dirty="0">
                    <a:solidFill>
                      <a:schemeClr val="tx2"/>
                    </a:solidFill>
                  </a:rPr>
                  <a:t>market price </a:t>
                </a:r>
                <a:r>
                  <a:rPr lang="en-US" dirty="0"/>
                  <a:t>of it </a:t>
                </a:r>
              </a:p>
              <a:p>
                <a:pPr lvl="2">
                  <a:spcBef>
                    <a:spcPts val="800"/>
                  </a:spcBef>
                  <a:spcAft>
                    <a:spcPts val="800"/>
                  </a:spcAft>
                </a:pPr>
                <a:r>
                  <a:rPr lang="en-US" dirty="0"/>
                  <a:t>Can be used for discounting the cash flows of real projects of comparable risk </a:t>
                </a:r>
              </a:p>
              <a:p>
                <a:pPr lvl="2">
                  <a:spcBef>
                    <a:spcPts val="800"/>
                  </a:spcBef>
                  <a:spcAft>
                    <a:spcPts val="800"/>
                  </a:spcAft>
                </a:pPr>
                <a:endParaRPr lang="en-US" dirty="0"/>
              </a:p>
              <a:p>
                <a:pPr lvl="2">
                  <a:spcBef>
                    <a:spcPts val="800"/>
                  </a:spcBef>
                  <a:spcAft>
                    <a:spcPts val="800"/>
                  </a:spcAft>
                </a:pPr>
                <a:endParaRPr lang="en-US" dirty="0"/>
              </a:p>
              <a:p>
                <a:pPr>
                  <a:spcBef>
                    <a:spcPts val="800"/>
                  </a:spcBef>
                  <a:spcAft>
                    <a:spcPts val="800"/>
                  </a:spcAft>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3568" y="2024844"/>
                <a:ext cx="7391400" cy="4032448"/>
              </a:xfrm>
              <a:blipFill rotWithShape="0">
                <a:blip r:embed="rId2"/>
                <a:stretch>
                  <a:fillRect t="-120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72C6B117-A1BB-46C5-94C4-58E564744097}" type="slidenum">
              <a:rPr lang="en-US" altLang="en-US" smtClean="0"/>
              <a:pPr/>
              <a:t>44</a:t>
            </a:fld>
            <a:endParaRPr lang="en-US" altLang="en-US"/>
          </a:p>
        </p:txBody>
      </p:sp>
    </p:spTree>
    <p:extLst>
      <p:ext uri="{BB962C8B-B14F-4D97-AF65-F5344CB8AC3E}">
        <p14:creationId xmlns:p14="http://schemas.microsoft.com/office/powerpoint/2010/main" val="8186363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B02CC7-480A-8DB2-42F6-CF3CBB2F54CD}"/>
              </a:ext>
            </a:extLst>
          </p:cNvPr>
          <p:cNvSpPr>
            <a:spLocks noGrp="1"/>
          </p:cNvSpPr>
          <p:nvPr>
            <p:ph type="title"/>
          </p:nvPr>
        </p:nvSpPr>
        <p:spPr/>
        <p:txBody>
          <a:bodyPr/>
          <a:lstStyle/>
          <a:p>
            <a:r>
              <a:rPr lang="en-US" altLang="zh-CN" dirty="0"/>
              <a:t>Cost of Capital</a:t>
            </a:r>
            <a:endParaRPr lang="zh-CN" altLang="en-US" dirty="0"/>
          </a:p>
        </p:txBody>
      </p:sp>
      <p:sp>
        <p:nvSpPr>
          <p:cNvPr id="3" name="内容占位符 2">
            <a:extLst>
              <a:ext uri="{FF2B5EF4-FFF2-40B4-BE49-F238E27FC236}">
                <a16:creationId xmlns:a16="http://schemas.microsoft.com/office/drawing/2014/main" id="{7550F0B3-21C1-6E95-9DF2-90905E5337FC}"/>
              </a:ext>
            </a:extLst>
          </p:cNvPr>
          <p:cNvSpPr>
            <a:spLocks noGrp="1"/>
          </p:cNvSpPr>
          <p:nvPr>
            <p:ph idx="1"/>
          </p:nvPr>
        </p:nvSpPr>
        <p:spPr>
          <a:xfrm>
            <a:off x="575556" y="2024844"/>
            <a:ext cx="7776864" cy="4356484"/>
          </a:xfrm>
        </p:spPr>
        <p:txBody>
          <a:bodyPr/>
          <a:lstStyle/>
          <a:p>
            <a:pPr lvl="1">
              <a:spcBef>
                <a:spcPts val="600"/>
              </a:spcBef>
              <a:spcAft>
                <a:spcPts val="600"/>
              </a:spcAft>
            </a:pPr>
            <a:r>
              <a:rPr lang="en-US" altLang="en-US" sz="2200" dirty="0"/>
              <a:t>Cost of capital is the discount rate for cash flows of a company. </a:t>
            </a:r>
          </a:p>
          <a:p>
            <a:pPr lvl="1">
              <a:spcBef>
                <a:spcPts val="600"/>
              </a:spcBef>
              <a:spcAft>
                <a:spcPts val="600"/>
              </a:spcAft>
            </a:pPr>
            <a:r>
              <a:rPr lang="en-US" altLang="en-US" sz="2200" dirty="0"/>
              <a:t>One of the main ingredients of any </a:t>
            </a:r>
            <a:r>
              <a:rPr lang="en-US" altLang="en-US" sz="2200" b="1" dirty="0">
                <a:solidFill>
                  <a:srgbClr val="000066"/>
                </a:solidFill>
              </a:rPr>
              <a:t>valuation</a:t>
            </a:r>
            <a:r>
              <a:rPr lang="en-US" altLang="en-US" sz="2200" dirty="0"/>
              <a:t> or </a:t>
            </a:r>
            <a:r>
              <a:rPr lang="en-US" altLang="en-US" sz="2200" b="1" dirty="0">
                <a:solidFill>
                  <a:srgbClr val="000066"/>
                </a:solidFill>
              </a:rPr>
              <a:t>capital budgeting exercise</a:t>
            </a:r>
            <a:r>
              <a:rPr lang="en-US" altLang="en-US" sz="2200" dirty="0">
                <a:solidFill>
                  <a:srgbClr val="000066"/>
                </a:solidFill>
              </a:rPr>
              <a:t> </a:t>
            </a:r>
            <a:r>
              <a:rPr lang="en-US" altLang="en-US" sz="2200" dirty="0"/>
              <a:t>is to determine the appropriate cost of capital for the firm’s cash flows or that of its projects.</a:t>
            </a:r>
          </a:p>
          <a:p>
            <a:pPr lvl="1">
              <a:spcBef>
                <a:spcPts val="600"/>
              </a:spcBef>
              <a:spcAft>
                <a:spcPts val="600"/>
              </a:spcAft>
            </a:pPr>
            <a:r>
              <a:rPr lang="en-US" altLang="en-US" sz="2200" dirty="0"/>
              <a:t>For firms with both equity and debt, the cost of capital is the weighted average of </a:t>
            </a:r>
            <a:r>
              <a:rPr lang="en-US" altLang="en-US" sz="2200" i="1" u="sng" dirty="0"/>
              <a:t>cost of debt </a:t>
            </a:r>
            <a:r>
              <a:rPr lang="en-US" altLang="en-US" sz="2200" dirty="0"/>
              <a:t>and </a:t>
            </a:r>
            <a:r>
              <a:rPr lang="en-US" altLang="en-US" sz="2200" i="1" u="sng" dirty="0"/>
              <a:t>cost of equity </a:t>
            </a:r>
          </a:p>
          <a:p>
            <a:pPr lvl="1">
              <a:spcBef>
                <a:spcPts val="600"/>
              </a:spcBef>
              <a:spcAft>
                <a:spcPts val="600"/>
              </a:spcAft>
            </a:pPr>
            <a:r>
              <a:rPr lang="en-US" altLang="zh-CN" sz="2200" dirty="0"/>
              <a:t>This is called the </a:t>
            </a:r>
            <a:r>
              <a:rPr lang="en-US" altLang="zh-CN" sz="2200" i="1" u="sng" dirty="0">
                <a:solidFill>
                  <a:schemeClr val="tx2"/>
                </a:solidFill>
              </a:rPr>
              <a:t>weighted average cost of capital (WACC)</a:t>
            </a:r>
          </a:p>
          <a:p>
            <a:pPr marL="344487" lvl="1" indent="0">
              <a:spcBef>
                <a:spcPts val="600"/>
              </a:spcBef>
              <a:spcAft>
                <a:spcPts val="600"/>
              </a:spcAft>
              <a:buNone/>
            </a:pPr>
            <a:endParaRPr lang="zh-CN" altLang="en-US" sz="2200" dirty="0"/>
          </a:p>
        </p:txBody>
      </p:sp>
      <p:sp>
        <p:nvSpPr>
          <p:cNvPr id="4" name="灯片编号占位符 3">
            <a:extLst>
              <a:ext uri="{FF2B5EF4-FFF2-40B4-BE49-F238E27FC236}">
                <a16:creationId xmlns:a16="http://schemas.microsoft.com/office/drawing/2014/main" id="{CC2102AD-DFCA-DCEF-9769-E82E8D2767F8}"/>
              </a:ext>
            </a:extLst>
          </p:cNvPr>
          <p:cNvSpPr>
            <a:spLocks noGrp="1"/>
          </p:cNvSpPr>
          <p:nvPr>
            <p:ph type="sldNum" sz="quarter" idx="12"/>
          </p:nvPr>
        </p:nvSpPr>
        <p:spPr/>
        <p:txBody>
          <a:bodyPr/>
          <a:lstStyle/>
          <a:p>
            <a:fld id="{72C6B117-A1BB-46C5-94C4-58E564744097}" type="slidenum">
              <a:rPr lang="en-US" altLang="en-US" smtClean="0"/>
              <a:pPr/>
              <a:t>45</a:t>
            </a:fld>
            <a:endParaRPr lang="en-US" altLang="en-US"/>
          </a:p>
        </p:txBody>
      </p:sp>
    </p:spTree>
    <p:extLst>
      <p:ext uri="{BB962C8B-B14F-4D97-AF65-F5344CB8AC3E}">
        <p14:creationId xmlns:p14="http://schemas.microsoft.com/office/powerpoint/2010/main" val="34322102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F2477E-1ACC-B7F1-5465-F571498FF196}"/>
              </a:ext>
            </a:extLst>
          </p:cNvPr>
          <p:cNvSpPr>
            <a:spLocks noGrp="1"/>
          </p:cNvSpPr>
          <p:nvPr>
            <p:ph type="title"/>
          </p:nvPr>
        </p:nvSpPr>
        <p:spPr/>
        <p:txBody>
          <a:bodyPr/>
          <a:lstStyle/>
          <a:p>
            <a:r>
              <a:rPr lang="en-US" altLang="zh-CN" dirty="0"/>
              <a:t>Value of a Firm</a:t>
            </a:r>
            <a:endParaRPr lang="zh-CN" altLang="en-US" dirty="0"/>
          </a:p>
        </p:txBody>
      </p:sp>
      <p:sp>
        <p:nvSpPr>
          <p:cNvPr id="3" name="内容占位符 2">
            <a:extLst>
              <a:ext uri="{FF2B5EF4-FFF2-40B4-BE49-F238E27FC236}">
                <a16:creationId xmlns:a16="http://schemas.microsoft.com/office/drawing/2014/main" id="{01A5F202-B09E-A86D-D1B6-41EEC05744F4}"/>
              </a:ext>
            </a:extLst>
          </p:cNvPr>
          <p:cNvSpPr>
            <a:spLocks noGrp="1"/>
          </p:cNvSpPr>
          <p:nvPr>
            <p:ph idx="1"/>
          </p:nvPr>
        </p:nvSpPr>
        <p:spPr>
          <a:xfrm>
            <a:off x="467544" y="1844824"/>
            <a:ext cx="8064896" cy="4500500"/>
          </a:xfrm>
        </p:spPr>
        <p:txBody>
          <a:bodyPr/>
          <a:lstStyle/>
          <a:p>
            <a:pPr lvl="1">
              <a:spcBef>
                <a:spcPts val="600"/>
              </a:spcBef>
            </a:pPr>
            <a:r>
              <a:rPr lang="en-US" altLang="zh-CN" sz="2200" dirty="0"/>
              <a:t>Value of a Firm = PV of the cash flows the firms is expected to generate now and in the future</a:t>
            </a:r>
          </a:p>
          <a:p>
            <a:pPr lvl="1">
              <a:spcBef>
                <a:spcPts val="600"/>
              </a:spcBef>
            </a:pPr>
            <a:r>
              <a:rPr lang="en-US" altLang="zh-CN" sz="2200" dirty="0"/>
              <a:t>Who receive the cash flows?</a:t>
            </a:r>
          </a:p>
          <a:p>
            <a:pPr lvl="2">
              <a:spcBef>
                <a:spcPts val="600"/>
              </a:spcBef>
            </a:pPr>
            <a:r>
              <a:rPr lang="en-US" altLang="zh-CN" sz="2000" dirty="0"/>
              <a:t>Investors: holders of the company’s stock and debt</a:t>
            </a:r>
          </a:p>
          <a:p>
            <a:pPr lvl="2">
              <a:spcBef>
                <a:spcPts val="600"/>
              </a:spcBef>
            </a:pPr>
            <a:r>
              <a:rPr lang="en-US" altLang="zh-CN" sz="2000" dirty="0"/>
              <a:t>PV of firm’s cash flows = PV of cash flows to stockholders + PV of cash flows to debtholders</a:t>
            </a:r>
          </a:p>
          <a:p>
            <a:pPr lvl="1">
              <a:spcBef>
                <a:spcPts val="600"/>
              </a:spcBef>
            </a:pPr>
            <a:r>
              <a:rPr lang="en-US" altLang="zh-CN" sz="2200" b="1" dirty="0">
                <a:solidFill>
                  <a:schemeClr val="tx2"/>
                </a:solidFill>
              </a:rPr>
              <a:t>Value of a Firm (V) = Market Value of Equity (E) + Market Value of Debt (D)</a:t>
            </a:r>
          </a:p>
          <a:p>
            <a:pPr lvl="2">
              <a:spcBef>
                <a:spcPts val="600"/>
              </a:spcBef>
            </a:pPr>
            <a:r>
              <a:rPr lang="en-US" altLang="zh-CN" sz="2000" dirty="0"/>
              <a:t>E = # of shares x Price per share</a:t>
            </a:r>
          </a:p>
          <a:p>
            <a:pPr lvl="2">
              <a:spcBef>
                <a:spcPts val="600"/>
              </a:spcBef>
            </a:pPr>
            <a:r>
              <a:rPr lang="en-US" altLang="zh-CN" sz="2000" dirty="0"/>
              <a:t>D = # of bonds x Bond Price or market value of private debt</a:t>
            </a:r>
            <a:endParaRPr lang="zh-CN" altLang="en-US" sz="2000" dirty="0"/>
          </a:p>
        </p:txBody>
      </p:sp>
      <p:sp>
        <p:nvSpPr>
          <p:cNvPr id="4" name="灯片编号占位符 3">
            <a:extLst>
              <a:ext uri="{FF2B5EF4-FFF2-40B4-BE49-F238E27FC236}">
                <a16:creationId xmlns:a16="http://schemas.microsoft.com/office/drawing/2014/main" id="{8FA812DB-9844-2B0D-5769-DD89732738E6}"/>
              </a:ext>
            </a:extLst>
          </p:cNvPr>
          <p:cNvSpPr>
            <a:spLocks noGrp="1"/>
          </p:cNvSpPr>
          <p:nvPr>
            <p:ph type="sldNum" sz="quarter" idx="12"/>
          </p:nvPr>
        </p:nvSpPr>
        <p:spPr/>
        <p:txBody>
          <a:bodyPr/>
          <a:lstStyle/>
          <a:p>
            <a:fld id="{72C6B117-A1BB-46C5-94C4-58E564744097}" type="slidenum">
              <a:rPr lang="en-US" altLang="en-US" smtClean="0"/>
              <a:pPr/>
              <a:t>46</a:t>
            </a:fld>
            <a:endParaRPr lang="en-US" altLang="en-US"/>
          </a:p>
        </p:txBody>
      </p:sp>
    </p:spTree>
    <p:extLst>
      <p:ext uri="{BB962C8B-B14F-4D97-AF65-F5344CB8AC3E}">
        <p14:creationId xmlns:p14="http://schemas.microsoft.com/office/powerpoint/2010/main" val="5238006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Cost of Capital</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83568" y="1916832"/>
                <a:ext cx="7391400" cy="4464496"/>
              </a:xfrm>
            </p:spPr>
            <p:txBody>
              <a:bodyPr/>
              <a:lstStyle/>
              <a:p>
                <a:pPr lvl="1">
                  <a:spcBef>
                    <a:spcPts val="700"/>
                  </a:spcBef>
                  <a:spcAft>
                    <a:spcPts val="700"/>
                  </a:spcAft>
                </a:pPr>
                <a:r>
                  <a:rPr lang="en-US" dirty="0"/>
                  <a:t>The cost of capital or </a:t>
                </a:r>
                <a:r>
                  <a:rPr lang="en-US" i="1" dirty="0">
                    <a:solidFill>
                      <a:srgbClr val="000066"/>
                    </a:solidFill>
                  </a:rPr>
                  <a:t>discount rate for cash flows of a firm</a:t>
                </a:r>
                <a:r>
                  <a:rPr lang="en-US" dirty="0"/>
                  <a:t> is the a weighted average of the cost of equity and debt. </a:t>
                </a:r>
              </a:p>
              <a:p>
                <a:pPr marL="344487" lvl="1" indent="0">
                  <a:spcBef>
                    <a:spcPts val="700"/>
                  </a:spcBef>
                  <a:spcAft>
                    <a:spcPts val="70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𝑊𝐴𝐶𝐶</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𝐸</m:t>
                          </m:r>
                        </m:num>
                        <m:den>
                          <m:r>
                            <a:rPr lang="en-US" b="0" i="1" smtClean="0">
                              <a:latin typeface="Cambria Math" panose="02040503050406030204" pitchFamily="18" charset="0"/>
                            </a:rPr>
                            <m:t>𝑉</m:t>
                          </m:r>
                        </m:den>
                      </m:f>
                      <m:r>
                        <a:rPr lang="en-US" b="0" i="1" smtClean="0">
                          <a:latin typeface="Cambria Math" panose="02040503050406030204" pitchFamily="18" charset="0"/>
                        </a:rPr>
                        <m:t> </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𝐸</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𝐷</m:t>
                          </m:r>
                        </m:num>
                        <m:den>
                          <m:r>
                            <a:rPr lang="en-US" b="0" i="1" smtClean="0">
                              <a:latin typeface="Cambria Math" panose="02040503050406030204" pitchFamily="18" charset="0"/>
                            </a:rPr>
                            <m:t>𝑉</m:t>
                          </m:r>
                        </m:den>
                      </m:f>
                      <m:r>
                        <a:rPr lang="en-US" b="0" i="1" smtClean="0">
                          <a:latin typeface="Cambria Math" panose="02040503050406030204" pitchFamily="18" charset="0"/>
                        </a:rPr>
                        <m:t> </m:t>
                      </m:r>
                      <m:r>
                        <a:rPr lang="en-US" b="0" i="1" smtClean="0">
                          <a:latin typeface="Cambria Math" panose="02040503050406030204" pitchFamily="18" charset="0"/>
                        </a:rPr>
                        <m:t>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𝐷</m:t>
                          </m:r>
                        </m:sub>
                      </m:sSub>
                      <m:r>
                        <a:rPr lang="en-US" b="0" i="1" smtClean="0">
                          <a:latin typeface="Cambria Math" panose="02040503050406030204" pitchFamily="18" charset="0"/>
                        </a:rPr>
                        <m:t>)</m:t>
                      </m:r>
                    </m:oMath>
                  </m:oMathPara>
                </a14:m>
                <a:endParaRPr lang="en-US" dirty="0"/>
              </a:p>
              <a:p>
                <a:pPr lvl="1">
                  <a:spcBef>
                    <a:spcPts val="700"/>
                  </a:spcBef>
                  <a:spcAft>
                    <a:spcPts val="700"/>
                  </a:spcAft>
                </a:pPr>
                <a:r>
                  <a:rPr lang="en-US" dirty="0"/>
                  <a:t>If the company pays corporate tax at rate of </a:t>
                </a:r>
                <a14:m>
                  <m:oMath xmlns:m="http://schemas.openxmlformats.org/officeDocument/2006/math">
                    <m:r>
                      <a:rPr lang="en-US" b="0" i="1" smtClean="0">
                        <a:latin typeface="Cambria Math" panose="02040503050406030204" pitchFamily="18" charset="0"/>
                      </a:rPr>
                      <m:t>𝜏</m:t>
                    </m:r>
                  </m:oMath>
                </a14:m>
                <a:r>
                  <a:rPr lang="en-US" dirty="0"/>
                  <a:t>: </a:t>
                </a:r>
              </a:p>
              <a:p>
                <a:pPr marL="344487" lvl="1" indent="0">
                  <a:spcBef>
                    <a:spcPts val="700"/>
                  </a:spcBef>
                  <a:spcAft>
                    <a:spcPts val="700"/>
                  </a:spcAft>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𝑊𝐴𝐶𝐶</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𝐸</m:t>
                          </m:r>
                        </m:num>
                        <m:den>
                          <m:r>
                            <a:rPr lang="en-US" i="1">
                              <a:latin typeface="Cambria Math" panose="02040503050406030204" pitchFamily="18" charset="0"/>
                            </a:rPr>
                            <m:t>𝑉</m:t>
                          </m:r>
                        </m:den>
                      </m:f>
                      <m:r>
                        <a:rPr lang="en-US" i="1">
                          <a:latin typeface="Cambria Math" panose="02040503050406030204" pitchFamily="18" charset="0"/>
                        </a:rPr>
                        <m:t> </m:t>
                      </m:r>
                      <m:r>
                        <a:rPr lang="en-US" i="1">
                          <a:latin typeface="Cambria Math" panose="02040503050406030204" pitchFamily="18" charset="0"/>
                        </a:rPr>
                        <m:t>𝐸</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𝐸</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𝐷</m:t>
                          </m:r>
                        </m:num>
                        <m:den>
                          <m:r>
                            <a:rPr lang="en-US" i="1">
                              <a:latin typeface="Cambria Math" panose="02040503050406030204" pitchFamily="18" charset="0"/>
                            </a:rPr>
                            <m:t>𝑉</m:t>
                          </m:r>
                        </m:den>
                      </m:f>
                      <m:r>
                        <a:rPr lang="en-US" i="1">
                          <a:latin typeface="Cambria Math" panose="02040503050406030204" pitchFamily="18" charset="0"/>
                        </a:rPr>
                        <m:t> </m:t>
                      </m:r>
                      <m:r>
                        <a:rPr lang="en-US" i="1">
                          <a:latin typeface="Cambria Math" panose="02040503050406030204" pitchFamily="18" charset="0"/>
                        </a:rPr>
                        <m:t>𝐸</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𝐷</m:t>
                          </m:r>
                        </m:sub>
                      </m:sSub>
                      <m:r>
                        <a:rPr lang="en-US" i="1">
                          <a:latin typeface="Cambria Math" panose="02040503050406030204" pitchFamily="18" charset="0"/>
                        </a:rPr>
                        <m:t>)</m:t>
                      </m:r>
                      <m:r>
                        <a:rPr lang="en-US" b="0" i="0" smtClean="0">
                          <a:latin typeface="Cambria Math" panose="02040503050406030204" pitchFamily="18" charset="0"/>
                        </a:rPr>
                        <m:t>(1−</m:t>
                      </m:r>
                      <m:r>
                        <a:rPr lang="en-US" b="0" i="1" smtClean="0">
                          <a:latin typeface="Cambria Math" panose="02040503050406030204" pitchFamily="18" charset="0"/>
                        </a:rPr>
                        <m:t>𝜏</m:t>
                      </m:r>
                      <m:r>
                        <a:rPr lang="en-US" b="0" i="1" smtClean="0">
                          <a:latin typeface="Cambria Math" panose="02040503050406030204" pitchFamily="18" charset="0"/>
                        </a:rPr>
                        <m:t>)</m:t>
                      </m:r>
                    </m:oMath>
                  </m:oMathPara>
                </a14:m>
                <a:endParaRPr lang="en-US" dirty="0"/>
              </a:p>
              <a:p>
                <a:pPr lvl="2">
                  <a:spcBef>
                    <a:spcPts val="700"/>
                  </a:spcBef>
                  <a:spcAft>
                    <a:spcPts val="700"/>
                  </a:spcAft>
                </a:pPr>
                <a:r>
                  <a:rPr lang="en-US" dirty="0"/>
                  <a:t>We will explain why in later classes. </a:t>
                </a:r>
              </a:p>
              <a:p>
                <a:pPr lvl="1">
                  <a:spcBef>
                    <a:spcPts val="700"/>
                  </a:spcBef>
                  <a:spcAft>
                    <a:spcPts val="700"/>
                  </a:spcAft>
                </a:pP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83568" y="1916832"/>
                <a:ext cx="7391400" cy="4464496"/>
              </a:xfrm>
              <a:blipFill>
                <a:blip r:embed="rId2"/>
                <a:stretch>
                  <a:fillRect t="-109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72C6B117-A1BB-46C5-94C4-58E564744097}" type="slidenum">
              <a:rPr lang="en-US" altLang="en-US" smtClean="0"/>
              <a:pPr/>
              <a:t>47</a:t>
            </a:fld>
            <a:endParaRPr lang="en-US" altLang="en-US"/>
          </a:p>
        </p:txBody>
      </p:sp>
      <p:sp>
        <p:nvSpPr>
          <p:cNvPr id="5" name="矩形 4"/>
          <p:cNvSpPr/>
          <p:nvPr/>
        </p:nvSpPr>
        <p:spPr bwMode="auto">
          <a:xfrm>
            <a:off x="2051720" y="3104964"/>
            <a:ext cx="4176464" cy="828092"/>
          </a:xfrm>
          <a:prstGeom prst="rect">
            <a:avLst/>
          </a:prstGeom>
          <a:noFill/>
          <a:ln w="28575" cap="flat" cmpd="sng" algn="ctr">
            <a:solidFill>
              <a:srgbClr val="CC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
        <p:nvSpPr>
          <p:cNvPr id="6" name="矩形 5"/>
          <p:cNvSpPr/>
          <p:nvPr/>
        </p:nvSpPr>
        <p:spPr bwMode="auto">
          <a:xfrm>
            <a:off x="1727684" y="4437112"/>
            <a:ext cx="4968552" cy="828092"/>
          </a:xfrm>
          <a:prstGeom prst="rect">
            <a:avLst/>
          </a:prstGeom>
          <a:noFill/>
          <a:ln w="28575" cap="flat" cmpd="sng" algn="ctr">
            <a:solidFill>
              <a:srgbClr val="CC99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US" sz="2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5148440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02521E-16FA-F0C6-8DA4-A1325B0EB201}"/>
              </a:ext>
            </a:extLst>
          </p:cNvPr>
          <p:cNvSpPr>
            <a:spLocks noGrp="1"/>
          </p:cNvSpPr>
          <p:nvPr>
            <p:ph type="title"/>
          </p:nvPr>
        </p:nvSpPr>
        <p:spPr/>
        <p:txBody>
          <a:bodyPr/>
          <a:lstStyle/>
          <a:p>
            <a:r>
              <a:rPr lang="en-US" altLang="zh-CN" dirty="0"/>
              <a:t>Takeaways</a:t>
            </a:r>
            <a:endParaRPr lang="zh-CN" altLang="en-US" dirty="0"/>
          </a:p>
        </p:txBody>
      </p:sp>
      <p:sp>
        <p:nvSpPr>
          <p:cNvPr id="3" name="内容占位符 2">
            <a:extLst>
              <a:ext uri="{FF2B5EF4-FFF2-40B4-BE49-F238E27FC236}">
                <a16:creationId xmlns:a16="http://schemas.microsoft.com/office/drawing/2014/main" id="{3B6BA6C2-F075-A33F-D796-7A3C2731131A}"/>
              </a:ext>
            </a:extLst>
          </p:cNvPr>
          <p:cNvSpPr>
            <a:spLocks noGrp="1"/>
          </p:cNvSpPr>
          <p:nvPr>
            <p:ph idx="1"/>
          </p:nvPr>
        </p:nvSpPr>
        <p:spPr>
          <a:xfrm>
            <a:off x="621904" y="1736812"/>
            <a:ext cx="8064896" cy="4680520"/>
          </a:xfrm>
        </p:spPr>
        <p:txBody>
          <a:bodyPr/>
          <a:lstStyle/>
          <a:p>
            <a:pPr lvl="1">
              <a:spcBef>
                <a:spcPts val="600"/>
              </a:spcBef>
            </a:pPr>
            <a:r>
              <a:rPr lang="en-US" altLang="zh-CN" sz="2000" dirty="0"/>
              <a:t>An asset creates value for its owner (investors) if it generates a positive value of cash flows.</a:t>
            </a:r>
          </a:p>
          <a:p>
            <a:pPr lvl="1">
              <a:spcBef>
                <a:spcPts val="600"/>
              </a:spcBef>
            </a:pPr>
            <a:r>
              <a:rPr lang="en-US" altLang="zh-CN" sz="2000" dirty="0">
                <a:cs typeface="Times New Roman" panose="02020603050405020304" pitchFamily="18" charset="0"/>
              </a:rPr>
              <a:t>NPV measures how much an investment adds value to the investors.</a:t>
            </a:r>
          </a:p>
          <a:p>
            <a:pPr lvl="1">
              <a:spcBef>
                <a:spcPts val="600"/>
              </a:spcBef>
            </a:pPr>
            <a:r>
              <a:rPr lang="en-US" altLang="zh-CN" sz="2000" dirty="0"/>
              <a:t>For a risky cash flow, the discount rate is the expected return on a financial asset of comparable risk.</a:t>
            </a:r>
          </a:p>
          <a:p>
            <a:pPr lvl="1">
              <a:spcBef>
                <a:spcPts val="600"/>
              </a:spcBef>
            </a:pPr>
            <a:r>
              <a:rPr lang="en-US" altLang="zh-CN" sz="2000" dirty="0"/>
              <a:t>In an efficient market, investing in </a:t>
            </a:r>
            <a:r>
              <a:rPr lang="en-US" altLang="zh-CN" sz="2000" i="1" dirty="0"/>
              <a:t>financial</a:t>
            </a:r>
            <a:r>
              <a:rPr lang="en-US" altLang="zh-CN" sz="2000" dirty="0"/>
              <a:t> assets earns zero NPV.</a:t>
            </a:r>
          </a:p>
          <a:p>
            <a:pPr lvl="1">
              <a:spcBef>
                <a:spcPts val="600"/>
              </a:spcBef>
            </a:pPr>
            <a:r>
              <a:rPr lang="en-US" altLang="zh-CN" sz="2000" dirty="0"/>
              <a:t>The capital budgeting rule of corporate finance (for </a:t>
            </a:r>
            <a:r>
              <a:rPr lang="en-US" altLang="zh-CN" sz="2000" i="1" dirty="0"/>
              <a:t>real</a:t>
            </a:r>
            <a:r>
              <a:rPr lang="en-US" altLang="zh-CN" sz="2000" dirty="0"/>
              <a:t> assets) is to take positive NPV projects.</a:t>
            </a:r>
          </a:p>
          <a:p>
            <a:pPr lvl="1">
              <a:spcBef>
                <a:spcPts val="600"/>
              </a:spcBef>
            </a:pPr>
            <a:r>
              <a:rPr lang="en-US" altLang="zh-CN" sz="2000" dirty="0"/>
              <a:t>Firm value incorporates the NPV of ongoing and potential projects.</a:t>
            </a:r>
          </a:p>
          <a:p>
            <a:pPr lvl="1">
              <a:spcBef>
                <a:spcPts val="600"/>
              </a:spcBef>
            </a:pPr>
            <a:r>
              <a:rPr lang="en-US" altLang="zh-CN" sz="2000" dirty="0"/>
              <a:t>The cost of capital or discount rate for cash flows of a firm is the a weighted average of the cost of equity and debt. </a:t>
            </a:r>
          </a:p>
          <a:p>
            <a:pPr lvl="1">
              <a:spcBef>
                <a:spcPts val="600"/>
              </a:spcBef>
            </a:pPr>
            <a:endParaRPr lang="en-US" altLang="zh-CN" sz="2000" dirty="0"/>
          </a:p>
          <a:p>
            <a:pPr lvl="1">
              <a:spcBef>
                <a:spcPts val="600"/>
              </a:spcBef>
            </a:pPr>
            <a:endParaRPr lang="en-US" altLang="zh-CN" sz="2000" dirty="0"/>
          </a:p>
          <a:p>
            <a:pPr lvl="1">
              <a:spcBef>
                <a:spcPts val="600"/>
              </a:spcBef>
            </a:pPr>
            <a:endParaRPr lang="zh-CN" altLang="en-US" sz="2000" dirty="0"/>
          </a:p>
        </p:txBody>
      </p:sp>
      <p:sp>
        <p:nvSpPr>
          <p:cNvPr id="4" name="灯片编号占位符 3">
            <a:extLst>
              <a:ext uri="{FF2B5EF4-FFF2-40B4-BE49-F238E27FC236}">
                <a16:creationId xmlns:a16="http://schemas.microsoft.com/office/drawing/2014/main" id="{84889DFA-E934-A962-C1C5-8DFFC3FE24C7}"/>
              </a:ext>
            </a:extLst>
          </p:cNvPr>
          <p:cNvSpPr>
            <a:spLocks noGrp="1"/>
          </p:cNvSpPr>
          <p:nvPr>
            <p:ph type="sldNum" sz="quarter" idx="12"/>
          </p:nvPr>
        </p:nvSpPr>
        <p:spPr/>
        <p:txBody>
          <a:bodyPr/>
          <a:lstStyle/>
          <a:p>
            <a:fld id="{72C6B117-A1BB-46C5-94C4-58E564744097}" type="slidenum">
              <a:rPr lang="en-US" altLang="en-US" smtClean="0"/>
              <a:pPr/>
              <a:t>48</a:t>
            </a:fld>
            <a:endParaRPr lang="en-US" altLang="en-US"/>
          </a:p>
        </p:txBody>
      </p:sp>
    </p:spTree>
    <p:extLst>
      <p:ext uri="{BB962C8B-B14F-4D97-AF65-F5344CB8AC3E}">
        <p14:creationId xmlns:p14="http://schemas.microsoft.com/office/powerpoint/2010/main" val="3835212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620" y="152400"/>
            <a:ext cx="8382000" cy="1143000"/>
          </a:xfrm>
        </p:spPr>
        <p:txBody>
          <a:bodyPr>
            <a:normAutofit/>
          </a:bodyPr>
          <a:lstStyle/>
          <a:p>
            <a:r>
              <a:rPr lang="en-US" dirty="0"/>
              <a:t>Excel Magic</a:t>
            </a:r>
          </a:p>
        </p:txBody>
      </p:sp>
      <p:sp>
        <p:nvSpPr>
          <p:cNvPr id="30" name="Content Placeholder 2"/>
          <p:cNvSpPr>
            <a:spLocks noGrp="1"/>
          </p:cNvSpPr>
          <p:nvPr>
            <p:ph idx="1"/>
          </p:nvPr>
        </p:nvSpPr>
        <p:spPr>
          <a:xfrm>
            <a:off x="457200" y="1772816"/>
            <a:ext cx="8458200" cy="4948658"/>
          </a:xfrm>
        </p:spPr>
        <p:txBody>
          <a:bodyPr>
            <a:noAutofit/>
          </a:bodyPr>
          <a:lstStyle/>
          <a:p>
            <a:pPr>
              <a:lnSpc>
                <a:spcPct val="90000"/>
              </a:lnSpc>
            </a:pPr>
            <a:r>
              <a:rPr lang="en-US" altLang="zh-CN" sz="2000" dirty="0">
                <a:solidFill>
                  <a:srgbClr val="996600"/>
                </a:solidFill>
                <a:ea typeface="宋体" pitchFamily="2" charset="-122"/>
              </a:rPr>
              <a:t>Annuity present value </a:t>
            </a:r>
          </a:p>
          <a:p>
            <a:pPr lvl="1">
              <a:lnSpc>
                <a:spcPct val="90000"/>
              </a:lnSpc>
            </a:pPr>
            <a:r>
              <a:rPr lang="en-US" altLang="zh-CN" sz="2000" b="1" dirty="0">
                <a:solidFill>
                  <a:srgbClr val="003366"/>
                </a:solidFill>
                <a:ea typeface="宋体" pitchFamily="2" charset="-122"/>
              </a:rPr>
              <a:t>PV(r, T, C) </a:t>
            </a:r>
            <a:r>
              <a:rPr lang="en-US" altLang="zh-CN" sz="2000" dirty="0">
                <a:ea typeface="宋体" pitchFamily="2" charset="-122"/>
              </a:rPr>
              <a:t>(Note: NO period 0 cash flow)</a:t>
            </a:r>
          </a:p>
          <a:p>
            <a:pPr>
              <a:lnSpc>
                <a:spcPct val="90000"/>
              </a:lnSpc>
            </a:pPr>
            <a:r>
              <a:rPr lang="en-US" altLang="zh-CN" sz="2000" dirty="0">
                <a:solidFill>
                  <a:srgbClr val="996600"/>
                </a:solidFill>
                <a:ea typeface="宋体" pitchFamily="2" charset="-122"/>
              </a:rPr>
              <a:t>Annuity future value</a:t>
            </a:r>
          </a:p>
          <a:p>
            <a:pPr lvl="1">
              <a:lnSpc>
                <a:spcPct val="90000"/>
              </a:lnSpc>
            </a:pPr>
            <a:r>
              <a:rPr lang="en-US" altLang="zh-CN" sz="2000" b="1" dirty="0">
                <a:solidFill>
                  <a:srgbClr val="003366"/>
                </a:solidFill>
                <a:ea typeface="宋体" pitchFamily="2" charset="-122"/>
              </a:rPr>
              <a:t>FV(r, T, C) </a:t>
            </a:r>
            <a:r>
              <a:rPr lang="en-US" altLang="zh-CN" sz="2000" dirty="0">
                <a:ea typeface="宋体" pitchFamily="2" charset="-122"/>
              </a:rPr>
              <a:t>(Note: NO period T cash flow)</a:t>
            </a:r>
          </a:p>
          <a:p>
            <a:pPr>
              <a:lnSpc>
                <a:spcPct val="90000"/>
              </a:lnSpc>
            </a:pPr>
            <a:r>
              <a:rPr lang="en-US" altLang="zh-CN" sz="2000" dirty="0">
                <a:solidFill>
                  <a:srgbClr val="996600"/>
                </a:solidFill>
                <a:ea typeface="宋体" pitchFamily="2" charset="-122"/>
              </a:rPr>
              <a:t>Present value of uneven cash flows</a:t>
            </a:r>
          </a:p>
          <a:p>
            <a:pPr lvl="1">
              <a:lnSpc>
                <a:spcPct val="90000"/>
              </a:lnSpc>
            </a:pPr>
            <a:r>
              <a:rPr lang="en-US" altLang="zh-CN" sz="2000" b="1" dirty="0">
                <a:solidFill>
                  <a:srgbClr val="003366"/>
                </a:solidFill>
                <a:ea typeface="宋体" pitchFamily="2" charset="-122"/>
              </a:rPr>
              <a:t>NPV(r, value1:valueT)</a:t>
            </a:r>
            <a:r>
              <a:rPr lang="en-US" altLang="zh-CN" sz="2000" dirty="0">
                <a:ea typeface="宋体" pitchFamily="2" charset="-122"/>
              </a:rPr>
              <a:t> (Note: NO period 0 cash flow)</a:t>
            </a:r>
          </a:p>
          <a:p>
            <a:pPr>
              <a:lnSpc>
                <a:spcPct val="90000"/>
              </a:lnSpc>
            </a:pPr>
            <a:r>
              <a:rPr lang="en-US" altLang="zh-CN" sz="2000" dirty="0">
                <a:solidFill>
                  <a:srgbClr val="996600"/>
                </a:solidFill>
                <a:ea typeface="宋体" pitchFamily="2" charset="-122"/>
              </a:rPr>
              <a:t>Return on an annuity</a:t>
            </a:r>
            <a:r>
              <a:rPr lang="en-US" altLang="zh-CN" sz="2000" dirty="0">
                <a:ea typeface="宋体" pitchFamily="2" charset="-122"/>
              </a:rPr>
              <a:t> - r</a:t>
            </a:r>
          </a:p>
          <a:p>
            <a:pPr lvl="1">
              <a:lnSpc>
                <a:spcPct val="90000"/>
              </a:lnSpc>
            </a:pPr>
            <a:r>
              <a:rPr lang="en-US" altLang="zh-CN" sz="2000" b="1" dirty="0">
                <a:solidFill>
                  <a:srgbClr val="003366"/>
                </a:solidFill>
                <a:ea typeface="宋体" pitchFamily="2" charset="-122"/>
              </a:rPr>
              <a:t>Rate(T, C, PV, FV)</a:t>
            </a:r>
          </a:p>
          <a:p>
            <a:pPr>
              <a:lnSpc>
                <a:spcPct val="90000"/>
              </a:lnSpc>
            </a:pPr>
            <a:r>
              <a:rPr lang="en-US" altLang="zh-CN" sz="2000" dirty="0">
                <a:solidFill>
                  <a:srgbClr val="996600"/>
                </a:solidFill>
                <a:ea typeface="宋体" pitchFamily="2" charset="-122"/>
              </a:rPr>
              <a:t>Number of periods </a:t>
            </a:r>
            <a:r>
              <a:rPr lang="en-US" altLang="zh-CN" sz="2000" dirty="0">
                <a:ea typeface="宋体" pitchFamily="2" charset="-122"/>
              </a:rPr>
              <a:t>- T</a:t>
            </a:r>
          </a:p>
          <a:p>
            <a:pPr lvl="1">
              <a:lnSpc>
                <a:spcPct val="90000"/>
              </a:lnSpc>
            </a:pPr>
            <a:r>
              <a:rPr lang="en-US" altLang="zh-CN" sz="2000" b="1" dirty="0">
                <a:solidFill>
                  <a:srgbClr val="003366"/>
                </a:solidFill>
                <a:ea typeface="宋体" pitchFamily="2" charset="-122"/>
              </a:rPr>
              <a:t>NPER(r , C, PV, FV)</a:t>
            </a:r>
          </a:p>
          <a:p>
            <a:pPr>
              <a:lnSpc>
                <a:spcPct val="90000"/>
              </a:lnSpc>
            </a:pPr>
            <a:r>
              <a:rPr lang="en-US" altLang="zh-CN" sz="2000" dirty="0">
                <a:solidFill>
                  <a:srgbClr val="996600"/>
                </a:solidFill>
                <a:ea typeface="宋体" pitchFamily="2" charset="-122"/>
              </a:rPr>
              <a:t>Constant payment </a:t>
            </a:r>
            <a:r>
              <a:rPr lang="en-US" altLang="zh-CN" sz="2000" dirty="0">
                <a:ea typeface="宋体" pitchFamily="2" charset="-122"/>
              </a:rPr>
              <a:t>- C</a:t>
            </a:r>
          </a:p>
          <a:p>
            <a:pPr lvl="1">
              <a:lnSpc>
                <a:spcPct val="90000"/>
              </a:lnSpc>
            </a:pPr>
            <a:r>
              <a:rPr lang="en-US" altLang="zh-CN" sz="2000" b="1" dirty="0">
                <a:solidFill>
                  <a:srgbClr val="003366"/>
                </a:solidFill>
                <a:ea typeface="宋体" pitchFamily="2" charset="-122"/>
              </a:rPr>
              <a:t>PMT(r, T, PV, FV)</a:t>
            </a:r>
            <a:endParaRPr lang="en-US" altLang="en-US" sz="2000" b="1" dirty="0">
              <a:solidFill>
                <a:srgbClr val="003366"/>
              </a:solidFill>
            </a:endParaRPr>
          </a:p>
        </p:txBody>
      </p:sp>
      <p:sp>
        <p:nvSpPr>
          <p:cNvPr id="5" name="Slide Number Placeholder 4"/>
          <p:cNvSpPr>
            <a:spLocks noGrp="1"/>
          </p:cNvSpPr>
          <p:nvPr>
            <p:ph type="sldNum" sz="quarter" idx="12"/>
          </p:nvPr>
        </p:nvSpPr>
        <p:spPr/>
        <p:txBody>
          <a:bodyPr/>
          <a:lstStyle/>
          <a:p>
            <a:fld id="{297BB983-1314-4955-8670-892CDFE4C727}" type="slidenum">
              <a:rPr lang="en-US" smtClean="0"/>
              <a:t>49</a:t>
            </a:fld>
            <a:endParaRPr lang="en-US"/>
          </a:p>
        </p:txBody>
      </p:sp>
    </p:spTree>
    <p:extLst>
      <p:ext uri="{BB962C8B-B14F-4D97-AF65-F5344CB8AC3E}">
        <p14:creationId xmlns:p14="http://schemas.microsoft.com/office/powerpoint/2010/main" val="1482876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1D042-166E-D97C-BF22-3B0431EE30D1}"/>
              </a:ext>
            </a:extLst>
          </p:cNvPr>
          <p:cNvSpPr>
            <a:spLocks noGrp="1"/>
          </p:cNvSpPr>
          <p:nvPr>
            <p:ph type="title"/>
          </p:nvPr>
        </p:nvSpPr>
        <p:spPr/>
        <p:txBody>
          <a:bodyPr/>
          <a:lstStyle/>
          <a:p>
            <a:r>
              <a:rPr lang="en-US" altLang="zh-CN" dirty="0"/>
              <a:t>Survey feedback: career development</a:t>
            </a:r>
            <a:endParaRPr lang="zh-CN" altLang="en-US" dirty="0"/>
          </a:p>
        </p:txBody>
      </p:sp>
      <p:sp>
        <p:nvSpPr>
          <p:cNvPr id="3" name="Content Placeholder 2">
            <a:extLst>
              <a:ext uri="{FF2B5EF4-FFF2-40B4-BE49-F238E27FC236}">
                <a16:creationId xmlns:a16="http://schemas.microsoft.com/office/drawing/2014/main" id="{A269C934-1CCE-536E-8153-2FDDB8F4F8EE}"/>
              </a:ext>
            </a:extLst>
          </p:cNvPr>
          <p:cNvSpPr>
            <a:spLocks noGrp="1"/>
          </p:cNvSpPr>
          <p:nvPr>
            <p:ph idx="1"/>
          </p:nvPr>
        </p:nvSpPr>
        <p:spPr/>
        <p:txBody>
          <a:bodyPr/>
          <a:lstStyle/>
          <a:p>
            <a:pPr marL="457200" indent="-457200">
              <a:buFont typeface="Arial" panose="020B0604020202020204" pitchFamily="34" charset="0"/>
              <a:buChar char="•"/>
            </a:pPr>
            <a:r>
              <a:rPr lang="en-US" altLang="zh-CN" dirty="0"/>
              <a:t>Security research: 30%</a:t>
            </a:r>
          </a:p>
          <a:p>
            <a:pPr marL="457200" indent="-457200">
              <a:buFont typeface="Arial" panose="020B0604020202020204" pitchFamily="34" charset="0"/>
              <a:buChar char="•"/>
            </a:pPr>
            <a:r>
              <a:rPr lang="en-US" altLang="zh-CN" dirty="0"/>
              <a:t>PE/VC: 20%</a:t>
            </a:r>
          </a:p>
          <a:p>
            <a:pPr marL="457200" indent="-457200">
              <a:buFont typeface="Arial" panose="020B0604020202020204" pitchFamily="34" charset="0"/>
              <a:buChar char="•"/>
            </a:pPr>
            <a:r>
              <a:rPr lang="en-US" altLang="zh-CN" dirty="0"/>
              <a:t>Trading: 25%</a:t>
            </a:r>
          </a:p>
          <a:p>
            <a:pPr marL="457200" indent="-457200">
              <a:buFont typeface="Arial" panose="020B0604020202020204" pitchFamily="34" charset="0"/>
              <a:buChar char="•"/>
            </a:pPr>
            <a:r>
              <a:rPr lang="en-US" altLang="zh-CN" dirty="0"/>
              <a:t>Quant finance: 25%</a:t>
            </a:r>
            <a:endParaRPr lang="zh-CN" altLang="en-US" dirty="0"/>
          </a:p>
        </p:txBody>
      </p:sp>
      <p:sp>
        <p:nvSpPr>
          <p:cNvPr id="4" name="Slide Number Placeholder 3">
            <a:extLst>
              <a:ext uri="{FF2B5EF4-FFF2-40B4-BE49-F238E27FC236}">
                <a16:creationId xmlns:a16="http://schemas.microsoft.com/office/drawing/2014/main" id="{88F27B40-D9B3-AF9C-B873-F08A9F7D3BD9}"/>
              </a:ext>
            </a:extLst>
          </p:cNvPr>
          <p:cNvSpPr>
            <a:spLocks noGrp="1"/>
          </p:cNvSpPr>
          <p:nvPr>
            <p:ph type="sldNum" sz="quarter" idx="12"/>
          </p:nvPr>
        </p:nvSpPr>
        <p:spPr/>
        <p:txBody>
          <a:bodyPr/>
          <a:lstStyle/>
          <a:p>
            <a:fld id="{72C6B117-A1BB-46C5-94C4-58E564744097}" type="slidenum">
              <a:rPr lang="en-US" altLang="en-US" smtClean="0"/>
              <a:pPr/>
              <a:t>5</a:t>
            </a:fld>
            <a:endParaRPr lang="en-US" altLang="en-US"/>
          </a:p>
        </p:txBody>
      </p:sp>
    </p:spTree>
    <p:extLst>
      <p:ext uri="{BB962C8B-B14F-4D97-AF65-F5344CB8AC3E}">
        <p14:creationId xmlns:p14="http://schemas.microsoft.com/office/powerpoint/2010/main" val="7681468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46D5B8-36C6-534E-6661-961DAF4EFE06}"/>
              </a:ext>
            </a:extLst>
          </p:cNvPr>
          <p:cNvSpPr>
            <a:spLocks noGrp="1"/>
          </p:cNvSpPr>
          <p:nvPr>
            <p:ph type="title"/>
          </p:nvPr>
        </p:nvSpPr>
        <p:spPr/>
        <p:txBody>
          <a:bodyPr/>
          <a:lstStyle/>
          <a:p>
            <a:r>
              <a:rPr lang="en-US" altLang="zh-CN" dirty="0"/>
              <a:t>What Next?</a:t>
            </a:r>
            <a:endParaRPr lang="zh-CN" altLang="en-US" dirty="0"/>
          </a:p>
        </p:txBody>
      </p:sp>
      <p:sp>
        <p:nvSpPr>
          <p:cNvPr id="3" name="内容占位符 2">
            <a:extLst>
              <a:ext uri="{FF2B5EF4-FFF2-40B4-BE49-F238E27FC236}">
                <a16:creationId xmlns:a16="http://schemas.microsoft.com/office/drawing/2014/main" id="{E707CB63-7990-1BBD-BC5F-DDA9ADCD1237}"/>
              </a:ext>
            </a:extLst>
          </p:cNvPr>
          <p:cNvSpPr>
            <a:spLocks noGrp="1"/>
          </p:cNvSpPr>
          <p:nvPr>
            <p:ph idx="1"/>
          </p:nvPr>
        </p:nvSpPr>
        <p:spPr>
          <a:xfrm>
            <a:off x="395536" y="1628800"/>
            <a:ext cx="8352928" cy="4785320"/>
          </a:xfrm>
        </p:spPr>
        <p:txBody>
          <a:bodyPr/>
          <a:lstStyle/>
          <a:p>
            <a:pPr lvl="1">
              <a:spcBef>
                <a:spcPts val="600"/>
              </a:spcBef>
              <a:spcAft>
                <a:spcPts val="600"/>
              </a:spcAft>
            </a:pPr>
            <a:r>
              <a:rPr lang="en-US" altLang="zh-CN" b="1" dirty="0"/>
              <a:t>Capital Budgeting</a:t>
            </a:r>
          </a:p>
          <a:p>
            <a:pPr lvl="3">
              <a:spcBef>
                <a:spcPts val="600"/>
              </a:spcBef>
              <a:spcAft>
                <a:spcPts val="600"/>
              </a:spcAft>
            </a:pPr>
            <a:r>
              <a:rPr lang="en-US" altLang="zh-CN" sz="1800" dirty="0"/>
              <a:t>Topic 2. Method comparison </a:t>
            </a:r>
          </a:p>
          <a:p>
            <a:pPr lvl="2">
              <a:spcBef>
                <a:spcPts val="600"/>
              </a:spcBef>
              <a:spcAft>
                <a:spcPts val="600"/>
              </a:spcAft>
            </a:pPr>
            <a:r>
              <a:rPr lang="en-US" altLang="zh-CN" sz="2000" dirty="0"/>
              <a:t>What </a:t>
            </a:r>
            <a:r>
              <a:rPr lang="en-US" altLang="zh-CN" sz="2000" b="1" dirty="0">
                <a:solidFill>
                  <a:schemeClr val="tx2"/>
                </a:solidFill>
              </a:rPr>
              <a:t>cash flows</a:t>
            </a:r>
            <a:r>
              <a:rPr lang="en-US" altLang="zh-CN" sz="2000" dirty="0"/>
              <a:t>? </a:t>
            </a:r>
          </a:p>
          <a:p>
            <a:pPr lvl="3">
              <a:spcBef>
                <a:spcPts val="600"/>
              </a:spcBef>
              <a:spcAft>
                <a:spcPts val="600"/>
              </a:spcAft>
            </a:pPr>
            <a:r>
              <a:rPr lang="en-US" altLang="zh-CN" sz="1800" dirty="0"/>
              <a:t>Topic 3. Accounting Review</a:t>
            </a:r>
          </a:p>
          <a:p>
            <a:pPr lvl="3">
              <a:spcBef>
                <a:spcPts val="600"/>
              </a:spcBef>
              <a:spcAft>
                <a:spcPts val="600"/>
              </a:spcAft>
            </a:pPr>
            <a:r>
              <a:rPr lang="en-US" altLang="zh-CN" sz="1800" dirty="0"/>
              <a:t>Topic</a:t>
            </a:r>
            <a:r>
              <a:rPr lang="zh-CN" altLang="en-US" sz="1800" dirty="0"/>
              <a:t> </a:t>
            </a:r>
            <a:r>
              <a:rPr lang="en-US" altLang="zh-CN" sz="1800" dirty="0"/>
              <a:t>4.</a:t>
            </a:r>
            <a:r>
              <a:rPr lang="zh-CN" altLang="en-US" sz="1800" dirty="0"/>
              <a:t> </a:t>
            </a:r>
            <a:r>
              <a:rPr lang="en-US" altLang="zh-CN" sz="1800" dirty="0"/>
              <a:t>Project Cash Flows (Free Cash Flow)</a:t>
            </a:r>
          </a:p>
          <a:p>
            <a:pPr lvl="3">
              <a:spcBef>
                <a:spcPts val="600"/>
              </a:spcBef>
              <a:spcAft>
                <a:spcPts val="600"/>
              </a:spcAft>
            </a:pPr>
            <a:r>
              <a:rPr lang="en-US" altLang="zh-CN" sz="1800" dirty="0"/>
              <a:t>Case I. </a:t>
            </a:r>
          </a:p>
          <a:p>
            <a:pPr lvl="2">
              <a:spcBef>
                <a:spcPts val="600"/>
              </a:spcBef>
              <a:spcAft>
                <a:spcPts val="600"/>
              </a:spcAft>
            </a:pPr>
            <a:r>
              <a:rPr lang="en-US" altLang="zh-CN" sz="2000" dirty="0"/>
              <a:t>What </a:t>
            </a:r>
            <a:r>
              <a:rPr lang="en-US" altLang="zh-CN" sz="2000" b="1" dirty="0">
                <a:solidFill>
                  <a:schemeClr val="tx2"/>
                </a:solidFill>
              </a:rPr>
              <a:t>discount rate</a:t>
            </a:r>
            <a:r>
              <a:rPr lang="en-US" altLang="zh-CN" sz="2000" dirty="0"/>
              <a:t>? </a:t>
            </a:r>
          </a:p>
          <a:p>
            <a:pPr lvl="3">
              <a:spcBef>
                <a:spcPts val="600"/>
              </a:spcBef>
              <a:spcAft>
                <a:spcPts val="600"/>
              </a:spcAft>
            </a:pPr>
            <a:r>
              <a:rPr lang="en-US" altLang="zh-CN" sz="1800" dirty="0"/>
              <a:t>Weighted Average Cost of Capital</a:t>
            </a:r>
          </a:p>
          <a:p>
            <a:pPr lvl="3">
              <a:spcBef>
                <a:spcPts val="600"/>
              </a:spcBef>
              <a:spcAft>
                <a:spcPts val="600"/>
              </a:spcAft>
            </a:pPr>
            <a:r>
              <a:rPr lang="en-US" altLang="zh-CN" sz="1800" dirty="0"/>
              <a:t>Topic 5. Bond Valuation (cost of debt)</a:t>
            </a:r>
          </a:p>
          <a:p>
            <a:pPr lvl="3">
              <a:spcBef>
                <a:spcPts val="600"/>
              </a:spcBef>
              <a:spcAft>
                <a:spcPts val="600"/>
              </a:spcAft>
            </a:pPr>
            <a:r>
              <a:rPr lang="en-US" altLang="zh-CN" sz="1800" dirty="0"/>
              <a:t>Topic 6. Stock Valuation (cost of equity) </a:t>
            </a:r>
          </a:p>
          <a:p>
            <a:pPr lvl="3">
              <a:spcBef>
                <a:spcPts val="600"/>
              </a:spcBef>
              <a:spcAft>
                <a:spcPts val="600"/>
              </a:spcAft>
            </a:pPr>
            <a:r>
              <a:rPr lang="en-US" altLang="zh-CN" sz="1800" dirty="0"/>
              <a:t>Topic 7. CAPM (expected return &amp; risk; modern theory of asset pricing) </a:t>
            </a:r>
          </a:p>
        </p:txBody>
      </p:sp>
      <p:sp>
        <p:nvSpPr>
          <p:cNvPr id="4" name="灯片编号占位符 3">
            <a:extLst>
              <a:ext uri="{FF2B5EF4-FFF2-40B4-BE49-F238E27FC236}">
                <a16:creationId xmlns:a16="http://schemas.microsoft.com/office/drawing/2014/main" id="{57DAC01D-5D57-403B-10D3-E54AB7FE431A}"/>
              </a:ext>
            </a:extLst>
          </p:cNvPr>
          <p:cNvSpPr>
            <a:spLocks noGrp="1"/>
          </p:cNvSpPr>
          <p:nvPr>
            <p:ph type="sldNum" sz="quarter" idx="12"/>
          </p:nvPr>
        </p:nvSpPr>
        <p:spPr/>
        <p:txBody>
          <a:bodyPr/>
          <a:lstStyle/>
          <a:p>
            <a:fld id="{72C6B117-A1BB-46C5-94C4-58E564744097}" type="slidenum">
              <a:rPr lang="en-US" altLang="en-US" smtClean="0"/>
              <a:pPr/>
              <a:t>50</a:t>
            </a:fld>
            <a:endParaRPr lang="en-US" altLang="en-US"/>
          </a:p>
        </p:txBody>
      </p:sp>
    </p:spTree>
    <p:extLst>
      <p:ext uri="{BB962C8B-B14F-4D97-AF65-F5344CB8AC3E}">
        <p14:creationId xmlns:p14="http://schemas.microsoft.com/office/powerpoint/2010/main" val="3488995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359E-7A05-8017-FD06-E87165A2AEC3}"/>
              </a:ext>
            </a:extLst>
          </p:cNvPr>
          <p:cNvSpPr>
            <a:spLocks noGrp="1"/>
          </p:cNvSpPr>
          <p:nvPr>
            <p:ph type="title"/>
          </p:nvPr>
        </p:nvSpPr>
        <p:spPr/>
        <p:txBody>
          <a:bodyPr/>
          <a:lstStyle/>
          <a:p>
            <a:r>
              <a:rPr lang="en-US" altLang="zh-CN" dirty="0"/>
              <a:t>Lecture feedback</a:t>
            </a:r>
            <a:endParaRPr lang="zh-CN" altLang="en-US" dirty="0"/>
          </a:p>
        </p:txBody>
      </p:sp>
      <p:sp>
        <p:nvSpPr>
          <p:cNvPr id="3" name="Content Placeholder 2">
            <a:extLst>
              <a:ext uri="{FF2B5EF4-FFF2-40B4-BE49-F238E27FC236}">
                <a16:creationId xmlns:a16="http://schemas.microsoft.com/office/drawing/2014/main" id="{4386AA3C-7BCA-8776-EEC7-F197EE72DEEA}"/>
              </a:ext>
            </a:extLst>
          </p:cNvPr>
          <p:cNvSpPr>
            <a:spLocks noGrp="1"/>
          </p:cNvSpPr>
          <p:nvPr>
            <p:ph idx="1"/>
          </p:nvPr>
        </p:nvSpPr>
        <p:spPr/>
        <p:txBody>
          <a:bodyPr/>
          <a:lstStyle/>
          <a:p>
            <a:pPr marL="457200" indent="-457200">
              <a:buFont typeface="Arial" panose="020B0604020202020204" pitchFamily="34" charset="0"/>
              <a:buChar char="•"/>
            </a:pPr>
            <a:r>
              <a:rPr lang="en-US" altLang="zh-CN" dirty="0"/>
              <a:t>22% found class progressed too fast</a:t>
            </a:r>
          </a:p>
          <a:p>
            <a:pPr marL="457200" indent="-457200">
              <a:buFont typeface="Arial" panose="020B0604020202020204" pitchFamily="34" charset="0"/>
              <a:buChar char="•"/>
            </a:pPr>
            <a:r>
              <a:rPr lang="en-US" altLang="zh-CN" dirty="0"/>
              <a:t>36% found the English lecturing too fast</a:t>
            </a:r>
          </a:p>
          <a:p>
            <a:pPr marL="457200" indent="-457200">
              <a:buFont typeface="Arial" panose="020B0604020202020204" pitchFamily="34" charset="0"/>
              <a:buChar char="•"/>
            </a:pPr>
            <a:endParaRPr lang="en-US" altLang="zh-CN" dirty="0"/>
          </a:p>
          <a:p>
            <a:pPr marL="457200" indent="-457200">
              <a:buFont typeface="Arial" panose="020B0604020202020204" pitchFamily="34" charset="0"/>
              <a:buChar char="•"/>
            </a:pPr>
            <a:r>
              <a:rPr lang="en-US" altLang="zh-CN" dirty="0"/>
              <a:t>I’ll try to add more Chinese translation when necessary</a:t>
            </a:r>
          </a:p>
          <a:p>
            <a:pPr marL="457200" indent="-457200">
              <a:buFont typeface="Arial" panose="020B0604020202020204" pitchFamily="34" charset="0"/>
              <a:buChar char="•"/>
            </a:pPr>
            <a:r>
              <a:rPr lang="en-US" altLang="zh-CN" dirty="0"/>
              <a:t>Summarize class materials at the end of the class</a:t>
            </a:r>
          </a:p>
          <a:p>
            <a:pPr marL="457200" indent="-457200">
              <a:buFont typeface="Arial" panose="020B0604020202020204" pitchFamily="34" charset="0"/>
              <a:buChar char="•"/>
            </a:pPr>
            <a:r>
              <a:rPr lang="en-US" altLang="zh-CN" dirty="0"/>
              <a:t>Simulated exercise </a:t>
            </a:r>
          </a:p>
          <a:p>
            <a:pPr marL="457200" indent="-457200">
              <a:buFont typeface="Arial" panose="020B0604020202020204" pitchFamily="34" charset="0"/>
              <a:buChar char="•"/>
            </a:pPr>
            <a:r>
              <a:rPr lang="en-US" altLang="zh-CN" dirty="0"/>
              <a:t>And also real world examples </a:t>
            </a:r>
            <a:endParaRPr lang="zh-CN" altLang="en-US" dirty="0"/>
          </a:p>
        </p:txBody>
      </p:sp>
      <p:sp>
        <p:nvSpPr>
          <p:cNvPr id="4" name="Slide Number Placeholder 3">
            <a:extLst>
              <a:ext uri="{FF2B5EF4-FFF2-40B4-BE49-F238E27FC236}">
                <a16:creationId xmlns:a16="http://schemas.microsoft.com/office/drawing/2014/main" id="{A592F63B-2648-A50F-6585-888FBC7B02CA}"/>
              </a:ext>
            </a:extLst>
          </p:cNvPr>
          <p:cNvSpPr>
            <a:spLocks noGrp="1"/>
          </p:cNvSpPr>
          <p:nvPr>
            <p:ph type="sldNum" sz="quarter" idx="12"/>
          </p:nvPr>
        </p:nvSpPr>
        <p:spPr/>
        <p:txBody>
          <a:bodyPr/>
          <a:lstStyle/>
          <a:p>
            <a:fld id="{72C6B117-A1BB-46C5-94C4-58E564744097}" type="slidenum">
              <a:rPr lang="en-US" altLang="en-US" smtClean="0"/>
              <a:pPr/>
              <a:t>6</a:t>
            </a:fld>
            <a:endParaRPr lang="en-US" altLang="en-US"/>
          </a:p>
        </p:txBody>
      </p:sp>
    </p:spTree>
    <p:extLst>
      <p:ext uri="{BB962C8B-B14F-4D97-AF65-F5344CB8AC3E}">
        <p14:creationId xmlns:p14="http://schemas.microsoft.com/office/powerpoint/2010/main" val="1284718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26222-BF22-AB62-7D9C-B2F1E7312FC4}"/>
              </a:ext>
            </a:extLst>
          </p:cNvPr>
          <p:cNvSpPr>
            <a:spLocks noGrp="1"/>
          </p:cNvSpPr>
          <p:nvPr>
            <p:ph type="title"/>
          </p:nvPr>
        </p:nvSpPr>
        <p:spPr/>
        <p:txBody>
          <a:bodyPr/>
          <a:lstStyle/>
          <a:p>
            <a:r>
              <a:rPr lang="en-US" altLang="zh-CN" dirty="0"/>
              <a:t>About the group project</a:t>
            </a:r>
            <a:endParaRPr lang="zh-CN" altLang="en-US" dirty="0"/>
          </a:p>
        </p:txBody>
      </p:sp>
      <p:sp>
        <p:nvSpPr>
          <p:cNvPr id="3" name="Content Placeholder 2">
            <a:extLst>
              <a:ext uri="{FF2B5EF4-FFF2-40B4-BE49-F238E27FC236}">
                <a16:creationId xmlns:a16="http://schemas.microsoft.com/office/drawing/2014/main" id="{8836103C-FC35-6F93-6714-62F85C15FAB3}"/>
              </a:ext>
            </a:extLst>
          </p:cNvPr>
          <p:cNvSpPr>
            <a:spLocks noGrp="1"/>
          </p:cNvSpPr>
          <p:nvPr>
            <p:ph idx="1"/>
          </p:nvPr>
        </p:nvSpPr>
        <p:spPr/>
        <p:txBody>
          <a:bodyPr/>
          <a:lstStyle/>
          <a:p>
            <a:endParaRPr lang="zh-CN" altLang="en-US"/>
          </a:p>
        </p:txBody>
      </p:sp>
      <p:sp>
        <p:nvSpPr>
          <p:cNvPr id="4" name="Slide Number Placeholder 3">
            <a:extLst>
              <a:ext uri="{FF2B5EF4-FFF2-40B4-BE49-F238E27FC236}">
                <a16:creationId xmlns:a16="http://schemas.microsoft.com/office/drawing/2014/main" id="{7EE0A625-0668-F132-FA34-1B380E2F2486}"/>
              </a:ext>
            </a:extLst>
          </p:cNvPr>
          <p:cNvSpPr>
            <a:spLocks noGrp="1"/>
          </p:cNvSpPr>
          <p:nvPr>
            <p:ph type="sldNum" sz="quarter" idx="12"/>
          </p:nvPr>
        </p:nvSpPr>
        <p:spPr/>
        <p:txBody>
          <a:bodyPr/>
          <a:lstStyle/>
          <a:p>
            <a:fld id="{72C6B117-A1BB-46C5-94C4-58E564744097}" type="slidenum">
              <a:rPr lang="en-US" altLang="en-US" smtClean="0"/>
              <a:pPr/>
              <a:t>7</a:t>
            </a:fld>
            <a:endParaRPr lang="en-US" altLang="en-US"/>
          </a:p>
        </p:txBody>
      </p:sp>
    </p:spTree>
    <p:extLst>
      <p:ext uri="{BB962C8B-B14F-4D97-AF65-F5344CB8AC3E}">
        <p14:creationId xmlns:p14="http://schemas.microsoft.com/office/powerpoint/2010/main" val="2169332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A6B10-DBFA-333B-7776-D36039338350}"/>
              </a:ext>
            </a:extLst>
          </p:cNvPr>
          <p:cNvSpPr>
            <a:spLocks noGrp="1"/>
          </p:cNvSpPr>
          <p:nvPr>
            <p:ph type="title"/>
          </p:nvPr>
        </p:nvSpPr>
        <p:spPr/>
        <p:txBody>
          <a:bodyPr/>
          <a:lstStyle/>
          <a:p>
            <a:r>
              <a:rPr lang="en-US" altLang="zh-CN" dirty="0"/>
              <a:t>Last class</a:t>
            </a:r>
            <a:endParaRPr lang="zh-CN" altLang="en-US" dirty="0"/>
          </a:p>
        </p:txBody>
      </p:sp>
      <p:sp>
        <p:nvSpPr>
          <p:cNvPr id="3" name="Content Placeholder 2">
            <a:extLst>
              <a:ext uri="{FF2B5EF4-FFF2-40B4-BE49-F238E27FC236}">
                <a16:creationId xmlns:a16="http://schemas.microsoft.com/office/drawing/2014/main" id="{B048F5E8-9782-B32D-75F7-96F0ADB6367A}"/>
              </a:ext>
            </a:extLst>
          </p:cNvPr>
          <p:cNvSpPr>
            <a:spLocks noGrp="1"/>
          </p:cNvSpPr>
          <p:nvPr>
            <p:ph idx="1"/>
          </p:nvPr>
        </p:nvSpPr>
        <p:spPr>
          <a:xfrm>
            <a:off x="683568" y="1676400"/>
            <a:ext cx="7391400" cy="4776936"/>
          </a:xfrm>
        </p:spPr>
        <p:txBody>
          <a:bodyPr/>
          <a:lstStyle/>
          <a:p>
            <a:pPr marL="457200" indent="-457200">
              <a:buFont typeface="Arial" panose="020B0604020202020204" pitchFamily="34" charset="0"/>
              <a:buChar char="•"/>
            </a:pPr>
            <a:r>
              <a:rPr lang="en-US" altLang="zh-CN" dirty="0"/>
              <a:t>Introduction to corporate finance.</a:t>
            </a:r>
          </a:p>
          <a:p>
            <a:pPr marL="457200" indent="-457200">
              <a:buFont typeface="Arial" panose="020B0604020202020204" pitchFamily="34" charset="0"/>
              <a:buChar char="•"/>
            </a:pPr>
            <a:r>
              <a:rPr lang="en-US" altLang="zh-CN" dirty="0"/>
              <a:t>What is finance?</a:t>
            </a:r>
          </a:p>
          <a:p>
            <a:pPr marL="457200" indent="-457200">
              <a:buFont typeface="Arial" panose="020B0604020202020204" pitchFamily="34" charset="0"/>
              <a:buChar char="•"/>
            </a:pPr>
            <a:r>
              <a:rPr lang="en-US" altLang="zh-CN" dirty="0"/>
              <a:t>What is corporation? How is it different from proprietorship </a:t>
            </a:r>
            <a:r>
              <a:rPr lang="zh-CN" altLang="en-US" dirty="0"/>
              <a:t>独资企业</a:t>
            </a:r>
            <a:r>
              <a:rPr lang="en-US" altLang="zh-CN" dirty="0"/>
              <a:t> and partnerships </a:t>
            </a:r>
            <a:r>
              <a:rPr lang="zh-CN" altLang="en-US" dirty="0"/>
              <a:t>合伙人</a:t>
            </a:r>
            <a:r>
              <a:rPr lang="en-US" altLang="zh-CN" dirty="0"/>
              <a:t>?</a:t>
            </a:r>
          </a:p>
          <a:p>
            <a:pPr marL="806450" lvl="1" indent="-457200">
              <a:buFont typeface="Arial" panose="020B0604020202020204" pitchFamily="34" charset="0"/>
              <a:buChar char="•"/>
            </a:pPr>
            <a:r>
              <a:rPr lang="en-US" altLang="zh-CN" dirty="0"/>
              <a:t>Limited liability</a:t>
            </a:r>
          </a:p>
          <a:p>
            <a:pPr marL="806450" lvl="1" indent="-457200">
              <a:buFont typeface="Arial" panose="020B0604020202020204" pitchFamily="34" charset="0"/>
              <a:buChar char="•"/>
            </a:pPr>
            <a:r>
              <a:rPr lang="en-US" altLang="zh-CN" dirty="0"/>
              <a:t>How easy/difficult is the transfer of ownership</a:t>
            </a:r>
          </a:p>
          <a:p>
            <a:pPr marL="806450" lvl="1" indent="-457200">
              <a:buFont typeface="Arial" panose="020B0604020202020204" pitchFamily="34" charset="0"/>
              <a:buChar char="•"/>
            </a:pPr>
            <a:r>
              <a:rPr lang="en-US" altLang="zh-CN" dirty="0"/>
              <a:t>Tax treatment</a:t>
            </a:r>
          </a:p>
          <a:p>
            <a:pPr marL="457200" indent="-457200">
              <a:buFont typeface="Arial" panose="020B0604020202020204" pitchFamily="34" charset="0"/>
              <a:buChar char="•"/>
            </a:pPr>
            <a:r>
              <a:rPr lang="en-US" altLang="zh-CN" dirty="0"/>
              <a:t>What are corporate finance decisions?</a:t>
            </a:r>
          </a:p>
          <a:p>
            <a:pPr marL="457200" indent="-457200">
              <a:buFont typeface="Arial" panose="020B0604020202020204" pitchFamily="34" charset="0"/>
              <a:buChar char="•"/>
            </a:pPr>
            <a:r>
              <a:rPr lang="en-US" altLang="zh-CN" dirty="0"/>
              <a:t>Goal of corporations</a:t>
            </a:r>
            <a:endParaRPr lang="zh-CN" altLang="en-US" dirty="0"/>
          </a:p>
        </p:txBody>
      </p:sp>
      <p:sp>
        <p:nvSpPr>
          <p:cNvPr id="4" name="Slide Number Placeholder 3">
            <a:extLst>
              <a:ext uri="{FF2B5EF4-FFF2-40B4-BE49-F238E27FC236}">
                <a16:creationId xmlns:a16="http://schemas.microsoft.com/office/drawing/2014/main" id="{9716223D-72B9-AC4C-C9B3-74E6A03AF3FC}"/>
              </a:ext>
            </a:extLst>
          </p:cNvPr>
          <p:cNvSpPr>
            <a:spLocks noGrp="1"/>
          </p:cNvSpPr>
          <p:nvPr>
            <p:ph type="sldNum" sz="quarter" idx="12"/>
          </p:nvPr>
        </p:nvSpPr>
        <p:spPr/>
        <p:txBody>
          <a:bodyPr/>
          <a:lstStyle/>
          <a:p>
            <a:fld id="{72C6B117-A1BB-46C5-94C4-58E564744097}" type="slidenum">
              <a:rPr lang="en-US" altLang="en-US" smtClean="0"/>
              <a:pPr/>
              <a:t>8</a:t>
            </a:fld>
            <a:endParaRPr lang="en-US" altLang="en-US"/>
          </a:p>
        </p:txBody>
      </p:sp>
    </p:spTree>
    <p:extLst>
      <p:ext uri="{BB962C8B-B14F-4D97-AF65-F5344CB8AC3E}">
        <p14:creationId xmlns:p14="http://schemas.microsoft.com/office/powerpoint/2010/main" val="2535337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69AA0-2B90-00B2-DC5C-D6E2A99FF4F2}"/>
              </a:ext>
            </a:extLst>
          </p:cNvPr>
          <p:cNvSpPr>
            <a:spLocks noGrp="1"/>
          </p:cNvSpPr>
          <p:nvPr>
            <p:ph type="title"/>
          </p:nvPr>
        </p:nvSpPr>
        <p:spPr/>
        <p:txBody>
          <a:bodyPr/>
          <a:lstStyle/>
          <a:p>
            <a:r>
              <a:rPr lang="en-US" altLang="zh-CN" dirty="0"/>
              <a:t>Simulated exam questions</a:t>
            </a:r>
            <a:endParaRPr lang="zh-CN" altLang="en-US" dirty="0"/>
          </a:p>
        </p:txBody>
      </p:sp>
      <p:sp>
        <p:nvSpPr>
          <p:cNvPr id="3" name="Content Placeholder 2">
            <a:extLst>
              <a:ext uri="{FF2B5EF4-FFF2-40B4-BE49-F238E27FC236}">
                <a16:creationId xmlns:a16="http://schemas.microsoft.com/office/drawing/2014/main" id="{AE553BA4-9A4E-80ED-A5D1-8732B9918088}"/>
              </a:ext>
            </a:extLst>
          </p:cNvPr>
          <p:cNvSpPr>
            <a:spLocks noGrp="1"/>
          </p:cNvSpPr>
          <p:nvPr>
            <p:ph idx="1"/>
          </p:nvPr>
        </p:nvSpPr>
        <p:spPr/>
        <p:txBody>
          <a:bodyPr/>
          <a:lstStyle/>
          <a:p>
            <a:pPr marL="457200" indent="-457200">
              <a:buFont typeface="Arial" panose="020B0604020202020204" pitchFamily="34" charset="0"/>
              <a:buChar char="•"/>
            </a:pPr>
            <a:r>
              <a:rPr lang="en-US" altLang="zh-CN" dirty="0"/>
              <a:t>True or false: general partners are protected by limited liability </a:t>
            </a:r>
          </a:p>
          <a:p>
            <a:pPr marL="457200" indent="-457200">
              <a:buFont typeface="Arial" panose="020B0604020202020204" pitchFamily="34" charset="0"/>
              <a:buChar char="•"/>
            </a:pPr>
            <a:endParaRPr lang="en-US" altLang="zh-CN" dirty="0"/>
          </a:p>
          <a:p>
            <a:pPr marL="457200" indent="-457200">
              <a:buFont typeface="Arial" panose="020B0604020202020204" pitchFamily="34" charset="0"/>
              <a:buChar char="•"/>
            </a:pPr>
            <a:r>
              <a:rPr lang="en-US" altLang="zh-CN" dirty="0"/>
              <a:t>Give me one example of corporate payout decisions</a:t>
            </a:r>
          </a:p>
          <a:p>
            <a:pPr marL="457200" indent="-457200">
              <a:buFont typeface="Arial" panose="020B0604020202020204" pitchFamily="34" charset="0"/>
              <a:buChar char="•"/>
            </a:pPr>
            <a:endParaRPr lang="en-US" altLang="zh-CN" dirty="0"/>
          </a:p>
          <a:p>
            <a:pPr marL="457200" indent="-457200">
              <a:buFont typeface="Arial" panose="020B0604020202020204" pitchFamily="34" charset="0"/>
              <a:buChar char="•"/>
            </a:pPr>
            <a:r>
              <a:rPr lang="en-US" altLang="zh-CN" dirty="0"/>
              <a:t>Explain in one example how the rise of ESG investment is not conflicted with the company’s purpose of maximizing shareholder value</a:t>
            </a:r>
            <a:endParaRPr lang="zh-CN" altLang="en-US" dirty="0"/>
          </a:p>
        </p:txBody>
      </p:sp>
      <p:sp>
        <p:nvSpPr>
          <p:cNvPr id="4" name="Slide Number Placeholder 3">
            <a:extLst>
              <a:ext uri="{FF2B5EF4-FFF2-40B4-BE49-F238E27FC236}">
                <a16:creationId xmlns:a16="http://schemas.microsoft.com/office/drawing/2014/main" id="{EDEF8BD3-705A-6DD8-EF84-281701C7C5D0}"/>
              </a:ext>
            </a:extLst>
          </p:cNvPr>
          <p:cNvSpPr>
            <a:spLocks noGrp="1"/>
          </p:cNvSpPr>
          <p:nvPr>
            <p:ph type="sldNum" sz="quarter" idx="12"/>
          </p:nvPr>
        </p:nvSpPr>
        <p:spPr/>
        <p:txBody>
          <a:bodyPr/>
          <a:lstStyle/>
          <a:p>
            <a:fld id="{72C6B117-A1BB-46C5-94C4-58E564744097}" type="slidenum">
              <a:rPr lang="en-US" altLang="en-US" smtClean="0"/>
              <a:pPr/>
              <a:t>9</a:t>
            </a:fld>
            <a:endParaRPr lang="en-US" altLang="en-US"/>
          </a:p>
        </p:txBody>
      </p:sp>
    </p:spTree>
    <p:extLst>
      <p:ext uri="{BB962C8B-B14F-4D97-AF65-F5344CB8AC3E}">
        <p14:creationId xmlns:p14="http://schemas.microsoft.com/office/powerpoint/2010/main" val="606464250"/>
      </p:ext>
    </p:extLst>
  </p:cSld>
  <p:clrMapOvr>
    <a:masterClrMapping/>
  </p:clrMapOvr>
</p:sld>
</file>

<file path=ppt/theme/theme1.xml><?xml version="1.0" encoding="utf-8"?>
<a:theme xmlns:a="http://schemas.openxmlformats.org/drawingml/2006/main" name="Sales training presentation">
  <a:themeElements>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Sales Training_final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Sales Training_fina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Sales Training_fina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Sales Training_fina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Sales Training_fina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Sales Training_fina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Sales Training_fina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Sales Training_fina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Sales Training_fina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Sales Training_fina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19684</TotalTime>
  <Words>3532</Words>
  <Application>Microsoft Office PowerPoint</Application>
  <PresentationFormat>On-screen Show (4:3)</PresentationFormat>
  <Paragraphs>443</Paragraphs>
  <Slides>50</Slides>
  <Notes>13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61" baseType="lpstr">
      <vt:lpstr>-apple-system</vt:lpstr>
      <vt:lpstr>宋体</vt:lpstr>
      <vt:lpstr>Arial</vt:lpstr>
      <vt:lpstr>Calibri</vt:lpstr>
      <vt:lpstr>Cambria</vt:lpstr>
      <vt:lpstr>Cambria Math</vt:lpstr>
      <vt:lpstr>Times New Roman</vt:lpstr>
      <vt:lpstr>Verdana</vt:lpstr>
      <vt:lpstr>Wingdings</vt:lpstr>
      <vt:lpstr>Sales training presentation</vt:lpstr>
      <vt:lpstr>Equation</vt:lpstr>
      <vt:lpstr>Corporate Finance Lecture 1: NPV and Basic Concepts of Corporate Finance</vt:lpstr>
      <vt:lpstr>Today</vt:lpstr>
      <vt:lpstr>Class design</vt:lpstr>
      <vt:lpstr>Survey feedback: background</vt:lpstr>
      <vt:lpstr>Survey feedback: career development</vt:lpstr>
      <vt:lpstr>Lecture feedback</vt:lpstr>
      <vt:lpstr>About the group project</vt:lpstr>
      <vt:lpstr>Last class</vt:lpstr>
      <vt:lpstr>Simulated exam questions</vt:lpstr>
      <vt:lpstr>This class</vt:lpstr>
      <vt:lpstr>A quick summary of last class</vt:lpstr>
      <vt:lpstr>A quick summary of last class</vt:lpstr>
      <vt:lpstr>What is Value? </vt:lpstr>
      <vt:lpstr>Value-related Decision</vt:lpstr>
      <vt:lpstr>To the Strategic Board</vt:lpstr>
      <vt:lpstr>To us…</vt:lpstr>
      <vt:lpstr>Time Value of Money</vt:lpstr>
      <vt:lpstr>Time Value of Money</vt:lpstr>
      <vt:lpstr>Time Value of Money</vt:lpstr>
      <vt:lpstr>Multiple Years</vt:lpstr>
      <vt:lpstr>Special Cases</vt:lpstr>
      <vt:lpstr>Special Cases</vt:lpstr>
      <vt:lpstr>PowerPoint Presentation</vt:lpstr>
      <vt:lpstr>Special Cases</vt:lpstr>
      <vt:lpstr>Exercise </vt:lpstr>
      <vt:lpstr> </vt:lpstr>
      <vt:lpstr>Recap: Time Value of Money</vt:lpstr>
      <vt:lpstr>Risky Cash Flows</vt:lpstr>
      <vt:lpstr>Risky Cash Flows</vt:lpstr>
      <vt:lpstr>Risk Premium</vt:lpstr>
      <vt:lpstr>How is discount rate for risky asset calculated?</vt:lpstr>
      <vt:lpstr>Chicken first or egg first?</vt:lpstr>
      <vt:lpstr>NPV</vt:lpstr>
      <vt:lpstr>Financial assets</vt:lpstr>
      <vt:lpstr>Real Assets</vt:lpstr>
      <vt:lpstr>Real Assets</vt:lpstr>
      <vt:lpstr>Real Assets</vt:lpstr>
      <vt:lpstr>Example</vt:lpstr>
      <vt:lpstr>Example Cont.</vt:lpstr>
      <vt:lpstr>Example Cont.</vt:lpstr>
      <vt:lpstr>Example Cont.</vt:lpstr>
      <vt:lpstr>Financial Assets</vt:lpstr>
      <vt:lpstr>Financial Assets</vt:lpstr>
      <vt:lpstr>Financial Assets</vt:lpstr>
      <vt:lpstr>Cost of Capital</vt:lpstr>
      <vt:lpstr>Value of a Firm</vt:lpstr>
      <vt:lpstr>Cost of Capital</vt:lpstr>
      <vt:lpstr>Takeaways</vt:lpstr>
      <vt:lpstr>Excel Magic</vt:lpstr>
      <vt:lpstr>What Next?</vt:lpstr>
    </vt:vector>
  </TitlesOfParts>
  <Company>Ross School of Business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Finance FIN 521 Lecture 1: Introduction</dc:title>
  <dc:creator>Fangyuan MA</dc:creator>
  <cp:lastModifiedBy>phbs</cp:lastModifiedBy>
  <cp:revision>1684</cp:revision>
  <dcterms:created xsi:type="dcterms:W3CDTF">2010-01-08T14:00:16Z</dcterms:created>
  <dcterms:modified xsi:type="dcterms:W3CDTF">2024-11-18T07:20:00Z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TC012137211033</vt:lpwstr>
  </property>
</Properties>
</file>