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321" r:id="rId5"/>
    <p:sldId id="32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oleObject" Target="file:///C:\Users\86158\Documents\temp\&#22270;&#34920;.xlsx" TargetMode="External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themeOverride" Target="../theme/themeOverride2.xml"/><Relationship Id="rId1" Type="http://schemas.openxmlformats.org/officeDocument/2006/relationships/oleObject" Target="file:///C:\Users\86158\Documents\temp\&#22270;&#34920;.xlsx" TargetMode="External"/></Relationships>
</file>

<file path=ppt/charts/_rels/chart3.xml.rels><?xml version="1.0" encoding="UTF-8" standalone="yes"?>
<Relationships xmlns="http://schemas.openxmlformats.org/package/2006/relationships"><Relationship Id="rId4" Type="http://schemas.microsoft.com/office/2011/relationships/chartColorStyle" Target="colors3.xml"/><Relationship Id="rId3" Type="http://schemas.microsoft.com/office/2011/relationships/chartStyle" Target="style3.xml"/><Relationship Id="rId2" Type="http://schemas.openxmlformats.org/officeDocument/2006/relationships/themeOverride" Target="../theme/themeOverride3.xml"/><Relationship Id="rId1" Type="http://schemas.openxmlformats.org/officeDocument/2006/relationships/oleObject" Target="file:///C:\Users\86158\Documents\temp\&#22270;&#34920;.xlsx" TargetMode="External"/></Relationships>
</file>

<file path=ppt/charts/_rels/chart4.xml.rels><?xml version="1.0" encoding="UTF-8" standalone="yes"?>
<Relationships xmlns="http://schemas.openxmlformats.org/package/2006/relationships"><Relationship Id="rId4" Type="http://schemas.microsoft.com/office/2011/relationships/chartColorStyle" Target="colors4.xml"/><Relationship Id="rId3" Type="http://schemas.microsoft.com/office/2011/relationships/chartStyle" Target="style4.xml"/><Relationship Id="rId2" Type="http://schemas.openxmlformats.org/officeDocument/2006/relationships/themeOverride" Target="../theme/themeOverride4.xml"/><Relationship Id="rId1" Type="http://schemas.openxmlformats.org/officeDocument/2006/relationships/oleObject" Target="file:///C:\Users\86158\Documents\temp\&#22270;&#34920;.xlsx" TargetMode="External"/></Relationships>
</file>

<file path=ppt/charts/_rels/chart5.xml.rels><?xml version="1.0" encoding="UTF-8" standalone="yes"?>
<Relationships xmlns="http://schemas.openxmlformats.org/package/2006/relationships"><Relationship Id="rId4" Type="http://schemas.microsoft.com/office/2011/relationships/chartColorStyle" Target="colors5.xml"/><Relationship Id="rId3" Type="http://schemas.microsoft.com/office/2011/relationships/chartStyle" Target="style5.xml"/><Relationship Id="rId2" Type="http://schemas.openxmlformats.org/officeDocument/2006/relationships/themeOverride" Target="../theme/themeOverride5.xml"/><Relationship Id="rId1" Type="http://schemas.openxmlformats.org/officeDocument/2006/relationships/oleObject" Target="file:///C:\Users\86158\Documents\temp\&#22270;&#34920;.xlsx" TargetMode="External"/></Relationships>
</file>

<file path=ppt/charts/_rels/chart6.xml.rels><?xml version="1.0" encoding="UTF-8" standalone="yes"?>
<Relationships xmlns="http://schemas.openxmlformats.org/package/2006/relationships"><Relationship Id="rId4" Type="http://schemas.microsoft.com/office/2011/relationships/chartColorStyle" Target="colors6.xml"/><Relationship Id="rId3" Type="http://schemas.microsoft.com/office/2011/relationships/chartStyle" Target="style6.xml"/><Relationship Id="rId2" Type="http://schemas.openxmlformats.org/officeDocument/2006/relationships/themeOverride" Target="../theme/themeOverride6.xml"/><Relationship Id="rId1" Type="http://schemas.openxmlformats.org/officeDocument/2006/relationships/oleObject" Target="file:///C:\Users\86158\Documents\temp\&#22270;&#34920;.xlsx" TargetMode="External"/></Relationships>
</file>

<file path=ppt/charts/_rels/chart7.xml.rels><?xml version="1.0" encoding="UTF-8" standalone="yes"?>
<Relationships xmlns="http://schemas.openxmlformats.org/package/2006/relationships"><Relationship Id="rId4" Type="http://schemas.microsoft.com/office/2011/relationships/chartColorStyle" Target="colors7.xml"/><Relationship Id="rId3" Type="http://schemas.microsoft.com/office/2011/relationships/chartStyle" Target="style7.xml"/><Relationship Id="rId2" Type="http://schemas.openxmlformats.org/officeDocument/2006/relationships/themeOverride" Target="../theme/themeOverride7.xml"/><Relationship Id="rId1" Type="http://schemas.openxmlformats.org/officeDocument/2006/relationships/oleObject" Target="file:///C:\Users\86158\Documents\temp\&#22270;&#34920;.xlsx" TargetMode="External"/></Relationships>
</file>

<file path=ppt/charts/_rels/chart8.xml.rels><?xml version="1.0" encoding="UTF-8" standalone="yes"?>
<Relationships xmlns="http://schemas.openxmlformats.org/package/2006/relationships"><Relationship Id="rId4" Type="http://schemas.microsoft.com/office/2011/relationships/chartColorStyle" Target="colors8.xml"/><Relationship Id="rId3" Type="http://schemas.microsoft.com/office/2011/relationships/chartStyle" Target="style8.xml"/><Relationship Id="rId2" Type="http://schemas.openxmlformats.org/officeDocument/2006/relationships/themeOverride" Target="../theme/themeOverride8.xml"/><Relationship Id="rId1" Type="http://schemas.openxmlformats.org/officeDocument/2006/relationships/oleObject" Target="file:///C:\Users\86158\Documents\temp\&#22270;&#34920;.xlsx" TargetMode="External"/></Relationships>
</file>

<file path=ppt/charts/_rels/chart9.xml.rels><?xml version="1.0" encoding="UTF-8" standalone="yes"?>
<Relationships xmlns="http://schemas.openxmlformats.org/package/2006/relationships"><Relationship Id="rId4" Type="http://schemas.microsoft.com/office/2011/relationships/chartColorStyle" Target="colors9.xml"/><Relationship Id="rId3" Type="http://schemas.microsoft.com/office/2011/relationships/chartStyle" Target="style9.xml"/><Relationship Id="rId2" Type="http://schemas.openxmlformats.org/officeDocument/2006/relationships/themeOverride" Target="../theme/themeOverride9.xml"/><Relationship Id="rId1" Type="http://schemas.openxmlformats.org/officeDocument/2006/relationships/oleObject" Target="file:///C:\Users\86158\Documents\temp\&#22270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 </c:v>
                </c:pt>
              </c:strCache>
            </c:strRef>
          </c:tx>
          <c:spPr>
            <a:gradFill>
              <a:gsLst>
                <a:gs pos="0">
                  <a:schemeClr val="accent6">
                    <a:shade val="65000"/>
                    <a:lumOff val="17500"/>
                  </a:schemeClr>
                </a:gs>
                <a:gs pos="100000">
                  <a:schemeClr val="accent6">
                    <a:shade val="65000"/>
                  </a:schemeClr>
                </a:gs>
              </a:gsLst>
              <a:lin ang="2700000" scaled="0"/>
            </a:gradFill>
            <a:ln w="9525" cap="flat" cmpd="sng" algn="ctr">
              <a:solidFill>
                <a:schemeClr val="accent6">
                  <a:shade val="65000"/>
                  <a:shade val="95000"/>
                </a:schemeClr>
              </a:solidFill>
              <a:round/>
            </a:ln>
            <a:effectLst>
              <a:outerShdw blurRad="101600" dist="50800" dir="5400000" algn="ctr" rotWithShape="0">
                <a:scrgbClr r="0" g="0" b="0">
                  <a:alpha val="60000"/>
                </a:scrgbClr>
              </a:outerShdw>
            </a:effectLst>
          </c:spPr>
          <c:invertIfNegative val="0"/>
          <c:dLbls>
            <c:delete val="1"/>
          </c:dLbls>
          <c:cat>
            <c:strRef>
              <c:f>Sheet1!$A$2:$A$10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188</c:v>
                </c:pt>
                <c:pt idx="1">
                  <c:v>261</c:v>
                </c:pt>
                <c:pt idx="2">
                  <c:v>383</c:v>
                </c:pt>
                <c:pt idx="3">
                  <c:v>520</c:v>
                </c:pt>
                <c:pt idx="4">
                  <c:v>478.29</c:v>
                </c:pt>
                <c:pt idx="5">
                  <c:v>638.35</c:v>
                </c:pt>
                <c:pt idx="6">
                  <c:v>823.47</c:v>
                </c:pt>
                <c:pt idx="7">
                  <c:v>1019.22</c:v>
                </c:pt>
                <c:pt idx="8">
                  <c:v>743.23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884305248"/>
        <c:axId val="8901325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yoy(%)</c:v>
                </c:pt>
              </c:strCache>
            </c:strRef>
          </c:tx>
          <c:spPr>
            <a:ln w="15875" cap="rnd">
              <a:solidFill>
                <a:schemeClr val="accent6"/>
              </a:solidFill>
              <a:round/>
            </a:ln>
            <a:effectLst>
              <a:outerShdw blurRad="101600" dist="50800" dir="5400000" algn="ctr" rotWithShape="0">
                <a:scrgbClr r="0" g="0" b="0">
                  <a:alpha val="60000"/>
                </a:scrgbClr>
              </a:outerShdw>
            </a:effectLst>
          </c:spPr>
          <c:marker>
            <c:symbol val="circle"/>
            <c:size val="5"/>
            <c:spPr>
              <a:gradFill>
                <a:gsLst>
                  <a:gs pos="0">
                    <a:schemeClr val="accent6">
                      <a:lumOff val="17500"/>
                    </a:schemeClr>
                  </a:gs>
                  <a:gs pos="100000">
                    <a:schemeClr val="accent6"/>
                  </a:gs>
                </a:gsLst>
                <a:lin ang="2700000" scaled="0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>
                <a:outerShdw blurRad="101600" dist="50800" dir="5400000" algn="ctr" rotWithShape="0">
                  <a:scrgbClr r="0" g="0" b="0">
                    <a:alpha val="60000"/>
                  </a:scrgbClr>
                </a:outerShdw>
              </a:effectLst>
            </c:spPr>
          </c:marker>
          <c:dLbls>
            <c:delete val="1"/>
          </c:dLbls>
          <c:cat>
            <c:strRef>
              <c:f>Sheet1!$A$2:$A$10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4" c:formatCode="0.00%">
                  <c:v>1.5441</c:v>
                </c:pt>
                <c:pt idx="5" c:formatCode="0.00%">
                  <c:v>1.4458</c:v>
                </c:pt>
                <c:pt idx="6" c:formatCode="0.00%">
                  <c:v>1.1501</c:v>
                </c:pt>
                <c:pt idx="7" c:formatCode="0.00%">
                  <c:v>0.96</c:v>
                </c:pt>
                <c:pt idx="8" c:formatCode="0.00%">
                  <c:v>0.5539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qoq(%)</c:v>
                </c:pt>
              </c:strCache>
            </c:strRef>
          </c:tx>
          <c:spPr>
            <a:ln w="15875" cap="rnd">
              <a:solidFill>
                <a:schemeClr val="accent6">
                  <a:tint val="65000"/>
                </a:schemeClr>
              </a:solidFill>
              <a:round/>
            </a:ln>
            <a:effectLst>
              <a:outerShdw blurRad="101600" dist="50800" dir="5400000" algn="ctr" rotWithShape="0">
                <a:scrgbClr r="0" g="0" b="0">
                  <a:alpha val="60000"/>
                </a:scrgbClr>
              </a:outerShdw>
            </a:effectLst>
          </c:spPr>
          <c:marker>
            <c:symbol val="circle"/>
            <c:size val="5"/>
            <c:spPr>
              <a:gradFill>
                <a:gsLst>
                  <a:gs pos="0">
                    <a:schemeClr val="accent6">
                      <a:tint val="65000"/>
                      <a:lumOff val="17500"/>
                    </a:schemeClr>
                  </a:gs>
                  <a:gs pos="100000">
                    <a:schemeClr val="accent6">
                      <a:tint val="65000"/>
                    </a:schemeClr>
                  </a:gs>
                </a:gsLst>
                <a:lin ang="2700000" scaled="0"/>
              </a:gradFill>
              <a:ln w="9525" cap="flat" cmpd="sng" algn="ctr">
                <a:solidFill>
                  <a:schemeClr val="accent6">
                    <a:tint val="65000"/>
                    <a:shade val="95000"/>
                  </a:schemeClr>
                </a:solidFill>
                <a:round/>
              </a:ln>
              <a:effectLst>
                <a:outerShdw blurRad="101600" dist="50800" dir="5400000" algn="ctr" rotWithShape="0">
                  <a:scrgbClr r="0" g="0" b="0">
                    <a:alpha val="60000"/>
                  </a:scrgbClr>
                </a:outerShdw>
              </a:effectLst>
            </c:spPr>
          </c:marker>
          <c:dLbls>
            <c:delete val="1"/>
          </c:dLbls>
          <c:cat>
            <c:strRef>
              <c:f>Sheet1!$A$2:$A$10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1" c:formatCode="0.00%">
                  <c:v>0.388297872340426</c:v>
                </c:pt>
                <c:pt idx="2" c:formatCode="0.00%">
                  <c:v>0.467432950191571</c:v>
                </c:pt>
                <c:pt idx="3" c:formatCode="0.00%">
                  <c:v>0.357702349869452</c:v>
                </c:pt>
                <c:pt idx="4" c:formatCode="0.00%">
                  <c:v>-0.0802115384615384</c:v>
                </c:pt>
                <c:pt idx="5" c:formatCode="0.00%">
                  <c:v>0.334650525831608</c:v>
                </c:pt>
                <c:pt idx="6" c:formatCode="0.00%">
                  <c:v>0.289997650191901</c:v>
                </c:pt>
                <c:pt idx="7" c:formatCode="0.00%">
                  <c:v>0.237713577908121</c:v>
                </c:pt>
                <c:pt idx="8" c:formatCode="0.00%">
                  <c:v>-0.270785502639273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7332544"/>
        <c:axId val="890145824"/>
      </c:lineChart>
      <c:catAx>
        <c:axId val="88430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890132512"/>
        <c:crosses val="autoZero"/>
        <c:auto val="1"/>
        <c:lblAlgn val="ctr"/>
        <c:lblOffset val="100"/>
        <c:noMultiLvlLbl val="0"/>
      </c:catAx>
      <c:valAx>
        <c:axId val="89013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884305248"/>
        <c:crosses val="autoZero"/>
        <c:crossBetween val="between"/>
      </c:valAx>
      <c:catAx>
        <c:axId val="9873325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890145824"/>
        <c:crosses val="autoZero"/>
        <c:auto val="1"/>
        <c:lblAlgn val="ctr"/>
        <c:lblOffset val="100"/>
        <c:noMultiLvlLbl val="0"/>
      </c:catAx>
      <c:valAx>
        <c:axId val="89014582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987332544"/>
        <c:crosses val="max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Palatino Linotype" panose="02040502050505030304" pitchFamily="18" charset="0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3b179c5b-6473-4416-9b60-6ef5d37cdb5c}"/>
      </c:ext>
    </c:extLst>
  </c:chart>
  <c:spPr>
    <a:noFill/>
    <a:ln>
      <a:noFill/>
    </a:ln>
    <a:effectLst/>
  </c:spPr>
  <c:txPr>
    <a:bodyPr/>
    <a:lstStyle/>
    <a:p>
      <a:pPr>
        <a:defRPr lang="zh-CN" baseline="0">
          <a:latin typeface="Palatino Linotype" panose="0204050205050503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28047084993975"/>
          <c:y val="0.136828874124618"/>
          <c:w val="0.917731022337566"/>
          <c:h val="0.69463099299694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图2知乎营收拆分!$B$1</c:f>
              <c:strCache>
                <c:ptCount val="1"/>
                <c:pt idx="0">
                  <c:v>Advertisement (%)</c:v>
                </c:pt>
              </c:strCache>
            </c:strRef>
          </c:tx>
          <c:spPr>
            <a:gradFill>
              <a:gsLst>
                <a:gs pos="0">
                  <a:schemeClr val="accent2">
                    <a:shade val="58000"/>
                    <a:hueOff val="-2520000"/>
                  </a:schemeClr>
                </a:gs>
                <a:gs pos="100000">
                  <a:schemeClr val="accent2">
                    <a:shade val="58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图2知乎营收拆分!$A$2:$A$10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图2知乎营收拆分!$B$2:$B$10</c:f>
              <c:numCache>
                <c:formatCode>General</c:formatCode>
                <c:ptCount val="9"/>
                <c:pt idx="0">
                  <c:v>67</c:v>
                </c:pt>
                <c:pt idx="1">
                  <c:v>64</c:v>
                </c:pt>
                <c:pt idx="2">
                  <c:v>60</c:v>
                </c:pt>
                <c:pt idx="3">
                  <c:v>61</c:v>
                </c:pt>
                <c:pt idx="4">
                  <c:v>45</c:v>
                </c:pt>
                <c:pt idx="5">
                  <c:v>39</c:v>
                </c:pt>
                <c:pt idx="6">
                  <c:v>39</c:v>
                </c:pt>
                <c:pt idx="7">
                  <c:v>37</c:v>
                </c:pt>
                <c:pt idx="8">
                  <c:v>29</c:v>
                </c:pt>
              </c:numCache>
            </c:numRef>
          </c:val>
        </c:ser>
        <c:ser>
          <c:idx val="1"/>
          <c:order val="1"/>
          <c:tx>
            <c:strRef>
              <c:f>图2知乎营收拆分!$C$1</c:f>
              <c:strCache>
                <c:ptCount val="1"/>
                <c:pt idx="0">
                  <c:v>Salt Selection Membership Fee (%)</c:v>
                </c:pt>
              </c:strCache>
            </c:strRef>
          </c:tx>
          <c:spPr>
            <a:gradFill>
              <a:gsLst>
                <a:gs pos="0">
                  <a:schemeClr val="accent2">
                    <a:shade val="86000"/>
                    <a:hueOff val="-2520000"/>
                  </a:schemeClr>
                </a:gs>
                <a:gs pos="100000">
                  <a:schemeClr val="accent2">
                    <a:shade val="86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图2知乎营收拆分!$A$2:$A$10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图2知乎营收拆分!$C$2:$C$10</c:f>
              <c:numCache>
                <c:formatCode>General</c:formatCode>
                <c:ptCount val="9"/>
                <c:pt idx="0">
                  <c:v>30</c:v>
                </c:pt>
                <c:pt idx="1">
                  <c:v>26</c:v>
                </c:pt>
                <c:pt idx="2">
                  <c:v>24</c:v>
                </c:pt>
                <c:pt idx="3">
                  <c:v>20</c:v>
                </c:pt>
                <c:pt idx="4">
                  <c:v>26</c:v>
                </c:pt>
                <c:pt idx="5">
                  <c:v>24</c:v>
                </c:pt>
                <c:pt idx="6">
                  <c:v>22</c:v>
                </c:pt>
                <c:pt idx="7">
                  <c:v>20</c:v>
                </c:pt>
                <c:pt idx="8">
                  <c:v>30</c:v>
                </c:pt>
              </c:numCache>
            </c:numRef>
          </c:val>
        </c:ser>
        <c:ser>
          <c:idx val="2"/>
          <c:order val="2"/>
          <c:tx>
            <c:strRef>
              <c:f>图2知乎营收拆分!$D$1</c:f>
              <c:strCache>
                <c:ptCount val="1"/>
                <c:pt idx="0">
                  <c:v>Service Fee(%)</c:v>
                </c:pt>
              </c:strCache>
            </c:strRef>
          </c:tx>
          <c:spPr>
            <a:gradFill>
              <a:gsLst>
                <a:gs pos="0">
                  <a:schemeClr val="accent2">
                    <a:tint val="86000"/>
                    <a:hueOff val="-2520000"/>
                  </a:schemeClr>
                </a:gs>
                <a:gs pos="100000">
                  <a:schemeClr val="accent2">
                    <a:tint val="86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图2知乎营收拆分!$A$2:$A$10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图2知乎营收拆分!$D$2:$D$10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12</c:v>
                </c:pt>
                <c:pt idx="3">
                  <c:v>15</c:v>
                </c:pt>
                <c:pt idx="4">
                  <c:v>25</c:v>
                </c:pt>
                <c:pt idx="5">
                  <c:v>32</c:v>
                </c:pt>
                <c:pt idx="6">
                  <c:v>34</c:v>
                </c:pt>
                <c:pt idx="7">
                  <c:v>36</c:v>
                </c:pt>
                <c:pt idx="8">
                  <c:v>31</c:v>
                </c:pt>
              </c:numCache>
            </c:numRef>
          </c:val>
        </c:ser>
        <c:ser>
          <c:idx val="3"/>
          <c:order val="3"/>
          <c:tx>
            <c:strRef>
              <c:f>图2知乎营收拆分!$E$1</c:f>
              <c:strCache>
                <c:ptCount val="1"/>
                <c:pt idx="0">
                  <c:v>Other Businesses (%)</c:v>
                </c:pt>
              </c:strCache>
            </c:strRef>
          </c:tx>
          <c:spPr>
            <a:gradFill>
              <a:gsLst>
                <a:gs pos="0">
                  <a:schemeClr val="accent2">
                    <a:tint val="58000"/>
                    <a:hueOff val="-2520000"/>
                  </a:schemeClr>
                </a:gs>
                <a:gs pos="100000">
                  <a:schemeClr val="accent2">
                    <a:tint val="58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图2知乎营收拆分!$A$2:$A$10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图2知乎营收拆分!$E$2:$E$10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5</c:v>
                </c:pt>
                <c:pt idx="7">
                  <c:v>7</c:v>
                </c:pt>
                <c:pt idx="8">
                  <c:v>10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929560851"/>
        <c:axId val="942425639"/>
      </c:barChart>
      <c:catAx>
        <c:axId val="92956085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942425639"/>
        <c:crosses val="autoZero"/>
        <c:auto val="1"/>
        <c:lblAlgn val="ctr"/>
        <c:lblOffset val="100"/>
        <c:noMultiLvlLbl val="0"/>
      </c:catAx>
      <c:valAx>
        <c:axId val="942425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9295608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0187333939341418"/>
          <c:w val="1"/>
          <c:h val="0.1214215253334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394e54f3-391e-4773-8b6c-af2f2a1115e1}"/>
      </c:ext>
    </c:extLst>
  </c:chart>
  <c:spPr>
    <a:noFill/>
    <a:ln>
      <a:noFill/>
    </a:ln>
    <a:effectLst/>
  </c:spPr>
  <c:txPr>
    <a:bodyPr/>
    <a:lstStyle/>
    <a:p>
      <a:pPr>
        <a:defRPr lang="zh-CN" baseline="0">
          <a:latin typeface="Palatino Linotype" panose="02040502050505030304" pitchFamily="18" charset="0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图7知乎运营费用!$B$1</c:f>
              <c:strCache>
                <c:ptCount val="1"/>
                <c:pt idx="0">
                  <c:v>Sales Exp（million）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图7知乎运营费用!$A$2:$A$10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图7知乎运营费用!$B$2:$B$10</c:f>
              <c:numCache>
                <c:formatCode>General</c:formatCode>
                <c:ptCount val="9"/>
                <c:pt idx="0">
                  <c:v>125</c:v>
                </c:pt>
                <c:pt idx="1">
                  <c:v>147</c:v>
                </c:pt>
                <c:pt idx="2">
                  <c:v>220</c:v>
                </c:pt>
                <c:pt idx="3">
                  <c:v>243</c:v>
                </c:pt>
                <c:pt idx="4">
                  <c:v>347</c:v>
                </c:pt>
                <c:pt idx="5">
                  <c:v>443</c:v>
                </c:pt>
                <c:pt idx="6">
                  <c:v>375</c:v>
                </c:pt>
                <c:pt idx="7">
                  <c:v>470</c:v>
                </c:pt>
                <c:pt idx="8">
                  <c:v>507</c:v>
                </c:pt>
              </c:numCache>
            </c:numRef>
          </c:val>
        </c:ser>
        <c:ser>
          <c:idx val="1"/>
          <c:order val="1"/>
          <c:tx>
            <c:strRef>
              <c:f>图7知乎运营费用!$C$1</c:f>
              <c:strCache>
                <c:ptCount val="1"/>
                <c:pt idx="0">
                  <c:v>SGA Exp（million）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图7知乎运营费用!$A$2:$A$10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图7知乎运营费用!$C$2:$C$10</c:f>
              <c:numCache>
                <c:formatCode>General</c:formatCode>
                <c:ptCount val="9"/>
                <c:pt idx="0">
                  <c:v>77</c:v>
                </c:pt>
                <c:pt idx="1">
                  <c:v>54</c:v>
                </c:pt>
                <c:pt idx="2">
                  <c:v>53</c:v>
                </c:pt>
                <c:pt idx="3">
                  <c:v>112</c:v>
                </c:pt>
                <c:pt idx="4">
                  <c:v>162</c:v>
                </c:pt>
                <c:pt idx="5">
                  <c:v>163</c:v>
                </c:pt>
                <c:pt idx="6">
                  <c:v>188</c:v>
                </c:pt>
                <c:pt idx="7">
                  <c:v>177</c:v>
                </c:pt>
                <c:pt idx="8">
                  <c:v>311</c:v>
                </c:pt>
              </c:numCache>
            </c:numRef>
          </c:val>
        </c:ser>
        <c:ser>
          <c:idx val="2"/>
          <c:order val="2"/>
          <c:tx>
            <c:strRef>
              <c:f>图7知乎运营费用!$D$1</c:f>
              <c:strCache>
                <c:ptCount val="1"/>
                <c:pt idx="0">
                  <c:v>R&amp;D Exp（million）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图7知乎运营费用!$A$2:$A$10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图7知乎运营费用!$D$2:$D$10</c:f>
              <c:numCache>
                <c:formatCode>General</c:formatCode>
                <c:ptCount val="9"/>
                <c:pt idx="0">
                  <c:v>87</c:v>
                </c:pt>
                <c:pt idx="1">
                  <c:v>84</c:v>
                </c:pt>
                <c:pt idx="2">
                  <c:v>77</c:v>
                </c:pt>
                <c:pt idx="3">
                  <c:v>82</c:v>
                </c:pt>
                <c:pt idx="4">
                  <c:v>106</c:v>
                </c:pt>
                <c:pt idx="5">
                  <c:v>121</c:v>
                </c:pt>
                <c:pt idx="6">
                  <c:v>185</c:v>
                </c:pt>
                <c:pt idx="7">
                  <c:v>208</c:v>
                </c:pt>
                <c:pt idx="8">
                  <c:v>167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7"/>
        <c:axId val="712548458"/>
        <c:axId val="511424933"/>
      </c:barChart>
      <c:lineChart>
        <c:grouping val="standar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12548458"/>
        <c:axId val="511424933"/>
      </c:lineChart>
      <c:catAx>
        <c:axId val="71254845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1424933"/>
        <c:crosses val="autoZero"/>
        <c:auto val="1"/>
        <c:lblAlgn val="ctr"/>
        <c:lblOffset val="100"/>
        <c:noMultiLvlLbl val="0"/>
      </c:catAx>
      <c:valAx>
        <c:axId val="51142493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25484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688623308269331"/>
          <c:y val="0.0618000856442132"/>
          <c:w val="0.862275338346134"/>
          <c:h val="0.09282097115347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68a47a68-c25c-4b38-a475-6c103e3e5f81}"/>
      </c:ext>
    </c:extLst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图3知乎广告收入及增速!$B$1</c:f>
              <c:strCache>
                <c:ptCount val="1"/>
                <c:pt idx="0">
                  <c:v>Rev (in millions of RMB)</c:v>
                </c:pt>
              </c:strCache>
            </c:strRef>
          </c:tx>
          <c:spPr>
            <a:solidFill>
              <a:schemeClr val="accent6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图3知乎广告收入及增速!$A$2:$A$10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图3知乎广告收入及增速!$B$2:$B$10</c:f>
              <c:numCache>
                <c:formatCode>0_ </c:formatCode>
                <c:ptCount val="9"/>
                <c:pt idx="0">
                  <c:v>126</c:v>
                </c:pt>
                <c:pt idx="1">
                  <c:v>167</c:v>
                </c:pt>
                <c:pt idx="2">
                  <c:v>231</c:v>
                </c:pt>
                <c:pt idx="3">
                  <c:v>319</c:v>
                </c:pt>
                <c:pt idx="4">
                  <c:v>213.73</c:v>
                </c:pt>
                <c:pt idx="5">
                  <c:v>248.27</c:v>
                </c:pt>
                <c:pt idx="6">
                  <c:v>321.07</c:v>
                </c:pt>
                <c:pt idx="7">
                  <c:v>377.81</c:v>
                </c:pt>
                <c:pt idx="8">
                  <c:v>217.32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7"/>
        <c:axId val="1156534320"/>
        <c:axId val="1100748992"/>
      </c:barChart>
      <c:lineChart>
        <c:grouping val="standard"/>
        <c:varyColors val="0"/>
        <c:ser>
          <c:idx val="1"/>
          <c:order val="1"/>
          <c:tx>
            <c:strRef>
              <c:f>图3知乎广告收入及增速!$C$1</c:f>
              <c:strCache>
                <c:ptCount val="1"/>
                <c:pt idx="0">
                  <c:v>yoy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dLbl>
              <c:idx val="8"/>
              <c:layout>
                <c:manualLayout>
                  <c:x val="-0.00699443199154072"/>
                  <c:y val="-0.015791738061073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图3知乎广告收入及增速!$A$2:$A$10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图3知乎广告收入及增速!$C$2:$C$10</c:f>
              <c:numCache>
                <c:formatCode>General</c:formatCode>
                <c:ptCount val="9"/>
                <c:pt idx="4" c:formatCode="0%">
                  <c:v>0.6963</c:v>
                </c:pt>
                <c:pt idx="5" c:formatCode="0%">
                  <c:v>0.4866</c:v>
                </c:pt>
                <c:pt idx="6" c:formatCode="0%">
                  <c:v>0.3899</c:v>
                </c:pt>
                <c:pt idx="7" c:formatCode="0%">
                  <c:v>0.1844</c:v>
                </c:pt>
                <c:pt idx="8" c:formatCode="0%">
                  <c:v>0.0168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图3知乎广告收入及增速!$D$1</c:f>
              <c:strCache>
                <c:ptCount val="1"/>
                <c:pt idx="0">
                  <c:v>qoq</c:v>
                </c:pt>
              </c:strCache>
            </c:strRef>
          </c:tx>
          <c:spPr>
            <a:ln w="38100" cap="rnd">
              <a:solidFill>
                <a:schemeClr val="accent6">
                  <a:tint val="65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>
                  <a:tint val="65000"/>
                </a:schemeClr>
              </a:solidFill>
              <a:ln>
                <a:noFill/>
              </a:ln>
              <a:effectLst/>
            </c:spPr>
          </c:marker>
          <c:dLbls>
            <c:dLbl>
              <c:idx val="3"/>
              <c:layout>
                <c:manualLayout>
                  <c:x val="-0.0928860568476591"/>
                  <c:y val="-0.03158347612214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105013779527559"/>
                  <c:y val="0.013888888888888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113361111111111"/>
                  <c:y val="0.013888888888888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10225"/>
                  <c:y val="0.041666666666666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0940026876242614"/>
                  <c:y val="-0.022703628452318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图3知乎广告收入及增速!$A$2:$A$10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图3知乎广告收入及增速!$D$2:$D$10</c:f>
              <c:numCache>
                <c:formatCode>General</c:formatCode>
                <c:ptCount val="9"/>
                <c:pt idx="1" c:formatCode="0%">
                  <c:v>0.325396825396825</c:v>
                </c:pt>
                <c:pt idx="2" c:formatCode="0%">
                  <c:v>0.383233532934132</c:v>
                </c:pt>
                <c:pt idx="3" c:formatCode="0%">
                  <c:v>0.380952380952381</c:v>
                </c:pt>
                <c:pt idx="4" c:formatCode="0%">
                  <c:v>-0.33</c:v>
                </c:pt>
                <c:pt idx="5" c:formatCode="0%">
                  <c:v>0.161605764282038</c:v>
                </c:pt>
                <c:pt idx="6" c:formatCode="0%">
                  <c:v>0.293229145688162</c:v>
                </c:pt>
                <c:pt idx="7" c:formatCode="0%">
                  <c:v>0.176721587192824</c:v>
                </c:pt>
                <c:pt idx="8" c:formatCode="0%">
                  <c:v>-0.424790238479659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06756880"/>
        <c:axId val="1100753568"/>
      </c:lineChart>
      <c:catAx>
        <c:axId val="1156534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100748992"/>
        <c:crosses val="autoZero"/>
        <c:auto val="1"/>
        <c:lblAlgn val="ctr"/>
        <c:lblOffset val="100"/>
        <c:noMultiLvlLbl val="0"/>
      </c:catAx>
      <c:valAx>
        <c:axId val="110074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156534320"/>
        <c:crosses val="autoZero"/>
        <c:crossBetween val="between"/>
      </c:valAx>
      <c:catAx>
        <c:axId val="11067568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100753568"/>
        <c:crosses val="autoZero"/>
        <c:auto val="1"/>
        <c:lblAlgn val="ctr"/>
        <c:lblOffset val="100"/>
        <c:noMultiLvlLbl val="0"/>
      </c:catAx>
      <c:valAx>
        <c:axId val="1100753568"/>
        <c:scaling>
          <c:orientation val="minMax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106756880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792838142234804"/>
          <c:y val="0.0659820941142054"/>
          <c:w val="0.841432096181701"/>
          <c:h val="0.09147891810147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e3e8400b-ee6b-4eb6-a671-d1e864106c3a}"/>
      </c:ext>
    </c:extLst>
  </c:chart>
  <c:spPr>
    <a:noFill/>
    <a:ln>
      <a:noFill/>
    </a:ln>
    <a:effectLst/>
  </c:spPr>
  <c:txPr>
    <a:bodyPr/>
    <a:lstStyle/>
    <a:p>
      <a:pPr>
        <a:defRPr lang="zh-CN" baseline="0">
          <a:latin typeface="Palatino Linotype" panose="02040502050505030304" pitchFamily="18" charset="0"/>
        </a:defRPr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图4知乎会员费收入及增速!$B$1</c:f>
              <c:strCache>
                <c:ptCount val="1"/>
                <c:pt idx="0">
                  <c:v>Rve (in millions of RMB)</c:v>
                </c:pt>
              </c:strCache>
            </c:strRef>
          </c:tx>
          <c:spPr>
            <a:solidFill>
              <a:schemeClr val="accent6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图4知乎会员费收入及增速!$A$2:$A$10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图4知乎会员费收入及增速!$B$2:$B$10</c:f>
              <c:numCache>
                <c:formatCode>0_ </c:formatCode>
                <c:ptCount val="9"/>
                <c:pt idx="0">
                  <c:v>56</c:v>
                </c:pt>
                <c:pt idx="1">
                  <c:v>69</c:v>
                </c:pt>
                <c:pt idx="2">
                  <c:v>91</c:v>
                </c:pt>
                <c:pt idx="3">
                  <c:v>104</c:v>
                </c:pt>
                <c:pt idx="4">
                  <c:v>126.57</c:v>
                </c:pt>
                <c:pt idx="5">
                  <c:v>154.87</c:v>
                </c:pt>
                <c:pt idx="6">
                  <c:v>178.31</c:v>
                </c:pt>
                <c:pt idx="7">
                  <c:v>208.76</c:v>
                </c:pt>
                <c:pt idx="8">
                  <c:v>221.67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7"/>
        <c:axId val="1164119216"/>
        <c:axId val="1153949952"/>
      </c:barChart>
      <c:lineChart>
        <c:grouping val="standard"/>
        <c:varyColors val="0"/>
        <c:ser>
          <c:idx val="1"/>
          <c:order val="1"/>
          <c:tx>
            <c:strRef>
              <c:f>图4知乎会员费收入及增速!$C$1</c:f>
              <c:strCache>
                <c:ptCount val="1"/>
                <c:pt idx="0">
                  <c:v>yoy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dLbl>
              <c:idx val="6"/>
              <c:layout>
                <c:manualLayout>
                  <c:x val="-0.0820277777777779"/>
                  <c:y val="0.052905001458151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93138888888889"/>
                  <c:y val="0.034386482939632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0924444444444444"/>
                  <c:y val="0.0019790755322251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图4知乎会员费收入及增速!$A$2:$A$10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图4知乎会员费收入及增速!$C$2:$C$10</c:f>
              <c:numCache>
                <c:formatCode>General</c:formatCode>
                <c:ptCount val="9"/>
                <c:pt idx="4" c:formatCode="0%">
                  <c:v>1.2602</c:v>
                </c:pt>
                <c:pt idx="5" c:formatCode="0%">
                  <c:v>1.2445</c:v>
                </c:pt>
                <c:pt idx="6" c:formatCode="0%">
                  <c:v>0.9995</c:v>
                </c:pt>
                <c:pt idx="7" c:formatCode="0%">
                  <c:v>1.0073</c:v>
                </c:pt>
                <c:pt idx="8" c:formatCode="0%">
                  <c:v>0.7514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图4知乎会员费收入及增速!$D$1</c:f>
              <c:strCache>
                <c:ptCount val="1"/>
                <c:pt idx="0">
                  <c:v>qoq</c:v>
                </c:pt>
              </c:strCache>
            </c:strRef>
          </c:tx>
          <c:spPr>
            <a:ln w="38100" cap="rnd">
              <a:solidFill>
                <a:schemeClr val="accent6">
                  <a:tint val="65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>
                  <a:tint val="65000"/>
                </a:schemeClr>
              </a:solidFill>
              <a:ln>
                <a:noFill/>
              </a:ln>
              <a:effectLst/>
            </c:spPr>
          </c:marker>
          <c:dLbls>
            <c:dLbl>
              <c:idx val="1"/>
              <c:layout>
                <c:manualLayout>
                  <c:x val="-0.112069250553555"/>
                  <c:y val="0.0050864475809536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01743459654886"/>
                  <c:y val="-9.32504617468582e-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08627320253998"/>
                  <c:y val="-9.32504617468582e-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948595990557728"/>
                  <c:y val="-0.020345790323814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112069250553555"/>
                  <c:y val="0.020345790323814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112069250553555"/>
                  <c:y val="-9.32504617468582e-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101743459654886"/>
                  <c:y val="-0.0050864475809536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103464424804664"/>
                  <c:y val="-9.32504617468582e-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图4知乎会员费收入及增速!$A$2:$A$10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图4知乎会员费收入及增速!$D$2:$D$10</c:f>
              <c:numCache>
                <c:formatCode>General</c:formatCode>
                <c:ptCount val="9"/>
                <c:pt idx="1" c:formatCode="0%">
                  <c:v>0.232142857142857</c:v>
                </c:pt>
                <c:pt idx="2" c:formatCode="0%">
                  <c:v>0.318840579710145</c:v>
                </c:pt>
                <c:pt idx="3" c:formatCode="0%">
                  <c:v>0.142857142857143</c:v>
                </c:pt>
                <c:pt idx="4" c:formatCode="0%">
                  <c:v>0.217019230769231</c:v>
                </c:pt>
                <c:pt idx="5" c:formatCode="0%">
                  <c:v>0.223591688393774</c:v>
                </c:pt>
                <c:pt idx="6" c:formatCode="0%">
                  <c:v>0.151352747465616</c:v>
                </c:pt>
                <c:pt idx="7" c:formatCode="0%">
                  <c:v>0.170770007290673</c:v>
                </c:pt>
                <c:pt idx="8" c:formatCode="0%">
                  <c:v>0.0618413489174171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56529920"/>
        <c:axId val="1153936640"/>
      </c:lineChart>
      <c:catAx>
        <c:axId val="1164119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153949952"/>
        <c:crosses val="autoZero"/>
        <c:auto val="1"/>
        <c:lblAlgn val="ctr"/>
        <c:lblOffset val="100"/>
        <c:noMultiLvlLbl val="0"/>
      </c:catAx>
      <c:valAx>
        <c:axId val="1153949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164119216"/>
        <c:crosses val="autoZero"/>
        <c:crossBetween val="between"/>
      </c:valAx>
      <c:catAx>
        <c:axId val="11565299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153936640"/>
        <c:crosses val="autoZero"/>
        <c:auto val="1"/>
        <c:lblAlgn val="ctr"/>
        <c:lblOffset val="100"/>
        <c:noMultiLvlLbl val="0"/>
      </c:catAx>
      <c:valAx>
        <c:axId val="1153936640"/>
        <c:scaling>
          <c:orientation val="minMax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156529920"/>
        <c:crosses val="max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859347008908366"/>
          <c:y val="0.051324080450294"/>
          <c:w val="0.828130327200193"/>
          <c:h val="0.09250377454260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ae893007-f6d4-4126-b04e-07a56eede903}"/>
      </c:ext>
    </c:extLst>
  </c:chart>
  <c:spPr>
    <a:noFill/>
    <a:ln>
      <a:noFill/>
    </a:ln>
    <a:effectLst/>
  </c:spPr>
  <c:txPr>
    <a:bodyPr/>
    <a:lstStyle/>
    <a:p>
      <a:pPr>
        <a:defRPr lang="zh-CN" baseline="0">
          <a:latin typeface="Palatino Linotype" panose="02040502050505030304" pitchFamily="18" charset="0"/>
        </a:defRPr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图5知乎内容服务解决方案收入及增速!$B$1</c:f>
              <c:strCache>
                <c:ptCount val="1"/>
                <c:pt idx="0">
                  <c:v>Rve (in millions of RMB)</c:v>
                </c:pt>
              </c:strCache>
            </c:strRef>
          </c:tx>
          <c:spPr>
            <a:solidFill>
              <a:schemeClr val="accent6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图5知乎内容服务解决方案收入及增速!$A$2:$A$10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图5知乎内容服务解决方案收入及增速!$B$2:$B$10</c:f>
              <c:numCache>
                <c:formatCode>0_);[Red]\(0\)</c:formatCode>
                <c:ptCount val="9"/>
                <c:pt idx="0">
                  <c:v>1</c:v>
                </c:pt>
                <c:pt idx="1">
                  <c:v>13</c:v>
                </c:pt>
                <c:pt idx="2">
                  <c:v>46</c:v>
                </c:pt>
                <c:pt idx="3">
                  <c:v>76</c:v>
                </c:pt>
                <c:pt idx="4">
                  <c:v>120.84</c:v>
                </c:pt>
                <c:pt idx="5">
                  <c:v>207.43</c:v>
                </c:pt>
                <c:pt idx="6">
                  <c:v>278.42</c:v>
                </c:pt>
                <c:pt idx="7">
                  <c:v>367.3</c:v>
                </c:pt>
                <c:pt idx="8">
                  <c:v>226.79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7"/>
        <c:axId val="1140011136"/>
        <c:axId val="1100762720"/>
      </c:barChart>
      <c:lineChart>
        <c:grouping val="standard"/>
        <c:varyColors val="0"/>
        <c:ser>
          <c:idx val="1"/>
          <c:order val="1"/>
          <c:tx>
            <c:strRef>
              <c:f>图5知乎内容服务解决方案收入及增速!$C$1</c:f>
              <c:strCache>
                <c:ptCount val="1"/>
                <c:pt idx="0">
                  <c:v>yoy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dLbl>
              <c:idx val="8"/>
              <c:layout>
                <c:manualLayout>
                  <c:x val="-0.0194444444444444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图5知乎内容服务解决方案收入及增速!$A$2:$A$10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图5知乎内容服务解决方案收入及增速!$C$2:$C$10</c:f>
              <c:numCache>
                <c:formatCode>General</c:formatCode>
                <c:ptCount val="9"/>
                <c:pt idx="5" c:formatCode="0%">
                  <c:v>14.96</c:v>
                </c:pt>
                <c:pt idx="6" c:formatCode="0%">
                  <c:v>5.05</c:v>
                </c:pt>
                <c:pt idx="7" c:formatCode="0%">
                  <c:v>3.83</c:v>
                </c:pt>
                <c:pt idx="8" c:formatCode="0%">
                  <c:v>0.88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图5知乎内容服务解决方案收入及增速!$D$1</c:f>
              <c:strCache>
                <c:ptCount val="1"/>
                <c:pt idx="0">
                  <c:v>qoq</c:v>
                </c:pt>
              </c:strCache>
            </c:strRef>
          </c:tx>
          <c:spPr>
            <a:ln w="38100" cap="rnd">
              <a:solidFill>
                <a:schemeClr val="accent6">
                  <a:tint val="65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>
                  <a:tint val="65000"/>
                </a:schemeClr>
              </a:solidFill>
              <a:ln>
                <a:noFill/>
              </a:ln>
              <a:effectLst/>
            </c:spPr>
          </c:marker>
          <c:dLbls>
            <c:dLbl>
              <c:idx val="3"/>
              <c:layout>
                <c:manualLayout>
                  <c:x val="-0.111994552916365"/>
                  <c:y val="0.019739232307061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111977219316888"/>
                  <c:y val="0.004934808076765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图5知乎内容服务解决方案收入及增速!$A$2:$A$10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图5知乎内容服务解决方案收入及增速!$D$2:$D$10</c:f>
              <c:numCache>
                <c:formatCode>General</c:formatCode>
                <c:ptCount val="9"/>
                <c:pt idx="1" c:formatCode="0%">
                  <c:v>12</c:v>
                </c:pt>
                <c:pt idx="2" c:formatCode="0%">
                  <c:v>2.53846153846154</c:v>
                </c:pt>
                <c:pt idx="3" c:formatCode="0%">
                  <c:v>0.652173913043478</c:v>
                </c:pt>
                <c:pt idx="4" c:formatCode="0%">
                  <c:v>0.59</c:v>
                </c:pt>
                <c:pt idx="5" c:formatCode="0%">
                  <c:v>0.716567361800728</c:v>
                </c:pt>
                <c:pt idx="6" c:formatCode="0%">
                  <c:v>0.342235935014222</c:v>
                </c:pt>
                <c:pt idx="7" c:formatCode="0%">
                  <c:v>0.319229940377846</c:v>
                </c:pt>
                <c:pt idx="8" c:formatCode="0%">
                  <c:v>-0.382548325619385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46000896"/>
        <c:axId val="1100752320"/>
      </c:lineChart>
      <c:catAx>
        <c:axId val="1140011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100762720"/>
        <c:crosses val="autoZero"/>
        <c:auto val="1"/>
        <c:lblAlgn val="ctr"/>
        <c:lblOffset val="100"/>
        <c:noMultiLvlLbl val="0"/>
      </c:catAx>
      <c:valAx>
        <c:axId val="110076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_);[Red]\(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140011136"/>
        <c:crosses val="autoZero"/>
        <c:crossBetween val="between"/>
      </c:valAx>
      <c:catAx>
        <c:axId val="1146000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100752320"/>
        <c:crosses val="autoZero"/>
        <c:auto val="1"/>
        <c:lblAlgn val="ctr"/>
        <c:lblOffset val="100"/>
        <c:noMultiLvlLbl val="0"/>
      </c:catAx>
      <c:valAx>
        <c:axId val="1100752320"/>
        <c:scaling>
          <c:orientation val="minMax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146000896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862108236953555"/>
          <c:y val="0.0610998698219965"/>
          <c:w val="0.827578352609289"/>
          <c:h val="0.09176927823172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6866d009-de28-4dde-846f-7cde6da96078}"/>
      </c:ext>
    </c:extLst>
  </c:chart>
  <c:spPr>
    <a:noFill/>
    <a:ln>
      <a:noFill/>
    </a:ln>
    <a:effectLst/>
  </c:spPr>
  <c:txPr>
    <a:bodyPr/>
    <a:lstStyle/>
    <a:p>
      <a:pPr>
        <a:defRPr lang="zh-CN" baseline="0">
          <a:latin typeface="Palatino Linotype" panose="02040502050505030304" pitchFamily="18" charset="0"/>
        </a:defRPr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图6知乎其他业务收入及增速!$B$1</c:f>
              <c:strCache>
                <c:ptCount val="1"/>
                <c:pt idx="0">
                  <c:v>Rve (in millions of RMB)</c:v>
                </c:pt>
              </c:strCache>
            </c:strRef>
          </c:tx>
          <c:spPr>
            <a:solidFill>
              <a:schemeClr val="accent6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0.00344193029955634"/>
                  <c:y val="0.024674049971362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0.0197392399770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图6知乎其他业务收入及增速!$A$2:$A$10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图6知乎其他业务收入及增速!$B$2:$B$10</c:f>
              <c:numCache>
                <c:formatCode>0_ </c:formatCode>
                <c:ptCount val="9"/>
                <c:pt idx="0">
                  <c:v>6</c:v>
                </c:pt>
                <c:pt idx="1">
                  <c:v>12</c:v>
                </c:pt>
                <c:pt idx="2">
                  <c:v>15</c:v>
                </c:pt>
                <c:pt idx="3">
                  <c:v>20</c:v>
                </c:pt>
                <c:pt idx="4">
                  <c:v>17.14</c:v>
                </c:pt>
                <c:pt idx="5">
                  <c:v>27.78</c:v>
                </c:pt>
                <c:pt idx="6">
                  <c:v>45.67</c:v>
                </c:pt>
                <c:pt idx="7">
                  <c:v>65.36</c:v>
                </c:pt>
                <c:pt idx="8">
                  <c:v>77.45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7"/>
        <c:axId val="1145996896"/>
        <c:axId val="1153940800"/>
      </c:barChart>
      <c:lineChart>
        <c:grouping val="standard"/>
        <c:varyColors val="0"/>
        <c:ser>
          <c:idx val="1"/>
          <c:order val="1"/>
          <c:tx>
            <c:strRef>
              <c:f>图6知乎其他业务收入及增速!$C$1</c:f>
              <c:strCache>
                <c:ptCount val="1"/>
                <c:pt idx="0">
                  <c:v>yoy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图6知乎其他业务收入及增速!$A$2:$A$10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图6知乎其他业务收入及增速!$C$2:$C$10</c:f>
              <c:numCache>
                <c:formatCode>General</c:formatCode>
                <c:ptCount val="9"/>
                <c:pt idx="4" c:formatCode="0%">
                  <c:v>1.86</c:v>
                </c:pt>
                <c:pt idx="5" c:formatCode="0%">
                  <c:v>1.32</c:v>
                </c:pt>
                <c:pt idx="6" c:formatCode="0%">
                  <c:v>2.04</c:v>
                </c:pt>
                <c:pt idx="7" c:formatCode="0%">
                  <c:v>2.27</c:v>
                </c:pt>
                <c:pt idx="8" c:formatCode="0%">
                  <c:v>3.52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图6知乎其他业务收入及增速!$D$1</c:f>
              <c:strCache>
                <c:ptCount val="1"/>
                <c:pt idx="0">
                  <c:v>qoq</c:v>
                </c:pt>
              </c:strCache>
            </c:strRef>
          </c:tx>
          <c:spPr>
            <a:ln w="38100" cap="rnd">
              <a:solidFill>
                <a:schemeClr val="accent6">
                  <a:tint val="65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>
                  <a:tint val="65000"/>
                </a:schemeClr>
              </a:solidFill>
              <a:ln>
                <a:noFill/>
              </a:ln>
              <a:effectLst/>
            </c:spPr>
          </c:marker>
          <c:dLbls>
            <c:dLbl>
              <c:idx val="4"/>
              <c:layout>
                <c:manualLayout>
                  <c:x val="-0.0240935120968944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0172096514977817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图6知乎其他业务收入及增速!$A$2:$A$10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图6知乎其他业务收入及增速!$D$2:$D$10</c:f>
              <c:numCache>
                <c:formatCode>General</c:formatCode>
                <c:ptCount val="9"/>
                <c:pt idx="1" c:formatCode="0%">
                  <c:v>1</c:v>
                </c:pt>
                <c:pt idx="2" c:formatCode="0%">
                  <c:v>0.25</c:v>
                </c:pt>
                <c:pt idx="3" c:formatCode="0%">
                  <c:v>0.333333333333333</c:v>
                </c:pt>
                <c:pt idx="4" c:formatCode="0%">
                  <c:v>-0.143</c:v>
                </c:pt>
                <c:pt idx="5" c:formatCode="0%">
                  <c:v>0.620770128354726</c:v>
                </c:pt>
                <c:pt idx="6" c:formatCode="0%">
                  <c:v>0.643988480921526</c:v>
                </c:pt>
                <c:pt idx="7" c:formatCode="0%">
                  <c:v>0.431136413400482</c:v>
                </c:pt>
                <c:pt idx="8" c:formatCode="0%">
                  <c:v>0.184975520195838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56539520"/>
        <c:axId val="1153951616"/>
      </c:lineChart>
      <c:catAx>
        <c:axId val="1145996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153940800"/>
        <c:crosses val="autoZero"/>
        <c:auto val="1"/>
        <c:lblAlgn val="ctr"/>
        <c:lblOffset val="100"/>
        <c:noMultiLvlLbl val="0"/>
      </c:catAx>
      <c:valAx>
        <c:axId val="115394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145996896"/>
        <c:crosses val="autoZero"/>
        <c:crossBetween val="between"/>
      </c:valAx>
      <c:catAx>
        <c:axId val="1156539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153951616"/>
        <c:crosses val="autoZero"/>
        <c:auto val="1"/>
        <c:lblAlgn val="ctr"/>
        <c:lblOffset val="100"/>
        <c:noMultiLvlLbl val="0"/>
      </c:catAx>
      <c:valAx>
        <c:axId val="1153951616"/>
        <c:scaling>
          <c:orientation val="minMax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156539520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89376631190393"/>
          <c:y val="0.0592177199312701"/>
          <c:w val="0.828130327200193"/>
          <c:h val="0.08894237307629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052f7643-7d70-4782-92be-479a0c43ba61}"/>
      </c:ext>
    </c:extLst>
  </c:chart>
  <c:spPr>
    <a:noFill/>
    <a:ln>
      <a:noFill/>
    </a:ln>
    <a:effectLst/>
  </c:spPr>
  <c:txPr>
    <a:bodyPr/>
    <a:lstStyle/>
    <a:p>
      <a:pPr>
        <a:defRPr lang="zh-CN" baseline="0">
          <a:latin typeface="Palatino Linotype" panose="02040502050505030304" pitchFamily="18" charset="0"/>
        </a:defRPr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图8短视频规模及增速!$B$1</c:f>
              <c:strCache>
                <c:ptCount val="1"/>
                <c:pt idx="0">
                  <c:v>The market size(in billions of RMB)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图8短视频规模及增速!$A$2:$A$6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图8短视频规模及增速!$B$2:$B$6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85</c:v>
                </c:pt>
                <c:pt idx="3">
                  <c:v>143</c:v>
                </c:pt>
                <c:pt idx="4">
                  <c:v>267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7"/>
        <c:axId val="375315577"/>
        <c:axId val="141980185"/>
      </c:barChart>
      <c:lineChart>
        <c:grouping val="standard"/>
        <c:varyColors val="0"/>
        <c:ser>
          <c:idx val="1"/>
          <c:order val="1"/>
          <c:tx>
            <c:strRef>
              <c:f>图8短视频规模及增速!$C$1</c:f>
              <c:strCache>
                <c:ptCount val="1"/>
                <c:pt idx="0">
                  <c:v>yoy</c:v>
                </c:pt>
              </c:strCache>
            </c:strRef>
          </c:tx>
          <c:spPr>
            <a:ln w="38100" cap="rnd">
              <a:solidFill>
                <a:schemeClr val="accent6">
                  <a:tint val="77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>
                  <a:tint val="77000"/>
                </a:schemeClr>
              </a:solidFill>
              <a:ln>
                <a:noFill/>
              </a:ln>
              <a:effectLst/>
            </c:spPr>
          </c:marker>
          <c:dLbls>
            <c:dLbl>
              <c:idx val="4"/>
              <c:layout>
                <c:manualLayout>
                  <c:x val="-0.125263578188568"/>
                  <c:y val="-0.030518673262758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图8短视频规模及增速!$A$2:$A$6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图8短视频规模及增速!$C$2:$C$6</c:f>
              <c:numCache>
                <c:formatCode>General</c:formatCode>
                <c:ptCount val="5"/>
                <c:pt idx="1" c:formatCode="0%">
                  <c:v>1</c:v>
                </c:pt>
                <c:pt idx="2" c:formatCode="0%">
                  <c:v>3.25</c:v>
                </c:pt>
                <c:pt idx="3" c:formatCode="0%">
                  <c:v>0.682352941176471</c:v>
                </c:pt>
                <c:pt idx="4" c:formatCode="0%">
                  <c:v>0.867132867132867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2267771"/>
        <c:axId val="963550030"/>
      </c:lineChart>
      <c:catAx>
        <c:axId val="375315577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41980185"/>
        <c:crosses val="autoZero"/>
        <c:auto val="1"/>
        <c:lblAlgn val="ctr"/>
        <c:lblOffset val="100"/>
        <c:noMultiLvlLbl val="0"/>
      </c:catAx>
      <c:valAx>
        <c:axId val="14198018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375315577"/>
        <c:crosses val="autoZero"/>
        <c:crossBetween val="between"/>
      </c:valAx>
      <c:catAx>
        <c:axId val="1222677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963550030"/>
        <c:crosses val="autoZero"/>
        <c:auto val="1"/>
        <c:lblAlgn val="ctr"/>
        <c:lblOffset val="100"/>
        <c:noMultiLvlLbl val="0"/>
      </c:catAx>
      <c:valAx>
        <c:axId val="963550030"/>
        <c:scaling>
          <c:orientation val="minMax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22267771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807393678440005"/>
          <c:y val="0.0406915643503448"/>
          <c:w val="0.838521264311999"/>
          <c:h val="0.09167537103016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cb0d598c-0e2d-450f-9994-f3e260944993}"/>
      </c:ext>
    </c:extLst>
  </c:chart>
  <c:spPr>
    <a:noFill/>
    <a:ln>
      <a:noFill/>
    </a:ln>
    <a:effectLst/>
  </c:spPr>
  <c:txPr>
    <a:bodyPr/>
    <a:lstStyle/>
    <a:p>
      <a:pPr>
        <a:defRPr lang="zh-CN" baseline="0">
          <a:latin typeface="Palatino Linotype" panose="02040502050505030304" pitchFamily="18" charset="0"/>
        </a:defRPr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图9短视频用户规模及使用率!$B$1</c:f>
              <c:strCache>
                <c:ptCount val="1"/>
                <c:pt idx="0">
                  <c:v>The scale of short video users(million)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4.88622642525288e-17"/>
                  <c:y val="0.02697841726618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0.022482014388489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图9短视频用户规模及使用率!$A$2:$A$7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图9短视频用户规模及使用率!$B$2:$B$7</c:f>
              <c:numCache>
                <c:formatCode>General</c:formatCode>
                <c:ptCount val="6"/>
                <c:pt idx="0">
                  <c:v>590</c:v>
                </c:pt>
                <c:pt idx="1">
                  <c:v>650</c:v>
                </c:pt>
                <c:pt idx="2">
                  <c:v>644</c:v>
                </c:pt>
                <c:pt idx="3">
                  <c:v>770</c:v>
                </c:pt>
                <c:pt idx="4">
                  <c:v>860</c:v>
                </c:pt>
                <c:pt idx="5">
                  <c:v>930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7"/>
        <c:axId val="52885420"/>
        <c:axId val="525300040"/>
      </c:barChart>
      <c:lineChart>
        <c:grouping val="standard"/>
        <c:varyColors val="0"/>
        <c:ser>
          <c:idx val="1"/>
          <c:order val="1"/>
          <c:tx>
            <c:strRef>
              <c:f>图9短视频用户规模及使用率!$C$1</c:f>
              <c:strCache>
                <c:ptCount val="1"/>
                <c:pt idx="0">
                  <c:v>The utilization rate of short video users</c:v>
                </c:pt>
              </c:strCache>
            </c:strRef>
          </c:tx>
          <c:spPr>
            <a:ln w="38100" cap="rnd">
              <a:solidFill>
                <a:schemeClr val="accent6">
                  <a:tint val="77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>
                  <a:tint val="77000"/>
                </a:schemeClr>
              </a:solidFill>
              <a:ln>
                <a:noFill/>
              </a:ln>
              <a:effectLst/>
            </c:spPr>
          </c:marker>
          <c:dLbls>
            <c:dLbl>
              <c:idx val="4"/>
              <c:layout>
                <c:manualLayout>
                  <c:x val="-0.103351703238588"/>
                  <c:y val="0.044997663286693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900254772257945"/>
                  <c:y val="0.04050126040899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图9短视频用户规模及使用率!$A$2:$A$7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图9短视频用户规模及使用率!$C$2:$C$7</c:f>
              <c:numCache>
                <c:formatCode>0%</c:formatCode>
                <c:ptCount val="6"/>
                <c:pt idx="0">
                  <c:v>0.74</c:v>
                </c:pt>
                <c:pt idx="1">
                  <c:v>0.78</c:v>
                </c:pt>
                <c:pt idx="2">
                  <c:v>0.72</c:v>
                </c:pt>
                <c:pt idx="3">
                  <c:v>0.85</c:v>
                </c:pt>
                <c:pt idx="4">
                  <c:v>0.88</c:v>
                </c:pt>
                <c:pt idx="5">
                  <c:v>0.91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16416162"/>
        <c:axId val="667978305"/>
      </c:lineChart>
      <c:catAx>
        <c:axId val="528854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525300040"/>
        <c:crosses val="autoZero"/>
        <c:auto val="1"/>
        <c:lblAlgn val="ctr"/>
        <c:lblOffset val="100"/>
        <c:noMultiLvlLbl val="0"/>
      </c:catAx>
      <c:valAx>
        <c:axId val="525300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52885420"/>
        <c:crosses val="autoZero"/>
        <c:crossBetween val="between"/>
      </c:valAx>
      <c:catAx>
        <c:axId val="41641616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667978305"/>
        <c:crosses val="autoZero"/>
        <c:auto val="1"/>
        <c:lblAlgn val="ctr"/>
        <c:lblOffset val="100"/>
        <c:noMultiLvlLbl val="0"/>
      </c:catAx>
      <c:valAx>
        <c:axId val="667978305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416416162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1e83fd10-f4cb-4834-8401-3f593cc24a2b}"/>
      </c:ext>
    </c:extLst>
  </c:chart>
  <c:spPr>
    <a:noFill/>
    <a:ln>
      <a:noFill/>
    </a:ln>
    <a:effectLst/>
  </c:spPr>
  <c:txPr>
    <a:bodyPr/>
    <a:lstStyle/>
    <a:p>
      <a:pPr>
        <a:defRPr lang="zh-CN" baseline="0">
          <a:latin typeface="Palatino Linotype" panose="02040502050505030304" pitchFamily="18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Relationship Id="rId3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emf"/><Relationship Id="rId3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3.bin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4.bin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5.bin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R Cover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对象 3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55" y="1588"/>
          <a:ext cx="19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图片 71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11" y="6101903"/>
            <a:ext cx="4415509" cy="207711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500">
                <a:latin typeface="Palatino Linotype" panose="02040502050505030304" pitchFamily="18" charset="0"/>
              </a:defRPr>
            </a:lvl1pPr>
            <a:lvl2pPr marL="191770" indent="0">
              <a:buNone/>
              <a:defRPr sz="1000"/>
            </a:lvl2pPr>
            <a:lvl3pPr marL="338455" indent="0">
              <a:buNone/>
              <a:defRPr sz="1000"/>
            </a:lvl3pPr>
            <a:lvl4pPr marL="535305" indent="0">
              <a:buNone/>
              <a:defRPr sz="1000"/>
            </a:lvl4pPr>
            <a:lvl5pPr marL="686435" indent="0">
              <a:buNone/>
              <a:defRPr sz="1000"/>
            </a:lvl5pPr>
          </a:lstStyle>
          <a:p>
            <a:pPr lvl="0"/>
            <a:r>
              <a:rPr lang="en-US" dirty="0"/>
              <a:t>Author(s) 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26411" y="5073673"/>
            <a:ext cx="5290726" cy="207711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8595" indent="-188595">
              <a:buNone/>
              <a:defRPr lang="en-US" sz="1500" baseline="0" smtClean="0">
                <a:latin typeface="Palatino Linotype" panose="02040502050505030304" pitchFamily="18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26411" y="4858305"/>
            <a:ext cx="5289287" cy="207711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500" baseline="0">
                <a:latin typeface="Palatino Linotype" panose="02040502050505030304" pitchFamily="18" charset="0"/>
              </a:defRPr>
            </a:lvl1pPr>
          </a:lstStyle>
          <a:p>
            <a:r>
              <a:rPr lang="en-US" dirty="0"/>
              <a:t>Report type here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26410" y="3595163"/>
            <a:ext cx="11523503" cy="498621"/>
          </a:xfrm>
          <a:prstGeom prst="rect">
            <a:avLst/>
          </a:prstGeom>
          <a:noFill/>
          <a:ln w="6350" cap="flat">
            <a:noFill/>
          </a:ln>
        </p:spPr>
        <p:txBody>
          <a:bodyPr lIns="95793" tIns="47896" rIns="95793" bIns="47896"/>
          <a:lstStyle>
            <a:lvl1pPr algn="l">
              <a:lnSpc>
                <a:spcPct val="90000"/>
              </a:lnSpc>
              <a:defRPr sz="3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457997"/>
            <a:ext cx="12192391" cy="0"/>
          </a:xfrm>
          <a:prstGeom prst="line">
            <a:avLst/>
          </a:prstGeom>
          <a:ln w="6350" cap="flat">
            <a:solidFill>
              <a:srgbClr val="B421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6410" y="3064786"/>
            <a:ext cx="11523503" cy="263100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45"/>
              </a:spcBef>
              <a:buNone/>
              <a:defRPr sz="19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7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3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0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3259642" y="-3774"/>
            <a:ext cx="8930794" cy="922727"/>
          </a:xfrm>
          <a:prstGeom prst="rect">
            <a:avLst/>
          </a:prstGeom>
          <a:solidFill>
            <a:srgbClr val="B421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38" tIns="73138" rIns="73138" bIns="7313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>
            <a:fillRect/>
          </a:stretch>
        </p:blipFill>
        <p:spPr bwMode="auto">
          <a:xfrm>
            <a:off x="449242" y="166206"/>
            <a:ext cx="2410196" cy="66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55" y="1588"/>
          <a:ext cx="19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图片 71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26020" y="296808"/>
            <a:ext cx="11532199" cy="6110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4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>
            <a:fillRect/>
          </a:stretch>
        </p:blipFill>
        <p:spPr bwMode="auto">
          <a:xfrm>
            <a:off x="9448022" y="189399"/>
            <a:ext cx="2410196" cy="66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Titl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55" y="1588"/>
          <a:ext cx="19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图片 71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78" y="1160271"/>
            <a:ext cx="11520369" cy="1544560"/>
          </a:xfrm>
        </p:spPr>
        <p:txBody>
          <a:bodyPr/>
          <a:lstStyle>
            <a:lvl1pPr marL="188595" indent="-188595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95" indent="-188595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  <a:endParaRPr lang="en-US" altLang="zh-CN" sz="1600" dirty="0">
              <a:latin typeface="Palatino Linotype" panose="02040502050505030304" pitchFamily="18" charset="0"/>
            </a:endParaRP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  <a:endParaRPr kumimoji="1" lang="en-US" altLang="zh-CN" sz="1600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  <a:endParaRPr kumimoji="1" lang="en-US" altLang="zh-CN" sz="1600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326020" y="296808"/>
            <a:ext cx="11532199" cy="6110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Only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55" y="1588"/>
          <a:ext cx="19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图片 71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78" y="1376108"/>
            <a:ext cx="5577727" cy="4933036"/>
          </a:xfrm>
        </p:spPr>
        <p:txBody>
          <a:bodyPr/>
          <a:lstStyle>
            <a:lvl1pPr marL="188595" indent="-188595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95" indent="-188595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  <a:endParaRPr lang="en-US" altLang="zh-CN" sz="1600" dirty="0">
              <a:latin typeface="Palatino Linotype" panose="02040502050505030304" pitchFamily="18" charset="0"/>
            </a:endParaRP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  <a:endParaRPr kumimoji="1" lang="en-US" altLang="zh-CN" sz="1600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  <a:endParaRPr kumimoji="1" lang="en-US" altLang="zh-CN" sz="1600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326020" y="296808"/>
            <a:ext cx="11532199" cy="6110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60006" y="1376108"/>
            <a:ext cx="5577727" cy="4933036"/>
          </a:xfrm>
        </p:spPr>
        <p:txBody>
          <a:bodyPr/>
          <a:lstStyle>
            <a:lvl1pPr marL="188595" indent="-188595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95" indent="-188595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  <a:endParaRPr lang="en-US" altLang="zh-CN" sz="1600" dirty="0">
              <a:latin typeface="Palatino Linotype" panose="02040502050505030304" pitchFamily="18" charset="0"/>
            </a:endParaRP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  <a:endParaRPr kumimoji="1" lang="en-US" altLang="zh-CN" sz="1600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  <a:endParaRPr kumimoji="1" lang="en-US" altLang="zh-CN" sz="1600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55" y="1588"/>
          <a:ext cx="19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图片 71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11" y="2158084"/>
            <a:ext cx="11528839" cy="290795"/>
          </a:xfrm>
          <a:ln>
            <a:noFill/>
          </a:ln>
        </p:spPr>
        <p:txBody>
          <a:bodyPr/>
          <a:lstStyle>
            <a:lvl1pPr marL="172720" indent="-172720">
              <a:buFont typeface="Arial" panose="020B0604020202020204" pitchFamily="34" charset="0"/>
              <a:buChar char="•"/>
              <a:defRPr sz="2100" baseline="0"/>
            </a:lvl1pPr>
            <a:lvl2pPr marL="363855" indent="-191770">
              <a:spcBef>
                <a:spcPts val="630"/>
              </a:spcBef>
              <a:buFont typeface="Arial" panose="020B0604020202020204" pitchFamily="34" charset="0"/>
              <a:buChar char="–"/>
              <a:defRPr sz="2100"/>
            </a:lvl2pPr>
            <a:lvl3pPr marL="508000" indent="-143510">
              <a:spcBef>
                <a:spcPts val="210"/>
              </a:spcBef>
              <a:buFont typeface="Arial" panose="020B0604020202020204" pitchFamily="34" charset="0"/>
              <a:buChar char="-"/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Divider subsections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11" y="1627708"/>
            <a:ext cx="11528752" cy="338343"/>
          </a:xfrm>
          <a:prstGeom prst="rect">
            <a:avLst/>
          </a:prstGeom>
          <a:ln>
            <a:noFill/>
          </a:ln>
        </p:spPr>
        <p:txBody>
          <a:bodyPr lIns="95793" tIns="47896" rIns="95793" bIns="47896"/>
          <a:lstStyle>
            <a:lvl1pPr>
              <a:defRPr baseline="0"/>
            </a:lvl1pPr>
          </a:lstStyle>
          <a:p>
            <a:r>
              <a:rPr lang="en-US" dirty="0"/>
              <a:t>Divider text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image" Target="../media/image3.emf"/><Relationship Id="rId7" Type="http://schemas.openxmlformats.org/officeDocument/2006/relationships/oleObject" Target="../embeddings/oleObject6.bin"/><Relationship Id="rId6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think-cell Slide" r:id="rId7" imgW="12700" imgH="12700" progId="TCLayout.ActiveDocument.1">
                  <p:embed/>
                </p:oleObj>
              </mc:Choice>
              <mc:Fallback>
                <p:oleObj name="think-cell Slide" r:id="rId7" imgW="12700" imgH="12700" progId="TCLayout.ActiveDocument.1">
                  <p:embed/>
                  <p:pic>
                    <p:nvPicPr>
                      <p:cNvPr id="0" name="图片 71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20" y="1376427"/>
            <a:ext cx="11531928" cy="1407817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522894" y="6595563"/>
            <a:ext cx="353579" cy="13850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</a:fld>
            <a:endParaRPr lang="en-US" sz="900" dirty="0">
              <a:solidFill>
                <a:srgbClr val="ADABA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334174" y="917270"/>
            <a:ext cx="11233784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</a:ln>
        </p:spPr>
        <p:txBody>
          <a:bodyPr lIns="95775" tIns="47887" rIns="95775" bIns="47887"/>
          <a:lstStyle/>
          <a:p>
            <a:pPr>
              <a:defRPr/>
            </a:pPr>
            <a:endParaRPr lang="zh-CN" altLang="en-US" sz="190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 rot="16200000">
            <a:off x="177734" y="827573"/>
            <a:ext cx="224787" cy="0"/>
          </a:xfrm>
          <a:prstGeom prst="line">
            <a:avLst/>
          </a:prstGeom>
          <a:noFill/>
          <a:ln w="76200">
            <a:solidFill>
              <a:srgbClr val="B42100"/>
            </a:solidFill>
            <a:round/>
          </a:ln>
        </p:spPr>
        <p:txBody>
          <a:bodyPr lIns="95775" tIns="47887" rIns="95775" bIns="47887"/>
          <a:lstStyle/>
          <a:p>
            <a:pPr>
              <a:defRPr/>
            </a:pPr>
            <a:endParaRPr lang="zh-CN" altLang="en-US" sz="1900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 rot="16200000">
            <a:off x="235711" y="852180"/>
            <a:ext cx="168102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</a:ln>
        </p:spPr>
        <p:txBody>
          <a:bodyPr lIns="95775" tIns="47887" rIns="95775" bIns="47887"/>
          <a:lstStyle/>
          <a:p>
            <a:pPr>
              <a:defRPr/>
            </a:pPr>
            <a:endParaRPr lang="zh-CN" altLang="en-US" sz="1900"/>
          </a:p>
        </p:txBody>
      </p:sp>
      <p:grpSp>
        <p:nvGrpSpPr>
          <p:cNvPr id="12" name="Group 30"/>
          <p:cNvGrpSpPr/>
          <p:nvPr userDrawn="1"/>
        </p:nvGrpSpPr>
        <p:grpSpPr bwMode="auto">
          <a:xfrm>
            <a:off x="11023954" y="910920"/>
            <a:ext cx="558818" cy="69853"/>
            <a:chOff x="5208" y="545"/>
            <a:chExt cx="264" cy="44"/>
          </a:xfrm>
        </p:grpSpPr>
        <p:sp>
          <p:nvSpPr>
            <p:cNvPr id="16" name="Rectangle 17"/>
            <p:cNvSpPr>
              <a:spLocks noChangeArrowheads="1"/>
            </p:cNvSpPr>
            <p:nvPr userDrawn="1"/>
          </p:nvSpPr>
          <p:spPr bwMode="auto">
            <a:xfrm rot="10800000" flipH="1" flipV="1">
              <a:off x="5208" y="545"/>
              <a:ext cx="264" cy="44"/>
            </a:xfrm>
            <a:prstGeom prst="rect">
              <a:avLst/>
            </a:prstGeom>
            <a:solidFill>
              <a:srgbClr val="B42100"/>
            </a:solidFill>
            <a:ln>
              <a:noFill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 sz="1000" b="0">
                <a:solidFill>
                  <a:schemeClr val="bg1"/>
                </a:solidFill>
              </a:endParaRPr>
            </a:p>
          </p:txBody>
        </p:sp>
        <p:sp>
          <p:nvSpPr>
            <p:cNvPr id="17" name="Rectangle 22"/>
            <p:cNvSpPr>
              <a:spLocks noChangeArrowheads="1"/>
            </p:cNvSpPr>
            <p:nvPr userDrawn="1"/>
          </p:nvSpPr>
          <p:spPr bwMode="auto">
            <a:xfrm rot="10800000">
              <a:off x="5208" y="545"/>
              <a:ext cx="240" cy="2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</p:spPr>
          <p:txBody>
            <a:bodyPr rot="10800000" anchor="ctr"/>
            <a:lstStyle/>
            <a:p>
              <a:pPr algn="r">
                <a:defRPr/>
              </a:pPr>
              <a:endParaRPr lang="en-US" altLang="zh-CN" sz="200" b="0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91386" y="6504561"/>
            <a:ext cx="609620" cy="165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3" tIns="47896" rIns="95793" bIns="47896" numCol="1" anchor="t" anchorCtr="0" compatLnSpc="1"/>
          <a:lstStyle>
            <a:lvl1pPr algn="ctr" eaLnBrk="0" hangingPunct="0">
              <a:spcBef>
                <a:spcPct val="20000"/>
              </a:spcBef>
              <a:buClr>
                <a:schemeClr val="accent1"/>
              </a:buClr>
              <a:buSzPct val="85000"/>
              <a:buFontTx/>
              <a:buChar char="-"/>
              <a:defRPr sz="800" b="0" smtClean="0">
                <a:solidFill>
                  <a:srgbClr val="93763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- </a:t>
            </a:r>
            <a:fld id="{D196C2D1-191C-4448-BECC-17644327C254}" type="slidenum">
              <a:rPr lang="en-US" altLang="zh-CN"/>
            </a:fld>
            <a:r>
              <a:rPr lang="en-US" altLang="zh-CN"/>
              <a:t> -</a:t>
            </a:r>
            <a:endParaRPr lang="en-US" altLang="zh-CN"/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326020" y="296808"/>
            <a:ext cx="11532199" cy="6110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marL="0" indent="0" algn="l" defTabSz="958215" rtl="0" eaLnBrk="1" latinLnBrk="0" hangingPunct="1">
        <a:lnSpc>
          <a:spcPct val="90000"/>
        </a:lnSpc>
        <a:spcBef>
          <a:spcPct val="0"/>
        </a:spcBef>
        <a:buNone/>
        <a:defRPr sz="2500" b="0" kern="1200" baseline="0">
          <a:solidFill>
            <a:schemeClr val="tx1"/>
          </a:solidFill>
          <a:latin typeface="Palatino Linotype" panose="02040502050505030304" pitchFamily="18" charset="0"/>
          <a:ea typeface="+mj-ea"/>
          <a:cs typeface="Arial" panose="020B0604020202020204" pitchFamily="34" charset="0"/>
        </a:defRPr>
      </a:lvl1pPr>
    </p:titleStyle>
    <p:bodyStyle>
      <a:lvl1pPr marL="188595" indent="-188595" algn="l" defTabSz="958215" rtl="0" eaLnBrk="1" latinLnBrk="0" hangingPunct="1">
        <a:lnSpc>
          <a:spcPct val="90000"/>
        </a:lnSpc>
        <a:spcBef>
          <a:spcPts val="1465"/>
        </a:spcBef>
        <a:buClr>
          <a:schemeClr val="bg2"/>
        </a:buClr>
        <a:buSzPct val="100000"/>
        <a:buFont typeface="Arial" panose="020B0604020202020204" pitchFamily="34" charset="0"/>
        <a:buChar char="■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1pPr>
      <a:lvl2pPr marL="325755" indent="-133985" algn="l" defTabSz="958215" rtl="0" eaLnBrk="1" latinLnBrk="0" hangingPunct="1">
        <a:lnSpc>
          <a:spcPct val="90000"/>
        </a:lnSpc>
        <a:spcBef>
          <a:spcPts val="945"/>
        </a:spcBef>
        <a:buClr>
          <a:schemeClr val="bg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2pPr>
      <a:lvl3pPr marL="513080" indent="-188595" algn="l" defTabSz="958215" rtl="0" eaLnBrk="1" latinLnBrk="0" hangingPunct="1">
        <a:lnSpc>
          <a:spcPct val="90000"/>
        </a:lnSpc>
        <a:spcBef>
          <a:spcPts val="630"/>
        </a:spcBef>
        <a:buClr>
          <a:schemeClr val="bg2"/>
        </a:buClr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3pPr>
      <a:lvl4pPr marL="663575" indent="-143510" algn="l" defTabSz="958215" rtl="0" eaLnBrk="1" latinLnBrk="0" hangingPunct="1">
        <a:lnSpc>
          <a:spcPct val="90000"/>
        </a:lnSpc>
        <a:spcBef>
          <a:spcPts val="210"/>
        </a:spcBef>
        <a:buClr>
          <a:schemeClr val="bg2"/>
        </a:buClr>
        <a:buFont typeface="Arial" panose="020B0604020202020204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4pPr>
      <a:lvl5pPr marL="807085" indent="-143510" algn="l" defTabSz="958215" rtl="0" eaLnBrk="1" latinLnBrk="0" hangingPunct="1">
        <a:lnSpc>
          <a:spcPct val="90000"/>
        </a:lnSpc>
        <a:spcBef>
          <a:spcPts val="105"/>
        </a:spcBef>
        <a:buClr>
          <a:schemeClr val="bg2"/>
        </a:buClr>
        <a:buFont typeface="Arial" panose="020B0604020202020204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5pPr>
      <a:lvl6pPr marL="2633345" indent="-239395" algn="l" defTabSz="9582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770" indent="-239395" algn="l" defTabSz="9582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560" indent="-239395" algn="l" defTabSz="9582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350" indent="-239395" algn="l" defTabSz="9582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79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21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700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16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395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7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16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095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 Analysis of Revenue and Expenses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Text 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3741" y="1054424"/>
            <a:ext cx="5377187" cy="249632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tailEnd type="none" w="sm" len="med"/>
          </a:ln>
        </p:spPr>
        <p:txBody>
          <a:bodyPr lIns="35993" tIns="35993" rIns="35993" bIns="35993" anchor="ctr" anchorCtr="1"/>
          <a:lstStyle/>
          <a:p>
            <a:pPr algn="ctr" defTabSz="957580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Revenue and Increase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Text Placeholder 5"/>
          <p:cNvSpPr txBox="1"/>
          <p:nvPr/>
        </p:nvSpPr>
        <p:spPr>
          <a:xfrm>
            <a:off x="573741" y="1304056"/>
            <a:ext cx="5377187" cy="2413082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5993" tIns="35993" rIns="35993" bIns="35993"/>
          <a:lstStyle>
            <a:lvl1pPr marL="0" indent="0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70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4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3975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9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9979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13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5984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18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39799" y="1063389"/>
            <a:ext cx="5226059" cy="249632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tailEnd type="none" w="sm" len="med"/>
          </a:ln>
        </p:spPr>
        <p:txBody>
          <a:bodyPr lIns="35993" tIns="35993" rIns="35993" bIns="35993" anchor="ctr" anchorCtr="1"/>
          <a:lstStyle/>
          <a:p>
            <a:pPr algn="ctr" defTabSz="957580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Revenue Breakdown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Text Placeholder 5"/>
          <p:cNvSpPr txBox="1"/>
          <p:nvPr/>
        </p:nvSpPr>
        <p:spPr>
          <a:xfrm>
            <a:off x="6239799" y="1313021"/>
            <a:ext cx="5226059" cy="2404117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5993" tIns="35993" rIns="35993" bIns="35993"/>
          <a:lstStyle>
            <a:lvl1pPr marL="0" indent="0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70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4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3975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9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9979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13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5984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18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73741" y="3968115"/>
            <a:ext cx="10892117" cy="249555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tailEnd type="none" w="sm" len="med"/>
          </a:ln>
        </p:spPr>
        <p:txBody>
          <a:bodyPr lIns="35993" tIns="35993" rIns="35993" bIns="35993" anchor="ctr" anchorCtr="1"/>
          <a:lstStyle/>
          <a:p>
            <a:pPr algn="ctr" defTabSz="957580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Expense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6" name="Text Placeholder 5"/>
          <p:cNvSpPr txBox="1"/>
          <p:nvPr/>
        </p:nvSpPr>
        <p:spPr>
          <a:xfrm>
            <a:off x="573741" y="4217669"/>
            <a:ext cx="10892117" cy="2470001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5993" tIns="35993" rIns="35993" bIns="35993"/>
          <a:lstStyle>
            <a:lvl1pPr marL="0" indent="0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70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4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3975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9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9979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13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5984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18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graphicFrame>
        <p:nvGraphicFramePr>
          <p:cNvPr id="12" name="图表 11"/>
          <p:cNvGraphicFramePr/>
          <p:nvPr/>
        </p:nvGraphicFramePr>
        <p:xfrm>
          <a:off x="403411" y="1318736"/>
          <a:ext cx="5547517" cy="2398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070847" y="1604109"/>
            <a:ext cx="2232212" cy="110800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</a:pPr>
            <a:r>
              <a:rPr lang="en-US" altLang="zh-CN" sz="800" dirty="0">
                <a:solidFill>
                  <a:schemeClr val="accent3">
                    <a:lumMod val="7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(Revenue in  millions of RMB)</a:t>
            </a:r>
            <a:endParaRPr lang="zh-CN" altLang="en-US" sz="800" dirty="0">
              <a:solidFill>
                <a:schemeClr val="accent3">
                  <a:lumMod val="7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7" name="图表 16"/>
          <p:cNvGraphicFramePr/>
          <p:nvPr/>
        </p:nvGraphicFramePr>
        <p:xfrm>
          <a:off x="6239799" y="1228165"/>
          <a:ext cx="5226059" cy="2711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096000" y="4260215"/>
            <a:ext cx="5302250" cy="2400300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algn="just"/>
            <a:r>
              <a:rPr lang="en-US" altLang="zh-CN" sz="1200" b="1" dirty="0">
                <a:latin typeface="Palatino Linotype" panose="02040502050505030304" pitchFamily="18" charset="0"/>
              </a:rPr>
              <a:t>Main Expense Analysis</a:t>
            </a:r>
            <a:endParaRPr lang="en-US" altLang="zh-CN" sz="1200" b="1" dirty="0">
              <a:latin typeface="Palatino Linotype" panose="02040502050505030304" pitchFamily="18" charset="0"/>
            </a:endParaRPr>
          </a:p>
          <a:p>
            <a:pPr marL="171450" indent="-171450" algn="just">
              <a:buFont typeface="Wingdings" panose="05000000000000000000" charset="0"/>
              <a:buChar char="Ø"/>
            </a:pPr>
            <a:r>
              <a:rPr lang="en-US" altLang="zh-CN" sz="1200" dirty="0">
                <a:latin typeface="Palatino Linotype" panose="02040502050505030304" pitchFamily="18" charset="0"/>
              </a:rPr>
              <a:t>During the period from 2020 to 2021, the average sales expense ratio was 45%. This was primarily due to an increase in promotion and advertising costs related to attracting new users and enhancing brand recognition. </a:t>
            </a:r>
            <a:endParaRPr lang="en-US" altLang="zh-CN" sz="1200" dirty="0">
              <a:latin typeface="Palatino Linotype" panose="02040502050505030304" pitchFamily="18" charset="0"/>
            </a:endParaRPr>
          </a:p>
          <a:p>
            <a:pPr marL="171450" indent="-171450" algn="just">
              <a:buFont typeface="Wingdings" panose="05000000000000000000" charset="0"/>
              <a:buChar char="Ø"/>
            </a:pPr>
            <a:r>
              <a:rPr lang="en-US" altLang="zh-CN" sz="1200" dirty="0">
                <a:latin typeface="Palatino Linotype" panose="02040502050505030304" pitchFamily="18" charset="0"/>
              </a:rPr>
              <a:t>In the other hand, the average administrative expense ratio was 41.8%, mainly due to an increase in equity incentive expenses and the costs incurred from the company's dual listing on the Hong Kong Stock Exchange.</a:t>
            </a:r>
            <a:endParaRPr lang="en-US" altLang="zh-CN" sz="1200" dirty="0">
              <a:latin typeface="Palatino Linotype" panose="02040502050505030304" pitchFamily="18" charset="0"/>
            </a:endParaRPr>
          </a:p>
          <a:p>
            <a:pPr marL="171450" indent="-171450" algn="just">
              <a:buFont typeface="Wingdings" panose="05000000000000000000" charset="0"/>
              <a:buChar char="Ø"/>
            </a:pPr>
            <a:endParaRPr lang="en-US" altLang="zh-CN" sz="1200" dirty="0">
              <a:latin typeface="Palatino Linotype" panose="02040502050505030304" pitchFamily="18" charset="0"/>
            </a:endParaRPr>
          </a:p>
          <a:p>
            <a:pPr algn="just"/>
            <a:r>
              <a:rPr lang="en-US" altLang="zh-CN" sz="1200" b="1" dirty="0">
                <a:latin typeface="Palatino Linotype" panose="02040502050505030304" pitchFamily="18" charset="0"/>
              </a:rPr>
              <a:t>Future Main Expense Ratio Forecast</a:t>
            </a:r>
            <a:endParaRPr lang="en-US" altLang="zh-CN" sz="1200" b="1" dirty="0">
              <a:latin typeface="Palatino Linotype" panose="02040502050505030304" pitchFamily="18" charset="0"/>
            </a:endParaRPr>
          </a:p>
          <a:p>
            <a:pPr marL="171450" indent="-171450" algn="just">
              <a:buFont typeface="Wingdings" panose="05000000000000000000" charset="0"/>
              <a:buChar char="Ø"/>
            </a:pPr>
            <a:r>
              <a:rPr lang="en-US" altLang="zh-CN" sz="1200" dirty="0">
                <a:latin typeface="Palatino Linotype" panose="02040502050505030304" pitchFamily="18" charset="0"/>
              </a:rPr>
              <a:t>It is expected that the administrative expense ratio and the sales expense ratio will decrease annually from 2022 to 2026 to 10% and 25% respectively, and remain stable thereafter.</a:t>
            </a:r>
            <a:endParaRPr lang="en-US" altLang="zh-CN" sz="12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19" name="图表 18"/>
          <p:cNvGraphicFramePr/>
          <p:nvPr/>
        </p:nvGraphicFramePr>
        <p:xfrm>
          <a:off x="573741" y="4127991"/>
          <a:ext cx="5377187" cy="2559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Revenue Subcategory Analysis</a:t>
            </a:r>
            <a:br>
              <a:rPr lang="en-US" altLang="zh-CN" dirty="0"/>
            </a:b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259222" y="1046423"/>
            <a:ext cx="3627415" cy="2661578"/>
            <a:chOff x="-297406" y="1048172"/>
            <a:chExt cx="3628255" cy="2669654"/>
          </a:xfrm>
        </p:grpSpPr>
        <p:sp>
          <p:nvSpPr>
            <p:cNvPr id="4" name="Text Box 10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-297406" y="1048172"/>
              <a:ext cx="3624209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tailEnd type="none" w="sm" len="med"/>
            </a:ln>
          </p:spPr>
          <p:txBody>
            <a:bodyPr lIns="35992" tIns="35992" rIns="35992" bIns="35992" anchor="ctr" anchorCtr="1"/>
            <a:lstStyle/>
            <a:p>
              <a:pPr algn="ctr" defTabSz="956945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Advertisement Revenue</a:t>
              </a:r>
              <a:endPara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5" name="Text Placeholder 5"/>
            <p:cNvSpPr txBox="1"/>
            <p:nvPr/>
          </p:nvSpPr>
          <p:spPr>
            <a:xfrm>
              <a:off x="-293360" y="1297850"/>
              <a:ext cx="3624209" cy="2419976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5992" tIns="35992" rIns="35992" bIns="35992"/>
            <a:lstStyle>
              <a:lvl1pPr marL="0" indent="0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79705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45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39750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90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899795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135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59840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180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05518" y="1068781"/>
            <a:ext cx="3627415" cy="2661578"/>
            <a:chOff x="-297406" y="1048172"/>
            <a:chExt cx="3628255" cy="2669654"/>
          </a:xfrm>
        </p:grpSpPr>
        <p:sp>
          <p:nvSpPr>
            <p:cNvPr id="25" name="Text Box 10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-297406" y="1048172"/>
              <a:ext cx="3624209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tailEnd type="none" w="sm" len="med"/>
            </a:ln>
          </p:spPr>
          <p:txBody>
            <a:bodyPr lIns="35992" tIns="35992" rIns="35992" bIns="35992" anchor="ctr" anchorCtr="1"/>
            <a:lstStyle/>
            <a:p>
              <a:pPr algn="ctr" defTabSz="956945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Membership Fee Revenue</a:t>
              </a:r>
              <a:endPara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6" name="Text Placeholder 5"/>
            <p:cNvSpPr txBox="1"/>
            <p:nvPr/>
          </p:nvSpPr>
          <p:spPr>
            <a:xfrm>
              <a:off x="-293360" y="1297850"/>
              <a:ext cx="3624209" cy="2419976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5992" tIns="35992" rIns="35992" bIns="35992"/>
            <a:lstStyle>
              <a:lvl1pPr marL="0" indent="0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79705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45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39750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90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899795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135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59840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180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955859" y="1068781"/>
            <a:ext cx="3627415" cy="2661579"/>
            <a:chOff x="-297406" y="1048171"/>
            <a:chExt cx="3628255" cy="2669655"/>
          </a:xfrm>
        </p:grpSpPr>
        <p:sp>
          <p:nvSpPr>
            <p:cNvPr id="28" name="Text Box 10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-297406" y="1048171"/>
              <a:ext cx="3624209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tailEnd type="none" w="sm" len="med"/>
            </a:ln>
          </p:spPr>
          <p:txBody>
            <a:bodyPr lIns="35992" tIns="35992" rIns="35992" bIns="35992" anchor="ctr" anchorCtr="1"/>
            <a:lstStyle/>
            <a:p>
              <a:pPr algn="ctr" defTabSz="956945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Market of short videos in China </a:t>
              </a:r>
              <a:r>
                <a:rPr lang="en-US" altLang="zh-CN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2017-2021</a:t>
              </a:r>
              <a:endPara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9" name="Text Placeholder 5"/>
            <p:cNvSpPr txBox="1"/>
            <p:nvPr/>
          </p:nvSpPr>
          <p:spPr>
            <a:xfrm>
              <a:off x="-293360" y="1297850"/>
              <a:ext cx="3624209" cy="2419976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5992" tIns="35992" rIns="35992" bIns="35992"/>
            <a:lstStyle>
              <a:lvl1pPr marL="0" indent="0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79705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45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39750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90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899795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135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59840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180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5177" y="3956924"/>
            <a:ext cx="3627415" cy="2661578"/>
            <a:chOff x="-297406" y="1048172"/>
            <a:chExt cx="3628255" cy="2669654"/>
          </a:xfrm>
        </p:grpSpPr>
        <p:sp>
          <p:nvSpPr>
            <p:cNvPr id="31" name="Text Box 10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-297406" y="1048172"/>
              <a:ext cx="3624209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tailEnd type="none" w="sm" len="med"/>
            </a:ln>
          </p:spPr>
          <p:txBody>
            <a:bodyPr lIns="35992" tIns="35992" rIns="35992" bIns="35992" anchor="ctr" anchorCtr="1"/>
            <a:lstStyle/>
            <a:p>
              <a:pPr algn="ctr" defTabSz="956945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Service Revenue</a:t>
              </a:r>
              <a:endPara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32" name="Text Placeholder 5"/>
            <p:cNvSpPr txBox="1"/>
            <p:nvPr/>
          </p:nvSpPr>
          <p:spPr>
            <a:xfrm>
              <a:off x="-293360" y="1297850"/>
              <a:ext cx="3624209" cy="2419976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5992" tIns="35992" rIns="35992" bIns="35992"/>
            <a:lstStyle>
              <a:lvl1pPr marL="0" indent="0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79705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45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39750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90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899795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135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59840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180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05518" y="3961245"/>
            <a:ext cx="3627415" cy="2661578"/>
            <a:chOff x="-297406" y="1048172"/>
            <a:chExt cx="3628255" cy="2669654"/>
          </a:xfrm>
        </p:grpSpPr>
        <p:sp>
          <p:nvSpPr>
            <p:cNvPr id="34" name="Text Box 10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-297406" y="1048172"/>
              <a:ext cx="3624209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tailEnd type="none" w="sm" len="med"/>
            </a:ln>
          </p:spPr>
          <p:txBody>
            <a:bodyPr lIns="35992" tIns="35992" rIns="35992" bIns="35992" anchor="ctr" anchorCtr="1"/>
            <a:lstStyle/>
            <a:p>
              <a:pPr algn="ctr" defTabSz="956945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Other Revenue</a:t>
              </a:r>
              <a:endPara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35" name="Text Placeholder 5"/>
            <p:cNvSpPr txBox="1"/>
            <p:nvPr/>
          </p:nvSpPr>
          <p:spPr>
            <a:xfrm>
              <a:off x="-293360" y="1297850"/>
              <a:ext cx="3624209" cy="2419976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5992" tIns="35992" rIns="35992" bIns="35992"/>
            <a:lstStyle>
              <a:lvl1pPr marL="0" indent="0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79705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45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39750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90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899795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135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59840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180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951814" y="3956924"/>
            <a:ext cx="3627415" cy="2661578"/>
            <a:chOff x="-297406" y="1048172"/>
            <a:chExt cx="3628255" cy="2669654"/>
          </a:xfrm>
        </p:grpSpPr>
        <p:sp>
          <p:nvSpPr>
            <p:cNvPr id="37" name="Text Box 10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-297406" y="1048172"/>
              <a:ext cx="3624209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tailEnd type="none" w="sm" len="med"/>
            </a:ln>
          </p:spPr>
          <p:txBody>
            <a:bodyPr lIns="35992" tIns="35992" rIns="35992" bIns="35992" anchor="ctr" anchorCtr="1"/>
            <a:lstStyle/>
            <a:p>
              <a:pPr algn="ctr" defTabSz="956945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Short Video Users in China 2016-2020</a:t>
              </a:r>
              <a:endPara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38" name="Text Placeholder 5"/>
            <p:cNvSpPr txBox="1"/>
            <p:nvPr/>
          </p:nvSpPr>
          <p:spPr>
            <a:xfrm>
              <a:off x="-293360" y="1297850"/>
              <a:ext cx="3624209" cy="2419976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5992" tIns="35992" rIns="35992" bIns="35992"/>
            <a:lstStyle>
              <a:lvl1pPr marL="0" indent="0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79705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45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39750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90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899795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135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59840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180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</p:grpSp>
      <p:graphicFrame>
        <p:nvGraphicFramePr>
          <p:cNvPr id="41" name="图表 40"/>
          <p:cNvGraphicFramePr/>
          <p:nvPr/>
        </p:nvGraphicFramePr>
        <p:xfrm>
          <a:off x="255178" y="1156805"/>
          <a:ext cx="3631460" cy="2573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2" name="图表 41"/>
          <p:cNvGraphicFramePr/>
          <p:nvPr/>
        </p:nvGraphicFramePr>
        <p:xfrm>
          <a:off x="4074330" y="1233528"/>
          <a:ext cx="3689790" cy="2496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3" name="图表 42"/>
          <p:cNvGraphicFramePr/>
          <p:nvPr/>
        </p:nvGraphicFramePr>
        <p:xfrm>
          <a:off x="228826" y="4085758"/>
          <a:ext cx="3692251" cy="2573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4" name="图表 43"/>
          <p:cNvGraphicFramePr/>
          <p:nvPr/>
        </p:nvGraphicFramePr>
        <p:xfrm>
          <a:off x="4070286" y="4081385"/>
          <a:ext cx="3689790" cy="2573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5" name="图表 44"/>
          <p:cNvGraphicFramePr/>
          <p:nvPr/>
        </p:nvGraphicFramePr>
        <p:xfrm>
          <a:off x="7918249" y="1271769"/>
          <a:ext cx="3706680" cy="2496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6" name="图表 45"/>
          <p:cNvGraphicFramePr/>
          <p:nvPr/>
        </p:nvGraphicFramePr>
        <p:xfrm>
          <a:off x="7918248" y="4167606"/>
          <a:ext cx="3706680" cy="2496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Operating Revenue Analysis and Forecast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5400000">
            <a:off x="629285" y="1014095"/>
            <a:ext cx="1430655" cy="1815465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</a:ln>
        </p:spPr>
        <p:txBody>
          <a:bodyPr rot="10800000" vert="eaVert" lIns="35993" tIns="35993" rIns="35993" bIns="35993" anchor="ctr"/>
          <a:lstStyle/>
          <a:p>
            <a:pPr algn="ctr">
              <a:defRPr/>
            </a:pPr>
            <a:endParaRPr lang="en-US" altLang="zh-CN" sz="1200" b="1" dirty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</a:endParaRPr>
          </a:p>
        </p:txBody>
      </p:sp>
      <p:sp>
        <p:nvSpPr>
          <p:cNvPr id="4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5400000">
            <a:off x="628650" y="2500630"/>
            <a:ext cx="1430655" cy="1815465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</a:ln>
        </p:spPr>
        <p:txBody>
          <a:bodyPr rot="10800000" vert="eaVert" lIns="35993" tIns="35993" rIns="35993" bIns="35993" anchor="ctr"/>
          <a:lstStyle/>
          <a:p>
            <a:pPr algn="ctr">
              <a:defRPr/>
            </a:pP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</a:endParaRPr>
          </a:p>
        </p:txBody>
      </p:sp>
      <p:sp>
        <p:nvSpPr>
          <p:cNvPr id="5" name="AutoShap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5400000">
            <a:off x="628650" y="3987800"/>
            <a:ext cx="1430655" cy="1815465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</a:ln>
        </p:spPr>
        <p:txBody>
          <a:bodyPr rot="10800000" vert="eaVert" lIns="35993" tIns="35993" rIns="35993" bIns="35993" anchor="ctr"/>
          <a:lstStyle/>
          <a:p>
            <a:pPr algn="ctr">
              <a:defRPr/>
            </a:pP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</a:endParaRPr>
          </a:p>
        </p:txBody>
      </p:sp>
      <p:sp>
        <p:nvSpPr>
          <p:cNvPr id="8" name="Text Placeholder 5"/>
          <p:cNvSpPr txBox="1"/>
          <p:nvPr>
            <p:custDataLst>
              <p:tags r:id="rId4"/>
            </p:custDataLst>
          </p:nvPr>
        </p:nvSpPr>
        <p:spPr>
          <a:xfrm>
            <a:off x="2391410" y="1440180"/>
            <a:ext cx="9023350" cy="1517650"/>
          </a:xfrm>
          <a:prstGeom prst="rect">
            <a:avLst/>
          </a:prstGeom>
        </p:spPr>
        <p:txBody>
          <a:bodyPr wrap="square" lIns="35993" tIns="35993" rIns="35993" bIns="35993">
            <a:spAutoFit/>
          </a:bodyPr>
          <a:lstStyle>
            <a:lvl1pPr marL="0" indent="0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70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4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3975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9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9979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13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5984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18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The growth rate of operating revenue has been continuously declining,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with a significant drop to 55%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in the latest period of Q1 in 2022, </a:t>
            </a: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which 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is only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one-third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of that in the same period of Q1 in 2021.</a:t>
            </a:r>
            <a:endParaRPr lang="en-US" altLang="zh-CN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lvl="2" algn="just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Based on the trend of its rapid and continuous decline, it is predicted that the average growth rate of revenue for the whole year of 2022 will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 be 40%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, and it is forecasted that the growth rate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will be halved each year for the next two years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, which will be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20% and 10%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respectively.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After 2025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, it is assumed that the annual growth rate of revenue will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remain constant at 10%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.</a:t>
            </a:r>
            <a:endParaRPr lang="en-US" altLang="zh-CN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180340" lvl="2" indent="0">
              <a:buNone/>
            </a:pPr>
            <a:endParaRPr lang="en-US" altLang="zh-CN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360045" lvl="3" indent="0">
              <a:buNone/>
            </a:pP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Text Placeholder 5"/>
          <p:cNvSpPr txBox="1"/>
          <p:nvPr>
            <p:custDataLst>
              <p:tags r:id="rId5"/>
            </p:custDataLst>
          </p:nvPr>
        </p:nvSpPr>
        <p:spPr>
          <a:xfrm>
            <a:off x="2391410" y="2767330"/>
            <a:ext cx="8948420" cy="1229995"/>
          </a:xfrm>
          <a:prstGeom prst="rect">
            <a:avLst/>
          </a:prstGeom>
        </p:spPr>
        <p:txBody>
          <a:bodyPr wrap="square" lIns="35993" tIns="35993" rIns="35993" bIns="35993">
            <a:spAutoFit/>
          </a:bodyPr>
          <a:lstStyle>
            <a:lvl1pPr marL="0" indent="0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70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4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3975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9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9979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13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5984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18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In the first quarter of 2020,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advertising revenue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accounted for the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 largest proportion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, followed by membership fees, while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content service solutions and other businesses </a:t>
            </a:r>
            <a:r>
              <a:rPr altLang="zh-CN" b="1" dirty="0">
                <a:solidFill>
                  <a:schemeClr val="tx1"/>
                </a:solidFill>
                <a:latin typeface="Palatino Linotype" panose="02040502050505030304" pitchFamily="18" charset="0"/>
                <a:sym typeface="+mn-ea"/>
              </a:rPr>
              <a:t>revenue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accounted for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a very small proportion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. </a:t>
            </a:r>
            <a:endParaRPr lang="en-US" altLang="zh-CN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lvl="2" algn="just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During the period from </a:t>
            </a:r>
            <a:r>
              <a:rPr altLang="zh-CN" dirty="0">
                <a:solidFill>
                  <a:schemeClr val="tx1"/>
                </a:solidFill>
                <a:latin typeface="Palatino Linotype" panose="02040502050505030304" pitchFamily="18" charset="0"/>
                <a:sym typeface="+mn-ea"/>
              </a:rPr>
              <a:t>Q1 in 2021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to </a:t>
            </a:r>
            <a:r>
              <a:rPr altLang="zh-CN" dirty="0">
                <a:solidFill>
                  <a:schemeClr val="tx1"/>
                </a:solidFill>
                <a:latin typeface="Palatino Linotype" panose="02040502050505030304" pitchFamily="18" charset="0"/>
                <a:sym typeface="+mn-ea"/>
              </a:rPr>
              <a:t>Q1 in 2022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, the growth rate of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advertising revenue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has declined rapidly, and its contribution of total revenue has decreased quarter by quarter. The growth rate of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membership fee revenue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has declined slowly, and its </a:t>
            </a:r>
            <a:r>
              <a:rPr altLang="zh-CN" dirty="0">
                <a:solidFill>
                  <a:schemeClr val="tx1"/>
                </a:solidFill>
                <a:latin typeface="Palatino Linotype" panose="02040502050505030304" pitchFamily="18" charset="0"/>
                <a:sym typeface="+mn-ea"/>
              </a:rPr>
              <a:t>contribution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of total revenue has remained relatively stable. The growth rate of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content service solution revenue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has also declined rapidly, and its </a:t>
            </a:r>
            <a:r>
              <a:rPr altLang="zh-CN" dirty="0">
                <a:solidFill>
                  <a:schemeClr val="tx1"/>
                </a:solidFill>
                <a:latin typeface="Palatino Linotype" panose="02040502050505030304" pitchFamily="18" charset="0"/>
                <a:sym typeface="+mn-ea"/>
              </a:rPr>
              <a:t>contribution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of total revenue first increased and then decreased.</a:t>
            </a:r>
            <a:endParaRPr lang="en-US" altLang="zh-CN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ext Placeholder 5"/>
          <p:cNvSpPr txBox="1"/>
          <p:nvPr>
            <p:custDataLst>
              <p:tags r:id="rId6"/>
            </p:custDataLst>
          </p:nvPr>
        </p:nvSpPr>
        <p:spPr>
          <a:xfrm>
            <a:off x="2391410" y="4413885"/>
            <a:ext cx="8947785" cy="963295"/>
          </a:xfrm>
          <a:prstGeom prst="rect">
            <a:avLst/>
          </a:prstGeom>
        </p:spPr>
        <p:txBody>
          <a:bodyPr wrap="square" lIns="35993" tIns="35993" rIns="35993" bIns="35993">
            <a:spAutoFit/>
          </a:bodyPr>
          <a:lstStyle>
            <a:lvl1pPr marL="0" indent="0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70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4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3975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9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9979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13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5984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18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 The growth rate of user numbers is slow</a:t>
            </a:r>
            <a:endParaRPr lang="en-US" altLang="zh-CN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lvl="2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 The number of advertisements is somewhat excessive</a:t>
            </a:r>
            <a:endParaRPr lang="en-US" altLang="zh-CN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lvl="2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 Short video platforms have risen rapidly</a:t>
            </a:r>
            <a:endParaRPr lang="en-US" altLang="zh-CN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lvl="2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 Zhihu's transformation in the short video field has failed</a:t>
            </a: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3840" y="1696085"/>
            <a:ext cx="2200275" cy="621665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noAutofit/>
          </a:bodyPr>
          <a:p>
            <a:pPr algn="ct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Palatino Linotype" panose="02040502050505030304" pitchFamily="18" charset="0"/>
                <a:ea typeface="MS PGothic" panose="020B0600070205080204" pitchFamily="50" charset="-128"/>
                <a:sym typeface="+mn-ea"/>
              </a:rPr>
              <a:t>Revenue Performance</a:t>
            </a:r>
            <a:endParaRPr lang="en-US" altLang="zh-CN" sz="1200" b="1" dirty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  <a:sym typeface="+mn-ea"/>
            </a:endParaRPr>
          </a:p>
          <a:p>
            <a:pPr algn="ct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Palatino Linotype" panose="02040502050505030304" pitchFamily="18" charset="0"/>
                <a:ea typeface="MS PGothic" panose="020B0600070205080204" pitchFamily="50" charset="-128"/>
                <a:sym typeface="+mn-ea"/>
              </a:rPr>
              <a:t> Analysis</a:t>
            </a:r>
            <a:endParaRPr lang="en-US" altLang="zh-CN" sz="1200" b="1" dirty="0" smtClean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  <a:cs typeface="Arial" panose="020B0604020202020204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6380" y="3094990"/>
            <a:ext cx="2200275" cy="621665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noAutofit/>
          </a:bodyPr>
          <a:p>
            <a:pPr algn="ct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Palatino Linotype" panose="02040502050505030304" pitchFamily="18" charset="0"/>
                <a:ea typeface="MS PGothic" panose="020B0600070205080204" pitchFamily="50" charset="-128"/>
                <a:cs typeface="Arial" panose="020B0604020202020204" pitchFamily="34" charset="0"/>
                <a:sym typeface="+mn-ea"/>
              </a:rPr>
              <a:t>Revenue Analysis by </a:t>
            </a:r>
            <a:endParaRPr lang="en-US" altLang="zh-CN" sz="1200" b="1" dirty="0" smtClean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  <a:cs typeface="Arial" panose="020B0604020202020204" pitchFamily="34" charset="0"/>
              <a:sym typeface="+mn-ea"/>
            </a:endParaRPr>
          </a:p>
          <a:p>
            <a:pPr algn="ct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Palatino Linotype" panose="02040502050505030304" pitchFamily="18" charset="0"/>
                <a:ea typeface="MS PGothic" panose="020B0600070205080204" pitchFamily="50" charset="-128"/>
                <a:cs typeface="Arial" panose="020B0604020202020204" pitchFamily="34" charset="0"/>
                <a:sym typeface="+mn-ea"/>
              </a:rPr>
              <a:t>Subcategories</a:t>
            </a:r>
            <a:endParaRPr lang="en-US" altLang="zh-CN" sz="1200" b="1" dirty="0" smtClean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  <a:cs typeface="Arial" panose="020B0604020202020204" pitchFamily="34" charset="0"/>
              <a:sym typeface="+mn-ea"/>
            </a:endParaRPr>
          </a:p>
          <a:p>
            <a:pPr algn="ctr">
              <a:defRPr/>
            </a:pPr>
            <a:endParaRPr lang="en-US" altLang="zh-CN" sz="1200" b="1" dirty="0" smtClean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  <a:cs typeface="Arial" panose="020B0604020202020204" pitchFamily="3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3840" y="4587240"/>
            <a:ext cx="2200275" cy="621665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noAutofit/>
          </a:bodyPr>
          <a:p>
            <a:pPr algn="ct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Palatino Linotype" panose="02040502050505030304" pitchFamily="18" charset="0"/>
                <a:ea typeface="MS PGothic" panose="020B0600070205080204" pitchFamily="50" charset="-128"/>
                <a:cs typeface="Arial" panose="020B0604020202020204" pitchFamily="34" charset="0"/>
                <a:sym typeface="+mn-ea"/>
              </a:rPr>
              <a:t>Analysis of Reasons </a:t>
            </a:r>
            <a:endParaRPr lang="en-US" altLang="zh-CN" sz="1200" b="1" dirty="0" smtClean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  <a:cs typeface="Arial" panose="020B0604020202020204" pitchFamily="34" charset="0"/>
              <a:sym typeface="+mn-ea"/>
            </a:endParaRPr>
          </a:p>
          <a:p>
            <a:pPr algn="ct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Palatino Linotype" panose="02040502050505030304" pitchFamily="18" charset="0"/>
                <a:ea typeface="MS PGothic" panose="020B0600070205080204" pitchFamily="50" charset="-128"/>
                <a:cs typeface="Arial" panose="020B0604020202020204" pitchFamily="34" charset="0"/>
                <a:sym typeface="+mn-ea"/>
              </a:rPr>
              <a:t>for Declining </a:t>
            </a:r>
            <a:endParaRPr lang="en-US" altLang="zh-CN" sz="1200" b="1" dirty="0" smtClean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  <a:cs typeface="Arial" panose="020B0604020202020204" pitchFamily="34" charset="0"/>
              <a:sym typeface="+mn-ea"/>
            </a:endParaRPr>
          </a:p>
          <a:p>
            <a:pPr algn="ct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Palatino Linotype" panose="02040502050505030304" pitchFamily="18" charset="0"/>
                <a:ea typeface="MS PGothic" panose="020B0600070205080204" pitchFamily="50" charset="-128"/>
                <a:cs typeface="Arial" panose="020B0604020202020204" pitchFamily="34" charset="0"/>
                <a:sym typeface="+mn-ea"/>
              </a:rPr>
              <a:t>Revenue Growth</a:t>
            </a:r>
            <a:endParaRPr lang="en-US" altLang="zh-CN" sz="1200" b="1" dirty="0" smtClean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  <a:cs typeface="Arial" panose="020B0604020202020204" pitchFamily="34" charset="0"/>
              <a:sym typeface="+mn-ea"/>
            </a:endParaRPr>
          </a:p>
          <a:p>
            <a:pPr algn="ctr">
              <a:defRPr/>
            </a:pPr>
            <a:endParaRPr lang="en-US" altLang="zh-CN" sz="1200" b="1" dirty="0" smtClean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7" name="图片 16" descr="小红书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2660" y="4712970"/>
            <a:ext cx="1420495" cy="1369695"/>
          </a:xfrm>
          <a:prstGeom prst="rect">
            <a:avLst/>
          </a:prstGeom>
        </p:spPr>
      </p:pic>
      <p:pic>
        <p:nvPicPr>
          <p:cNvPr id="18" name="图片 17" descr="b站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3155" y="4514850"/>
            <a:ext cx="1682115" cy="1682115"/>
          </a:xfrm>
          <a:prstGeom prst="rect">
            <a:avLst/>
          </a:prstGeom>
        </p:spPr>
      </p:pic>
      <p:pic>
        <p:nvPicPr>
          <p:cNvPr id="19" name="图片 18" descr="抖音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15270" y="4587240"/>
            <a:ext cx="1537335" cy="15373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THINKCELLSHAPEDONOTDELETE" val="p0uy9cPoXIka_xjt35BcYNw"/>
</p:tagLst>
</file>

<file path=ppt/tags/tag11.xml><?xml version="1.0" encoding="utf-8"?>
<p:tagLst xmlns:p="http://schemas.openxmlformats.org/presentationml/2006/main">
  <p:tag name="THINKCELLSHAPEDONOTDELETE" val="p0uy9cPoXIka_xjt35BcYNw"/>
</p:tagLst>
</file>

<file path=ppt/tags/tag12.xml><?xml version="1.0" encoding="utf-8"?>
<p:tagLst xmlns:p="http://schemas.openxmlformats.org/presentationml/2006/main">
  <p:tag name="THINKCELLSHAPEDONOTDELETE" val="p0uy9cPoXIka_xjt35BcYNw"/>
</p:tagLst>
</file>

<file path=ppt/tags/tag13.xml><?xml version="1.0" encoding="utf-8"?>
<p:tagLst xmlns:p="http://schemas.openxmlformats.org/presentationml/2006/main">
  <p:tag name="THINKCELLSHAPEDONOTDELETE" val="p0uy9cPoXIka_xjt35BcYNw"/>
</p:tagLst>
</file>

<file path=ppt/tags/tag14.xml><?xml version="1.0" encoding="utf-8"?>
<p:tagLst xmlns:p="http://schemas.openxmlformats.org/presentationml/2006/main">
  <p:tag name="THINKCELLSHAPEDONOTDELETE" val="p0uy9cPoXIka_xjt35BcYNw"/>
</p:tagLst>
</file>

<file path=ppt/tags/tag15.xml><?xml version="1.0" encoding="utf-8"?>
<p:tagLst xmlns:p="http://schemas.openxmlformats.org/presentationml/2006/main">
  <p:tag name="THINKCELLSHAPEDONOTDELETE" val="p0uy9cPoXIka_xjt35BcYNw"/>
</p:tagLst>
</file>

<file path=ppt/tags/tag16.xml><?xml version="1.0" encoding="utf-8"?>
<p:tagLst xmlns:p="http://schemas.openxmlformats.org/presentationml/2006/main">
  <p:tag name="KSO_WM_DIAGRAM_VIRTUALLY_FRAME" val="{&quot;height&quot;:374.99669291338574,&quot;left&quot;:-56,&quot;top&quot;:130.5207874015748,&quot;width&quot;:626.1119942063804}"/>
</p:tagLst>
</file>

<file path=ppt/tags/tag17.xml><?xml version="1.0" encoding="utf-8"?>
<p:tagLst xmlns:p="http://schemas.openxmlformats.org/presentationml/2006/main">
  <p:tag name="KSO_WM_DIAGRAM_VIRTUALLY_FRAME" val="{&quot;height&quot;:374.99669291338574,&quot;left&quot;:-56,&quot;top&quot;:130.5207874015748,&quot;width&quot;:626.1119942063804}"/>
</p:tagLst>
</file>

<file path=ppt/tags/tag18.xml><?xml version="1.0" encoding="utf-8"?>
<p:tagLst xmlns:p="http://schemas.openxmlformats.org/presentationml/2006/main">
  <p:tag name="KSO_WM_DIAGRAM_VIRTUALLY_FRAME" val="{&quot;height&quot;:374.99669291338574,&quot;left&quot;:-56,&quot;top&quot;:130.5207874015748,&quot;width&quot;:626.1119942063804}"/>
</p:tagLst>
</file>

<file path=ppt/tags/tag19.xml><?xml version="1.0" encoding="utf-8"?>
<p:tagLst xmlns:p="http://schemas.openxmlformats.org/presentationml/2006/main">
  <p:tag name="KSO_WM_DIAGRAM_VIRTUALLY_FRAME" val="{&quot;height&quot;:374.99669291338574,&quot;left&quot;:-56,&quot;top&quot;:130.5207874015748,&quot;width&quot;:626.1119942063804}"/>
</p:tagLst>
</file>

<file path=ppt/tags/tag2.xml><?xml version="1.0" encoding="utf-8"?>
<p:tagLst xmlns:p="http://schemas.openxmlformats.org/presentationml/2006/main">
  <p:tag name="THINKCELLSHAPEDONOTDELETE" val="thinkcellActiveDocDoNotDelete"/>
</p:tagLst>
</file>

<file path=ppt/tags/tag20.xml><?xml version="1.0" encoding="utf-8"?>
<p:tagLst xmlns:p="http://schemas.openxmlformats.org/presentationml/2006/main">
  <p:tag name="KSO_WM_DIAGRAM_VIRTUALLY_FRAME" val="{&quot;height&quot;:374.99669291338574,&quot;left&quot;:-56,&quot;top&quot;:130.5207874015748,&quot;width&quot;:626.1119942063804}"/>
</p:tagLst>
</file>

<file path=ppt/tags/tag21.xml><?xml version="1.0" encoding="utf-8"?>
<p:tagLst xmlns:p="http://schemas.openxmlformats.org/presentationml/2006/main">
  <p:tag name="KSO_WM_DIAGRAM_VIRTUALLY_FRAME" val="{&quot;height&quot;:374.99669291338574,&quot;left&quot;:-56,&quot;top&quot;:130.5207874015748,&quot;width&quot;:626.1119942063804}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6.xml><?xml version="1.0" encoding="utf-8"?>
<p:tagLst xmlns:p="http://schemas.openxmlformats.org/presentationml/2006/main">
  <p:tag name="THINKCELLSHAPEDONOTDELETE" val="thinkcellActiveDocDoNotDelete"/>
</p:tagLst>
</file>

<file path=ppt/tags/tag7.xml><?xml version="1.0" encoding="utf-8"?>
<p:tagLst xmlns:p="http://schemas.openxmlformats.org/presentationml/2006/main">
  <p:tag name="THINKCELLSHAPEDONOTDELETE" val="p0uy9cPoXIka_xjt35BcYNw"/>
</p:tagLst>
</file>

<file path=ppt/tags/tag8.xml><?xml version="1.0" encoding="utf-8"?>
<p:tagLst xmlns:p="http://schemas.openxmlformats.org/presentationml/2006/main">
  <p:tag name="THINKCELLSHAPEDONOTDELETE" val="p0uy9cPoXIka_xjt35BcYNw"/>
</p:tagLst>
</file>

<file path=ppt/tags/tag9.xml><?xml version="1.0" encoding="utf-8"?>
<p:tagLst xmlns:p="http://schemas.openxmlformats.org/presentationml/2006/main">
  <p:tag name="THINKCELLSHAPEDONOTDELETE" val="p0uy9cPoXIka_xjt35BcYNw"/>
</p:tagLst>
</file>

<file path=ppt/theme/theme1.xml><?xml version="1.0" encoding="utf-8"?>
<a:theme xmlns:a="http://schemas.openxmlformats.org/drawingml/2006/main" name="CR Onlytext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2561</Words>
  <Application>WPS 演示</Application>
  <PresentationFormat>宽屏</PresentationFormat>
  <Paragraphs>58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</vt:i4>
      </vt:variant>
    </vt:vector>
  </HeadingPairs>
  <TitlesOfParts>
    <vt:vector size="24" baseType="lpstr">
      <vt:lpstr>Arial</vt:lpstr>
      <vt:lpstr>宋体</vt:lpstr>
      <vt:lpstr>Wingdings</vt:lpstr>
      <vt:lpstr>Palatino Linotype</vt:lpstr>
      <vt:lpstr>华文楷体</vt:lpstr>
      <vt:lpstr>Vrinda</vt:lpstr>
      <vt:lpstr>Segoe UI Symbol</vt:lpstr>
      <vt:lpstr>PMingLiU</vt:lpstr>
      <vt:lpstr>MingLiU-ExtB</vt:lpstr>
      <vt:lpstr>微软雅黑</vt:lpstr>
      <vt:lpstr>Arial Unicode MS</vt:lpstr>
      <vt:lpstr>Calibri</vt:lpstr>
      <vt:lpstr>MS PGothic</vt:lpstr>
      <vt:lpstr>Wingdings</vt:lpstr>
      <vt:lpstr>CR Onlytext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Text boxes – two-by-two</vt:lpstr>
      <vt:lpstr>Text boxes – three-by-two</vt:lpstr>
      <vt:lpstr>Operating Revenue Analysis and Forecast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boxes – two-by-two</dc:title>
  <dc:creator>z</dc:creator>
  <cp:lastModifiedBy>咕咕咕</cp:lastModifiedBy>
  <cp:revision>18</cp:revision>
  <dcterms:created xsi:type="dcterms:W3CDTF">2023-08-09T12:44:00Z</dcterms:created>
  <dcterms:modified xsi:type="dcterms:W3CDTF">2025-01-08T13:09:43Z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34145FD11D684E69836DF086BA8F0A4F_13</vt:lpwstr>
  </property>
  <property fmtid="{D5CDD505-2E9C-101B-9397-08002B2CF9AE}" pid="3" name="KSOProductBuildVer">
    <vt:lpwstr>2052-12.1.0.19770</vt:lpwstr>
  </property>
</Properties>
</file>