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4.bin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11" y="6101903"/>
            <a:ext cx="4415509" cy="207711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26411" y="5073673"/>
            <a:ext cx="5290726" cy="207711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6411" y="4858305"/>
            <a:ext cx="5289287" cy="207711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26410" y="3595163"/>
            <a:ext cx="11523503" cy="498621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7997"/>
            <a:ext cx="12192391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6410" y="3064786"/>
            <a:ext cx="11523503" cy="263100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3259642" y="-3774"/>
            <a:ext cx="8930794" cy="922727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38" tIns="73138" rIns="73138" bIns="7313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449242" y="166206"/>
            <a:ext cx="2410196" cy="6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9448022" y="189399"/>
            <a:ext cx="2410196" cy="6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78" y="1160271"/>
            <a:ext cx="11520369" cy="154456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78" y="1376108"/>
            <a:ext cx="5577727" cy="493303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0006" y="1376108"/>
            <a:ext cx="5577727" cy="493303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11" y="2158084"/>
            <a:ext cx="11528839" cy="290795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2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2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2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11" y="1627708"/>
            <a:ext cx="11528752" cy="338343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image" Target="../media/image3.emf"/><Relationship Id="rId7" Type="http://schemas.openxmlformats.org/officeDocument/2006/relationships/oleObject" Target="../embeddings/oleObject6.bin"/><Relationship Id="rId6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7" imgW="12700" imgH="12700" progId="TCLayout.ActiveDocument.1">
                  <p:embed/>
                </p:oleObj>
              </mc:Choice>
              <mc:Fallback>
                <p:oleObj name="think-cell Slide" r:id="rId7" imgW="12700" imgH="1270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20" y="1376427"/>
            <a:ext cx="11531928" cy="140781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22894" y="6595563"/>
            <a:ext cx="353579" cy="13850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334174" y="917270"/>
            <a:ext cx="1123378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77734" y="827573"/>
            <a:ext cx="224787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235711" y="852180"/>
            <a:ext cx="168102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11023954" y="910920"/>
            <a:ext cx="558818" cy="69853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386" y="6504561"/>
            <a:ext cx="609620" cy="165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</a:fld>
            <a:r>
              <a:rPr lang="en-US" altLang="zh-CN"/>
              <a:t> -</a:t>
            </a:r>
            <a:endParaRPr lang="en-US" altLang="zh-CN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2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5pPr>
      <a:lvl6pPr marL="263334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77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35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16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95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6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95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two-by-two</a:t>
            </a:r>
            <a:endParaRPr lang="en-US" dirty="0"/>
          </a:p>
        </p:txBody>
      </p:sp>
      <p:sp>
        <p:nvSpPr>
          <p:cNvPr id="3" name="Text Placeholder 12"/>
          <p:cNvSpPr/>
          <p:nvPr>
            <p:custDataLst>
              <p:tags r:id="rId1"/>
            </p:custDataLst>
          </p:nvPr>
        </p:nvSpPr>
        <p:spPr bwMode="auto">
          <a:xfrm>
            <a:off x="1541671" y="1123742"/>
            <a:ext cx="33909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95635" y="1376106"/>
            <a:ext cx="4355294" cy="24963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1595634" y="1625740"/>
            <a:ext cx="4355294" cy="2091398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39801" y="1376106"/>
            <a:ext cx="4355294" cy="24963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 Placeholder 5"/>
          <p:cNvSpPr txBox="1"/>
          <p:nvPr/>
        </p:nvSpPr>
        <p:spPr>
          <a:xfrm>
            <a:off x="6239800" y="1625740"/>
            <a:ext cx="4355294" cy="2091398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95755" y="3968115"/>
            <a:ext cx="8998585" cy="24955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Text Placeholder 5"/>
          <p:cNvSpPr txBox="1"/>
          <p:nvPr/>
        </p:nvSpPr>
        <p:spPr>
          <a:xfrm>
            <a:off x="1595755" y="4217670"/>
            <a:ext cx="8998585" cy="209169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Revenue Analysis and Forecast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629285" y="1014095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altLang="zh-CN" sz="12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628650" y="2500630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>
            <a:off x="628650" y="3987800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8" name="Text Placeholder 5"/>
          <p:cNvSpPr txBox="1"/>
          <p:nvPr>
            <p:custDataLst>
              <p:tags r:id="rId4"/>
            </p:custDataLst>
          </p:nvPr>
        </p:nvSpPr>
        <p:spPr>
          <a:xfrm>
            <a:off x="2391410" y="1440180"/>
            <a:ext cx="9023350" cy="1517650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The growth rate of operating revenue has been continuously declining,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with a significant drop to 55%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in the latest period of Q1 in 2022,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which 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is only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one-third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that in the same period of Q1 in 2021.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Based on the trend of its rapid and continuous decline, it is predicted that the average growth rate of revenue for the whole year of 2022 will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be 40%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and it is forecasted that the growth rate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will be halved each year for the next two years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which will be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20% and 10%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respectively.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After 2025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it is assumed that the annual growth rate of revenue will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remain constant at 10%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180340" lvl="2" indent="0">
              <a:buNone/>
            </a:pP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360045" lvl="3" indent="0">
              <a:buNone/>
            </a:pP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ext Placeholder 5"/>
          <p:cNvSpPr txBox="1"/>
          <p:nvPr>
            <p:custDataLst>
              <p:tags r:id="rId5"/>
            </p:custDataLst>
          </p:nvPr>
        </p:nvSpPr>
        <p:spPr>
          <a:xfrm>
            <a:off x="2391410" y="2767330"/>
            <a:ext cx="8948420" cy="1229995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In the first quarter of 2020,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advertising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accounted for the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largest proportion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followed by membership fees, while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content service solutions and other businesses </a:t>
            </a:r>
            <a:r>
              <a:rPr altLang="zh-CN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accounted for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 very small proportion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During the period from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Q1 in 2021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to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Q1 in 2022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advertising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declined rapidly, and its contribution of total revenue has decreased quarter by quarter.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membership fee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declined slowly, and its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contribution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total revenue has remained relatively stable.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content service solution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also declined rapidly, and its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contribution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total revenue first increased and then decreased.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 Placeholder 5"/>
          <p:cNvSpPr txBox="1"/>
          <p:nvPr>
            <p:custDataLst>
              <p:tags r:id="rId6"/>
            </p:custDataLst>
          </p:nvPr>
        </p:nvSpPr>
        <p:spPr>
          <a:xfrm>
            <a:off x="2391410" y="4413885"/>
            <a:ext cx="8947785" cy="963295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The growth rate of user numbers is slow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The number of advertisements is somewhat excessive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Short video platforms have risen rapidly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Zhihu's transformation in the short video field has failed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3840" y="1696085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sym typeface="+mn-ea"/>
              </a:rPr>
              <a:t>Revenue Performance</a:t>
            </a:r>
            <a:endParaRPr lang="en-US" altLang="zh-CN" sz="12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sym typeface="+mn-ea"/>
            </a:endParaRPr>
          </a:p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sym typeface="+mn-ea"/>
              </a:rPr>
              <a:t> Analysis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6380" y="3094990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Revenue Analysis by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Subcategories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840" y="4587240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Analysis of Reasons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for Declining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Revenue Growth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7" name="图片 16" descr="小红书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660" y="4712970"/>
            <a:ext cx="1420495" cy="1369695"/>
          </a:xfrm>
          <a:prstGeom prst="rect">
            <a:avLst/>
          </a:prstGeom>
        </p:spPr>
      </p:pic>
      <p:pic>
        <p:nvPicPr>
          <p:cNvPr id="18" name="图片 17" descr="b站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155" y="4514850"/>
            <a:ext cx="1682115" cy="1682115"/>
          </a:xfrm>
          <a:prstGeom prst="rect">
            <a:avLst/>
          </a:prstGeom>
        </p:spPr>
      </p:pic>
      <p:pic>
        <p:nvPicPr>
          <p:cNvPr id="19" name="图片 18" descr="抖音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5270" y="4587240"/>
            <a:ext cx="1537335" cy="1537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p0uy9cPoXIka_xjt35BcYNw"/>
</p:tagLst>
</file>

<file path=ppt/tags/tag11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2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3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4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5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6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phyTrWWCI90CX6e6.ArOEHA"/>
</p:tagLst>
</file>

<file path=ppt/tags/tag8.xml><?xml version="1.0" encoding="utf-8"?>
<p:tagLst xmlns:p="http://schemas.openxmlformats.org/presentationml/2006/main">
  <p:tag name="THINKCELLSHAPEDONOTDELETE" val="p0uy9cPoXIka_xjt35BcYNw"/>
</p:tagLst>
</file>

<file path=ppt/tags/tag9.xml><?xml version="1.0" encoding="utf-8"?>
<p:tagLst xmlns:p="http://schemas.openxmlformats.org/presentationml/2006/main">
  <p:tag name="THINKCELLSHAPEDONOTDELETE" val="p0uy9cPoXIka_xjt35BcYN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WPS 演示</Application>
  <PresentationFormat>宽屏</PresentationFormat>
  <Paragraphs>52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宋体</vt:lpstr>
      <vt:lpstr>Wingdings</vt:lpstr>
      <vt:lpstr>Palatino Linotype</vt:lpstr>
      <vt:lpstr>华文楷体</vt:lpstr>
      <vt:lpstr>Vrinda</vt:lpstr>
      <vt:lpstr>Segoe UI Symbol</vt:lpstr>
      <vt:lpstr>PMingLiU</vt:lpstr>
      <vt:lpstr>MingLiU-ExtB</vt:lpstr>
      <vt:lpstr>MS PGothic</vt:lpstr>
      <vt:lpstr>微软雅黑</vt:lpstr>
      <vt:lpstr>Arial Unicode MS</vt:lpstr>
      <vt:lpstr>Calibri</vt:lpstr>
      <vt:lpstr>Wingdings</vt:lpstr>
      <vt:lpstr>CR Onlytext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Text boxes – two-by-two</vt:lpstr>
      <vt:lpstr>Text boxes – vertical chevrons with 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</dc:creator>
  <cp:lastModifiedBy>咕咕咕</cp:lastModifiedBy>
  <cp:revision>11</cp:revision>
  <dcterms:created xsi:type="dcterms:W3CDTF">2023-08-09T12:44:00Z</dcterms:created>
  <dcterms:modified xsi:type="dcterms:W3CDTF">2025-01-08T13:04:20Z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