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5"/>
  </p:notesMasterIdLst>
  <p:handoutMasterIdLst>
    <p:handoutMasterId r:id="rId36"/>
  </p:handoutMasterIdLst>
  <p:sldIdLst>
    <p:sldId id="293" r:id="rId2"/>
    <p:sldId id="320" r:id="rId3"/>
    <p:sldId id="295" r:id="rId4"/>
    <p:sldId id="296" r:id="rId5"/>
    <p:sldId id="297" r:id="rId6"/>
    <p:sldId id="299" r:id="rId7"/>
    <p:sldId id="504" r:id="rId8"/>
    <p:sldId id="300" r:id="rId9"/>
    <p:sldId id="301" r:id="rId10"/>
    <p:sldId id="302" r:id="rId11"/>
    <p:sldId id="498" r:id="rId12"/>
    <p:sldId id="303" r:id="rId13"/>
    <p:sldId id="304" r:id="rId14"/>
    <p:sldId id="321" r:id="rId15"/>
    <p:sldId id="305" r:id="rId16"/>
    <p:sldId id="307" r:id="rId17"/>
    <p:sldId id="308" r:id="rId18"/>
    <p:sldId id="309" r:id="rId19"/>
    <p:sldId id="505" r:id="rId20"/>
    <p:sldId id="506" r:id="rId21"/>
    <p:sldId id="499" r:id="rId22"/>
    <p:sldId id="310" r:id="rId23"/>
    <p:sldId id="311" r:id="rId24"/>
    <p:sldId id="502" r:id="rId25"/>
    <p:sldId id="503" r:id="rId26"/>
    <p:sldId id="312" r:id="rId27"/>
    <p:sldId id="313" r:id="rId28"/>
    <p:sldId id="315" r:id="rId29"/>
    <p:sldId id="322" r:id="rId30"/>
    <p:sldId id="316" r:id="rId31"/>
    <p:sldId id="326" r:id="rId32"/>
    <p:sldId id="327" r:id="rId33"/>
    <p:sldId id="323" r:id="rId34"/>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 Li" initials="DL" lastIdx="1" clrIdx="0">
    <p:extLst>
      <p:ext uri="{19B8F6BF-5375-455C-9EA6-DF929625EA0E}">
        <p15:presenceInfo xmlns:p15="http://schemas.microsoft.com/office/powerpoint/2012/main" userId="e0f4c1a0dc2bf0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CC9900"/>
    <a:srgbClr val="188222"/>
    <a:srgbClr val="893611"/>
    <a:srgbClr val="B94917"/>
    <a:srgbClr val="FF6600"/>
    <a:srgbClr val="A44114"/>
    <a:srgbClr val="F3B99F"/>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D3B18-4362-4AFF-BD06-025526B08BDC}" v="14" dt="2019-11-14T02:35:54.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6" autoAdjust="0"/>
    <p:restoredTop sz="92635" autoAdjust="0"/>
  </p:normalViewPr>
  <p:slideViewPr>
    <p:cSldViewPr>
      <p:cViewPr varScale="1">
        <p:scale>
          <a:sx n="102" d="100"/>
          <a:sy n="102" d="100"/>
        </p:scale>
        <p:origin x="1716" y="114"/>
      </p:cViewPr>
      <p:guideLst>
        <p:guide orient="horz" pos="2160"/>
        <p:guide pos="2880"/>
      </p:guideLst>
    </p:cSldViewPr>
  </p:slideViewPr>
  <p:outlineViewPr>
    <p:cViewPr>
      <p:scale>
        <a:sx n="33" d="100"/>
        <a:sy n="33" d="100"/>
      </p:scale>
      <p:origin x="0" y="4344"/>
    </p:cViewPr>
  </p:outlineViewPr>
  <p:notesTextViewPr>
    <p:cViewPr>
      <p:scale>
        <a:sx n="100" d="100"/>
        <a:sy n="100" d="100"/>
      </p:scale>
      <p:origin x="0" y="0"/>
    </p:cViewPr>
  </p:notesTextViewPr>
  <p:notesViewPr>
    <p:cSldViewPr>
      <p:cViewPr varScale="1">
        <p:scale>
          <a:sx n="74" d="100"/>
          <a:sy n="74" d="100"/>
        </p:scale>
        <p:origin x="2644" y="6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Li" userId="e0f4c1a0dc2bf0a6" providerId="LiveId" clId="{5C752F30-551D-41BB-AB7C-B7C85EC99AA7}"/>
    <pc:docChg chg="modSld">
      <pc:chgData name="Di Li" userId="e0f4c1a0dc2bf0a6" providerId="LiveId" clId="{5C752F30-551D-41BB-AB7C-B7C85EC99AA7}" dt="2019-02-18T09:40:05.819" v="0" actId="255"/>
      <pc:docMkLst>
        <pc:docMk/>
      </pc:docMkLst>
      <pc:sldChg chg="modSp">
        <pc:chgData name="Di Li" userId="e0f4c1a0dc2bf0a6" providerId="LiveId" clId="{5C752F30-551D-41BB-AB7C-B7C85EC99AA7}" dt="2019-02-18T09:40:05.819" v="0" actId="255"/>
        <pc:sldMkLst>
          <pc:docMk/>
          <pc:sldMk cId="1116314945" sldId="310"/>
        </pc:sldMkLst>
        <pc:spChg chg="mod">
          <ac:chgData name="Di Li" userId="e0f4c1a0dc2bf0a6" providerId="LiveId" clId="{5C752F30-551D-41BB-AB7C-B7C85EC99AA7}" dt="2019-02-18T09:40:05.819" v="0" actId="255"/>
          <ac:spMkLst>
            <pc:docMk/>
            <pc:sldMk cId="1116314945" sldId="310"/>
            <ac:spMk id="50" creationId="{ECAB8773-926D-474C-8384-997C90574A14}"/>
          </ac:spMkLst>
        </pc:spChg>
      </pc:sldChg>
    </pc:docChg>
  </pc:docChgLst>
  <pc:docChgLst>
    <pc:chgData name="Li Di" userId="e0f4c1a0dc2bf0a6" providerId="LiveId" clId="{FB0B2A45-6283-4E04-AA92-032961A0F59D}"/>
    <pc:docChg chg="modSld">
      <pc:chgData name="Li Di" userId="e0f4c1a0dc2bf0a6" providerId="LiveId" clId="{FB0B2A45-6283-4E04-AA92-032961A0F59D}" dt="2019-02-19T01:35:22.031" v="12" actId="20577"/>
      <pc:docMkLst>
        <pc:docMk/>
      </pc:docMkLst>
      <pc:sldChg chg="modSp">
        <pc:chgData name="Li Di" userId="e0f4c1a0dc2bf0a6" providerId="LiveId" clId="{FB0B2A45-6283-4E04-AA92-032961A0F59D}" dt="2019-02-19T01:35:22.031" v="12" actId="20577"/>
        <pc:sldMkLst>
          <pc:docMk/>
          <pc:sldMk cId="3253581180" sldId="298"/>
        </pc:sldMkLst>
        <pc:spChg chg="mod">
          <ac:chgData name="Li Di" userId="e0f4c1a0dc2bf0a6" providerId="LiveId" clId="{FB0B2A45-6283-4E04-AA92-032961A0F59D}" dt="2019-02-19T01:35:22.031" v="12" actId="20577"/>
          <ac:spMkLst>
            <pc:docMk/>
            <pc:sldMk cId="3253581180" sldId="298"/>
            <ac:spMk id="22533" creationId="{00000000-0000-0000-0000-000000000000}"/>
          </ac:spMkLst>
        </pc:spChg>
      </pc:sldChg>
    </pc:docChg>
  </pc:docChgLst>
  <pc:docChgLst>
    <pc:chgData name="李 荻" userId="e0f4c1a0dc2bf0a6" providerId="LiveId" clId="{4FFD3B18-4362-4AFF-BD06-025526B08BDC}"/>
    <pc:docChg chg="undo custSel addSld modSld">
      <pc:chgData name="李 荻" userId="e0f4c1a0dc2bf0a6" providerId="LiveId" clId="{4FFD3B18-4362-4AFF-BD06-025526B08BDC}" dt="2019-11-14T02:58:51.110" v="1282" actId="20577"/>
      <pc:docMkLst>
        <pc:docMk/>
      </pc:docMkLst>
      <pc:sldChg chg="modSp">
        <pc:chgData name="李 荻" userId="e0f4c1a0dc2bf0a6" providerId="LiveId" clId="{4FFD3B18-4362-4AFF-BD06-025526B08BDC}" dt="2019-11-14T02:15:20.533" v="46"/>
        <pc:sldMkLst>
          <pc:docMk/>
          <pc:sldMk cId="1587524312" sldId="338"/>
        </pc:sldMkLst>
        <pc:spChg chg="mod">
          <ac:chgData name="李 荻" userId="e0f4c1a0dc2bf0a6" providerId="LiveId" clId="{4FFD3B18-4362-4AFF-BD06-025526B08BDC}" dt="2019-11-14T02:15:20.533" v="46"/>
          <ac:spMkLst>
            <pc:docMk/>
            <pc:sldMk cId="1587524312" sldId="338"/>
            <ac:spMk id="22533" creationId="{00000000-0000-0000-0000-000000000000}"/>
          </ac:spMkLst>
        </pc:spChg>
      </pc:sldChg>
      <pc:sldChg chg="modSp">
        <pc:chgData name="李 荻" userId="e0f4c1a0dc2bf0a6" providerId="LiveId" clId="{4FFD3B18-4362-4AFF-BD06-025526B08BDC}" dt="2019-11-14T02:18:27.083" v="147" actId="20577"/>
        <pc:sldMkLst>
          <pc:docMk/>
          <pc:sldMk cId="658469940" sldId="339"/>
        </pc:sldMkLst>
        <pc:graphicFrameChg chg="modGraphic">
          <ac:chgData name="李 荻" userId="e0f4c1a0dc2bf0a6" providerId="LiveId" clId="{4FFD3B18-4362-4AFF-BD06-025526B08BDC}" dt="2019-11-14T02:18:27.083" v="147" actId="20577"/>
          <ac:graphicFrameMkLst>
            <pc:docMk/>
            <pc:sldMk cId="658469940" sldId="339"/>
            <ac:graphicFrameMk id="4" creationId="{95F9CF56-3D35-4426-9744-50F4F4C651F2}"/>
          </ac:graphicFrameMkLst>
        </pc:graphicFrameChg>
      </pc:sldChg>
      <pc:sldChg chg="modSp">
        <pc:chgData name="李 荻" userId="e0f4c1a0dc2bf0a6" providerId="LiveId" clId="{4FFD3B18-4362-4AFF-BD06-025526B08BDC}" dt="2019-11-14T02:23:11.861" v="498" actId="27636"/>
        <pc:sldMkLst>
          <pc:docMk/>
          <pc:sldMk cId="3556450986" sldId="343"/>
        </pc:sldMkLst>
        <pc:spChg chg="mod">
          <ac:chgData name="李 荻" userId="e0f4c1a0dc2bf0a6" providerId="LiveId" clId="{4FFD3B18-4362-4AFF-BD06-025526B08BDC}" dt="2019-11-14T02:19:03.370" v="160" actId="20577"/>
          <ac:spMkLst>
            <pc:docMk/>
            <pc:sldMk cId="3556450986" sldId="343"/>
            <ac:spMk id="22532" creationId="{00000000-0000-0000-0000-000000000000}"/>
          </ac:spMkLst>
        </pc:spChg>
        <pc:spChg chg="mod">
          <ac:chgData name="李 荻" userId="e0f4c1a0dc2bf0a6" providerId="LiveId" clId="{4FFD3B18-4362-4AFF-BD06-025526B08BDC}" dt="2019-11-14T02:23:11.861" v="498" actId="27636"/>
          <ac:spMkLst>
            <pc:docMk/>
            <pc:sldMk cId="3556450986" sldId="343"/>
            <ac:spMk id="22533" creationId="{00000000-0000-0000-0000-000000000000}"/>
          </ac:spMkLst>
        </pc:spChg>
      </pc:sldChg>
      <pc:sldChg chg="modSp">
        <pc:chgData name="李 荻" userId="e0f4c1a0dc2bf0a6" providerId="LiveId" clId="{4FFD3B18-4362-4AFF-BD06-025526B08BDC}" dt="2019-11-14T02:35:33.838" v="853" actId="33524"/>
        <pc:sldMkLst>
          <pc:docMk/>
          <pc:sldMk cId="3129979895" sldId="344"/>
        </pc:sldMkLst>
        <pc:spChg chg="mod">
          <ac:chgData name="李 荻" userId="e0f4c1a0dc2bf0a6" providerId="LiveId" clId="{4FFD3B18-4362-4AFF-BD06-025526B08BDC}" dt="2019-11-14T02:35:33.838" v="853" actId="33524"/>
          <ac:spMkLst>
            <pc:docMk/>
            <pc:sldMk cId="3129979895" sldId="344"/>
            <ac:spMk id="22533" creationId="{00000000-0000-0000-0000-000000000000}"/>
          </ac:spMkLst>
        </pc:spChg>
      </pc:sldChg>
      <pc:sldChg chg="modSp add">
        <pc:chgData name="李 荻" userId="e0f4c1a0dc2bf0a6" providerId="LiveId" clId="{4FFD3B18-4362-4AFF-BD06-025526B08BDC}" dt="2019-11-14T02:17:17.938" v="134" actId="6549"/>
        <pc:sldMkLst>
          <pc:docMk/>
          <pc:sldMk cId="3665724898" sldId="345"/>
        </pc:sldMkLst>
        <pc:spChg chg="mod">
          <ac:chgData name="李 荻" userId="e0f4c1a0dc2bf0a6" providerId="LiveId" clId="{4FFD3B18-4362-4AFF-BD06-025526B08BDC}" dt="2019-11-14T02:17:17.938" v="134" actId="6549"/>
          <ac:spMkLst>
            <pc:docMk/>
            <pc:sldMk cId="3665724898" sldId="345"/>
            <ac:spMk id="22533" creationId="{00000000-0000-0000-0000-000000000000}"/>
          </ac:spMkLst>
        </pc:spChg>
      </pc:sldChg>
      <pc:sldChg chg="modSp add">
        <pc:chgData name="李 荻" userId="e0f4c1a0dc2bf0a6" providerId="LiveId" clId="{4FFD3B18-4362-4AFF-BD06-025526B08BDC}" dt="2019-11-14T02:30:09.141" v="815" actId="27636"/>
        <pc:sldMkLst>
          <pc:docMk/>
          <pc:sldMk cId="1648326307" sldId="346"/>
        </pc:sldMkLst>
        <pc:spChg chg="mod">
          <ac:chgData name="李 荻" userId="e0f4c1a0dc2bf0a6" providerId="LiveId" clId="{4FFD3B18-4362-4AFF-BD06-025526B08BDC}" dt="2019-11-14T02:30:09.141" v="815" actId="27636"/>
          <ac:spMkLst>
            <pc:docMk/>
            <pc:sldMk cId="1648326307" sldId="346"/>
            <ac:spMk id="22533" creationId="{00000000-0000-0000-0000-000000000000}"/>
          </ac:spMkLst>
        </pc:spChg>
      </pc:sldChg>
      <pc:sldChg chg="modSp add">
        <pc:chgData name="李 荻" userId="e0f4c1a0dc2bf0a6" providerId="LiveId" clId="{4FFD3B18-4362-4AFF-BD06-025526B08BDC}" dt="2019-11-14T02:58:51.110" v="1282" actId="20577"/>
        <pc:sldMkLst>
          <pc:docMk/>
          <pc:sldMk cId="2880114885" sldId="347"/>
        </pc:sldMkLst>
        <pc:spChg chg="mod">
          <ac:chgData name="李 荻" userId="e0f4c1a0dc2bf0a6" providerId="LiveId" clId="{4FFD3B18-4362-4AFF-BD06-025526B08BDC}" dt="2019-11-14T02:38:11.022" v="1102" actId="20577"/>
          <ac:spMkLst>
            <pc:docMk/>
            <pc:sldMk cId="2880114885" sldId="347"/>
            <ac:spMk id="22532" creationId="{00000000-0000-0000-0000-000000000000}"/>
          </ac:spMkLst>
        </pc:spChg>
        <pc:spChg chg="mod">
          <ac:chgData name="李 荻" userId="e0f4c1a0dc2bf0a6" providerId="LiveId" clId="{4FFD3B18-4362-4AFF-BD06-025526B08BDC}" dt="2019-11-14T02:58:51.110" v="1282" actId="20577"/>
          <ac:spMkLst>
            <pc:docMk/>
            <pc:sldMk cId="2880114885" sldId="347"/>
            <ac:spMk id="22533" creationId="{00000000-0000-0000-0000-000000000000}"/>
          </ac:spMkLst>
        </pc:spChg>
      </pc:sldChg>
    </pc:docChg>
  </pc:docChgLst>
  <pc:docChgLst>
    <pc:chgData name="Di Li" userId="e0f4c1a0dc2bf0a6" providerId="LiveId" clId="{02E921FE-CAF4-9A4C-BAA5-339D7CF99073}"/>
    <pc:docChg chg="custSel addSld delSld modSld">
      <pc:chgData name="Di Li" userId="e0f4c1a0dc2bf0a6" providerId="LiveId" clId="{02E921FE-CAF4-9A4C-BAA5-339D7CF99073}" dt="2019-02-18T07:18:18.378" v="47" actId="2696"/>
      <pc:docMkLst>
        <pc:docMk/>
      </pc:docMkLst>
      <pc:sldChg chg="modSp">
        <pc:chgData name="Di Li" userId="e0f4c1a0dc2bf0a6" providerId="LiveId" clId="{02E921FE-CAF4-9A4C-BAA5-339D7CF99073}" dt="2019-02-18T07:18:14.795" v="42" actId="27636"/>
        <pc:sldMkLst>
          <pc:docMk/>
          <pc:sldMk cId="2628848902" sldId="293"/>
        </pc:sldMkLst>
        <pc:spChg chg="mod">
          <ac:chgData name="Di Li" userId="e0f4c1a0dc2bf0a6" providerId="LiveId" clId="{02E921FE-CAF4-9A4C-BAA5-339D7CF99073}" dt="2019-02-18T07:18:14.795" v="42" actId="27636"/>
          <ac:spMkLst>
            <pc:docMk/>
            <pc:sldMk cId="2628848902" sldId="293"/>
            <ac:spMk id="22533" creationId="{00000000-0000-0000-0000-000000000000}"/>
          </ac:spMkLst>
        </pc:spChg>
      </pc:sldChg>
      <pc:sldChg chg="modSp">
        <pc:chgData name="Di Li" userId="e0f4c1a0dc2bf0a6" providerId="LiveId" clId="{02E921FE-CAF4-9A4C-BAA5-339D7CF99073}" dt="2019-02-18T07:18:14.963" v="43" actId="27636"/>
        <pc:sldMkLst>
          <pc:docMk/>
          <pc:sldMk cId="645884921" sldId="309"/>
        </pc:sldMkLst>
        <pc:spChg chg="mod">
          <ac:chgData name="Di Li" userId="e0f4c1a0dc2bf0a6" providerId="LiveId" clId="{02E921FE-CAF4-9A4C-BAA5-339D7CF99073}" dt="2019-02-18T07:18:14.963" v="43" actId="27636"/>
          <ac:spMkLst>
            <pc:docMk/>
            <pc:sldMk cId="645884921" sldId="309"/>
            <ac:spMk id="50" creationId="{ECAB8773-926D-474C-8384-997C90574A14}"/>
          </ac:spMkLst>
        </pc:spChg>
      </pc:sldChg>
      <pc:sldChg chg="modSp">
        <pc:chgData name="Di Li" userId="e0f4c1a0dc2bf0a6" providerId="LiveId" clId="{02E921FE-CAF4-9A4C-BAA5-339D7CF99073}" dt="2019-02-18T07:18:15.039" v="44" actId="27636"/>
        <pc:sldMkLst>
          <pc:docMk/>
          <pc:sldMk cId="1116314945" sldId="310"/>
        </pc:sldMkLst>
        <pc:spChg chg="mod">
          <ac:chgData name="Di Li" userId="e0f4c1a0dc2bf0a6" providerId="LiveId" clId="{02E921FE-CAF4-9A4C-BAA5-339D7CF99073}" dt="2019-02-18T07:18:15.039" v="44" actId="27636"/>
          <ac:spMkLst>
            <pc:docMk/>
            <pc:sldMk cId="1116314945" sldId="310"/>
            <ac:spMk id="50" creationId="{ECAB8773-926D-474C-8384-997C90574A14}"/>
          </ac:spMkLst>
        </pc:spChg>
      </pc:sldChg>
      <pc:sldChg chg="modSp">
        <pc:chgData name="Di Li" userId="e0f4c1a0dc2bf0a6" providerId="LiveId" clId="{02E921FE-CAF4-9A4C-BAA5-339D7CF99073}" dt="2019-02-18T07:18:15.264" v="45" actId="27636"/>
        <pc:sldMkLst>
          <pc:docMk/>
          <pc:sldMk cId="583839440" sldId="320"/>
        </pc:sldMkLst>
        <pc:spChg chg="mod">
          <ac:chgData name="Di Li" userId="e0f4c1a0dc2bf0a6" providerId="LiveId" clId="{02E921FE-CAF4-9A4C-BAA5-339D7CF99073}" dt="2019-02-18T07:18:15.264" v="45" actId="27636"/>
          <ac:spMkLst>
            <pc:docMk/>
            <pc:sldMk cId="583839440" sldId="320"/>
            <ac:spMk id="22533" creationId="{00000000-0000-0000-0000-000000000000}"/>
          </ac:spMkLst>
        </pc:spChg>
      </pc:sldChg>
      <pc:sldChg chg="modSp">
        <pc:chgData name="Di Li" userId="e0f4c1a0dc2bf0a6" providerId="LiveId" clId="{02E921FE-CAF4-9A4C-BAA5-339D7CF99073}" dt="2019-02-18T07:18:15.548" v="46" actId="27636"/>
        <pc:sldMkLst>
          <pc:docMk/>
          <pc:sldMk cId="699863711" sldId="336"/>
        </pc:sldMkLst>
        <pc:spChg chg="mod">
          <ac:chgData name="Di Li" userId="e0f4c1a0dc2bf0a6" providerId="LiveId" clId="{02E921FE-CAF4-9A4C-BAA5-339D7CF99073}" dt="2019-02-18T07:18:15.548" v="46" actId="27636"/>
          <ac:spMkLst>
            <pc:docMk/>
            <pc:sldMk cId="699863711" sldId="336"/>
            <ac:spMk id="22533" creationId="{00000000-0000-0000-0000-000000000000}"/>
          </ac:spMkLst>
        </pc:spChg>
      </pc:sldChg>
      <pc:sldChg chg="modSp">
        <pc:chgData name="Di Li" userId="e0f4c1a0dc2bf0a6" providerId="LiveId" clId="{02E921FE-CAF4-9A4C-BAA5-339D7CF99073}" dt="2019-02-18T07:11:26.346" v="39" actId="20577"/>
        <pc:sldMkLst>
          <pc:docMk/>
          <pc:sldMk cId="1587524312" sldId="338"/>
        </pc:sldMkLst>
        <pc:spChg chg="mod">
          <ac:chgData name="Di Li" userId="e0f4c1a0dc2bf0a6" providerId="LiveId" clId="{02E921FE-CAF4-9A4C-BAA5-339D7CF99073}" dt="2019-02-18T07:11:26.346" v="39" actId="20577"/>
          <ac:spMkLst>
            <pc:docMk/>
            <pc:sldMk cId="1587524312" sldId="338"/>
            <ac:spMk id="22533" creationId="{00000000-0000-0000-0000-000000000000}"/>
          </ac:spMkLst>
        </pc:spChg>
      </pc:sldChg>
      <pc:sldChg chg="add">
        <pc:chgData name="Di Li" userId="e0f4c1a0dc2bf0a6" providerId="LiveId" clId="{02E921FE-CAF4-9A4C-BAA5-339D7CF99073}" dt="2019-02-18T07:18:14.614" v="41"/>
        <pc:sldMkLst>
          <pc:docMk/>
          <pc:sldMk cId="3556450986" sldId="343"/>
        </pc:sldMkLst>
      </pc:sldChg>
      <pc:sldChg chg="add">
        <pc:chgData name="Di Li" userId="e0f4c1a0dc2bf0a6" providerId="LiveId" clId="{02E921FE-CAF4-9A4C-BAA5-339D7CF99073}" dt="2019-02-18T07:18:14.614" v="41"/>
        <pc:sldMkLst>
          <pc:docMk/>
          <pc:sldMk cId="3129979895"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9B364B9B-4FE6-4863-939E-DFC342F0BD78}" type="slidenum">
              <a:rPr lang="en-US"/>
              <a:pPr/>
              <a:t>‹#›</a:t>
            </a:fld>
            <a:endParaRPr lang="en-US"/>
          </a:p>
        </p:txBody>
      </p:sp>
    </p:spTree>
    <p:extLst>
      <p:ext uri="{BB962C8B-B14F-4D97-AF65-F5344CB8AC3E}">
        <p14:creationId xmlns:p14="http://schemas.microsoft.com/office/powerpoint/2010/main" val="33134815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4F414869-8BAE-4CA1-88F5-3B917E5534E5}" type="slidenum">
              <a:rPr lang="en-US"/>
              <a:pPr/>
              <a:t>‹#›</a:t>
            </a:fld>
            <a:endParaRPr lang="en-US"/>
          </a:p>
        </p:txBody>
      </p:sp>
    </p:spTree>
    <p:extLst>
      <p:ext uri="{BB962C8B-B14F-4D97-AF65-F5344CB8AC3E}">
        <p14:creationId xmlns:p14="http://schemas.microsoft.com/office/powerpoint/2010/main" val="918348080"/>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4E98A-E261-439B-BB2A-F75A89C51275}"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835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B7CF8-521C-4C70-8C89-AC981D738ABE}" type="slidenum">
              <a:rPr lang="en-US" smtClean="0"/>
              <a:t>4</a:t>
            </a:fld>
            <a:endParaRPr lang="en-US"/>
          </a:p>
        </p:txBody>
      </p:sp>
    </p:spTree>
    <p:extLst>
      <p:ext uri="{BB962C8B-B14F-4D97-AF65-F5344CB8AC3E}">
        <p14:creationId xmlns:p14="http://schemas.microsoft.com/office/powerpoint/2010/main" val="368392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Regard CF = earnings</a:t>
            </a:r>
            <a:endParaRPr lang="zh-CN" altLang="en-US" dirty="0"/>
          </a:p>
        </p:txBody>
      </p:sp>
      <p:sp>
        <p:nvSpPr>
          <p:cNvPr id="4" name="灯片编号占位符 3"/>
          <p:cNvSpPr>
            <a:spLocks noGrp="1"/>
          </p:cNvSpPr>
          <p:nvPr>
            <p:ph type="sldNum" sz="quarter" idx="5"/>
          </p:nvPr>
        </p:nvSpPr>
        <p:spPr/>
        <p:txBody>
          <a:bodyPr/>
          <a:lstStyle/>
          <a:p>
            <a:fld id="{4F414869-8BAE-4CA1-88F5-3B917E5534E5}" type="slidenum">
              <a:rPr lang="en-US" smtClean="0"/>
              <a:pPr/>
              <a:t>12</a:t>
            </a:fld>
            <a:endParaRPr lang="en-US"/>
          </a:p>
        </p:txBody>
      </p:sp>
    </p:spTree>
    <p:extLst>
      <p:ext uri="{BB962C8B-B14F-4D97-AF65-F5344CB8AC3E}">
        <p14:creationId xmlns:p14="http://schemas.microsoft.com/office/powerpoint/2010/main" val="226818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Intuitively, firm is a portfolio of equity and debt; </a:t>
            </a:r>
          </a:p>
          <a:p>
            <a:r>
              <a:rPr lang="en-US" altLang="zh-CN" dirty="0"/>
              <a:t>The required return on assets is the weighted average of required return on equity and debt (WACC); </a:t>
            </a:r>
          </a:p>
          <a:p>
            <a:r>
              <a:rPr lang="en-US" altLang="zh-CN" dirty="0"/>
              <a:t>The discount rate for firm’s cash flow is exactly the required return on asset. </a:t>
            </a:r>
            <a:endParaRPr lang="zh-CN" altLang="en-US" dirty="0"/>
          </a:p>
        </p:txBody>
      </p:sp>
      <p:sp>
        <p:nvSpPr>
          <p:cNvPr id="4" name="灯片编号占位符 3"/>
          <p:cNvSpPr>
            <a:spLocks noGrp="1"/>
          </p:cNvSpPr>
          <p:nvPr>
            <p:ph type="sldNum" sz="quarter" idx="5"/>
          </p:nvPr>
        </p:nvSpPr>
        <p:spPr/>
        <p:txBody>
          <a:bodyPr/>
          <a:lstStyle/>
          <a:p>
            <a:fld id="{4F414869-8BAE-4CA1-88F5-3B917E5534E5}" type="slidenum">
              <a:rPr lang="en-US" smtClean="0"/>
              <a:pPr/>
              <a:t>31</a:t>
            </a:fld>
            <a:endParaRPr lang="en-US"/>
          </a:p>
        </p:txBody>
      </p:sp>
    </p:spTree>
    <p:extLst>
      <p:ext uri="{BB962C8B-B14F-4D97-AF65-F5344CB8AC3E}">
        <p14:creationId xmlns:p14="http://schemas.microsoft.com/office/powerpoint/2010/main" val="174426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r>
              <a:rPr lang="en-US" altLang="en-US" dirty="0"/>
              <a:t>Click to edit Master title style</a:t>
            </a:r>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r>
              <a:rPr lang="en-US" altLang="en-US"/>
              <a:t>Click to edit Master subtitle style</a:t>
            </a:r>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124A91C6-DD79-42F1-B14B-DE8EB44DF79D}"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4"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5"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6"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7"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8"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9"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0"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47121"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47122"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3"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4"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47125"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47126"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7127"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7128"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47129"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7130"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7131"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7132"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7133"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47134"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47135"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6"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7"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38"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9"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7140"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1"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2"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3"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590C975-EA9C-4E65-A410-D51A1B6E43F6}"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3BC158-796A-47AA-A1D9-89120584609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2C6B117-A1BB-46C5-94C4-58E56474409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FC21E0B-E5EF-4508-BAF2-DCD595744F4B}"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B89B37A-C578-4514-AAAC-1E303DE4B622}"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3644BB6-2643-4B46-BC44-85DE7377BC4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5E3F004-67D9-46A9-9E07-5F7D65BBD33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5FAE37D-A381-4F00-9AF0-4FEFC4AC7A33}"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9167F0-3071-41EA-A5FD-6B403C01C88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A3789B2-D4C3-449A-BC29-492240DB1126}"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46083" name="Rectangle 3"/>
          <p:cNvSpPr>
            <a:spLocks noGrp="1" noChangeArrowheads="1"/>
          </p:cNvSpPr>
          <p:nvPr>
            <p:ph type="title"/>
          </p:nvPr>
        </p:nvSpPr>
        <p:spPr bwMode="auto">
          <a:xfrm>
            <a:off x="228600" y="228600"/>
            <a:ext cx="76962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46084" name="Rectangle 4"/>
          <p:cNvSpPr>
            <a:spLocks noGrp="1" noChangeArrowheads="1"/>
          </p:cNvSpPr>
          <p:nvPr>
            <p:ph type="body" idx="1"/>
          </p:nvPr>
        </p:nvSpPr>
        <p:spPr bwMode="auto">
          <a:xfrm>
            <a:off x="683568" y="1676400"/>
            <a:ext cx="7391400" cy="42427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60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dirty="0"/>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9E3A2A06-CCFC-4955-A352-C78D464039C3}"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46090"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46091"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46092"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3"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4"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5"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46096"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46097"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46098"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6099"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6100"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4610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46102"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6103"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6104"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4610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6106"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6107"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6108"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610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46110"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46111"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6112"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6113"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46114"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6115"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6116"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6117"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6118"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46119"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1" fontAlgn="base" hangingPunct="1">
        <a:spcBef>
          <a:spcPct val="0"/>
        </a:spcBef>
        <a:spcAft>
          <a:spcPct val="0"/>
        </a:spcAft>
        <a:defRPr sz="3600" b="1">
          <a:solidFill>
            <a:schemeClr val="tx2"/>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Cambria" panose="02040503050406030204" pitchFamily="18" charset="0"/>
          <a:ea typeface="Cambria" panose="02040503050406030204" pitchFamily="18" charset="0"/>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Cambria" panose="02040503050406030204" pitchFamily="18" charset="0"/>
          <a:ea typeface="Cambria" panose="02040503050406030204" pitchFamily="18" charset="0"/>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Cambria" panose="02040503050406030204" pitchFamily="18" charset="0"/>
          <a:ea typeface="Cambria" panose="02040503050406030204" pitchFamily="18" charset="0"/>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Cambria" panose="02040503050406030204" pitchFamily="18" charset="0"/>
          <a:ea typeface="Cambria" panose="02040503050406030204" pitchFamily="18" charset="0"/>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Cambria" panose="02040503050406030204" pitchFamily="18" charset="0"/>
          <a:ea typeface="Cambria" panose="02040503050406030204" pitchFamily="18" charset="0"/>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683568" y="476672"/>
            <a:ext cx="7044208" cy="2772308"/>
          </a:xfrm>
        </p:spPr>
        <p:txBody>
          <a:bodyPr anchor="ctr"/>
          <a:lstStyle/>
          <a:p>
            <a:pPr algn="ctr">
              <a:lnSpc>
                <a:spcPct val="150000"/>
              </a:lnSpc>
            </a:pPr>
            <a:r>
              <a:rPr lang="en-US" sz="3500" dirty="0">
                <a:latin typeface="Cambria" panose="02040503050406030204" pitchFamily="18" charset="0"/>
              </a:rPr>
              <a:t>Corporate </a:t>
            </a:r>
            <a:r>
              <a:rPr lang="en-US" altLang="zh-CN" sz="3500" dirty="0">
                <a:latin typeface="Cambria" panose="02040503050406030204" pitchFamily="18" charset="0"/>
              </a:rPr>
              <a:t>Finance</a:t>
            </a:r>
            <a:br>
              <a:rPr lang="en-US" sz="3500" dirty="0">
                <a:latin typeface="Cambria" panose="02040503050406030204" pitchFamily="18" charset="0"/>
              </a:rPr>
            </a:br>
            <a:r>
              <a:rPr lang="en-US" sz="2300" dirty="0">
                <a:latin typeface="Cambria" panose="02040503050406030204" pitchFamily="18" charset="0"/>
              </a:rPr>
              <a:t>Lecture </a:t>
            </a:r>
            <a:r>
              <a:rPr lang="en-US" altLang="zh-CN" sz="2300" dirty="0">
                <a:latin typeface="Cambria" panose="02040503050406030204" pitchFamily="18" charset="0"/>
              </a:rPr>
              <a:t>8.1</a:t>
            </a:r>
            <a:r>
              <a:rPr lang="en-US" sz="2300" dirty="0">
                <a:latin typeface="Cambria" panose="02040503050406030204" pitchFamily="18" charset="0"/>
              </a:rPr>
              <a:t>: </a:t>
            </a:r>
            <a:r>
              <a:rPr lang="en-US" altLang="zh-CN" sz="2300" dirty="0">
                <a:latin typeface="Cambria" panose="02040503050406030204" pitchFamily="18" charset="0"/>
              </a:rPr>
              <a:t>Capital Structure: </a:t>
            </a:r>
            <a:br>
              <a:rPr lang="en-US" altLang="zh-CN" sz="2300" dirty="0">
                <a:latin typeface="Cambria" panose="02040503050406030204" pitchFamily="18" charset="0"/>
              </a:rPr>
            </a:br>
            <a:r>
              <a:rPr lang="en-US" altLang="zh-CN" sz="2300" dirty="0"/>
              <a:t>M&amp;M Theorem, Cost of Capital (without tax)</a:t>
            </a:r>
            <a:endParaRPr lang="en-US" sz="2300" dirty="0">
              <a:latin typeface="Cambria" panose="02040503050406030204" pitchFamily="18" charset="0"/>
            </a:endParaRPr>
          </a:p>
        </p:txBody>
      </p:sp>
      <p:sp>
        <p:nvSpPr>
          <p:cNvPr id="2057" name="Rectangle 9"/>
          <p:cNvSpPr>
            <a:spLocks noGrp="1" noChangeArrowheads="1"/>
          </p:cNvSpPr>
          <p:nvPr>
            <p:ph type="subTitle" idx="1"/>
          </p:nvPr>
        </p:nvSpPr>
        <p:spPr>
          <a:xfrm>
            <a:off x="899592" y="2895600"/>
            <a:ext cx="6324600" cy="2590800"/>
          </a:xfrm>
        </p:spPr>
        <p:txBody>
          <a:bodyPr anchor="ctr"/>
          <a:lstStyle/>
          <a:p>
            <a:pPr algn="ctr">
              <a:spcBef>
                <a:spcPts val="1200"/>
              </a:spcBef>
            </a:pPr>
            <a:endParaRPr lang="en-US" sz="2400" dirty="0">
              <a:latin typeface="Cambria" panose="02040503050406030204" pitchFamily="18" charset="0"/>
            </a:endParaRPr>
          </a:p>
          <a:p>
            <a:pPr algn="ctr">
              <a:spcBef>
                <a:spcPts val="1200"/>
              </a:spcBef>
            </a:pPr>
            <a:r>
              <a:rPr lang="en-US" sz="1800" dirty="0">
                <a:latin typeface="Cambria" panose="02040503050406030204" pitchFamily="18" charset="0"/>
              </a:rPr>
              <a:t>Y</a:t>
            </a:r>
            <a:r>
              <a:rPr lang="en-US" altLang="zh-CN" sz="1800" dirty="0">
                <a:latin typeface="Cambria" panose="02040503050406030204" pitchFamily="18" charset="0"/>
              </a:rPr>
              <a:t>uan Shi </a:t>
            </a:r>
            <a:r>
              <a:rPr lang="en-US" sz="1800" dirty="0">
                <a:latin typeface="Cambria" panose="02040503050406030204" pitchFamily="18" charset="0"/>
              </a:rPr>
              <a:t>©</a:t>
            </a:r>
          </a:p>
          <a:p>
            <a:pPr algn="ctr">
              <a:spcBef>
                <a:spcPts val="1200"/>
              </a:spcBef>
            </a:pPr>
            <a:r>
              <a:rPr lang="en-US" sz="1800" dirty="0">
                <a:latin typeface="Cambria" panose="02040503050406030204" pitchFamily="18" charset="0"/>
              </a:rPr>
              <a:t>HSBC Business School</a:t>
            </a:r>
          </a:p>
          <a:p>
            <a:pPr algn="ctr"/>
            <a:r>
              <a:rPr lang="en-US" sz="1800" dirty="0">
                <a:latin typeface="Cambria" panose="02040503050406030204" pitchFamily="18" charset="0"/>
              </a:rPr>
              <a:t>Peking University</a:t>
            </a:r>
            <a:endParaRPr lang="en-US" sz="2000" dirty="0">
              <a:latin typeface="Cambria" panose="02040503050406030204" pitchFamily="18" charset="0"/>
            </a:endParaRPr>
          </a:p>
          <a:p>
            <a:pPr algn="ctr"/>
            <a:endParaRPr lang="en-US" sz="2400"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96" y="6118688"/>
            <a:ext cx="2034540" cy="536719"/>
          </a:xfrm>
          <a:prstGeom prst="rect">
            <a:avLst/>
          </a:prstGeom>
        </p:spPr>
      </p:pic>
    </p:spTree>
    <p:extLst>
      <p:ext uri="{BB962C8B-B14F-4D97-AF65-F5344CB8AC3E}">
        <p14:creationId xmlns:p14="http://schemas.microsoft.com/office/powerpoint/2010/main" val="128077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914943" cy="397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297BB983-1314-4955-8670-892CDFE4C727}" type="slidenum">
              <a:rPr lang="en-US" smtClean="0"/>
              <a:t>10</a:t>
            </a:fld>
            <a:endParaRPr lang="en-US"/>
          </a:p>
        </p:txBody>
      </p:sp>
      <p:sp>
        <p:nvSpPr>
          <p:cNvPr id="2" name="Title 1"/>
          <p:cNvSpPr>
            <a:spLocks noGrp="1"/>
          </p:cNvSpPr>
          <p:nvPr>
            <p:ph type="title"/>
          </p:nvPr>
        </p:nvSpPr>
        <p:spPr>
          <a:xfrm>
            <a:off x="381000" y="274638"/>
            <a:ext cx="8382000" cy="1143000"/>
          </a:xfrm>
        </p:spPr>
        <p:txBody>
          <a:bodyPr>
            <a:normAutofit/>
          </a:bodyPr>
          <a:lstStyle/>
          <a:p>
            <a:r>
              <a:rPr lang="en-US" dirty="0"/>
              <a:t>Less Debt</a:t>
            </a:r>
          </a:p>
        </p:txBody>
      </p:sp>
    </p:spTree>
    <p:extLst>
      <p:ext uri="{BB962C8B-B14F-4D97-AF65-F5344CB8AC3E}">
        <p14:creationId xmlns:p14="http://schemas.microsoft.com/office/powerpoint/2010/main" val="37926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upload.wikimedia.org/wikipedia/en/thumb/9/97/M%26M_spokescandies.jpeg/1280px-M%26M_spokescandie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727" y="5078687"/>
            <a:ext cx="4891841" cy="1513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503548" y="1772816"/>
            <a:ext cx="8458200" cy="4464107"/>
          </a:xfrm>
        </p:spPr>
        <p:txBody>
          <a:bodyPr>
            <a:normAutofit/>
          </a:bodyPr>
          <a:lstStyle/>
          <a:p>
            <a:pPr>
              <a:spcBef>
                <a:spcPts val="600"/>
              </a:spcBef>
              <a:spcAft>
                <a:spcPts val="600"/>
              </a:spcAft>
            </a:pPr>
            <a:r>
              <a:rPr lang="en-US" altLang="en-US" dirty="0"/>
              <a:t>What does “</a:t>
            </a:r>
            <a:r>
              <a:rPr lang="en-US" altLang="en-US" i="1" dirty="0">
                <a:solidFill>
                  <a:srgbClr val="000066"/>
                </a:solidFill>
              </a:rPr>
              <a:t>No Frictions</a:t>
            </a:r>
            <a:r>
              <a:rPr lang="en-US" altLang="en-US" dirty="0"/>
              <a:t>” mean?</a:t>
            </a:r>
          </a:p>
          <a:p>
            <a:pPr lvl="1">
              <a:spcBef>
                <a:spcPts val="600"/>
              </a:spcBef>
              <a:spcAft>
                <a:spcPts val="600"/>
              </a:spcAft>
            </a:pPr>
            <a:r>
              <a:rPr lang="en-US" altLang="en-US" dirty="0"/>
              <a:t>No </a:t>
            </a:r>
            <a:r>
              <a:rPr lang="en-US" altLang="en-US" i="1" dirty="0"/>
              <a:t>tax shield </a:t>
            </a:r>
            <a:r>
              <a:rPr lang="en-US" altLang="en-US" dirty="0"/>
              <a:t>(no taxes, or interest is paid after tax)</a:t>
            </a:r>
          </a:p>
          <a:p>
            <a:pPr lvl="1">
              <a:spcBef>
                <a:spcPts val="600"/>
              </a:spcBef>
              <a:spcAft>
                <a:spcPts val="600"/>
              </a:spcAft>
            </a:pPr>
            <a:r>
              <a:rPr lang="en-US" dirty="0"/>
              <a:t>No consequences of </a:t>
            </a:r>
            <a:r>
              <a:rPr lang="en-US" i="1" dirty="0"/>
              <a:t>financial distress </a:t>
            </a:r>
            <a:r>
              <a:rPr lang="en-US" dirty="0"/>
              <a:t>for assets</a:t>
            </a:r>
          </a:p>
          <a:p>
            <a:pPr lvl="1">
              <a:spcBef>
                <a:spcPts val="600"/>
              </a:spcBef>
              <a:spcAft>
                <a:spcPts val="600"/>
              </a:spcAft>
            </a:pPr>
            <a:r>
              <a:rPr lang="en-US" dirty="0"/>
              <a:t>Well functioning financial markets </a:t>
            </a:r>
          </a:p>
          <a:p>
            <a:pPr lvl="2">
              <a:spcBef>
                <a:spcPts val="600"/>
              </a:spcBef>
              <a:spcAft>
                <a:spcPts val="600"/>
              </a:spcAft>
            </a:pPr>
            <a:r>
              <a:rPr lang="en-US" dirty="0"/>
              <a:t>Individuals can borrow and lend at the same rate as corporations</a:t>
            </a:r>
          </a:p>
          <a:p>
            <a:pPr lvl="2">
              <a:spcBef>
                <a:spcPts val="600"/>
              </a:spcBef>
              <a:spcAft>
                <a:spcPts val="600"/>
              </a:spcAft>
            </a:pPr>
            <a:r>
              <a:rPr lang="en-US" dirty="0"/>
              <a:t>No information asymmetry and agency frictions</a:t>
            </a:r>
          </a:p>
          <a:p>
            <a:pPr lvl="2">
              <a:spcBef>
                <a:spcPts val="600"/>
              </a:spcBef>
              <a:spcAft>
                <a:spcPts val="600"/>
              </a:spcAft>
            </a:pPr>
            <a:endParaRPr lang="en-US" dirty="0"/>
          </a:p>
        </p:txBody>
      </p:sp>
      <p:sp>
        <p:nvSpPr>
          <p:cNvPr id="5" name="Slide Number Placeholder 4"/>
          <p:cNvSpPr>
            <a:spLocks noGrp="1"/>
          </p:cNvSpPr>
          <p:nvPr>
            <p:ph type="sldNum" sz="quarter" idx="12"/>
          </p:nvPr>
        </p:nvSpPr>
        <p:spPr/>
        <p:txBody>
          <a:bodyPr/>
          <a:lstStyle/>
          <a:p>
            <a:fld id="{297BB983-1314-4955-8670-892CDFE4C727}" type="slidenum">
              <a:rPr lang="en-US" smtClean="0"/>
              <a:t>11</a:t>
            </a:fld>
            <a:endParaRPr lang="en-US"/>
          </a:p>
        </p:txBody>
      </p:sp>
      <p:sp>
        <p:nvSpPr>
          <p:cNvPr id="2" name="Title 1"/>
          <p:cNvSpPr>
            <a:spLocks noGrp="1"/>
          </p:cNvSpPr>
          <p:nvPr>
            <p:ph type="title"/>
          </p:nvPr>
        </p:nvSpPr>
        <p:spPr>
          <a:xfrm>
            <a:off x="381000" y="274638"/>
            <a:ext cx="8382000" cy="1143000"/>
          </a:xfrm>
        </p:spPr>
        <p:txBody>
          <a:bodyPr>
            <a:normAutofit/>
          </a:bodyPr>
          <a:lstStyle/>
          <a:p>
            <a:r>
              <a:rPr lang="en-US" dirty="0"/>
              <a:t>Irrelevance </a:t>
            </a:r>
          </a:p>
        </p:txBody>
      </p:sp>
    </p:spTree>
    <p:extLst>
      <p:ext uri="{BB962C8B-B14F-4D97-AF65-F5344CB8AC3E}">
        <p14:creationId xmlns:p14="http://schemas.microsoft.com/office/powerpoint/2010/main" val="369204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JELLYBEANS, INC.</a:t>
            </a:r>
          </a:p>
        </p:txBody>
      </p:sp>
      <p:sp>
        <p:nvSpPr>
          <p:cNvPr id="3" name="Content Placeholder 2"/>
          <p:cNvSpPr>
            <a:spLocks noGrp="1"/>
          </p:cNvSpPr>
          <p:nvPr>
            <p:ph idx="1"/>
          </p:nvPr>
        </p:nvSpPr>
        <p:spPr>
          <a:xfrm>
            <a:off x="647564" y="1808820"/>
            <a:ext cx="7668852" cy="4595392"/>
          </a:xfrm>
        </p:spPr>
        <p:txBody>
          <a:bodyPr>
            <a:normAutofit/>
          </a:bodyPr>
          <a:lstStyle/>
          <a:p>
            <a:pPr>
              <a:spcBef>
                <a:spcPts val="800"/>
              </a:spcBef>
              <a:spcAft>
                <a:spcPts val="800"/>
              </a:spcAft>
              <a:buFont typeface="Arial" panose="020B0604020202020204" pitchFamily="34" charset="0"/>
              <a:buChar char="•"/>
            </a:pPr>
            <a:r>
              <a:rPr lang="en-US" altLang="en-US" sz="2400" dirty="0"/>
              <a:t>Consider a firm with </a:t>
            </a:r>
            <a:r>
              <a:rPr lang="en-US" altLang="en-US" sz="2400" i="1" u="sng" dirty="0"/>
              <a:t>expected</a:t>
            </a:r>
            <a:r>
              <a:rPr lang="en-US" altLang="en-US" sz="2400" dirty="0"/>
              <a:t> cash flows of $650,000 forever, </a:t>
            </a:r>
            <a:r>
              <a:rPr lang="en-US" altLang="en-US" sz="2400" b="1" dirty="0">
                <a:solidFill>
                  <a:srgbClr val="000066"/>
                </a:solidFill>
              </a:rPr>
              <a:t>zero debt</a:t>
            </a:r>
            <a:r>
              <a:rPr lang="en-US" altLang="en-US" sz="2400" dirty="0"/>
              <a:t>, and cost of equity of 13%. </a:t>
            </a:r>
          </a:p>
          <a:p>
            <a:pPr>
              <a:spcBef>
                <a:spcPts val="800"/>
              </a:spcBef>
              <a:spcAft>
                <a:spcPts val="800"/>
              </a:spcAft>
              <a:buFont typeface="Arial" panose="020B0604020202020204" pitchFamily="34" charset="0"/>
              <a:buChar char="•"/>
            </a:pPr>
            <a:r>
              <a:rPr lang="en-US" altLang="en-US" sz="2400" dirty="0"/>
              <a:t>Firm has 500,000 shares. Jellybeans pays all its cash flows as dividends.</a:t>
            </a:r>
          </a:p>
          <a:p>
            <a:pPr>
              <a:spcBef>
                <a:spcPts val="800"/>
              </a:spcBef>
              <a:spcAft>
                <a:spcPts val="800"/>
              </a:spcAft>
              <a:buFont typeface="Arial" panose="020B0604020202020204" pitchFamily="34" charset="0"/>
              <a:buChar char="•"/>
            </a:pPr>
            <a:r>
              <a:rPr lang="en-US" altLang="en-US" sz="2400" b="1" dirty="0">
                <a:solidFill>
                  <a:srgbClr val="000066"/>
                </a:solidFill>
              </a:rPr>
              <a:t>Assume no taxes.</a:t>
            </a:r>
          </a:p>
          <a:p>
            <a:pPr>
              <a:spcBef>
                <a:spcPts val="800"/>
              </a:spcBef>
              <a:spcAft>
                <a:spcPts val="800"/>
              </a:spcAft>
              <a:buFont typeface="Arial" panose="020B0604020202020204" pitchFamily="34" charset="0"/>
              <a:buChar char="•"/>
            </a:pPr>
            <a:r>
              <a:rPr lang="en-US" altLang="en-US" sz="2400" dirty="0"/>
              <a:t>Current value of the firm:</a:t>
            </a:r>
          </a:p>
          <a:p>
            <a:pPr>
              <a:spcBef>
                <a:spcPts val="800"/>
              </a:spcBef>
              <a:spcAft>
                <a:spcPts val="800"/>
              </a:spcAft>
            </a:pPr>
            <a:endParaRPr lang="en-US" altLang="en-US" sz="2400" dirty="0"/>
          </a:p>
        </p:txBody>
      </p:sp>
      <p:sp>
        <p:nvSpPr>
          <p:cNvPr id="5" name="Slide Number Placeholder 4"/>
          <p:cNvSpPr>
            <a:spLocks noGrp="1"/>
          </p:cNvSpPr>
          <p:nvPr>
            <p:ph type="sldNum" sz="quarter" idx="12"/>
          </p:nvPr>
        </p:nvSpPr>
        <p:spPr/>
        <p:txBody>
          <a:bodyPr/>
          <a:lstStyle/>
          <a:p>
            <a:fld id="{297BB983-1314-4955-8670-892CDFE4C727}" type="slidenum">
              <a:rPr lang="en-US" smtClean="0"/>
              <a:t>12</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2519772" y="4833156"/>
                <a:ext cx="3702937" cy="808426"/>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2400" b="0" i="1" smtClean="0">
                          <a:latin typeface="Cambria Math"/>
                        </a:rPr>
                        <m:t>𝑉</m:t>
                      </m:r>
                      <m:r>
                        <a:rPr lang="en-US" sz="2400" b="0" i="1" smtClean="0">
                          <a:latin typeface="Cambria Math"/>
                        </a:rPr>
                        <m:t>=</m:t>
                      </m:r>
                      <m:r>
                        <a:rPr lang="en-US" sz="2400" b="0" i="1" smtClean="0">
                          <a:latin typeface="Cambria Math"/>
                        </a:rPr>
                        <m:t>𝐸</m:t>
                      </m:r>
                      <m:r>
                        <a:rPr lang="en-US" sz="2400" b="0" i="1" smtClean="0">
                          <a:latin typeface="Cambria Math"/>
                        </a:rPr>
                        <m:t>=</m:t>
                      </m:r>
                      <m:f>
                        <m:fPr>
                          <m:ctrlPr>
                            <a:rPr lang="en-US" sz="2400" i="1" smtClean="0">
                              <a:latin typeface="Cambria Math" panose="02040503050406030204" pitchFamily="18" charset="0"/>
                            </a:rPr>
                          </m:ctrlPr>
                        </m:fPr>
                        <m:num>
                          <m:r>
                            <a:rPr lang="en-US" sz="2400" b="0" i="1" smtClean="0">
                              <a:latin typeface="Cambria Math"/>
                            </a:rPr>
                            <m:t>$</m:t>
                          </m:r>
                          <m:r>
                            <a:rPr lang="en-US" sz="2400" i="1" smtClean="0">
                              <a:latin typeface="Cambria Math"/>
                            </a:rPr>
                            <m:t>6</m:t>
                          </m:r>
                          <m:r>
                            <a:rPr lang="en-US" sz="2400" b="0" i="1" smtClean="0">
                              <a:latin typeface="Cambria Math"/>
                            </a:rPr>
                            <m:t>50,000</m:t>
                          </m:r>
                        </m:num>
                        <m:den>
                          <m:r>
                            <a:rPr lang="en-US" sz="2400" b="0" i="1" smtClean="0">
                              <a:latin typeface="Cambria Math"/>
                            </a:rPr>
                            <m:t>0.13</m:t>
                          </m:r>
                        </m:den>
                      </m:f>
                      <m:r>
                        <a:rPr lang="en-US" sz="2400" b="0" i="1" smtClean="0">
                          <a:latin typeface="Cambria Math"/>
                        </a:rPr>
                        <m:t>=$</m:t>
                      </m:r>
                      <m:r>
                        <a:rPr lang="en-US" sz="2400" i="1" smtClean="0">
                          <a:latin typeface="Cambria Math"/>
                        </a:rPr>
                        <m:t>5</m:t>
                      </m:r>
                      <m:r>
                        <a:rPr lang="en-US" sz="2400" b="0" i="1" smtClean="0">
                          <a:latin typeface="Cambria Math"/>
                        </a:rPr>
                        <m:t>𝑚</m:t>
                      </m:r>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2519772" y="4833156"/>
                <a:ext cx="3702937" cy="808426"/>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494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Recapitalization</a:t>
            </a:r>
          </a:p>
        </p:txBody>
      </p:sp>
      <p:sp>
        <p:nvSpPr>
          <p:cNvPr id="3" name="Content Placeholder 2"/>
          <p:cNvSpPr>
            <a:spLocks noGrp="1"/>
          </p:cNvSpPr>
          <p:nvPr>
            <p:ph idx="1"/>
          </p:nvPr>
        </p:nvSpPr>
        <p:spPr>
          <a:xfrm>
            <a:off x="683568" y="1916832"/>
            <a:ext cx="8003232" cy="4577862"/>
          </a:xfrm>
        </p:spPr>
        <p:txBody>
          <a:bodyPr>
            <a:normAutofit/>
          </a:bodyPr>
          <a:lstStyle/>
          <a:p>
            <a:pPr>
              <a:spcBef>
                <a:spcPts val="800"/>
              </a:spcBef>
              <a:spcAft>
                <a:spcPts val="800"/>
              </a:spcAft>
            </a:pPr>
            <a:r>
              <a:rPr lang="en-US" sz="2400" dirty="0"/>
              <a:t>CEO considers changing capital structure:</a:t>
            </a:r>
          </a:p>
          <a:p>
            <a:pPr lvl="1">
              <a:spcBef>
                <a:spcPts val="800"/>
              </a:spcBef>
              <a:spcAft>
                <a:spcPts val="800"/>
              </a:spcAft>
            </a:pPr>
            <a:r>
              <a:rPr lang="en-US" sz="2200" dirty="0"/>
              <a:t>Borrow $2.5m long-term debt (which will be rolled over in future) at 10% interest.</a:t>
            </a:r>
          </a:p>
          <a:p>
            <a:pPr lvl="1">
              <a:spcBef>
                <a:spcPts val="800"/>
              </a:spcBef>
              <a:spcAft>
                <a:spcPts val="800"/>
              </a:spcAft>
            </a:pPr>
            <a:r>
              <a:rPr lang="en-US" sz="2200" dirty="0"/>
              <a:t>Use it to repurchase half of the shares (= one-time dividend), proportionally from its shareholders</a:t>
            </a:r>
          </a:p>
          <a:p>
            <a:pPr>
              <a:spcBef>
                <a:spcPts val="800"/>
              </a:spcBef>
              <a:spcAft>
                <a:spcPts val="800"/>
              </a:spcAft>
            </a:pPr>
            <a:r>
              <a:rPr lang="en-US" sz="2400" dirty="0"/>
              <a:t>What happens to the value of the firm and its equity?</a:t>
            </a:r>
          </a:p>
          <a:p>
            <a:pPr lvl="1">
              <a:spcBef>
                <a:spcPts val="800"/>
              </a:spcBef>
              <a:spcAft>
                <a:spcPts val="800"/>
              </a:spcAft>
            </a:pPr>
            <a:r>
              <a:rPr lang="en-US" sz="2200" dirty="0"/>
              <a:t>No effect on the cash flows → </a:t>
            </a:r>
            <a:r>
              <a:rPr lang="en-US" sz="2200" dirty="0">
                <a:sym typeface="Wingdings" pitchFamily="2" charset="2"/>
              </a:rPr>
              <a:t>no change in f</a:t>
            </a:r>
            <a:r>
              <a:rPr lang="en-US" sz="2200" dirty="0"/>
              <a:t>irm value. </a:t>
            </a:r>
          </a:p>
          <a:p>
            <a:pPr lvl="1">
              <a:spcBef>
                <a:spcPts val="800"/>
              </a:spcBef>
              <a:spcAft>
                <a:spcPts val="800"/>
              </a:spcAft>
            </a:pPr>
            <a:r>
              <a:rPr lang="en-US" sz="2200" dirty="0"/>
              <a:t>Share price is not affected as well.</a:t>
            </a:r>
          </a:p>
        </p:txBody>
      </p:sp>
      <p:sp>
        <p:nvSpPr>
          <p:cNvPr id="5" name="Slide Number Placeholder 4"/>
          <p:cNvSpPr>
            <a:spLocks noGrp="1"/>
          </p:cNvSpPr>
          <p:nvPr>
            <p:ph type="sldNum" sz="quarter" idx="12"/>
          </p:nvPr>
        </p:nvSpPr>
        <p:spPr/>
        <p:txBody>
          <a:bodyPr/>
          <a:lstStyle/>
          <a:p>
            <a:fld id="{297BB983-1314-4955-8670-892CDFE4C727}" type="slidenum">
              <a:rPr lang="en-US" smtClean="0"/>
              <a:t>13</a:t>
            </a:fld>
            <a:endParaRPr lang="en-US"/>
          </a:p>
        </p:txBody>
      </p:sp>
    </p:spTree>
    <p:extLst>
      <p:ext uri="{BB962C8B-B14F-4D97-AF65-F5344CB8AC3E}">
        <p14:creationId xmlns:p14="http://schemas.microsoft.com/office/powerpoint/2010/main" val="26892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457200" y="1600200"/>
            <a:ext cx="8534400" cy="4953000"/>
          </a:xfrm>
        </p:spPr>
        <p:txBody>
          <a:bodyPr>
            <a:normAutofit/>
          </a:bodyPr>
          <a:lstStyle/>
          <a:p>
            <a:r>
              <a:rPr lang="en-US" dirty="0"/>
              <a:t>Before:</a:t>
            </a:r>
          </a:p>
          <a:p>
            <a:endParaRPr lang="en-US" dirty="0"/>
          </a:p>
          <a:p>
            <a:endParaRPr lang="en-US" dirty="0"/>
          </a:p>
          <a:p>
            <a:endParaRPr lang="en-US" dirty="0"/>
          </a:p>
        </p:txBody>
      </p:sp>
      <p:sp>
        <p:nvSpPr>
          <p:cNvPr id="2" name="Title 1"/>
          <p:cNvSpPr>
            <a:spLocks noGrp="1"/>
          </p:cNvSpPr>
          <p:nvPr>
            <p:ph type="title"/>
          </p:nvPr>
        </p:nvSpPr>
        <p:spPr>
          <a:xfrm>
            <a:off x="381000" y="274638"/>
            <a:ext cx="8382000" cy="1143000"/>
          </a:xfrm>
        </p:spPr>
        <p:txBody>
          <a:bodyPr>
            <a:normAutofit/>
          </a:bodyPr>
          <a:lstStyle/>
          <a:p>
            <a:r>
              <a:rPr lang="en-US" dirty="0"/>
              <a:t>Cash Flows</a:t>
            </a:r>
          </a:p>
        </p:txBody>
      </p:sp>
      <p:sp>
        <p:nvSpPr>
          <p:cNvPr id="5" name="Slide Number Placeholder 4"/>
          <p:cNvSpPr>
            <a:spLocks noGrp="1"/>
          </p:cNvSpPr>
          <p:nvPr>
            <p:ph type="sldNum" sz="quarter" idx="12"/>
          </p:nvPr>
        </p:nvSpPr>
        <p:spPr/>
        <p:txBody>
          <a:bodyPr/>
          <a:lstStyle/>
          <a:p>
            <a:fld id="{297BB983-1314-4955-8670-892CDFE4C727}" type="slidenum">
              <a:rPr lang="en-US" smtClean="0"/>
              <a:t>14</a:t>
            </a:fld>
            <a:endParaRPr lang="en-US"/>
          </a:p>
        </p:txBody>
      </p:sp>
      <p:grpSp>
        <p:nvGrpSpPr>
          <p:cNvPr id="9" name="Group 8"/>
          <p:cNvGrpSpPr>
            <a:grpSpLocks/>
          </p:cNvGrpSpPr>
          <p:nvPr/>
        </p:nvGrpSpPr>
        <p:grpSpPr bwMode="auto">
          <a:xfrm>
            <a:off x="1257299" y="2286000"/>
            <a:ext cx="7353301" cy="1012832"/>
            <a:chOff x="797" y="1105"/>
            <a:chExt cx="4632" cy="638"/>
          </a:xfrm>
        </p:grpSpPr>
        <p:sp>
          <p:nvSpPr>
            <p:cNvPr id="10" name="Line 5"/>
            <p:cNvSpPr>
              <a:spLocks noChangeShapeType="1"/>
            </p:cNvSpPr>
            <p:nvPr/>
          </p:nvSpPr>
          <p:spPr bwMode="auto">
            <a:xfrm>
              <a:off x="864" y="1440"/>
              <a:ext cx="4272" cy="0"/>
            </a:xfrm>
            <a:prstGeom prst="line">
              <a:avLst/>
            </a:prstGeom>
            <a:noFill/>
            <a:ln w="28575">
              <a:solidFill>
                <a:srgbClr val="000000"/>
              </a:solidFill>
              <a:round/>
              <a:headEnd/>
              <a:tailEnd type="triangle" w="lg" len="lg"/>
            </a:ln>
            <a:effectLst/>
          </p:spPr>
          <p:txBody>
            <a:bodyPr/>
            <a:lstStyle/>
            <a:p>
              <a:endParaRPr lang="en-US" dirty="0"/>
            </a:p>
          </p:txBody>
        </p:sp>
        <p:sp>
          <p:nvSpPr>
            <p:cNvPr id="11" name="Text Box 6"/>
            <p:cNvSpPr txBox="1">
              <a:spLocks noChangeArrowheads="1"/>
            </p:cNvSpPr>
            <p:nvPr/>
          </p:nvSpPr>
          <p:spPr bwMode="auto">
            <a:xfrm>
              <a:off x="869" y="1105"/>
              <a:ext cx="4560" cy="252"/>
            </a:xfrm>
            <a:prstGeom prst="rect">
              <a:avLst/>
            </a:prstGeom>
            <a:noFill/>
            <a:ln w="9525">
              <a:noFill/>
              <a:miter lim="800000"/>
              <a:headEnd/>
              <a:tailEnd/>
            </a:ln>
            <a:effectLst/>
          </p:spPr>
          <p:txBody>
            <a:bodyPr wrap="square">
              <a:spAutoFit/>
            </a:bodyPr>
            <a:lstStyle/>
            <a:p>
              <a:pPr>
                <a:buNone/>
              </a:pPr>
              <a:r>
                <a:rPr lang="fr-FR" sz="2000" dirty="0">
                  <a:solidFill>
                    <a:srgbClr val="000000"/>
                  </a:solidFill>
                  <a:cs typeface="Arial" charset="0"/>
                </a:rPr>
                <a:t>0 	  1	     2	          3		…               </a:t>
              </a:r>
              <a:r>
                <a:rPr lang="en-US" sz="2000" dirty="0">
                  <a:solidFill>
                    <a:srgbClr val="000000"/>
                  </a:solidFill>
                  <a:cs typeface="Arial" charset="0"/>
                </a:rPr>
                <a:t>infinity</a:t>
              </a:r>
            </a:p>
          </p:txBody>
        </p:sp>
        <p:sp>
          <p:nvSpPr>
            <p:cNvPr id="12" name="Text Box 7"/>
            <p:cNvSpPr txBox="1">
              <a:spLocks noChangeArrowheads="1"/>
            </p:cNvSpPr>
            <p:nvPr/>
          </p:nvSpPr>
          <p:spPr bwMode="auto">
            <a:xfrm>
              <a:off x="797" y="1491"/>
              <a:ext cx="3275" cy="252"/>
            </a:xfrm>
            <a:prstGeom prst="rect">
              <a:avLst/>
            </a:prstGeom>
            <a:noFill/>
            <a:ln w="9525">
              <a:noFill/>
              <a:miter lim="800000"/>
              <a:headEnd/>
              <a:tailEnd/>
            </a:ln>
            <a:effectLst/>
          </p:spPr>
          <p:txBody>
            <a:bodyPr wrap="none">
              <a:spAutoFit/>
            </a:bodyPr>
            <a:lstStyle/>
            <a:p>
              <a:pPr>
                <a:buNone/>
              </a:pPr>
              <a:r>
                <a:rPr lang="en-US" sz="2000" b="1" dirty="0">
                  <a:solidFill>
                    <a:srgbClr val="003366"/>
                  </a:solidFill>
                  <a:cs typeface="Arial" charset="0"/>
                </a:rPr>
                <a:t>               </a:t>
              </a:r>
              <a:r>
                <a:rPr lang="fr-FR" sz="2000" b="1" dirty="0">
                  <a:solidFill>
                    <a:srgbClr val="003366"/>
                  </a:solidFill>
                  <a:cs typeface="Arial" charset="0"/>
                </a:rPr>
                <a:t>650          650           650</a:t>
              </a:r>
              <a:r>
                <a:rPr lang="fr-FR" sz="2000" dirty="0">
                  <a:cs typeface="Arial" charset="0"/>
                </a:rPr>
                <a:t>	  </a:t>
              </a:r>
              <a:r>
                <a:rPr lang="fr-FR" sz="2000" dirty="0">
                  <a:solidFill>
                    <a:srgbClr val="000000"/>
                  </a:solidFill>
                  <a:cs typeface="Arial" charset="0"/>
                </a:rPr>
                <a:t>…</a:t>
              </a:r>
            </a:p>
          </p:txBody>
        </p:sp>
      </p:grpSp>
      <p:sp>
        <p:nvSpPr>
          <p:cNvPr id="13" name="Line 18"/>
          <p:cNvSpPr>
            <a:spLocks noChangeShapeType="1"/>
          </p:cNvSpPr>
          <p:nvPr/>
        </p:nvSpPr>
        <p:spPr bwMode="auto">
          <a:xfrm>
            <a:off x="1500186" y="2730480"/>
            <a:ext cx="0" cy="152400"/>
          </a:xfrm>
          <a:prstGeom prst="line">
            <a:avLst/>
          </a:prstGeom>
          <a:noFill/>
          <a:ln w="28575">
            <a:solidFill>
              <a:srgbClr val="000000"/>
            </a:solidFill>
            <a:round/>
            <a:headEnd/>
            <a:tailEnd/>
          </a:ln>
          <a:effectLst/>
        </p:spPr>
        <p:txBody>
          <a:bodyPr/>
          <a:lstStyle/>
          <a:p>
            <a:endParaRPr lang="en-US" dirty="0"/>
          </a:p>
        </p:txBody>
      </p:sp>
      <p:sp>
        <p:nvSpPr>
          <p:cNvPr id="14" name="Line 19"/>
          <p:cNvSpPr>
            <a:spLocks noChangeShapeType="1"/>
          </p:cNvSpPr>
          <p:nvPr/>
        </p:nvSpPr>
        <p:spPr bwMode="auto">
          <a:xfrm>
            <a:off x="2592386" y="2717780"/>
            <a:ext cx="0" cy="152400"/>
          </a:xfrm>
          <a:prstGeom prst="line">
            <a:avLst/>
          </a:prstGeom>
          <a:noFill/>
          <a:ln w="28575">
            <a:solidFill>
              <a:srgbClr val="000000"/>
            </a:solidFill>
            <a:round/>
            <a:headEnd/>
            <a:tailEnd/>
          </a:ln>
          <a:effectLst/>
        </p:spPr>
        <p:txBody>
          <a:bodyPr/>
          <a:lstStyle/>
          <a:p>
            <a:endParaRPr lang="en-US" dirty="0"/>
          </a:p>
        </p:txBody>
      </p:sp>
      <p:sp>
        <p:nvSpPr>
          <p:cNvPr id="15" name="Line 20"/>
          <p:cNvSpPr>
            <a:spLocks noChangeShapeType="1"/>
          </p:cNvSpPr>
          <p:nvPr/>
        </p:nvSpPr>
        <p:spPr bwMode="auto">
          <a:xfrm>
            <a:off x="3748086" y="2730480"/>
            <a:ext cx="0" cy="152400"/>
          </a:xfrm>
          <a:prstGeom prst="line">
            <a:avLst/>
          </a:prstGeom>
          <a:noFill/>
          <a:ln w="28575">
            <a:solidFill>
              <a:srgbClr val="000000"/>
            </a:solidFill>
            <a:round/>
            <a:headEnd/>
            <a:tailEnd/>
          </a:ln>
          <a:effectLst/>
        </p:spPr>
        <p:txBody>
          <a:bodyPr/>
          <a:lstStyle/>
          <a:p>
            <a:endParaRPr lang="en-US" dirty="0"/>
          </a:p>
        </p:txBody>
      </p:sp>
      <p:sp>
        <p:nvSpPr>
          <p:cNvPr id="16" name="Line 21"/>
          <p:cNvSpPr>
            <a:spLocks noChangeShapeType="1"/>
          </p:cNvSpPr>
          <p:nvPr/>
        </p:nvSpPr>
        <p:spPr bwMode="auto">
          <a:xfrm>
            <a:off x="4954586" y="2730480"/>
            <a:ext cx="0" cy="152400"/>
          </a:xfrm>
          <a:prstGeom prst="line">
            <a:avLst/>
          </a:prstGeom>
          <a:noFill/>
          <a:ln w="28575">
            <a:solidFill>
              <a:srgbClr val="000000"/>
            </a:solidFill>
            <a:round/>
            <a:headEnd/>
            <a:tailEnd/>
          </a:ln>
          <a:effectLst/>
        </p:spPr>
        <p:txBody>
          <a:bodyPr/>
          <a:lstStyle/>
          <a:p>
            <a:endParaRPr lang="en-US" dirty="0"/>
          </a:p>
        </p:txBody>
      </p:sp>
      <p:sp>
        <p:nvSpPr>
          <p:cNvPr id="17" name="TextBox 16"/>
          <p:cNvSpPr txBox="1"/>
          <p:nvPr/>
        </p:nvSpPr>
        <p:spPr>
          <a:xfrm>
            <a:off x="381001" y="3450701"/>
            <a:ext cx="1402162" cy="461665"/>
          </a:xfrm>
          <a:prstGeom prst="rect">
            <a:avLst/>
          </a:prstGeom>
          <a:noFill/>
        </p:spPr>
        <p:txBody>
          <a:bodyPr wrap="square" rtlCol="0">
            <a:spAutoFit/>
          </a:bodyPr>
          <a:lstStyle/>
          <a:p>
            <a:pPr>
              <a:buNone/>
            </a:pPr>
            <a:r>
              <a:rPr lang="en-GB" sz="2400" b="1" dirty="0">
                <a:solidFill>
                  <a:srgbClr val="003366"/>
                </a:solidFill>
              </a:rPr>
              <a:t> </a:t>
            </a:r>
            <a:r>
              <a:rPr lang="en-GB" sz="2000" b="1" dirty="0">
                <a:solidFill>
                  <a:srgbClr val="003366"/>
                </a:solidFill>
              </a:rPr>
              <a:t>V =</a:t>
            </a:r>
            <a:r>
              <a:rPr lang="en-GB" sz="2000" dirty="0">
                <a:solidFill>
                  <a:srgbClr val="003366"/>
                </a:solidFill>
              </a:rPr>
              <a:t> </a:t>
            </a:r>
            <a:r>
              <a:rPr lang="en-GB" sz="2000" b="1" dirty="0">
                <a:solidFill>
                  <a:srgbClr val="003366"/>
                </a:solidFill>
              </a:rPr>
              <a:t>$5m</a:t>
            </a:r>
          </a:p>
        </p:txBody>
      </p:sp>
      <p:cxnSp>
        <p:nvCxnSpPr>
          <p:cNvPr id="18" name="Elbow Connector 17"/>
          <p:cNvCxnSpPr/>
          <p:nvPr/>
        </p:nvCxnSpPr>
        <p:spPr>
          <a:xfrm rot="10800000" flipV="1">
            <a:off x="1756217" y="3298103"/>
            <a:ext cx="843104" cy="295854"/>
          </a:xfrm>
          <a:prstGeom prst="bentConnector3">
            <a:avLst>
              <a:gd name="adj1" fmla="val -445"/>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756580" y="3294112"/>
            <a:ext cx="2035908" cy="442425"/>
          </a:xfrm>
          <a:prstGeom prst="bentConnector3">
            <a:avLst>
              <a:gd name="adj1" fmla="val 908"/>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1783164" y="3335448"/>
            <a:ext cx="3197456" cy="509101"/>
          </a:xfrm>
          <a:prstGeom prst="bentConnector3">
            <a:avLst>
              <a:gd name="adj1" fmla="val -212"/>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7200" y="3298103"/>
            <a:ext cx="1245998" cy="690463"/>
          </a:xfrm>
          <a:prstGeom prst="rect">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64225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457200" y="1600200"/>
            <a:ext cx="8534400" cy="4953000"/>
          </a:xfrm>
        </p:spPr>
        <p:txBody>
          <a:bodyPr>
            <a:normAutofit/>
          </a:bodyPr>
          <a:lstStyle/>
          <a:p>
            <a:r>
              <a:rPr lang="en-US" dirty="0"/>
              <a:t>After:</a:t>
            </a:r>
          </a:p>
          <a:p>
            <a:endParaRPr lang="en-US" dirty="0"/>
          </a:p>
          <a:p>
            <a:endParaRPr lang="en-US" dirty="0"/>
          </a:p>
          <a:p>
            <a:endParaRPr lang="en-US" dirty="0"/>
          </a:p>
          <a:p>
            <a:endParaRPr lang="en-US" dirty="0"/>
          </a:p>
          <a:p>
            <a:endParaRPr lang="en-US" dirty="0"/>
          </a:p>
          <a:p>
            <a:endParaRPr lang="en-US" dirty="0"/>
          </a:p>
          <a:p>
            <a:pPr>
              <a:spcBef>
                <a:spcPts val="800"/>
              </a:spcBef>
              <a:spcAft>
                <a:spcPts val="800"/>
              </a:spcAft>
              <a:buNone/>
            </a:pPr>
            <a:r>
              <a:rPr lang="en-US" dirty="0"/>
              <a:t>E = V</a:t>
            </a:r>
            <a:r>
              <a:rPr lang="en-US" baseline="-25000" dirty="0"/>
              <a:t> </a:t>
            </a:r>
            <a:r>
              <a:rPr lang="en-US" dirty="0"/>
              <a:t>– D = $5m - $2.5m = $2.5m</a:t>
            </a:r>
          </a:p>
          <a:p>
            <a:pPr lvl="1">
              <a:spcBef>
                <a:spcPts val="800"/>
              </a:spcBef>
              <a:spcAft>
                <a:spcPts val="800"/>
              </a:spcAft>
            </a:pPr>
            <a:r>
              <a:rPr lang="en-US" sz="2000" dirty="0"/>
              <a:t>Equity holders got $2.5m cash and are left with $2.5m equity</a:t>
            </a:r>
          </a:p>
          <a:p>
            <a:endParaRPr lang="en-US" b="1" dirty="0"/>
          </a:p>
          <a:p>
            <a:endParaRPr lang="en-US" dirty="0"/>
          </a:p>
          <a:p>
            <a:endParaRPr lang="en-US" dirty="0"/>
          </a:p>
          <a:p>
            <a:endParaRPr lang="en-US" dirty="0"/>
          </a:p>
        </p:txBody>
      </p:sp>
      <p:sp>
        <p:nvSpPr>
          <p:cNvPr id="2" name="Title 1"/>
          <p:cNvSpPr>
            <a:spLocks noGrp="1"/>
          </p:cNvSpPr>
          <p:nvPr>
            <p:ph type="title"/>
          </p:nvPr>
        </p:nvSpPr>
        <p:spPr>
          <a:xfrm>
            <a:off x="381000" y="274638"/>
            <a:ext cx="8382000" cy="1143000"/>
          </a:xfrm>
        </p:spPr>
        <p:txBody>
          <a:bodyPr>
            <a:normAutofit/>
          </a:bodyPr>
          <a:lstStyle/>
          <a:p>
            <a:r>
              <a:rPr lang="en-US" dirty="0"/>
              <a:t>Cash Flows</a:t>
            </a:r>
          </a:p>
        </p:txBody>
      </p:sp>
      <p:sp>
        <p:nvSpPr>
          <p:cNvPr id="5" name="Slide Number Placeholder 4"/>
          <p:cNvSpPr>
            <a:spLocks noGrp="1"/>
          </p:cNvSpPr>
          <p:nvPr>
            <p:ph type="sldNum" sz="quarter" idx="12"/>
          </p:nvPr>
        </p:nvSpPr>
        <p:spPr/>
        <p:txBody>
          <a:bodyPr/>
          <a:lstStyle/>
          <a:p>
            <a:fld id="{297BB983-1314-4955-8670-892CDFE4C727}" type="slidenum">
              <a:rPr lang="en-US" smtClean="0"/>
              <a:t>15</a:t>
            </a:fld>
            <a:endParaRPr lang="en-US"/>
          </a:p>
        </p:txBody>
      </p:sp>
      <p:grpSp>
        <p:nvGrpSpPr>
          <p:cNvPr id="9" name="Group 8"/>
          <p:cNvGrpSpPr>
            <a:grpSpLocks/>
          </p:cNvGrpSpPr>
          <p:nvPr/>
        </p:nvGrpSpPr>
        <p:grpSpPr bwMode="auto">
          <a:xfrm>
            <a:off x="1257299" y="2286000"/>
            <a:ext cx="7353301" cy="1012832"/>
            <a:chOff x="797" y="1105"/>
            <a:chExt cx="4632" cy="638"/>
          </a:xfrm>
        </p:grpSpPr>
        <p:sp>
          <p:nvSpPr>
            <p:cNvPr id="10" name="Line 5"/>
            <p:cNvSpPr>
              <a:spLocks noChangeShapeType="1"/>
            </p:cNvSpPr>
            <p:nvPr/>
          </p:nvSpPr>
          <p:spPr bwMode="auto">
            <a:xfrm>
              <a:off x="864" y="1440"/>
              <a:ext cx="4272" cy="0"/>
            </a:xfrm>
            <a:prstGeom prst="line">
              <a:avLst/>
            </a:prstGeom>
            <a:noFill/>
            <a:ln w="28575">
              <a:solidFill>
                <a:srgbClr val="000000"/>
              </a:solidFill>
              <a:round/>
              <a:headEnd/>
              <a:tailEnd type="triangle" w="lg" len="lg"/>
            </a:ln>
            <a:effectLst/>
          </p:spPr>
          <p:txBody>
            <a:bodyPr/>
            <a:lstStyle/>
            <a:p>
              <a:endParaRPr lang="en-US" dirty="0"/>
            </a:p>
          </p:txBody>
        </p:sp>
        <p:sp>
          <p:nvSpPr>
            <p:cNvPr id="11" name="Text Box 6"/>
            <p:cNvSpPr txBox="1">
              <a:spLocks noChangeArrowheads="1"/>
            </p:cNvSpPr>
            <p:nvPr/>
          </p:nvSpPr>
          <p:spPr bwMode="auto">
            <a:xfrm>
              <a:off x="869" y="1105"/>
              <a:ext cx="4560" cy="252"/>
            </a:xfrm>
            <a:prstGeom prst="rect">
              <a:avLst/>
            </a:prstGeom>
            <a:noFill/>
            <a:ln w="9525">
              <a:noFill/>
              <a:miter lim="800000"/>
              <a:headEnd/>
              <a:tailEnd/>
            </a:ln>
            <a:effectLst/>
          </p:spPr>
          <p:txBody>
            <a:bodyPr wrap="square">
              <a:spAutoFit/>
            </a:bodyPr>
            <a:lstStyle/>
            <a:p>
              <a:pPr>
                <a:buNone/>
              </a:pPr>
              <a:r>
                <a:rPr lang="fr-FR" sz="2000" dirty="0">
                  <a:solidFill>
                    <a:srgbClr val="000000"/>
                  </a:solidFill>
                  <a:cs typeface="Arial" charset="0"/>
                </a:rPr>
                <a:t>0 	  1	     2	          3		…               </a:t>
              </a:r>
              <a:r>
                <a:rPr lang="en-US" sz="2000" dirty="0">
                  <a:solidFill>
                    <a:srgbClr val="000000"/>
                  </a:solidFill>
                  <a:cs typeface="Arial" charset="0"/>
                </a:rPr>
                <a:t>infinity</a:t>
              </a:r>
            </a:p>
          </p:txBody>
        </p:sp>
        <p:sp>
          <p:nvSpPr>
            <p:cNvPr id="12" name="Text Box 7"/>
            <p:cNvSpPr txBox="1">
              <a:spLocks noChangeArrowheads="1"/>
            </p:cNvSpPr>
            <p:nvPr/>
          </p:nvSpPr>
          <p:spPr bwMode="auto">
            <a:xfrm>
              <a:off x="797" y="1491"/>
              <a:ext cx="3275" cy="252"/>
            </a:xfrm>
            <a:prstGeom prst="rect">
              <a:avLst/>
            </a:prstGeom>
            <a:noFill/>
            <a:ln w="9525">
              <a:noFill/>
              <a:miter lim="800000"/>
              <a:headEnd/>
              <a:tailEnd/>
            </a:ln>
            <a:effectLst/>
          </p:spPr>
          <p:txBody>
            <a:bodyPr wrap="none">
              <a:spAutoFit/>
            </a:bodyPr>
            <a:lstStyle/>
            <a:p>
              <a:pPr>
                <a:buNone/>
              </a:pPr>
              <a:r>
                <a:rPr lang="en-US" sz="2000" b="1" dirty="0">
                  <a:solidFill>
                    <a:srgbClr val="003366"/>
                  </a:solidFill>
                  <a:cs typeface="Arial" charset="0"/>
                </a:rPr>
                <a:t>               </a:t>
              </a:r>
              <a:r>
                <a:rPr lang="fr-FR" sz="2000" b="1" dirty="0">
                  <a:solidFill>
                    <a:srgbClr val="003366"/>
                  </a:solidFill>
                  <a:cs typeface="Arial" charset="0"/>
                </a:rPr>
                <a:t>650-250  650-250    650-250</a:t>
              </a:r>
              <a:r>
                <a:rPr lang="fr-FR" sz="2000" dirty="0">
                  <a:cs typeface="Arial" charset="0"/>
                </a:rPr>
                <a:t>	  </a:t>
              </a:r>
              <a:r>
                <a:rPr lang="fr-FR" sz="2000" dirty="0">
                  <a:solidFill>
                    <a:srgbClr val="000000"/>
                  </a:solidFill>
                  <a:cs typeface="Arial" charset="0"/>
                </a:rPr>
                <a:t>…</a:t>
              </a:r>
            </a:p>
          </p:txBody>
        </p:sp>
      </p:grpSp>
      <p:sp>
        <p:nvSpPr>
          <p:cNvPr id="13" name="Line 18"/>
          <p:cNvSpPr>
            <a:spLocks noChangeShapeType="1"/>
          </p:cNvSpPr>
          <p:nvPr/>
        </p:nvSpPr>
        <p:spPr bwMode="auto">
          <a:xfrm>
            <a:off x="1500186" y="2730480"/>
            <a:ext cx="0" cy="152400"/>
          </a:xfrm>
          <a:prstGeom prst="line">
            <a:avLst/>
          </a:prstGeom>
          <a:noFill/>
          <a:ln w="28575">
            <a:solidFill>
              <a:srgbClr val="000000"/>
            </a:solidFill>
            <a:round/>
            <a:headEnd/>
            <a:tailEnd/>
          </a:ln>
          <a:effectLst/>
        </p:spPr>
        <p:txBody>
          <a:bodyPr/>
          <a:lstStyle/>
          <a:p>
            <a:endParaRPr lang="en-US" dirty="0"/>
          </a:p>
        </p:txBody>
      </p:sp>
      <p:sp>
        <p:nvSpPr>
          <p:cNvPr id="14" name="Line 19"/>
          <p:cNvSpPr>
            <a:spLocks noChangeShapeType="1"/>
          </p:cNvSpPr>
          <p:nvPr/>
        </p:nvSpPr>
        <p:spPr bwMode="auto">
          <a:xfrm>
            <a:off x="2592386" y="2717780"/>
            <a:ext cx="0" cy="152400"/>
          </a:xfrm>
          <a:prstGeom prst="line">
            <a:avLst/>
          </a:prstGeom>
          <a:noFill/>
          <a:ln w="28575">
            <a:solidFill>
              <a:srgbClr val="000000"/>
            </a:solidFill>
            <a:round/>
            <a:headEnd/>
            <a:tailEnd/>
          </a:ln>
          <a:effectLst/>
        </p:spPr>
        <p:txBody>
          <a:bodyPr/>
          <a:lstStyle/>
          <a:p>
            <a:endParaRPr lang="en-US" dirty="0"/>
          </a:p>
        </p:txBody>
      </p:sp>
      <p:sp>
        <p:nvSpPr>
          <p:cNvPr id="15" name="Line 20"/>
          <p:cNvSpPr>
            <a:spLocks noChangeShapeType="1"/>
          </p:cNvSpPr>
          <p:nvPr/>
        </p:nvSpPr>
        <p:spPr bwMode="auto">
          <a:xfrm>
            <a:off x="3748086" y="2730480"/>
            <a:ext cx="0" cy="152400"/>
          </a:xfrm>
          <a:prstGeom prst="line">
            <a:avLst/>
          </a:prstGeom>
          <a:noFill/>
          <a:ln w="28575">
            <a:solidFill>
              <a:srgbClr val="000000"/>
            </a:solidFill>
            <a:round/>
            <a:headEnd/>
            <a:tailEnd/>
          </a:ln>
          <a:effectLst/>
        </p:spPr>
        <p:txBody>
          <a:bodyPr/>
          <a:lstStyle/>
          <a:p>
            <a:endParaRPr lang="en-US" dirty="0"/>
          </a:p>
        </p:txBody>
      </p:sp>
      <p:sp>
        <p:nvSpPr>
          <p:cNvPr id="16" name="Line 21"/>
          <p:cNvSpPr>
            <a:spLocks noChangeShapeType="1"/>
          </p:cNvSpPr>
          <p:nvPr/>
        </p:nvSpPr>
        <p:spPr bwMode="auto">
          <a:xfrm>
            <a:off x="4954586" y="2730480"/>
            <a:ext cx="0" cy="152400"/>
          </a:xfrm>
          <a:prstGeom prst="line">
            <a:avLst/>
          </a:prstGeom>
          <a:noFill/>
          <a:ln w="28575">
            <a:solidFill>
              <a:srgbClr val="000000"/>
            </a:solidFill>
            <a:round/>
            <a:headEnd/>
            <a:tailEnd/>
          </a:ln>
          <a:effectLst/>
        </p:spPr>
        <p:txBody>
          <a:bodyPr/>
          <a:lstStyle/>
          <a:p>
            <a:endParaRPr lang="en-US" dirty="0"/>
          </a:p>
        </p:txBody>
      </p:sp>
      <p:sp>
        <p:nvSpPr>
          <p:cNvPr id="17" name="TextBox 16"/>
          <p:cNvSpPr txBox="1"/>
          <p:nvPr/>
        </p:nvSpPr>
        <p:spPr>
          <a:xfrm>
            <a:off x="381001" y="3450701"/>
            <a:ext cx="1402162" cy="461665"/>
          </a:xfrm>
          <a:prstGeom prst="rect">
            <a:avLst/>
          </a:prstGeom>
          <a:noFill/>
        </p:spPr>
        <p:txBody>
          <a:bodyPr wrap="square" rtlCol="0">
            <a:spAutoFit/>
          </a:bodyPr>
          <a:lstStyle/>
          <a:p>
            <a:pPr>
              <a:buNone/>
            </a:pPr>
            <a:r>
              <a:rPr lang="en-GB" sz="2400" b="1" dirty="0">
                <a:solidFill>
                  <a:srgbClr val="003366"/>
                </a:solidFill>
              </a:rPr>
              <a:t> </a:t>
            </a:r>
            <a:r>
              <a:rPr lang="en-GB" sz="2000" b="1" dirty="0">
                <a:solidFill>
                  <a:srgbClr val="003366"/>
                </a:solidFill>
              </a:rPr>
              <a:t>V =</a:t>
            </a:r>
            <a:r>
              <a:rPr lang="en-GB" sz="2000" dirty="0">
                <a:solidFill>
                  <a:srgbClr val="003366"/>
                </a:solidFill>
              </a:rPr>
              <a:t> </a:t>
            </a:r>
            <a:r>
              <a:rPr lang="en-GB" sz="2000" b="1" dirty="0">
                <a:solidFill>
                  <a:srgbClr val="003366"/>
                </a:solidFill>
              </a:rPr>
              <a:t>$5m</a:t>
            </a:r>
          </a:p>
        </p:txBody>
      </p:sp>
      <p:cxnSp>
        <p:nvCxnSpPr>
          <p:cNvPr id="18" name="Elbow Connector 17"/>
          <p:cNvCxnSpPr/>
          <p:nvPr/>
        </p:nvCxnSpPr>
        <p:spPr>
          <a:xfrm rot="10800000" flipV="1">
            <a:off x="1756217" y="3298103"/>
            <a:ext cx="843104" cy="295854"/>
          </a:xfrm>
          <a:prstGeom prst="bentConnector3">
            <a:avLst>
              <a:gd name="adj1" fmla="val -445"/>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flipV="1">
            <a:off x="1756580" y="3294112"/>
            <a:ext cx="2035908" cy="442425"/>
          </a:xfrm>
          <a:prstGeom prst="bentConnector3">
            <a:avLst>
              <a:gd name="adj1" fmla="val 908"/>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1783164" y="3335448"/>
            <a:ext cx="3197456" cy="509101"/>
          </a:xfrm>
          <a:prstGeom prst="bentConnector3">
            <a:avLst>
              <a:gd name="adj1" fmla="val -212"/>
            </a:avLst>
          </a:prstGeom>
          <a:ln w="38100">
            <a:solidFill>
              <a:srgbClr val="9966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7200" y="3298103"/>
            <a:ext cx="1245998" cy="690463"/>
          </a:xfrm>
          <a:prstGeom prst="rect">
            <a:avLst/>
          </a:prstGeom>
          <a:noFill/>
          <a:ln w="38100">
            <a:solidFill>
              <a:srgbClr val="99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Elbow Connector 23"/>
          <p:cNvCxnSpPr/>
          <p:nvPr/>
        </p:nvCxnSpPr>
        <p:spPr>
          <a:xfrm rot="10800000" flipV="1">
            <a:off x="2819401" y="3333959"/>
            <a:ext cx="1554480" cy="1182799"/>
          </a:xfrm>
          <a:prstGeom prst="bentConnector3">
            <a:avLst>
              <a:gd name="adj1" fmla="val -54"/>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0800000" flipV="1">
            <a:off x="2819401" y="3337004"/>
            <a:ext cx="2743200" cy="1371600"/>
          </a:xfrm>
          <a:prstGeom prst="bentConnector3">
            <a:avLst>
              <a:gd name="adj1" fmla="val -266"/>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5400000">
            <a:off x="2453640" y="3651996"/>
            <a:ext cx="1005840" cy="274320"/>
          </a:xfrm>
          <a:prstGeom prst="bentConnector2">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416494" y="4190640"/>
                <a:ext cx="2479105" cy="541495"/>
              </a:xfrm>
              <a:prstGeom prst="rect">
                <a:avLst/>
              </a:prstGeom>
              <a:noFill/>
            </p:spPr>
            <p:txBody>
              <a:bodyPr wrap="square" rtlCol="0">
                <a:spAutoFit/>
              </a:bodyPr>
              <a:lstStyle/>
              <a:p>
                <a:pPr>
                  <a:buNone/>
                </a:pPr>
                <a:r>
                  <a:rPr lang="en-GB" sz="2000" b="1" dirty="0">
                    <a:solidFill>
                      <a:srgbClr val="996600"/>
                    </a:solidFill>
                  </a:rPr>
                  <a:t>D=</a:t>
                </a:r>
                <a:r>
                  <a:rPr lang="en-US" sz="2000" b="1" dirty="0">
                    <a:solidFill>
                      <a:srgbClr val="996600"/>
                    </a:solidFill>
                  </a:rPr>
                  <a:t> </a:t>
                </a:r>
                <a14:m>
                  <m:oMath xmlns:m="http://schemas.openxmlformats.org/officeDocument/2006/math">
                    <m:f>
                      <m:fPr>
                        <m:ctrlPr>
                          <a:rPr lang="en-US" sz="2000" b="1" i="1">
                            <a:solidFill>
                              <a:srgbClr val="996600"/>
                            </a:solidFill>
                            <a:latin typeface="Cambria Math" panose="02040503050406030204" pitchFamily="18" charset="0"/>
                          </a:rPr>
                        </m:ctrlPr>
                      </m:fPr>
                      <m:num>
                        <m:r>
                          <a:rPr lang="en-US" sz="2000" b="1" i="1">
                            <a:solidFill>
                              <a:srgbClr val="996600"/>
                            </a:solidFill>
                            <a:latin typeface="Cambria Math"/>
                          </a:rPr>
                          <m:t>𝟐𝟓𝟎</m:t>
                        </m:r>
                        <m:r>
                          <a:rPr lang="en-US" sz="2000" b="1" i="1">
                            <a:solidFill>
                              <a:srgbClr val="996600"/>
                            </a:solidFill>
                            <a:latin typeface="Cambria Math"/>
                          </a:rPr>
                          <m:t>,</m:t>
                        </m:r>
                        <m:r>
                          <a:rPr lang="en-US" sz="2000" b="1" i="1">
                            <a:solidFill>
                              <a:srgbClr val="996600"/>
                            </a:solidFill>
                            <a:latin typeface="Cambria Math"/>
                          </a:rPr>
                          <m:t>𝟎𝟎𝟎</m:t>
                        </m:r>
                      </m:num>
                      <m:den>
                        <m:r>
                          <a:rPr lang="en-US" sz="2000" b="1" i="1">
                            <a:solidFill>
                              <a:srgbClr val="996600"/>
                            </a:solidFill>
                            <a:latin typeface="Cambria Math"/>
                          </a:rPr>
                          <m:t>𝟎</m:t>
                        </m:r>
                        <m:r>
                          <a:rPr lang="en-US" sz="2000" b="1" i="1">
                            <a:solidFill>
                              <a:srgbClr val="996600"/>
                            </a:solidFill>
                            <a:latin typeface="Cambria Math"/>
                          </a:rPr>
                          <m:t>.</m:t>
                        </m:r>
                        <m:r>
                          <a:rPr lang="en-US" sz="2000" b="1" i="1">
                            <a:solidFill>
                              <a:srgbClr val="996600"/>
                            </a:solidFill>
                            <a:latin typeface="Cambria Math"/>
                          </a:rPr>
                          <m:t>𝟏</m:t>
                        </m:r>
                      </m:den>
                    </m:f>
                  </m:oMath>
                </a14:m>
                <a:r>
                  <a:rPr lang="en-GB" sz="2000" b="1" dirty="0">
                    <a:solidFill>
                      <a:srgbClr val="996600"/>
                    </a:solidFill>
                  </a:rPr>
                  <a:t>=$2.5m</a:t>
                </a:r>
              </a:p>
            </p:txBody>
          </p:sp>
        </mc:Choice>
        <mc:Fallback xmlns="">
          <p:sp>
            <p:nvSpPr>
              <p:cNvPr id="27" name="TextBox 26"/>
              <p:cNvSpPr txBox="1">
                <a:spLocks noRot="1" noChangeAspect="1" noMove="1" noResize="1" noEditPoints="1" noAdjustHandles="1" noChangeArrowheads="1" noChangeShapeType="1" noTextEdit="1"/>
              </p:cNvSpPr>
              <p:nvPr/>
            </p:nvSpPr>
            <p:spPr>
              <a:xfrm>
                <a:off x="416494" y="4190640"/>
                <a:ext cx="2479105" cy="541495"/>
              </a:xfrm>
              <a:prstGeom prst="rect">
                <a:avLst/>
              </a:prstGeom>
              <a:blipFill rotWithShape="0">
                <a:blip r:embed="rId2"/>
                <a:stretch>
                  <a:fillRect l="-2457" b="-6742"/>
                </a:stretch>
              </a:blipFill>
            </p:spPr>
            <p:txBody>
              <a:bodyPr/>
              <a:lstStyle/>
              <a:p>
                <a:r>
                  <a:rPr lang="en-US">
                    <a:noFill/>
                  </a:rPr>
                  <a:t> </a:t>
                </a:r>
              </a:p>
            </p:txBody>
          </p:sp>
        </mc:Fallback>
      </mc:AlternateContent>
      <p:sp>
        <p:nvSpPr>
          <p:cNvPr id="28" name="Rectangle 27"/>
          <p:cNvSpPr/>
          <p:nvPr/>
        </p:nvSpPr>
        <p:spPr>
          <a:xfrm>
            <a:off x="436619" y="4140435"/>
            <a:ext cx="2372195" cy="690463"/>
          </a:xfrm>
          <a:prstGeom prst="rect">
            <a:avLst/>
          </a:prstGeom>
          <a:noFill/>
          <a:ln w="38100">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443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Share Price</a:t>
            </a:r>
          </a:p>
        </p:txBody>
      </p:sp>
      <p:sp>
        <p:nvSpPr>
          <p:cNvPr id="5" name="Slide Number Placeholder 4"/>
          <p:cNvSpPr>
            <a:spLocks noGrp="1"/>
          </p:cNvSpPr>
          <p:nvPr>
            <p:ph type="sldNum" sz="quarter" idx="12"/>
          </p:nvPr>
        </p:nvSpPr>
        <p:spPr/>
        <p:txBody>
          <a:bodyPr/>
          <a:lstStyle/>
          <a:p>
            <a:fld id="{297BB983-1314-4955-8670-892CDFE4C727}" type="slidenum">
              <a:rPr lang="en-US" smtClean="0"/>
              <a:t>16</a:t>
            </a:fld>
            <a:endParaRPr lang="en-US"/>
          </a:p>
        </p:txBody>
      </p:sp>
      <p:graphicFrame>
        <p:nvGraphicFramePr>
          <p:cNvPr id="7" name="Group 50"/>
          <p:cNvGraphicFramePr>
            <a:graphicFrameLocks noGrp="1"/>
          </p:cNvGraphicFramePr>
          <p:nvPr>
            <p:ph idx="1"/>
            <p:extLst>
              <p:ext uri="{D42A27DB-BD31-4B8C-83A1-F6EECF244321}">
                <p14:modId xmlns:p14="http://schemas.microsoft.com/office/powerpoint/2010/main" val="2773564600"/>
              </p:ext>
            </p:extLst>
          </p:nvPr>
        </p:nvGraphicFramePr>
        <p:xfrm>
          <a:off x="1143000" y="1700784"/>
          <a:ext cx="6781800" cy="4105656"/>
        </p:xfrm>
        <a:graphic>
          <a:graphicData uri="http://schemas.openxmlformats.org/drawingml/2006/table">
            <a:tbl>
              <a:tblPr/>
              <a:tblGrid>
                <a:gridCol w="3014133">
                  <a:extLst>
                    <a:ext uri="{9D8B030D-6E8A-4147-A177-3AD203B41FA5}">
                      <a16:colId xmlns:a16="http://schemas.microsoft.com/office/drawing/2014/main" val="20000"/>
                    </a:ext>
                  </a:extLst>
                </a:gridCol>
                <a:gridCol w="1808480">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tblGrid>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en-US" sz="2400" b="0" i="0" u="none" strike="noStrike" cap="none" normalizeH="0" baseline="0" dirty="0">
                        <a:ln>
                          <a:noFill/>
                        </a:ln>
                        <a:solidFill>
                          <a:srgbClr val="996600"/>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996600"/>
                          </a:solidFill>
                          <a:effectLst/>
                          <a:latin typeface="+mn-lt"/>
                          <a:ea typeface="宋体" pitchFamily="2" charset="-122"/>
                        </a:rPr>
                        <a:t>Current </a:t>
                      </a:r>
                      <a:endParaRPr kumimoji="0" lang="en-US" altLang="en-US" sz="2400" b="1" i="0" u="none" strike="noStrike" cap="none" normalizeH="0" baseline="0" dirty="0">
                        <a:ln>
                          <a:noFill/>
                        </a:ln>
                        <a:solidFill>
                          <a:srgbClr val="996600"/>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996600"/>
                          </a:solidFill>
                          <a:effectLst/>
                          <a:latin typeface="+mn-lt"/>
                          <a:ea typeface="宋体" pitchFamily="2" charset="-122"/>
                        </a:rPr>
                        <a:t>Proposed</a:t>
                      </a:r>
                      <a:endParaRPr kumimoji="0" lang="en-US" altLang="en-US" sz="2400" b="1" i="0" u="none" strike="noStrike" cap="none" normalizeH="0" baseline="0" dirty="0">
                        <a:ln>
                          <a:noFill/>
                        </a:ln>
                        <a:solidFill>
                          <a:srgbClr val="996600"/>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Asset</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$5,000,000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pitchFamily="2" charset="-122"/>
                        </a:rPr>
                        <a:t>$5,000,000</a:t>
                      </a:r>
                      <a:endParaRPr kumimoji="0" lang="en-US" altLang="en-US" sz="2400" b="0" i="0" u="none" strike="noStrike" cap="none" normalizeH="0" baseline="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Debt</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pitchFamily="2" charset="-122"/>
                        </a:rPr>
                        <a:t>$0</a:t>
                      </a:r>
                      <a:endParaRPr kumimoji="0" lang="en-US" altLang="en-US" sz="2400" b="0" i="0" u="none" strike="noStrike" cap="none" normalizeH="0" baseline="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a:ln>
                            <a:noFill/>
                          </a:ln>
                          <a:solidFill>
                            <a:schemeClr val="tx1"/>
                          </a:solidFill>
                          <a:effectLst/>
                          <a:latin typeface="+mn-lt"/>
                          <a:ea typeface="宋体" pitchFamily="2" charset="-122"/>
                        </a:rPr>
                        <a:t>$2,500,000</a:t>
                      </a:r>
                      <a:endParaRPr kumimoji="0" lang="en-US" altLang="en-US" sz="2400" b="0" i="0" u="none" strike="noStrike" cap="none" normalizeH="0" baseline="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Equity </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$5,000,000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$2,500,000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Debt/Equity</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1</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3366"/>
                          </a:solidFill>
                          <a:effectLst/>
                          <a:latin typeface="+mn-lt"/>
                          <a:ea typeface="宋体" pitchFamily="2" charset="-122"/>
                        </a:rPr>
                        <a:t>Share price</a:t>
                      </a:r>
                      <a:endParaRPr kumimoji="0" lang="en-US" altLang="en-US" sz="2400" b="1" i="0" u="none" strike="noStrike" cap="none" normalizeH="0" baseline="0" dirty="0">
                        <a:ln>
                          <a:noFill/>
                        </a:ln>
                        <a:solidFill>
                          <a:srgbClr val="003366"/>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3366"/>
                          </a:solidFill>
                          <a:effectLst/>
                          <a:latin typeface="+mn-lt"/>
                          <a:ea typeface="宋体" pitchFamily="2" charset="-122"/>
                        </a:rPr>
                        <a:t>$10</a:t>
                      </a:r>
                      <a:endParaRPr kumimoji="0" lang="en-US" altLang="en-US" sz="2400" b="1" i="0" u="none" strike="noStrike" cap="none" normalizeH="0" baseline="0" dirty="0">
                        <a:ln>
                          <a:noFill/>
                        </a:ln>
                        <a:solidFill>
                          <a:srgbClr val="003366"/>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3366"/>
                          </a:solidFill>
                          <a:effectLst/>
                          <a:latin typeface="+mn-lt"/>
                          <a:ea typeface="宋体" pitchFamily="2" charset="-122"/>
                        </a:rPr>
                        <a:t>$10</a:t>
                      </a:r>
                      <a:endParaRPr kumimoji="0" lang="en-US" altLang="en-US" sz="2400" b="1" i="0" u="none" strike="noStrike" cap="none" normalizeH="0" baseline="0" dirty="0">
                        <a:ln>
                          <a:noFill/>
                        </a:ln>
                        <a:solidFill>
                          <a:srgbClr val="003366"/>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Shares outstanding</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500,000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250,000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492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Interest rate</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28575" cap="flat" cmpd="sng" algn="ctr">
                      <a:no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n/a</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mn-lt"/>
                          <a:ea typeface="宋体" pitchFamily="2" charset="-122"/>
                        </a:rPr>
                        <a:t>10%</a:t>
                      </a:r>
                      <a:endParaRPr kumimoji="0" lang="en-US" altLang="en-US" sz="2400" b="0" i="0" u="none" strike="noStrike" cap="none" normalizeH="0" baseline="0" dirty="0">
                        <a:ln>
                          <a:noFill/>
                        </a:ln>
                        <a:solidFill>
                          <a:schemeClr val="tx1"/>
                        </a:solidFill>
                        <a:effectLst/>
                        <a:latin typeface="+mn-lt"/>
                      </a:endParaRPr>
                    </a:p>
                  </a:txBody>
                  <a:tcPr marL="90424" marR="90424" marT="45212" marB="45212"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864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JELLYBEANS, INC.</a:t>
            </a:r>
          </a:p>
        </p:txBody>
      </p:sp>
      <p:sp>
        <p:nvSpPr>
          <p:cNvPr id="3" name="Content Placeholder 2"/>
          <p:cNvSpPr>
            <a:spLocks noGrp="1"/>
          </p:cNvSpPr>
          <p:nvPr>
            <p:ph idx="1"/>
          </p:nvPr>
        </p:nvSpPr>
        <p:spPr>
          <a:xfrm>
            <a:off x="480374" y="1880828"/>
            <a:ext cx="8183252" cy="4500500"/>
          </a:xfrm>
        </p:spPr>
        <p:txBody>
          <a:bodyPr>
            <a:normAutofit lnSpcReduction="10000"/>
          </a:bodyPr>
          <a:lstStyle/>
          <a:p>
            <a:pPr lvl="1">
              <a:lnSpc>
                <a:spcPct val="110000"/>
              </a:lnSpc>
              <a:spcBef>
                <a:spcPts val="600"/>
              </a:spcBef>
              <a:spcAft>
                <a:spcPts val="600"/>
              </a:spcAft>
            </a:pPr>
            <a:r>
              <a:rPr lang="en-US" dirty="0"/>
              <a:t>How about </a:t>
            </a:r>
            <a:r>
              <a:rPr lang="en-US" b="1" dirty="0">
                <a:solidFill>
                  <a:srgbClr val="000066"/>
                </a:solidFill>
              </a:rPr>
              <a:t>EPS</a:t>
            </a:r>
            <a:r>
              <a:rPr lang="en-US" dirty="0">
                <a:solidFill>
                  <a:srgbClr val="000066"/>
                </a:solidFill>
              </a:rPr>
              <a:t> </a:t>
            </a:r>
            <a:r>
              <a:rPr lang="en-US" dirty="0"/>
              <a:t>and </a:t>
            </a:r>
            <a:r>
              <a:rPr lang="en-US" b="1" dirty="0">
                <a:solidFill>
                  <a:srgbClr val="000066"/>
                </a:solidFill>
              </a:rPr>
              <a:t>ROE</a:t>
            </a:r>
            <a:r>
              <a:rPr lang="en-US" dirty="0"/>
              <a:t>?</a:t>
            </a:r>
          </a:p>
          <a:p>
            <a:pPr lvl="2">
              <a:lnSpc>
                <a:spcPct val="110000"/>
              </a:lnSpc>
              <a:spcBef>
                <a:spcPts val="600"/>
              </a:spcBef>
              <a:spcAft>
                <a:spcPts val="600"/>
              </a:spcAft>
            </a:pPr>
            <a:r>
              <a:rPr lang="en-US" dirty="0"/>
              <a:t>Before EPS: $650k/500k=$1.3, ROE: $650k/$5m=13%</a:t>
            </a:r>
          </a:p>
          <a:p>
            <a:pPr lvl="2">
              <a:lnSpc>
                <a:spcPct val="110000"/>
              </a:lnSpc>
              <a:spcBef>
                <a:spcPts val="600"/>
              </a:spcBef>
              <a:spcAft>
                <a:spcPts val="600"/>
              </a:spcAft>
            </a:pPr>
            <a:r>
              <a:rPr lang="en-US" dirty="0"/>
              <a:t>After EPS: $400k/250k=$1.6, ROE: $400k/$2.5m=16%</a:t>
            </a:r>
          </a:p>
          <a:p>
            <a:pPr lvl="1">
              <a:lnSpc>
                <a:spcPct val="110000"/>
              </a:lnSpc>
              <a:spcBef>
                <a:spcPts val="600"/>
              </a:spcBef>
              <a:spcAft>
                <a:spcPts val="600"/>
              </a:spcAft>
            </a:pPr>
            <a:r>
              <a:rPr lang="en-US" dirty="0"/>
              <a:t>EPS and ROE rise, but no effect on the stock price.</a:t>
            </a:r>
          </a:p>
          <a:p>
            <a:pPr lvl="1">
              <a:lnSpc>
                <a:spcPct val="110000"/>
              </a:lnSpc>
              <a:spcBef>
                <a:spcPts val="600"/>
              </a:spcBef>
              <a:spcAft>
                <a:spcPts val="600"/>
              </a:spcAft>
            </a:pPr>
            <a:r>
              <a:rPr lang="en-US" dirty="0"/>
              <a:t>What changed?</a:t>
            </a:r>
          </a:p>
          <a:p>
            <a:pPr lvl="2">
              <a:lnSpc>
                <a:spcPct val="110000"/>
              </a:lnSpc>
              <a:spcBef>
                <a:spcPts val="600"/>
              </a:spcBef>
              <a:spcAft>
                <a:spcPts val="600"/>
              </a:spcAft>
            </a:pPr>
            <a:r>
              <a:rPr lang="en-US" altLang="zh-CN" b="1" dirty="0">
                <a:solidFill>
                  <a:srgbClr val="000066"/>
                </a:solidFill>
              </a:rPr>
              <a:t>Risk of the shareholder equity. </a:t>
            </a:r>
          </a:p>
          <a:p>
            <a:pPr lvl="2">
              <a:lnSpc>
                <a:spcPct val="110000"/>
              </a:lnSpc>
              <a:spcBef>
                <a:spcPts val="600"/>
              </a:spcBef>
              <a:spcAft>
                <a:spcPts val="600"/>
              </a:spcAft>
            </a:pPr>
            <a:r>
              <a:rPr lang="en-US" altLang="zh-CN" dirty="0"/>
              <a:t>The variabilities of EPS and ROE also go up.</a:t>
            </a:r>
          </a:p>
          <a:p>
            <a:pPr lvl="2">
              <a:lnSpc>
                <a:spcPct val="110000"/>
              </a:lnSpc>
              <a:spcBef>
                <a:spcPts val="600"/>
              </a:spcBef>
              <a:spcAft>
                <a:spcPts val="600"/>
              </a:spcAft>
            </a:pPr>
            <a:r>
              <a:rPr lang="en-US" altLang="zh-CN" dirty="0"/>
              <a:t>Equity holders are </a:t>
            </a:r>
            <a:r>
              <a:rPr lang="en-US" altLang="zh-CN" i="1" dirty="0"/>
              <a:t>indifferent</a:t>
            </a:r>
            <a:r>
              <a:rPr lang="en-US" altLang="zh-CN" dirty="0"/>
              <a:t>, since </a:t>
            </a:r>
            <a:r>
              <a:rPr lang="en-US" altLang="zh-CN" i="1" dirty="0"/>
              <a:t>risk</a:t>
            </a:r>
            <a:r>
              <a:rPr lang="en-US" altLang="zh-CN" dirty="0"/>
              <a:t> and </a:t>
            </a:r>
            <a:r>
              <a:rPr lang="en-US" altLang="zh-CN" i="1" dirty="0"/>
              <a:t>expected return </a:t>
            </a:r>
            <a:r>
              <a:rPr lang="en-US" altLang="zh-CN" dirty="0"/>
              <a:t>both increased.</a:t>
            </a:r>
            <a:endParaRPr lang="en-US" dirty="0"/>
          </a:p>
        </p:txBody>
      </p:sp>
      <p:sp>
        <p:nvSpPr>
          <p:cNvPr id="5" name="Slide Number Placeholder 4"/>
          <p:cNvSpPr>
            <a:spLocks noGrp="1"/>
          </p:cNvSpPr>
          <p:nvPr>
            <p:ph type="sldNum" sz="quarter" idx="12"/>
          </p:nvPr>
        </p:nvSpPr>
        <p:spPr/>
        <p:txBody>
          <a:bodyPr/>
          <a:lstStyle/>
          <a:p>
            <a:fld id="{297BB983-1314-4955-8670-892CDFE4C727}" type="slidenum">
              <a:rPr lang="en-US" smtClean="0"/>
              <a:t>17</a:t>
            </a:fld>
            <a:endParaRPr lang="en-US"/>
          </a:p>
        </p:txBody>
      </p:sp>
    </p:spTree>
    <p:extLst>
      <p:ext uri="{BB962C8B-B14F-4D97-AF65-F5344CB8AC3E}">
        <p14:creationId xmlns:p14="http://schemas.microsoft.com/office/powerpoint/2010/main" val="16858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Cash Flow Variability</a:t>
            </a:r>
          </a:p>
        </p:txBody>
      </p:sp>
      <p:sp>
        <p:nvSpPr>
          <p:cNvPr id="5" name="Slide Number Placeholder 4"/>
          <p:cNvSpPr>
            <a:spLocks noGrp="1"/>
          </p:cNvSpPr>
          <p:nvPr>
            <p:ph type="sldNum" sz="quarter" idx="12"/>
          </p:nvPr>
        </p:nvSpPr>
        <p:spPr/>
        <p:txBody>
          <a:bodyPr/>
          <a:lstStyle/>
          <a:p>
            <a:fld id="{297BB983-1314-4955-8670-892CDFE4C727}" type="slidenum">
              <a:rPr lang="en-US" smtClean="0"/>
              <a:t>18</a:t>
            </a:fld>
            <a:endParaRPr lang="en-US"/>
          </a:p>
        </p:txBody>
      </p:sp>
      <p:graphicFrame>
        <p:nvGraphicFramePr>
          <p:cNvPr id="7" name="Group 47"/>
          <p:cNvGraphicFramePr>
            <a:graphicFrameLocks noGrp="1"/>
          </p:cNvGraphicFramePr>
          <p:nvPr>
            <p:ph idx="1"/>
            <p:extLst>
              <p:ext uri="{D42A27DB-BD31-4B8C-83A1-F6EECF244321}">
                <p14:modId xmlns:p14="http://schemas.microsoft.com/office/powerpoint/2010/main" val="2103156557"/>
              </p:ext>
            </p:extLst>
          </p:nvPr>
        </p:nvGraphicFramePr>
        <p:xfrm>
          <a:off x="1143000" y="1664804"/>
          <a:ext cx="6705600" cy="2355925"/>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285020">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en-US" sz="2000" b="1" i="0" u="none" strike="noStrike" cap="none" normalizeH="0" baseline="0" dirty="0">
                          <a:ln>
                            <a:noFill/>
                          </a:ln>
                          <a:solidFill>
                            <a:srgbClr val="003366"/>
                          </a:solidFill>
                          <a:effectLst/>
                          <a:latin typeface="+mn-lt"/>
                        </a:rPr>
                        <a:t>BEFORE</a:t>
                      </a: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Recession</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Expected</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Expansion</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4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EBIT</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$300,000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$650,000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$1,000,000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44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Interest</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4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Net Income</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$300,000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$650,000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$1,000,000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44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EPS</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rPr>
                        <a:t>$0.60</a:t>
                      </a:r>
                      <a:endParaRPr kumimoji="0" lang="en-US" altLang="en-US" sz="2000" b="0" i="0" u="none" strike="noStrike" cap="none" normalizeH="0" baseline="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$1.30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$2.00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4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ROE</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6%</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rPr>
                        <a:t>13%</a:t>
                      </a:r>
                      <a:endParaRPr kumimoji="0" lang="en-US" altLang="en-US" sz="2000" b="0" i="0" u="none" strike="noStrike" cap="none" normalizeH="0" baseline="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20%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 name="Group 47"/>
          <p:cNvGraphicFramePr>
            <a:graphicFrameLocks/>
          </p:cNvGraphicFramePr>
          <p:nvPr>
            <p:extLst>
              <p:ext uri="{D42A27DB-BD31-4B8C-83A1-F6EECF244321}">
                <p14:modId xmlns:p14="http://schemas.microsoft.com/office/powerpoint/2010/main" val="1144031327"/>
              </p:ext>
            </p:extLst>
          </p:nvPr>
        </p:nvGraphicFramePr>
        <p:xfrm>
          <a:off x="1142610" y="4185084"/>
          <a:ext cx="6705600" cy="23523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365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en-US" sz="2000" b="1" i="0" u="none" strike="noStrike" cap="none" normalizeH="0" baseline="0" dirty="0">
                          <a:ln>
                            <a:noFill/>
                          </a:ln>
                          <a:solidFill>
                            <a:srgbClr val="003366"/>
                          </a:solidFill>
                          <a:effectLst/>
                          <a:latin typeface="+mn-lt"/>
                        </a:rPr>
                        <a:t>AFTER</a:t>
                      </a: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Recession</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Expected</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996600"/>
                          </a:solidFill>
                          <a:effectLst/>
                          <a:latin typeface="+mn-lt"/>
                          <a:ea typeface="宋体" pitchFamily="2" charset="-122"/>
                        </a:rPr>
                        <a:t>Expansion</a:t>
                      </a:r>
                      <a:endParaRPr kumimoji="0" lang="en-US" altLang="en-US" sz="2000" b="1" i="0" u="none" strike="noStrike" cap="none" normalizeH="0" baseline="0" dirty="0">
                        <a:ln>
                          <a:noFill/>
                        </a:ln>
                        <a:solidFill>
                          <a:srgbClr val="996600"/>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rgbClr val="00336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47">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EBIT</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$300,000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$650,000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$1,000,000</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003366"/>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55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Interest</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$250,000</a:t>
                      </a:r>
                      <a:endParaRPr kumimoji="0" lang="en-US" altLang="en-US" sz="2000" b="0" i="0" u="none" strike="noStrike" cap="none" normalizeH="0" baseline="0" dirty="0">
                        <a:ln>
                          <a:noFill/>
                        </a:ln>
                        <a:solidFill>
                          <a:schemeClr val="tx1"/>
                        </a:solidFill>
                        <a:effectLst/>
                        <a:latin typeface="+mn-lt"/>
                      </a:endParaRPr>
                    </a:p>
                  </a:txBody>
                  <a:tcPr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$250,000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rPr>
                        <a:t>$250,000</a:t>
                      </a:r>
                      <a:endParaRPr kumimoji="0" lang="en-US" altLang="en-US" sz="2000" b="0" i="0" u="none" strike="noStrike" cap="none" normalizeH="0" baseline="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55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Net Income</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$50,000</a:t>
                      </a:r>
                      <a:endParaRPr kumimoji="0" lang="en-US" altLang="en-US" sz="2000" b="0" i="0" u="none" strike="noStrike" cap="none" normalizeH="0" baseline="0" dirty="0">
                        <a:ln>
                          <a:noFill/>
                        </a:ln>
                        <a:solidFill>
                          <a:schemeClr val="tx1"/>
                        </a:solidFill>
                        <a:effectLst/>
                        <a:latin typeface="+mn-lt"/>
                      </a:endParaRPr>
                    </a:p>
                  </a:txBody>
                  <a:tcPr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$400,000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$750,000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55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EPS</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$0.20</a:t>
                      </a:r>
                      <a:endParaRPr kumimoji="0" lang="en-US" altLang="en-US" sz="2000" b="0" i="0" u="none" strike="noStrike" cap="none" normalizeH="0" baseline="0" dirty="0">
                        <a:ln>
                          <a:noFill/>
                        </a:ln>
                        <a:solidFill>
                          <a:schemeClr val="tx1"/>
                        </a:solidFill>
                        <a:effectLst/>
                        <a:latin typeface="+mn-lt"/>
                      </a:endParaRPr>
                    </a:p>
                  </a:txBody>
                  <a:tcPr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$1.60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$3.00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555">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ROE</a:t>
                      </a:r>
                      <a:endParaRPr kumimoji="0" lang="en-US" altLang="en-US" sz="2000" b="0" i="0" u="none" strike="noStrike" cap="none" normalizeH="0" baseline="0" dirty="0">
                        <a:ln>
                          <a:noFill/>
                        </a:ln>
                        <a:solidFill>
                          <a:schemeClr val="tx1"/>
                        </a:solidFill>
                        <a:effectLst/>
                        <a:latin typeface="+mn-lt"/>
                      </a:endParaRPr>
                    </a:p>
                  </a:txBody>
                  <a:tcPr marL="78889" marR="78889" marT="39445" marB="39445" horzOverflow="overflow">
                    <a:lnL w="38100" cap="flat" cmpd="sng" algn="ctr">
                      <a:solidFill>
                        <a:schemeClr val="tx1"/>
                      </a:solidFill>
                      <a:prstDash val="solid"/>
                      <a:round/>
                      <a:headEnd type="none" w="med" len="med"/>
                      <a:tailEnd type="none" w="med" len="med"/>
                    </a:lnL>
                    <a:lnR w="38100" cap="flat" cmpd="sng" algn="ctr">
                      <a:solidFill>
                        <a:srgbClr val="003366"/>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mn-lt"/>
                          <a:ea typeface="宋体" pitchFamily="2" charset="-122"/>
                        </a:rPr>
                        <a:t>2%</a:t>
                      </a:r>
                      <a:endParaRPr kumimoji="0" lang="en-US" altLang="en-US" sz="2000" b="0" i="0" u="none" strike="noStrike" cap="none" normalizeH="0" baseline="0">
                        <a:ln>
                          <a:noFill/>
                        </a:ln>
                        <a:solidFill>
                          <a:schemeClr val="tx1"/>
                        </a:solidFill>
                        <a:effectLst/>
                        <a:latin typeface="+mn-lt"/>
                      </a:endParaRPr>
                    </a:p>
                  </a:txBody>
                  <a:tcPr horzOverflow="overflow">
                    <a:lnL w="38100" cap="flat" cmpd="sng" algn="ctr">
                      <a:solidFill>
                        <a:srgbClr val="003366"/>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16%</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90000"/>
                        <a:buFont typeface="Wingdings" pitchFamily="2" charset="2"/>
                        <a:defRPr sz="2400">
                          <a:solidFill>
                            <a:schemeClr val="tx1"/>
                          </a:solidFill>
                          <a:latin typeface="Garamond" pitchFamily="18" charset="0"/>
                        </a:defRPr>
                      </a:lvl1pPr>
                      <a:lvl2pPr marL="742950" indent="-285750" eaLnBrk="0" hangingPunct="0">
                        <a:spcBef>
                          <a:spcPct val="20000"/>
                        </a:spcBef>
                        <a:buClr>
                          <a:schemeClr val="accent1"/>
                        </a:buClr>
                        <a:buSzPct val="75000"/>
                        <a:buFont typeface="Wingdings" pitchFamily="2" charset="2"/>
                        <a:defRPr sz="2200">
                          <a:solidFill>
                            <a:schemeClr val="tx1"/>
                          </a:solidFill>
                          <a:latin typeface="Garamond" pitchFamily="18" charset="0"/>
                        </a:defRPr>
                      </a:lvl2pPr>
                      <a:lvl3pPr marL="1143000" indent="-228600" eaLnBrk="0" hangingPunct="0">
                        <a:spcBef>
                          <a:spcPct val="20000"/>
                        </a:spcBef>
                        <a:buClr>
                          <a:schemeClr val="folHlink"/>
                        </a:buClr>
                        <a:buSzPct val="55000"/>
                        <a:buFont typeface="Wingdings" pitchFamily="2" charset="2"/>
                        <a:defRPr sz="2100">
                          <a:solidFill>
                            <a:schemeClr val="tx1"/>
                          </a:solidFill>
                          <a:latin typeface="Garamond" pitchFamily="18" charset="0"/>
                        </a:defRPr>
                      </a:lvl3pPr>
                      <a:lvl4pPr marL="1600200" indent="-228600" eaLnBrk="0" hangingPunct="0">
                        <a:spcBef>
                          <a:spcPct val="20000"/>
                        </a:spcBef>
                        <a:buClr>
                          <a:schemeClr val="accent1"/>
                        </a:buClr>
                        <a:buFont typeface="Wingdings" pitchFamily="2" charset="2"/>
                        <a:defRPr>
                          <a:solidFill>
                            <a:schemeClr val="tx1"/>
                          </a:solidFill>
                          <a:latin typeface="Garamond" pitchFamily="18" charset="0"/>
                        </a:defRPr>
                      </a:lvl4pPr>
                      <a:lvl5pPr marL="2057400" indent="-228600" eaLnBrk="0" hangingPunct="0">
                        <a:spcBef>
                          <a:spcPct val="20000"/>
                        </a:spcBef>
                        <a:buClr>
                          <a:schemeClr val="accent1"/>
                        </a:buClr>
                        <a:buFont typeface="Wingdings" pitchFamily="2" charset="2"/>
                        <a:defRPr>
                          <a:solidFill>
                            <a:schemeClr val="tx1"/>
                          </a:solidFill>
                          <a:latin typeface="Garamond" pitchFamily="18" charset="0"/>
                        </a:defRPr>
                      </a:lvl5pPr>
                      <a:lvl6pPr marL="25146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6pPr>
                      <a:lvl7pPr marL="29718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7pPr>
                      <a:lvl8pPr marL="34290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8pPr>
                      <a:lvl9pPr marL="3886200" indent="-228600" eaLnBrk="0" fontAlgn="base" hangingPunct="0">
                        <a:spcBef>
                          <a:spcPct val="20000"/>
                        </a:spcBef>
                        <a:spcAft>
                          <a:spcPct val="0"/>
                        </a:spcAft>
                        <a:buClr>
                          <a:schemeClr val="accent1"/>
                        </a:buClr>
                        <a:buFont typeface="Wingdings" pitchFamily="2" charset="2"/>
                        <a:defRPr>
                          <a:solidFill>
                            <a:schemeClr val="tx1"/>
                          </a:solidFill>
                          <a:latin typeface="Garamond" pitchFamily="18"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pitchFamily="2" charset="-122"/>
                        </a:rPr>
                        <a:t>30%</a:t>
                      </a:r>
                      <a:endParaRPr kumimoji="0" lang="en-US" altLang="en-US" sz="2000" b="0" i="0" u="none" strike="noStrike" cap="none" normalizeH="0" baseline="0" dirty="0">
                        <a:ln>
                          <a:noFill/>
                        </a:ln>
                        <a:solidFill>
                          <a:schemeClr val="tx1"/>
                        </a:solidFill>
                        <a:effectLst/>
                        <a:latin typeface="+mn-lt"/>
                      </a:endParaRPr>
                    </a:p>
                  </a:txBody>
                  <a:tcPr horzOverflow="overflow">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52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575556" y="1844824"/>
            <a:ext cx="7812868" cy="4242782"/>
          </a:xfrm>
        </p:spPr>
        <p:txBody>
          <a:bodyPr/>
          <a:lstStyle/>
          <a:p>
            <a:r>
              <a:rPr lang="en-US" sz="2000" b="1" dirty="0"/>
              <a:t>Ch16-16 MM Proposition I </a:t>
            </a:r>
            <a:r>
              <a:rPr lang="en-US" sz="2000" dirty="0"/>
              <a:t>Levered, Inc., and Unlevered, Inc., are identical in every way except their capital structures. Each company expects to earn $18 million before interest per year in perpetuity, with each company distributing all its earnings as dividends. </a:t>
            </a:r>
            <a:r>
              <a:rPr lang="en-US" sz="2000" dirty="0" err="1"/>
              <a:t>Levered’s</a:t>
            </a:r>
            <a:r>
              <a:rPr lang="en-US" sz="2000" dirty="0"/>
              <a:t> perpetual debt has a market value of $65 million and costs 8 percent per year. Levered has 1.9 million shares of stock outstanding that sell for $98 per share. Unlevered has no debt and 3.8 million shares outstanding, currently worth $71 per share. Neither firm pays taxes. </a:t>
            </a:r>
          </a:p>
          <a:p>
            <a:r>
              <a:rPr lang="en-US" sz="2000" dirty="0"/>
              <a:t>Is </a:t>
            </a:r>
            <a:r>
              <a:rPr lang="en-US" sz="2000" dirty="0" err="1"/>
              <a:t>Levered’s</a:t>
            </a:r>
            <a:r>
              <a:rPr lang="en-US" sz="2000" dirty="0"/>
              <a:t> stock a better buy than </a:t>
            </a:r>
            <a:r>
              <a:rPr lang="en-US" sz="2000" dirty="0" err="1"/>
              <a:t>Unlevered’s</a:t>
            </a:r>
            <a:r>
              <a:rPr lang="en-US" sz="2000" dirty="0"/>
              <a:t> stock?</a:t>
            </a:r>
          </a:p>
          <a:p>
            <a:pPr>
              <a:buFont typeface="Wingdings" panose="05000000000000000000" pitchFamily="2" charset="2"/>
              <a:buChar char="Ø"/>
            </a:pPr>
            <a:r>
              <a:rPr lang="en-US" sz="2000" dirty="0"/>
              <a:t> Is </a:t>
            </a:r>
            <a:r>
              <a:rPr lang="en-US" sz="2000" dirty="0" err="1"/>
              <a:t>Levered’s</a:t>
            </a:r>
            <a:r>
              <a:rPr lang="en-US" sz="2000" dirty="0"/>
              <a:t> stock relatively underpriced compared to Unlevered? </a:t>
            </a:r>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19</a:t>
            </a:fld>
            <a:endParaRPr lang="en-US" altLang="en-US"/>
          </a:p>
        </p:txBody>
      </p:sp>
      <p:sp>
        <p:nvSpPr>
          <p:cNvPr id="5" name="思想气泡: 云 4">
            <a:extLst>
              <a:ext uri="{FF2B5EF4-FFF2-40B4-BE49-F238E27FC236}">
                <a16:creationId xmlns:a16="http://schemas.microsoft.com/office/drawing/2014/main" id="{2ECA70CF-DA61-C3EA-BAF6-81DC47219C76}"/>
              </a:ext>
            </a:extLst>
          </p:cNvPr>
          <p:cNvSpPr/>
          <p:nvPr/>
        </p:nvSpPr>
        <p:spPr bwMode="auto">
          <a:xfrm>
            <a:off x="5966090" y="606625"/>
            <a:ext cx="1774261"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25286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Cost of Equity and Debt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2204864"/>
                <a:ext cx="7560840" cy="3714318"/>
              </a:xfrm>
            </p:spPr>
            <p:txBody>
              <a:bodyPr/>
              <a:lstStyle/>
              <a:p>
                <a:pPr>
                  <a:lnSpc>
                    <a:spcPct val="90000"/>
                  </a:lnSpc>
                  <a:spcBef>
                    <a:spcPts val="800"/>
                  </a:spcBef>
                  <a:spcAft>
                    <a:spcPts val="800"/>
                  </a:spcAft>
                  <a:buFont typeface="Arial" panose="020B0604020202020204" pitchFamily="34" charset="0"/>
                  <a:buChar char="•"/>
                  <a:defRPr/>
                </a:pPr>
                <a:r>
                  <a:rPr lang="en-US" altLang="en-US" sz="2400" dirty="0"/>
                  <a:t>The “Cost of capital” for a company is a weighted average of the cost of debt and equity.</a:t>
                </a:r>
              </a:p>
              <a:p>
                <a:pPr>
                  <a:lnSpc>
                    <a:spcPct val="90000"/>
                  </a:lnSpc>
                  <a:spcBef>
                    <a:spcPts val="800"/>
                  </a:spcBef>
                  <a:spcAft>
                    <a:spcPts val="800"/>
                  </a:spcAft>
                  <a:buFont typeface="Arial" panose="020B0604020202020204" pitchFamily="34" charset="0"/>
                  <a:buChar char="•"/>
                  <a:defRPr/>
                </a:pPr>
                <a:r>
                  <a:rPr lang="en-US" altLang="en-US" sz="2400" dirty="0"/>
                  <a:t>In the absence of taxes: </a:t>
                </a:r>
              </a:p>
              <a:p>
                <a:pPr marL="0" indent="0">
                  <a:lnSpc>
                    <a:spcPct val="90000"/>
                  </a:lnSpc>
                  <a:spcBef>
                    <a:spcPts val="800"/>
                  </a:spcBef>
                  <a:spcAft>
                    <a:spcPts val="800"/>
                  </a:spcAft>
                  <a:defRPr/>
                </a:pPr>
                <a14:m>
                  <m:oMathPara xmlns:m="http://schemas.openxmlformats.org/officeDocument/2006/math">
                    <m:oMathParaPr>
                      <m:jc m:val="centerGroup"/>
                    </m:oMathParaPr>
                    <m:oMath xmlns:m="http://schemas.openxmlformats.org/officeDocument/2006/math">
                      <m:r>
                        <a:rPr lang="en-US" sz="2400" i="1" dirty="0" smtClean="0">
                          <a:solidFill>
                            <a:srgbClr val="000066"/>
                          </a:solidFill>
                          <a:latin typeface="Cambria Math" panose="02040503050406030204" pitchFamily="18" charset="0"/>
                        </a:rPr>
                        <m:t>𝑊𝐴𝐶𝐶</m:t>
                      </m:r>
                      <m:r>
                        <a:rPr lang="en-US" sz="2400" i="1" dirty="0" smtClean="0">
                          <a:solidFill>
                            <a:srgbClr val="000066"/>
                          </a:solidFill>
                          <a:latin typeface="Cambria Math" panose="02040503050406030204" pitchFamily="18" charset="0"/>
                        </a:rPr>
                        <m:t> =  </m:t>
                      </m:r>
                      <m:f>
                        <m:fPr>
                          <m:ctrlPr>
                            <a:rPr lang="en-US" sz="2400" b="0" i="1" dirty="0" smtClean="0">
                              <a:solidFill>
                                <a:srgbClr val="000066"/>
                              </a:solidFill>
                              <a:latin typeface="Cambria Math" panose="02040503050406030204" pitchFamily="18" charset="0"/>
                            </a:rPr>
                          </m:ctrlPr>
                        </m:fPr>
                        <m:num>
                          <m:r>
                            <a:rPr lang="en-US" sz="2400" b="0" i="1" dirty="0" smtClean="0">
                              <a:solidFill>
                                <a:srgbClr val="000066"/>
                              </a:solidFill>
                              <a:latin typeface="Cambria Math" panose="02040503050406030204" pitchFamily="18" charset="0"/>
                            </a:rPr>
                            <m:t>𝐸</m:t>
                          </m:r>
                        </m:num>
                        <m:den>
                          <m:r>
                            <a:rPr lang="en-US" sz="2400" b="0" i="1" dirty="0" smtClean="0">
                              <a:solidFill>
                                <a:srgbClr val="000066"/>
                              </a:solidFill>
                              <a:latin typeface="Cambria Math" panose="02040503050406030204" pitchFamily="18" charset="0"/>
                            </a:rPr>
                            <m:t>𝑉</m:t>
                          </m:r>
                        </m:den>
                      </m:f>
                      <m:r>
                        <a:rPr lang="en-US" sz="2400" b="0" i="1" dirty="0" smtClean="0">
                          <a:solidFill>
                            <a:srgbClr val="000066"/>
                          </a:solidFill>
                          <a:latin typeface="Cambria Math" panose="02040503050406030204" pitchFamily="18" charset="0"/>
                          <a:ea typeface="Cambria Math" panose="02040503050406030204" pitchFamily="18" charset="0"/>
                        </a:rPr>
                        <m:t>∙</m:t>
                      </m:r>
                      <m:r>
                        <a:rPr lang="en-US" sz="2400" i="1" dirty="0" smtClean="0">
                          <a:solidFill>
                            <a:srgbClr val="000066"/>
                          </a:solidFill>
                          <a:latin typeface="Cambria Math" panose="02040503050406030204" pitchFamily="18" charset="0"/>
                        </a:rPr>
                        <m:t>𝐸</m:t>
                      </m:r>
                      <m:r>
                        <a:rPr lang="en-US" sz="2400" i="1" dirty="0" smtClean="0">
                          <a:solidFill>
                            <a:srgbClr val="000066"/>
                          </a:solidFill>
                          <a:latin typeface="Cambria Math" panose="02040503050406030204" pitchFamily="18" charset="0"/>
                        </a:rPr>
                        <m:t>(</m:t>
                      </m:r>
                      <m:sSub>
                        <m:sSubPr>
                          <m:ctrlPr>
                            <a:rPr lang="en-US" sz="2400" b="0" i="1" dirty="0" smtClean="0">
                              <a:solidFill>
                                <a:srgbClr val="000066"/>
                              </a:solidFill>
                              <a:latin typeface="Cambria Math" panose="02040503050406030204" pitchFamily="18" charset="0"/>
                            </a:rPr>
                          </m:ctrlPr>
                        </m:sSubPr>
                        <m:e>
                          <m:r>
                            <a:rPr lang="en-US" sz="2400" i="1" dirty="0" smtClean="0">
                              <a:solidFill>
                                <a:srgbClr val="000066"/>
                              </a:solidFill>
                              <a:latin typeface="Cambria Math" panose="02040503050406030204" pitchFamily="18" charset="0"/>
                            </a:rPr>
                            <m:t>𝑅</m:t>
                          </m:r>
                        </m:e>
                        <m:sub>
                          <m:r>
                            <a:rPr lang="en-US" sz="2400" b="0" i="1" dirty="0" smtClean="0">
                              <a:solidFill>
                                <a:srgbClr val="000066"/>
                              </a:solidFill>
                              <a:latin typeface="Cambria Math" panose="02040503050406030204" pitchFamily="18" charset="0"/>
                            </a:rPr>
                            <m:t>𝐸</m:t>
                          </m:r>
                        </m:sub>
                      </m:sSub>
                      <m:r>
                        <a:rPr lang="en-US" sz="2400" i="1" dirty="0">
                          <a:solidFill>
                            <a:srgbClr val="000066"/>
                          </a:solidFill>
                          <a:latin typeface="Cambria Math" panose="02040503050406030204" pitchFamily="18" charset="0"/>
                        </a:rPr>
                        <m:t>) +</m:t>
                      </m:r>
                      <m:f>
                        <m:fPr>
                          <m:ctrlPr>
                            <a:rPr lang="en-US" sz="2400" b="0" i="1" baseline="-25000" dirty="0" smtClean="0">
                              <a:solidFill>
                                <a:srgbClr val="000066"/>
                              </a:solidFill>
                              <a:latin typeface="Cambria Math" panose="02040503050406030204" pitchFamily="18" charset="0"/>
                            </a:rPr>
                          </m:ctrlPr>
                        </m:fPr>
                        <m:num>
                          <m:r>
                            <a:rPr lang="en-US" sz="2400" b="0" i="1" dirty="0" smtClean="0">
                              <a:solidFill>
                                <a:srgbClr val="000066"/>
                              </a:solidFill>
                              <a:latin typeface="Cambria Math" panose="02040503050406030204" pitchFamily="18" charset="0"/>
                            </a:rPr>
                            <m:t>𝐷</m:t>
                          </m:r>
                        </m:num>
                        <m:den>
                          <m:r>
                            <a:rPr lang="en-US" sz="2400" b="0" i="1" dirty="0" smtClean="0">
                              <a:solidFill>
                                <a:srgbClr val="000066"/>
                              </a:solidFill>
                              <a:latin typeface="Cambria Math" panose="02040503050406030204" pitchFamily="18" charset="0"/>
                            </a:rPr>
                            <m:t>𝑉</m:t>
                          </m:r>
                        </m:den>
                      </m:f>
                      <m:r>
                        <a:rPr lang="en-US" sz="2400" b="0" i="1" dirty="0" smtClean="0">
                          <a:solidFill>
                            <a:srgbClr val="000066"/>
                          </a:solidFill>
                          <a:latin typeface="Cambria Math" panose="02040503050406030204" pitchFamily="18" charset="0"/>
                          <a:ea typeface="Cambria Math" panose="02040503050406030204" pitchFamily="18" charset="0"/>
                        </a:rPr>
                        <m:t>∙</m:t>
                      </m:r>
                      <m:r>
                        <a:rPr lang="en-US" sz="2400" i="1" dirty="0">
                          <a:solidFill>
                            <a:srgbClr val="000066"/>
                          </a:solidFill>
                          <a:latin typeface="Cambria Math" panose="02040503050406030204" pitchFamily="18" charset="0"/>
                        </a:rPr>
                        <m:t>𝐸</m:t>
                      </m:r>
                      <m:r>
                        <a:rPr lang="en-US" sz="2400" i="1" dirty="0">
                          <a:solidFill>
                            <a:srgbClr val="000066"/>
                          </a:solidFill>
                          <a:latin typeface="Cambria Math" panose="02040503050406030204" pitchFamily="18" charset="0"/>
                        </a:rPr>
                        <m:t>(</m:t>
                      </m:r>
                      <m:sSub>
                        <m:sSubPr>
                          <m:ctrlPr>
                            <a:rPr lang="en-US" sz="2400" b="0" i="1" dirty="0" smtClean="0">
                              <a:solidFill>
                                <a:srgbClr val="000066"/>
                              </a:solidFill>
                              <a:latin typeface="Cambria Math" panose="02040503050406030204" pitchFamily="18" charset="0"/>
                            </a:rPr>
                          </m:ctrlPr>
                        </m:sSubPr>
                        <m:e>
                          <m:r>
                            <a:rPr lang="en-US" sz="2400" i="1" dirty="0">
                              <a:solidFill>
                                <a:srgbClr val="000066"/>
                              </a:solidFill>
                              <a:latin typeface="Cambria Math" panose="02040503050406030204" pitchFamily="18" charset="0"/>
                            </a:rPr>
                            <m:t>𝑅</m:t>
                          </m:r>
                        </m:e>
                        <m:sub>
                          <m:r>
                            <a:rPr lang="en-US" sz="2400" i="1" dirty="0">
                              <a:solidFill>
                                <a:srgbClr val="000066"/>
                              </a:solidFill>
                              <a:latin typeface="Cambria Math" panose="02040503050406030204" pitchFamily="18" charset="0"/>
                            </a:rPr>
                            <m:t>𝐷</m:t>
                          </m:r>
                        </m:sub>
                      </m:sSub>
                      <m:r>
                        <a:rPr lang="en-US" sz="2400" i="1" dirty="0">
                          <a:solidFill>
                            <a:srgbClr val="000066"/>
                          </a:solidFill>
                          <a:latin typeface="Cambria Math" panose="02040503050406030204" pitchFamily="18" charset="0"/>
                        </a:rPr>
                        <m:t>)</m:t>
                      </m:r>
                    </m:oMath>
                  </m:oMathPara>
                </a14:m>
                <a:endParaRPr lang="en-US" sz="2400" dirty="0">
                  <a:solidFill>
                    <a:srgbClr val="000066"/>
                  </a:solidFill>
                </a:endParaRPr>
              </a:p>
              <a:p>
                <a:pPr>
                  <a:lnSpc>
                    <a:spcPct val="90000"/>
                  </a:lnSpc>
                  <a:spcBef>
                    <a:spcPts val="800"/>
                  </a:spcBef>
                  <a:spcAft>
                    <a:spcPts val="800"/>
                  </a:spcAft>
                  <a:buFont typeface="Arial" panose="020B0604020202020204" pitchFamily="34" charset="0"/>
                  <a:buChar char="•"/>
                  <a:defRPr/>
                </a:pPr>
                <a:r>
                  <a:rPr lang="en-US" altLang="en-US" sz="2400" dirty="0"/>
                  <a:t>Equity is more risky than debt. </a:t>
                </a:r>
              </a:p>
              <a:p>
                <a:pPr>
                  <a:lnSpc>
                    <a:spcPct val="90000"/>
                  </a:lnSpc>
                  <a:spcBef>
                    <a:spcPts val="800"/>
                  </a:spcBef>
                  <a:spcAft>
                    <a:spcPts val="800"/>
                  </a:spcAft>
                  <a:buFont typeface="Arial" panose="020B0604020202020204" pitchFamily="34" charset="0"/>
                  <a:buChar char="•"/>
                  <a:defRPr/>
                </a:pPr>
                <a:r>
                  <a:rPr lang="en-US" altLang="en-US" sz="2400" dirty="0"/>
                  <a:t>So, typically, </a:t>
                </a:r>
                <a14:m>
                  <m:oMath xmlns:m="http://schemas.openxmlformats.org/officeDocument/2006/math">
                    <m:r>
                      <a:rPr lang="en-US" altLang="en-US" sz="2400" i="1" dirty="0" smtClean="0">
                        <a:latin typeface="Cambria Math" panose="02040503050406030204" pitchFamily="18" charset="0"/>
                      </a:rPr>
                      <m:t>𝐸</m:t>
                    </m:r>
                    <m:d>
                      <m:dPr>
                        <m:ctrlPr>
                          <a:rPr lang="en-US" altLang="en-US" sz="2400" i="1" dirty="0" smtClean="0">
                            <a:latin typeface="Cambria Math" panose="02040503050406030204" pitchFamily="18" charset="0"/>
                          </a:rPr>
                        </m:ctrlPr>
                      </m:dPr>
                      <m:e>
                        <m:sSub>
                          <m:sSubPr>
                            <m:ctrlPr>
                              <a:rPr lang="en-US" altLang="en-US" sz="2400" b="0" i="1" dirty="0" smtClean="0">
                                <a:latin typeface="Cambria Math" panose="02040503050406030204" pitchFamily="18" charset="0"/>
                              </a:rPr>
                            </m:ctrlPr>
                          </m:sSubPr>
                          <m:e>
                            <m:r>
                              <a:rPr lang="en-US" altLang="en-US" sz="2400" i="1" dirty="0" smtClean="0">
                                <a:latin typeface="Cambria Math" panose="02040503050406030204" pitchFamily="18" charset="0"/>
                              </a:rPr>
                              <m:t>𝑅</m:t>
                            </m:r>
                          </m:e>
                          <m:sub>
                            <m:r>
                              <a:rPr lang="en-US" altLang="en-US" sz="2400" i="1" dirty="0" smtClean="0">
                                <a:latin typeface="Cambria Math" panose="02040503050406030204" pitchFamily="18" charset="0"/>
                              </a:rPr>
                              <m:t>𝐸</m:t>
                            </m:r>
                          </m:sub>
                        </m:sSub>
                      </m:e>
                    </m:d>
                    <m:r>
                      <a:rPr lang="en-US" altLang="en-US" sz="2400" i="1" dirty="0">
                        <a:latin typeface="Cambria Math" panose="02040503050406030204" pitchFamily="18" charset="0"/>
                      </a:rPr>
                      <m:t>&gt;</m:t>
                    </m:r>
                    <m:r>
                      <a:rPr lang="en-US" altLang="en-US" sz="2400" b="0" i="1" dirty="0" smtClean="0">
                        <a:latin typeface="Cambria Math" panose="02040503050406030204" pitchFamily="18" charset="0"/>
                      </a:rPr>
                      <m:t>𝑊𝐴𝐶𝐶</m:t>
                    </m:r>
                    <m:r>
                      <a:rPr lang="en-US" altLang="en-US" sz="2400" b="0" i="1" dirty="0" smtClean="0">
                        <a:latin typeface="Cambria Math" panose="02040503050406030204" pitchFamily="18" charset="0"/>
                      </a:rPr>
                      <m:t>&gt;</m:t>
                    </m:r>
                    <m:r>
                      <a:rPr lang="en-US" altLang="en-US" sz="2400" i="1" dirty="0">
                        <a:latin typeface="Cambria Math" panose="02040503050406030204" pitchFamily="18" charset="0"/>
                      </a:rPr>
                      <m:t>𝐸</m:t>
                    </m:r>
                    <m:r>
                      <a:rPr lang="en-US" altLang="en-US" sz="2400" i="1" dirty="0">
                        <a:latin typeface="Cambria Math" panose="02040503050406030204" pitchFamily="18" charset="0"/>
                      </a:rPr>
                      <m:t>(</m:t>
                    </m:r>
                    <m:sSub>
                      <m:sSubPr>
                        <m:ctrlPr>
                          <a:rPr lang="en-US" altLang="en-US" sz="2400" b="0" i="1" dirty="0" smtClean="0">
                            <a:latin typeface="Cambria Math" panose="02040503050406030204" pitchFamily="18" charset="0"/>
                          </a:rPr>
                        </m:ctrlPr>
                      </m:sSubPr>
                      <m:e>
                        <m:r>
                          <a:rPr lang="en-US" altLang="en-US" sz="2400" i="1" dirty="0">
                            <a:latin typeface="Cambria Math" panose="02040503050406030204" pitchFamily="18" charset="0"/>
                          </a:rPr>
                          <m:t>𝑅</m:t>
                        </m:r>
                      </m:e>
                      <m:sub>
                        <m:r>
                          <a:rPr lang="en-US" altLang="en-US" sz="2400" i="1" dirty="0">
                            <a:latin typeface="Cambria Math" panose="02040503050406030204" pitchFamily="18" charset="0"/>
                          </a:rPr>
                          <m:t>𝐷</m:t>
                        </m:r>
                      </m:sub>
                    </m:sSub>
                    <m:r>
                      <a:rPr lang="en-US" altLang="en-US" sz="2400" i="1" dirty="0">
                        <a:latin typeface="Cambria Math" panose="02040503050406030204" pitchFamily="18" charset="0"/>
                      </a:rPr>
                      <m:t>).</m:t>
                    </m:r>
                  </m:oMath>
                </a14:m>
                <a:endParaRPr lang="en-US" altLang="en-US" sz="2400" dirty="0"/>
              </a:p>
              <a:p>
                <a:pPr>
                  <a:spcBef>
                    <a:spcPts val="800"/>
                  </a:spcBef>
                  <a:spcAft>
                    <a:spcPts val="8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2204864"/>
                <a:ext cx="7560840" cy="3714318"/>
              </a:xfrm>
              <a:blipFill rotWithShape="0">
                <a:blip r:embed="rId2"/>
                <a:stretch>
                  <a:fillRect l="-161" t="-22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2</a:t>
            </a:fld>
            <a:endParaRPr lang="en-US" altLang="en-US"/>
          </a:p>
        </p:txBody>
      </p:sp>
    </p:spTree>
    <p:extLst>
      <p:ext uri="{BB962C8B-B14F-4D97-AF65-F5344CB8AC3E}">
        <p14:creationId xmlns:p14="http://schemas.microsoft.com/office/powerpoint/2010/main" val="2361398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3548" y="1676400"/>
                <a:ext cx="7992888" cy="4884948"/>
              </a:xfrm>
            </p:spPr>
            <p:txBody>
              <a:bodyPr/>
              <a:lstStyle/>
              <a:p>
                <a:pPr lvl="1">
                  <a:spcBef>
                    <a:spcPts val="6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𝑢</m:t>
                        </m:r>
                      </m:sub>
                    </m:sSub>
                    <m:r>
                      <a:rPr lang="en-US" sz="2000" b="0" i="1" smtClean="0">
                        <a:latin typeface="Cambria Math" panose="02040503050406030204" pitchFamily="18" charset="0"/>
                      </a:rPr>
                      <m:t>=3.8 </m:t>
                    </m:r>
                    <m:r>
                      <a:rPr lang="en-US" sz="2000" b="0" i="1" smtClean="0">
                        <a:latin typeface="Cambria Math" panose="02040503050406030204" pitchFamily="18" charset="0"/>
                      </a:rPr>
                      <m:t>𝑚𝑖𝑙</m:t>
                    </m:r>
                    <m:r>
                      <a:rPr lang="en-US" sz="2000" b="0" i="1" smtClean="0">
                        <a:latin typeface="Cambria Math" panose="02040503050406030204" pitchFamily="18" charset="0"/>
                      </a:rPr>
                      <m:t> ×$71=$269.8 </m:t>
                    </m:r>
                    <m:r>
                      <a:rPr lang="en-US" sz="2000" b="0" i="1" smtClean="0">
                        <a:latin typeface="Cambria Math" panose="02040503050406030204" pitchFamily="18" charset="0"/>
                        <a:ea typeface="Cambria Math" panose="02040503050406030204" pitchFamily="18" charset="0"/>
                      </a:rPr>
                      <m:t>𝑚𝑖𝑙</m:t>
                    </m:r>
                  </m:oMath>
                </a14:m>
                <a:endParaRPr lang="en-US" sz="2000" dirty="0"/>
              </a:p>
              <a:p>
                <a:pPr lvl="1">
                  <a:spcBef>
                    <a:spcPts val="6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=1.9 </m:t>
                    </m:r>
                    <m:r>
                      <a:rPr lang="en-US" sz="2000" b="0" i="1" smtClean="0">
                        <a:latin typeface="Cambria Math" panose="02040503050406030204" pitchFamily="18" charset="0"/>
                      </a:rPr>
                      <m:t>𝑚𝑖𝑙</m:t>
                    </m:r>
                    <m:r>
                      <a:rPr lang="en-US" sz="2000" b="0" i="1" smtClean="0">
                        <a:latin typeface="Cambria Math" panose="02040503050406030204" pitchFamily="18" charset="0"/>
                      </a:rPr>
                      <m:t> ×$98=$186.2 </m:t>
                    </m:r>
                    <m:r>
                      <a:rPr lang="en-US" sz="2000" b="0" i="1" smtClean="0">
                        <a:latin typeface="Cambria Math" panose="02040503050406030204" pitchFamily="18" charset="0"/>
                        <a:ea typeface="Cambria Math" panose="02040503050406030204" pitchFamily="18" charset="0"/>
                      </a:rPr>
                      <m:t>𝑚𝑖𝑙</m:t>
                    </m:r>
                  </m:oMath>
                </a14:m>
                <a:endParaRPr lang="en-US" sz="2000" dirty="0"/>
              </a:p>
              <a:p>
                <a:pPr lvl="1">
                  <a:spcBef>
                    <a:spcPts val="600"/>
                  </a:spcBef>
                </a:pPr>
                <a:r>
                  <a:rPr lang="en-US" sz="2000" dirty="0"/>
                  <a:t>According to M&amp;M theorem proposition I: </a:t>
                </a:r>
              </a:p>
              <a:p>
                <a:pPr lvl="1">
                  <a:spcBef>
                    <a:spcPts val="6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=$65 </m:t>
                    </m:r>
                    <m:r>
                      <a:rPr lang="en-US" sz="2000" b="0" i="1" smtClean="0">
                        <a:latin typeface="Cambria Math" panose="02040503050406030204" pitchFamily="18" charset="0"/>
                      </a:rPr>
                      <m:t>𝑚𝑖𝑙</m:t>
                    </m:r>
                    <m:r>
                      <a:rPr lang="en-US" sz="2000" b="0" i="1" smtClean="0">
                        <a:latin typeface="Cambria Math" panose="02040503050406030204" pitchFamily="18" charset="0"/>
                      </a:rPr>
                      <m:t>+$186.2 </m:t>
                    </m:r>
                    <m:r>
                      <a:rPr lang="en-US" sz="2000" b="0" i="1" smtClean="0">
                        <a:latin typeface="Cambria Math" panose="02040503050406030204" pitchFamily="18" charset="0"/>
                      </a:rPr>
                      <m:t>𝑚𝑖𝑙</m:t>
                    </m:r>
                    <m:r>
                      <a:rPr lang="en-US" sz="2000" b="0" i="1" smtClean="0">
                        <a:latin typeface="Cambria Math" panose="02040503050406030204" pitchFamily="18" charset="0"/>
                      </a:rPr>
                      <m:t>=$251.2 </m:t>
                    </m:r>
                    <m:r>
                      <a:rPr lang="en-US" sz="2000" b="0" i="1" smtClean="0">
                        <a:latin typeface="Cambria Math" panose="02040503050406030204" pitchFamily="18" charset="0"/>
                      </a:rPr>
                      <m:t>𝑚𝑖𝑙</m:t>
                    </m:r>
                  </m:oMath>
                </a14:m>
                <a:r>
                  <a:rPr lang="en-US" sz="2000" dirty="0"/>
                  <a:t> </a:t>
                </a:r>
              </a:p>
              <a:p>
                <a:pPr lvl="1">
                  <a:spcBef>
                    <a:spcPts val="600"/>
                  </a:spcBef>
                </a:pPr>
                <a:r>
                  <a:rPr lang="en-US" sz="2000" dirty="0"/>
                  <a:t>So,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𝐿</m:t>
                        </m:r>
                      </m:sub>
                    </m:sSub>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V</m:t>
                        </m:r>
                      </m:e>
                      <m:sub>
                        <m:r>
                          <m:rPr>
                            <m:sty m:val="p"/>
                          </m:rPr>
                          <a:rPr lang="en-US" sz="2000" b="0" i="0" smtClean="0">
                            <a:latin typeface="Cambria Math" panose="02040503050406030204" pitchFamily="18" charset="0"/>
                          </a:rPr>
                          <m:t>U</m:t>
                        </m:r>
                      </m:sub>
                    </m:sSub>
                  </m:oMath>
                </a14:m>
                <a:endParaRPr lang="en-US" sz="2000" b="0" dirty="0"/>
              </a:p>
              <a:p>
                <a:pPr lvl="1">
                  <a:spcBef>
                    <a:spcPts val="600"/>
                  </a:spcBef>
                </a:pPr>
                <a:r>
                  <a:rPr lang="en-US" sz="2000" dirty="0"/>
                  <a:t>According to M&amp;M theorem, two firms with identical cash flows should have the same value in a frictionless market, regardless of their capital structure.</a:t>
                </a:r>
              </a:p>
              <a:p>
                <a:pPr lvl="1">
                  <a:spcBef>
                    <a:spcPts val="600"/>
                  </a:spcBef>
                </a:pPr>
                <a:r>
                  <a:rPr lang="en-US" sz="2000" dirty="0"/>
                  <a:t>So </a:t>
                </a:r>
                <a:r>
                  <a:rPr lang="en-US" sz="2000" dirty="0" err="1"/>
                  <a:t>Levered’s</a:t>
                </a:r>
                <a:r>
                  <a:rPr lang="en-US" sz="2000" dirty="0"/>
                  <a:t> stock is relatively underpriced than Unlevered. </a:t>
                </a:r>
              </a:p>
              <a:p>
                <a:pPr lvl="1">
                  <a:spcBef>
                    <a:spcPts val="600"/>
                  </a:spcBef>
                </a:pPr>
                <a:r>
                  <a:rPr lang="en-US" sz="2000" dirty="0"/>
                  <a:t>In other words, the market value of </a:t>
                </a:r>
                <a:r>
                  <a:rPr lang="en-US" sz="2000" dirty="0" err="1"/>
                  <a:t>Levered’s</a:t>
                </a:r>
                <a:r>
                  <a:rPr lang="en-US" sz="2000" dirty="0"/>
                  <a:t> equity needs to be $18.6 million higher than its current value for MM theorem to hold.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3548" y="1676400"/>
                <a:ext cx="7992888" cy="4884948"/>
              </a:xfrm>
              <a:blipFill rotWithShape="0">
                <a:blip r:embed="rId2"/>
                <a:stretch>
                  <a:fillRect r="-381" b="-8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20</a:t>
            </a:fld>
            <a:endParaRPr lang="en-US" altLang="en-US"/>
          </a:p>
        </p:txBody>
      </p:sp>
      <p:sp>
        <p:nvSpPr>
          <p:cNvPr id="5" name="思想气泡: 云 4">
            <a:extLst>
              <a:ext uri="{FF2B5EF4-FFF2-40B4-BE49-F238E27FC236}">
                <a16:creationId xmlns:a16="http://schemas.microsoft.com/office/drawing/2014/main" id="{2ECA70CF-DA61-C3EA-BAF6-81DC47219C76}"/>
              </a:ext>
            </a:extLst>
          </p:cNvPr>
          <p:cNvSpPr/>
          <p:nvPr/>
        </p:nvSpPr>
        <p:spPr bwMode="auto">
          <a:xfrm>
            <a:off x="5966090" y="606625"/>
            <a:ext cx="1774261"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6361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Shareholders</a:t>
            </a:r>
          </a:p>
        </p:txBody>
      </p:sp>
      <p:sp>
        <p:nvSpPr>
          <p:cNvPr id="3" name="Content Placeholder 2"/>
          <p:cNvSpPr>
            <a:spLocks noGrp="1"/>
          </p:cNvSpPr>
          <p:nvPr>
            <p:ph idx="1"/>
          </p:nvPr>
        </p:nvSpPr>
        <p:spPr>
          <a:xfrm>
            <a:off x="683568" y="1952836"/>
            <a:ext cx="7391400" cy="3966346"/>
          </a:xfrm>
        </p:spPr>
        <p:txBody>
          <a:bodyPr/>
          <a:lstStyle/>
          <a:p>
            <a:pPr lvl="1">
              <a:spcBef>
                <a:spcPts val="800"/>
              </a:spcBef>
              <a:spcAft>
                <a:spcPts val="800"/>
              </a:spcAft>
            </a:pPr>
            <a:r>
              <a:rPr lang="en-US" sz="2200" dirty="0"/>
              <a:t>Capital structure is </a:t>
            </a:r>
            <a:r>
              <a:rPr lang="en-US" sz="2200" i="1" u="sng" dirty="0">
                <a:solidFill>
                  <a:srgbClr val="000066"/>
                </a:solidFill>
              </a:rPr>
              <a:t>irrelevant</a:t>
            </a:r>
            <a:r>
              <a:rPr lang="en-US" sz="2200" dirty="0">
                <a:solidFill>
                  <a:srgbClr val="000066"/>
                </a:solidFill>
              </a:rPr>
              <a:t> </a:t>
            </a:r>
            <a:r>
              <a:rPr lang="en-US" sz="2200" dirty="0"/>
              <a:t>for firm value in such a frictionless market. </a:t>
            </a:r>
          </a:p>
          <a:p>
            <a:pPr lvl="1">
              <a:spcBef>
                <a:spcPts val="800"/>
              </a:spcBef>
              <a:spcAft>
                <a:spcPts val="800"/>
              </a:spcAft>
            </a:pPr>
            <a:r>
              <a:rPr lang="en-US" sz="2200" dirty="0"/>
              <a:t>So should we allow managers to choose any level of capital structure discretionary? </a:t>
            </a:r>
          </a:p>
          <a:p>
            <a:pPr lvl="1">
              <a:spcBef>
                <a:spcPts val="800"/>
              </a:spcBef>
              <a:spcAft>
                <a:spcPts val="800"/>
              </a:spcAft>
            </a:pPr>
            <a:r>
              <a:rPr lang="en-US" sz="2200" dirty="0"/>
              <a:t>Before we say yes, we need to consider individual shareholders’ payoffs. </a:t>
            </a:r>
          </a:p>
          <a:p>
            <a:pPr lvl="1">
              <a:spcBef>
                <a:spcPts val="800"/>
              </a:spcBef>
              <a:spcAft>
                <a:spcPts val="800"/>
              </a:spcAft>
            </a:pPr>
            <a:r>
              <a:rPr lang="en-US" sz="2200" dirty="0"/>
              <a:t>Recall that this financial market is frictionless, and individual investors can borrow and lend at the same rate as corporations.  </a:t>
            </a:r>
          </a:p>
          <a:p>
            <a:pPr>
              <a:spcBef>
                <a:spcPts val="800"/>
              </a:spcBef>
              <a:spcAft>
                <a:spcPts val="800"/>
              </a:spcAft>
            </a:pPr>
            <a:endParaRPr lang="en-US" sz="2200"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21</a:t>
            </a:fld>
            <a:endParaRPr lang="en-US" altLang="en-US"/>
          </a:p>
        </p:txBody>
      </p:sp>
    </p:spTree>
    <p:extLst>
      <p:ext uri="{BB962C8B-B14F-4D97-AF65-F5344CB8AC3E}">
        <p14:creationId xmlns:p14="http://schemas.microsoft.com/office/powerpoint/2010/main" val="297550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Homemade Leverage</a:t>
            </a:r>
          </a:p>
        </p:txBody>
      </p:sp>
      <p:sp>
        <p:nvSpPr>
          <p:cNvPr id="3" name="Content Placeholder 2"/>
          <p:cNvSpPr>
            <a:spLocks noGrp="1"/>
          </p:cNvSpPr>
          <p:nvPr>
            <p:ph idx="1"/>
          </p:nvPr>
        </p:nvSpPr>
        <p:spPr>
          <a:xfrm>
            <a:off x="635977" y="1880828"/>
            <a:ext cx="7872046" cy="4596172"/>
          </a:xfrm>
        </p:spPr>
        <p:txBody>
          <a:bodyPr>
            <a:normAutofit lnSpcReduction="10000"/>
          </a:bodyPr>
          <a:lstStyle/>
          <a:p>
            <a:pPr>
              <a:spcBef>
                <a:spcPts val="800"/>
              </a:spcBef>
              <a:spcAft>
                <a:spcPts val="800"/>
              </a:spcAft>
            </a:pPr>
            <a:r>
              <a:rPr lang="en-US" altLang="zh-CN" sz="2400" dirty="0">
                <a:ea typeface="宋体" pitchFamily="2" charset="-122"/>
              </a:rPr>
              <a:t>Suppose there is an investor who holds 1,000 shares in </a:t>
            </a:r>
            <a:r>
              <a:rPr lang="en-US" altLang="zh-CN" sz="2400" dirty="0" err="1">
                <a:ea typeface="宋体" pitchFamily="2" charset="-122"/>
              </a:rPr>
              <a:t>JellyBeans</a:t>
            </a:r>
            <a:r>
              <a:rPr lang="en-US" altLang="zh-CN" sz="2400" dirty="0">
                <a:ea typeface="宋体" pitchFamily="2" charset="-122"/>
              </a:rPr>
              <a:t>, </a:t>
            </a:r>
            <a:r>
              <a:rPr lang="en-US" altLang="zh-CN" sz="2400" dirty="0" err="1">
                <a:ea typeface="宋体" pitchFamily="2" charset="-122"/>
              </a:rPr>
              <a:t>Inc</a:t>
            </a:r>
            <a:r>
              <a:rPr lang="en-US" altLang="zh-CN" sz="2400" dirty="0">
                <a:ea typeface="宋体" pitchFamily="2" charset="-122"/>
              </a:rPr>
              <a:t> and who </a:t>
            </a:r>
            <a:r>
              <a:rPr lang="en-US" altLang="zh-CN" sz="2400" i="1" dirty="0">
                <a:ea typeface="宋体" pitchFamily="2" charset="-122"/>
              </a:rPr>
              <a:t>dislikes leverage.</a:t>
            </a:r>
          </a:p>
          <a:p>
            <a:pPr>
              <a:spcBef>
                <a:spcPts val="800"/>
              </a:spcBef>
              <a:spcAft>
                <a:spcPts val="800"/>
              </a:spcAft>
            </a:pPr>
            <a:r>
              <a:rPr lang="en-US" altLang="zh-CN" sz="2400" dirty="0">
                <a:ea typeface="宋体" pitchFamily="2" charset="-122"/>
              </a:rPr>
              <a:t>What can she do if the management decides to change capital structure?</a:t>
            </a:r>
            <a:endParaRPr lang="en-US" altLang="zh-CN" sz="2400" dirty="0"/>
          </a:p>
          <a:p>
            <a:pPr lvl="1">
              <a:spcBef>
                <a:spcPts val="800"/>
              </a:spcBef>
              <a:spcAft>
                <a:spcPts val="800"/>
              </a:spcAft>
            </a:pPr>
            <a:r>
              <a:rPr lang="en-US" altLang="zh-CN" sz="2000" dirty="0">
                <a:ea typeface="宋体" pitchFamily="2" charset="-122"/>
              </a:rPr>
              <a:t>When the firm was recapitalized,  500 of her shares were purchased back with $5,000 payment.</a:t>
            </a:r>
          </a:p>
          <a:p>
            <a:pPr lvl="1">
              <a:spcBef>
                <a:spcPts val="800"/>
              </a:spcBef>
              <a:spcAft>
                <a:spcPts val="800"/>
              </a:spcAft>
            </a:pPr>
            <a:r>
              <a:rPr lang="en-US" altLang="zh-CN" sz="2000" dirty="0">
                <a:ea typeface="宋体" pitchFamily="2" charset="-122"/>
              </a:rPr>
              <a:t>She could lend out the $5,000 at 10% interest rate.</a:t>
            </a:r>
          </a:p>
          <a:p>
            <a:pPr lvl="1">
              <a:spcBef>
                <a:spcPts val="800"/>
              </a:spcBef>
              <a:spcAft>
                <a:spcPts val="800"/>
              </a:spcAft>
            </a:pPr>
            <a:r>
              <a:rPr lang="en-US" altLang="en-US" sz="2000" dirty="0">
                <a:ea typeface="宋体" pitchFamily="2" charset="-122"/>
              </a:rPr>
              <a:t>Before recapitalization she was entitled to 1,000</a:t>
            </a:r>
            <a:r>
              <a:rPr lang="en-US" altLang="zh-CN" sz="2000" dirty="0">
                <a:ea typeface="宋体" pitchFamily="2" charset="-122"/>
              </a:rPr>
              <a:t>×</a:t>
            </a:r>
            <a:r>
              <a:rPr lang="en-US" altLang="en-US" sz="2000" dirty="0">
                <a:ea typeface="宋体" pitchFamily="2" charset="-122"/>
              </a:rPr>
              <a:t>$1.3=$1,300 of firm’s profits.</a:t>
            </a:r>
          </a:p>
          <a:p>
            <a:pPr lvl="1">
              <a:spcBef>
                <a:spcPts val="800"/>
              </a:spcBef>
              <a:spcAft>
                <a:spcPts val="800"/>
              </a:spcAft>
            </a:pPr>
            <a:r>
              <a:rPr lang="en-US" altLang="en-US" sz="2000" dirty="0">
                <a:ea typeface="宋体" pitchFamily="2" charset="-122"/>
              </a:rPr>
              <a:t>After recapitalization she is entitled to 500</a:t>
            </a:r>
            <a:r>
              <a:rPr lang="en-US" altLang="zh-CN" sz="2000" dirty="0">
                <a:ea typeface="宋体" pitchFamily="2" charset="-122"/>
              </a:rPr>
              <a:t>×</a:t>
            </a:r>
            <a:r>
              <a:rPr lang="en-US" altLang="en-US" sz="2000" dirty="0">
                <a:ea typeface="宋体" pitchFamily="2" charset="-122"/>
              </a:rPr>
              <a:t>$1.6=$800 of firm’s profits and $5,000</a:t>
            </a:r>
            <a:r>
              <a:rPr lang="en-US" altLang="zh-CN" sz="2000" dirty="0">
                <a:ea typeface="宋体" pitchFamily="2" charset="-122"/>
              </a:rPr>
              <a:t>×10%= </a:t>
            </a:r>
            <a:r>
              <a:rPr lang="en-US" altLang="en-US" sz="2000" dirty="0">
                <a:ea typeface="宋体" pitchFamily="2" charset="-122"/>
              </a:rPr>
              <a:t>$500 of interest income. </a:t>
            </a:r>
          </a:p>
        </p:txBody>
      </p:sp>
      <p:sp>
        <p:nvSpPr>
          <p:cNvPr id="5" name="Slide Number Placeholder 4"/>
          <p:cNvSpPr>
            <a:spLocks noGrp="1"/>
          </p:cNvSpPr>
          <p:nvPr>
            <p:ph type="sldNum" sz="quarter" idx="12"/>
          </p:nvPr>
        </p:nvSpPr>
        <p:spPr/>
        <p:txBody>
          <a:bodyPr/>
          <a:lstStyle/>
          <a:p>
            <a:fld id="{297BB983-1314-4955-8670-892CDFE4C727}" type="slidenum">
              <a:rPr lang="en-US" smtClean="0"/>
              <a:t>22</a:t>
            </a:fld>
            <a:endParaRPr lang="en-US"/>
          </a:p>
        </p:txBody>
      </p:sp>
    </p:spTree>
    <p:extLst>
      <p:ext uri="{BB962C8B-B14F-4D97-AF65-F5344CB8AC3E}">
        <p14:creationId xmlns:p14="http://schemas.microsoft.com/office/powerpoint/2010/main" val="83623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Punchline</a:t>
            </a:r>
          </a:p>
        </p:txBody>
      </p:sp>
      <p:sp>
        <p:nvSpPr>
          <p:cNvPr id="3" name="Content Placeholder 2"/>
          <p:cNvSpPr>
            <a:spLocks noGrp="1"/>
          </p:cNvSpPr>
          <p:nvPr>
            <p:ph idx="1"/>
          </p:nvPr>
        </p:nvSpPr>
        <p:spPr>
          <a:xfrm>
            <a:off x="755576" y="2024844"/>
            <a:ext cx="7668852" cy="4223556"/>
          </a:xfrm>
        </p:spPr>
        <p:txBody>
          <a:bodyPr>
            <a:normAutofit/>
          </a:bodyPr>
          <a:lstStyle/>
          <a:p>
            <a:pPr>
              <a:spcBef>
                <a:spcPts val="800"/>
              </a:spcBef>
              <a:spcAft>
                <a:spcPts val="800"/>
              </a:spcAft>
            </a:pPr>
            <a:r>
              <a:rPr lang="en-US" dirty="0"/>
              <a:t>Capital structure is </a:t>
            </a:r>
            <a:r>
              <a:rPr lang="en-US" i="1" u="sng" dirty="0"/>
              <a:t>irrelevant</a:t>
            </a:r>
            <a:r>
              <a:rPr lang="en-US" dirty="0"/>
              <a:t> as long as it does not affect the </a:t>
            </a:r>
            <a:r>
              <a:rPr lang="en-US" b="1" dirty="0">
                <a:solidFill>
                  <a:srgbClr val="000066"/>
                </a:solidFill>
              </a:rPr>
              <a:t>total cash flows</a:t>
            </a:r>
            <a:r>
              <a:rPr lang="en-US" dirty="0">
                <a:solidFill>
                  <a:srgbClr val="000066"/>
                </a:solidFill>
              </a:rPr>
              <a:t> </a:t>
            </a:r>
            <a:r>
              <a:rPr lang="en-US" dirty="0"/>
              <a:t>generated by the assets.</a:t>
            </a:r>
          </a:p>
          <a:p>
            <a:pPr>
              <a:spcBef>
                <a:spcPts val="800"/>
              </a:spcBef>
              <a:spcAft>
                <a:spcPts val="800"/>
              </a:spcAft>
            </a:pPr>
            <a:r>
              <a:rPr lang="en-US" altLang="zh-CN" dirty="0">
                <a:ea typeface="宋体" pitchFamily="2" charset="-122"/>
              </a:rPr>
              <a:t>Investors can achieve the payoff from their desired capital structure using </a:t>
            </a:r>
            <a:r>
              <a:rPr lang="en-US" altLang="zh-CN" b="1" dirty="0">
                <a:solidFill>
                  <a:srgbClr val="000066"/>
                </a:solidFill>
                <a:ea typeface="宋体" pitchFamily="2" charset="-122"/>
              </a:rPr>
              <a:t>homemade leverage</a:t>
            </a:r>
            <a:r>
              <a:rPr lang="en-US" altLang="zh-CN" dirty="0">
                <a:ea typeface="宋体" pitchFamily="2" charset="-122"/>
              </a:rPr>
              <a:t>.</a:t>
            </a:r>
          </a:p>
          <a:p>
            <a:pPr lvl="1">
              <a:spcBef>
                <a:spcPts val="800"/>
              </a:spcBef>
              <a:spcAft>
                <a:spcPts val="800"/>
              </a:spcAft>
            </a:pPr>
            <a:r>
              <a:rPr lang="en-US" altLang="zh-CN" dirty="0">
                <a:ea typeface="宋体" pitchFamily="2" charset="-122"/>
              </a:rPr>
              <a:t>Assuming a well-functioning financial market.</a:t>
            </a:r>
          </a:p>
        </p:txBody>
      </p:sp>
      <p:sp>
        <p:nvSpPr>
          <p:cNvPr id="5" name="Slide Number Placeholder 4"/>
          <p:cNvSpPr>
            <a:spLocks noGrp="1"/>
          </p:cNvSpPr>
          <p:nvPr>
            <p:ph type="sldNum" sz="quarter" idx="12"/>
          </p:nvPr>
        </p:nvSpPr>
        <p:spPr/>
        <p:txBody>
          <a:bodyPr/>
          <a:lstStyle/>
          <a:p>
            <a:fld id="{297BB983-1314-4955-8670-892CDFE4C727}" type="slidenum">
              <a:rPr lang="en-US" smtClean="0"/>
              <a:t>23</a:t>
            </a:fld>
            <a:endParaRPr lang="en-US"/>
          </a:p>
        </p:txBody>
      </p:sp>
    </p:spTree>
    <p:extLst>
      <p:ext uri="{BB962C8B-B14F-4D97-AF65-F5344CB8AC3E}">
        <p14:creationId xmlns:p14="http://schemas.microsoft.com/office/powerpoint/2010/main" val="396330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a:xfrm>
            <a:off x="647564" y="1700808"/>
            <a:ext cx="7884876" cy="4716523"/>
          </a:xfrm>
        </p:spPr>
        <p:txBody>
          <a:bodyPr/>
          <a:lstStyle/>
          <a:p>
            <a:pPr>
              <a:spcAft>
                <a:spcPts val="600"/>
              </a:spcAft>
            </a:pPr>
            <a:r>
              <a:rPr lang="en-US" sz="1600" b="1" dirty="0"/>
              <a:t>Ch16-22 Homemade Leverage </a:t>
            </a:r>
            <a:r>
              <a:rPr lang="en-US" sz="1600" dirty="0"/>
              <a:t>The Veblen Company and the Knight Company are identical in every respect except that Veblen is unlevered. The market value of Knight Company’s 6 percent bonds is $1.6 million. Financial information for the two firms appears here. All earnings streams are perpetuities. Neither firm pays taxes. Both firms distribute all earnings available to common stockholders immediately. </a:t>
            </a:r>
          </a:p>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r>
              <a:rPr lang="en-US" sz="1600" dirty="0"/>
              <a:t> An investor who can borrow at 6 percent per year wishes to purchase 5 percent of Knight’s equity. Can he increase his dollar return by purchasing 5 percent of Veblen’s equity if he borrows so that the initial net costs of the two strategies are the same? </a:t>
            </a:r>
          </a:p>
          <a:p>
            <a:pPr>
              <a:spcAft>
                <a:spcPts val="600"/>
              </a:spcAft>
              <a:buFont typeface="Wingdings" panose="05000000000000000000" pitchFamily="2" charset="2"/>
              <a:buChar char="Ø"/>
            </a:pPr>
            <a:r>
              <a:rPr lang="en-US" sz="1600" dirty="0">
                <a:solidFill>
                  <a:srgbClr val="000066"/>
                </a:solidFill>
              </a:rPr>
              <a:t>An investor has the money to purchase 5percent of Knight, and can borrow at 6%. </a:t>
            </a:r>
          </a:p>
          <a:p>
            <a:pPr>
              <a:spcAft>
                <a:spcPts val="600"/>
              </a:spcAft>
              <a:buFont typeface="Wingdings" panose="05000000000000000000" pitchFamily="2" charset="2"/>
              <a:buChar char="Ø"/>
            </a:pPr>
            <a:r>
              <a:rPr lang="en-US" sz="1600" dirty="0">
                <a:solidFill>
                  <a:srgbClr val="000066"/>
                </a:solidFill>
              </a:rPr>
              <a:t>With the same initial investment, if he buys 5% of Veblen, will his annual dollar return be higher? </a:t>
            </a:r>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24</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592223889"/>
              </p:ext>
            </p:extLst>
          </p:nvPr>
        </p:nvGraphicFramePr>
        <p:xfrm>
          <a:off x="1727683" y="3032956"/>
          <a:ext cx="5724637" cy="1524000"/>
        </p:xfrm>
        <a:graphic>
          <a:graphicData uri="http://schemas.openxmlformats.org/drawingml/2006/table">
            <a:tbl>
              <a:tblPr firstRow="1" bandRow="1">
                <a:tableStyleId>{5C22544A-7EE6-4342-B048-85BDC9FD1C3A}</a:tableStyleId>
              </a:tblPr>
              <a:tblGrid>
                <a:gridCol w="3033624">
                  <a:extLst>
                    <a:ext uri="{9D8B030D-6E8A-4147-A177-3AD203B41FA5}">
                      <a16:colId xmlns:a16="http://schemas.microsoft.com/office/drawing/2014/main" val="20000"/>
                    </a:ext>
                  </a:extLst>
                </a:gridCol>
                <a:gridCol w="1305165">
                  <a:extLst>
                    <a:ext uri="{9D8B030D-6E8A-4147-A177-3AD203B41FA5}">
                      <a16:colId xmlns:a16="http://schemas.microsoft.com/office/drawing/2014/main" val="20001"/>
                    </a:ext>
                  </a:extLst>
                </a:gridCol>
                <a:gridCol w="1385848">
                  <a:extLst>
                    <a:ext uri="{9D8B030D-6E8A-4147-A177-3AD203B41FA5}">
                      <a16:colId xmlns:a16="http://schemas.microsoft.com/office/drawing/2014/main" val="20002"/>
                    </a:ext>
                  </a:extLst>
                </a:gridCol>
              </a:tblGrid>
              <a:tr h="155590">
                <a:tc>
                  <a:txBody>
                    <a:bodyPr/>
                    <a:lstStyle/>
                    <a:p>
                      <a:endParaRPr lang="en-US" sz="1400" dirty="0"/>
                    </a:p>
                  </a:txBody>
                  <a:tcPr/>
                </a:tc>
                <a:tc>
                  <a:txBody>
                    <a:bodyPr/>
                    <a:lstStyle/>
                    <a:p>
                      <a:r>
                        <a:rPr lang="en-US" sz="1400" dirty="0"/>
                        <a:t>Veblen</a:t>
                      </a:r>
                    </a:p>
                  </a:txBody>
                  <a:tcPr/>
                </a:tc>
                <a:tc>
                  <a:txBody>
                    <a:bodyPr/>
                    <a:lstStyle/>
                    <a:p>
                      <a:r>
                        <a:rPr lang="en-US" sz="1400" dirty="0"/>
                        <a:t>Knight</a:t>
                      </a:r>
                    </a:p>
                  </a:txBody>
                  <a:tcPr/>
                </a:tc>
                <a:extLst>
                  <a:ext uri="{0D108BD9-81ED-4DB2-BD59-A6C34878D82A}">
                    <a16:rowId xmlns:a16="http://schemas.microsoft.com/office/drawing/2014/main" val="10000"/>
                  </a:ext>
                </a:extLst>
              </a:tr>
              <a:tr h="155590">
                <a:tc>
                  <a:txBody>
                    <a:bodyPr/>
                    <a:lstStyle/>
                    <a:p>
                      <a:r>
                        <a:rPr lang="en-US" sz="1400" dirty="0"/>
                        <a:t>Estimated Operating Income</a:t>
                      </a:r>
                    </a:p>
                  </a:txBody>
                  <a:tcPr/>
                </a:tc>
                <a:tc>
                  <a:txBody>
                    <a:bodyPr/>
                    <a:lstStyle/>
                    <a:p>
                      <a:r>
                        <a:rPr lang="en-US" sz="1400" dirty="0"/>
                        <a:t>$610,000</a:t>
                      </a:r>
                    </a:p>
                  </a:txBody>
                  <a:tcPr/>
                </a:tc>
                <a:tc>
                  <a:txBody>
                    <a:bodyPr/>
                    <a:lstStyle/>
                    <a:p>
                      <a:r>
                        <a:rPr lang="en-US" sz="1400" dirty="0"/>
                        <a:t>$610,000</a:t>
                      </a:r>
                    </a:p>
                  </a:txBody>
                  <a:tcPr/>
                </a:tc>
                <a:extLst>
                  <a:ext uri="{0D108BD9-81ED-4DB2-BD59-A6C34878D82A}">
                    <a16:rowId xmlns:a16="http://schemas.microsoft.com/office/drawing/2014/main" val="10001"/>
                  </a:ext>
                </a:extLst>
              </a:tr>
              <a:tr h="155590">
                <a:tc>
                  <a:txBody>
                    <a:bodyPr/>
                    <a:lstStyle/>
                    <a:p>
                      <a:r>
                        <a:rPr lang="en-US" sz="1400" dirty="0"/>
                        <a:t>Interest</a:t>
                      </a:r>
                    </a:p>
                  </a:txBody>
                  <a:tcPr/>
                </a:tc>
                <a:tc>
                  <a:txBody>
                    <a:bodyPr/>
                    <a:lstStyle/>
                    <a:p>
                      <a:endParaRPr lang="en-US" sz="1400"/>
                    </a:p>
                  </a:txBody>
                  <a:tcPr/>
                </a:tc>
                <a:tc>
                  <a:txBody>
                    <a:bodyPr/>
                    <a:lstStyle/>
                    <a:p>
                      <a:r>
                        <a:rPr lang="en-US" sz="1400" dirty="0"/>
                        <a:t>$96,000</a:t>
                      </a:r>
                    </a:p>
                  </a:txBody>
                  <a:tcPr/>
                </a:tc>
                <a:extLst>
                  <a:ext uri="{0D108BD9-81ED-4DB2-BD59-A6C34878D82A}">
                    <a16:rowId xmlns:a16="http://schemas.microsoft.com/office/drawing/2014/main" val="10002"/>
                  </a:ext>
                </a:extLst>
              </a:tr>
              <a:tr h="155590">
                <a:tc>
                  <a:txBody>
                    <a:bodyPr/>
                    <a:lstStyle/>
                    <a:p>
                      <a:r>
                        <a:rPr lang="en-US" sz="1400" dirty="0"/>
                        <a:t>Market Value of Equity</a:t>
                      </a:r>
                    </a:p>
                  </a:txBody>
                  <a:tcPr/>
                </a:tc>
                <a:tc>
                  <a:txBody>
                    <a:bodyPr/>
                    <a:lstStyle/>
                    <a:p>
                      <a:r>
                        <a:rPr lang="en-US" sz="1400" dirty="0"/>
                        <a:t>$4,400,000</a:t>
                      </a:r>
                    </a:p>
                  </a:txBody>
                  <a:tcPr/>
                </a:tc>
                <a:tc>
                  <a:txBody>
                    <a:bodyPr/>
                    <a:lstStyle/>
                    <a:p>
                      <a:r>
                        <a:rPr lang="en-US" sz="1400" dirty="0"/>
                        <a:t>$3,550,000</a:t>
                      </a:r>
                    </a:p>
                  </a:txBody>
                  <a:tcPr/>
                </a:tc>
                <a:extLst>
                  <a:ext uri="{0D108BD9-81ED-4DB2-BD59-A6C34878D82A}">
                    <a16:rowId xmlns:a16="http://schemas.microsoft.com/office/drawing/2014/main" val="10003"/>
                  </a:ext>
                </a:extLst>
              </a:tr>
              <a:tr h="155590">
                <a:tc>
                  <a:txBody>
                    <a:bodyPr/>
                    <a:lstStyle/>
                    <a:p>
                      <a:r>
                        <a:rPr lang="en-US" sz="1400" dirty="0"/>
                        <a:t>Market Value of Debt</a:t>
                      </a:r>
                    </a:p>
                  </a:txBody>
                  <a:tcPr/>
                </a:tc>
                <a:tc>
                  <a:txBody>
                    <a:bodyPr/>
                    <a:lstStyle/>
                    <a:p>
                      <a:endParaRPr lang="en-US" sz="1400" dirty="0"/>
                    </a:p>
                  </a:txBody>
                  <a:tcPr/>
                </a:tc>
                <a:tc>
                  <a:txBody>
                    <a:bodyPr/>
                    <a:lstStyle/>
                    <a:p>
                      <a:r>
                        <a:rPr lang="en-US" sz="1400" dirty="0"/>
                        <a:t>$1,600,000</a:t>
                      </a:r>
                    </a:p>
                  </a:txBody>
                  <a:tcPr/>
                </a:tc>
                <a:extLst>
                  <a:ext uri="{0D108BD9-81ED-4DB2-BD59-A6C34878D82A}">
                    <a16:rowId xmlns:a16="http://schemas.microsoft.com/office/drawing/2014/main" val="10004"/>
                  </a:ext>
                </a:extLst>
              </a:tr>
            </a:tbl>
          </a:graphicData>
        </a:graphic>
      </p:graphicFrame>
      <p:sp>
        <p:nvSpPr>
          <p:cNvPr id="6" name="思想气泡: 云 4">
            <a:extLst>
              <a:ext uri="{FF2B5EF4-FFF2-40B4-BE49-F238E27FC236}">
                <a16:creationId xmlns:a16="http://schemas.microsoft.com/office/drawing/2014/main" id="{2ECA70CF-DA61-C3EA-BAF6-81DC47219C76}"/>
              </a:ext>
            </a:extLst>
          </p:cNvPr>
          <p:cNvSpPr/>
          <p:nvPr/>
        </p:nvSpPr>
        <p:spPr bwMode="auto">
          <a:xfrm>
            <a:off x="5966090" y="606625"/>
            <a:ext cx="1774261"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62577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676400"/>
                <a:ext cx="7776864" cy="4740932"/>
              </a:xfrm>
            </p:spPr>
            <p:txBody>
              <a:bodyPr/>
              <a:lstStyle/>
              <a:p>
                <a:r>
                  <a:rPr lang="en-US" sz="1800" dirty="0"/>
                  <a:t>5 percent of Knight</a:t>
                </a:r>
              </a:p>
              <a:p>
                <a:pPr lvl="1"/>
                <a:r>
                  <a:rPr lang="en-US" sz="1500" dirty="0"/>
                  <a:t>Initial cost of investment: </a:t>
                </a:r>
                <a14:m>
                  <m:oMath xmlns:m="http://schemas.openxmlformats.org/officeDocument/2006/math">
                    <m:r>
                      <a:rPr lang="en-US" sz="1500" b="0" i="1" smtClean="0">
                        <a:latin typeface="Cambria Math" panose="02040503050406030204" pitchFamily="18" charset="0"/>
                      </a:rPr>
                      <m:t>3.55 </m:t>
                    </m:r>
                    <m:r>
                      <a:rPr lang="en-US" sz="1500" b="0" i="1" smtClean="0">
                        <a:latin typeface="Cambria Math" panose="02040503050406030204" pitchFamily="18" charset="0"/>
                      </a:rPr>
                      <m:t>𝑚𝑖𝑙</m:t>
                    </m:r>
                    <m:r>
                      <a:rPr lang="en-US" sz="1500" b="0" i="1" smtClean="0">
                        <a:latin typeface="Cambria Math" panose="02040503050406030204" pitchFamily="18" charset="0"/>
                      </a:rPr>
                      <m:t> ×5%=$177.5 </m:t>
                    </m:r>
                    <m:r>
                      <a:rPr lang="en-US" sz="1500" b="0" i="1" smtClean="0">
                        <a:latin typeface="Cambria Math" panose="02040503050406030204" pitchFamily="18" charset="0"/>
                        <a:ea typeface="Cambria Math" panose="02040503050406030204" pitchFamily="18" charset="0"/>
                      </a:rPr>
                      <m:t>𝑚𝑖𝑙</m:t>
                    </m:r>
                  </m:oMath>
                </a14:m>
                <a:endParaRPr lang="en-US" sz="1500" dirty="0"/>
              </a:p>
              <a:p>
                <a:pPr lvl="1"/>
                <a:r>
                  <a:rPr lang="en-US" sz="1500" dirty="0"/>
                  <a:t>Future cash flows per year: </a:t>
                </a:r>
                <a14:m>
                  <m:oMath xmlns:m="http://schemas.openxmlformats.org/officeDocument/2006/math">
                    <m:d>
                      <m:dPr>
                        <m:ctrlPr>
                          <a:rPr lang="en-US" sz="1500" b="0" i="1" smtClean="0">
                            <a:latin typeface="Cambria Math" panose="02040503050406030204" pitchFamily="18" charset="0"/>
                          </a:rPr>
                        </m:ctrlPr>
                      </m:dPr>
                      <m:e>
                        <m:r>
                          <a:rPr lang="en-US" sz="1500" b="0" i="1" smtClean="0">
                            <a:latin typeface="Cambria Math" panose="02040503050406030204" pitchFamily="18" charset="0"/>
                          </a:rPr>
                          <m:t>610</m:t>
                        </m:r>
                        <m:r>
                          <a:rPr lang="en-US" sz="1500" b="0" i="1" smtClean="0">
                            <a:latin typeface="Cambria Math" panose="02040503050406030204" pitchFamily="18" charset="0"/>
                          </a:rPr>
                          <m:t>𝑘</m:t>
                        </m:r>
                        <m:r>
                          <a:rPr lang="en-US" sz="1500" b="0" i="1" smtClean="0">
                            <a:latin typeface="Cambria Math" panose="02040503050406030204" pitchFamily="18" charset="0"/>
                          </a:rPr>
                          <m:t>−96</m:t>
                        </m:r>
                        <m:r>
                          <a:rPr lang="en-US" sz="1500" b="0" i="1" smtClean="0">
                            <a:latin typeface="Cambria Math" panose="02040503050406030204" pitchFamily="18" charset="0"/>
                          </a:rPr>
                          <m:t>𝑘</m:t>
                        </m:r>
                      </m:e>
                    </m:d>
                    <m:r>
                      <a:rPr lang="en-US" sz="1500" b="0" i="1" smtClean="0">
                        <a:latin typeface="Cambria Math" panose="02040503050406030204" pitchFamily="18" charset="0"/>
                        <a:ea typeface="Cambria Math" panose="02040503050406030204" pitchFamily="18" charset="0"/>
                      </a:rPr>
                      <m:t>×5%=$25,700</m:t>
                    </m:r>
                  </m:oMath>
                </a14:m>
                <a:endParaRPr lang="en-US" sz="1500" dirty="0"/>
              </a:p>
              <a:p>
                <a:r>
                  <a:rPr lang="en-US" sz="1800" dirty="0"/>
                  <a:t>5 percent of Veblen</a:t>
                </a:r>
              </a:p>
              <a:p>
                <a:pPr lvl="1"/>
                <a:r>
                  <a:rPr lang="en-US" sz="1500" dirty="0"/>
                  <a:t>Initial cost of investment: </a:t>
                </a:r>
                <a14:m>
                  <m:oMath xmlns:m="http://schemas.openxmlformats.org/officeDocument/2006/math">
                    <m:r>
                      <a:rPr lang="en-US" sz="1500" b="0" i="1" smtClean="0">
                        <a:latin typeface="Cambria Math" panose="02040503050406030204" pitchFamily="18" charset="0"/>
                      </a:rPr>
                      <m:t>4.4</m:t>
                    </m:r>
                    <m:r>
                      <a:rPr lang="en-US" sz="1500" i="1">
                        <a:latin typeface="Cambria Math" panose="02040503050406030204" pitchFamily="18" charset="0"/>
                      </a:rPr>
                      <m:t> </m:t>
                    </m:r>
                    <m:r>
                      <a:rPr lang="en-US" sz="1500" i="1">
                        <a:latin typeface="Cambria Math" panose="02040503050406030204" pitchFamily="18" charset="0"/>
                      </a:rPr>
                      <m:t>𝑚𝑖𝑙</m:t>
                    </m:r>
                    <m:r>
                      <a:rPr lang="en-US" sz="1500" i="1">
                        <a:latin typeface="Cambria Math" panose="02040503050406030204" pitchFamily="18" charset="0"/>
                      </a:rPr>
                      <m:t> ×5%=$220 </m:t>
                    </m:r>
                    <m:r>
                      <a:rPr lang="en-US" sz="1500" i="1">
                        <a:latin typeface="Cambria Math" panose="02040503050406030204" pitchFamily="18" charset="0"/>
                        <a:ea typeface="Cambria Math" panose="02040503050406030204" pitchFamily="18" charset="0"/>
                      </a:rPr>
                      <m:t>𝑚𝑖𝑙</m:t>
                    </m:r>
                    <m:r>
                      <a:rPr lang="en-US" sz="1500" b="0" i="1" smtClean="0">
                        <a:latin typeface="Cambria Math" panose="02040503050406030204" pitchFamily="18" charset="0"/>
                        <a:ea typeface="Cambria Math" panose="02040503050406030204" pitchFamily="18" charset="0"/>
                      </a:rPr>
                      <m:t>&gt;$</m:t>
                    </m:r>
                    <m:r>
                      <a:rPr lang="en-US" sz="1500" i="1">
                        <a:latin typeface="Cambria Math" panose="02040503050406030204" pitchFamily="18" charset="0"/>
                        <a:ea typeface="Cambria Math" panose="02040503050406030204" pitchFamily="18" charset="0"/>
                      </a:rPr>
                      <m:t>177.5 </m:t>
                    </m:r>
                    <m:r>
                      <a:rPr lang="en-US" sz="1500" i="1">
                        <a:latin typeface="Cambria Math" panose="02040503050406030204" pitchFamily="18" charset="0"/>
                        <a:ea typeface="Cambria Math" panose="02040503050406030204" pitchFamily="18" charset="0"/>
                      </a:rPr>
                      <m:t>𝑚𝑖𝑙</m:t>
                    </m:r>
                  </m:oMath>
                </a14:m>
                <a:endParaRPr lang="en-US" sz="1500" dirty="0"/>
              </a:p>
              <a:p>
                <a:pPr lvl="1"/>
                <a:r>
                  <a:rPr lang="en-US" sz="1500" dirty="0"/>
                  <a:t>Finance through personal debt: </a:t>
                </a:r>
                <a14:m>
                  <m:oMath xmlns:m="http://schemas.openxmlformats.org/officeDocument/2006/math">
                    <m:r>
                      <a:rPr lang="en-US" sz="1500" b="0" i="1" smtClean="0">
                        <a:latin typeface="Cambria Math" panose="02040503050406030204" pitchFamily="18" charset="0"/>
                      </a:rPr>
                      <m:t>220−177.5=$42,500</m:t>
                    </m:r>
                  </m:oMath>
                </a14:m>
                <a:endParaRPr lang="en-US" sz="1500" dirty="0"/>
              </a:p>
              <a:p>
                <a:pPr lvl="1"/>
                <a:r>
                  <a:rPr lang="en-US" sz="1500" dirty="0"/>
                  <a:t>Future cash flows per year: </a:t>
                </a:r>
                <a14:m>
                  <m:oMath xmlns:m="http://schemas.openxmlformats.org/officeDocument/2006/math">
                    <m:r>
                      <a:rPr lang="en-US" sz="1500" b="0" i="1" smtClean="0">
                        <a:latin typeface="Cambria Math" panose="02040503050406030204" pitchFamily="18" charset="0"/>
                      </a:rPr>
                      <m:t>610</m:t>
                    </m:r>
                    <m:r>
                      <a:rPr lang="en-US" sz="1500" b="0" i="1" smtClean="0">
                        <a:latin typeface="Cambria Math" panose="02040503050406030204" pitchFamily="18" charset="0"/>
                      </a:rPr>
                      <m:t>𝑘</m:t>
                    </m:r>
                    <m:r>
                      <a:rPr lang="en-US" sz="1500" b="0" i="1" smtClean="0">
                        <a:latin typeface="Cambria Math" panose="02040503050406030204" pitchFamily="18" charset="0"/>
                        <a:ea typeface="Cambria Math" panose="02040503050406030204" pitchFamily="18" charset="0"/>
                      </a:rPr>
                      <m:t>×5%−42.5</m:t>
                    </m:r>
                    <m:r>
                      <a:rPr lang="en-US" sz="1500" b="0" i="1" smtClean="0">
                        <a:latin typeface="Cambria Math" panose="02040503050406030204" pitchFamily="18" charset="0"/>
                        <a:ea typeface="Cambria Math" panose="02040503050406030204" pitchFamily="18" charset="0"/>
                      </a:rPr>
                      <m:t>𝑘</m:t>
                    </m:r>
                    <m:r>
                      <a:rPr lang="en-US" sz="1500" b="0" i="1" smtClean="0">
                        <a:latin typeface="Cambria Math" panose="02040503050406030204" pitchFamily="18" charset="0"/>
                        <a:ea typeface="Cambria Math" panose="02040503050406030204" pitchFamily="18" charset="0"/>
                      </a:rPr>
                      <m:t>×6%=$27,950</m:t>
                    </m:r>
                  </m:oMath>
                </a14:m>
                <a:endParaRPr lang="en-US" sz="1500" dirty="0"/>
              </a:p>
              <a:p>
                <a:r>
                  <a:rPr lang="en-US" sz="1800" dirty="0"/>
                  <a:t>So, with the same initial cost, the investment in Veblen produces a higher dollar return in the future. </a:t>
                </a:r>
              </a:p>
              <a:p>
                <a:r>
                  <a:rPr lang="en-US" sz="1800" dirty="0"/>
                  <a:t>This can be seen from the value of two firms too: </a:t>
                </a:r>
              </a:p>
              <a:p>
                <a:pPr lvl="1"/>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𝑉</m:t>
                        </m:r>
                      </m:e>
                      <m:sub>
                        <m:r>
                          <a:rPr lang="en-US" sz="1500" b="0" i="1" smtClean="0">
                            <a:latin typeface="Cambria Math" panose="02040503050406030204" pitchFamily="18" charset="0"/>
                          </a:rPr>
                          <m:t>𝑉𝑒𝑏𝑙𝑒𝑛</m:t>
                        </m:r>
                      </m:sub>
                    </m:sSub>
                    <m:r>
                      <a:rPr lang="en-US" sz="1500" b="0" i="1" smtClean="0">
                        <a:latin typeface="Cambria Math" panose="02040503050406030204" pitchFamily="18" charset="0"/>
                      </a:rPr>
                      <m:t>=$4.4</m:t>
                    </m:r>
                    <m:r>
                      <a:rPr lang="en-US" sz="1500" b="0" i="1" smtClean="0">
                        <a:latin typeface="Cambria Math" panose="02040503050406030204" pitchFamily="18" charset="0"/>
                      </a:rPr>
                      <m:t>𝑚𝑖𝑙</m:t>
                    </m:r>
                  </m:oMath>
                </a14:m>
                <a:endParaRPr lang="en-US" sz="1500" dirty="0"/>
              </a:p>
              <a:p>
                <a:pPr lvl="1"/>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𝑉</m:t>
                        </m:r>
                      </m:e>
                      <m:sub>
                        <m:r>
                          <a:rPr lang="en-US" sz="1500" b="0" i="1" smtClean="0">
                            <a:latin typeface="Cambria Math" panose="02040503050406030204" pitchFamily="18" charset="0"/>
                          </a:rPr>
                          <m:t>𝐾𝑛𝑖𝑔h𝑡</m:t>
                        </m:r>
                      </m:sub>
                    </m:sSub>
                    <m:r>
                      <a:rPr lang="en-US" sz="1500" b="0" i="1" smtClean="0">
                        <a:latin typeface="Cambria Math" panose="02040503050406030204" pitchFamily="18" charset="0"/>
                      </a:rPr>
                      <m:t>=3.55+1.6=$5.15</m:t>
                    </m:r>
                    <m:r>
                      <a:rPr lang="en-US" sz="1500" b="0" i="1" smtClean="0">
                        <a:latin typeface="Cambria Math" panose="02040503050406030204" pitchFamily="18" charset="0"/>
                      </a:rPr>
                      <m:t>𝑚𝑖𝑙</m:t>
                    </m:r>
                    <m:r>
                      <a:rPr lang="en-US" sz="1500" b="0" i="1" smtClean="0">
                        <a:latin typeface="Cambria Math" panose="02040503050406030204" pitchFamily="18" charset="0"/>
                      </a:rPr>
                      <m:t> </m:t>
                    </m:r>
                  </m:oMath>
                </a14:m>
                <a:endParaRPr lang="en-US" sz="1500" dirty="0"/>
              </a:p>
              <a:p>
                <a:pPr lvl="1"/>
                <a:r>
                  <a:rPr lang="en-US" sz="1500" dirty="0"/>
                  <a:t>So Veblen is relatively underpriced than Knight</a:t>
                </a:r>
              </a:p>
              <a:p>
                <a:pPr lvl="1"/>
                <a:r>
                  <a:rPr lang="en-US" sz="1500" dirty="0"/>
                  <a:t>Investors will sell Knight’s stocks and use homemade leverage to profit from investing in Veblen, which will eventually push up (down) Veblen’s (Knight’s) share price until M&amp;M theorem proposition I holds. </a:t>
                </a:r>
              </a:p>
              <a:p>
                <a:pPr lvl="1"/>
                <a:endParaRPr lang="en-US" sz="15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676400"/>
                <a:ext cx="7776864" cy="4740932"/>
              </a:xfrm>
              <a:blipFill rotWithShape="0">
                <a:blip r:embed="rId2"/>
                <a:stretch>
                  <a:fillRect l="-627" t="-7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25</a:t>
            </a:fld>
            <a:endParaRPr lang="en-US" altLang="en-US"/>
          </a:p>
        </p:txBody>
      </p:sp>
      <p:sp>
        <p:nvSpPr>
          <p:cNvPr id="5" name="思想气泡: 云 4">
            <a:extLst>
              <a:ext uri="{FF2B5EF4-FFF2-40B4-BE49-F238E27FC236}">
                <a16:creationId xmlns:a16="http://schemas.microsoft.com/office/drawing/2014/main" id="{2ECA70CF-DA61-C3EA-BAF6-81DC47219C76}"/>
              </a:ext>
            </a:extLst>
          </p:cNvPr>
          <p:cNvSpPr/>
          <p:nvPr/>
        </p:nvSpPr>
        <p:spPr bwMode="auto">
          <a:xfrm>
            <a:off x="5966090" y="606625"/>
            <a:ext cx="1774261"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020631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83568" y="2096852"/>
                <a:ext cx="7776864" cy="4068452"/>
              </a:xfrm>
            </p:spPr>
            <p:txBody>
              <a:bodyPr/>
              <a:lstStyle/>
              <a:p>
                <a:pPr marL="457200" indent="-457200">
                  <a:spcBef>
                    <a:spcPts val="800"/>
                  </a:spcBef>
                  <a:spcAft>
                    <a:spcPts val="800"/>
                  </a:spcAft>
                  <a:buFont typeface="Arial" panose="020B0604020202020204" pitchFamily="34" charset="0"/>
                  <a:buChar char="•"/>
                </a:pPr>
                <a:r>
                  <a:rPr lang="en-US" sz="2400" dirty="0"/>
                  <a:t>In the Jellybean Inc. example, leverage goes up and the equity becomes more risky. </a:t>
                </a:r>
              </a:p>
              <a:p>
                <a:pPr marL="457200" indent="-457200">
                  <a:spcBef>
                    <a:spcPts val="800"/>
                  </a:spcBef>
                  <a:spcAft>
                    <a:spcPts val="800"/>
                  </a:spcAft>
                  <a:buFont typeface="Arial" panose="020B0604020202020204" pitchFamily="34" charset="0"/>
                  <a:buChar char="•"/>
                </a:pPr>
                <a:r>
                  <a:rPr lang="en-US" sz="2400" dirty="0"/>
                  <a:t>The </a:t>
                </a:r>
                <a:r>
                  <a:rPr lang="en-US" sz="2400" i="1" dirty="0"/>
                  <a:t>return on equity </a:t>
                </a:r>
                <a:r>
                  <a:rPr lang="en-US" sz="2400" dirty="0"/>
                  <a:t>increases from 13% to 16%.</a:t>
                </a:r>
              </a:p>
              <a:p>
                <a:pPr marL="457200" indent="-457200">
                  <a:spcBef>
                    <a:spcPts val="800"/>
                  </a:spcBef>
                  <a:spcAft>
                    <a:spcPts val="800"/>
                  </a:spcAft>
                  <a:buFont typeface="Arial" panose="020B0604020202020204" pitchFamily="34" charset="0"/>
                  <a:buChar char="•"/>
                </a:pPr>
                <a:r>
                  <a:rPr lang="en-US" sz="2400" dirty="0"/>
                  <a:t>From CAPM, we know that expected return can increase only if </a:t>
                </a:r>
                <a14:m>
                  <m:oMath xmlns:m="http://schemas.openxmlformats.org/officeDocument/2006/math">
                    <m:r>
                      <a:rPr lang="en-US" sz="2400" b="0" i="1" smtClean="0">
                        <a:latin typeface="Cambria Math" panose="02040503050406030204" pitchFamily="18" charset="0"/>
                      </a:rPr>
                      <m:t>𝛽</m:t>
                    </m:r>
                  </m:oMath>
                </a14:m>
                <a:r>
                  <a:rPr lang="en-US" sz="2400" dirty="0"/>
                  <a:t> increases.</a:t>
                </a:r>
              </a:p>
              <a:p>
                <a:pPr marL="457200" indent="-457200">
                  <a:spcBef>
                    <a:spcPts val="800"/>
                  </a:spcBef>
                  <a:spcAft>
                    <a:spcPts val="800"/>
                  </a:spcAft>
                  <a:buFont typeface="Arial" panose="020B0604020202020204" pitchFamily="34" charset="0"/>
                  <a:buChar char="•"/>
                </a:pPr>
                <a:r>
                  <a:rPr lang="en-US" sz="2400" dirty="0"/>
                  <a:t>So, </a:t>
                </a:r>
                <a:r>
                  <a:rPr lang="en-US" sz="2400" b="1" dirty="0">
                    <a:solidFill>
                      <a:srgbClr val="000066"/>
                    </a:solidFill>
                  </a:rPr>
                  <a:t>did the</a:t>
                </a:r>
                <a14:m>
                  <m:oMath xmlns:m="http://schemas.openxmlformats.org/officeDocument/2006/math">
                    <m:r>
                      <a:rPr lang="en-US" sz="2400" b="1" i="1" smtClean="0">
                        <a:solidFill>
                          <a:srgbClr val="000066"/>
                        </a:solidFill>
                        <a:latin typeface="Cambria Math" panose="02040503050406030204" pitchFamily="18" charset="0"/>
                      </a:rPr>
                      <m:t> </m:t>
                    </m:r>
                    <m:r>
                      <a:rPr lang="en-US" sz="2400" b="1" i="1" smtClean="0">
                        <a:solidFill>
                          <a:srgbClr val="000066"/>
                        </a:solidFill>
                        <a:latin typeface="Cambria Math" panose="02040503050406030204" pitchFamily="18" charset="0"/>
                      </a:rPr>
                      <m:t>𝜷</m:t>
                    </m:r>
                  </m:oMath>
                </a14:m>
                <a:r>
                  <a:rPr lang="en-US" sz="2400" b="1" dirty="0">
                    <a:solidFill>
                      <a:srgbClr val="000066"/>
                    </a:solidFill>
                  </a:rPr>
                  <a:t> of equity increase?</a:t>
                </a:r>
              </a:p>
              <a:p>
                <a:pPr>
                  <a:spcBef>
                    <a:spcPts val="800"/>
                  </a:spcBef>
                  <a:spcAft>
                    <a:spcPts val="800"/>
                  </a:spcAft>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83568" y="2096852"/>
                <a:ext cx="7776864" cy="4068452"/>
              </a:xfrm>
              <a:blipFill rotWithShape="0">
                <a:blip r:embed="rId2"/>
                <a:stretch>
                  <a:fillRect l="-157" t="-1199" r="-11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97BB983-1314-4955-8670-892CDFE4C727}" type="slidenum">
              <a:rPr lang="en-US" smtClean="0"/>
              <a:pPr/>
              <a:t>26</a:t>
            </a:fld>
            <a:endParaRPr lang="en-US" dirty="0"/>
          </a:p>
        </p:txBody>
      </p:sp>
      <p:sp>
        <p:nvSpPr>
          <p:cNvPr id="5" name="Title 4"/>
          <p:cNvSpPr>
            <a:spLocks noGrp="1"/>
          </p:cNvSpPr>
          <p:nvPr>
            <p:ph type="title"/>
          </p:nvPr>
        </p:nvSpPr>
        <p:spPr/>
        <p:txBody>
          <a:bodyPr/>
          <a:lstStyle/>
          <a:p>
            <a:r>
              <a:rPr lang="en-US" dirty="0"/>
              <a:t>More Intuition</a:t>
            </a:r>
          </a:p>
        </p:txBody>
      </p:sp>
    </p:spTree>
    <p:extLst>
      <p:ext uri="{BB962C8B-B14F-4D97-AF65-F5344CB8AC3E}">
        <p14:creationId xmlns:p14="http://schemas.microsoft.com/office/powerpoint/2010/main" val="402895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59532" y="1767874"/>
                <a:ext cx="8136904" cy="4716524"/>
              </a:xfrm>
            </p:spPr>
            <p:txBody>
              <a:bodyPr>
                <a:normAutofit fontScale="92500" lnSpcReduction="10000"/>
              </a:bodyPr>
              <a:lstStyle/>
              <a:p>
                <a:pPr lvl="1">
                  <a:spcBef>
                    <a:spcPts val="800"/>
                  </a:spcBef>
                  <a:spcAft>
                    <a:spcPts val="800"/>
                  </a:spcAft>
                </a:pPr>
                <a:r>
                  <a:rPr lang="en-US" dirty="0"/>
                  <a:t>Answer is “</a:t>
                </a:r>
                <a:r>
                  <a:rPr lang="en-US" b="1" dirty="0">
                    <a:solidFill>
                      <a:srgbClr val="000066"/>
                    </a:solidFill>
                  </a:rPr>
                  <a:t>YES</a:t>
                </a:r>
                <a:r>
                  <a:rPr lang="en-US" dirty="0"/>
                  <a:t>”. </a:t>
                </a:r>
              </a:p>
              <a:p>
                <a:pPr lvl="1">
                  <a:spcBef>
                    <a:spcPts val="800"/>
                  </a:spcBef>
                  <a:spcAft>
                    <a:spcPts val="800"/>
                  </a:spcAft>
                </a:pPr>
                <a:r>
                  <a:rPr lang="en-US" dirty="0"/>
                  <a:t>Think of a </a:t>
                </a:r>
                <a:r>
                  <a:rPr lang="en-US" u="sng" dirty="0"/>
                  <a:t>Firm</a:t>
                </a:r>
                <a:r>
                  <a:rPr lang="en-US" dirty="0"/>
                  <a:t> as a </a:t>
                </a:r>
                <a:r>
                  <a:rPr lang="en-US" b="1" dirty="0">
                    <a:solidFill>
                      <a:srgbClr val="000066"/>
                    </a:solidFill>
                  </a:rPr>
                  <a:t>portfolio</a:t>
                </a:r>
                <a:r>
                  <a:rPr lang="en-US" dirty="0">
                    <a:solidFill>
                      <a:srgbClr val="000066"/>
                    </a:solidFill>
                  </a:rPr>
                  <a:t> </a:t>
                </a:r>
                <a:r>
                  <a:rPr lang="en-US" dirty="0"/>
                  <a:t>of its </a:t>
                </a:r>
                <a:r>
                  <a:rPr lang="en-US" u="sng" dirty="0"/>
                  <a:t>Debt</a:t>
                </a:r>
                <a:r>
                  <a:rPr lang="en-US" dirty="0"/>
                  <a:t> and </a:t>
                </a:r>
                <a:r>
                  <a:rPr lang="en-US" u="sng" dirty="0"/>
                  <a:t>Equity</a:t>
                </a:r>
                <a:r>
                  <a:rPr lang="en-US" dirty="0"/>
                  <a:t>.</a:t>
                </a:r>
              </a:p>
              <a:p>
                <a:pPr lvl="2">
                  <a:spcBef>
                    <a:spcPts val="800"/>
                  </a:spcBef>
                  <a:spcAft>
                    <a:spcPts val="800"/>
                  </a:spcAft>
                </a:pPr>
                <a:r>
                  <a:rPr lang="en-US" dirty="0"/>
                  <a:t>All the firm’s cash flows go to either the Debt holders or Equity holders.</a:t>
                </a:r>
              </a:p>
              <a:p>
                <a:pPr lvl="2">
                  <a:spcBef>
                    <a:spcPts val="800"/>
                  </a:spcBef>
                  <a:spcAft>
                    <a:spcPts val="800"/>
                  </a:spcAf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𝑝𝑜𝑟𝑡</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𝑝𝑜𝑟𝑡</m:t>
                        </m:r>
                      </m: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e>
                    </m:nary>
                  </m:oMath>
                </a14:m>
                <a:endParaRPr lang="en-US" dirty="0"/>
              </a:p>
              <a:p>
                <a:pPr lvl="1">
                  <a:spcBef>
                    <a:spcPts val="800"/>
                  </a:spcBef>
                  <a:spcAft>
                    <a:spcPts val="800"/>
                  </a:spcAft>
                </a:pPr>
                <a:r>
                  <a:rPr lang="en-US" dirty="0"/>
                  <a:t>Therefore,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𝐷</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𝐸</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𝐷</m:t>
                            </m:r>
                          </m:num>
                          <m:den>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𝐷</m:t>
                            </m:r>
                          </m:den>
                        </m:f>
                        <m:r>
                          <a:rPr lang="en-US" b="0" i="1" smtClean="0">
                            <a:latin typeface="Cambria Math" panose="02040503050406030204" pitchFamily="18" charset="0"/>
                          </a:rPr>
                          <m:t>𝛽</m:t>
                        </m:r>
                      </m:e>
                      <m:sub>
                        <m:r>
                          <a:rPr lang="en-US" b="0" i="1" smtClean="0">
                            <a:latin typeface="Cambria Math" panose="02040503050406030204" pitchFamily="18" charset="0"/>
                          </a:rPr>
                          <m:t>𝐷</m:t>
                        </m:r>
                      </m:sub>
                    </m:sSub>
                  </m:oMath>
                </a14:m>
                <a:endParaRPr lang="en-US" dirty="0"/>
              </a:p>
              <a:p>
                <a:pPr lvl="2">
                  <a:spcBef>
                    <a:spcPts val="800"/>
                  </a:spcBef>
                  <a:spcAft>
                    <a:spcPts val="800"/>
                  </a:spcAft>
                </a:pPr>
                <a:r>
                  <a:rPr lang="en-US" altLang="en-US" dirty="0"/>
                  <a:t>Here, E is the market value of firm’s equity, D is the market value of its debt, and E+D is the market value of the firm.</a:t>
                </a:r>
                <a:endParaRPr lang="en-US" dirty="0"/>
              </a:p>
              <a:p>
                <a:pPr lvl="1">
                  <a:spcBef>
                    <a:spcPts val="800"/>
                  </a:spcBef>
                  <a:spcAft>
                    <a:spcPts val="800"/>
                  </a:spcAft>
                </a:pPr>
                <a:r>
                  <a:rPr lang="en-US" dirty="0"/>
                  <a:t>Alternatively, </a:t>
                </a:r>
                <a14:m>
                  <m:oMath xmlns:m="http://schemas.openxmlformats.org/officeDocument/2006/math">
                    <m:sSub>
                      <m:sSubPr>
                        <m:ctrlPr>
                          <a:rPr lang="en-US" b="1" i="1" smtClean="0">
                            <a:solidFill>
                              <a:srgbClr val="000066"/>
                            </a:solidFill>
                            <a:latin typeface="Cambria Math" panose="02040503050406030204" pitchFamily="18" charset="0"/>
                          </a:rPr>
                        </m:ctrlPr>
                      </m:sSubPr>
                      <m:e>
                        <m:r>
                          <a:rPr lang="en-US" b="1" i="1">
                            <a:solidFill>
                              <a:srgbClr val="000066"/>
                            </a:solidFill>
                            <a:latin typeface="Cambria Math" panose="02040503050406030204" pitchFamily="18" charset="0"/>
                          </a:rPr>
                          <m:t>𝜷</m:t>
                        </m:r>
                      </m:e>
                      <m:sub>
                        <m:r>
                          <a:rPr lang="en-US" b="1" i="1">
                            <a:solidFill>
                              <a:srgbClr val="000066"/>
                            </a:solidFill>
                            <a:latin typeface="Cambria Math" panose="02040503050406030204" pitchFamily="18" charset="0"/>
                          </a:rPr>
                          <m:t>𝑬</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𝐷</m:t>
                        </m:r>
                      </m:num>
                      <m:den>
                        <m:r>
                          <a:rPr lang="en-US" i="1">
                            <a:latin typeface="Cambria Math" panose="02040503050406030204" pitchFamily="18" charset="0"/>
                          </a:rPr>
                          <m:t>𝐸</m:t>
                        </m:r>
                      </m:den>
                    </m:f>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𝑉</m:t>
                        </m:r>
                      </m:den>
                    </m:f>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𝐷</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𝐸</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𝐷</m:t>
                        </m:r>
                      </m:sub>
                    </m:sSub>
                    <m:r>
                      <a:rPr lang="en-US" i="1">
                        <a:latin typeface="Cambria Math" panose="02040503050406030204" pitchFamily="18" charset="0"/>
                      </a:rPr>
                      <m:t>)</m:t>
                    </m:r>
                  </m:oMath>
                </a14:m>
                <a:endParaRPr lang="en-US" dirty="0"/>
              </a:p>
              <a:p>
                <a:pPr lvl="2">
                  <a:spcBef>
                    <a:spcPts val="800"/>
                  </a:spcBef>
                  <a:spcAft>
                    <a:spcPts val="800"/>
                  </a:spcAft>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𝐷</m:t>
                        </m:r>
                      </m:sub>
                    </m:sSub>
                  </m:oMath>
                </a14:m>
                <a:r>
                  <a:rPr lang="en-US" dirty="0"/>
                  <a:t> is usually small (zero if the debt is risk-free).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59532" y="1767874"/>
                <a:ext cx="8136904" cy="4716524"/>
              </a:xfrm>
              <a:blipFill rotWithShape="0">
                <a:blip r:embed="rId2"/>
                <a:stretch>
                  <a:fillRect t="-1680" b="-15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97BB983-1314-4955-8670-892CDFE4C727}" type="slidenum">
              <a:rPr lang="en-US" smtClean="0"/>
              <a:pPr/>
              <a:t>27</a:t>
            </a:fld>
            <a:endParaRPr lang="en-US" dirty="0"/>
          </a:p>
        </p:txBody>
      </p:sp>
      <p:sp>
        <p:nvSpPr>
          <p:cNvPr id="5" name="Title 4"/>
          <p:cNvSpPr>
            <a:spLocks noGrp="1"/>
          </p:cNvSpPr>
          <p:nvPr>
            <p:ph type="title"/>
          </p:nvPr>
        </p:nvSpPr>
        <p:spPr/>
        <p:txBody>
          <a:bodyPr/>
          <a:lstStyle/>
          <a:p>
            <a:r>
              <a:rPr lang="en-US" dirty="0"/>
              <a:t>Equity Beta</a:t>
            </a:r>
          </a:p>
        </p:txBody>
      </p:sp>
    </p:spTree>
    <p:extLst>
      <p:ext uri="{BB962C8B-B14F-4D97-AF65-F5344CB8AC3E}">
        <p14:creationId xmlns:p14="http://schemas.microsoft.com/office/powerpoint/2010/main" val="870455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3548" y="1998214"/>
                <a:ext cx="8064896" cy="4347110"/>
              </a:xfrm>
            </p:spPr>
            <p:txBody>
              <a:bodyPr>
                <a:normAutofit lnSpcReduction="10000"/>
              </a:bodyPr>
              <a:lstStyle/>
              <a:p>
                <a:pPr lvl="1">
                  <a:spcBef>
                    <a:spcPts val="800"/>
                  </a:spcBef>
                  <a:spcAft>
                    <a:spcPts val="800"/>
                  </a:spcAft>
                </a:pPr>
                <a:r>
                  <a:rPr lang="en-US" i="1" dirty="0">
                    <a:solidFill>
                      <a:srgbClr val="000066"/>
                    </a:solidFill>
                  </a:rPr>
                  <a:t>Beta of the firm’s assets </a:t>
                </a:r>
                <a:r>
                  <a:rPr lang="en-US" dirty="0"/>
                  <a:t>depends on the risk of firm’s cash flows.</a:t>
                </a:r>
              </a:p>
              <a:p>
                <a:pPr lvl="1">
                  <a:spcBef>
                    <a:spcPts val="800"/>
                  </a:spcBef>
                  <a:spcAft>
                    <a:spcPts val="800"/>
                  </a:spcAft>
                </a:pPr>
                <a:r>
                  <a:rPr lang="en-US" i="1" u="sng" dirty="0">
                    <a:solidFill>
                      <a:srgbClr val="000066"/>
                    </a:solidFill>
                  </a:rPr>
                  <a:t>In absence of frictions</a:t>
                </a:r>
                <a:r>
                  <a:rPr lang="en-US" u="sng" dirty="0"/>
                  <a:t>,</a:t>
                </a:r>
                <a:r>
                  <a:rPr lang="en-US" dirty="0"/>
                  <a:t> cash flows do not change with leverage level.</a:t>
                </a:r>
              </a:p>
              <a:p>
                <a:pPr lvl="1">
                  <a:lnSpc>
                    <a:spcPct val="110000"/>
                  </a:lnSpc>
                  <a:spcBef>
                    <a:spcPts val="800"/>
                  </a:spcBef>
                  <a:spcAft>
                    <a:spcPts val="800"/>
                  </a:spcAft>
                </a:pPr>
                <a:r>
                  <a:rPr lang="en-US" altLang="en-US" dirty="0"/>
                  <a:t>So, </a:t>
                </a:r>
                <a:r>
                  <a:rPr lang="en-US" altLang="en-US" i="1" u="sng" dirty="0">
                    <a:solidFill>
                      <a:srgbClr val="000066"/>
                    </a:solidFill>
                  </a:rPr>
                  <a:t>Beta of firm’s assets </a:t>
                </a:r>
                <a:r>
                  <a:rPr lang="en-US" altLang="en-US" u="sng" dirty="0"/>
                  <a:t>is a constant </a:t>
                </a:r>
                <a:r>
                  <a:rPr lang="en-US" alt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𝐴</m:t>
                        </m:r>
                      </m:sub>
                    </m:sSub>
                  </m:oMath>
                </a14:m>
                <a:r>
                  <a:rPr lang="en-US" altLang="en-US" dirty="0"/>
                  <a:t> does not change with</a:t>
                </a:r>
                <a14:m>
                  <m:oMath xmlns:m="http://schemas.openxmlformats.org/officeDocument/2006/math">
                    <m:r>
                      <a:rPr lang="en-US" altLang="en-US" b="0" i="0" smtClean="0">
                        <a:latin typeface="Cambria Math" panose="02040503050406030204" pitchFamily="18" charset="0"/>
                      </a:rPr>
                      <m:t> </m:t>
                    </m:r>
                    <m:r>
                      <a:rPr lang="en-US" altLang="en-US" b="0" i="1" smtClean="0">
                        <a:latin typeface="Cambria Math" panose="02040503050406030204" pitchFamily="18" charset="0"/>
                      </a:rPr>
                      <m:t>𝐷</m:t>
                    </m:r>
                    <m:r>
                      <a:rPr lang="en-US" altLang="en-US" b="0" i="1" smtClean="0">
                        <a:latin typeface="Cambria Math" panose="02040503050406030204" pitchFamily="18" charset="0"/>
                      </a:rPr>
                      <m:t>/</m:t>
                    </m:r>
                    <m:r>
                      <a:rPr lang="en-US" altLang="en-US" b="0" i="1" smtClean="0">
                        <a:latin typeface="Cambria Math" panose="02040503050406030204" pitchFamily="18" charset="0"/>
                      </a:rPr>
                      <m:t>𝐸</m:t>
                    </m:r>
                  </m:oMath>
                </a14:m>
                <a:r>
                  <a:rPr lang="en-US" altLang="en-US" dirty="0"/>
                  <a:t>).</a:t>
                </a:r>
              </a:p>
              <a:p>
                <a:pPr lvl="1">
                  <a:lnSpc>
                    <a:spcPct val="110000"/>
                  </a:lnSpc>
                  <a:spcBef>
                    <a:spcPts val="800"/>
                  </a:spcBef>
                  <a:spcAft>
                    <a:spcPts val="800"/>
                  </a:spcAft>
                </a:pPr>
                <a:r>
                  <a:rPr lang="en-US" altLang="en-US" dirty="0"/>
                  <a:t>Thus, if </a:t>
                </a:r>
                <a14:m>
                  <m:oMath xmlns:m="http://schemas.openxmlformats.org/officeDocument/2006/math">
                    <m:r>
                      <a:rPr lang="en-US" altLang="en-US" i="1">
                        <a:latin typeface="Cambria Math" panose="02040503050406030204" pitchFamily="18" charset="0"/>
                      </a:rPr>
                      <m:t>𝐷</m:t>
                    </m:r>
                    <m:r>
                      <a:rPr lang="en-US" altLang="en-US" i="1">
                        <a:latin typeface="Cambria Math" panose="02040503050406030204" pitchFamily="18" charset="0"/>
                      </a:rPr>
                      <m:t>/</m:t>
                    </m:r>
                    <m:r>
                      <a:rPr lang="en-US" altLang="en-US" i="1">
                        <a:latin typeface="Cambria Math" panose="02040503050406030204" pitchFamily="18" charset="0"/>
                      </a:rPr>
                      <m:t>𝐸</m:t>
                    </m:r>
                  </m:oMath>
                </a14:m>
                <a:r>
                  <a:rPr lang="en-US" altLang="en-US" dirty="0"/>
                  <a:t> is higher (i.e. the firm has more debt), </a:t>
                </a:r>
                <a:r>
                  <a:rPr lang="en-US" altLang="en-US" i="1" dirty="0">
                    <a:solidFill>
                      <a:srgbClr val="000066"/>
                    </a:solidFill>
                  </a:rPr>
                  <a:t>Beta of equity </a:t>
                </a:r>
                <a:r>
                  <a:rPr lang="en-US" altLang="en-US" dirty="0"/>
                  <a:t>is higher .</a:t>
                </a:r>
              </a:p>
              <a:p>
                <a:pPr lvl="1">
                  <a:lnSpc>
                    <a:spcPct val="110000"/>
                  </a:lnSpc>
                  <a:spcBef>
                    <a:spcPts val="800"/>
                  </a:spcBef>
                  <a:spcAft>
                    <a:spcPts val="800"/>
                  </a:spcAft>
                </a:pPr>
                <a:r>
                  <a:rPr lang="en-US" altLang="en-US" dirty="0"/>
                  <a:t>Debt makes equity riskier by increasing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𝐸</m:t>
                        </m:r>
                      </m:sub>
                    </m:sSub>
                  </m:oMath>
                </a14:m>
                <a:r>
                  <a:rPr lang="en-US" altLang="en-US" dirty="0"/>
                  <a:t>.</a:t>
                </a:r>
              </a:p>
              <a:p>
                <a:pPr>
                  <a:spcBef>
                    <a:spcPts val="800"/>
                  </a:spcBef>
                  <a:spcAft>
                    <a:spcPts val="800"/>
                  </a:spcAft>
                </a:pPr>
                <a:endParaRPr lang="en-US" dirty="0"/>
              </a:p>
              <a:p>
                <a:pPr>
                  <a:spcBef>
                    <a:spcPts val="800"/>
                  </a:spcBef>
                  <a:spcAft>
                    <a:spcPts val="800"/>
                  </a:spcAft>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03548" y="1998214"/>
                <a:ext cx="8064896" cy="4347110"/>
              </a:xfrm>
              <a:blipFill>
                <a:blip r:embed="rId2"/>
                <a:stretch>
                  <a:fillRect t="-1964"/>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297BB983-1314-4955-8670-892CDFE4C727}" type="slidenum">
              <a:rPr lang="en-US" smtClean="0"/>
              <a:pPr/>
              <a:t>28</a:t>
            </a:fld>
            <a:endParaRPr lang="en-US" dirty="0"/>
          </a:p>
        </p:txBody>
      </p:sp>
      <p:sp>
        <p:nvSpPr>
          <p:cNvPr id="5" name="Title 4"/>
          <p:cNvSpPr>
            <a:spLocks noGrp="1"/>
          </p:cNvSpPr>
          <p:nvPr>
            <p:ph type="title"/>
          </p:nvPr>
        </p:nvSpPr>
        <p:spPr/>
        <p:txBody>
          <a:bodyPr/>
          <a:lstStyle/>
          <a:p>
            <a:r>
              <a:rPr lang="en-US" dirty="0"/>
              <a:t>Leverage and Beta</a:t>
            </a:r>
          </a:p>
        </p:txBody>
      </p:sp>
    </p:spTree>
    <p:extLst>
      <p:ext uri="{BB962C8B-B14F-4D97-AF65-F5344CB8AC3E}">
        <p14:creationId xmlns:p14="http://schemas.microsoft.com/office/powerpoint/2010/main" val="870251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Leverage and Beta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532" y="1808820"/>
                <a:ext cx="8327268" cy="4824536"/>
              </a:xfrm>
            </p:spPr>
            <p:txBody>
              <a:bodyPr/>
              <a:lstStyle/>
              <a:p>
                <a:pPr lvl="1">
                  <a:spcBef>
                    <a:spcPts val="800"/>
                  </a:spcBef>
                  <a:spcAft>
                    <a:spcPts val="800"/>
                  </a:spcAft>
                </a:pPr>
                <a:r>
                  <a:rPr lang="en-US" altLang="en-US" sz="2100" dirty="0"/>
                  <a:t>The </a:t>
                </a:r>
                <a:r>
                  <a:rPr lang="en-US" altLang="en-US" sz="2100" i="1" dirty="0">
                    <a:solidFill>
                      <a:srgbClr val="000066"/>
                    </a:solidFill>
                  </a:rPr>
                  <a:t>Beta of firm’s cash flows </a:t>
                </a:r>
                <a:r>
                  <a:rPr lang="en-US" altLang="en-US" sz="2100" dirty="0"/>
                  <a:t>is the firm’s </a:t>
                </a:r>
                <a:r>
                  <a:rPr lang="en-US" altLang="en-US" sz="2100" b="1" dirty="0">
                    <a:solidFill>
                      <a:srgbClr val="C00000"/>
                    </a:solidFill>
                  </a:rPr>
                  <a:t>Asset Beta</a:t>
                </a:r>
              </a:p>
              <a:p>
                <a:pPr lvl="2">
                  <a:spcBef>
                    <a:spcPts val="800"/>
                  </a:spcBef>
                  <a:spcAft>
                    <a:spcPts val="800"/>
                  </a:spcAft>
                </a:pPr>
                <a:r>
                  <a:rPr lang="en-US" altLang="en-US" sz="1900" dirty="0"/>
                  <a:t>It is also the </a:t>
                </a:r>
                <a:r>
                  <a:rPr lang="en-US" altLang="en-US" sz="1900" u="sng" dirty="0"/>
                  <a:t>beta of the Equity of a firm with No Debt</a:t>
                </a:r>
                <a:r>
                  <a:rPr lang="en-US" altLang="en-US" sz="1900" dirty="0"/>
                  <a:t>, since Asset=Equity if the firm had no debt. </a:t>
                </a:r>
                <a:endParaRPr lang="en-US" altLang="en-US" sz="2100" dirty="0"/>
              </a:p>
              <a:p>
                <a:pPr lvl="2">
                  <a:spcBef>
                    <a:spcPts val="800"/>
                  </a:spcBef>
                  <a:spcAft>
                    <a:spcPts val="800"/>
                  </a:spcAft>
                </a:pPr>
                <a:r>
                  <a:rPr lang="en-US" altLang="en-US" sz="1900" dirty="0"/>
                  <a:t>Thus, it is also often called the </a:t>
                </a:r>
                <a:r>
                  <a:rPr lang="en-US" altLang="en-US" sz="1900" b="1" dirty="0">
                    <a:solidFill>
                      <a:srgbClr val="C00000"/>
                    </a:solidFill>
                  </a:rPr>
                  <a:t>Unlevered Equity Beta</a:t>
                </a:r>
                <a:r>
                  <a:rPr lang="en-US" altLang="en-US" sz="1900" dirty="0"/>
                  <a:t>.</a:t>
                </a:r>
              </a:p>
              <a:p>
                <a:pPr lvl="1">
                  <a:spcBef>
                    <a:spcPts val="800"/>
                  </a:spcBef>
                  <a:spcAft>
                    <a:spcPts val="800"/>
                  </a:spcAft>
                </a:pPr>
                <a:r>
                  <a:rPr lang="en-US" altLang="en-US" sz="2100" dirty="0"/>
                  <a:t>With risk-free debt</a:t>
                </a:r>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𝐷</m:t>
                        </m:r>
                      </m:sub>
                    </m:sSub>
                    <m:r>
                      <a:rPr lang="en-US" altLang="zh-CN" sz="2000" b="0" i="1" smtClean="0">
                        <a:latin typeface="Cambria Math" panose="02040503050406030204" pitchFamily="18" charset="0"/>
                      </a:rPr>
                      <m:t>=0</m:t>
                    </m:r>
                  </m:oMath>
                </a14:m>
                <a:r>
                  <a:rPr lang="en-US" altLang="zh-CN" sz="2000" dirty="0"/>
                  <a:t>), </a:t>
                </a:r>
                <a:r>
                  <a:rPr lang="en-US" altLang="en-US" sz="2100" dirty="0"/>
                  <a:t>the </a:t>
                </a:r>
                <a:r>
                  <a:rPr lang="en-US" altLang="en-US" sz="2100" i="1" dirty="0">
                    <a:solidFill>
                      <a:srgbClr val="000066"/>
                    </a:solidFill>
                  </a:rPr>
                  <a:t>(levered) Equity Beta </a:t>
                </a:r>
                <a:r>
                  <a:rPr lang="en-US" altLang="en-US" sz="2100" dirty="0"/>
                  <a:t>is </a:t>
                </a:r>
              </a:p>
              <a:p>
                <a:pPr marL="344487" lvl="1" indent="0">
                  <a:spcBef>
                    <a:spcPts val="80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𝐸</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𝐷</m:t>
                              </m:r>
                            </m:num>
                            <m:den>
                              <m:r>
                                <a:rPr lang="en-US" sz="2000" b="0" i="1" smtClean="0">
                                  <a:latin typeface="Cambria Math" panose="02040503050406030204" pitchFamily="18" charset="0"/>
                                </a:rPr>
                                <m:t>𝐸</m:t>
                              </m:r>
                            </m:den>
                          </m:f>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𝛽</m:t>
                          </m:r>
                        </m:e>
                        <m:sub>
                          <m:r>
                            <a:rPr lang="en-US" sz="2000" b="0" i="1" smtClean="0">
                              <a:latin typeface="Cambria Math" panose="02040503050406030204" pitchFamily="18" charset="0"/>
                            </a:rPr>
                            <m:t>𝐴</m:t>
                          </m:r>
                        </m:sub>
                      </m:sSub>
                    </m:oMath>
                  </m:oMathPara>
                </a14:m>
                <a:endParaRPr lang="en-US" altLang="en-US" sz="2100" dirty="0"/>
              </a:p>
              <a:p>
                <a:pPr lvl="1">
                  <a:spcBef>
                    <a:spcPts val="800"/>
                  </a:spcBef>
                  <a:spcAft>
                    <a:spcPts val="800"/>
                  </a:spcAft>
                </a:pPr>
                <a:r>
                  <a:rPr lang="en-US" sz="2100" dirty="0"/>
                  <a:t>With risky </a:t>
                </a:r>
                <a:r>
                  <a:rPr lang="en-US" sz="2000" dirty="0"/>
                  <a:t>debt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𝛽</m:t>
                        </m:r>
                      </m:e>
                      <m:sub>
                        <m:r>
                          <a:rPr lang="en-US" altLang="zh-CN" sz="2000" i="1">
                            <a:latin typeface="Cambria Math" panose="02040503050406030204" pitchFamily="18" charset="0"/>
                          </a:rPr>
                          <m:t>𝐷</m:t>
                        </m:r>
                      </m:sub>
                    </m:sSub>
                    <m:r>
                      <a:rPr lang="en-US" altLang="zh-CN" sz="2000" b="0" i="1" smtClean="0">
                        <a:latin typeface="Cambria Math" panose="02040503050406030204" pitchFamily="18" charset="0"/>
                      </a:rPr>
                      <m:t>&gt;0</m:t>
                    </m:r>
                  </m:oMath>
                </a14:m>
                <a:r>
                  <a:rPr lang="en-US" sz="2000" dirty="0"/>
                  <a:t>), the </a:t>
                </a:r>
                <a:r>
                  <a:rPr lang="en-US" sz="2000" i="1" dirty="0">
                    <a:solidFill>
                      <a:srgbClr val="000066"/>
                    </a:solidFill>
                  </a:rPr>
                  <a:t>Equity Beta </a:t>
                </a:r>
                <a:r>
                  <a:rPr lang="en-US" sz="2100" dirty="0"/>
                  <a:t>is</a:t>
                </a:r>
              </a:p>
              <a:p>
                <a:pPr marL="344487" lvl="1" indent="0">
                  <a:spcBef>
                    <a:spcPts val="800"/>
                  </a:spcBef>
                  <a:spcAft>
                    <a:spcPts val="8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𝐸</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𝐴</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𝐷</m:t>
                          </m:r>
                        </m:num>
                        <m:den>
                          <m:r>
                            <a:rPr lang="en-US" sz="2000" i="1">
                              <a:latin typeface="Cambria Math" panose="02040503050406030204" pitchFamily="18" charset="0"/>
                            </a:rPr>
                            <m:t>𝐸</m:t>
                          </m:r>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𝐴</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𝐷</m:t>
                          </m:r>
                        </m:sub>
                      </m:sSub>
                      <m:r>
                        <a:rPr lang="en-US" sz="2000" i="1">
                          <a:latin typeface="Cambria Math" panose="02040503050406030204" pitchFamily="18" charset="0"/>
                        </a:rPr>
                        <m:t>)</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532" y="1808820"/>
                <a:ext cx="8327268" cy="4824536"/>
              </a:xfrm>
              <a:blipFill rotWithShape="0">
                <a:blip r:embed="rId2"/>
                <a:stretch>
                  <a:fillRect t="-8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29</a:t>
            </a:fld>
            <a:endParaRPr lang="en-US" altLang="en-US" dirty="0"/>
          </a:p>
        </p:txBody>
      </p:sp>
    </p:spTree>
    <p:extLst>
      <p:ext uri="{BB962C8B-B14F-4D97-AF65-F5344CB8AC3E}">
        <p14:creationId xmlns:p14="http://schemas.microsoft.com/office/powerpoint/2010/main" val="309734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2071936"/>
            <a:ext cx="7704856" cy="4453408"/>
          </a:xfrm>
        </p:spPr>
        <p:txBody>
          <a:bodyPr/>
          <a:lstStyle/>
          <a:p>
            <a:pPr marL="457200" indent="-457200">
              <a:spcBef>
                <a:spcPts val="800"/>
              </a:spcBef>
              <a:spcAft>
                <a:spcPts val="800"/>
              </a:spcAft>
              <a:buFont typeface="Arial" panose="020B0604020202020204" pitchFamily="34" charset="0"/>
              <a:buChar char="•"/>
            </a:pPr>
            <a:r>
              <a:rPr lang="en-US" sz="2400" dirty="0"/>
              <a:t>A company’s cost of equity is 13% (R=13%) and its cost of debt is 10% (YTM=10%)</a:t>
            </a:r>
          </a:p>
          <a:p>
            <a:pPr marL="457200" indent="-457200">
              <a:spcBef>
                <a:spcPts val="800"/>
              </a:spcBef>
              <a:spcAft>
                <a:spcPts val="800"/>
              </a:spcAft>
              <a:buFont typeface="Arial" panose="020B0604020202020204" pitchFamily="34" charset="0"/>
              <a:buChar char="•"/>
            </a:pPr>
            <a:r>
              <a:rPr lang="en-US" sz="2400" dirty="0"/>
              <a:t>Does this mean that it is cheaper for this company to finance its projects with debt rather than equity?</a:t>
            </a:r>
          </a:p>
          <a:p>
            <a:pPr marL="457200" indent="-457200">
              <a:spcBef>
                <a:spcPts val="800"/>
              </a:spcBef>
              <a:spcAft>
                <a:spcPts val="800"/>
              </a:spcAft>
              <a:buFont typeface="Arial" panose="020B0604020202020204" pitchFamily="34" charset="0"/>
              <a:buChar char="•"/>
            </a:pPr>
            <a:r>
              <a:rPr lang="en-US" sz="2400" dirty="0"/>
              <a:t>Should this company issue debt and buy back stock shares?</a:t>
            </a:r>
          </a:p>
          <a:p>
            <a:pPr marL="457200" indent="-457200">
              <a:spcBef>
                <a:spcPts val="800"/>
              </a:spcBef>
              <a:spcAft>
                <a:spcPts val="800"/>
              </a:spcAft>
              <a:buFont typeface="Arial" panose="020B0604020202020204" pitchFamily="34" charset="0"/>
              <a:buChar char="•"/>
            </a:pPr>
            <a:r>
              <a:rPr lang="en-US" altLang="en-US" sz="2400" dirty="0"/>
              <a:t>Could this company lower its WACC by increasing D/V and decreasing E/V?</a:t>
            </a:r>
          </a:p>
          <a:p>
            <a:pPr marL="457200" indent="-457200">
              <a:spcBef>
                <a:spcPts val="800"/>
              </a:spcBef>
              <a:spcAft>
                <a:spcPts val="800"/>
              </a:spcAft>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297BB983-1314-4955-8670-892CDFE4C727}" type="slidenum">
              <a:rPr lang="en-US" smtClean="0"/>
              <a:pPr/>
              <a:t>3</a:t>
            </a:fld>
            <a:endParaRPr lang="en-US" dirty="0"/>
          </a:p>
        </p:txBody>
      </p:sp>
      <p:sp>
        <p:nvSpPr>
          <p:cNvPr id="5" name="Title 4"/>
          <p:cNvSpPr>
            <a:spLocks noGrp="1"/>
          </p:cNvSpPr>
          <p:nvPr>
            <p:ph type="title"/>
          </p:nvPr>
        </p:nvSpPr>
        <p:spPr/>
        <p:txBody>
          <a:bodyPr/>
          <a:lstStyle/>
          <a:p>
            <a:r>
              <a:rPr lang="en-US" dirty="0"/>
              <a:t>A Puzzle</a:t>
            </a:r>
          </a:p>
        </p:txBody>
      </p:sp>
    </p:spTree>
    <p:extLst>
      <p:ext uri="{BB962C8B-B14F-4D97-AF65-F5344CB8AC3E}">
        <p14:creationId xmlns:p14="http://schemas.microsoft.com/office/powerpoint/2010/main" val="7146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719572" y="1952836"/>
                <a:ext cx="7776864" cy="4447964"/>
              </a:xfrm>
            </p:spPr>
            <p:txBody>
              <a:bodyPr>
                <a:noAutofit/>
              </a:bodyPr>
              <a:lstStyle/>
              <a:p>
                <a:pPr>
                  <a:spcBef>
                    <a:spcPts val="800"/>
                  </a:spcBef>
                  <a:spcAft>
                    <a:spcPts val="800"/>
                  </a:spcAft>
                </a:pPr>
                <a:r>
                  <a:rPr lang="en-US" altLang="en-US" sz="2400" b="1" dirty="0">
                    <a:solidFill>
                      <a:srgbClr val="000066"/>
                    </a:solidFill>
                  </a:rPr>
                  <a:t>Proposition II (without Taxes): </a:t>
                </a:r>
              </a:p>
              <a:p>
                <a:pPr>
                  <a:spcBef>
                    <a:spcPts val="800"/>
                  </a:spcBef>
                  <a:spcAft>
                    <a:spcPts val="800"/>
                  </a:spcAft>
                </a:pPr>
                <a:r>
                  <a:rPr lang="en-US" altLang="en-US" sz="2400" dirty="0"/>
                  <a:t>The </a:t>
                </a:r>
                <a:r>
                  <a:rPr lang="en-US" altLang="en-US" sz="2400" i="1" dirty="0">
                    <a:solidFill>
                      <a:srgbClr val="000066"/>
                    </a:solidFill>
                  </a:rPr>
                  <a:t>expected return on equity </a:t>
                </a:r>
                <a:r>
                  <a:rPr lang="en-US" altLang="en-US" sz="2400" dirty="0"/>
                  <a:t>of a levered firm increases in proportion to leverage (D/E):</a:t>
                </a:r>
              </a:p>
              <a:p>
                <a:pPr>
                  <a:spcBef>
                    <a:spcPts val="800"/>
                  </a:spcBef>
                  <a:spcAft>
                    <a:spcPts val="800"/>
                  </a:spcAft>
                </a:pPr>
                <a14:m>
                  <m:oMathPara xmlns:m="http://schemas.openxmlformats.org/officeDocument/2006/math">
                    <m:oMathParaPr>
                      <m:jc m:val="centerGroup"/>
                    </m:oMathParaPr>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𝑟</m:t>
                          </m:r>
                        </m:e>
                        <m:sub>
                          <m:r>
                            <a:rPr lang="en-US" altLang="en-US" sz="2400" b="0" i="1" smtClean="0">
                              <a:latin typeface="Cambria Math" panose="02040503050406030204" pitchFamily="18" charset="0"/>
                            </a:rPr>
                            <m:t>𝐸</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𝑟</m:t>
                          </m:r>
                        </m:e>
                        <m:sub>
                          <m:r>
                            <a:rPr lang="en-US" altLang="en-US" sz="2400" b="0" i="1" smtClean="0">
                              <a:latin typeface="Cambria Math" panose="02040503050406030204" pitchFamily="18" charset="0"/>
                            </a:rPr>
                            <m:t>𝐴</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𝑟</m:t>
                          </m:r>
                        </m:e>
                        <m:sub>
                          <m:r>
                            <a:rPr lang="en-US" altLang="en-US" sz="2400" b="0" i="1" smtClean="0">
                              <a:latin typeface="Cambria Math" panose="02040503050406030204" pitchFamily="18" charset="0"/>
                            </a:rPr>
                            <m:t>𝐴</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𝑟</m:t>
                          </m:r>
                        </m:e>
                        <m:sub>
                          <m:r>
                            <a:rPr lang="en-US" altLang="en-US" sz="2400" b="0" i="1" smtClean="0">
                              <a:latin typeface="Cambria Math" panose="02040503050406030204" pitchFamily="18" charset="0"/>
                            </a:rPr>
                            <m:t>𝐷</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ea typeface="Cambria Math" panose="02040503050406030204" pitchFamily="18" charset="0"/>
                        </a:rPr>
                        <m:t>∙</m:t>
                      </m:r>
                      <m:f>
                        <m:fPr>
                          <m:ctrlPr>
                            <a:rPr lang="en-US" altLang="en-US" sz="2400" b="0" i="1" smtClean="0">
                              <a:latin typeface="Cambria Math" panose="02040503050406030204" pitchFamily="18" charset="0"/>
                              <a:ea typeface="Cambria Math" panose="02040503050406030204" pitchFamily="18" charset="0"/>
                            </a:rPr>
                          </m:ctrlPr>
                        </m:fPr>
                        <m:num>
                          <m:r>
                            <a:rPr lang="en-US" altLang="en-US" sz="2400" b="0" i="1" smtClean="0">
                              <a:latin typeface="Cambria Math" panose="02040503050406030204" pitchFamily="18" charset="0"/>
                              <a:ea typeface="Cambria Math" panose="02040503050406030204" pitchFamily="18" charset="0"/>
                            </a:rPr>
                            <m:t>𝐷</m:t>
                          </m:r>
                        </m:num>
                        <m:den>
                          <m:r>
                            <a:rPr lang="en-US" altLang="en-US" sz="2400" b="0" i="1" smtClean="0">
                              <a:latin typeface="Cambria Math" panose="02040503050406030204" pitchFamily="18" charset="0"/>
                              <a:ea typeface="Cambria Math" panose="02040503050406030204" pitchFamily="18" charset="0"/>
                            </a:rPr>
                            <m:t>𝐸</m:t>
                          </m:r>
                        </m:den>
                      </m:f>
                    </m:oMath>
                  </m:oMathPara>
                </a14:m>
                <a:endParaRPr lang="en-GB" altLang="en-US" sz="2400" dirty="0"/>
              </a:p>
              <a:p>
                <a:pPr lvl="1">
                  <a:spcBef>
                    <a:spcPts val="800"/>
                  </a:spcBef>
                  <a:spcAft>
                    <a:spcPts val="800"/>
                  </a:spcAft>
                </a:pPr>
                <a14:m>
                  <m:oMath xmlns:m="http://schemas.openxmlformats.org/officeDocument/2006/math">
                    <m:sSub>
                      <m:sSubPr>
                        <m:ctrlPr>
                          <a:rPr lang="en-US" altLang="en-US" sz="2000" i="1">
                            <a:latin typeface="Cambria Math" panose="02040503050406030204" pitchFamily="18" charset="0"/>
                          </a:rPr>
                        </m:ctrlPr>
                      </m:sSubPr>
                      <m:e>
                        <m:r>
                          <a:rPr lang="en-US" altLang="en-US" sz="2000" i="1">
                            <a:latin typeface="Cambria Math" panose="02040503050406030204" pitchFamily="18" charset="0"/>
                          </a:rPr>
                          <m:t>𝑟</m:t>
                        </m:r>
                      </m:e>
                      <m:sub>
                        <m:r>
                          <a:rPr lang="en-US" altLang="en-US" sz="2000" i="1">
                            <a:latin typeface="Cambria Math" panose="02040503050406030204" pitchFamily="18" charset="0"/>
                          </a:rPr>
                          <m:t>𝐴</m:t>
                        </m:r>
                      </m:sub>
                    </m:sSub>
                  </m:oMath>
                </a14:m>
                <a:r>
                  <a:rPr lang="en-GB" altLang="en-US" sz="2000" dirty="0"/>
                  <a:t> the return on assets if the firm had no debt.</a:t>
                </a:r>
              </a:p>
              <a:p>
                <a:pPr lvl="2">
                  <a:spcBef>
                    <a:spcPts val="800"/>
                  </a:spcBef>
                  <a:spcAft>
                    <a:spcPts val="800"/>
                  </a:spcAft>
                </a:pPr>
                <a:r>
                  <a:rPr lang="en-GB" altLang="en-US" sz="1800" dirty="0"/>
                  <a:t>Any increase in expected return is exactly offset by an increase in risk.</a:t>
                </a:r>
              </a:p>
              <a:p>
                <a:pPr lvl="2">
                  <a:spcBef>
                    <a:spcPts val="800"/>
                  </a:spcBef>
                  <a:spcAft>
                    <a:spcPts val="800"/>
                  </a:spcAft>
                </a:pPr>
                <a:r>
                  <a:rPr lang="en-GB" altLang="en-US" sz="1800" dirty="0"/>
                  <a:t>Firm value does not change with leverage in absence of taxes and other frictions.</a:t>
                </a:r>
                <a:endParaRPr lang="en-US" altLang="en-US" sz="1800" dirty="0"/>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719572" y="1952836"/>
                <a:ext cx="7776864" cy="4447964"/>
              </a:xfrm>
              <a:blipFill rotWithShape="0">
                <a:blip r:embed="rId2"/>
                <a:stretch>
                  <a:fillRect l="-1176" t="-109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297BB983-1314-4955-8670-892CDFE4C727}" type="slidenum">
              <a:rPr lang="en-US" smtClean="0"/>
              <a:t>30</a:t>
            </a:fld>
            <a:endParaRPr lang="en-US" dirty="0"/>
          </a:p>
        </p:txBody>
      </p:sp>
      <p:sp>
        <p:nvSpPr>
          <p:cNvPr id="2" name="Title 1"/>
          <p:cNvSpPr>
            <a:spLocks noGrp="1"/>
          </p:cNvSpPr>
          <p:nvPr>
            <p:ph type="title"/>
          </p:nvPr>
        </p:nvSpPr>
        <p:spPr>
          <a:xfrm>
            <a:off x="381000" y="368660"/>
            <a:ext cx="8382000" cy="1143000"/>
          </a:xfrm>
        </p:spPr>
        <p:txBody>
          <a:bodyPr>
            <a:normAutofit/>
          </a:bodyPr>
          <a:lstStyle/>
          <a:p>
            <a:r>
              <a:rPr lang="en-US" dirty="0"/>
              <a:t>The M&amp;M Theorem</a:t>
            </a:r>
          </a:p>
        </p:txBody>
      </p:sp>
    </p:spTree>
    <p:extLst>
      <p:ext uri="{BB962C8B-B14F-4D97-AF65-F5344CB8AC3E}">
        <p14:creationId xmlns:p14="http://schemas.microsoft.com/office/powerpoint/2010/main" val="58867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FE7D3-67E3-4231-B5A2-2DC8FB6D5A21}"/>
              </a:ext>
            </a:extLst>
          </p:cNvPr>
          <p:cNvSpPr>
            <a:spLocks noGrp="1"/>
          </p:cNvSpPr>
          <p:nvPr>
            <p:ph type="title"/>
          </p:nvPr>
        </p:nvSpPr>
        <p:spPr/>
        <p:txBody>
          <a:bodyPr/>
          <a:lstStyle/>
          <a:p>
            <a:r>
              <a:rPr lang="en-US" altLang="zh-CN" dirty="0"/>
              <a:t>Cost of Capital Revisited</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60F3CF-C221-4A26-85FC-0044B6E2FC1B}"/>
                  </a:ext>
                </a:extLst>
              </p:cNvPr>
              <p:cNvSpPr>
                <a:spLocks noGrp="1"/>
              </p:cNvSpPr>
              <p:nvPr>
                <p:ph idx="1"/>
              </p:nvPr>
            </p:nvSpPr>
            <p:spPr>
              <a:xfrm>
                <a:off x="647564" y="1901806"/>
                <a:ext cx="7848872" cy="4572272"/>
              </a:xfrm>
            </p:spPr>
            <p:txBody>
              <a:bodyPr/>
              <a:lstStyle/>
              <a:p>
                <a:pPr lvl="1">
                  <a:spcBef>
                    <a:spcPts val="800"/>
                  </a:spcBef>
                  <a:spcAft>
                    <a:spcPts val="800"/>
                  </a:spcAft>
                </a:pPr>
                <a:r>
                  <a:rPr lang="en-US" altLang="zh-CN" b="1" dirty="0">
                    <a:solidFill>
                      <a:srgbClr val="000066"/>
                    </a:solidFill>
                  </a:rPr>
                  <a:t>In absence of taxes and other frictions:</a:t>
                </a:r>
              </a:p>
              <a:p>
                <a:pPr marL="344487" lvl="1" indent="0">
                  <a:spcBef>
                    <a:spcPts val="800"/>
                  </a:spcBef>
                  <a:spcAft>
                    <a:spcPts val="800"/>
                  </a:spcAft>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𝑊𝐴𝐶𝐶</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𝐸</m:t>
                          </m:r>
                        </m:num>
                        <m:den>
                          <m:r>
                            <a:rPr lang="en-US" altLang="zh-CN" sz="2000" b="0" i="1" smtClean="0">
                              <a:latin typeface="Cambria Math" panose="02040503050406030204" pitchFamily="18" charset="0"/>
                            </a:rPr>
                            <m:t>𝑉</m:t>
                          </m:r>
                        </m:den>
                      </m:f>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𝐸</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𝐷</m:t>
                          </m:r>
                        </m:num>
                        <m:den>
                          <m:r>
                            <a:rPr lang="en-US" altLang="zh-CN" sz="2000" b="0" i="1" smtClean="0">
                              <a:latin typeface="Cambria Math" panose="02040503050406030204" pitchFamily="18" charset="0"/>
                            </a:rPr>
                            <m:t>𝑉</m:t>
                          </m:r>
                        </m:den>
                      </m:f>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𝐷</m:t>
                          </m:r>
                        </m:sub>
                      </m:sSub>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𝐴</m:t>
                          </m:r>
                        </m:sub>
                      </m:sSub>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𝑏𝑦</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&amp;</m:t>
                      </m:r>
                      <m:r>
                        <a:rPr lang="en-US" altLang="zh-CN" sz="2000" b="0" i="1" smtClean="0">
                          <a:latin typeface="Cambria Math" panose="02040503050406030204" pitchFamily="18" charset="0"/>
                        </a:rPr>
                        <m:t>𝑀</m:t>
                      </m:r>
                      <m:r>
                        <a:rPr lang="en-US" altLang="zh-CN" sz="2000" b="0" i="1" smtClean="0">
                          <a:latin typeface="Cambria Math" panose="02040503050406030204" pitchFamily="18" charset="0"/>
                        </a:rPr>
                        <m:t>#2)</m:t>
                      </m:r>
                    </m:oMath>
                  </m:oMathPara>
                </a14:m>
                <a:endParaRPr lang="en-US" altLang="zh-CN" sz="2000" b="0" dirty="0"/>
              </a:p>
              <a:p>
                <a:pPr marL="925512" lvl="2" indent="-285750">
                  <a:spcBef>
                    <a:spcPts val="800"/>
                  </a:spcBef>
                  <a:spcAft>
                    <a:spcPts val="800"/>
                  </a:spcAft>
                </a:pPr>
                <a:r>
                  <a:rPr lang="en-US" altLang="zh-CN" sz="1800" b="0" dirty="0"/>
                  <a:t>where </a:t>
                </a:r>
                <a14:m>
                  <m:oMath xmlns:m="http://schemas.openxmlformats.org/officeDocument/2006/math">
                    <m:r>
                      <a:rPr lang="en-US" altLang="zh-CN" sz="1800" b="0" i="1" smtClean="0">
                        <a:latin typeface="Cambria Math" panose="02040503050406030204" pitchFamily="18" charset="0"/>
                      </a:rPr>
                      <m:t>𝑉</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𝐸</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𝐷</m:t>
                    </m:r>
                  </m:oMath>
                </a14:m>
                <a:endParaRPr lang="en-US" altLang="zh-CN" sz="1800" b="0" dirty="0"/>
              </a:p>
              <a:p>
                <a:pPr marL="687387" lvl="1" indent="-342900">
                  <a:spcBef>
                    <a:spcPts val="800"/>
                  </a:spcBef>
                  <a:spcAft>
                    <a:spcPts val="800"/>
                  </a:spcAft>
                </a:pPr>
                <a:r>
                  <a:rPr lang="en-US" altLang="zh-CN" b="0" dirty="0"/>
                  <a:t>Recall: WACC is the </a:t>
                </a:r>
                <a:r>
                  <a:rPr lang="en-US" altLang="zh-CN" b="0" i="1" u="sng" dirty="0">
                    <a:solidFill>
                      <a:srgbClr val="000066"/>
                    </a:solidFill>
                  </a:rPr>
                  <a:t>discount rate </a:t>
                </a:r>
                <a:r>
                  <a:rPr lang="en-US" altLang="zh-CN" b="0" dirty="0"/>
                  <a:t>for firm’s cash flows.  </a:t>
                </a:r>
                <a:r>
                  <a:rPr lang="en-US" altLang="zh-CN" dirty="0"/>
                  <a:t>W</a:t>
                </a:r>
                <a:r>
                  <a:rPr lang="en-US" altLang="zh-CN" b="0" dirty="0"/>
                  <a:t>hy?</a:t>
                </a:r>
              </a:p>
              <a:p>
                <a:pPr lvl="2">
                  <a:spcBef>
                    <a:spcPts val="800"/>
                  </a:spcBef>
                  <a:spcAft>
                    <a:spcPts val="800"/>
                  </a:spcAft>
                </a:pPr>
                <a:r>
                  <a:rPr lang="en-US" altLang="zh-CN" sz="2000" dirty="0"/>
                  <a:t>Cash flow of firm = dollar return to equity holders+ dollar return to debt holders (CF</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𝐸</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𝐸</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𝐷</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𝐷</m:t>
                    </m:r>
                  </m:oMath>
                </a14:m>
                <a:r>
                  <a:rPr lang="en-US" altLang="zh-CN" sz="2000" dirty="0"/>
                  <a:t>)</a:t>
                </a:r>
              </a:p>
              <a:p>
                <a:pPr lvl="2">
                  <a:spcBef>
                    <a:spcPts val="800"/>
                  </a:spcBef>
                  <a:spcAft>
                    <a:spcPts val="800"/>
                  </a:spcAft>
                </a:pPr>
                <a:r>
                  <a:rPr lang="en-US" altLang="zh-CN" sz="2000" dirty="0"/>
                  <a:t>Value of Firm </a:t>
                </a:r>
                <a14:m>
                  <m:oMath xmlns:m="http://schemas.openxmlformats.org/officeDocument/2006/math">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oMath>
                </a14:m>
                <a:r>
                  <a:rPr lang="en-US" altLang="zh-CN" sz="2000" dirty="0"/>
                  <a:t> (or, </a:t>
                </a:r>
                <a14:m>
                  <m:oMath xmlns:m="http://schemas.openxmlformats.org/officeDocument/2006/math">
                    <m:r>
                      <a:rPr lang="en-US" altLang="zh-CN" sz="2000" b="0" i="1" dirty="0" smtClean="0">
                        <a:latin typeface="Cambria Math" panose="02040503050406030204" pitchFamily="18" charset="0"/>
                      </a:rPr>
                      <m:t>𝑟</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𝐶𝐹</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𝑉</m:t>
                    </m:r>
                    <m:r>
                      <a:rPr lang="en-US" altLang="zh-CN" sz="2000" b="0" i="1" dirty="0" smtClean="0">
                        <a:latin typeface="Cambria Math" panose="02040503050406030204" pitchFamily="18" charset="0"/>
                      </a:rPr>
                      <m:t>)</m:t>
                    </m:r>
                  </m:oMath>
                </a14:m>
                <a:endParaRPr lang="en-US" altLang="zh-CN" sz="2000" b="0" dirty="0"/>
              </a:p>
              <a:p>
                <a:pPr lvl="2">
                  <a:spcBef>
                    <a:spcPts val="800"/>
                  </a:spcBef>
                  <a:spcAft>
                    <a:spcPts val="800"/>
                  </a:spcAft>
                </a:pPr>
                <a:r>
                  <a:rPr lang="en-US" altLang="zh-CN" sz="2000" dirty="0"/>
                  <a:t>Thus </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𝐸</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𝐸</m:t>
                        </m:r>
                      </m:num>
                      <m:den>
                        <m:r>
                          <a:rPr lang="en-US" altLang="zh-CN" sz="2000" b="0" i="1" smtClean="0">
                            <a:latin typeface="Cambria Math" panose="02040503050406030204" pitchFamily="18" charset="0"/>
                            <a:ea typeface="Cambria Math" panose="02040503050406030204" pitchFamily="18" charset="0"/>
                          </a:rPr>
                          <m:t>𝑉</m:t>
                        </m:r>
                      </m:den>
                    </m:f>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𝐷</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𝐷</m:t>
                        </m:r>
                      </m:num>
                      <m:den>
                        <m:r>
                          <a:rPr lang="en-US" altLang="zh-CN" sz="2000" b="0" i="1" smtClean="0">
                            <a:latin typeface="Cambria Math" panose="02040503050406030204" pitchFamily="18" charset="0"/>
                            <a:ea typeface="Cambria Math" panose="02040503050406030204" pitchFamily="18" charset="0"/>
                          </a:rPr>
                          <m:t>𝑉</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𝑊𝐴𝐶𝐶</m:t>
                    </m:r>
                  </m:oMath>
                </a14:m>
                <a:endParaRPr lang="en-US" altLang="zh-CN" sz="2000" dirty="0"/>
              </a:p>
              <a:p>
                <a:pPr marL="687387" lvl="1" indent="-342900">
                  <a:spcBef>
                    <a:spcPts val="800"/>
                  </a:spcBef>
                  <a:spcAft>
                    <a:spcPts val="800"/>
                  </a:spcAft>
                </a:pPr>
                <a:endParaRPr lang="en-US" altLang="zh-CN" b="0" dirty="0"/>
              </a:p>
              <a:p>
                <a:pPr marL="344487" lvl="1" indent="0">
                  <a:spcBef>
                    <a:spcPts val="800"/>
                  </a:spcBef>
                  <a:spcAft>
                    <a:spcPts val="800"/>
                  </a:spcAft>
                  <a:buNone/>
                </a:pPr>
                <a:endParaRPr lang="zh-CN" altLang="en-US" dirty="0"/>
              </a:p>
            </p:txBody>
          </p:sp>
        </mc:Choice>
        <mc:Fallback xmlns="">
          <p:sp>
            <p:nvSpPr>
              <p:cNvPr id="3" name="内容占位符 2">
                <a:extLst>
                  <a:ext uri="{FF2B5EF4-FFF2-40B4-BE49-F238E27FC236}">
                    <a16:creationId xmlns:a16="http://schemas.microsoft.com/office/drawing/2014/main" id="{D760F3CF-C221-4A26-85FC-0044B6E2FC1B}"/>
                  </a:ext>
                </a:extLst>
              </p:cNvPr>
              <p:cNvSpPr>
                <a:spLocks noGrp="1" noRot="1" noChangeAspect="1" noMove="1" noResize="1" noEditPoints="1" noAdjustHandles="1" noChangeArrowheads="1" noChangeShapeType="1" noTextEdit="1"/>
              </p:cNvSpPr>
              <p:nvPr>
                <p:ph idx="1"/>
              </p:nvPr>
            </p:nvSpPr>
            <p:spPr>
              <a:xfrm>
                <a:off x="647564" y="1901806"/>
                <a:ext cx="7848872" cy="4572272"/>
              </a:xfrm>
              <a:blipFill>
                <a:blip r:embed="rId3"/>
                <a:stretch>
                  <a:fillRect t="-1067" r="-333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86F91AD-3DFC-4155-AECC-30A3050EE803}"/>
              </a:ext>
            </a:extLst>
          </p:cNvPr>
          <p:cNvSpPr>
            <a:spLocks noGrp="1"/>
          </p:cNvSpPr>
          <p:nvPr>
            <p:ph type="sldNum" sz="quarter" idx="12"/>
          </p:nvPr>
        </p:nvSpPr>
        <p:spPr/>
        <p:txBody>
          <a:bodyPr/>
          <a:lstStyle/>
          <a:p>
            <a:fld id="{72C6B117-A1BB-46C5-94C4-58E564744097}" type="slidenum">
              <a:rPr lang="en-US" altLang="en-US" smtClean="0"/>
              <a:pPr/>
              <a:t>31</a:t>
            </a:fld>
            <a:endParaRPr lang="en-US" altLang="en-US"/>
          </a:p>
        </p:txBody>
      </p:sp>
    </p:spTree>
    <p:extLst>
      <p:ext uri="{BB962C8B-B14F-4D97-AF65-F5344CB8AC3E}">
        <p14:creationId xmlns:p14="http://schemas.microsoft.com/office/powerpoint/2010/main" val="511552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50C03-D0B5-4D02-A0A0-87C1DEEBAFC9}"/>
              </a:ext>
            </a:extLst>
          </p:cNvPr>
          <p:cNvSpPr>
            <a:spLocks noGrp="1"/>
          </p:cNvSpPr>
          <p:nvPr>
            <p:ph type="title"/>
          </p:nvPr>
        </p:nvSpPr>
        <p:spPr/>
        <p:txBody>
          <a:bodyPr/>
          <a:lstStyle/>
          <a:p>
            <a:r>
              <a:rPr lang="en-US" altLang="zh-CN" dirty="0"/>
              <a:t>Connections</a:t>
            </a:r>
            <a:endParaRPr lang="zh-CN" altLang="en-US" dirty="0"/>
          </a:p>
        </p:txBody>
      </p:sp>
      <p:sp>
        <p:nvSpPr>
          <p:cNvPr id="3" name="内容占位符 2">
            <a:extLst>
              <a:ext uri="{FF2B5EF4-FFF2-40B4-BE49-F238E27FC236}">
                <a16:creationId xmlns:a16="http://schemas.microsoft.com/office/drawing/2014/main" id="{6001AEC9-6D89-48C5-8F0C-77842BAFC0B0}"/>
              </a:ext>
            </a:extLst>
          </p:cNvPr>
          <p:cNvSpPr>
            <a:spLocks noGrp="1"/>
          </p:cNvSpPr>
          <p:nvPr>
            <p:ph idx="1"/>
          </p:nvPr>
        </p:nvSpPr>
        <p:spPr>
          <a:xfrm>
            <a:off x="683568" y="2060848"/>
            <a:ext cx="7391400" cy="3858334"/>
          </a:xfrm>
        </p:spPr>
        <p:txBody>
          <a:bodyPr/>
          <a:lstStyle/>
          <a:p>
            <a:r>
              <a:rPr lang="en-US" altLang="zh-CN" sz="2400" b="1" dirty="0">
                <a:solidFill>
                  <a:srgbClr val="000066"/>
                </a:solidFill>
              </a:rPr>
              <a:t>In absence of taxes and other frictions:</a:t>
            </a:r>
          </a:p>
          <a:p>
            <a:endParaRPr lang="zh-CN" altLang="en-US" dirty="0"/>
          </a:p>
        </p:txBody>
      </p:sp>
      <p:sp>
        <p:nvSpPr>
          <p:cNvPr id="4" name="灯片编号占位符 3">
            <a:extLst>
              <a:ext uri="{FF2B5EF4-FFF2-40B4-BE49-F238E27FC236}">
                <a16:creationId xmlns:a16="http://schemas.microsoft.com/office/drawing/2014/main" id="{A1A0043C-4457-4AA6-87A2-2042B4B77F43}"/>
              </a:ext>
            </a:extLst>
          </p:cNvPr>
          <p:cNvSpPr>
            <a:spLocks noGrp="1"/>
          </p:cNvSpPr>
          <p:nvPr>
            <p:ph type="sldNum" sz="quarter" idx="12"/>
          </p:nvPr>
        </p:nvSpPr>
        <p:spPr/>
        <p:txBody>
          <a:bodyPr/>
          <a:lstStyle/>
          <a:p>
            <a:fld id="{72C6B117-A1BB-46C5-94C4-58E564744097}" type="slidenum">
              <a:rPr lang="en-US" altLang="en-US" smtClean="0"/>
              <a:pPr/>
              <a:t>32</a:t>
            </a:fld>
            <a:endParaRPr lang="en-US" altLang="en-US"/>
          </a:p>
        </p:txBody>
      </p:sp>
      <p:cxnSp>
        <p:nvCxnSpPr>
          <p:cNvPr id="10" name="直接连接符 9">
            <a:extLst>
              <a:ext uri="{FF2B5EF4-FFF2-40B4-BE49-F238E27FC236}">
                <a16:creationId xmlns:a16="http://schemas.microsoft.com/office/drawing/2014/main" id="{BD2241CB-2A12-4FBA-BC9A-956B835D3FD9}"/>
              </a:ext>
            </a:extLst>
          </p:cNvPr>
          <p:cNvCxnSpPr/>
          <p:nvPr/>
        </p:nvCxnSpPr>
        <p:spPr bwMode="auto">
          <a:xfrm>
            <a:off x="228600" y="3284984"/>
            <a:ext cx="914400" cy="914400"/>
          </a:xfrm>
          <a:prstGeom prst="line">
            <a:avLst/>
          </a:prstGeom>
          <a:noFill/>
          <a:ln w="9525" cap="flat" cmpd="sng" algn="ctr">
            <a:noFill/>
            <a:prstDash val="solid"/>
            <a:round/>
            <a:headEnd type="none" w="med" len="med"/>
            <a:tailEnd type="none" w="med" len="med"/>
          </a:ln>
          <a:effectLst/>
        </p:spPr>
      </p:cxnSp>
      <p:grpSp>
        <p:nvGrpSpPr>
          <p:cNvPr id="25" name="组合 24">
            <a:extLst>
              <a:ext uri="{FF2B5EF4-FFF2-40B4-BE49-F238E27FC236}">
                <a16:creationId xmlns:a16="http://schemas.microsoft.com/office/drawing/2014/main" id="{B8EAA483-B6EE-4E3E-8AE6-4B089F2880E8}"/>
              </a:ext>
            </a:extLst>
          </p:cNvPr>
          <p:cNvGrpSpPr/>
          <p:nvPr/>
        </p:nvGrpSpPr>
        <p:grpSpPr>
          <a:xfrm>
            <a:off x="1459874" y="2996952"/>
            <a:ext cx="5973567" cy="3379200"/>
            <a:chOff x="1443399" y="2384884"/>
            <a:chExt cx="5973567" cy="3379200"/>
          </a:xfrm>
        </p:grpSpPr>
        <p:cxnSp>
          <p:nvCxnSpPr>
            <p:cNvPr id="6" name="直接箭头连接符 5">
              <a:extLst>
                <a:ext uri="{FF2B5EF4-FFF2-40B4-BE49-F238E27FC236}">
                  <a16:creationId xmlns:a16="http://schemas.microsoft.com/office/drawing/2014/main" id="{905B6113-EB0B-4A3F-ACC2-5B6CA03D5366}"/>
                </a:ext>
              </a:extLst>
            </p:cNvPr>
            <p:cNvCxnSpPr/>
            <p:nvPr/>
          </p:nvCxnSpPr>
          <p:spPr bwMode="auto">
            <a:xfrm flipV="1">
              <a:off x="2227484" y="2384884"/>
              <a:ext cx="0" cy="2916324"/>
            </a:xfrm>
            <a:prstGeom prst="straightConnector1">
              <a:avLst/>
            </a:prstGeom>
            <a:noFill/>
            <a:ln w="28575" cap="flat" cmpd="sng" algn="ctr">
              <a:solidFill>
                <a:srgbClr val="000066"/>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940BB9A7-5FCF-4205-86A9-26D542CABAAE}"/>
                </a:ext>
              </a:extLst>
            </p:cNvPr>
            <p:cNvCxnSpPr/>
            <p:nvPr/>
          </p:nvCxnSpPr>
          <p:spPr bwMode="auto">
            <a:xfrm>
              <a:off x="2231740" y="5301208"/>
              <a:ext cx="3924436" cy="0"/>
            </a:xfrm>
            <a:prstGeom prst="straightConnector1">
              <a:avLst/>
            </a:prstGeom>
            <a:noFill/>
            <a:ln w="28575" cap="flat" cmpd="sng" algn="ctr">
              <a:solidFill>
                <a:srgbClr val="000066"/>
              </a:solidFill>
              <a:prstDash val="solid"/>
              <a:round/>
              <a:headEnd type="none" w="med" len="med"/>
              <a:tailEnd type="triangle"/>
            </a:ln>
            <a:effectLst/>
          </p:spPr>
        </p:cxnSp>
        <p:cxnSp>
          <p:nvCxnSpPr>
            <p:cNvPr id="12" name="直接连接符 11">
              <a:extLst>
                <a:ext uri="{FF2B5EF4-FFF2-40B4-BE49-F238E27FC236}">
                  <a16:creationId xmlns:a16="http://schemas.microsoft.com/office/drawing/2014/main" id="{AF0239FF-DF24-407E-B0F4-BBB17A6FCFBB}"/>
                </a:ext>
              </a:extLst>
            </p:cNvPr>
            <p:cNvCxnSpPr>
              <a:cxnSpLocks/>
            </p:cNvCxnSpPr>
            <p:nvPr/>
          </p:nvCxnSpPr>
          <p:spPr bwMode="auto">
            <a:xfrm>
              <a:off x="2227484" y="4617132"/>
              <a:ext cx="3712668" cy="0"/>
            </a:xfrm>
            <a:prstGeom prst="line">
              <a:avLst/>
            </a:prstGeom>
            <a:noFill/>
            <a:ln w="19050" cap="flat" cmpd="sng" algn="ctr">
              <a:solidFill>
                <a:srgbClr val="CC9900"/>
              </a:solidFill>
              <a:prstDash val="solid"/>
              <a:round/>
              <a:headEnd type="none" w="med" len="med"/>
              <a:tailEnd type="none" w="med" len="med"/>
            </a:ln>
            <a:effectLst/>
          </p:spPr>
        </p:cxnSp>
        <p:cxnSp>
          <p:nvCxnSpPr>
            <p:cNvPr id="14" name="直接连接符 13">
              <a:extLst>
                <a:ext uri="{FF2B5EF4-FFF2-40B4-BE49-F238E27FC236}">
                  <a16:creationId xmlns:a16="http://schemas.microsoft.com/office/drawing/2014/main" id="{6B9754EA-B399-4C6D-9CEE-35F6B0EC575B}"/>
                </a:ext>
              </a:extLst>
            </p:cNvPr>
            <p:cNvCxnSpPr>
              <a:cxnSpLocks/>
            </p:cNvCxnSpPr>
            <p:nvPr/>
          </p:nvCxnSpPr>
          <p:spPr bwMode="auto">
            <a:xfrm flipV="1">
              <a:off x="2220366" y="4249572"/>
              <a:ext cx="3727604" cy="79528"/>
            </a:xfrm>
            <a:prstGeom prst="line">
              <a:avLst/>
            </a:prstGeom>
            <a:noFill/>
            <a:ln w="19050" cap="flat" cmpd="sng" algn="ctr">
              <a:solidFill>
                <a:srgbClr val="C00000"/>
              </a:solidFill>
              <a:prstDash val="solid"/>
              <a:round/>
              <a:headEnd type="none" w="med" len="med"/>
              <a:tailEnd type="none" w="med" len="med"/>
            </a:ln>
            <a:effectLst/>
          </p:spPr>
        </p:cxnSp>
        <p:cxnSp>
          <p:nvCxnSpPr>
            <p:cNvPr id="15" name="直接连接符 14">
              <a:extLst>
                <a:ext uri="{FF2B5EF4-FFF2-40B4-BE49-F238E27FC236}">
                  <a16:creationId xmlns:a16="http://schemas.microsoft.com/office/drawing/2014/main" id="{E5009254-657D-4287-9E79-A2C9E876DD78}"/>
                </a:ext>
              </a:extLst>
            </p:cNvPr>
            <p:cNvCxnSpPr>
              <a:cxnSpLocks/>
            </p:cNvCxnSpPr>
            <p:nvPr/>
          </p:nvCxnSpPr>
          <p:spPr bwMode="auto">
            <a:xfrm flipV="1">
              <a:off x="2231740" y="3068960"/>
              <a:ext cx="3456384" cy="1224136"/>
            </a:xfrm>
            <a:prstGeom prst="line">
              <a:avLst/>
            </a:prstGeom>
            <a:noFill/>
            <a:ln w="19050" cap="flat" cmpd="sng" algn="ctr">
              <a:solidFill>
                <a:schemeClr val="accent2">
                  <a:lumMod val="75000"/>
                </a:schemeClr>
              </a:solidFill>
              <a:prstDash val="solid"/>
              <a:round/>
              <a:headEnd type="none" w="med" len="med"/>
              <a:tailEnd type="none" w="med" len="med"/>
            </a:ln>
            <a:effectLst/>
          </p:spPr>
        </p:cxnSp>
        <p:sp>
          <p:nvSpPr>
            <p:cNvPr id="19" name="文本框 18">
              <a:extLst>
                <a:ext uri="{FF2B5EF4-FFF2-40B4-BE49-F238E27FC236}">
                  <a16:creationId xmlns:a16="http://schemas.microsoft.com/office/drawing/2014/main" id="{E1CABEAF-82FE-459B-B15D-1276FA577342}"/>
                </a:ext>
              </a:extLst>
            </p:cNvPr>
            <p:cNvSpPr txBox="1"/>
            <p:nvPr/>
          </p:nvSpPr>
          <p:spPr>
            <a:xfrm>
              <a:off x="5211071" y="5363974"/>
              <a:ext cx="729081" cy="400110"/>
            </a:xfrm>
            <a:prstGeom prst="rect">
              <a:avLst/>
            </a:prstGeom>
            <a:noFill/>
          </p:spPr>
          <p:txBody>
            <a:bodyPr wrap="square" rtlCol="0">
              <a:spAutoFit/>
            </a:bodyPr>
            <a:lstStyle/>
            <a:p>
              <a:pPr>
                <a:buNone/>
              </a:pPr>
              <a:r>
                <a:rPr lang="en-US" altLang="zh-CN" sz="2000" dirty="0">
                  <a:latin typeface="Cambria" panose="02040503050406030204" pitchFamily="18" charset="0"/>
                  <a:ea typeface="Cambria" panose="02040503050406030204" pitchFamily="18" charset="0"/>
                </a:rPr>
                <a:t>D/E</a:t>
              </a:r>
              <a:endParaRPr lang="zh-CN" altLang="en-US" sz="2000" dirty="0">
                <a:latin typeface="Cambria" panose="02040503050406030204" pitchFamily="18" charset="0"/>
              </a:endParaRPr>
            </a:p>
          </p:txBody>
        </p:sp>
        <p:sp>
          <p:nvSpPr>
            <p:cNvPr id="20" name="文本框 19">
              <a:extLst>
                <a:ext uri="{FF2B5EF4-FFF2-40B4-BE49-F238E27FC236}">
                  <a16:creationId xmlns:a16="http://schemas.microsoft.com/office/drawing/2014/main" id="{F162D8E8-63BD-4B97-BC76-D571D2D746BF}"/>
                </a:ext>
              </a:extLst>
            </p:cNvPr>
            <p:cNvSpPr txBox="1"/>
            <p:nvPr/>
          </p:nvSpPr>
          <p:spPr>
            <a:xfrm rot="10800000">
              <a:off x="1443399" y="2526108"/>
              <a:ext cx="492443" cy="1728181"/>
            </a:xfrm>
            <a:prstGeom prst="rect">
              <a:avLst/>
            </a:prstGeom>
            <a:noFill/>
          </p:spPr>
          <p:txBody>
            <a:bodyPr vert="eaVert" wrap="square" rtlCol="0">
              <a:spAutoFit/>
            </a:bodyPr>
            <a:lstStyle/>
            <a:p>
              <a:pPr>
                <a:buNone/>
              </a:pPr>
              <a:r>
                <a:rPr lang="en-US" altLang="zh-CN" sz="2000" dirty="0">
                  <a:latin typeface="Cambria" panose="02040503050406030204" pitchFamily="18" charset="0"/>
                  <a:ea typeface="Cambria" panose="02040503050406030204" pitchFamily="18" charset="0"/>
                </a:rPr>
                <a:t>Cost of Capital</a:t>
              </a:r>
              <a:endParaRPr lang="zh-CN" altLang="en-US" sz="20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EFA2454-31F3-494A-B9C9-F07ADBAB8361}"/>
                    </a:ext>
                  </a:extLst>
                </p:cNvPr>
                <p:cNvSpPr txBox="1"/>
                <p:nvPr/>
              </p:nvSpPr>
              <p:spPr>
                <a:xfrm>
                  <a:off x="5940152" y="4417077"/>
                  <a:ext cx="729081" cy="369332"/>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CC9900"/>
                                </a:solidFill>
                                <a:latin typeface="Cambria Math" panose="02040503050406030204" pitchFamily="18" charset="0"/>
                              </a:rPr>
                            </m:ctrlPr>
                          </m:sSubPr>
                          <m:e>
                            <m:r>
                              <a:rPr lang="en-US" altLang="zh-CN" sz="1800" b="0" i="1" smtClean="0">
                                <a:solidFill>
                                  <a:srgbClr val="CC9900"/>
                                </a:solidFill>
                                <a:latin typeface="Cambria Math" panose="02040503050406030204" pitchFamily="18" charset="0"/>
                              </a:rPr>
                              <m:t>𝑅</m:t>
                            </m:r>
                          </m:e>
                          <m:sub>
                            <m:r>
                              <a:rPr lang="en-US" altLang="zh-CN" sz="1800" b="0" i="1" smtClean="0">
                                <a:solidFill>
                                  <a:srgbClr val="CC9900"/>
                                </a:solidFill>
                                <a:latin typeface="Cambria Math" panose="02040503050406030204" pitchFamily="18" charset="0"/>
                              </a:rPr>
                              <m:t>𝐷</m:t>
                            </m:r>
                          </m:sub>
                        </m:sSub>
                      </m:oMath>
                    </m:oMathPara>
                  </a14:m>
                  <a:endParaRPr lang="en-US" altLang="zh-CN" sz="2000" b="0" dirty="0">
                    <a:latin typeface="Cambria" panose="02040503050406030204" pitchFamily="18" charset="0"/>
                  </a:endParaRPr>
                </a:p>
              </p:txBody>
            </p:sp>
          </mc:Choice>
          <mc:Fallback xmlns="">
            <p:sp>
              <p:nvSpPr>
                <p:cNvPr id="21" name="文本框 20">
                  <a:extLst>
                    <a:ext uri="{FF2B5EF4-FFF2-40B4-BE49-F238E27FC236}">
                      <a16:creationId xmlns:a16="http://schemas.microsoft.com/office/drawing/2014/main" id="{2EFA2454-31F3-494A-B9C9-F07ADBAB8361}"/>
                    </a:ext>
                  </a:extLst>
                </p:cNvPr>
                <p:cNvSpPr txBox="1">
                  <a:spLocks noRot="1" noChangeAspect="1" noMove="1" noResize="1" noEditPoints="1" noAdjustHandles="1" noChangeArrowheads="1" noChangeShapeType="1" noTextEdit="1"/>
                </p:cNvSpPr>
                <p:nvPr/>
              </p:nvSpPr>
              <p:spPr>
                <a:xfrm>
                  <a:off x="5940152" y="4417077"/>
                  <a:ext cx="729081"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CA92323-6095-4E42-9E4E-3F1A555D867D}"/>
                    </a:ext>
                  </a:extLst>
                </p:cNvPr>
                <p:cNvSpPr txBox="1"/>
                <p:nvPr/>
              </p:nvSpPr>
              <p:spPr>
                <a:xfrm>
                  <a:off x="1694084" y="4094518"/>
                  <a:ext cx="729081" cy="369332"/>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tx2">
                                    <a:lumMod val="60000"/>
                                    <a:lumOff val="40000"/>
                                  </a:schemeClr>
                                </a:solidFill>
                                <a:latin typeface="Cambria Math" panose="02040503050406030204" pitchFamily="18" charset="0"/>
                              </a:rPr>
                            </m:ctrlPr>
                          </m:sSubPr>
                          <m:e>
                            <m:r>
                              <a:rPr lang="en-US" altLang="zh-CN" sz="1800" b="1" i="1" smtClean="0">
                                <a:solidFill>
                                  <a:schemeClr val="tx2">
                                    <a:lumMod val="60000"/>
                                    <a:lumOff val="40000"/>
                                  </a:schemeClr>
                                </a:solidFill>
                                <a:latin typeface="Cambria Math" panose="02040503050406030204" pitchFamily="18" charset="0"/>
                              </a:rPr>
                              <m:t>𝑹</m:t>
                            </m:r>
                          </m:e>
                          <m:sub>
                            <m:r>
                              <a:rPr lang="en-US" altLang="zh-CN" sz="1800" b="1" i="1" smtClean="0">
                                <a:solidFill>
                                  <a:schemeClr val="tx2">
                                    <a:lumMod val="60000"/>
                                    <a:lumOff val="40000"/>
                                  </a:schemeClr>
                                </a:solidFill>
                                <a:latin typeface="Cambria Math" panose="02040503050406030204" pitchFamily="18" charset="0"/>
                              </a:rPr>
                              <m:t>𝑨</m:t>
                            </m:r>
                          </m:sub>
                        </m:sSub>
                      </m:oMath>
                    </m:oMathPara>
                  </a14:m>
                  <a:endParaRPr lang="en-US" altLang="zh-CN" sz="2000" b="1" dirty="0">
                    <a:latin typeface="Cambria" panose="02040503050406030204" pitchFamily="18" charset="0"/>
                  </a:endParaRPr>
                </a:p>
              </p:txBody>
            </p:sp>
          </mc:Choice>
          <mc:Fallback xmlns="">
            <p:sp>
              <p:nvSpPr>
                <p:cNvPr id="22" name="文本框 21">
                  <a:extLst>
                    <a:ext uri="{FF2B5EF4-FFF2-40B4-BE49-F238E27FC236}">
                      <a16:creationId xmlns:a16="http://schemas.microsoft.com/office/drawing/2014/main" id="{4CA92323-6095-4E42-9E4E-3F1A555D867D}"/>
                    </a:ext>
                  </a:extLst>
                </p:cNvPr>
                <p:cNvSpPr txBox="1">
                  <a:spLocks noRot="1" noChangeAspect="1" noMove="1" noResize="1" noEditPoints="1" noAdjustHandles="1" noChangeArrowheads="1" noChangeShapeType="1" noTextEdit="1"/>
                </p:cNvSpPr>
                <p:nvPr/>
              </p:nvSpPr>
              <p:spPr>
                <a:xfrm>
                  <a:off x="1694084" y="4094518"/>
                  <a:ext cx="729081" cy="369332"/>
                </a:xfrm>
                <a:prstGeom prst="rect">
                  <a:avLst/>
                </a:prstGeom>
                <a:blipFill>
                  <a:blip r:embed="rId3"/>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E75C9BC-1696-475B-8C14-89544C1E5D7E}"/>
                    </a:ext>
                  </a:extLst>
                </p:cNvPr>
                <p:cNvSpPr txBox="1"/>
                <p:nvPr/>
              </p:nvSpPr>
              <p:spPr>
                <a:xfrm>
                  <a:off x="5581501" y="2821529"/>
                  <a:ext cx="729081" cy="369332"/>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accent2">
                                    <a:lumMod val="50000"/>
                                  </a:schemeClr>
                                </a:solidFill>
                                <a:latin typeface="Cambria Math" panose="02040503050406030204" pitchFamily="18" charset="0"/>
                              </a:rPr>
                            </m:ctrlPr>
                          </m:sSubPr>
                          <m:e>
                            <m:r>
                              <a:rPr lang="en-US" altLang="zh-CN" sz="1800" b="0" i="1" smtClean="0">
                                <a:solidFill>
                                  <a:schemeClr val="accent2">
                                    <a:lumMod val="50000"/>
                                  </a:schemeClr>
                                </a:solidFill>
                                <a:latin typeface="Cambria Math" panose="02040503050406030204" pitchFamily="18" charset="0"/>
                              </a:rPr>
                              <m:t>𝑅</m:t>
                            </m:r>
                          </m:e>
                          <m:sub>
                            <m:r>
                              <a:rPr lang="en-US" altLang="zh-CN" sz="1800" b="0" i="1" smtClean="0">
                                <a:solidFill>
                                  <a:schemeClr val="accent2">
                                    <a:lumMod val="50000"/>
                                  </a:schemeClr>
                                </a:solidFill>
                                <a:latin typeface="Cambria Math" panose="02040503050406030204" pitchFamily="18" charset="0"/>
                              </a:rPr>
                              <m:t>𝐸</m:t>
                            </m:r>
                          </m:sub>
                        </m:sSub>
                      </m:oMath>
                    </m:oMathPara>
                  </a14:m>
                  <a:endParaRPr lang="en-US" altLang="zh-CN" sz="2000" b="0" dirty="0">
                    <a:latin typeface="Cambria" panose="02040503050406030204" pitchFamily="18" charset="0"/>
                  </a:endParaRPr>
                </a:p>
              </p:txBody>
            </p:sp>
          </mc:Choice>
          <mc:Fallback xmlns="">
            <p:sp>
              <p:nvSpPr>
                <p:cNvPr id="23" name="文本框 22">
                  <a:extLst>
                    <a:ext uri="{FF2B5EF4-FFF2-40B4-BE49-F238E27FC236}">
                      <a16:creationId xmlns:a16="http://schemas.microsoft.com/office/drawing/2014/main" id="{0E75C9BC-1696-475B-8C14-89544C1E5D7E}"/>
                    </a:ext>
                  </a:extLst>
                </p:cNvPr>
                <p:cNvSpPr txBox="1">
                  <a:spLocks noRot="1" noChangeAspect="1" noMove="1" noResize="1" noEditPoints="1" noAdjustHandles="1" noChangeArrowheads="1" noChangeShapeType="1" noTextEdit="1"/>
                </p:cNvSpPr>
                <p:nvPr/>
              </p:nvSpPr>
              <p:spPr>
                <a:xfrm>
                  <a:off x="5581501" y="2821529"/>
                  <a:ext cx="729081"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96FD591-35EB-40CA-BD21-C17B824D618D}"/>
                    </a:ext>
                  </a:extLst>
                </p:cNvPr>
                <p:cNvSpPr txBox="1"/>
                <p:nvPr/>
              </p:nvSpPr>
              <p:spPr>
                <a:xfrm>
                  <a:off x="5947970" y="4028902"/>
                  <a:ext cx="1468996" cy="369332"/>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r>
                          <a:rPr lang="en-US" altLang="zh-CN" sz="1800" b="0" i="1" smtClean="0">
                            <a:solidFill>
                              <a:srgbClr val="C00000"/>
                            </a:solidFill>
                            <a:latin typeface="Cambria Math" panose="02040503050406030204" pitchFamily="18" charset="0"/>
                          </a:rPr>
                          <m:t>𝑊𝐴𝐶𝐶</m:t>
                        </m:r>
                        <m:r>
                          <a:rPr lang="en-US" altLang="zh-CN" sz="1800" b="0" i="1" smtClean="0">
                            <a:solidFill>
                              <a:srgbClr val="C00000"/>
                            </a:solidFill>
                            <a:latin typeface="Cambria Math" panose="02040503050406030204" pitchFamily="18" charset="0"/>
                          </a:rPr>
                          <m:t>=</m:t>
                        </m:r>
                        <m:sSub>
                          <m:sSubPr>
                            <m:ctrlPr>
                              <a:rPr lang="en-US" altLang="zh-CN" sz="1800" b="0" i="1" smtClean="0">
                                <a:solidFill>
                                  <a:schemeClr val="tx2">
                                    <a:lumMod val="60000"/>
                                    <a:lumOff val="40000"/>
                                  </a:schemeClr>
                                </a:solidFill>
                                <a:latin typeface="Cambria Math" panose="02040503050406030204" pitchFamily="18" charset="0"/>
                              </a:rPr>
                            </m:ctrlPr>
                          </m:sSubPr>
                          <m:e>
                            <m:r>
                              <a:rPr lang="en-US" altLang="zh-CN" sz="1800" b="0" i="1" smtClean="0">
                                <a:solidFill>
                                  <a:schemeClr val="tx2">
                                    <a:lumMod val="60000"/>
                                    <a:lumOff val="40000"/>
                                  </a:schemeClr>
                                </a:solidFill>
                                <a:latin typeface="Cambria Math" panose="02040503050406030204" pitchFamily="18" charset="0"/>
                              </a:rPr>
                              <m:t>𝑅</m:t>
                            </m:r>
                          </m:e>
                          <m:sub>
                            <m:r>
                              <a:rPr lang="en-US" altLang="zh-CN" sz="1800" b="0" i="1" smtClean="0">
                                <a:solidFill>
                                  <a:schemeClr val="tx2">
                                    <a:lumMod val="60000"/>
                                    <a:lumOff val="40000"/>
                                  </a:schemeClr>
                                </a:solidFill>
                                <a:latin typeface="Cambria Math" panose="02040503050406030204" pitchFamily="18" charset="0"/>
                              </a:rPr>
                              <m:t>𝐴</m:t>
                            </m:r>
                          </m:sub>
                        </m:sSub>
                      </m:oMath>
                    </m:oMathPara>
                  </a14:m>
                  <a:endParaRPr lang="en-US" altLang="zh-CN" sz="2000" b="0" dirty="0">
                    <a:solidFill>
                      <a:srgbClr val="C00000"/>
                    </a:solidFill>
                    <a:latin typeface="Cambria" panose="02040503050406030204" pitchFamily="18" charset="0"/>
                  </a:endParaRPr>
                </a:p>
              </p:txBody>
            </p:sp>
          </mc:Choice>
          <mc:Fallback xmlns="">
            <p:sp>
              <p:nvSpPr>
                <p:cNvPr id="24" name="文本框 23">
                  <a:extLst>
                    <a:ext uri="{FF2B5EF4-FFF2-40B4-BE49-F238E27FC236}">
                      <a16:creationId xmlns:a16="http://schemas.microsoft.com/office/drawing/2014/main" id="{996FD591-35EB-40CA-BD21-C17B824D618D}"/>
                    </a:ext>
                  </a:extLst>
                </p:cNvPr>
                <p:cNvSpPr txBox="1">
                  <a:spLocks noRot="1" noChangeAspect="1" noMove="1" noResize="1" noEditPoints="1" noAdjustHandles="1" noChangeArrowheads="1" noChangeShapeType="1" noTextEdit="1"/>
                </p:cNvSpPr>
                <p:nvPr/>
              </p:nvSpPr>
              <p:spPr>
                <a:xfrm>
                  <a:off x="5947970" y="4028902"/>
                  <a:ext cx="1468996" cy="369332"/>
                </a:xfrm>
                <a:prstGeom prst="rect">
                  <a:avLst/>
                </a:prstGeom>
                <a:blipFill>
                  <a:blip r:embed="rId5"/>
                  <a:stretch>
                    <a:fillRect/>
                  </a:stretch>
                </a:blipFill>
              </p:spPr>
              <p:txBody>
                <a:bodyPr/>
                <a:lstStyle/>
                <a:p>
                  <a:r>
                    <a:rPr lang="zh-CN" altLang="en-US">
                      <a:noFill/>
                    </a:rPr>
                    <a:t> </a:t>
                  </a:r>
                </a:p>
              </p:txBody>
            </p:sp>
          </mc:Fallback>
        </mc:AlternateContent>
      </p:grpSp>
      <p:sp>
        <p:nvSpPr>
          <p:cNvPr id="29" name="椭圆 28">
            <a:extLst>
              <a:ext uri="{FF2B5EF4-FFF2-40B4-BE49-F238E27FC236}">
                <a16:creationId xmlns:a16="http://schemas.microsoft.com/office/drawing/2014/main" id="{30D26D45-1611-4816-8003-38B27142DFA8}"/>
              </a:ext>
            </a:extLst>
          </p:cNvPr>
          <p:cNvSpPr/>
          <p:nvPr/>
        </p:nvSpPr>
        <p:spPr bwMode="auto">
          <a:xfrm>
            <a:off x="2212163" y="4871485"/>
            <a:ext cx="79558" cy="110320"/>
          </a:xfrm>
          <a:prstGeom prst="ellipse">
            <a:avLst/>
          </a:prstGeom>
          <a:solidFill>
            <a:schemeClr val="tx2">
              <a:lumMod val="60000"/>
              <a:lumOff val="40000"/>
            </a:schemeClr>
          </a:solidFill>
          <a:ln w="9525"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zh-CN" altLang="en-US" sz="2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9901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Debt and WACC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5576" y="1916832"/>
                <a:ext cx="7641078" cy="4242782"/>
              </a:xfrm>
            </p:spPr>
            <p:txBody>
              <a:bodyPr/>
              <a:lstStyle/>
              <a:p>
                <a:pPr>
                  <a:spcBef>
                    <a:spcPts val="800"/>
                  </a:spcBef>
                  <a:spcAft>
                    <a:spcPts val="800"/>
                  </a:spcAft>
                </a:pPr>
                <a:r>
                  <a:rPr lang="en-US" altLang="en-US" dirty="0"/>
                  <a:t>Let us go back to the </a:t>
                </a:r>
                <a:r>
                  <a:rPr lang="en-US" altLang="en-US" dirty="0" err="1"/>
                  <a:t>JellyBeans</a:t>
                </a:r>
                <a:r>
                  <a:rPr lang="en-US" altLang="en-US" dirty="0"/>
                  <a:t> example.</a:t>
                </a:r>
              </a:p>
              <a:p>
                <a:pPr lvl="1">
                  <a:spcBef>
                    <a:spcPts val="800"/>
                  </a:spcBef>
                  <a:spcAft>
                    <a:spcPts val="800"/>
                  </a:spcAft>
                </a:pPr>
                <a:r>
                  <a:rPr lang="en-US" altLang="en-US" sz="2200" dirty="0"/>
                  <a:t>The WACC under the original capital structure was 13% (the cost of equity).</a:t>
                </a:r>
              </a:p>
              <a:p>
                <a:pPr lvl="1">
                  <a:spcBef>
                    <a:spcPts val="800"/>
                  </a:spcBef>
                  <a:spcAft>
                    <a:spcPts val="800"/>
                  </a:spcAft>
                </a:pPr>
                <a:r>
                  <a:rPr lang="en-US" altLang="en-US" sz="2200" dirty="0"/>
                  <a:t>The WACC under the new capital structure is </a:t>
                </a:r>
              </a:p>
              <a:p>
                <a:pPr marL="344487" lvl="1" indent="0">
                  <a:spcBef>
                    <a:spcPts val="800"/>
                  </a:spcBef>
                  <a:spcAft>
                    <a:spcPts val="800"/>
                  </a:spcAft>
                  <a:buNone/>
                </a:pPr>
                <a14:m>
                  <m:oMathPara xmlns:m="http://schemas.openxmlformats.org/officeDocument/2006/math">
                    <m:oMathParaPr>
                      <m:jc m:val="centerGroup"/>
                    </m:oMathParaPr>
                    <m:oMath xmlns:m="http://schemas.openxmlformats.org/officeDocument/2006/math">
                      <m:r>
                        <a:rPr lang="en-US" altLang="en-US" sz="2200" b="0" i="1" smtClean="0">
                          <a:latin typeface="Cambria Math" panose="02040503050406030204" pitchFamily="18" charset="0"/>
                        </a:rPr>
                        <m:t>𝑊𝐴𝐶𝐶</m:t>
                      </m:r>
                      <m:r>
                        <a:rPr lang="en-US" altLang="en-US" sz="2200" b="0" i="1" smtClean="0">
                          <a:latin typeface="Cambria Math" panose="02040503050406030204" pitchFamily="18" charset="0"/>
                        </a:rPr>
                        <m:t>=</m:t>
                      </m:r>
                      <m:f>
                        <m:fPr>
                          <m:ctrlPr>
                            <a:rPr lang="en-US" altLang="en-US" sz="2200" b="0" i="1" smtClean="0">
                              <a:latin typeface="Cambria Math" panose="02040503050406030204" pitchFamily="18" charset="0"/>
                            </a:rPr>
                          </m:ctrlPr>
                        </m:fPr>
                        <m:num>
                          <m:r>
                            <a:rPr lang="en-US" altLang="en-US" sz="2200" b="0" i="1" smtClean="0">
                              <a:latin typeface="Cambria Math" panose="02040503050406030204" pitchFamily="18" charset="0"/>
                            </a:rPr>
                            <m:t>1</m:t>
                          </m:r>
                        </m:num>
                        <m:den>
                          <m:r>
                            <a:rPr lang="en-US" altLang="en-US" sz="2200" b="0" i="1" smtClean="0">
                              <a:latin typeface="Cambria Math" panose="02040503050406030204" pitchFamily="18" charset="0"/>
                            </a:rPr>
                            <m:t>2</m:t>
                          </m:r>
                        </m:den>
                      </m:f>
                      <m:r>
                        <a:rPr lang="en-US" altLang="en-US" sz="2200" b="0" i="1" smtClean="0">
                          <a:latin typeface="Cambria Math" panose="02040503050406030204" pitchFamily="18" charset="0"/>
                          <a:ea typeface="Cambria Math" panose="02040503050406030204" pitchFamily="18" charset="0"/>
                        </a:rPr>
                        <m:t>×16%+</m:t>
                      </m:r>
                      <m:f>
                        <m:fPr>
                          <m:ctrlPr>
                            <a:rPr lang="en-US" altLang="en-US" sz="2200" b="0" i="1" smtClean="0">
                              <a:latin typeface="Cambria Math" panose="02040503050406030204" pitchFamily="18" charset="0"/>
                              <a:ea typeface="Cambria Math" panose="02040503050406030204" pitchFamily="18" charset="0"/>
                            </a:rPr>
                          </m:ctrlPr>
                        </m:fPr>
                        <m:num>
                          <m:r>
                            <a:rPr lang="en-US" altLang="en-US" sz="2200" b="0" i="1" smtClean="0">
                              <a:latin typeface="Cambria Math" panose="02040503050406030204" pitchFamily="18" charset="0"/>
                              <a:ea typeface="Cambria Math" panose="02040503050406030204" pitchFamily="18" charset="0"/>
                            </a:rPr>
                            <m:t>1</m:t>
                          </m:r>
                        </m:num>
                        <m:den>
                          <m:r>
                            <a:rPr lang="en-US" altLang="en-US" sz="2200" b="0" i="1" smtClean="0">
                              <a:latin typeface="Cambria Math" panose="02040503050406030204" pitchFamily="18" charset="0"/>
                              <a:ea typeface="Cambria Math" panose="02040503050406030204" pitchFamily="18" charset="0"/>
                            </a:rPr>
                            <m:t>2</m:t>
                          </m:r>
                        </m:den>
                      </m:f>
                      <m:r>
                        <a:rPr lang="en-US" altLang="en-US" sz="2200" b="0" i="1" smtClean="0">
                          <a:latin typeface="Cambria Math" panose="02040503050406030204" pitchFamily="18" charset="0"/>
                          <a:ea typeface="Cambria Math" panose="02040503050406030204" pitchFamily="18" charset="0"/>
                        </a:rPr>
                        <m:t>×10%=13%</m:t>
                      </m:r>
                    </m:oMath>
                  </m:oMathPara>
                </a14:m>
                <a:endParaRPr lang="en-US" altLang="en-US" sz="2200" dirty="0"/>
              </a:p>
              <a:p>
                <a:pPr lvl="1">
                  <a:spcBef>
                    <a:spcPts val="800"/>
                  </a:spcBef>
                  <a:spcAft>
                    <a:spcPts val="800"/>
                  </a:spcAft>
                </a:pPr>
                <a:r>
                  <a:rPr lang="en-US" altLang="en-US" sz="2200" dirty="0"/>
                  <a:t>If the WACC did not change, the value of the firm will not change (since EBIT is not affected by capital structure)</a:t>
                </a:r>
              </a:p>
              <a:p>
                <a:pPr>
                  <a:spcBef>
                    <a:spcPts val="800"/>
                  </a:spcBef>
                  <a:spcAft>
                    <a:spcPts val="8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5576" y="1916832"/>
                <a:ext cx="7641078" cy="4242782"/>
              </a:xfrm>
              <a:blipFill rotWithShape="0">
                <a:blip r:embed="rId2"/>
                <a:stretch>
                  <a:fillRect l="-1516" t="-1293" r="-15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33</a:t>
            </a:fld>
            <a:endParaRPr lang="en-US" altLang="en-US"/>
          </a:p>
        </p:txBody>
      </p:sp>
    </p:spTree>
    <p:extLst>
      <p:ext uri="{BB962C8B-B14F-4D97-AF65-F5344CB8AC3E}">
        <p14:creationId xmlns:p14="http://schemas.microsoft.com/office/powerpoint/2010/main" val="110782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580" y="1880828"/>
            <a:ext cx="7751204" cy="4403514"/>
          </a:xfrm>
        </p:spPr>
        <p:txBody>
          <a:bodyPr>
            <a:normAutofit fontScale="92500" lnSpcReduction="10000"/>
          </a:bodyPr>
          <a:lstStyle/>
          <a:p>
            <a:pPr>
              <a:spcBef>
                <a:spcPts val="800"/>
              </a:spcBef>
              <a:spcAft>
                <a:spcPts val="800"/>
              </a:spcAft>
            </a:pPr>
            <a:r>
              <a:rPr lang="en-US" dirty="0"/>
              <a:t>The answer is: </a:t>
            </a:r>
            <a:r>
              <a:rPr lang="en-US" b="1" dirty="0">
                <a:solidFill>
                  <a:srgbClr val="000066"/>
                </a:solidFill>
              </a:rPr>
              <a:t>Not Necessarily!</a:t>
            </a:r>
          </a:p>
          <a:p>
            <a:pPr>
              <a:spcBef>
                <a:spcPts val="800"/>
              </a:spcBef>
              <a:spcAft>
                <a:spcPts val="800"/>
              </a:spcAft>
            </a:pPr>
            <a:r>
              <a:rPr lang="en-US" dirty="0"/>
              <a:t>Basic Idea: </a:t>
            </a:r>
            <a:r>
              <a:rPr lang="en-US" b="1" dirty="0">
                <a:solidFill>
                  <a:srgbClr val="000066"/>
                </a:solidFill>
              </a:rPr>
              <a:t>Equity is riskier than Debt</a:t>
            </a:r>
            <a:r>
              <a:rPr lang="en-US" b="1" dirty="0">
                <a:solidFill>
                  <a:schemeClr val="accent5"/>
                </a:solidFill>
              </a:rPr>
              <a:t>. </a:t>
            </a:r>
          </a:p>
          <a:p>
            <a:pPr lvl="1">
              <a:spcBef>
                <a:spcPts val="800"/>
              </a:spcBef>
              <a:spcAft>
                <a:spcPts val="800"/>
              </a:spcAft>
            </a:pPr>
            <a:r>
              <a:rPr lang="en-US" dirty="0"/>
              <a:t>This is why the return on equity should be higher than on debt</a:t>
            </a:r>
          </a:p>
          <a:p>
            <a:pPr>
              <a:spcBef>
                <a:spcPts val="800"/>
              </a:spcBef>
              <a:spcAft>
                <a:spcPts val="800"/>
              </a:spcAft>
            </a:pPr>
            <a:r>
              <a:rPr lang="en-US" dirty="0"/>
              <a:t>As long as both the return on equity and the return on debt are </a:t>
            </a:r>
            <a:r>
              <a:rPr lang="en-US" b="1" dirty="0">
                <a:solidFill>
                  <a:srgbClr val="000066"/>
                </a:solidFill>
              </a:rPr>
              <a:t>on the SML</a:t>
            </a:r>
            <a:r>
              <a:rPr lang="en-US" dirty="0"/>
              <a:t>, the firm should be </a:t>
            </a:r>
            <a:r>
              <a:rPr lang="en-US" b="1" dirty="0">
                <a:solidFill>
                  <a:srgbClr val="000066"/>
                </a:solidFill>
              </a:rPr>
              <a:t>indifferent</a:t>
            </a:r>
            <a:r>
              <a:rPr lang="en-US" dirty="0"/>
              <a:t> to issue debt vs. equity</a:t>
            </a:r>
          </a:p>
          <a:p>
            <a:pPr lvl="1">
              <a:spcBef>
                <a:spcPts val="800"/>
              </a:spcBef>
              <a:spcAft>
                <a:spcPts val="800"/>
              </a:spcAft>
            </a:pPr>
            <a:r>
              <a:rPr lang="en-US" altLang="en-US" dirty="0"/>
              <a:t>If investors are getting a </a:t>
            </a:r>
            <a:r>
              <a:rPr lang="en-US" altLang="en-US" i="1" u="sng" dirty="0"/>
              <a:t>“fair” return </a:t>
            </a:r>
            <a:r>
              <a:rPr lang="en-US" altLang="en-US" dirty="0"/>
              <a:t>according to the SML, the firm should not care whether it issues debt or equity</a:t>
            </a:r>
            <a:endParaRPr lang="en-US" dirty="0"/>
          </a:p>
        </p:txBody>
      </p:sp>
      <p:sp>
        <p:nvSpPr>
          <p:cNvPr id="4" name="Slide Number Placeholder 3"/>
          <p:cNvSpPr>
            <a:spLocks noGrp="1"/>
          </p:cNvSpPr>
          <p:nvPr>
            <p:ph type="sldNum" sz="quarter" idx="12"/>
          </p:nvPr>
        </p:nvSpPr>
        <p:spPr/>
        <p:txBody>
          <a:bodyPr/>
          <a:lstStyle/>
          <a:p>
            <a:fld id="{297BB983-1314-4955-8670-892CDFE4C727}" type="slidenum">
              <a:rPr lang="en-US" smtClean="0"/>
              <a:pPr/>
              <a:t>4</a:t>
            </a:fld>
            <a:endParaRPr lang="en-US" dirty="0"/>
          </a:p>
        </p:txBody>
      </p:sp>
      <p:sp>
        <p:nvSpPr>
          <p:cNvPr id="5" name="Title 4"/>
          <p:cNvSpPr>
            <a:spLocks noGrp="1"/>
          </p:cNvSpPr>
          <p:nvPr>
            <p:ph type="title"/>
          </p:nvPr>
        </p:nvSpPr>
        <p:spPr/>
        <p:txBody>
          <a:bodyPr/>
          <a:lstStyle/>
          <a:p>
            <a:r>
              <a:rPr lang="en-US" dirty="0"/>
              <a:t>SML Revisited</a:t>
            </a:r>
          </a:p>
        </p:txBody>
      </p:sp>
    </p:spTree>
    <p:extLst>
      <p:ext uri="{BB962C8B-B14F-4D97-AF65-F5344CB8AC3E}">
        <p14:creationId xmlns:p14="http://schemas.microsoft.com/office/powerpoint/2010/main" val="198183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52836"/>
            <a:ext cx="8229600" cy="4173327"/>
          </a:xfrm>
        </p:spPr>
        <p:txBody>
          <a:bodyPr/>
          <a:lstStyle/>
          <a:p>
            <a:r>
              <a:rPr lang="en-US" b="1" dirty="0">
                <a:solidFill>
                  <a:srgbClr val="000066"/>
                </a:solidFill>
              </a:rPr>
              <a:t>Proposition I: </a:t>
            </a:r>
          </a:p>
          <a:p>
            <a:r>
              <a:rPr lang="en-US" dirty="0">
                <a:solidFill>
                  <a:srgbClr val="000066"/>
                </a:solidFill>
              </a:rPr>
              <a:t>Without frictions, the Value of the Firm does NOT depend on its Capital Structure. </a:t>
            </a:r>
          </a:p>
        </p:txBody>
      </p:sp>
      <p:sp>
        <p:nvSpPr>
          <p:cNvPr id="4" name="Slide Number Placeholder 3"/>
          <p:cNvSpPr>
            <a:spLocks noGrp="1"/>
          </p:cNvSpPr>
          <p:nvPr>
            <p:ph type="sldNum" sz="quarter" idx="12"/>
          </p:nvPr>
        </p:nvSpPr>
        <p:spPr/>
        <p:txBody>
          <a:bodyPr/>
          <a:lstStyle/>
          <a:p>
            <a:fld id="{297BB983-1314-4955-8670-892CDFE4C727}" type="slidenum">
              <a:rPr lang="en-US" smtClean="0"/>
              <a:pPr/>
              <a:t>5</a:t>
            </a:fld>
            <a:endParaRPr lang="en-US" dirty="0"/>
          </a:p>
        </p:txBody>
      </p:sp>
      <p:sp>
        <p:nvSpPr>
          <p:cNvPr id="5" name="Title 4"/>
          <p:cNvSpPr>
            <a:spLocks noGrp="1"/>
          </p:cNvSpPr>
          <p:nvPr>
            <p:ph type="title"/>
          </p:nvPr>
        </p:nvSpPr>
        <p:spPr/>
        <p:txBody>
          <a:bodyPr/>
          <a:lstStyle/>
          <a:p>
            <a:r>
              <a:rPr lang="en-US" dirty="0"/>
              <a:t>The M&amp;M Theorem</a:t>
            </a:r>
          </a:p>
        </p:txBody>
      </p:sp>
      <p:grpSp>
        <p:nvGrpSpPr>
          <p:cNvPr id="10" name="Group 9"/>
          <p:cNvGrpSpPr/>
          <p:nvPr/>
        </p:nvGrpSpPr>
        <p:grpSpPr>
          <a:xfrm>
            <a:off x="464808" y="3771900"/>
            <a:ext cx="8267700" cy="2258569"/>
            <a:chOff x="762000" y="1600200"/>
            <a:chExt cx="8229600" cy="2263775"/>
          </a:xfrm>
        </p:grpSpPr>
        <p:pic>
          <p:nvPicPr>
            <p:cNvPr id="11" name="Picture 4" descr="Merton H. Mi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00200"/>
              <a:ext cx="16002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Franco Modiglian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0200"/>
              <a:ext cx="16002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762000" y="1905000"/>
              <a:ext cx="2362200" cy="146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ea typeface="SimSun" panose="02010600030101010101" pitchFamily="2" charset="-122"/>
                </a:defRPr>
              </a:lvl1pPr>
              <a:lvl2pPr marL="742950" indent="-285750">
                <a:defRPr>
                  <a:solidFill>
                    <a:schemeClr val="tx1"/>
                  </a:solidFill>
                  <a:latin typeface="Garamond" panose="02020404030301010803" pitchFamily="18" charset="0"/>
                  <a:ea typeface="SimSun" panose="02010600030101010101" pitchFamily="2" charset="-122"/>
                </a:defRPr>
              </a:lvl2pPr>
              <a:lvl3pPr marL="1143000" indent="-228600">
                <a:defRPr>
                  <a:solidFill>
                    <a:schemeClr val="tx1"/>
                  </a:solidFill>
                  <a:latin typeface="Garamond" panose="02020404030301010803" pitchFamily="18" charset="0"/>
                  <a:ea typeface="SimSun" panose="02010600030101010101" pitchFamily="2" charset="-122"/>
                </a:defRPr>
              </a:lvl3pPr>
              <a:lvl4pPr marL="1600200" indent="-228600">
                <a:defRPr>
                  <a:solidFill>
                    <a:schemeClr val="tx1"/>
                  </a:solidFill>
                  <a:latin typeface="Garamond" panose="02020404030301010803" pitchFamily="18" charset="0"/>
                  <a:ea typeface="SimSun" panose="02010600030101010101" pitchFamily="2" charset="-122"/>
                </a:defRPr>
              </a:lvl4pPr>
              <a:lvl5pPr marL="2057400" indent="-228600">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9pPr>
            </a:lstStyle>
            <a:p>
              <a:pPr eaLnBrk="1" hangingPunct="1">
                <a:spcBef>
                  <a:spcPct val="50000"/>
                </a:spcBef>
                <a:buNone/>
              </a:pPr>
              <a:r>
                <a:rPr lang="en-US" altLang="zh-CN" sz="2400" dirty="0"/>
                <a:t>Franco Modigliani</a:t>
              </a:r>
            </a:p>
            <a:p>
              <a:pPr eaLnBrk="1" hangingPunct="1">
                <a:spcBef>
                  <a:spcPct val="50000"/>
                </a:spcBef>
                <a:buNone/>
              </a:pPr>
              <a:r>
                <a:rPr lang="en-US" altLang="zh-CN" dirty="0"/>
                <a:t>Nobel Prize 1985</a:t>
              </a:r>
            </a:p>
          </p:txBody>
        </p:sp>
        <p:sp>
          <p:nvSpPr>
            <p:cNvPr id="14" name="Text Box 7"/>
            <p:cNvSpPr txBox="1">
              <a:spLocks noChangeArrowheads="1"/>
            </p:cNvSpPr>
            <p:nvPr/>
          </p:nvSpPr>
          <p:spPr bwMode="auto">
            <a:xfrm>
              <a:off x="6629400" y="1905000"/>
              <a:ext cx="2362200" cy="1465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ea typeface="SimSun" panose="02010600030101010101" pitchFamily="2" charset="-122"/>
                </a:defRPr>
              </a:lvl1pPr>
              <a:lvl2pPr marL="742950" indent="-285750">
                <a:defRPr>
                  <a:solidFill>
                    <a:schemeClr val="tx1"/>
                  </a:solidFill>
                  <a:latin typeface="Garamond" panose="02020404030301010803" pitchFamily="18" charset="0"/>
                  <a:ea typeface="SimSun" panose="02010600030101010101" pitchFamily="2" charset="-122"/>
                </a:defRPr>
              </a:lvl2pPr>
              <a:lvl3pPr marL="1143000" indent="-228600">
                <a:defRPr>
                  <a:solidFill>
                    <a:schemeClr val="tx1"/>
                  </a:solidFill>
                  <a:latin typeface="Garamond" panose="02020404030301010803" pitchFamily="18" charset="0"/>
                  <a:ea typeface="SimSun" panose="02010600030101010101" pitchFamily="2" charset="-122"/>
                </a:defRPr>
              </a:lvl3pPr>
              <a:lvl4pPr marL="1600200" indent="-228600">
                <a:defRPr>
                  <a:solidFill>
                    <a:schemeClr val="tx1"/>
                  </a:solidFill>
                  <a:latin typeface="Garamond" panose="02020404030301010803" pitchFamily="18" charset="0"/>
                  <a:ea typeface="SimSun" panose="02010600030101010101" pitchFamily="2" charset="-122"/>
                </a:defRPr>
              </a:lvl4pPr>
              <a:lvl5pPr marL="2057400" indent="-228600">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9pPr>
            </a:lstStyle>
            <a:p>
              <a:pPr eaLnBrk="1" hangingPunct="1">
                <a:spcBef>
                  <a:spcPct val="50000"/>
                </a:spcBef>
                <a:buNone/>
              </a:pPr>
              <a:r>
                <a:rPr lang="en-US" altLang="zh-CN" sz="2400" dirty="0"/>
                <a:t>Merton Miller</a:t>
              </a:r>
            </a:p>
            <a:p>
              <a:pPr eaLnBrk="1" hangingPunct="1">
                <a:spcBef>
                  <a:spcPct val="50000"/>
                </a:spcBef>
                <a:buNone/>
              </a:pPr>
              <a:r>
                <a:rPr lang="en-US" altLang="zh-CN" dirty="0"/>
                <a:t>Nobel Prize 1990</a:t>
              </a:r>
            </a:p>
          </p:txBody>
        </p:sp>
        <p:grpSp>
          <p:nvGrpSpPr>
            <p:cNvPr id="15" name="Group 11"/>
            <p:cNvGrpSpPr>
              <a:grpSpLocks/>
            </p:cNvGrpSpPr>
            <p:nvPr/>
          </p:nvGrpSpPr>
          <p:grpSpPr bwMode="auto">
            <a:xfrm>
              <a:off x="1704975" y="1946273"/>
              <a:ext cx="6296025" cy="400049"/>
              <a:chOff x="1074" y="1226"/>
              <a:chExt cx="3966" cy="252"/>
            </a:xfrm>
          </p:grpSpPr>
          <p:sp>
            <p:nvSpPr>
              <p:cNvPr id="16" name="Oval 9"/>
              <p:cNvSpPr>
                <a:spLocks noChangeArrowheads="1"/>
              </p:cNvSpPr>
              <p:nvPr/>
            </p:nvSpPr>
            <p:spPr bwMode="auto">
              <a:xfrm>
                <a:off x="1074" y="1238"/>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aramond" panose="02020404030301010803" pitchFamily="18" charset="0"/>
                    <a:ea typeface="SimSun" panose="02010600030101010101" pitchFamily="2" charset="-122"/>
                  </a:defRPr>
                </a:lvl1pPr>
                <a:lvl2pPr marL="742950" indent="-285750">
                  <a:defRPr>
                    <a:solidFill>
                      <a:schemeClr val="tx1"/>
                    </a:solidFill>
                    <a:latin typeface="Garamond" panose="02020404030301010803" pitchFamily="18" charset="0"/>
                    <a:ea typeface="SimSun" panose="02010600030101010101" pitchFamily="2" charset="-122"/>
                  </a:defRPr>
                </a:lvl2pPr>
                <a:lvl3pPr marL="1143000" indent="-228600">
                  <a:defRPr>
                    <a:solidFill>
                      <a:schemeClr val="tx1"/>
                    </a:solidFill>
                    <a:latin typeface="Garamond" panose="02020404030301010803" pitchFamily="18" charset="0"/>
                    <a:ea typeface="SimSun" panose="02010600030101010101" pitchFamily="2" charset="-122"/>
                  </a:defRPr>
                </a:lvl3pPr>
                <a:lvl4pPr marL="1600200" indent="-228600">
                  <a:defRPr>
                    <a:solidFill>
                      <a:schemeClr val="tx1"/>
                    </a:solidFill>
                    <a:latin typeface="Garamond" panose="02020404030301010803" pitchFamily="18" charset="0"/>
                    <a:ea typeface="SimSun" panose="02010600030101010101" pitchFamily="2" charset="-122"/>
                  </a:defRPr>
                </a:lvl4pPr>
                <a:lvl5pPr marL="2057400" indent="-228600">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9pPr>
              </a:lstStyle>
              <a:p>
                <a:pPr eaLnBrk="1" hangingPunct="1"/>
                <a:endParaRPr lang="zh-CN" altLang="en-US"/>
              </a:p>
            </p:txBody>
          </p:sp>
          <p:sp>
            <p:nvSpPr>
              <p:cNvPr id="17" name="Oval 10"/>
              <p:cNvSpPr>
                <a:spLocks noChangeArrowheads="1"/>
              </p:cNvSpPr>
              <p:nvPr/>
            </p:nvSpPr>
            <p:spPr bwMode="auto">
              <a:xfrm>
                <a:off x="4800" y="122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Garamond" panose="02020404030301010803" pitchFamily="18" charset="0"/>
                    <a:ea typeface="SimSun" panose="02010600030101010101" pitchFamily="2" charset="-122"/>
                  </a:defRPr>
                </a:lvl1pPr>
                <a:lvl2pPr marL="742950" indent="-285750">
                  <a:defRPr>
                    <a:solidFill>
                      <a:schemeClr val="tx1"/>
                    </a:solidFill>
                    <a:latin typeface="Garamond" panose="02020404030301010803" pitchFamily="18" charset="0"/>
                    <a:ea typeface="SimSun" panose="02010600030101010101" pitchFamily="2" charset="-122"/>
                  </a:defRPr>
                </a:lvl2pPr>
                <a:lvl3pPr marL="1143000" indent="-228600">
                  <a:defRPr>
                    <a:solidFill>
                      <a:schemeClr val="tx1"/>
                    </a:solidFill>
                    <a:latin typeface="Garamond" panose="02020404030301010803" pitchFamily="18" charset="0"/>
                    <a:ea typeface="SimSun" panose="02010600030101010101" pitchFamily="2" charset="-122"/>
                  </a:defRPr>
                </a:lvl3pPr>
                <a:lvl4pPr marL="1600200" indent="-228600">
                  <a:defRPr>
                    <a:solidFill>
                      <a:schemeClr val="tx1"/>
                    </a:solidFill>
                    <a:latin typeface="Garamond" panose="02020404030301010803" pitchFamily="18" charset="0"/>
                    <a:ea typeface="SimSun" panose="02010600030101010101" pitchFamily="2" charset="-122"/>
                  </a:defRPr>
                </a:lvl4pPr>
                <a:lvl5pPr marL="2057400" indent="-228600">
                  <a:defRPr>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SimSun" panose="02010600030101010101" pitchFamily="2" charset="-122"/>
                  </a:defRPr>
                </a:lvl9pPr>
              </a:lstStyle>
              <a:p>
                <a:pPr eaLnBrk="1" hangingPunct="1"/>
                <a:endParaRPr lang="zh-CN" altLang="en-US"/>
              </a:p>
            </p:txBody>
          </p:sp>
        </p:grpSp>
      </p:grpSp>
    </p:spTree>
    <p:extLst>
      <p:ext uri="{BB962C8B-B14F-4D97-AF65-F5344CB8AC3E}">
        <p14:creationId xmlns:p14="http://schemas.microsoft.com/office/powerpoint/2010/main" val="2391586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Intuition</a:t>
            </a:r>
          </a:p>
        </p:txBody>
      </p:sp>
      <p:sp>
        <p:nvSpPr>
          <p:cNvPr id="3" name="Content Placeholder 2"/>
          <p:cNvSpPr>
            <a:spLocks noGrp="1"/>
          </p:cNvSpPr>
          <p:nvPr>
            <p:ph idx="1"/>
          </p:nvPr>
        </p:nvSpPr>
        <p:spPr>
          <a:xfrm>
            <a:off x="935596" y="1988840"/>
            <a:ext cx="7380820" cy="4259560"/>
          </a:xfrm>
        </p:spPr>
        <p:txBody>
          <a:bodyPr>
            <a:normAutofit/>
          </a:bodyPr>
          <a:lstStyle/>
          <a:p>
            <a:pPr>
              <a:spcBef>
                <a:spcPts val="800"/>
              </a:spcBef>
              <a:spcAft>
                <a:spcPts val="800"/>
              </a:spcAft>
            </a:pPr>
            <a:r>
              <a:rPr lang="en-US" sz="2400" dirty="0"/>
              <a:t>Firm value is </a:t>
            </a:r>
            <a:r>
              <a:rPr lang="en-US" sz="2400" b="1" dirty="0"/>
              <a:t>like a pie</a:t>
            </a:r>
          </a:p>
          <a:p>
            <a:pPr lvl="1">
              <a:spcBef>
                <a:spcPts val="800"/>
              </a:spcBef>
              <a:spcAft>
                <a:spcPts val="800"/>
              </a:spcAft>
            </a:pPr>
            <a:r>
              <a:rPr lang="en-US" sz="2000" dirty="0"/>
              <a:t>Stems from cash flows assets generate</a:t>
            </a:r>
          </a:p>
          <a:p>
            <a:pPr lvl="1">
              <a:spcBef>
                <a:spcPts val="800"/>
              </a:spcBef>
              <a:spcAft>
                <a:spcPts val="800"/>
              </a:spcAft>
            </a:pPr>
            <a:r>
              <a:rPr lang="en-US" sz="2000" dirty="0"/>
              <a:t>Then split between debt-holders and stockholders</a:t>
            </a:r>
          </a:p>
          <a:p>
            <a:pPr>
              <a:spcBef>
                <a:spcPts val="800"/>
              </a:spcBef>
              <a:spcAft>
                <a:spcPts val="800"/>
              </a:spcAft>
            </a:pPr>
            <a:r>
              <a:rPr lang="en-US" sz="2400" dirty="0"/>
              <a:t>But the size of the pie does not depend on how it is sliced</a:t>
            </a:r>
          </a:p>
          <a:p>
            <a:pPr>
              <a:spcBef>
                <a:spcPts val="800"/>
              </a:spcBef>
              <a:spcAft>
                <a:spcPts val="800"/>
              </a:spcAft>
            </a:pPr>
            <a:r>
              <a:rPr lang="en-US" altLang="en-US" sz="2400" dirty="0"/>
              <a:t>If financial markets work well, firms </a:t>
            </a:r>
            <a:r>
              <a:rPr lang="en-US" altLang="en-US" sz="2400" i="1" dirty="0"/>
              <a:t>cannot</a:t>
            </a:r>
            <a:r>
              <a:rPr lang="en-US" altLang="en-US" sz="2400" dirty="0"/>
              <a:t> increase value by tinkering with capital structure</a:t>
            </a:r>
            <a:endParaRPr lang="en-US" sz="2400" dirty="0"/>
          </a:p>
        </p:txBody>
      </p:sp>
      <p:sp>
        <p:nvSpPr>
          <p:cNvPr id="5" name="Slide Number Placeholder 4"/>
          <p:cNvSpPr>
            <a:spLocks noGrp="1"/>
          </p:cNvSpPr>
          <p:nvPr>
            <p:ph type="sldNum" sz="quarter" idx="12"/>
          </p:nvPr>
        </p:nvSpPr>
        <p:spPr/>
        <p:txBody>
          <a:bodyPr/>
          <a:lstStyle/>
          <a:p>
            <a:fld id="{297BB983-1314-4955-8670-892CDFE4C727}" type="slidenum">
              <a:rPr lang="en-US" smtClean="0"/>
              <a:t>6</a:t>
            </a:fld>
            <a:endParaRPr lang="en-US"/>
          </a:p>
        </p:txBody>
      </p:sp>
    </p:spTree>
    <p:extLst>
      <p:ext uri="{BB962C8B-B14F-4D97-AF65-F5344CB8AC3E}">
        <p14:creationId xmlns:p14="http://schemas.microsoft.com/office/powerpoint/2010/main" val="277127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idx="1"/>
          </p:nvPr>
        </p:nvSpPr>
        <p:spPr>
          <a:xfrm>
            <a:off x="683568" y="1676400"/>
            <a:ext cx="7596844" cy="4572000"/>
          </a:xfrm>
        </p:spPr>
        <p:txBody>
          <a:bodyPr/>
          <a:lstStyle/>
          <a:p>
            <a:pPr>
              <a:spcBef>
                <a:spcPts val="600"/>
              </a:spcBef>
              <a:spcAft>
                <a:spcPts val="600"/>
              </a:spcAft>
            </a:pPr>
            <a:r>
              <a:rPr lang="en-US" sz="1800" dirty="0"/>
              <a:t>“Think of the firm, as a gigantic tub of whole milk. The farmer can sell the whole milk as is. Or he can separate out the cream and sell it at a considerably higher price than the whole milk would bring. (That’s the analogy of a firm selling low-yield and hence high-priced debt securities.) But, of course, what the farmer would have left would be skim milk with low butterfat content and that would sell for much less than whole milk. That corresponds to the levered equity. The M and M proposition says that if there were no costs of separation (and, of course, no government dairy support programs), the cream plus the skim milk would bring the same price as the whole milk.”</a:t>
            </a:r>
          </a:p>
          <a:p>
            <a:pPr>
              <a:spcBef>
                <a:spcPts val="600"/>
              </a:spcBef>
              <a:spcAft>
                <a:spcPts val="600"/>
              </a:spcAft>
            </a:pPr>
            <a:r>
              <a:rPr lang="en-US" sz="1800" dirty="0"/>
              <a:t>“Think of the firm, as a gigantic pizza, divided into quarters. If now you cut each quarter in half into eighths, the M and M proposition says that you will have more pieces but not more pizza.”</a:t>
            </a:r>
          </a:p>
          <a:p>
            <a:pPr algn="r">
              <a:spcBef>
                <a:spcPts val="600"/>
              </a:spcBef>
              <a:spcAft>
                <a:spcPts val="600"/>
              </a:spcAft>
            </a:pPr>
            <a:r>
              <a:rPr lang="en-US" sz="1800" dirty="0"/>
              <a:t>    -- Merton Miller   </a:t>
            </a:r>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7</a:t>
            </a:fld>
            <a:endParaRPr lang="en-US" altLang="en-US"/>
          </a:p>
        </p:txBody>
      </p:sp>
    </p:spTree>
    <p:extLst>
      <p:ext uri="{BB962C8B-B14F-4D97-AF65-F5344CB8AC3E}">
        <p14:creationId xmlns:p14="http://schemas.microsoft.com/office/powerpoint/2010/main" val="359464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97BB983-1314-4955-8670-892CDFE4C727}" type="slidenum">
              <a:rPr lang="en-US" smtClean="0"/>
              <a:t>8</a:t>
            </a:fld>
            <a:endParaRPr lang="en-US"/>
          </a:p>
        </p:txBody>
      </p:sp>
      <p:sp>
        <p:nvSpPr>
          <p:cNvPr id="2" name="Title 1"/>
          <p:cNvSpPr>
            <a:spLocks noGrp="1"/>
          </p:cNvSpPr>
          <p:nvPr>
            <p:ph type="title"/>
          </p:nvPr>
        </p:nvSpPr>
        <p:spPr>
          <a:xfrm>
            <a:off x="381000" y="274638"/>
            <a:ext cx="8382000" cy="1143000"/>
          </a:xfrm>
        </p:spPr>
        <p:txBody>
          <a:bodyPr>
            <a:normAutofit/>
          </a:bodyPr>
          <a:lstStyle/>
          <a:p>
            <a:r>
              <a:rPr lang="en-US" dirty="0"/>
              <a:t>Splitting the Pie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907213" cy="3967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9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907213" cy="396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297BB983-1314-4955-8670-892CDFE4C727}" type="slidenum">
              <a:rPr lang="en-US" smtClean="0"/>
              <a:t>9</a:t>
            </a:fld>
            <a:endParaRPr lang="en-US"/>
          </a:p>
        </p:txBody>
      </p:sp>
      <p:sp>
        <p:nvSpPr>
          <p:cNvPr id="2" name="Title 1"/>
          <p:cNvSpPr>
            <a:spLocks noGrp="1"/>
          </p:cNvSpPr>
          <p:nvPr>
            <p:ph type="title"/>
          </p:nvPr>
        </p:nvSpPr>
        <p:spPr>
          <a:xfrm>
            <a:off x="381000" y="274638"/>
            <a:ext cx="8382000" cy="1143000"/>
          </a:xfrm>
        </p:spPr>
        <p:txBody>
          <a:bodyPr>
            <a:normAutofit/>
          </a:bodyPr>
          <a:lstStyle/>
          <a:p>
            <a:r>
              <a:rPr lang="en-US" dirty="0"/>
              <a:t>More Debt</a:t>
            </a:r>
          </a:p>
        </p:txBody>
      </p:sp>
    </p:spTree>
    <p:extLst>
      <p:ext uri="{BB962C8B-B14F-4D97-AF65-F5344CB8AC3E}">
        <p14:creationId xmlns:p14="http://schemas.microsoft.com/office/powerpoint/2010/main" val="1502803479"/>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15186</TotalTime>
  <Words>2535</Words>
  <Application>Microsoft Office PowerPoint</Application>
  <PresentationFormat>On-screen Show (4:3)</PresentationFormat>
  <Paragraphs>331</Paragraphs>
  <Slides>33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宋体</vt:lpstr>
      <vt:lpstr>Arial</vt:lpstr>
      <vt:lpstr>Cambria</vt:lpstr>
      <vt:lpstr>Cambria Math</vt:lpstr>
      <vt:lpstr>Wingdings</vt:lpstr>
      <vt:lpstr>Sales training presentation</vt:lpstr>
      <vt:lpstr>Corporate Finance Lecture 8.1: Capital Structure:  M&amp;M Theorem, Cost of Capital (without tax)</vt:lpstr>
      <vt:lpstr>Cost of Equity and Debt</vt:lpstr>
      <vt:lpstr>A Puzzle</vt:lpstr>
      <vt:lpstr>SML Revisited</vt:lpstr>
      <vt:lpstr>The M&amp;M Theorem</vt:lpstr>
      <vt:lpstr>Intuition</vt:lpstr>
      <vt:lpstr>Intuition</vt:lpstr>
      <vt:lpstr>Splitting the Pie</vt:lpstr>
      <vt:lpstr>More Debt</vt:lpstr>
      <vt:lpstr>Less Debt</vt:lpstr>
      <vt:lpstr>Irrelevance </vt:lpstr>
      <vt:lpstr>JELLYBEANS, INC.</vt:lpstr>
      <vt:lpstr>Recapitalization</vt:lpstr>
      <vt:lpstr>Cash Flows</vt:lpstr>
      <vt:lpstr>Cash Flows</vt:lpstr>
      <vt:lpstr>Share Price</vt:lpstr>
      <vt:lpstr>JELLYBEANS, INC.</vt:lpstr>
      <vt:lpstr>Cash Flow Variability</vt:lpstr>
      <vt:lpstr>Exercise</vt:lpstr>
      <vt:lpstr>Exercise</vt:lpstr>
      <vt:lpstr>Individual Shareholders</vt:lpstr>
      <vt:lpstr>Homemade Leverage</vt:lpstr>
      <vt:lpstr>Punchline</vt:lpstr>
      <vt:lpstr>Exercise </vt:lpstr>
      <vt:lpstr>Exercise</vt:lpstr>
      <vt:lpstr>More Intuition</vt:lpstr>
      <vt:lpstr>Equity Beta</vt:lpstr>
      <vt:lpstr>Leverage and Beta</vt:lpstr>
      <vt:lpstr>Leverage and Beta</vt:lpstr>
      <vt:lpstr>The M&amp;M Theorem</vt:lpstr>
      <vt:lpstr>Cost of Capital Revisited</vt:lpstr>
      <vt:lpstr>Connections</vt:lpstr>
      <vt:lpstr>Debt and WACC</vt:lpstr>
    </vt:vector>
  </TitlesOfParts>
  <Company>Ross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Finance FIN 521 Lecture 1: Introduction</dc:title>
  <dc:creator>Fangyuan MA</dc:creator>
  <cp:lastModifiedBy>phbs</cp:lastModifiedBy>
  <cp:revision>1815</cp:revision>
  <dcterms:created xsi:type="dcterms:W3CDTF">2010-01-08T14:00:16Z</dcterms:created>
  <dcterms:modified xsi:type="dcterms:W3CDTF">2024-12-31T08:52:14Z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