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32"/>
  </p:notesMasterIdLst>
  <p:handoutMasterIdLst>
    <p:handoutMasterId r:id="rId33"/>
  </p:handoutMasterIdLst>
  <p:sldIdLst>
    <p:sldId id="293" r:id="rId2"/>
    <p:sldId id="328" r:id="rId3"/>
    <p:sldId id="486" r:id="rId4"/>
    <p:sldId id="452" r:id="rId5"/>
    <p:sldId id="483" r:id="rId6"/>
    <p:sldId id="454" r:id="rId7"/>
    <p:sldId id="484" r:id="rId8"/>
    <p:sldId id="485" r:id="rId9"/>
    <p:sldId id="457" r:id="rId10"/>
    <p:sldId id="488" r:id="rId11"/>
    <p:sldId id="490" r:id="rId12"/>
    <p:sldId id="491" r:id="rId13"/>
    <p:sldId id="500" r:id="rId14"/>
    <p:sldId id="501" r:id="rId15"/>
    <p:sldId id="503" r:id="rId16"/>
    <p:sldId id="493" r:id="rId17"/>
    <p:sldId id="494" r:id="rId18"/>
    <p:sldId id="495" r:id="rId19"/>
    <p:sldId id="496" r:id="rId20"/>
    <p:sldId id="492" r:id="rId21"/>
    <p:sldId id="504" r:id="rId22"/>
    <p:sldId id="506" r:id="rId23"/>
    <p:sldId id="507" r:id="rId24"/>
    <p:sldId id="512" r:id="rId25"/>
    <p:sldId id="509" r:id="rId26"/>
    <p:sldId id="510" r:id="rId27"/>
    <p:sldId id="329" r:id="rId28"/>
    <p:sldId id="511" r:id="rId29"/>
    <p:sldId id="513" r:id="rId30"/>
    <p:sldId id="514" r:id="rId3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accent2"/>
      </a:buClr>
      <a:buSzPct val="70000"/>
      <a:buFont typeface="Wingdings" pitchFamily="2" charset="2"/>
      <a:buChar char="l"/>
      <a:defRPr sz="2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 Li" initials="DL" lastIdx="1" clrIdx="0">
    <p:extLst>
      <p:ext uri="{19B8F6BF-5375-455C-9EA6-DF929625EA0E}">
        <p15:presenceInfo xmlns:p15="http://schemas.microsoft.com/office/powerpoint/2012/main" userId="e0f4c1a0dc2bf0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188222"/>
    <a:srgbClr val="CC9900"/>
    <a:srgbClr val="893611"/>
    <a:srgbClr val="B94917"/>
    <a:srgbClr val="FF6600"/>
    <a:srgbClr val="A44114"/>
    <a:srgbClr val="F3B99F"/>
    <a:srgbClr val="00002C"/>
    <a:srgbClr val="C4E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D3B18-4362-4AFF-BD06-025526B08BDC}" v="14" dt="2019-11-14T02:35:54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6" autoAdjust="0"/>
    <p:restoredTop sz="95742" autoAdjust="0"/>
  </p:normalViewPr>
  <p:slideViewPr>
    <p:cSldViewPr>
      <p:cViewPr varScale="1">
        <p:scale>
          <a:sx n="106" d="100"/>
          <a:sy n="106" d="100"/>
        </p:scale>
        <p:origin x="15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4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4" d="100"/>
          <a:sy n="74" d="100"/>
        </p:scale>
        <p:origin x="2644" y="6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 Li" userId="e0f4c1a0dc2bf0a6" providerId="LiveId" clId="{5C752F30-551D-41BB-AB7C-B7C85EC99AA7}"/>
    <pc:docChg chg="modSld">
      <pc:chgData name="Di Li" userId="e0f4c1a0dc2bf0a6" providerId="LiveId" clId="{5C752F30-551D-41BB-AB7C-B7C85EC99AA7}" dt="2019-02-18T09:40:05.819" v="0" actId="255"/>
      <pc:docMkLst>
        <pc:docMk/>
      </pc:docMkLst>
      <pc:sldChg chg="modSp">
        <pc:chgData name="Di Li" userId="e0f4c1a0dc2bf0a6" providerId="LiveId" clId="{5C752F30-551D-41BB-AB7C-B7C85EC99AA7}" dt="2019-02-18T09:40:05.819" v="0" actId="255"/>
        <pc:sldMkLst>
          <pc:docMk/>
          <pc:sldMk cId="1116314945" sldId="310"/>
        </pc:sldMkLst>
        <pc:spChg chg="mod">
          <ac:chgData name="Di Li" userId="e0f4c1a0dc2bf0a6" providerId="LiveId" clId="{5C752F30-551D-41BB-AB7C-B7C85EC99AA7}" dt="2019-02-18T09:40:05.819" v="0" actId="255"/>
          <ac:spMkLst>
            <pc:docMk/>
            <pc:sldMk cId="1116314945" sldId="310"/>
            <ac:spMk id="50" creationId="{ECAB8773-926D-474C-8384-997C90574A14}"/>
          </ac:spMkLst>
        </pc:spChg>
      </pc:sldChg>
    </pc:docChg>
  </pc:docChgLst>
  <pc:docChgLst>
    <pc:chgData name="Li Di" userId="e0f4c1a0dc2bf0a6" providerId="LiveId" clId="{FB0B2A45-6283-4E04-AA92-032961A0F59D}"/>
    <pc:docChg chg="modSld">
      <pc:chgData name="Li Di" userId="e0f4c1a0dc2bf0a6" providerId="LiveId" clId="{FB0B2A45-6283-4E04-AA92-032961A0F59D}" dt="2019-02-19T01:35:22.031" v="12" actId="20577"/>
      <pc:docMkLst>
        <pc:docMk/>
      </pc:docMkLst>
      <pc:sldChg chg="modSp">
        <pc:chgData name="Li Di" userId="e0f4c1a0dc2bf0a6" providerId="LiveId" clId="{FB0B2A45-6283-4E04-AA92-032961A0F59D}" dt="2019-02-19T01:35:22.031" v="12" actId="20577"/>
        <pc:sldMkLst>
          <pc:docMk/>
          <pc:sldMk cId="3253581180" sldId="298"/>
        </pc:sldMkLst>
        <pc:spChg chg="mod">
          <ac:chgData name="Li Di" userId="e0f4c1a0dc2bf0a6" providerId="LiveId" clId="{FB0B2A45-6283-4E04-AA92-032961A0F59D}" dt="2019-02-19T01:35:22.031" v="12" actId="20577"/>
          <ac:spMkLst>
            <pc:docMk/>
            <pc:sldMk cId="3253581180" sldId="298"/>
            <ac:spMk id="22533" creationId="{00000000-0000-0000-0000-000000000000}"/>
          </ac:spMkLst>
        </pc:spChg>
      </pc:sldChg>
    </pc:docChg>
  </pc:docChgLst>
  <pc:docChgLst>
    <pc:chgData name="李 荻" userId="e0f4c1a0dc2bf0a6" providerId="LiveId" clId="{4FFD3B18-4362-4AFF-BD06-025526B08BDC}"/>
    <pc:docChg chg="undo custSel addSld modSld">
      <pc:chgData name="李 荻" userId="e0f4c1a0dc2bf0a6" providerId="LiveId" clId="{4FFD3B18-4362-4AFF-BD06-025526B08BDC}" dt="2019-11-14T02:58:51.110" v="1282" actId="20577"/>
      <pc:docMkLst>
        <pc:docMk/>
      </pc:docMkLst>
      <pc:sldChg chg="modSp">
        <pc:chgData name="李 荻" userId="e0f4c1a0dc2bf0a6" providerId="LiveId" clId="{4FFD3B18-4362-4AFF-BD06-025526B08BDC}" dt="2019-11-14T02:15:20.533" v="46"/>
        <pc:sldMkLst>
          <pc:docMk/>
          <pc:sldMk cId="1587524312" sldId="338"/>
        </pc:sldMkLst>
        <pc:spChg chg="mod">
          <ac:chgData name="李 荻" userId="e0f4c1a0dc2bf0a6" providerId="LiveId" clId="{4FFD3B18-4362-4AFF-BD06-025526B08BDC}" dt="2019-11-14T02:15:20.533" v="46"/>
          <ac:spMkLst>
            <pc:docMk/>
            <pc:sldMk cId="1587524312" sldId="338"/>
            <ac:spMk id="22533" creationId="{00000000-0000-0000-0000-000000000000}"/>
          </ac:spMkLst>
        </pc:spChg>
      </pc:sldChg>
      <pc:sldChg chg="modSp">
        <pc:chgData name="李 荻" userId="e0f4c1a0dc2bf0a6" providerId="LiveId" clId="{4FFD3B18-4362-4AFF-BD06-025526B08BDC}" dt="2019-11-14T02:18:27.083" v="147" actId="20577"/>
        <pc:sldMkLst>
          <pc:docMk/>
          <pc:sldMk cId="658469940" sldId="339"/>
        </pc:sldMkLst>
        <pc:graphicFrameChg chg="modGraphic">
          <ac:chgData name="李 荻" userId="e0f4c1a0dc2bf0a6" providerId="LiveId" clId="{4FFD3B18-4362-4AFF-BD06-025526B08BDC}" dt="2019-11-14T02:18:27.083" v="147" actId="20577"/>
          <ac:graphicFrameMkLst>
            <pc:docMk/>
            <pc:sldMk cId="658469940" sldId="339"/>
            <ac:graphicFrameMk id="4" creationId="{95F9CF56-3D35-4426-9744-50F4F4C651F2}"/>
          </ac:graphicFrameMkLst>
        </pc:graphicFrameChg>
      </pc:sldChg>
      <pc:sldChg chg="modSp">
        <pc:chgData name="李 荻" userId="e0f4c1a0dc2bf0a6" providerId="LiveId" clId="{4FFD3B18-4362-4AFF-BD06-025526B08BDC}" dt="2019-11-14T02:23:11.861" v="498" actId="27636"/>
        <pc:sldMkLst>
          <pc:docMk/>
          <pc:sldMk cId="3556450986" sldId="343"/>
        </pc:sldMkLst>
        <pc:spChg chg="mod">
          <ac:chgData name="李 荻" userId="e0f4c1a0dc2bf0a6" providerId="LiveId" clId="{4FFD3B18-4362-4AFF-BD06-025526B08BDC}" dt="2019-11-14T02:19:03.370" v="160" actId="20577"/>
          <ac:spMkLst>
            <pc:docMk/>
            <pc:sldMk cId="3556450986" sldId="343"/>
            <ac:spMk id="22532" creationId="{00000000-0000-0000-0000-000000000000}"/>
          </ac:spMkLst>
        </pc:spChg>
        <pc:spChg chg="mod">
          <ac:chgData name="李 荻" userId="e0f4c1a0dc2bf0a6" providerId="LiveId" clId="{4FFD3B18-4362-4AFF-BD06-025526B08BDC}" dt="2019-11-14T02:23:11.861" v="498" actId="27636"/>
          <ac:spMkLst>
            <pc:docMk/>
            <pc:sldMk cId="3556450986" sldId="343"/>
            <ac:spMk id="22533" creationId="{00000000-0000-0000-0000-000000000000}"/>
          </ac:spMkLst>
        </pc:spChg>
      </pc:sldChg>
      <pc:sldChg chg="modSp">
        <pc:chgData name="李 荻" userId="e0f4c1a0dc2bf0a6" providerId="LiveId" clId="{4FFD3B18-4362-4AFF-BD06-025526B08BDC}" dt="2019-11-14T02:35:33.838" v="853" actId="33524"/>
        <pc:sldMkLst>
          <pc:docMk/>
          <pc:sldMk cId="3129979895" sldId="344"/>
        </pc:sldMkLst>
        <pc:spChg chg="mod">
          <ac:chgData name="李 荻" userId="e0f4c1a0dc2bf0a6" providerId="LiveId" clId="{4FFD3B18-4362-4AFF-BD06-025526B08BDC}" dt="2019-11-14T02:35:33.838" v="853" actId="33524"/>
          <ac:spMkLst>
            <pc:docMk/>
            <pc:sldMk cId="3129979895" sldId="344"/>
            <ac:spMk id="22533" creationId="{00000000-0000-0000-0000-000000000000}"/>
          </ac:spMkLst>
        </pc:spChg>
      </pc:sldChg>
      <pc:sldChg chg="modSp add">
        <pc:chgData name="李 荻" userId="e0f4c1a0dc2bf0a6" providerId="LiveId" clId="{4FFD3B18-4362-4AFF-BD06-025526B08BDC}" dt="2019-11-14T02:17:17.938" v="134" actId="6549"/>
        <pc:sldMkLst>
          <pc:docMk/>
          <pc:sldMk cId="3665724898" sldId="345"/>
        </pc:sldMkLst>
        <pc:spChg chg="mod">
          <ac:chgData name="李 荻" userId="e0f4c1a0dc2bf0a6" providerId="LiveId" clId="{4FFD3B18-4362-4AFF-BD06-025526B08BDC}" dt="2019-11-14T02:17:17.938" v="134" actId="6549"/>
          <ac:spMkLst>
            <pc:docMk/>
            <pc:sldMk cId="3665724898" sldId="345"/>
            <ac:spMk id="22533" creationId="{00000000-0000-0000-0000-000000000000}"/>
          </ac:spMkLst>
        </pc:spChg>
      </pc:sldChg>
      <pc:sldChg chg="modSp add">
        <pc:chgData name="李 荻" userId="e0f4c1a0dc2bf0a6" providerId="LiveId" clId="{4FFD3B18-4362-4AFF-BD06-025526B08BDC}" dt="2019-11-14T02:30:09.141" v="815" actId="27636"/>
        <pc:sldMkLst>
          <pc:docMk/>
          <pc:sldMk cId="1648326307" sldId="346"/>
        </pc:sldMkLst>
        <pc:spChg chg="mod">
          <ac:chgData name="李 荻" userId="e0f4c1a0dc2bf0a6" providerId="LiveId" clId="{4FFD3B18-4362-4AFF-BD06-025526B08BDC}" dt="2019-11-14T02:30:09.141" v="815" actId="27636"/>
          <ac:spMkLst>
            <pc:docMk/>
            <pc:sldMk cId="1648326307" sldId="346"/>
            <ac:spMk id="22533" creationId="{00000000-0000-0000-0000-000000000000}"/>
          </ac:spMkLst>
        </pc:spChg>
      </pc:sldChg>
      <pc:sldChg chg="modSp add">
        <pc:chgData name="李 荻" userId="e0f4c1a0dc2bf0a6" providerId="LiveId" clId="{4FFD3B18-4362-4AFF-BD06-025526B08BDC}" dt="2019-11-14T02:58:51.110" v="1282" actId="20577"/>
        <pc:sldMkLst>
          <pc:docMk/>
          <pc:sldMk cId="2880114885" sldId="347"/>
        </pc:sldMkLst>
        <pc:spChg chg="mod">
          <ac:chgData name="李 荻" userId="e0f4c1a0dc2bf0a6" providerId="LiveId" clId="{4FFD3B18-4362-4AFF-BD06-025526B08BDC}" dt="2019-11-14T02:38:11.022" v="1102" actId="20577"/>
          <ac:spMkLst>
            <pc:docMk/>
            <pc:sldMk cId="2880114885" sldId="347"/>
            <ac:spMk id="22532" creationId="{00000000-0000-0000-0000-000000000000}"/>
          </ac:spMkLst>
        </pc:spChg>
        <pc:spChg chg="mod">
          <ac:chgData name="李 荻" userId="e0f4c1a0dc2bf0a6" providerId="LiveId" clId="{4FFD3B18-4362-4AFF-BD06-025526B08BDC}" dt="2019-11-14T02:58:51.110" v="1282" actId="20577"/>
          <ac:spMkLst>
            <pc:docMk/>
            <pc:sldMk cId="2880114885" sldId="347"/>
            <ac:spMk id="22533" creationId="{00000000-0000-0000-0000-000000000000}"/>
          </ac:spMkLst>
        </pc:spChg>
      </pc:sldChg>
    </pc:docChg>
  </pc:docChgLst>
  <pc:docChgLst>
    <pc:chgData name="Di Li" userId="e0f4c1a0dc2bf0a6" providerId="LiveId" clId="{02E921FE-CAF4-9A4C-BAA5-339D7CF99073}"/>
    <pc:docChg chg="custSel addSld delSld modSld">
      <pc:chgData name="Di Li" userId="e0f4c1a0dc2bf0a6" providerId="LiveId" clId="{02E921FE-CAF4-9A4C-BAA5-339D7CF99073}" dt="2019-02-18T07:18:18.378" v="47" actId="2696"/>
      <pc:docMkLst>
        <pc:docMk/>
      </pc:docMkLst>
      <pc:sldChg chg="modSp">
        <pc:chgData name="Di Li" userId="e0f4c1a0dc2bf0a6" providerId="LiveId" clId="{02E921FE-CAF4-9A4C-BAA5-339D7CF99073}" dt="2019-02-18T07:18:14.795" v="42" actId="27636"/>
        <pc:sldMkLst>
          <pc:docMk/>
          <pc:sldMk cId="2628848902" sldId="293"/>
        </pc:sldMkLst>
        <pc:spChg chg="mod">
          <ac:chgData name="Di Li" userId="e0f4c1a0dc2bf0a6" providerId="LiveId" clId="{02E921FE-CAF4-9A4C-BAA5-339D7CF99073}" dt="2019-02-18T07:18:14.795" v="42" actId="27636"/>
          <ac:spMkLst>
            <pc:docMk/>
            <pc:sldMk cId="2628848902" sldId="293"/>
            <ac:spMk id="22533" creationId="{00000000-0000-0000-0000-000000000000}"/>
          </ac:spMkLst>
        </pc:spChg>
      </pc:sldChg>
      <pc:sldChg chg="modSp">
        <pc:chgData name="Di Li" userId="e0f4c1a0dc2bf0a6" providerId="LiveId" clId="{02E921FE-CAF4-9A4C-BAA5-339D7CF99073}" dt="2019-02-18T07:18:14.963" v="43" actId="27636"/>
        <pc:sldMkLst>
          <pc:docMk/>
          <pc:sldMk cId="645884921" sldId="309"/>
        </pc:sldMkLst>
        <pc:spChg chg="mod">
          <ac:chgData name="Di Li" userId="e0f4c1a0dc2bf0a6" providerId="LiveId" clId="{02E921FE-CAF4-9A4C-BAA5-339D7CF99073}" dt="2019-02-18T07:18:14.963" v="43" actId="27636"/>
          <ac:spMkLst>
            <pc:docMk/>
            <pc:sldMk cId="645884921" sldId="309"/>
            <ac:spMk id="50" creationId="{ECAB8773-926D-474C-8384-997C90574A14}"/>
          </ac:spMkLst>
        </pc:spChg>
      </pc:sldChg>
      <pc:sldChg chg="modSp">
        <pc:chgData name="Di Li" userId="e0f4c1a0dc2bf0a6" providerId="LiveId" clId="{02E921FE-CAF4-9A4C-BAA5-339D7CF99073}" dt="2019-02-18T07:18:15.039" v="44" actId="27636"/>
        <pc:sldMkLst>
          <pc:docMk/>
          <pc:sldMk cId="1116314945" sldId="310"/>
        </pc:sldMkLst>
        <pc:spChg chg="mod">
          <ac:chgData name="Di Li" userId="e0f4c1a0dc2bf0a6" providerId="LiveId" clId="{02E921FE-CAF4-9A4C-BAA5-339D7CF99073}" dt="2019-02-18T07:18:15.039" v="44" actId="27636"/>
          <ac:spMkLst>
            <pc:docMk/>
            <pc:sldMk cId="1116314945" sldId="310"/>
            <ac:spMk id="50" creationId="{ECAB8773-926D-474C-8384-997C90574A14}"/>
          </ac:spMkLst>
        </pc:spChg>
      </pc:sldChg>
      <pc:sldChg chg="modSp">
        <pc:chgData name="Di Li" userId="e0f4c1a0dc2bf0a6" providerId="LiveId" clId="{02E921FE-CAF4-9A4C-BAA5-339D7CF99073}" dt="2019-02-18T07:18:15.264" v="45" actId="27636"/>
        <pc:sldMkLst>
          <pc:docMk/>
          <pc:sldMk cId="583839440" sldId="320"/>
        </pc:sldMkLst>
        <pc:spChg chg="mod">
          <ac:chgData name="Di Li" userId="e0f4c1a0dc2bf0a6" providerId="LiveId" clId="{02E921FE-CAF4-9A4C-BAA5-339D7CF99073}" dt="2019-02-18T07:18:15.264" v="45" actId="27636"/>
          <ac:spMkLst>
            <pc:docMk/>
            <pc:sldMk cId="583839440" sldId="320"/>
            <ac:spMk id="22533" creationId="{00000000-0000-0000-0000-000000000000}"/>
          </ac:spMkLst>
        </pc:spChg>
      </pc:sldChg>
      <pc:sldChg chg="modSp">
        <pc:chgData name="Di Li" userId="e0f4c1a0dc2bf0a6" providerId="LiveId" clId="{02E921FE-CAF4-9A4C-BAA5-339D7CF99073}" dt="2019-02-18T07:18:15.548" v="46" actId="27636"/>
        <pc:sldMkLst>
          <pc:docMk/>
          <pc:sldMk cId="699863711" sldId="336"/>
        </pc:sldMkLst>
        <pc:spChg chg="mod">
          <ac:chgData name="Di Li" userId="e0f4c1a0dc2bf0a6" providerId="LiveId" clId="{02E921FE-CAF4-9A4C-BAA5-339D7CF99073}" dt="2019-02-18T07:18:15.548" v="46" actId="27636"/>
          <ac:spMkLst>
            <pc:docMk/>
            <pc:sldMk cId="699863711" sldId="336"/>
            <ac:spMk id="22533" creationId="{00000000-0000-0000-0000-000000000000}"/>
          </ac:spMkLst>
        </pc:spChg>
      </pc:sldChg>
      <pc:sldChg chg="modSp">
        <pc:chgData name="Di Li" userId="e0f4c1a0dc2bf0a6" providerId="LiveId" clId="{02E921FE-CAF4-9A4C-BAA5-339D7CF99073}" dt="2019-02-18T07:11:26.346" v="39" actId="20577"/>
        <pc:sldMkLst>
          <pc:docMk/>
          <pc:sldMk cId="1587524312" sldId="338"/>
        </pc:sldMkLst>
        <pc:spChg chg="mod">
          <ac:chgData name="Di Li" userId="e0f4c1a0dc2bf0a6" providerId="LiveId" clId="{02E921FE-CAF4-9A4C-BAA5-339D7CF99073}" dt="2019-02-18T07:11:26.346" v="39" actId="20577"/>
          <ac:spMkLst>
            <pc:docMk/>
            <pc:sldMk cId="1587524312" sldId="338"/>
            <ac:spMk id="22533" creationId="{00000000-0000-0000-0000-000000000000}"/>
          </ac:spMkLst>
        </pc:spChg>
      </pc:sldChg>
      <pc:sldChg chg="add">
        <pc:chgData name="Di Li" userId="e0f4c1a0dc2bf0a6" providerId="LiveId" clId="{02E921FE-CAF4-9A4C-BAA5-339D7CF99073}" dt="2019-02-18T07:18:14.614" v="41"/>
        <pc:sldMkLst>
          <pc:docMk/>
          <pc:sldMk cId="3556450986" sldId="343"/>
        </pc:sldMkLst>
      </pc:sldChg>
      <pc:sldChg chg="add">
        <pc:chgData name="Di Li" userId="e0f4c1a0dc2bf0a6" providerId="LiveId" clId="{02E921FE-CAF4-9A4C-BAA5-339D7CF99073}" dt="2019-02-18T07:18:14.614" v="41"/>
        <pc:sldMkLst>
          <pc:docMk/>
          <pc:sldMk cId="3129979895" sldId="34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9B364B9B-4FE6-4863-939E-DFC342F0BD7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815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4F414869-8BAE-4CA1-88F5-3B917E5534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480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24E98A-E261-439B-BB2A-F75A89C51275}" type="slidenum">
              <a:rPr lang="en-US"/>
              <a:pPr/>
              <a:t>1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5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Regard CF = earnings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4869-8BAE-4CA1-88F5-3B917E5534E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5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Intuitively, Ra &gt; WACC, since Ra=WACC(D=0), and D comes with the tax shield.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414869-8BAE-4CA1-88F5-3B917E5534E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7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defRPr sz="29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24A91C6-DD79-42F1-B14B-DE8EB44DF79D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4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7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8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2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3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4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5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6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7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8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9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0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1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2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3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4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5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6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7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8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39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0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1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2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43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90C975-EA9C-4E65-A410-D51A1B6E43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76450" cy="5707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228600"/>
            <a:ext cx="6076950" cy="57070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BC158-796A-47AA-A1D9-89120584609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C6B117-A1BB-46C5-94C4-58E56474409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21E0B-E5EF-4508-BAF2-DCD595744F4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4900" y="1524000"/>
            <a:ext cx="3619500" cy="4411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9B37A-C578-4514-AAAC-1E303DE4B62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644BB6-2643-4B46-BC44-85DE7377BC4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3F004-67D9-46A9-9E07-5F7D65BBD33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FAE37D-A381-4F00-9AF0-4FEFC4AC7A3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9167F0-3071-41EA-A5FD-6B403C01C8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789B2-D4C3-449A-BC29-492240DB112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228600"/>
            <a:ext cx="7696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568" y="1676400"/>
            <a:ext cx="7391400" cy="4242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/>
          </a:p>
        </p:txBody>
      </p:sp>
      <p:sp>
        <p:nvSpPr>
          <p:cNvPr id="4608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endParaRPr lang="en-US" altLang="en-US" dirty="0"/>
          </a:p>
        </p:txBody>
      </p:sp>
      <p:sp>
        <p:nvSpPr>
          <p:cNvPr id="4608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000"/>
            </a:lvl1pPr>
          </a:lstStyle>
          <a:p>
            <a:fld id="{9E3A2A06-CCFC-4955-A352-C78D464039C3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46088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46089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4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8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4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8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defRPr sz="27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92150" indent="-347663" algn="l" rtl="0" eaLnBrk="1" fontAlgn="base" hangingPunct="1">
        <a:spcBef>
          <a:spcPct val="0"/>
        </a:spcBef>
        <a:spcAft>
          <a:spcPct val="25000"/>
        </a:spcAft>
        <a:buClr>
          <a:schemeClr val="accent2"/>
        </a:buClr>
        <a:buSzPct val="55000"/>
        <a:buFont typeface="Wingdings" pitchFamily="2" charset="2"/>
        <a:buChar char="l"/>
        <a:defRPr sz="24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</a:defRPr>
      </a:lvl2pPr>
      <a:lvl3pPr marL="987425" indent="-293688" algn="l" rtl="0" eaLnBrk="1" fontAlgn="base" hangingPunct="1">
        <a:spcBef>
          <a:spcPct val="0"/>
        </a:spcBef>
        <a:spcAft>
          <a:spcPct val="25000"/>
        </a:spcAft>
        <a:buClr>
          <a:schemeClr val="accent1"/>
        </a:buClr>
        <a:buSzPct val="50000"/>
        <a:buFont typeface="Wingdings" pitchFamily="2" charset="2"/>
        <a:buChar char="l"/>
        <a:defRPr sz="2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2.png"/><Relationship Id="rId7" Type="http://schemas.openxmlformats.org/officeDocument/2006/relationships/image" Target="../media/image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7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1128192" y="476672"/>
            <a:ext cx="6648164" cy="2772308"/>
          </a:xfrm>
        </p:spPr>
        <p:txBody>
          <a:bodyPr anchor="ctr"/>
          <a:lstStyle/>
          <a:p>
            <a:pPr algn="ctr">
              <a:lnSpc>
                <a:spcPct val="150000"/>
              </a:lnSpc>
            </a:pPr>
            <a:r>
              <a:rPr lang="en-US" sz="3500" dirty="0">
                <a:latin typeface="Cambria" panose="02040503050406030204" pitchFamily="18" charset="0"/>
              </a:rPr>
              <a:t>Corporate </a:t>
            </a:r>
            <a:r>
              <a:rPr lang="en-US" altLang="zh-CN" sz="3500" dirty="0">
                <a:latin typeface="Cambria" panose="02040503050406030204" pitchFamily="18" charset="0"/>
              </a:rPr>
              <a:t>Finance</a:t>
            </a:r>
            <a:br>
              <a:rPr lang="en-US" sz="3500" dirty="0">
                <a:latin typeface="Cambria" panose="02040503050406030204" pitchFamily="18" charset="0"/>
              </a:rPr>
            </a:br>
            <a:r>
              <a:rPr lang="en-US" sz="2300" dirty="0">
                <a:latin typeface="Cambria" panose="02040503050406030204" pitchFamily="18" charset="0"/>
              </a:rPr>
              <a:t>Lecture </a:t>
            </a:r>
            <a:r>
              <a:rPr lang="en-US" sz="2300" dirty="0"/>
              <a:t>8.2</a:t>
            </a:r>
            <a:r>
              <a:rPr lang="en-US" sz="2300" dirty="0">
                <a:latin typeface="Cambria" panose="02040503050406030204" pitchFamily="18" charset="0"/>
              </a:rPr>
              <a:t>: </a:t>
            </a:r>
            <a:r>
              <a:rPr lang="en-US" altLang="zh-CN" sz="2300" dirty="0">
                <a:latin typeface="Cambria" panose="02040503050406030204" pitchFamily="18" charset="0"/>
              </a:rPr>
              <a:t>Capital Structure: </a:t>
            </a:r>
            <a:br>
              <a:rPr lang="en-US" altLang="zh-CN" sz="2300" dirty="0">
                <a:latin typeface="Cambria" panose="02040503050406030204" pitchFamily="18" charset="0"/>
              </a:rPr>
            </a:br>
            <a:r>
              <a:rPr lang="en-US" altLang="zh-CN" sz="2300" dirty="0"/>
              <a:t>M&amp;M Theorem, Cost of Capital (with tax)</a:t>
            </a:r>
            <a:endParaRPr lang="en-US" sz="2300" dirty="0">
              <a:latin typeface="Cambria" panose="02040503050406030204" pitchFamily="18" charset="0"/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subTitle" idx="1"/>
          </p:nvPr>
        </p:nvSpPr>
        <p:spPr>
          <a:xfrm>
            <a:off x="899592" y="2895600"/>
            <a:ext cx="6324600" cy="2590800"/>
          </a:xfrm>
        </p:spPr>
        <p:txBody>
          <a:bodyPr anchor="ctr"/>
          <a:lstStyle/>
          <a:p>
            <a:pPr algn="ctr">
              <a:spcBef>
                <a:spcPts val="1200"/>
              </a:spcBef>
            </a:pPr>
            <a:endParaRPr lang="en-US" sz="2400" dirty="0">
              <a:latin typeface="Cambria" panose="02040503050406030204" pitchFamily="18" charset="0"/>
            </a:endParaRPr>
          </a:p>
          <a:p>
            <a:pPr algn="ctr">
              <a:spcBef>
                <a:spcPts val="1200"/>
              </a:spcBef>
            </a:pPr>
            <a:r>
              <a:rPr lang="en-US" sz="1800" dirty="0">
                <a:latin typeface="Cambria" panose="02040503050406030204" pitchFamily="18" charset="0"/>
              </a:rPr>
              <a:t>Y</a:t>
            </a:r>
            <a:r>
              <a:rPr lang="en-US" altLang="zh-CN" sz="1800" dirty="0">
                <a:latin typeface="Cambria" panose="02040503050406030204" pitchFamily="18" charset="0"/>
              </a:rPr>
              <a:t>uan Shi </a:t>
            </a:r>
            <a:r>
              <a:rPr lang="en-US" sz="1800" dirty="0">
                <a:latin typeface="Cambria" panose="02040503050406030204" pitchFamily="18" charset="0"/>
              </a:rPr>
              <a:t>©</a:t>
            </a:r>
          </a:p>
          <a:p>
            <a:pPr algn="ctr">
              <a:spcBef>
                <a:spcPts val="1200"/>
              </a:spcBef>
            </a:pPr>
            <a:r>
              <a:rPr lang="en-US" sz="1800" dirty="0">
                <a:latin typeface="Cambria" panose="02040503050406030204" pitchFamily="18" charset="0"/>
              </a:rPr>
              <a:t>HSBC Business School</a:t>
            </a:r>
          </a:p>
          <a:p>
            <a:pPr algn="ctr"/>
            <a:r>
              <a:rPr lang="en-US" sz="1800" dirty="0">
                <a:latin typeface="Cambria" panose="02040503050406030204" pitchFamily="18" charset="0"/>
              </a:rPr>
              <a:t>Peking University</a:t>
            </a:r>
            <a:endParaRPr lang="en-US" sz="2000" dirty="0">
              <a:latin typeface="Cambria" panose="02040503050406030204" pitchFamily="18" charset="0"/>
            </a:endParaRPr>
          </a:p>
          <a:p>
            <a:pPr algn="ctr"/>
            <a:endParaRPr lang="en-US" sz="2400" dirty="0">
              <a:latin typeface="Cambria" panose="020405030504060302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96" y="6118688"/>
            <a:ext cx="2034540" cy="5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7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Adjusted Present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808820"/>
                <a:ext cx="8424936" cy="4716524"/>
              </a:xfrm>
            </p:spPr>
            <p:txBody>
              <a:bodyPr/>
              <a:lstStyle/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800" i="1">
                          <a:solidFill>
                            <a:srgbClr val="000066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800" i="1">
                          <a:solidFill>
                            <a:srgbClr val="000066"/>
                          </a:solidFill>
                          <a:latin typeface="Cambria Math"/>
                          <a:ea typeface="Cambria Math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sz="2200" dirty="0"/>
                  <a:t>This gives us a method to value a company with debt. 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sz="2200" dirty="0"/>
                  <a:t>However, we need to find the unlevered firm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2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</m:sub>
                    </m:sSub>
                  </m:oMath>
                </a14:m>
                <a:r>
                  <a:rPr lang="en-US" sz="2200" dirty="0"/>
                  <a:t>, first. </a:t>
                </a:r>
              </a:p>
              <a:p>
                <a:pPr lvl="2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sz="2000" dirty="0"/>
                  <a:t>Recall: Free cash flow is the after-tax cash flow a firm would generate </a:t>
                </a:r>
                <a:r>
                  <a:rPr lang="en-US" sz="2000" i="1" dirty="0"/>
                  <a:t>if had no debt</a:t>
                </a:r>
                <a:r>
                  <a:rPr lang="en-US" sz="2000" dirty="0"/>
                  <a:t>. So, </a:t>
                </a:r>
                <a:r>
                  <a:rPr lang="en-US" sz="2000" u="sng" dirty="0">
                    <a:solidFill>
                      <a:srgbClr val="000066"/>
                    </a:solidFill>
                  </a:rPr>
                  <a:t>FCF is the unlevered </a:t>
                </a:r>
                <a:r>
                  <a:rPr lang="en-US" sz="2000" i="1" u="sng" dirty="0">
                    <a:solidFill>
                      <a:srgbClr val="000066"/>
                    </a:solidFill>
                  </a:rPr>
                  <a:t>cash flow </a:t>
                </a:r>
                <a:r>
                  <a:rPr lang="en-US" sz="2000" u="sng" dirty="0">
                    <a:solidFill>
                      <a:srgbClr val="000066"/>
                    </a:solidFill>
                  </a:rPr>
                  <a:t>for</a:t>
                </a:r>
                <a:r>
                  <a:rPr lang="en-US" sz="2000" i="1" u="sng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sng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sng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u="sng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2000" u="sng" dirty="0">
                    <a:solidFill>
                      <a:srgbClr val="000066"/>
                    </a:solidFill>
                  </a:rPr>
                  <a:t>.</a:t>
                </a:r>
                <a:r>
                  <a:rPr lang="en-US" sz="2000" dirty="0"/>
                  <a:t> </a:t>
                </a:r>
              </a:p>
              <a:p>
                <a:pPr lvl="2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sz="2000" dirty="0"/>
                  <a:t>What is the proper </a:t>
                </a:r>
                <a:r>
                  <a:rPr lang="en-US" sz="2000" i="1" u="sng" dirty="0">
                    <a:solidFill>
                      <a:srgbClr val="000066"/>
                    </a:solidFill>
                  </a:rPr>
                  <a:t>discount rate</a:t>
                </a:r>
                <a:r>
                  <a:rPr lang="en-US" sz="2000" i="1" dirty="0">
                    <a:solidFill>
                      <a:srgbClr val="000066"/>
                    </a:solidFill>
                  </a:rPr>
                  <a:t> </a:t>
                </a:r>
                <a:r>
                  <a:rPr lang="en-US" sz="2000" dirty="0"/>
                  <a:t>for it? </a:t>
                </a:r>
              </a:p>
              <a:p>
                <a:pPr lvl="2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sz="2000" i="1" u="sng" dirty="0">
                    <a:solidFill>
                      <a:srgbClr val="000066"/>
                    </a:solidFill>
                  </a:rPr>
                  <a:t>Return on asset </a:t>
                </a:r>
                <a:r>
                  <a:rPr lang="en-US" sz="2000" dirty="0"/>
                  <a:t>of </a:t>
                </a:r>
                <a:r>
                  <a:rPr lang="en-US" sz="2000" i="1" dirty="0">
                    <a:solidFill>
                      <a:srgbClr val="000066"/>
                    </a:solidFill>
                  </a:rPr>
                  <a:t>full-equity firm</a:t>
                </a:r>
                <a:r>
                  <a:rPr lang="en-US" sz="20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 lvl="2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altLang="en-US" sz="2000" dirty="0">
                    <a:solidFill>
                      <a:schemeClr val="tx1"/>
                    </a:solidFill>
                  </a:rPr>
                  <a:t> is </a:t>
                </a:r>
                <a:r>
                  <a:rPr lang="en-GB" altLang="en-US" sz="2000" b="1" dirty="0">
                    <a:solidFill>
                      <a:srgbClr val="002060"/>
                    </a:solidFill>
                  </a:rPr>
                  <a:t>independent</a:t>
                </a:r>
                <a:r>
                  <a:rPr lang="en-GB" altLang="en-US" sz="2000" dirty="0">
                    <a:solidFill>
                      <a:schemeClr val="tx1"/>
                    </a:solidFill>
                  </a:rPr>
                  <a:t> to leverage, i.e.,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den>
                    </m:f>
                  </m:oMath>
                </a14:m>
                <a:r>
                  <a:rPr lang="en-GB" altLang="en-US" sz="2000" dirty="0">
                    <a:solidFill>
                      <a:schemeClr val="tx1"/>
                    </a:solidFill>
                  </a:rPr>
                  <a:t> (by definition).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808820"/>
                <a:ext cx="8424936" cy="47165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117-A1BB-46C5-94C4-58E564744097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6347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880828"/>
                <a:ext cx="7776864" cy="444796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en-US" sz="2400" b="1" dirty="0">
                    <a:solidFill>
                      <a:srgbClr val="000066"/>
                    </a:solidFill>
                  </a:rPr>
                  <a:t>Proposition II: 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en-US" sz="2400" dirty="0"/>
                  <a:t>The </a:t>
                </a:r>
                <a:r>
                  <a:rPr lang="en-US" altLang="en-US" sz="2400" i="1" dirty="0">
                    <a:solidFill>
                      <a:srgbClr val="000066"/>
                    </a:solidFill>
                  </a:rPr>
                  <a:t>expected return on equity </a:t>
                </a:r>
                <a:r>
                  <a:rPr lang="en-US" altLang="en-US" sz="2400" dirty="0"/>
                  <a:t>of a levered firm increases in proportion to leverage (D/E):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+(1−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)(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GB" altLang="en-US" sz="2400" dirty="0"/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altLang="en-US" sz="2400" dirty="0">
                    <a:solidFill>
                      <a:srgbClr val="000066"/>
                    </a:solidFill>
                  </a:rPr>
                  <a:t> the </a:t>
                </a:r>
                <a:r>
                  <a:rPr lang="en-GB" altLang="en-US" sz="2400" i="1" dirty="0">
                    <a:solidFill>
                      <a:srgbClr val="000066"/>
                    </a:solidFill>
                  </a:rPr>
                  <a:t>return on assets</a:t>
                </a:r>
                <a:r>
                  <a:rPr lang="en-GB" altLang="en-US" sz="2400" dirty="0">
                    <a:solidFill>
                      <a:srgbClr val="000066"/>
                    </a:solidFill>
                  </a:rPr>
                  <a:t> </a:t>
                </a:r>
                <a:r>
                  <a:rPr lang="en-GB" altLang="en-US" sz="2400" i="1" dirty="0">
                    <a:solidFill>
                      <a:srgbClr val="000066"/>
                    </a:solidFill>
                  </a:rPr>
                  <a:t>if </a:t>
                </a:r>
                <a:r>
                  <a:rPr lang="en-GB" altLang="en-US" sz="2400" i="1" u="sng" dirty="0">
                    <a:solidFill>
                      <a:srgbClr val="000066"/>
                    </a:solidFill>
                  </a:rPr>
                  <a:t>the firm had no debt</a:t>
                </a:r>
                <a:r>
                  <a:rPr lang="en-GB" altLang="en-US" sz="2400" dirty="0">
                    <a:solidFill>
                      <a:srgbClr val="000066"/>
                    </a:solidFill>
                  </a:rPr>
                  <a:t>.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endParaRPr lang="en-GB" altLang="en-US" sz="240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880828"/>
                <a:ext cx="7776864" cy="4447964"/>
              </a:xfrm>
              <a:blipFill>
                <a:blip r:embed="rId2"/>
                <a:stretch>
                  <a:fillRect l="-1176" t="-10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B983-1314-4955-8670-892CDFE4C727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/>
              <a:t>The M&amp;M Theorem with Taxes</a:t>
            </a:r>
          </a:p>
        </p:txBody>
      </p:sp>
    </p:spTree>
    <p:extLst>
      <p:ext uri="{BB962C8B-B14F-4D97-AF65-F5344CB8AC3E}">
        <p14:creationId xmlns:p14="http://schemas.microsoft.com/office/powerpoint/2010/main" val="207347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M&amp;M #2 With Taxes (Optional)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772816"/>
                <a:ext cx="8003232" cy="4608512"/>
              </a:xfrm>
            </p:spPr>
            <p:txBody>
              <a:bodyPr/>
              <a:lstStyle/>
              <a:p>
                <a:pPr lvl="1"/>
                <a:r>
                  <a:rPr lang="en-US" sz="1800" dirty="0"/>
                  <a:t>Given M&amp;M #1, we have a levered firm’s market value balance sheet as below. </a:t>
                </a:r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r>
                  <a:rPr lang="en-US" sz="1800" dirty="0"/>
                  <a:t>The expected cash flow from the left side is: </a:t>
                </a:r>
              </a:p>
              <a:p>
                <a:pPr lvl="1"/>
                <a:r>
                  <a:rPr lang="en-US" sz="1800" dirty="0"/>
                  <a:t>The expected cash to debt holders and stockholders is:</a:t>
                </a:r>
              </a:p>
              <a:p>
                <a:pPr lvl="1"/>
                <a:r>
                  <a:rPr lang="en-US" sz="1800" dirty="0"/>
                  <a:t>Assume all cash flows are paid out as dividends and the firm generate perpetuity cash flows. (The result holds without such assumptions.)</a:t>
                </a:r>
              </a:p>
              <a:p>
                <a:pPr marL="344487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800" dirty="0"/>
                  <a:t> … (1)</a:t>
                </a:r>
              </a:p>
              <a:p>
                <a:pPr lvl="1"/>
                <a:r>
                  <a:rPr lang="en-US" sz="1800" dirty="0"/>
                  <a:t>From M&amp;M#1, we know: </a:t>
                </a:r>
              </a:p>
              <a:p>
                <a:pPr marL="344487" lvl="1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1800" dirty="0"/>
                  <a:t> … (2)</a:t>
                </a:r>
              </a:p>
              <a:p>
                <a:pPr lvl="1"/>
                <a:r>
                  <a:rPr lang="en-US" sz="1800" dirty="0"/>
                  <a:t>(1) &amp; (2) gives M&amp;M#2.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772816"/>
                <a:ext cx="8003232" cy="4608512"/>
              </a:xfrm>
              <a:blipFill>
                <a:blip r:embed="rId2"/>
                <a:stretch>
                  <a:fillRect t="-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117-A1BB-46C5-94C4-58E564744097}" type="slidenum">
              <a:rPr lang="en-US" altLang="en-US" smtClean="0"/>
              <a:pPr/>
              <a:t>12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90466696"/>
                  </p:ext>
                </p:extLst>
              </p:nvPr>
            </p:nvGraphicFramePr>
            <p:xfrm>
              <a:off x="2051720" y="2492896"/>
              <a:ext cx="5724636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623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623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Tax</a:t>
                          </a:r>
                          <a:r>
                            <a:rPr lang="en-US" sz="16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Shield=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aseline="0" smtClean="0">
                                  <a:latin typeface="Cambria Math" panose="02040503050406030204" pitchFamily="18" charset="0"/>
                                </a:rPr>
                                <m:t>𝝉</m:t>
                              </m:r>
                              <m:r>
                                <a:rPr lang="en-US" sz="1600" baseline="0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600" baseline="0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Equity 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Unlevered Firm Value =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Debt 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490466696"/>
                  </p:ext>
                </p:extLst>
              </p:nvPr>
            </p:nvGraphicFramePr>
            <p:xfrm>
              <a:off x="2051720" y="2492896"/>
              <a:ext cx="5724636" cy="74168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8623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8623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4839" r="-100213" b="-10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Equity 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557" r="-100213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Debt Value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B80B55-6787-42BF-8F60-9A7C80B5C06D}"/>
                  </a:ext>
                </a:extLst>
              </p:cNvPr>
              <p:cNvSpPr txBox="1"/>
              <p:nvPr/>
            </p:nvSpPr>
            <p:spPr>
              <a:xfrm>
                <a:off x="5472100" y="3429000"/>
                <a:ext cx="23042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B80B55-6787-42BF-8F60-9A7C80B5C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00" y="3429000"/>
                <a:ext cx="23042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A51638-6A54-4F55-86D7-5E6DBB71CADB}"/>
                  </a:ext>
                </a:extLst>
              </p:cNvPr>
              <p:cNvSpPr txBox="1"/>
              <p:nvPr/>
            </p:nvSpPr>
            <p:spPr>
              <a:xfrm>
                <a:off x="6553200" y="3775802"/>
                <a:ext cx="17992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FA51638-6A54-4F55-86D7-5E6DBB71C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3775802"/>
                <a:ext cx="179922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03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B0BB4-A87F-45E7-8065-4E166AA1E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Effect of Financial Leverage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4E943B-33D5-481F-BE65-06AFF345E7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1540" y="1808820"/>
                <a:ext cx="8136904" cy="4572508"/>
              </a:xfrm>
            </p:spPr>
            <p:txBody>
              <a:bodyPr/>
              <a:lstStyle/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en-US" sz="2000" b="0" dirty="0">
                    <a:latin typeface="Cambria Math" panose="02040503050406030204" pitchFamily="18" charset="0"/>
                  </a:rPr>
                  <a:t>M&amp;M #2 with taxes:  </a:t>
                </a:r>
              </a:p>
              <a:p>
                <a:pPr marL="344487" lvl="1" indent="0">
                  <a:spcBef>
                    <a:spcPts val="80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a:rPr lang="en-US" alt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000" dirty="0"/>
                  <a:t>As debt increases, the risk of cash flows remains the same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2000" dirty="0"/>
                  <a:t> is a constant), but the risk of equity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altLang="zh-CN" sz="2000" dirty="0"/>
                  <a:t>): </a:t>
                </a:r>
              </a:p>
              <a:p>
                <a:pPr lvl="2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000" i="1" dirty="0"/>
                  <a:t>Increases</a:t>
                </a:r>
                <a:r>
                  <a:rPr lang="en-US" altLang="zh-CN" sz="2000" dirty="0"/>
                  <a:t> because a higher fraction of </a:t>
                </a:r>
                <a:r>
                  <a:rPr lang="en-US" altLang="zh-CN" sz="2000" i="1" dirty="0"/>
                  <a:t>fixed</a:t>
                </a:r>
                <a:r>
                  <a:rPr lang="en-US" altLang="zh-CN" sz="2000" dirty="0"/>
                  <a:t> cash flows to the debt holder;</a:t>
                </a:r>
              </a:p>
              <a:p>
                <a:pPr lvl="2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000" i="1" dirty="0"/>
                  <a:t>Decreases</a:t>
                </a:r>
                <a:r>
                  <a:rPr lang="en-US" altLang="zh-CN" sz="2000" dirty="0"/>
                  <a:t> because tax shield goes to the </a:t>
                </a:r>
                <a:r>
                  <a:rPr lang="en-US" altLang="zh-CN" sz="2000" i="1" dirty="0">
                    <a:solidFill>
                      <a:srgbClr val="002060"/>
                    </a:solidFill>
                  </a:rPr>
                  <a:t>equity holders </a:t>
                </a:r>
                <a:r>
                  <a:rPr lang="en-US" altLang="zh-CN" sz="2000" dirty="0"/>
                  <a:t>and tax shield is less risky than the general cash flows. </a:t>
                </a:r>
              </a:p>
              <a:p>
                <a:pPr lvl="2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000" dirty="0"/>
                  <a:t>The net effect of </a:t>
                </a:r>
                <a:r>
                  <a:rPr lang="en-US" altLang="zh-CN" sz="2000" i="1" dirty="0">
                    <a:solidFill>
                      <a:srgbClr val="000066"/>
                    </a:solidFill>
                  </a:rPr>
                  <a:t>leverage</a:t>
                </a:r>
                <a:r>
                  <a:rPr lang="en-US" altLang="zh-CN" sz="2000" dirty="0"/>
                  <a:t> on </a:t>
                </a:r>
                <a:r>
                  <a:rPr lang="en-US" altLang="zh-CN" sz="2000" i="1" dirty="0">
                    <a:solidFill>
                      <a:srgbClr val="000066"/>
                    </a:solidFill>
                  </a:rPr>
                  <a:t>equity risk</a:t>
                </a:r>
                <a:r>
                  <a:rPr lang="en-US" altLang="zh-CN" sz="2000" i="1" dirty="0"/>
                  <a:t> </a:t>
                </a:r>
                <a:r>
                  <a:rPr lang="en-US" altLang="zh-CN" sz="2000" dirty="0"/>
                  <a:t>is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)(1−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. 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200" dirty="0"/>
                  <a:t>Same effect for beta: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den>
                    </m:f>
                  </m:oMath>
                </a14:m>
                <a:endParaRPr lang="en-US" altLang="zh-CN" sz="22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654E943B-33D5-481F-BE65-06AFF345E7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1540" y="1808820"/>
                <a:ext cx="8136904" cy="4572508"/>
              </a:xfrm>
              <a:blipFill rotWithShape="0">
                <a:blip r:embed="rId2"/>
                <a:stretch>
                  <a:fillRect t="-800" b="-3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F2BAF4-804A-418F-A685-72007830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117-A1BB-46C5-94C4-58E564744097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819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850C03-D0B5-4D02-A0A0-87C1DEEB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Effect of Financial Leverage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A0043C-4457-4AA6-87A2-2042B4B7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117-A1BB-46C5-94C4-58E564744097}" type="slidenum">
              <a:rPr lang="en-US" altLang="en-US" smtClean="0"/>
              <a:pPr/>
              <a:t>14</a:t>
            </a:fld>
            <a:endParaRPr lang="en-US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D2241CB-2A12-4FBA-BC9A-956B835D3FD9}"/>
              </a:ext>
            </a:extLst>
          </p:cNvPr>
          <p:cNvCxnSpPr/>
          <p:nvPr/>
        </p:nvCxnSpPr>
        <p:spPr bwMode="auto">
          <a:xfrm>
            <a:off x="228600" y="3284984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327F2DF-A035-4C61-A371-31343E96C1DC}"/>
              </a:ext>
            </a:extLst>
          </p:cNvPr>
          <p:cNvGrpSpPr/>
          <p:nvPr/>
        </p:nvGrpSpPr>
        <p:grpSpPr>
          <a:xfrm>
            <a:off x="1069032" y="3097800"/>
            <a:ext cx="7108570" cy="3379200"/>
            <a:chOff x="1017715" y="2509784"/>
            <a:chExt cx="7108570" cy="3379200"/>
          </a:xfrm>
        </p:grpSpPr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5198725-3521-4A3F-9DDB-357A1B0FF690}"/>
                </a:ext>
              </a:extLst>
            </p:cNvPr>
            <p:cNvCxnSpPr>
              <a:cxnSpLocks/>
              <a:endCxn id="34" idx="1"/>
            </p:cNvCxnSpPr>
            <p:nvPr/>
          </p:nvCxnSpPr>
          <p:spPr bwMode="auto">
            <a:xfrm flipV="1">
              <a:off x="1799692" y="4439477"/>
              <a:ext cx="3706246" cy="33640"/>
            </a:xfrm>
            <a:prstGeom prst="line">
              <a:avLst/>
            </a:prstGeom>
            <a:noFill/>
            <a:ln w="190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36AB60CF-F7FF-4510-A499-1E38AF836AC7}"/>
                </a:ext>
              </a:extLst>
            </p:cNvPr>
            <p:cNvGrpSpPr/>
            <p:nvPr/>
          </p:nvGrpSpPr>
          <p:grpSpPr>
            <a:xfrm>
              <a:off x="1017715" y="2509784"/>
              <a:ext cx="7108570" cy="3379200"/>
              <a:chOff x="1459874" y="2996952"/>
              <a:chExt cx="7108570" cy="3379200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B8EAA483-B6EE-4E3E-8AE6-4B089F2880E8}"/>
                  </a:ext>
                </a:extLst>
              </p:cNvPr>
              <p:cNvGrpSpPr/>
              <p:nvPr/>
            </p:nvGrpSpPr>
            <p:grpSpPr>
              <a:xfrm>
                <a:off x="1459874" y="2996952"/>
                <a:ext cx="6615094" cy="3379200"/>
                <a:chOff x="1443399" y="2384884"/>
                <a:chExt cx="6615094" cy="3379200"/>
              </a:xfrm>
            </p:grpSpPr>
            <p:cxnSp>
              <p:nvCxnSpPr>
                <p:cNvPr id="6" name="直接箭头连接符 5">
                  <a:extLst>
                    <a:ext uri="{FF2B5EF4-FFF2-40B4-BE49-F238E27FC236}">
                      <a16:creationId xmlns:a16="http://schemas.microsoft.com/office/drawing/2014/main" id="{905B6113-EB0B-4A3F-ACC2-5B6CA03D5366}"/>
                    </a:ext>
                  </a:extLst>
                </p:cNvPr>
                <p:cNvCxnSpPr/>
                <p:nvPr/>
              </p:nvCxnSpPr>
              <p:spPr bwMode="auto">
                <a:xfrm flipV="1">
                  <a:off x="2227484" y="2384884"/>
                  <a:ext cx="0" cy="2916324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8" name="直接箭头连接符 7">
                  <a:extLst>
                    <a:ext uri="{FF2B5EF4-FFF2-40B4-BE49-F238E27FC236}">
                      <a16:creationId xmlns:a16="http://schemas.microsoft.com/office/drawing/2014/main" id="{940BB9A7-5FCF-4205-86A9-26D542CABAAE}"/>
                    </a:ext>
                  </a:extLst>
                </p:cNvPr>
                <p:cNvCxnSpPr/>
                <p:nvPr/>
              </p:nvCxnSpPr>
              <p:spPr bwMode="auto">
                <a:xfrm>
                  <a:off x="2231740" y="5301208"/>
                  <a:ext cx="3924436" cy="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AF0239FF-DF24-407E-B0F4-BBB17A6FCFB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227484" y="4617132"/>
                  <a:ext cx="3712668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CC99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E5009254-657D-4287-9E79-A2C9E876DD7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2231740" y="3068960"/>
                  <a:ext cx="3456384" cy="1224136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chemeClr val="accent2">
                      <a:lumMod val="7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1CABEAF-82FE-459B-B15D-1276FA577342}"/>
                    </a:ext>
                  </a:extLst>
                </p:cNvPr>
                <p:cNvSpPr txBox="1"/>
                <p:nvPr/>
              </p:nvSpPr>
              <p:spPr>
                <a:xfrm>
                  <a:off x="5211071" y="5363974"/>
                  <a:ext cx="72908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D/E</a:t>
                  </a:r>
                  <a:endParaRPr lang="zh-CN" altLang="en-US" sz="2000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162D8E8-63BD-4B97-BC76-D571D2D746BF}"/>
                    </a:ext>
                  </a:extLst>
                </p:cNvPr>
                <p:cNvSpPr txBox="1"/>
                <p:nvPr/>
              </p:nvSpPr>
              <p:spPr>
                <a:xfrm rot="10800000">
                  <a:off x="1443399" y="2526108"/>
                  <a:ext cx="492443" cy="172818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Cost of Capital</a:t>
                  </a:r>
                  <a:endParaRPr lang="zh-CN" altLang="en-US" sz="2000" dirty="0">
                    <a:latin typeface="Cambria" panose="020405030504060302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2EFA2454-31F3-494A-B9C9-F07ADBAB83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40152" y="4417077"/>
                      <a:ext cx="7290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8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2000" b="0" dirty="0">
                        <a:latin typeface="Cambria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文本框 20">
                      <a:extLst>
                        <a:ext uri="{FF2B5EF4-FFF2-40B4-BE49-F238E27FC236}">
                          <a16:creationId xmlns:a16="http://schemas.microsoft.com/office/drawing/2014/main" id="{2EFA2454-31F3-494A-B9C9-F07ADBAB83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40152" y="4417077"/>
                      <a:ext cx="729081" cy="369332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4CA92323-6095-4E42-9E4E-3F1A555D86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94084" y="4094518"/>
                      <a:ext cx="72908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800" b="1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b="1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altLang="zh-CN" sz="1800" b="1" i="1" smtClean="0">
                                    <a:solidFill>
                                      <a:schemeClr val="tx2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zh-CN" sz="2000" b="1" dirty="0">
                        <a:latin typeface="Cambria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文本框 21">
                      <a:extLst>
                        <a:ext uri="{FF2B5EF4-FFF2-40B4-BE49-F238E27FC236}">
                          <a16:creationId xmlns:a16="http://schemas.microsoft.com/office/drawing/2014/main" id="{4CA92323-6095-4E42-9E4E-3F1A555D86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4084" y="4094518"/>
                      <a:ext cx="729081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b="-16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文本框 22">
                      <a:extLst>
                        <a:ext uri="{FF2B5EF4-FFF2-40B4-BE49-F238E27FC236}">
                          <a16:creationId xmlns:a16="http://schemas.microsoft.com/office/drawing/2014/main" id="{0E75C9BC-1696-475B-8C14-89544C1E5D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81501" y="2723512"/>
                      <a:ext cx="2476992" cy="5517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altLang="zh-CN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den>
                            </m:f>
                            <m:r>
                              <a:rPr lang="en-US" altLang="zh-CN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sz="2000" b="0" dirty="0">
                        <a:latin typeface="Cambria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文本框 22">
                      <a:extLst>
                        <a:ext uri="{FF2B5EF4-FFF2-40B4-BE49-F238E27FC236}">
                          <a16:creationId xmlns:a16="http://schemas.microsoft.com/office/drawing/2014/main" id="{0E75C9BC-1696-475B-8C14-89544C1E5D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81501" y="2723512"/>
                      <a:ext cx="2476992" cy="55175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0D26D45-1611-4816-8003-38B27142DFA8}"/>
                  </a:ext>
                </a:extLst>
              </p:cNvPr>
              <p:cNvSpPr/>
              <p:nvPr/>
            </p:nvSpPr>
            <p:spPr bwMode="auto">
              <a:xfrm>
                <a:off x="2212163" y="4871485"/>
                <a:ext cx="79558" cy="110320"/>
              </a:xfrm>
              <a:prstGeom prst="ellips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 w="9525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692150" marR="0" indent="-347663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tabLst/>
                </a:pPr>
                <a:endParaRPr kumimoji="0" lang="zh-CN" altLang="en-US" sz="2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3CEE8650-B158-4ED8-B84A-9B3A9F44EEAD}"/>
                      </a:ext>
                    </a:extLst>
                  </p:cNvPr>
                  <p:cNvSpPr txBox="1"/>
                  <p:nvPr/>
                </p:nvSpPr>
                <p:spPr>
                  <a:xfrm>
                    <a:off x="5688124" y="3921362"/>
                    <a:ext cx="2880320" cy="5517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sz="16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en-US" altLang="zh-CN" sz="16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den>
                          </m:f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zh-CN" sz="2000" b="0" dirty="0">
                      <a:latin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3CEE8650-B158-4ED8-B84A-9B3A9F44EE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8124" y="3921362"/>
                    <a:ext cx="2880320" cy="5517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A719ECF8-10BA-4CD4-941E-D4450B848CBB}"/>
                  </a:ext>
                </a:extLst>
              </p:cNvPr>
              <p:cNvCxnSpPr>
                <a:cxnSpLocks/>
                <a:stCxn id="29" idx="6"/>
              </p:cNvCxnSpPr>
              <p:nvPr/>
            </p:nvCxnSpPr>
            <p:spPr bwMode="auto">
              <a:xfrm flipV="1">
                <a:off x="2291721" y="4218621"/>
                <a:ext cx="3412878" cy="70802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3" name="箭头: 右 12">
                <a:extLst>
                  <a:ext uri="{FF2B5EF4-FFF2-40B4-BE49-F238E27FC236}">
                    <a16:creationId xmlns:a16="http://schemas.microsoft.com/office/drawing/2014/main" id="{2B1D49D5-EDE8-4933-A110-B2B06A4110EF}"/>
                  </a:ext>
                </a:extLst>
              </p:cNvPr>
              <p:cNvSpPr/>
              <p:nvPr/>
            </p:nvSpPr>
            <p:spPr bwMode="auto">
              <a:xfrm rot="4132103">
                <a:off x="5120815" y="3962957"/>
                <a:ext cx="455810" cy="201804"/>
              </a:xfrm>
              <a:prstGeom prst="rightArrow">
                <a:avLst/>
              </a:prstGeom>
              <a:noFill/>
              <a:ln w="9525" cap="flat" cmpd="sng" algn="ctr">
                <a:solidFill>
                  <a:srgbClr val="00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692150" marR="0" indent="-347663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l"/>
                  <a:tabLst/>
                </a:pPr>
                <a:endParaRPr kumimoji="0" lang="zh-CN" altLang="en-US" sz="2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24C2945-CD0B-4905-8F9A-1B7B2314AA98}"/>
                </a:ext>
              </a:extLst>
            </p:cNvPr>
            <p:cNvSpPr txBox="1"/>
            <p:nvPr/>
          </p:nvSpPr>
          <p:spPr>
            <a:xfrm rot="20441666">
              <a:off x="3862124" y="3127619"/>
              <a:ext cx="914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800" dirty="0">
                  <a:latin typeface="Cambria" panose="02040503050406030204" pitchFamily="18" charset="0"/>
                  <a:ea typeface="Cambria" panose="02040503050406030204" pitchFamily="18" charset="0"/>
                </a:rPr>
                <a:t>No Tax</a:t>
              </a:r>
              <a:endParaRPr lang="zh-CN" altLang="en-US" sz="1800" dirty="0">
                <a:latin typeface="Cambria" panose="02040503050406030204" pitchFamily="18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713812D-F5EC-42D7-B73F-B43CAC3CB7D4}"/>
                </a:ext>
              </a:extLst>
            </p:cNvPr>
            <p:cNvSpPr txBox="1"/>
            <p:nvPr/>
          </p:nvSpPr>
          <p:spPr>
            <a:xfrm rot="20885668">
              <a:off x="4137269" y="3851532"/>
              <a:ext cx="1109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800" dirty="0">
                  <a:latin typeface="Cambria" panose="02040503050406030204" pitchFamily="18" charset="0"/>
                  <a:ea typeface="Cambria" panose="02040503050406030204" pitchFamily="18" charset="0"/>
                </a:rPr>
                <a:t>With Tax</a:t>
              </a:r>
              <a:endParaRPr lang="zh-CN" altLang="en-US" sz="1800" dirty="0">
                <a:latin typeface="Cambria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271A41AD-3455-4C0E-86C9-C21DF784DD70}"/>
                    </a:ext>
                  </a:extLst>
                </p:cNvPr>
                <p:cNvSpPr txBox="1"/>
                <p:nvPr/>
              </p:nvSpPr>
              <p:spPr>
                <a:xfrm>
                  <a:off x="5505938" y="4254811"/>
                  <a:ext cx="7290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2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lang="en-US" altLang="zh-CN" sz="2000" b="0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271A41AD-3455-4C0E-86C9-C21DF784D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5938" y="4254811"/>
                  <a:ext cx="72908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1D9CAF6D-5A20-4A32-9103-6AD46C272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772816"/>
            <a:ext cx="7391400" cy="4146365"/>
          </a:xfrm>
        </p:spPr>
        <p:txBody>
          <a:bodyPr/>
          <a:lstStyle/>
          <a:p>
            <a:pPr marL="0" indent="-4763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/>
              <a:t>Other than tax shield, there are no other frictions</a:t>
            </a:r>
          </a:p>
          <a:p>
            <a:pPr lvl="1">
              <a:spcBef>
                <a:spcPts val="200"/>
              </a:spcBef>
              <a:spcAft>
                <a:spcPts val="200"/>
              </a:spcAft>
            </a:pPr>
            <a:r>
              <a:rPr lang="en-US" altLang="zh-CN" sz="1800" dirty="0"/>
              <a:t>No consequences of </a:t>
            </a:r>
            <a:r>
              <a:rPr lang="en-US" altLang="zh-CN" sz="1800" i="1" dirty="0"/>
              <a:t>financial distress </a:t>
            </a:r>
            <a:r>
              <a:rPr lang="en-US" altLang="zh-CN" sz="1800" dirty="0"/>
              <a:t>for assets; No </a:t>
            </a:r>
            <a:r>
              <a:rPr lang="en-US" altLang="zh-CN" sz="1800" i="1" dirty="0"/>
              <a:t>information asymmetry </a:t>
            </a:r>
            <a:r>
              <a:rPr lang="en-US" altLang="zh-CN" sz="1800" dirty="0"/>
              <a:t>and </a:t>
            </a:r>
            <a:r>
              <a:rPr lang="en-US" altLang="zh-CN" sz="1800" i="1" dirty="0"/>
              <a:t>agency frictions; </a:t>
            </a:r>
            <a:r>
              <a:rPr lang="en-US" altLang="zh-CN" sz="1800" dirty="0"/>
              <a:t>Well functioning financial markets.</a:t>
            </a:r>
          </a:p>
        </p:txBody>
      </p:sp>
    </p:spTree>
    <p:extLst>
      <p:ext uri="{BB962C8B-B14F-4D97-AF65-F5344CB8AC3E}">
        <p14:creationId xmlns:p14="http://schemas.microsoft.com/office/powerpoint/2010/main" val="368900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/>
              <a:t>JELLYBEANS, INC.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37574" y="1985087"/>
                <a:ext cx="7668852" cy="4487380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000" dirty="0"/>
                  <a:t>Assume that corporate tax rate is 40%. 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000" dirty="0"/>
                  <a:t>Currently, </a:t>
                </a:r>
                <a:r>
                  <a:rPr lang="en-US" altLang="en-US" sz="2000" dirty="0" err="1"/>
                  <a:t>JellyBeans</a:t>
                </a:r>
                <a:r>
                  <a:rPr lang="en-US" altLang="en-US" sz="2000" dirty="0"/>
                  <a:t>, Inc. has no debt. The expected after-tax cash flow (assuming the same as net income) is $650,000 forever, and cost of equity is 13%. ⟶</a:t>
                </a:r>
                <a:r>
                  <a:rPr lang="en-US" altLang="en-US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2000" dirty="0"/>
                  <a:t> 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2000" dirty="0"/>
                  <a:t> ? 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p>
                    </m:sSubSup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=13%</m:t>
                    </m:r>
                  </m:oMath>
                </a14:m>
                <a:endParaRPr lang="en-US" altLang="en-US" sz="2000" dirty="0"/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650,000</m:t>
                        </m:r>
                      </m:num>
                      <m:den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13%</m:t>
                        </m:r>
                      </m:den>
                    </m:f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=$5,000,000</m:t>
                    </m:r>
                  </m:oMath>
                </a14:m>
                <a:r>
                  <a:rPr lang="en-US" altLang="en-US" sz="2000" dirty="0"/>
                  <a:t>. 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2000" dirty="0"/>
                  <a:t>After recapitalization (borrowing $2.5m debt with 10% interest rate, and repurchasing half of the equity): ⟶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𝑇𝑆</m:t>
                        </m:r>
                      </m:sub>
                    </m:sSub>
                  </m:oMath>
                </a14:m>
                <a:r>
                  <a:rPr lang="en-US" altLang="en-US" sz="2000" dirty="0"/>
                  <a:t>=? 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=$2.5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∙40%=$1,000,000</m:t>
                    </m:r>
                  </m:oMath>
                </a14:m>
                <a:r>
                  <a:rPr lang="en-US" altLang="en-US" sz="2000" dirty="0"/>
                  <a:t>. 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=$5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+$1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=$6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sz="2000" dirty="0"/>
                  <a:t>.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endParaRPr lang="en-US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7574" y="1985087"/>
                <a:ext cx="7668852" cy="4487380"/>
              </a:xfrm>
              <a:blipFill>
                <a:blip r:embed="rId3"/>
                <a:stretch>
                  <a:fillRect t="-1495" r="-8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B983-1314-4955-8670-892CDFE4C727}" type="slidenum">
              <a:rPr lang="en-US" smtClean="0"/>
              <a:t>15</a:t>
            </a:fld>
            <a:endParaRPr lang="en-US"/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A092EE7C-A594-429F-B24D-D8E021C8AF8D}"/>
              </a:ext>
            </a:extLst>
          </p:cNvPr>
          <p:cNvSpPr/>
          <p:nvPr/>
        </p:nvSpPr>
        <p:spPr bwMode="auto">
          <a:xfrm>
            <a:off x="5292080" y="764704"/>
            <a:ext cx="2196244" cy="683840"/>
          </a:xfrm>
          <a:prstGeom prst="cloudCallout">
            <a:avLst/>
          </a:prstGeom>
          <a:noFill/>
          <a:ln w="9525" cap="flat" cmpd="sng" algn="ctr">
            <a:solidFill>
              <a:srgbClr val="CC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4487"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</a:rPr>
              <a:t>Try it!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2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2240868"/>
                <a:ext cx="7416824" cy="3678314"/>
              </a:xfrm>
            </p:spPr>
            <p:txBody>
              <a:bodyPr/>
              <a:lstStyle/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WACC captures the weighted average cost of capital (debt and equity)</a:t>
                </a:r>
                <a:endParaRPr lang="en-US" dirty="0"/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dirty="0"/>
                  <a:t>Is the WACC of a levered firm the same as the return on asset of unlevered equity,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b="0" dirty="0">
                    <a:ea typeface="Cambria Math" panose="02040503050406030204" pitchFamily="18" charset="0"/>
                  </a:rPr>
                  <a:t>No! 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dirty="0">
                    <a:ea typeface="Cambria Math" panose="02040503050406030204" pitchFamily="18" charset="0"/>
                  </a:rPr>
                  <a:t>Which one is larger? 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2240868"/>
                <a:ext cx="7416824" cy="3678314"/>
              </a:xfrm>
              <a:blipFill>
                <a:blip r:embed="rId3"/>
                <a:stretch>
                  <a:fillRect l="-1563" t="-1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B983-1314-4955-8670-892CDFE4C72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WACC Revisited</a:t>
            </a:r>
          </a:p>
        </p:txBody>
      </p:sp>
      <p:sp>
        <p:nvSpPr>
          <p:cNvPr id="6" name="思想气泡: 云 5">
            <a:extLst>
              <a:ext uri="{FF2B5EF4-FFF2-40B4-BE49-F238E27FC236}">
                <a16:creationId xmlns:a16="http://schemas.microsoft.com/office/drawing/2014/main" id="{25DC9D78-CE34-4EA7-BC5B-0FB343B23064}"/>
              </a:ext>
            </a:extLst>
          </p:cNvPr>
          <p:cNvSpPr/>
          <p:nvPr/>
        </p:nvSpPr>
        <p:spPr bwMode="auto">
          <a:xfrm>
            <a:off x="5292080" y="764704"/>
            <a:ext cx="2196244" cy="683840"/>
          </a:xfrm>
          <a:prstGeom prst="cloudCallout">
            <a:avLst/>
          </a:prstGeom>
          <a:noFill/>
          <a:ln w="9525" cap="flat" cmpd="sng" algn="ctr">
            <a:solidFill>
              <a:srgbClr val="CC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4487"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</a:rPr>
              <a:t>Try it!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90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736812"/>
            <a:ext cx="8458200" cy="4663988"/>
          </a:xfrm>
        </p:spPr>
        <p:txBody>
          <a:bodyPr>
            <a:normAutofit/>
          </a:bodyPr>
          <a:lstStyle/>
          <a:p>
            <a:r>
              <a:rPr lang="en-US" altLang="en-US" dirty="0"/>
              <a:t>Assume that there was a tax of 40%</a:t>
            </a:r>
          </a:p>
          <a:p>
            <a:r>
              <a:rPr lang="en-US" altLang="en-US" dirty="0"/>
              <a:t>What is the </a:t>
            </a:r>
            <a:r>
              <a:rPr lang="en-US" altLang="en-US" b="1" dirty="0">
                <a:solidFill>
                  <a:srgbClr val="000066"/>
                </a:solidFill>
              </a:rPr>
              <a:t>WACC with Tax</a:t>
            </a:r>
            <a:r>
              <a:rPr lang="en-US" alt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B983-1314-4955-8670-892CDFE4C727}" type="slidenum">
              <a:rPr lang="en-US" smtClean="0"/>
              <a:t>17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/>
              <a:t>JELLYBEANS, INC.</a:t>
            </a:r>
          </a:p>
        </p:txBody>
      </p:sp>
      <p:graphicFrame>
        <p:nvGraphicFramePr>
          <p:cNvPr id="7" name="Group 8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8939460"/>
              </p:ext>
            </p:extLst>
          </p:nvPr>
        </p:nvGraphicFramePr>
        <p:xfrm>
          <a:off x="1079612" y="2960948"/>
          <a:ext cx="6444716" cy="2753104"/>
        </p:xfrm>
        <a:graphic>
          <a:graphicData uri="http://schemas.openxmlformats.org/drawingml/2006/table">
            <a:tbl>
              <a:tblPr/>
              <a:tblGrid>
                <a:gridCol w="3257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80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Current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Proposed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EBIT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$1,083,000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$1,083,000</a:t>
                      </a:r>
                      <a:endParaRPr kumimoji="0" lang="en-US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86" marR="79786" marT="39896" marB="3989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Interest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$250,000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EBT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$1,083,000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$833,000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Tax (40%)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$433,000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$333,000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Net income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$650,000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$500,000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6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Total cash flow to shareholders and debtholders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79786" marR="79786" marT="39896" marB="39896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</a:t>
                      </a:r>
                      <a:r>
                        <a:rPr kumimoji="0" lang="en-US" altLang="zh-CN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65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0,000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anchor="b" horzOverflow="overflow">
                    <a:lnL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$750,000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92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916832"/>
                <a:ext cx="8303840" cy="448396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en-US" sz="2400" dirty="0"/>
                  <a:t>Tax shield reduces </a:t>
                </a:r>
                <a:r>
                  <a:rPr lang="en-US" altLang="en-US" sz="2400" b="1" i="1" dirty="0">
                    <a:solidFill>
                      <a:srgbClr val="000066"/>
                    </a:solidFill>
                  </a:rPr>
                  <a:t>the effective cost of debt </a:t>
                </a:r>
                <a:r>
                  <a:rPr lang="en-US" altLang="en-US" sz="2400" dirty="0"/>
                  <a:t>by a fraction of </a:t>
                </a:r>
                <a:r>
                  <a:rPr lang="en-US" altLang="en-US" sz="2400" b="1" dirty="0">
                    <a:solidFill>
                      <a:srgbClr val="000066"/>
                    </a:solidFill>
                  </a:rPr>
                  <a:t>the marginal tax rate</a:t>
                </a:r>
                <a:r>
                  <a:rPr lang="en-US" altLang="en-US" sz="2400" dirty="0"/>
                  <a:t>: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宋体" pitchFamily="2" charset="-122"/>
                        </a:rPr>
                        <m:t>𝑊𝐴𝐶𝐶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宋体" pitchFamily="2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𝐸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宋体" pitchFamily="2" charset="-122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∙(1−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dirty="0">
                  <a:ea typeface="宋体" pitchFamily="2" charset="-122"/>
                </a:endParaRP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400" dirty="0">
                    <a:ea typeface="宋体" pitchFamily="2" charset="-122"/>
                  </a:rPr>
                  <a:t>Why?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000" dirty="0">
                    <a:ea typeface="宋体" pitchFamily="2" charset="-122"/>
                  </a:rPr>
                  <a:t>Interest payment is tax-deductible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000" dirty="0">
                    <a:ea typeface="宋体" pitchFamily="2" charset="-122"/>
                  </a:rPr>
                  <a:t>The </a:t>
                </a:r>
                <a:r>
                  <a:rPr lang="en-US" altLang="zh-CN" sz="2000" b="1" dirty="0">
                    <a:solidFill>
                      <a:srgbClr val="000066"/>
                    </a:solidFill>
                    <a:ea typeface="宋体" pitchFamily="2" charset="-122"/>
                  </a:rPr>
                  <a:t>after-tax cost of debt</a:t>
                </a:r>
                <a:r>
                  <a:rPr lang="en-US" altLang="zh-CN" sz="2000" dirty="0">
                    <a:solidFill>
                      <a:srgbClr val="000066"/>
                    </a:solidFill>
                    <a:ea typeface="宋体" pitchFamily="2" charset="-122"/>
                  </a:rPr>
                  <a:t> </a:t>
                </a:r>
                <a:r>
                  <a:rPr lang="en-US" altLang="zh-CN" sz="2000" dirty="0">
                    <a:ea typeface="宋体" pitchFamily="2" charset="-122"/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𝐷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宋体" pitchFamily="2" charset="-122"/>
                      </a:rPr>
                      <m:t>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(1−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𝑐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)</m:t>
                    </m:r>
                  </m:oMath>
                </a14:m>
                <a:endParaRPr lang="en-US" altLang="zh-CN" sz="2000" dirty="0">
                  <a:ea typeface="宋体" pitchFamily="2" charset="-122"/>
                </a:endParaRP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400" dirty="0">
                    <a:ea typeface="宋体" pitchFamily="2" charset="-122"/>
                  </a:rPr>
                  <a:t>As before, D, E, and V are </a:t>
                </a:r>
                <a:r>
                  <a:rPr lang="en-US" altLang="zh-CN" sz="2400" b="1" dirty="0">
                    <a:solidFill>
                      <a:srgbClr val="000066"/>
                    </a:solidFill>
                    <a:ea typeface="宋体" pitchFamily="2" charset="-122"/>
                  </a:rPr>
                  <a:t>market values</a:t>
                </a:r>
                <a:r>
                  <a:rPr lang="en-US" altLang="zh-CN" sz="2400" dirty="0">
                    <a:ea typeface="宋体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916832"/>
                <a:ext cx="8303840" cy="4483968"/>
              </a:xfrm>
              <a:blipFill>
                <a:blip r:embed="rId2"/>
                <a:stretch>
                  <a:fillRect l="-1101" t="-1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B983-1314-4955-8670-892CDFE4C727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/>
              <a:t>Review: WACC with Taxes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35996" y="4790350"/>
            <a:ext cx="1448440" cy="396044"/>
          </a:xfrm>
          <a:prstGeom prst="rect">
            <a:avLst/>
          </a:prstGeom>
          <a:noFill/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67744" y="2786472"/>
            <a:ext cx="4608512" cy="864096"/>
          </a:xfrm>
          <a:prstGeom prst="rect">
            <a:avLst/>
          </a:prstGeom>
          <a:noFill/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66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B983-1314-4955-8670-892CDFE4C727}" type="slidenum">
              <a:rPr lang="en-US" smtClean="0"/>
              <a:t>19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/>
              <a:t>Effective After-Tax Cost of Debt</a:t>
            </a:r>
          </a:p>
        </p:txBody>
      </p:sp>
      <p:graphicFrame>
        <p:nvGraphicFramePr>
          <p:cNvPr id="7" name="Group 8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7218812"/>
              </p:ext>
            </p:extLst>
          </p:nvPr>
        </p:nvGraphicFramePr>
        <p:xfrm>
          <a:off x="810116" y="2522797"/>
          <a:ext cx="7523768" cy="3077955"/>
        </p:xfrm>
        <a:graphic>
          <a:graphicData uri="http://schemas.openxmlformats.org/drawingml/2006/table">
            <a:tbl>
              <a:tblPr/>
              <a:tblGrid>
                <a:gridCol w="1785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9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3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Our World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A Parallel World</a:t>
                      </a:r>
                    </a:p>
                  </a:txBody>
                  <a:tcPr marL="79786" marR="79786" marT="39896" marB="3989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86" marR="79786" marT="39896" marB="3989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39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EBIT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$1,083,000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EBIT</a:t>
                      </a:r>
                      <a:endParaRPr kumimoji="0" lang="en-US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86" marR="79786" marT="39896" marB="3989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$1,083,000</a:t>
                      </a:r>
                      <a:endParaRPr kumimoji="0" lang="en-US" alt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86" marR="79786" marT="39896" marB="3989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3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Interest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$250,000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Tax (40%)</a:t>
                      </a:r>
                    </a:p>
                  </a:txBody>
                  <a:tcPr marL="79786" marR="79786" marT="39896" marB="3989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$433,000</a:t>
                      </a:r>
                    </a:p>
                  </a:txBody>
                  <a:tcPr marL="79786" marR="79786" marT="39896" marB="3989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87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EBT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$833,000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EBI</a:t>
                      </a:r>
                    </a:p>
                  </a:txBody>
                  <a:tcPr marL="79786" marR="79786" marT="39896" marB="3989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$650,000</a:t>
                      </a:r>
                    </a:p>
                  </a:txBody>
                  <a:tcPr marL="79786" marR="79786" marT="39896" marB="3989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63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Tax (40%)</a:t>
                      </a:r>
                    </a:p>
                  </a:txBody>
                  <a:tcPr marL="79786" marR="79786" marT="39896" marB="39896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$333,000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Interest</a:t>
                      </a:r>
                    </a:p>
                  </a:txBody>
                  <a:tcPr marL="79786" marR="79786" marT="39896" marB="3989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86" marR="79786" marT="39896" marB="3989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637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Net income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$500,000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 income</a:t>
                      </a:r>
                      <a:endParaRPr kumimoji="0" lang="en-US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86" marR="79786" marT="39896" marB="3989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$500,000</a:t>
                      </a:r>
                    </a:p>
                  </a:txBody>
                  <a:tcPr marL="79786" marR="79786" marT="39896" marB="3989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63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Interest Rate</a:t>
                      </a:r>
                    </a:p>
                  </a:txBody>
                  <a:tcPr marL="79786" marR="79786" marT="39896" marB="39896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10%</a:t>
                      </a:r>
                    </a:p>
                  </a:txBody>
                  <a:tcPr marL="79786" marR="79786" marT="39896" marB="39896" horzOverflow="overflow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en-US" sz="2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Interest Rate</a:t>
                      </a:r>
                    </a:p>
                  </a:txBody>
                  <a:tcPr marL="79786" marR="79786" marT="39896" marB="3989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en-US" sz="2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86" marR="79786" marT="39896" marB="3989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Up Arrow Callout 3"/>
          <p:cNvSpPr/>
          <p:nvPr/>
        </p:nvSpPr>
        <p:spPr>
          <a:xfrm>
            <a:off x="6183306" y="5607181"/>
            <a:ext cx="2286000" cy="920155"/>
          </a:xfrm>
          <a:prstGeom prst="upArrowCallout">
            <a:avLst>
              <a:gd name="adj1" fmla="val 30724"/>
              <a:gd name="adj2" fmla="val 25000"/>
              <a:gd name="adj3" fmla="val 25000"/>
              <a:gd name="adj4" fmla="val 64977"/>
            </a:avLst>
          </a:prstGeom>
          <a:noFill/>
          <a:ln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800" dirty="0">
                <a:solidFill>
                  <a:srgbClr val="002060"/>
                </a:solidFill>
              </a:rPr>
              <a:t>6%=150,000/2.5m</a:t>
            </a:r>
          </a:p>
          <a:p>
            <a:pPr algn="ctr">
              <a:buNone/>
            </a:pPr>
            <a:r>
              <a:rPr lang="en-US" sz="1800" dirty="0">
                <a:solidFill>
                  <a:srgbClr val="002060"/>
                </a:solidFill>
              </a:rPr>
              <a:t>=10%*(1-0.4)</a:t>
            </a:r>
          </a:p>
        </p:txBody>
      </p:sp>
      <p:sp>
        <p:nvSpPr>
          <p:cNvPr id="10" name="Line Callout 3 9"/>
          <p:cNvSpPr/>
          <p:nvPr/>
        </p:nvSpPr>
        <p:spPr>
          <a:xfrm>
            <a:off x="1143000" y="1810996"/>
            <a:ext cx="2384884" cy="583054"/>
          </a:xfrm>
          <a:prstGeom prst="borderCallout3">
            <a:avLst>
              <a:gd name="adj1" fmla="val 43512"/>
              <a:gd name="adj2" fmla="val -2017"/>
              <a:gd name="adj3" fmla="val 43512"/>
              <a:gd name="adj4" fmla="val -34656"/>
              <a:gd name="adj5" fmla="val 155350"/>
              <a:gd name="adj6" fmla="val -33832"/>
              <a:gd name="adj7" fmla="val 230811"/>
              <a:gd name="adj8" fmla="val -18212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800" dirty="0">
                <a:solidFill>
                  <a:srgbClr val="002060"/>
                </a:solidFill>
              </a:rPr>
              <a:t>Cash Flow generated by Firm Assets</a:t>
            </a:r>
          </a:p>
        </p:txBody>
      </p:sp>
      <p:sp>
        <p:nvSpPr>
          <p:cNvPr id="11" name="Line Callout 3 10"/>
          <p:cNvSpPr/>
          <p:nvPr/>
        </p:nvSpPr>
        <p:spPr>
          <a:xfrm>
            <a:off x="1132864" y="5730375"/>
            <a:ext cx="2380692" cy="583054"/>
          </a:xfrm>
          <a:prstGeom prst="borderCallout3">
            <a:avLst>
              <a:gd name="adj1" fmla="val 43512"/>
              <a:gd name="adj2" fmla="val -2017"/>
              <a:gd name="adj3" fmla="val 42004"/>
              <a:gd name="adj4" fmla="val -33420"/>
              <a:gd name="adj5" fmla="val -69976"/>
              <a:gd name="adj6" fmla="val -33008"/>
              <a:gd name="adj7" fmla="val -133357"/>
              <a:gd name="adj8" fmla="val -13064"/>
            </a:avLst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sz="1800" dirty="0">
                <a:solidFill>
                  <a:srgbClr val="002060"/>
                </a:solidFill>
              </a:rPr>
              <a:t>Cash Flow entitled to Equity Holders</a:t>
            </a:r>
          </a:p>
        </p:txBody>
      </p:sp>
      <p:sp>
        <p:nvSpPr>
          <p:cNvPr id="12" name="5-Point Star 11"/>
          <p:cNvSpPr/>
          <p:nvPr/>
        </p:nvSpPr>
        <p:spPr>
          <a:xfrm>
            <a:off x="5868144" y="3429000"/>
            <a:ext cx="228600" cy="228600"/>
          </a:xfrm>
          <a:prstGeom prst="star5">
            <a:avLst/>
          </a:prstGeom>
          <a:solidFill>
            <a:srgbClr val="99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思想气泡: 云 8">
            <a:extLst>
              <a:ext uri="{FF2B5EF4-FFF2-40B4-BE49-F238E27FC236}">
                <a16:creationId xmlns:a16="http://schemas.microsoft.com/office/drawing/2014/main" id="{C888AFA9-F159-4FC3-9D45-F900C98F88C5}"/>
              </a:ext>
            </a:extLst>
          </p:cNvPr>
          <p:cNvSpPr/>
          <p:nvPr/>
        </p:nvSpPr>
        <p:spPr bwMode="auto">
          <a:xfrm>
            <a:off x="5544108" y="162298"/>
            <a:ext cx="2196244" cy="683840"/>
          </a:xfrm>
          <a:prstGeom prst="cloudCallout">
            <a:avLst/>
          </a:prstGeom>
          <a:noFill/>
          <a:ln w="9525" cap="flat" cmpd="sng" algn="ctr">
            <a:solidFill>
              <a:srgbClr val="CC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4487"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</a:rPr>
              <a:t>Try it!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7413C9-F25F-4923-8DAA-852FC9D36B14}"/>
              </a:ext>
            </a:extLst>
          </p:cNvPr>
          <p:cNvSpPr txBox="1"/>
          <p:nvPr/>
        </p:nvSpPr>
        <p:spPr>
          <a:xfrm>
            <a:off x="6696236" y="4284731"/>
            <a:ext cx="1260140" cy="400110"/>
          </a:xfrm>
          <a:prstGeom prst="rect">
            <a:avLst/>
          </a:prstGeom>
          <a:noFill/>
          <a:ln w="28575">
            <a:solidFill>
              <a:srgbClr val="CC99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kumimoji="0" lang="en-US" altLang="en-US" sz="20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$150,000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B9E6A24-9B80-4B98-A68C-F2B56035CF82}"/>
              </a:ext>
            </a:extLst>
          </p:cNvPr>
          <p:cNvSpPr txBox="1"/>
          <p:nvPr/>
        </p:nvSpPr>
        <p:spPr>
          <a:xfrm>
            <a:off x="6703640" y="5207071"/>
            <a:ext cx="1252736" cy="400110"/>
          </a:xfrm>
          <a:prstGeom prst="rect">
            <a:avLst/>
          </a:prstGeom>
          <a:noFill/>
          <a:ln w="28575">
            <a:solidFill>
              <a:srgbClr val="CC9900"/>
            </a:solidFill>
          </a:ln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altLang="zh-CN" sz="2000" dirty="0">
                <a:latin typeface="+mn-lt"/>
              </a:rPr>
              <a:t>6%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47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74917" y="1836440"/>
            <a:ext cx="8458200" cy="4411960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en-US" dirty="0"/>
              <a:t>M&amp;M Theorem: </a:t>
            </a:r>
            <a:r>
              <a:rPr lang="en-US" altLang="en-US" i="1" dirty="0"/>
              <a:t>Without friction</a:t>
            </a:r>
            <a:r>
              <a:rPr lang="en-US" altLang="en-US" dirty="0"/>
              <a:t>, capital structure is irrelevant. </a:t>
            </a:r>
          </a:p>
          <a:p>
            <a:pPr>
              <a:spcBef>
                <a:spcPts val="800"/>
              </a:spcBef>
              <a:spcAft>
                <a:spcPts val="800"/>
              </a:spcAft>
            </a:pPr>
            <a:r>
              <a:rPr lang="en-US" altLang="en-US" dirty="0"/>
              <a:t>What does </a:t>
            </a:r>
            <a:r>
              <a:rPr lang="en-US" altLang="en-US" i="1" dirty="0"/>
              <a:t>“No Frictions” </a:t>
            </a:r>
            <a:r>
              <a:rPr lang="en-US" altLang="en-US" dirty="0"/>
              <a:t>mean?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altLang="en-US" b="1" dirty="0">
                <a:solidFill>
                  <a:srgbClr val="000066"/>
                </a:solidFill>
              </a:rPr>
              <a:t>No tax shield (no taxes, or interest is paid after tax)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No consequences of </a:t>
            </a:r>
            <a:r>
              <a:rPr lang="en-US" i="1" dirty="0"/>
              <a:t>financial distress </a:t>
            </a:r>
            <a:r>
              <a:rPr lang="en-US" dirty="0"/>
              <a:t>for assets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No </a:t>
            </a:r>
            <a:r>
              <a:rPr lang="en-US" i="1" dirty="0"/>
              <a:t>information asymmetry </a:t>
            </a:r>
            <a:r>
              <a:rPr lang="en-US" dirty="0"/>
              <a:t>and </a:t>
            </a:r>
            <a:r>
              <a:rPr lang="en-US" i="1" dirty="0"/>
              <a:t>agency frictions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Individuals can borrow and lend at the same rate as corporations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B983-1314-4955-8670-892CDFE4C727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/>
              <a:t>Irrelevant?</a:t>
            </a:r>
          </a:p>
        </p:txBody>
      </p:sp>
      <p:pic>
        <p:nvPicPr>
          <p:cNvPr id="6" name="Picture 2" descr="http://upload.wikimedia.org/wikipedia/en/thumb/9/97/M%26M_spokescandies.jpeg/1280px-M%26M_spokescandies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393" y="5776973"/>
            <a:ext cx="2839613" cy="87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744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1466"/>
            <a:ext cx="7696200" cy="1295400"/>
          </a:xfrm>
        </p:spPr>
        <p:txBody>
          <a:bodyPr/>
          <a:lstStyle/>
          <a:p>
            <a:r>
              <a:rPr lang="en-US" altLang="zh-CN" dirty="0"/>
              <a:t>JELLYBEANS, INC.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41784" y="1808820"/>
                <a:ext cx="8460432" cy="4788768"/>
              </a:xfrm>
            </p:spPr>
            <p:txBody>
              <a:bodyPr/>
              <a:lstStyle/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Before recapitalization: 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sz="1800" dirty="0"/>
                  <a:t>WACC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1800" dirty="0"/>
                  <a:t> =13%</a:t>
                </a:r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=13%</m:t>
                    </m:r>
                  </m:oMath>
                </a14:m>
                <a:endParaRPr lang="en-US" sz="1800" dirty="0"/>
              </a:p>
              <a:p>
                <a:pPr lvl="1">
                  <a:spcBef>
                    <a:spcPts val="600"/>
                  </a:spcBef>
                </a:pPr>
                <a:r>
                  <a:rPr lang="en-US" sz="1800" dirty="0"/>
                  <a:t>After recapitalization: </a:t>
                </a:r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</a:rPr>
                  <a:t>;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=3.5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</a:rPr>
                  <a:t>.</a:t>
                </a:r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dirty="0"/>
                  <a:t> does not change with leverage. 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sz="1800" dirty="0"/>
                  <a:t>Using M&amp;M#2, we find: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693737" lvl="2" indent="0"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=13%+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1−0.4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13%−10%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2.5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3.5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=14.28%</m:t>
                      </m:r>
                    </m:oMath>
                  </m:oMathPara>
                </a14:m>
                <a:endParaRPr lang="en-US" sz="1800" dirty="0"/>
              </a:p>
              <a:p>
                <a:pPr lvl="2">
                  <a:spcBef>
                    <a:spcPts val="600"/>
                  </a:spcBef>
                </a:pPr>
                <a:r>
                  <a:rPr lang="en-US" sz="1800" dirty="0"/>
                  <a:t>Thus: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𝑊𝐴𝐶𝐶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1800" dirty="0"/>
              </a:p>
              <a:p>
                <a:pPr marL="693737" lvl="2" indent="0">
                  <a:spcBef>
                    <a:spcPts val="300"/>
                  </a:spcBef>
                  <a:spcAft>
                    <a:spcPts val="3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𝑊𝐴𝐶𝐶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=10%×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1−0.4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2.5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+14.28%×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3.5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=10.83%</m:t>
                      </m:r>
                    </m:oMath>
                  </m:oMathPara>
                </a14:m>
                <a:endParaRPr lang="en-US" sz="1800" dirty="0"/>
              </a:p>
              <a:p>
                <a:pPr marL="693737" lvl="2" indent="0">
                  <a:spcBef>
                    <a:spcPts val="600"/>
                  </a:spcBef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1784" y="1808820"/>
                <a:ext cx="8460432" cy="4788768"/>
              </a:xfrm>
              <a:blipFill>
                <a:blip r:embed="rId2"/>
                <a:stretch>
                  <a:fillRect t="-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117-A1BB-46C5-94C4-58E56474409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4E598A5B-19B3-43B9-AF18-8252E61EC0C6}"/>
              </a:ext>
            </a:extLst>
          </p:cNvPr>
          <p:cNvSpPr/>
          <p:nvPr/>
        </p:nvSpPr>
        <p:spPr bwMode="auto">
          <a:xfrm>
            <a:off x="5544108" y="260884"/>
            <a:ext cx="2196244" cy="683840"/>
          </a:xfrm>
          <a:prstGeom prst="cloudCallout">
            <a:avLst/>
          </a:prstGeom>
          <a:noFill/>
          <a:ln w="9525" cap="flat" cmpd="sng" algn="ctr">
            <a:solidFill>
              <a:srgbClr val="CC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4487"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</a:rPr>
              <a:t>Try it!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6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EC0459E-F6A6-4995-B798-2ABE226C8F8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WACC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EC0459E-F6A6-4995-B798-2ABE226C8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56" b="-17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698298-9793-4AD6-A4D7-38D96C09AA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880828"/>
                <a:ext cx="7391400" cy="4536504"/>
              </a:xfrm>
            </p:spPr>
            <p:txBody>
              <a:bodyPr/>
              <a:lstStyle/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400" dirty="0"/>
                  <a:t>What’s the relation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WACC? 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000" dirty="0"/>
                  <a:t>M&amp;M#2: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den>
                    </m:f>
                  </m:oMath>
                </a14:m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zh-CN" altLang="en-US" sz="2000" dirty="0"/>
                  <a:t>⟷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den>
                    </m:f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den>
                    </m:f>
                  </m:oMath>
                </a14:m>
                <a:endParaRPr lang="en-US" altLang="zh-CN" sz="2000" dirty="0"/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zh-CN" altLang="en-US" sz="2000" dirty="0"/>
                  <a:t>⟷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000" b="0" dirty="0"/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zh-CN" altLang="en-US" sz="2000" dirty="0"/>
                  <a:t>⟷ </a:t>
                </a:r>
                <a:r>
                  <a:rPr lang="en-US" altLang="zh-CN" sz="2000" b="1" i="1" dirty="0">
                    <a:solidFill>
                      <a:srgbClr val="000066"/>
                    </a:solidFill>
                  </a:rPr>
                  <a:t>WACC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sz="2000" b="1" i="1" dirty="0">
                    <a:solidFill>
                      <a:srgbClr val="000066"/>
                    </a:solidFill>
                  </a:rPr>
                  <a:t>(1-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000" b="1" i="1" dirty="0">
                    <a:solidFill>
                      <a:srgbClr val="000066"/>
                    </a:solidFill>
                  </a:rPr>
                  <a:t>)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300" i="1" dirty="0">
                    <a:solidFill>
                      <a:srgbClr val="000066"/>
                    </a:solidFill>
                  </a:rPr>
                  <a:t>WACC&lt;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30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300" b="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2300" i="1" dirty="0">
                    <a:solidFill>
                      <a:srgbClr val="000066"/>
                    </a:solidFill>
                  </a:rPr>
                  <a:t> </a:t>
                </a:r>
                <a:r>
                  <a:rPr lang="en-US" altLang="zh-CN" sz="2300" dirty="0"/>
                  <a:t>(since </a:t>
                </a:r>
                <a14:m>
                  <m:oMath xmlns:m="http://schemas.openxmlformats.org/officeDocument/2006/math">
                    <m:r>
                      <a:rPr lang="en-US" altLang="zh-CN" sz="23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3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3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sz="2300" dirty="0"/>
                  <a:t>).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000" dirty="0"/>
                  <a:t>The gap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sz="2000" dirty="0"/>
                  <a:t> </a:t>
                </a:r>
                <a:r>
                  <a:rPr lang="en-US" altLang="zh-CN" sz="2000" dirty="0"/>
                  <a:t>and WACC is driven by the tax shield of debt.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698298-9793-4AD6-A4D7-38D96C09AA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880828"/>
                <a:ext cx="7391400" cy="4536504"/>
              </a:xfrm>
              <a:blipFill>
                <a:blip r:embed="rId3"/>
                <a:stretch>
                  <a:fillRect l="-1237" t="-1075" r="-165" b="-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B6E9E2-1A56-4C29-8191-C627BE6B7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117-A1BB-46C5-94C4-58E564744097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3D17A4-08A4-4BAF-944A-192076A87C59}"/>
              </a:ext>
            </a:extLst>
          </p:cNvPr>
          <p:cNvSpPr/>
          <p:nvPr/>
        </p:nvSpPr>
        <p:spPr bwMode="auto">
          <a:xfrm>
            <a:off x="1763688" y="4437112"/>
            <a:ext cx="2268252" cy="540060"/>
          </a:xfrm>
          <a:prstGeom prst="rect">
            <a:avLst/>
          </a:prstGeom>
          <a:noFill/>
          <a:ln w="28575" cap="flat" cmpd="sng" algn="ctr">
            <a:solidFill>
              <a:srgbClr val="CC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zh-CN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848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7850C03-D0B5-4D02-A0A0-87C1DEEBAFC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WACC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7850C03-D0B5-4D02-A0A0-87C1DEEBAF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56" b="-17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A0043C-4457-4AA6-87A2-2042B4B7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117-A1BB-46C5-94C4-58E564744097}" type="slidenum">
              <a:rPr lang="en-US" altLang="en-US" smtClean="0"/>
              <a:pPr/>
              <a:t>22</a:t>
            </a:fld>
            <a:endParaRPr lang="en-US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D2241CB-2A12-4FBA-BC9A-956B835D3FD9}"/>
              </a:ext>
            </a:extLst>
          </p:cNvPr>
          <p:cNvCxnSpPr/>
          <p:nvPr/>
        </p:nvCxnSpPr>
        <p:spPr bwMode="auto">
          <a:xfrm>
            <a:off x="228600" y="3284984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5D1F895A-69D7-4D6F-9E98-2BBEA2B2C631}"/>
              </a:ext>
            </a:extLst>
          </p:cNvPr>
          <p:cNvGrpSpPr/>
          <p:nvPr/>
        </p:nvGrpSpPr>
        <p:grpSpPr>
          <a:xfrm>
            <a:off x="888432" y="2824956"/>
            <a:ext cx="7367135" cy="3550710"/>
            <a:chOff x="1007604" y="3078690"/>
            <a:chExt cx="7367135" cy="355071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6327F2DF-A035-4C61-A371-31343E96C1DC}"/>
                </a:ext>
              </a:extLst>
            </p:cNvPr>
            <p:cNvGrpSpPr/>
            <p:nvPr/>
          </p:nvGrpSpPr>
          <p:grpSpPr>
            <a:xfrm>
              <a:off x="1007604" y="3078690"/>
              <a:ext cx="7324349" cy="3550710"/>
              <a:chOff x="1017715" y="2509784"/>
              <a:chExt cx="7324349" cy="3550710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F5198725-3521-4A3F-9DDB-357A1B0FF690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 bwMode="auto">
              <a:xfrm flipV="1">
                <a:off x="1799692" y="4424088"/>
                <a:ext cx="3706246" cy="49030"/>
              </a:xfrm>
              <a:prstGeom prst="line">
                <a:avLst/>
              </a:prstGeom>
              <a:noFill/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36AB60CF-F7FF-4510-A499-1E38AF836AC7}"/>
                  </a:ext>
                </a:extLst>
              </p:cNvPr>
              <p:cNvGrpSpPr/>
              <p:nvPr/>
            </p:nvGrpSpPr>
            <p:grpSpPr>
              <a:xfrm>
                <a:off x="1017715" y="2509784"/>
                <a:ext cx="7304152" cy="3550710"/>
                <a:chOff x="1459874" y="2996952"/>
                <a:chExt cx="7304152" cy="3550710"/>
              </a:xfrm>
            </p:grpSpPr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B8EAA483-B6EE-4E3E-8AE6-4B089F2880E8}"/>
                    </a:ext>
                  </a:extLst>
                </p:cNvPr>
                <p:cNvGrpSpPr/>
                <p:nvPr/>
              </p:nvGrpSpPr>
              <p:grpSpPr>
                <a:xfrm>
                  <a:off x="1459874" y="2996952"/>
                  <a:ext cx="5216866" cy="3550710"/>
                  <a:chOff x="1443399" y="2384884"/>
                  <a:chExt cx="5216866" cy="3550710"/>
                </a:xfrm>
              </p:grpSpPr>
              <p:cxnSp>
                <p:nvCxnSpPr>
                  <p:cNvPr id="6" name="直接箭头连接符 5">
                    <a:extLst>
                      <a:ext uri="{FF2B5EF4-FFF2-40B4-BE49-F238E27FC236}">
                        <a16:creationId xmlns:a16="http://schemas.microsoft.com/office/drawing/2014/main" id="{905B6113-EB0B-4A3F-ACC2-5B6CA03D53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2218954" y="2384884"/>
                    <a:ext cx="8530" cy="3179145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000066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8" name="直接箭头连接符 7">
                    <a:extLst>
                      <a:ext uri="{FF2B5EF4-FFF2-40B4-BE49-F238E27FC236}">
                        <a16:creationId xmlns:a16="http://schemas.microsoft.com/office/drawing/2014/main" id="{940BB9A7-5FCF-4205-86A9-26D542CABAA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2225376" y="5564029"/>
                    <a:ext cx="3924436" cy="0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000066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12" name="直接连接符 11">
                    <a:extLst>
                      <a:ext uri="{FF2B5EF4-FFF2-40B4-BE49-F238E27FC236}">
                        <a16:creationId xmlns:a16="http://schemas.microsoft.com/office/drawing/2014/main" id="{AF0239FF-DF24-407E-B0F4-BBB17A6FCF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2218954" y="5075454"/>
                    <a:ext cx="371266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CC99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E1CABEAF-82FE-459B-B15D-1276FA577342}"/>
                      </a:ext>
                    </a:extLst>
                  </p:cNvPr>
                  <p:cNvSpPr txBox="1"/>
                  <p:nvPr/>
                </p:nvSpPr>
                <p:spPr>
                  <a:xfrm>
                    <a:off x="5307108" y="5535484"/>
                    <a:ext cx="72908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20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D/E</a:t>
                    </a:r>
                    <a:endParaRPr lang="zh-CN" altLang="en-US" sz="2000" dirty="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F162D8E8-63BD-4B97-BC76-D571D2D746BF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1443399" y="2526108"/>
                    <a:ext cx="492443" cy="1728181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20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Cost of Capital</a:t>
                    </a:r>
                    <a:endParaRPr lang="zh-CN" altLang="en-US" sz="2000" dirty="0">
                      <a:latin typeface="Cambria" panose="020405030504060302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文本框 20">
                        <a:extLst>
                          <a:ext uri="{FF2B5EF4-FFF2-40B4-BE49-F238E27FC236}">
                            <a16:creationId xmlns:a16="http://schemas.microsoft.com/office/drawing/2014/main" id="{2EFA2454-31F3-494A-B9C9-F07ADBAB83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31184" y="4879275"/>
                        <a:ext cx="7290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buNone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smtClean="0">
                                      <a:solidFill>
                                        <a:srgbClr val="CC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rgbClr val="CC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rgbClr val="CC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CN" sz="2000" b="0" dirty="0">
                          <a:latin typeface="Cambria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" name="文本框 20">
                        <a:extLst>
                          <a:ext uri="{FF2B5EF4-FFF2-40B4-BE49-F238E27FC236}">
                            <a16:creationId xmlns:a16="http://schemas.microsoft.com/office/drawing/2014/main" id="{2EFA2454-31F3-494A-B9C9-F07ADBAB83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931184" y="4879275"/>
                        <a:ext cx="729081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文本框 21">
                        <a:extLst>
                          <a:ext uri="{FF2B5EF4-FFF2-40B4-BE49-F238E27FC236}">
                            <a16:creationId xmlns:a16="http://schemas.microsoft.com/office/drawing/2014/main" id="{4CA92323-6095-4E42-9E4E-3F1A555D86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94084" y="4094518"/>
                        <a:ext cx="7290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buNone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CN" sz="2000" b="1" dirty="0">
                          <a:latin typeface="Cambria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" name="文本框 21">
                        <a:extLst>
                          <a:ext uri="{FF2B5EF4-FFF2-40B4-BE49-F238E27FC236}">
                            <a16:creationId xmlns:a16="http://schemas.microsoft.com/office/drawing/2014/main" id="{4CA92323-6095-4E42-9E4E-3F1A555D86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94084" y="4094518"/>
                        <a:ext cx="729081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63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30D26D45-1611-4816-8003-38B27142DFA8}"/>
                    </a:ext>
                  </a:extLst>
                </p:cNvPr>
                <p:cNvSpPr/>
                <p:nvPr/>
              </p:nvSpPr>
              <p:spPr bwMode="auto">
                <a:xfrm>
                  <a:off x="2212163" y="4871485"/>
                  <a:ext cx="79558" cy="11032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692150" marR="0" indent="-347663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tabLst/>
                  </a:pPr>
                  <a:endParaRPr kumimoji="0" lang="zh-CN" altLang="en-US" sz="2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3CEE8650-B158-4ED8-B84A-9B3A9F44E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83706" y="3873983"/>
                      <a:ext cx="2880320" cy="5517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den>
                            </m:f>
                            <m:r>
                              <a:rPr lang="en-US" altLang="zh-CN" sz="1600" b="0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1600" b="0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sz="1600" b="0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sz="2000" b="0" dirty="0">
                        <a:latin typeface="Cambria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3CEE8650-B158-4ED8-B84A-9B3A9F44EE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83706" y="3873983"/>
                      <a:ext cx="2880320" cy="5517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A719ECF8-10BA-4CD4-941E-D4450B848CBB}"/>
                    </a:ext>
                  </a:extLst>
                </p:cNvPr>
                <p:cNvCxnSpPr>
                  <a:cxnSpLocks/>
                  <a:stCxn id="29" idx="6"/>
                  <a:endCxn id="28" idx="1"/>
                </p:cNvCxnSpPr>
                <p:nvPr/>
              </p:nvCxnSpPr>
              <p:spPr bwMode="auto">
                <a:xfrm flipV="1">
                  <a:off x="2291721" y="4149860"/>
                  <a:ext cx="3591985" cy="7767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271A41AD-3455-4C0E-86C9-C21DF784DD70}"/>
                      </a:ext>
                    </a:extLst>
                  </p:cNvPr>
                  <p:cNvSpPr txBox="1"/>
                  <p:nvPr/>
                </p:nvSpPr>
                <p:spPr>
                  <a:xfrm>
                    <a:off x="5505938" y="4254811"/>
                    <a:ext cx="283612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tx2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b="0" dirty="0">
                      <a:solidFill>
                        <a:schemeClr val="accent2">
                          <a:lumMod val="75000"/>
                        </a:schemeClr>
                      </a:solidFill>
                      <a:latin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271A41AD-3455-4C0E-86C9-C21DF784DD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5938" y="4254811"/>
                    <a:ext cx="2836126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Arc 16">
              <a:extLst>
                <a:ext uri="{FF2B5EF4-FFF2-40B4-BE49-F238E27FC236}">
                  <a16:creationId xmlns:a16="http://schemas.microsoft.com/office/drawing/2014/main" id="{CD4957A2-1310-4D26-8192-1155DFF7E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696" y="4951016"/>
              <a:ext cx="3677496" cy="494208"/>
            </a:xfrm>
            <a:custGeom>
              <a:avLst/>
              <a:gdLst>
                <a:gd name="T0" fmla="*/ 2147483647 w 20992"/>
                <a:gd name="T1" fmla="*/ 2147483647 h 21597"/>
                <a:gd name="T2" fmla="*/ 0 w 20992"/>
                <a:gd name="T3" fmla="*/ 2147483647 h 21597"/>
                <a:gd name="T4" fmla="*/ 2147483647 w 20992"/>
                <a:gd name="T5" fmla="*/ 0 h 21597"/>
                <a:gd name="T6" fmla="*/ 0 60000 65536"/>
                <a:gd name="T7" fmla="*/ 0 60000 65536"/>
                <a:gd name="T8" fmla="*/ 0 60000 65536"/>
                <a:gd name="T9" fmla="*/ 0 w 20992"/>
                <a:gd name="T10" fmla="*/ 0 h 21597"/>
                <a:gd name="T11" fmla="*/ 20992 w 20992"/>
                <a:gd name="T12" fmla="*/ 21597 h 215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92" h="21597" fill="none" extrusionOk="0">
                  <a:moveTo>
                    <a:pt x="20650" y="21597"/>
                  </a:moveTo>
                  <a:cubicBezTo>
                    <a:pt x="10810" y="21441"/>
                    <a:pt x="2319" y="14654"/>
                    <a:pt x="0" y="5089"/>
                  </a:cubicBezTo>
                </a:path>
                <a:path w="20992" h="21597" stroke="0" extrusionOk="0">
                  <a:moveTo>
                    <a:pt x="20650" y="21597"/>
                  </a:moveTo>
                  <a:cubicBezTo>
                    <a:pt x="10810" y="21441"/>
                    <a:pt x="2319" y="14654"/>
                    <a:pt x="0" y="5089"/>
                  </a:cubicBezTo>
                  <a:lnTo>
                    <a:pt x="20992" y="0"/>
                  </a:lnTo>
                  <a:lnTo>
                    <a:pt x="20650" y="21597"/>
                  </a:lnTo>
                  <a:close/>
                </a:path>
              </a:pathLst>
            </a:custGeom>
            <a:noFill/>
            <a:ln w="38100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C891D963-636A-4982-B7DC-4FBF46C75A52}"/>
                    </a:ext>
                  </a:extLst>
                </p:cNvPr>
                <p:cNvSpPr txBox="1"/>
                <p:nvPr/>
              </p:nvSpPr>
              <p:spPr>
                <a:xfrm>
                  <a:off x="5538613" y="5124685"/>
                  <a:ext cx="2836126" cy="5308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𝑊𝐴𝐶𝐶</m:t>
                        </m:r>
                        <m:r>
                          <a:rPr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altLang="zh-CN" sz="1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(1− </m:t>
                        </m:r>
                        <m:f>
                          <m:fPr>
                            <m:ctrlPr>
                              <a:rPr lang="en-US" altLang="zh-CN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1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US" altLang="zh-CN" sz="1400" i="1" dirty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i="1" dirty="0">
                    <a:solidFill>
                      <a:schemeClr val="accent2">
                        <a:lumMod val="75000"/>
                      </a:schemeClr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C891D963-636A-4982-B7DC-4FBF46C75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613" y="5124685"/>
                  <a:ext cx="2836126" cy="53085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内容占位符 2">
                <a:extLst>
                  <a:ext uri="{FF2B5EF4-FFF2-40B4-BE49-F238E27FC236}">
                    <a16:creationId xmlns:a16="http://schemas.microsoft.com/office/drawing/2014/main" id="{365F154E-5997-4BF7-9199-96DAE46648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1184" y="1848036"/>
                <a:ext cx="7391400" cy="990146"/>
              </a:xfrm>
            </p:spPr>
            <p:txBody>
              <a:bodyPr/>
              <a:lstStyle/>
              <a:p>
                <a:pPr marL="0" indent="-4763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dirty="0"/>
                  <a:t>Other than tax shield, there are no other frictions</a:t>
                </a:r>
              </a:p>
              <a:p>
                <a:pPr marL="349250" lvl="1" indent="-4763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1800" i="1" dirty="0">
                    <a:solidFill>
                      <a:srgbClr val="000066"/>
                    </a:solidFill>
                  </a:rPr>
                  <a:t>WACC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sSub>
                      <m:sSubPr>
                        <m:ctrlP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∙</m:t>
                    </m:r>
                    <m:r>
                      <m:rPr>
                        <m:nor/>
                      </m:rPr>
                      <a:rPr lang="en-US" altLang="zh-CN" sz="1800" i="1" dirty="0">
                        <a:solidFill>
                          <a:srgbClr val="000066"/>
                        </a:solidFill>
                      </a:rPr>
                      <m:t>(1− </m:t>
                    </m:r>
                    <m:f>
                      <m:fPr>
                        <m:ctrlP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m:rPr>
                        <m:nor/>
                      </m:rPr>
                      <a:rPr lang="en-US" altLang="zh-CN" sz="1800" i="1" dirty="0">
                        <a:solidFill>
                          <a:srgbClr val="000066"/>
                        </a:solidFill>
                      </a:rPr>
                      <m:t>)</m:t>
                    </m:r>
                  </m:oMath>
                </a14:m>
                <a:endParaRPr lang="en-US" altLang="zh-CN" sz="1800" i="1" dirty="0">
                  <a:solidFill>
                    <a:srgbClr val="000066"/>
                  </a:solidFill>
                </a:endParaRPr>
              </a:p>
            </p:txBody>
          </p:sp>
        </mc:Choice>
        <mc:Fallback xmlns="">
          <p:sp>
            <p:nvSpPr>
              <p:cNvPr id="35" name="内容占位符 2">
                <a:extLst>
                  <a:ext uri="{FF2B5EF4-FFF2-40B4-BE49-F238E27FC236}">
                    <a16:creationId xmlns:a16="http://schemas.microsoft.com/office/drawing/2014/main" id="{365F154E-5997-4BF7-9199-96DAE46648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1184" y="1848036"/>
                <a:ext cx="7391400" cy="990146"/>
              </a:xfrm>
              <a:blipFill>
                <a:blip r:embed="rId8"/>
                <a:stretch>
                  <a:fillRect l="-824" t="-30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632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7850C03-D0B5-4D02-A0A0-87C1DEEBAFC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WACC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7850C03-D0B5-4D02-A0A0-87C1DEEBAF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56" b="-17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A0043C-4457-4AA6-87A2-2042B4B7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117-A1BB-46C5-94C4-58E564744097}" type="slidenum">
              <a:rPr lang="en-US" altLang="en-US" smtClean="0"/>
              <a:pPr/>
              <a:t>23</a:t>
            </a:fld>
            <a:endParaRPr lang="en-US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D2241CB-2A12-4FBA-BC9A-956B835D3FD9}"/>
              </a:ext>
            </a:extLst>
          </p:cNvPr>
          <p:cNvCxnSpPr/>
          <p:nvPr/>
        </p:nvCxnSpPr>
        <p:spPr bwMode="auto">
          <a:xfrm>
            <a:off x="228600" y="3284984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内容占位符 2">
            <a:extLst>
              <a:ext uri="{FF2B5EF4-FFF2-40B4-BE49-F238E27FC236}">
                <a16:creationId xmlns:a16="http://schemas.microsoft.com/office/drawing/2014/main" id="{365F154E-5997-4BF7-9199-96DAE4664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572" y="2007270"/>
            <a:ext cx="7391400" cy="717227"/>
          </a:xfrm>
        </p:spPr>
        <p:txBody>
          <a:bodyPr/>
          <a:lstStyle/>
          <a:p>
            <a:pPr marL="0" indent="-4763"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/>
              <a:t>From “No Tax Shield” to “With Tax Shield”: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D45E769-8C91-4B82-8567-7CFF46DE0AF7}"/>
              </a:ext>
            </a:extLst>
          </p:cNvPr>
          <p:cNvGrpSpPr/>
          <p:nvPr/>
        </p:nvGrpSpPr>
        <p:grpSpPr>
          <a:xfrm>
            <a:off x="901143" y="2852936"/>
            <a:ext cx="7341714" cy="3550710"/>
            <a:chOff x="1007604" y="3078690"/>
            <a:chExt cx="7341714" cy="3550710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6327F2DF-A035-4C61-A371-31343E96C1DC}"/>
                </a:ext>
              </a:extLst>
            </p:cNvPr>
            <p:cNvGrpSpPr/>
            <p:nvPr/>
          </p:nvGrpSpPr>
          <p:grpSpPr>
            <a:xfrm>
              <a:off x="1007604" y="3078690"/>
              <a:ext cx="7324349" cy="3550710"/>
              <a:chOff x="1017715" y="2509784"/>
              <a:chExt cx="7324349" cy="3550710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F5198725-3521-4A3F-9DDB-357A1B0FF690}"/>
                  </a:ext>
                </a:extLst>
              </p:cNvPr>
              <p:cNvCxnSpPr>
                <a:cxnSpLocks/>
                <a:endCxn id="34" idx="1"/>
              </p:cNvCxnSpPr>
              <p:nvPr/>
            </p:nvCxnSpPr>
            <p:spPr bwMode="auto">
              <a:xfrm flipV="1">
                <a:off x="1799692" y="4419009"/>
                <a:ext cx="3706246" cy="49030"/>
              </a:xfrm>
              <a:prstGeom prst="line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36AB60CF-F7FF-4510-A499-1E38AF836AC7}"/>
                  </a:ext>
                </a:extLst>
              </p:cNvPr>
              <p:cNvGrpSpPr/>
              <p:nvPr/>
            </p:nvGrpSpPr>
            <p:grpSpPr>
              <a:xfrm>
                <a:off x="1017715" y="2509784"/>
                <a:ext cx="7304152" cy="3550710"/>
                <a:chOff x="1459874" y="2996952"/>
                <a:chExt cx="7304152" cy="3550710"/>
              </a:xfrm>
            </p:grpSpPr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B8EAA483-B6EE-4E3E-8AE6-4B089F2880E8}"/>
                    </a:ext>
                  </a:extLst>
                </p:cNvPr>
                <p:cNvGrpSpPr/>
                <p:nvPr/>
              </p:nvGrpSpPr>
              <p:grpSpPr>
                <a:xfrm>
                  <a:off x="1459874" y="2996952"/>
                  <a:ext cx="5135325" cy="3550710"/>
                  <a:chOff x="1443399" y="2384884"/>
                  <a:chExt cx="5135325" cy="3550710"/>
                </a:xfrm>
              </p:grpSpPr>
              <p:cxnSp>
                <p:nvCxnSpPr>
                  <p:cNvPr id="6" name="直接箭头连接符 5">
                    <a:extLst>
                      <a:ext uri="{FF2B5EF4-FFF2-40B4-BE49-F238E27FC236}">
                        <a16:creationId xmlns:a16="http://schemas.microsoft.com/office/drawing/2014/main" id="{905B6113-EB0B-4A3F-ACC2-5B6CA03D53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 flipV="1">
                    <a:off x="2218954" y="2384884"/>
                    <a:ext cx="8530" cy="3179145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000066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8" name="直接箭头连接符 7">
                    <a:extLst>
                      <a:ext uri="{FF2B5EF4-FFF2-40B4-BE49-F238E27FC236}">
                        <a16:creationId xmlns:a16="http://schemas.microsoft.com/office/drawing/2014/main" id="{940BB9A7-5FCF-4205-86A9-26D542CABAAE}"/>
                      </a:ext>
                    </a:extLst>
                  </p:cNvPr>
                  <p:cNvCxnSpPr/>
                  <p:nvPr/>
                </p:nvCxnSpPr>
                <p:spPr bwMode="auto">
                  <a:xfrm>
                    <a:off x="2225376" y="5564029"/>
                    <a:ext cx="3924436" cy="0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000066"/>
                    </a:solidFill>
                    <a:prstDash val="solid"/>
                    <a:round/>
                    <a:headEnd type="none" w="med" len="med"/>
                    <a:tailEnd type="triangle"/>
                  </a:ln>
                  <a:effectLst/>
                </p:spPr>
              </p:cxnSp>
              <p:cxnSp>
                <p:nvCxnSpPr>
                  <p:cNvPr id="12" name="直接连接符 11">
                    <a:extLst>
                      <a:ext uri="{FF2B5EF4-FFF2-40B4-BE49-F238E27FC236}">
                        <a16:creationId xmlns:a16="http://schemas.microsoft.com/office/drawing/2014/main" id="{AF0239FF-DF24-407E-B0F4-BBB17A6FCF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 bwMode="auto">
                  <a:xfrm>
                    <a:off x="2218954" y="5075454"/>
                    <a:ext cx="3712668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CC99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</p:cxnSp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E1CABEAF-82FE-459B-B15D-1276FA577342}"/>
                      </a:ext>
                    </a:extLst>
                  </p:cNvPr>
                  <p:cNvSpPr txBox="1"/>
                  <p:nvPr/>
                </p:nvSpPr>
                <p:spPr>
                  <a:xfrm>
                    <a:off x="5307108" y="5535484"/>
                    <a:ext cx="72908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20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D/E</a:t>
                    </a:r>
                    <a:endParaRPr lang="zh-CN" altLang="en-US" sz="2000" dirty="0">
                      <a:latin typeface="Cambria" panose="02040503050406030204" pitchFamily="18" charset="0"/>
                    </a:endParaRPr>
                  </a:p>
                </p:txBody>
              </p:sp>
              <p:sp>
                <p:nvSpPr>
                  <p:cNvPr id="20" name="文本框 19">
                    <a:extLst>
                      <a:ext uri="{FF2B5EF4-FFF2-40B4-BE49-F238E27FC236}">
                        <a16:creationId xmlns:a16="http://schemas.microsoft.com/office/drawing/2014/main" id="{F162D8E8-63BD-4B97-BC76-D571D2D746BF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1443399" y="2526108"/>
                    <a:ext cx="492443" cy="1728181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pPr>
                      <a:buNone/>
                    </a:pPr>
                    <a:r>
                      <a:rPr lang="en-US" altLang="zh-CN" sz="2000" dirty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a:t>Cost of Capital</a:t>
                    </a:r>
                    <a:endParaRPr lang="zh-CN" altLang="en-US" sz="2000" dirty="0">
                      <a:latin typeface="Cambria" panose="020405030504060302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" name="文本框 20">
                        <a:extLst>
                          <a:ext uri="{FF2B5EF4-FFF2-40B4-BE49-F238E27FC236}">
                            <a16:creationId xmlns:a16="http://schemas.microsoft.com/office/drawing/2014/main" id="{2EFA2454-31F3-494A-B9C9-F07ADBAB836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49643" y="4949111"/>
                        <a:ext cx="7290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buNone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0" i="1" smtClean="0">
                                      <a:solidFill>
                                        <a:srgbClr val="CC99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rgbClr val="CC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rgbClr val="CC99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CN" sz="2000" b="0" dirty="0">
                          <a:latin typeface="Cambria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1" name="文本框 20">
                        <a:extLst>
                          <a:ext uri="{FF2B5EF4-FFF2-40B4-BE49-F238E27FC236}">
                            <a16:creationId xmlns:a16="http://schemas.microsoft.com/office/drawing/2014/main" id="{2EFA2454-31F3-494A-B9C9-F07ADBAB836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49643" y="4949111"/>
                        <a:ext cx="729081" cy="36933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1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" name="文本框 21">
                        <a:extLst>
                          <a:ext uri="{FF2B5EF4-FFF2-40B4-BE49-F238E27FC236}">
                            <a16:creationId xmlns:a16="http://schemas.microsoft.com/office/drawing/2014/main" id="{4CA92323-6095-4E42-9E4E-3F1A555D86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94084" y="4094518"/>
                        <a:ext cx="72908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>
                          <a:buNone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solidFill>
                                        <a:schemeClr val="tx2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altLang="zh-CN" sz="2000" b="1" dirty="0">
                          <a:latin typeface="Cambria" panose="020405030504060302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" name="文本框 21">
                        <a:extLst>
                          <a:ext uri="{FF2B5EF4-FFF2-40B4-BE49-F238E27FC236}">
                            <a16:creationId xmlns:a16="http://schemas.microsoft.com/office/drawing/2014/main" id="{4CA92323-6095-4E42-9E4E-3F1A555D86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94084" y="4094518"/>
                        <a:ext cx="729081" cy="36933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b="-163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30D26D45-1611-4816-8003-38B27142DFA8}"/>
                    </a:ext>
                  </a:extLst>
                </p:cNvPr>
                <p:cNvSpPr/>
                <p:nvPr/>
              </p:nvSpPr>
              <p:spPr bwMode="auto">
                <a:xfrm>
                  <a:off x="2212163" y="4871485"/>
                  <a:ext cx="79558" cy="110320"/>
                </a:xfrm>
                <a:prstGeom prst="ellipse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  <a:ln w="9525" cap="flat" cmpd="sng" algn="ctr">
                  <a:solidFill>
                    <a:schemeClr val="tx2">
                      <a:lumMod val="60000"/>
                      <a:lumOff val="4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692150" marR="0" indent="-347663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70000"/>
                    <a:buFont typeface="Wingdings" pitchFamily="2" charset="2"/>
                    <a:buChar char="l"/>
                    <a:tabLst/>
                  </a:pPr>
                  <a:endParaRPr kumimoji="0" lang="zh-CN" altLang="en-US" sz="2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3CEE8650-B158-4ED8-B84A-9B3A9F44EEA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83706" y="3873983"/>
                      <a:ext cx="2880320" cy="5517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buNone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num>
                              <m:den>
                                <m: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den>
                            </m:f>
                            <m:r>
                              <a:rPr lang="en-US" altLang="zh-CN" sz="1600" b="0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1600" b="0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sz="1600" b="0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solidFill>
                                      <a:srgbClr val="000066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  <m:r>
                              <a:rPr lang="en-US" altLang="zh-CN" sz="1600" b="0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sz="2000" b="0" dirty="0">
                        <a:latin typeface="Cambria" panose="020405030504060302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文本框 27">
                      <a:extLst>
                        <a:ext uri="{FF2B5EF4-FFF2-40B4-BE49-F238E27FC236}">
                          <a16:creationId xmlns:a16="http://schemas.microsoft.com/office/drawing/2014/main" id="{3CEE8650-B158-4ED8-B84A-9B3A9F44EEA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83706" y="3873983"/>
                      <a:ext cx="2880320" cy="55175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直接连接符 29">
                  <a:extLst>
                    <a:ext uri="{FF2B5EF4-FFF2-40B4-BE49-F238E27FC236}">
                      <a16:creationId xmlns:a16="http://schemas.microsoft.com/office/drawing/2014/main" id="{A719ECF8-10BA-4CD4-941E-D4450B848CBB}"/>
                    </a:ext>
                  </a:extLst>
                </p:cNvPr>
                <p:cNvCxnSpPr>
                  <a:cxnSpLocks/>
                  <a:stCxn id="29" idx="6"/>
                  <a:endCxn id="28" idx="1"/>
                </p:cNvCxnSpPr>
                <p:nvPr/>
              </p:nvCxnSpPr>
              <p:spPr bwMode="auto">
                <a:xfrm flipV="1">
                  <a:off x="2291721" y="4149860"/>
                  <a:ext cx="3591985" cy="7767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006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271A41AD-3455-4C0E-86C9-C21DF784DD70}"/>
                      </a:ext>
                    </a:extLst>
                  </p:cNvPr>
                  <p:cNvSpPr txBox="1"/>
                  <p:nvPr/>
                </p:nvSpPr>
                <p:spPr>
                  <a:xfrm>
                    <a:off x="5505938" y="4249732"/>
                    <a:ext cx="2836126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𝑊𝐴𝐶</m:t>
                          </m:r>
                          <m:sSup>
                            <m:sSupPr>
                              <m:ctrlPr>
                                <a:rPr lang="en-US" altLang="zh-CN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p>
                          </m:sSup>
                          <m:r>
                            <a:rPr lang="en-US" altLang="zh-CN" sz="1600" b="0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sz="1600" b="0" dirty="0">
                      <a:solidFill>
                        <a:schemeClr val="accent2">
                          <a:lumMod val="75000"/>
                        </a:schemeClr>
                      </a:solidFill>
                      <a:latin typeface="Cambria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271A41AD-3455-4C0E-86C9-C21DF784DD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5938" y="4249732"/>
                    <a:ext cx="2836126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6" name="Arc 16">
              <a:extLst>
                <a:ext uri="{FF2B5EF4-FFF2-40B4-BE49-F238E27FC236}">
                  <a16:creationId xmlns:a16="http://schemas.microsoft.com/office/drawing/2014/main" id="{CD4957A2-1310-4D26-8192-1155DFF7E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696" y="4951016"/>
              <a:ext cx="3677496" cy="494208"/>
            </a:xfrm>
            <a:custGeom>
              <a:avLst/>
              <a:gdLst>
                <a:gd name="T0" fmla="*/ 2147483647 w 20992"/>
                <a:gd name="T1" fmla="*/ 2147483647 h 21597"/>
                <a:gd name="T2" fmla="*/ 0 w 20992"/>
                <a:gd name="T3" fmla="*/ 2147483647 h 21597"/>
                <a:gd name="T4" fmla="*/ 2147483647 w 20992"/>
                <a:gd name="T5" fmla="*/ 0 h 21597"/>
                <a:gd name="T6" fmla="*/ 0 60000 65536"/>
                <a:gd name="T7" fmla="*/ 0 60000 65536"/>
                <a:gd name="T8" fmla="*/ 0 60000 65536"/>
                <a:gd name="T9" fmla="*/ 0 w 20992"/>
                <a:gd name="T10" fmla="*/ 0 h 21597"/>
                <a:gd name="T11" fmla="*/ 20992 w 20992"/>
                <a:gd name="T12" fmla="*/ 21597 h 2159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92" h="21597" fill="none" extrusionOk="0">
                  <a:moveTo>
                    <a:pt x="20650" y="21597"/>
                  </a:moveTo>
                  <a:cubicBezTo>
                    <a:pt x="10810" y="21441"/>
                    <a:pt x="2319" y="14654"/>
                    <a:pt x="0" y="5089"/>
                  </a:cubicBezTo>
                </a:path>
                <a:path w="20992" h="21597" stroke="0" extrusionOk="0">
                  <a:moveTo>
                    <a:pt x="20650" y="21597"/>
                  </a:moveTo>
                  <a:cubicBezTo>
                    <a:pt x="10810" y="21441"/>
                    <a:pt x="2319" y="14654"/>
                    <a:pt x="0" y="5089"/>
                  </a:cubicBezTo>
                  <a:lnTo>
                    <a:pt x="20992" y="0"/>
                  </a:lnTo>
                  <a:lnTo>
                    <a:pt x="20650" y="21597"/>
                  </a:lnTo>
                  <a:close/>
                </a:path>
              </a:pathLst>
            </a:custGeom>
            <a:noFill/>
            <a:ln w="38100" cap="sq">
              <a:solidFill>
                <a:srgbClr val="00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C891D963-636A-4982-B7DC-4FBF46C75A52}"/>
                    </a:ext>
                  </a:extLst>
                </p:cNvPr>
                <p:cNvSpPr txBox="1"/>
                <p:nvPr/>
              </p:nvSpPr>
              <p:spPr>
                <a:xfrm>
                  <a:off x="5513192" y="5171944"/>
                  <a:ext cx="2836126" cy="5308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1400" i="1">
                            <a:solidFill>
                              <a:srgbClr val="188222"/>
                            </a:solidFill>
                            <a:latin typeface="Cambria Math" panose="02040503050406030204" pitchFamily="18" charset="0"/>
                          </a:rPr>
                          <m:t>𝑊𝐴𝐶𝐶</m:t>
                        </m:r>
                        <m:r>
                          <a:rPr lang="en-US" altLang="zh-CN" sz="1400" i="1">
                            <a:solidFill>
                              <a:srgbClr val="18822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400" i="1">
                                <a:solidFill>
                                  <a:srgbClr val="188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rgbClr val="188222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rgbClr val="18822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1400" i="1">
                            <a:solidFill>
                              <a:srgbClr val="188222"/>
                            </a:solidFill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nor/>
                          </m:rPr>
                          <a:rPr lang="en-US" altLang="zh-CN" sz="1400" i="1" dirty="0">
                            <a:solidFill>
                              <a:srgbClr val="188222"/>
                            </a:solidFill>
                            <a:latin typeface="Cambria Math" panose="02040503050406030204" pitchFamily="18" charset="0"/>
                          </a:rPr>
                          <m:t>(1− </m:t>
                        </m:r>
                        <m:f>
                          <m:fPr>
                            <m:ctrlPr>
                              <a:rPr lang="en-US" altLang="zh-CN" sz="1400" i="1">
                                <a:solidFill>
                                  <a:srgbClr val="188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400" i="1">
                                <a:solidFill>
                                  <a:srgbClr val="188222"/>
                                </a:solidFill>
                                <a:latin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sz="1400" i="1">
                                <a:solidFill>
                                  <a:srgbClr val="188222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1400" i="1">
                                <a:solidFill>
                                  <a:srgbClr val="188222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1400" i="1">
                                    <a:solidFill>
                                      <a:srgbClr val="188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solidFill>
                                      <a:srgbClr val="188222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solidFill>
                                      <a:srgbClr val="188222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US" altLang="zh-CN" sz="1400" i="1" dirty="0">
                            <a:solidFill>
                              <a:srgbClr val="188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1400" i="1" dirty="0">
                    <a:solidFill>
                      <a:srgbClr val="188222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C891D963-636A-4982-B7DC-4FBF46C75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3192" y="5171944"/>
                  <a:ext cx="2836126" cy="53085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085C32E-C35B-4A4E-B3B8-A8C5516D093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798141" y="3784682"/>
              <a:ext cx="3612726" cy="1202220"/>
            </a:xfrm>
            <a:prstGeom prst="line">
              <a:avLst/>
            </a:prstGeom>
            <a:noFill/>
            <a:ln w="19050" cap="flat" cmpd="sng" algn="ctr">
              <a:solidFill>
                <a:schemeClr val="accent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830504C-1661-4955-B1C1-E3F5C6E61463}"/>
                    </a:ext>
                  </a:extLst>
                </p:cNvPr>
                <p:cNvSpPr txBox="1"/>
                <p:nvPr/>
              </p:nvSpPr>
              <p:spPr>
                <a:xfrm>
                  <a:off x="5359266" y="3436738"/>
                  <a:ext cx="2476992" cy="551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num>
                          <m:den>
                            <m:r>
                              <a:rPr lang="en-US" altLang="zh-CN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den>
                        </m:f>
                        <m:r>
                          <a:rPr lang="en-US" altLang="zh-CN" sz="16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altLang="zh-CN" sz="1600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b="0" dirty="0"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D830504C-1661-4955-B1C1-E3F5C6E61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9266" y="3436738"/>
                  <a:ext cx="2476992" cy="5517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箭头: 右 26">
              <a:extLst>
                <a:ext uri="{FF2B5EF4-FFF2-40B4-BE49-F238E27FC236}">
                  <a16:creationId xmlns:a16="http://schemas.microsoft.com/office/drawing/2014/main" id="{D058AE38-45C5-4C17-95FD-37DD845DFDF7}"/>
                </a:ext>
              </a:extLst>
            </p:cNvPr>
            <p:cNvSpPr/>
            <p:nvPr/>
          </p:nvSpPr>
          <p:spPr bwMode="auto">
            <a:xfrm rot="4132103">
              <a:off x="4848078" y="4014783"/>
              <a:ext cx="322349" cy="241056"/>
            </a:xfrm>
            <a:prstGeom prst="rightArrow">
              <a:avLst/>
            </a:prstGeom>
            <a:noFill/>
            <a:ln w="952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692150" marR="0" indent="-347663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l"/>
                <a:tabLst/>
              </a:pPr>
              <a:endParaRPr kumimoji="0" lang="zh-CN" alt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2A48026B-7ECC-4672-9A04-6E682776B637}"/>
                </a:ext>
              </a:extLst>
            </p:cNvPr>
            <p:cNvSpPr txBox="1"/>
            <p:nvPr/>
          </p:nvSpPr>
          <p:spPr>
            <a:xfrm rot="20441666">
              <a:off x="3639496" y="3865373"/>
              <a:ext cx="914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800" dirty="0">
                  <a:latin typeface="Cambria" panose="02040503050406030204" pitchFamily="18" charset="0"/>
                  <a:ea typeface="Cambria" panose="02040503050406030204" pitchFamily="18" charset="0"/>
                </a:rPr>
                <a:t>No Tax</a:t>
              </a:r>
              <a:endParaRPr lang="zh-CN" altLang="en-US" sz="1800" dirty="0">
                <a:latin typeface="Cambria" panose="02040503050406030204" pitchFamily="18" charset="0"/>
              </a:endParaRPr>
            </a:p>
          </p:txBody>
        </p:sp>
        <p:sp>
          <p:nvSpPr>
            <p:cNvPr id="32" name="箭头: 右 31">
              <a:extLst>
                <a:ext uri="{FF2B5EF4-FFF2-40B4-BE49-F238E27FC236}">
                  <a16:creationId xmlns:a16="http://schemas.microsoft.com/office/drawing/2014/main" id="{E28F446D-9981-4F4F-8236-1735B640C10F}"/>
                </a:ext>
              </a:extLst>
            </p:cNvPr>
            <p:cNvSpPr/>
            <p:nvPr/>
          </p:nvSpPr>
          <p:spPr bwMode="auto">
            <a:xfrm rot="5400000">
              <a:off x="5087026" y="5113664"/>
              <a:ext cx="319372" cy="225108"/>
            </a:xfrm>
            <a:prstGeom prst="rightArrow">
              <a:avLst/>
            </a:prstGeom>
            <a:noFill/>
            <a:ln w="952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692150" marR="0" indent="-347663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l"/>
                <a:tabLst/>
              </a:pPr>
              <a:endParaRPr kumimoji="0" lang="zh-CN" alt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5C5A10A-6B75-4BF0-A503-C3796B8CAC00}"/>
                </a:ext>
              </a:extLst>
            </p:cNvPr>
            <p:cNvSpPr txBox="1"/>
            <p:nvPr/>
          </p:nvSpPr>
          <p:spPr>
            <a:xfrm rot="20885668">
              <a:off x="3735881" y="4430188"/>
              <a:ext cx="1109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800" dirty="0">
                  <a:latin typeface="Cambria" panose="02040503050406030204" pitchFamily="18" charset="0"/>
                  <a:ea typeface="Cambria" panose="02040503050406030204" pitchFamily="18" charset="0"/>
                </a:rPr>
                <a:t>With Tax</a:t>
              </a:r>
              <a:endParaRPr lang="zh-CN" altLang="en-US" sz="1800" dirty="0">
                <a:latin typeface="Cambria" panose="020405030504060302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07E4E7EF-544C-46EA-AED3-8FCF5C5E6EA5}"/>
                </a:ext>
              </a:extLst>
            </p:cNvPr>
            <p:cNvSpPr txBox="1"/>
            <p:nvPr/>
          </p:nvSpPr>
          <p:spPr>
            <a:xfrm>
              <a:off x="4666933" y="4646539"/>
              <a:ext cx="914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800" dirty="0">
                  <a:latin typeface="Cambria" panose="02040503050406030204" pitchFamily="18" charset="0"/>
                  <a:ea typeface="Cambria" panose="02040503050406030204" pitchFamily="18" charset="0"/>
                </a:rPr>
                <a:t>No Tax</a:t>
              </a:r>
              <a:endParaRPr lang="zh-CN" altLang="en-US" sz="1800" dirty="0">
                <a:latin typeface="Cambria" panose="02040503050406030204" pitchFamily="18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8173EB7-08FD-456B-A75D-80A7E1580A6E}"/>
                </a:ext>
              </a:extLst>
            </p:cNvPr>
            <p:cNvSpPr txBox="1"/>
            <p:nvPr/>
          </p:nvSpPr>
          <p:spPr>
            <a:xfrm>
              <a:off x="4499992" y="5373216"/>
              <a:ext cx="1109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altLang="zh-CN" sz="1800" dirty="0">
                  <a:latin typeface="Cambria" panose="02040503050406030204" pitchFamily="18" charset="0"/>
                  <a:ea typeface="Cambria" panose="02040503050406030204" pitchFamily="18" charset="0"/>
                </a:rPr>
                <a:t>With Tax</a:t>
              </a:r>
              <a:endParaRPr lang="zh-CN" altLang="en-US" sz="1800" dirty="0">
                <a:latin typeface="Cambria" panose="020405030504060302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631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70646F-B797-4DF6-823C-8C070F614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WACC and Firm Value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0AEDD1-A9E2-472F-ACD7-DD213DACA8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880828"/>
                <a:ext cx="7956884" cy="4367572"/>
              </a:xfrm>
            </p:spPr>
            <p:txBody>
              <a:bodyPr/>
              <a:lstStyle/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400" i="1" dirty="0">
                    <a:solidFill>
                      <a:srgbClr val="000066"/>
                    </a:solidFill>
                  </a:rPr>
                  <a:t>From WACC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sz="2400" i="1" dirty="0">
                    <a:solidFill>
                      <a:srgbClr val="000066"/>
                    </a:solidFill>
                  </a:rPr>
                  <a:t>(1-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sz="2400" b="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i="1" dirty="0">
                    <a:solidFill>
                      <a:srgbClr val="000066"/>
                    </a:solidFill>
                  </a:rPr>
                  <a:t>) :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𝑊𝐴𝐶𝐶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𝑊𝐴𝐶𝐶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𝐹𝐶𝐹</m:t>
                    </m:r>
                  </m:oMath>
                </a14:m>
                <a:endParaRPr lang="en-US" altLang="zh-CN" dirty="0"/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Thus, </a:t>
                </a:r>
              </a:p>
              <a:p>
                <a:pPr marL="344487" lvl="1" indent="0">
                  <a:spcBef>
                    <a:spcPts val="80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𝑭𝑪𝑭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𝑾𝑨𝑪𝑪</m:t>
                          </m:r>
                        </m:den>
                      </m:f>
                    </m:oMath>
                  </m:oMathPara>
                </a14:m>
                <a:endParaRPr lang="en-US" altLang="zh-CN" b="1" dirty="0"/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400" dirty="0"/>
                  <a:t>Firm value is the total </a:t>
                </a:r>
                <a:r>
                  <a:rPr lang="en-US" altLang="zh-CN" sz="2400" i="1" u="sng" dirty="0">
                    <a:solidFill>
                      <a:srgbClr val="000066"/>
                    </a:solidFill>
                  </a:rPr>
                  <a:t>unlevered cash flows </a:t>
                </a:r>
                <a:r>
                  <a:rPr lang="en-US" altLang="zh-CN" sz="2400" dirty="0"/>
                  <a:t>discounted at the </a:t>
                </a:r>
                <a:r>
                  <a:rPr lang="en-US" altLang="zh-CN" sz="2400" i="1" u="sng" dirty="0">
                    <a:solidFill>
                      <a:srgbClr val="000066"/>
                    </a:solidFill>
                  </a:rPr>
                  <a:t>WACC of a levered firm</a:t>
                </a:r>
                <a:r>
                  <a:rPr lang="en-US" altLang="zh-CN" sz="2400" dirty="0"/>
                  <a:t>. </a:t>
                </a:r>
                <a:endParaRPr lang="zh-CN" altLang="en-US" sz="2400" dirty="0"/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endParaRPr lang="en-US" altLang="zh-CN" dirty="0"/>
              </a:p>
              <a:p>
                <a:pPr marL="344487" lvl="1" indent="0">
                  <a:spcBef>
                    <a:spcPts val="800"/>
                  </a:spcBef>
                  <a:spcAft>
                    <a:spcPts val="800"/>
                  </a:spcAft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0AEDD1-A9E2-472F-ACD7-DD213DACA8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880828"/>
                <a:ext cx="7956884" cy="4367572"/>
              </a:xfrm>
              <a:blipFill>
                <a:blip r:embed="rId2"/>
                <a:stretch>
                  <a:fillRect r="-14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358091-A76D-4AB2-8964-BBDAA9DF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117-A1BB-46C5-94C4-58E564744097}" type="slidenum">
              <a:rPr lang="en-US" altLang="en-US" smtClean="0"/>
              <a:pPr/>
              <a:t>24</a:t>
            </a:fld>
            <a:endParaRPr lang="en-US" altLang="en-US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06CA5B4-8FC0-459F-A259-415F32BB1782}"/>
              </a:ext>
            </a:extLst>
          </p:cNvPr>
          <p:cNvGrpSpPr/>
          <p:nvPr/>
        </p:nvGrpSpPr>
        <p:grpSpPr>
          <a:xfrm>
            <a:off x="3419872" y="3559185"/>
            <a:ext cx="3852428" cy="567720"/>
            <a:chOff x="3419872" y="3559185"/>
            <a:chExt cx="3852428" cy="5677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2C75D86-A76F-452E-9609-DB3957725BDA}"/>
                    </a:ext>
                  </a:extLst>
                </p:cNvPr>
                <p:cNvSpPr txBox="1"/>
                <p:nvPr/>
              </p:nvSpPr>
              <p:spPr>
                <a:xfrm>
                  <a:off x="5220620" y="3559185"/>
                  <a:ext cx="2051680" cy="567720"/>
                </a:xfrm>
                <a:prstGeom prst="rect">
                  <a:avLst/>
                </a:prstGeom>
                <a:noFill/>
                <a:ln w="28575">
                  <a:solidFill>
                    <a:srgbClr val="CC99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20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Recall: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𝐹𝐶𝐹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</m:oMath>
                  </a14:m>
                  <a:endParaRPr lang="zh-CN" altLang="en-US" sz="2000" b="1" dirty="0">
                    <a:solidFill>
                      <a:srgbClr val="000066"/>
                    </a:solidFill>
                    <a:latin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12C75D86-A76F-452E-9609-DB3957725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0620" y="3559185"/>
                  <a:ext cx="2051680" cy="567720"/>
                </a:xfrm>
                <a:prstGeom prst="rect">
                  <a:avLst/>
                </a:prstGeom>
                <a:blipFill>
                  <a:blip r:embed="rId3"/>
                  <a:stretch>
                    <a:fillRect l="-2339"/>
                  </a:stretch>
                </a:blipFill>
                <a:ln w="28575">
                  <a:solidFill>
                    <a:srgbClr val="CC99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右大括号 11">
              <a:extLst>
                <a:ext uri="{FF2B5EF4-FFF2-40B4-BE49-F238E27FC236}">
                  <a16:creationId xmlns:a16="http://schemas.microsoft.com/office/drawing/2014/main" id="{51729894-1A92-4C9F-8AAD-4032738250A2}"/>
                </a:ext>
              </a:extLst>
            </p:cNvPr>
            <p:cNvSpPr/>
            <p:nvPr/>
          </p:nvSpPr>
          <p:spPr bwMode="auto">
            <a:xfrm rot="5400000">
              <a:off x="4031940" y="3055129"/>
              <a:ext cx="180020" cy="1404156"/>
            </a:xfrm>
            <a:prstGeom prst="rightBrace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692150" marR="0" indent="-347663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l"/>
                <a:tabLst/>
              </a:pPr>
              <a:endParaRPr kumimoji="0" lang="zh-CN" altLang="en-US" sz="2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7E25AC1B-0707-4E2C-B38E-FED12CBB4F7A}"/>
                </a:ext>
              </a:extLst>
            </p:cNvPr>
            <p:cNvCxnSpPr/>
            <p:nvPr/>
          </p:nvCxnSpPr>
          <p:spPr bwMode="auto">
            <a:xfrm>
              <a:off x="4121950" y="3843045"/>
              <a:ext cx="1098122" cy="189311"/>
            </a:xfrm>
            <a:prstGeom prst="bentConnector3">
              <a:avLst>
                <a:gd name="adj1" fmla="val 38"/>
              </a:avLst>
            </a:prstGeom>
            <a:noFill/>
            <a:ln w="952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924198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6F8F32-D5E9-467E-9DE4-0CEA0284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WACC and Firm Value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430781D-6159-471D-91B3-4EA629B25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3568" y="1952836"/>
                <a:ext cx="7740860" cy="4608512"/>
              </a:xfrm>
            </p:spPr>
            <p:txBody>
              <a:bodyPr/>
              <a:lstStyle/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000" dirty="0"/>
                  <a:t>More generally (FCF might not be constant over time),</a:t>
                </a:r>
              </a:p>
              <a:p>
                <a:pPr marL="344487" lvl="1" indent="0">
                  <a:spcBef>
                    <a:spcPts val="80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𝐹𝐶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</a:rPr>
                                        <m:t>𝑊𝐴𝐶𝐶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000" dirty="0"/>
                  <a:t>Recall: FCF is generated from </a:t>
                </a:r>
                <a:r>
                  <a:rPr lang="en-US" altLang="zh-CN" sz="2000" i="1" dirty="0">
                    <a:solidFill>
                      <a:srgbClr val="000066"/>
                    </a:solidFill>
                  </a:rPr>
                  <a:t>operations</a:t>
                </a:r>
                <a:r>
                  <a:rPr lang="en-US" altLang="zh-CN" sz="2000" dirty="0"/>
                  <a:t> and is </a:t>
                </a:r>
                <a:r>
                  <a:rPr lang="en-US" altLang="zh-CN" sz="2000" i="1" dirty="0">
                    <a:solidFill>
                      <a:srgbClr val="000066"/>
                    </a:solidFill>
                  </a:rPr>
                  <a:t>free to be distributed</a:t>
                </a:r>
                <a:r>
                  <a:rPr lang="en-US" altLang="zh-CN" sz="2000" dirty="0"/>
                  <a:t> to capital suppliers. </a:t>
                </a:r>
                <a:r>
                  <a:rPr lang="en-US" altLang="zh-CN" sz="2000" i="1" dirty="0">
                    <a:solidFill>
                      <a:srgbClr val="000066"/>
                    </a:solidFill>
                  </a:rPr>
                  <a:t>FCF doesn’t change with leverage</a:t>
                </a:r>
                <a:r>
                  <a:rPr lang="en-US" altLang="zh-CN" sz="2000" dirty="0"/>
                  <a:t>. </a:t>
                </a:r>
              </a:p>
              <a:p>
                <a:pPr marL="344487" lvl="1" indent="0" algn="ctr">
                  <a:spcBef>
                    <a:spcPts val="80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𝐹𝐶𝐹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1800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1800" b="0" i="1" dirty="0" smtClean="0">
                          <a:latin typeface="Cambria Math" panose="02040503050406030204" pitchFamily="18" charset="0"/>
                        </a:rPr>
                        <m:t>𝐸𝐵𝐼𝑇</m:t>
                      </m:r>
                      <m:r>
                        <a:rPr lang="en-US" altLang="zh-CN" sz="1800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i="1" dirty="0" err="1" smtClean="0">
                          <a:latin typeface="Cambria Math" panose="02040503050406030204" pitchFamily="18" charset="0"/>
                        </a:rPr>
                        <m:t>𝐷𝑒𝑝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altLang="zh-CN" sz="1800" i="0" dirty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𝑁𝑊𝐶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800" i="1" dirty="0" smtClean="0">
                          <a:latin typeface="Cambria Math" panose="02040503050406030204" pitchFamily="18" charset="0"/>
                        </a:rPr>
                        <m:t>𝐶𝑃𝑋</m:t>
                      </m:r>
                    </m:oMath>
                  </m:oMathPara>
                </a14:m>
                <a:endParaRPr lang="en-US" altLang="zh-CN" sz="2000" dirty="0"/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000" dirty="0"/>
                  <a:t>WACC reflects both </a:t>
                </a:r>
                <a:r>
                  <a:rPr lang="en-US" altLang="zh-CN" sz="2000" b="1" dirty="0">
                    <a:solidFill>
                      <a:srgbClr val="CC9900"/>
                    </a:solidFill>
                  </a:rPr>
                  <a:t>risk</a:t>
                </a:r>
                <a:r>
                  <a:rPr lang="en-US" altLang="zh-CN" sz="2000" dirty="0">
                    <a:solidFill>
                      <a:srgbClr val="000066"/>
                    </a:solidFill>
                  </a:rPr>
                  <a:t> </a:t>
                </a:r>
                <a:r>
                  <a:rPr lang="en-US" altLang="zh-CN" sz="2000" dirty="0"/>
                  <a:t>and </a:t>
                </a:r>
                <a:r>
                  <a:rPr lang="en-US" altLang="zh-CN" sz="2000" b="1" dirty="0">
                    <a:solidFill>
                      <a:srgbClr val="188222"/>
                    </a:solidFill>
                  </a:rPr>
                  <a:t>financing</a:t>
                </a:r>
                <a:r>
                  <a:rPr lang="en-US" altLang="zh-CN" sz="2000" dirty="0"/>
                  <a:t>. </a:t>
                </a:r>
              </a:p>
              <a:p>
                <a:pPr marL="344487" lvl="1" indent="0">
                  <a:spcBef>
                    <a:spcPts val="800"/>
                  </a:spcBef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𝑊𝐴𝐶𝐶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188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solidFill>
                                <a:srgbClr val="18822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188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188222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188222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 smtClean="0">
                          <a:solidFill>
                            <a:srgbClr val="18822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188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188222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>
                              <a:solidFill>
                                <a:srgbClr val="18822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1" i="1">
                              <a:solidFill>
                                <a:srgbClr val="188222"/>
                              </a:solidFill>
                              <a:latin typeface="Cambria Math" panose="02040503050406030204" pitchFamily="18" charset="0"/>
                            </a:rPr>
                            <m:t>𝝉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C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CC99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C99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 smtClean="0">
                              <a:solidFill>
                                <a:srgbClr val="188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solidFill>
                                <a:srgbClr val="188222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000" b="1" i="1">
                                  <a:solidFill>
                                    <a:srgbClr val="188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>
                                  <a:solidFill>
                                    <a:srgbClr val="188222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zh-CN" sz="2000" b="1" i="1">
                                  <a:solidFill>
                                    <a:srgbClr val="188222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1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CC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CC99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CC9900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en-US" altLang="zh-CN" sz="2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A430781D-6159-471D-91B3-4EA629B25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952836"/>
                <a:ext cx="7740860" cy="4608512"/>
              </a:xfrm>
              <a:blipFill rotWithShape="0">
                <a:blip r:embed="rId2"/>
                <a:stretch>
                  <a:fillRect t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9A6350-81BC-4539-9EBD-4AF439A1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117-A1BB-46C5-94C4-58E56474409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A2830C4-62E2-4786-ACCA-6AB5846C18C1}"/>
              </a:ext>
            </a:extLst>
          </p:cNvPr>
          <p:cNvSpPr/>
          <p:nvPr/>
        </p:nvSpPr>
        <p:spPr bwMode="auto">
          <a:xfrm>
            <a:off x="3059832" y="2348880"/>
            <a:ext cx="2700300" cy="792088"/>
          </a:xfrm>
          <a:prstGeom prst="rect">
            <a:avLst/>
          </a:prstGeom>
          <a:noFill/>
          <a:ln w="28575" cap="flat" cmpd="sng" algn="ctr">
            <a:solidFill>
              <a:srgbClr val="CC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zh-CN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872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DFF69-B050-4B16-AABE-4202A4640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JELLYBEANS, INC.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DE73D7-5D83-433E-8E6F-21CD38DC3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3588" y="1988840"/>
                <a:ext cx="7516180" cy="4428492"/>
              </a:xfrm>
            </p:spPr>
            <p:txBody>
              <a:bodyPr/>
              <a:lstStyle/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400" dirty="0"/>
                  <a:t>What’s the firm value after recapitalization? (Use WACC)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000" dirty="0"/>
                  <a:t>FCF = $650,000. 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000" dirty="0"/>
                  <a:t>WACC =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10.83%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𝐹𝐶𝐹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𝑊𝐴𝐶𝐶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$650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10.83%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=$6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. 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400" dirty="0"/>
                  <a:t>Verify: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𝑇𝑆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𝐹𝐶𝐹</m:t>
                        </m:r>
                      </m:num>
                      <m:den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$650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13%</m:t>
                        </m:r>
                      </m:den>
                    </m:f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=$5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i="1" dirty="0">
                    <a:latin typeface="Cambria Math" panose="02040503050406030204" pitchFamily="18" charset="0"/>
                  </a:rPr>
                  <a:t>. 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=$2.5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×0.4=$1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000" dirty="0"/>
                  <a:t>.</a:t>
                </a:r>
              </a:p>
              <a:p>
                <a:pPr marL="344487" lvl="1" indent="0">
                  <a:spcBef>
                    <a:spcPts val="800"/>
                  </a:spcBef>
                  <a:spcAft>
                    <a:spcPts val="800"/>
                  </a:spcAft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2DE73D7-5D83-433E-8E6F-21CD38DC3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88" y="1988840"/>
                <a:ext cx="7516180" cy="4428492"/>
              </a:xfrm>
              <a:blipFill>
                <a:blip r:embed="rId2"/>
                <a:stretch>
                  <a:fillRect l="-1298" t="-1100" r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5D5BC3-61EB-45C2-AD6C-E90D9D12C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117-A1BB-46C5-94C4-58E564744097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1E39F18C-B9C3-48A2-B1AE-C82852806C5C}"/>
              </a:ext>
            </a:extLst>
          </p:cNvPr>
          <p:cNvSpPr/>
          <p:nvPr/>
        </p:nvSpPr>
        <p:spPr bwMode="auto">
          <a:xfrm>
            <a:off x="5724128" y="162298"/>
            <a:ext cx="2196244" cy="683840"/>
          </a:xfrm>
          <a:prstGeom prst="cloudCallout">
            <a:avLst/>
          </a:prstGeom>
          <a:noFill/>
          <a:ln w="9525" cap="flat" cmpd="sng" algn="ctr">
            <a:solidFill>
              <a:srgbClr val="CC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4487"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</a:rPr>
              <a:t>Try it!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5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E2F73-2FE2-4AA1-AB53-E32FCE05D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Takeaways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C874A-6A72-4B4F-A70D-ED97DF81A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060848"/>
            <a:ext cx="7560840" cy="4032448"/>
          </a:xfrm>
        </p:spPr>
        <p:txBody>
          <a:bodyPr/>
          <a:lstStyle/>
          <a:p>
            <a:pPr marL="0" indent="0"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I. Without any frictions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Capital structure is irrelevant as long as it does not affect the total cash flows generated by the assets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Return on equity increases with leverage, since debt increases the risk of equity.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altLang="zh-CN" dirty="0"/>
              <a:t>WACC is the discount rate of firm’s cash flow (FCF) for finding firm value</a:t>
            </a:r>
          </a:p>
          <a:p>
            <a:pPr marL="920750" lvl="1" indent="-571500">
              <a:spcBef>
                <a:spcPts val="800"/>
              </a:spcBef>
              <a:spcAft>
                <a:spcPts val="800"/>
              </a:spcAft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98B7D2-28E6-45BB-B8ED-6E9AEDB2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117-A1BB-46C5-94C4-58E564744097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58799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C61CF-8987-40E1-9BCB-F66C33C38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Takeaways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8C4701-2CE7-46BA-A6B5-2168E25F1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572" y="2024844"/>
                <a:ext cx="7391400" cy="4074358"/>
              </a:xfrm>
            </p:spPr>
            <p:txBody>
              <a:bodyPr/>
              <a:lstStyle/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dirty="0"/>
                  <a:t>II. With tax shields 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b="0" dirty="0">
                    <a:solidFill>
                      <a:schemeClr val="tx1"/>
                    </a:solidFill>
                  </a:rPr>
                  <a:t>M&amp;M#1: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en-US" sz="2400" b="0" dirty="0">
                    <a:solidFill>
                      <a:schemeClr val="tx1"/>
                    </a:solidFill>
                  </a:rPr>
                  <a:t>M&amp;M#2: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den>
                    </m:f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𝑊𝐴𝐶𝐶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∙(1−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  <a:ea typeface="宋体" pitchFamily="2" charset="-122"/>
                </a:endParaRP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400" dirty="0">
                    <a:solidFill>
                      <a:schemeClr val="tx1"/>
                    </a:solidFill>
                  </a:rPr>
                  <a:t>Connection: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𝑊𝐴𝐶𝐶</m:t>
                    </m:r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(1− 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  <m:r>
                          <a:rPr lang="en-US" altLang="zh-CN" sz="24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m:rPr>
                            <m:sty m:val="p"/>
                          </m:rPr>
                          <a:rPr lang="en-US" altLang="zh-CN" sz="24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</m:den>
                    </m:f>
                    <m:r>
                      <a:rPr lang="en-US" altLang="zh-CN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𝐹𝐶</m:t>
                            </m:r>
                            <m:sSub>
                              <m:sSub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𝑊𝐴𝐶𝐶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𝐹𝐶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zh-CN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F8C4701-2CE7-46BA-A6B5-2168E25F1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572" y="2024844"/>
                <a:ext cx="7391400" cy="4074358"/>
              </a:xfrm>
              <a:blipFill>
                <a:blip r:embed="rId2"/>
                <a:stretch>
                  <a:fillRect l="-1566" t="-1495" b="-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A7D832-0B17-4546-8FC5-4A10A2795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117-A1BB-46C5-94C4-58E564744097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78986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2132856"/>
            <a:ext cx="7391400" cy="3786326"/>
          </a:xfrm>
        </p:spPr>
        <p:txBody>
          <a:bodyPr/>
          <a:lstStyle/>
          <a:p>
            <a:r>
              <a:rPr lang="en-US" sz="2000" b="1" dirty="0"/>
              <a:t>Ch16-25 MM with Taxes </a:t>
            </a:r>
            <a:r>
              <a:rPr lang="en-US" sz="2000" dirty="0"/>
              <a:t>Dickson, Inc., has a debt-equity ratio of 2.3. The firm’s weighted average cost of capital is 10 percent and its pretax cost of debt is 6 percent. The tax rate is 24 percent. </a:t>
            </a:r>
          </a:p>
          <a:p>
            <a:r>
              <a:rPr lang="en-US" sz="2000" dirty="0"/>
              <a:t>a. What is the company’s cost of equity capital? </a:t>
            </a:r>
          </a:p>
          <a:p>
            <a:r>
              <a:rPr lang="en-US" sz="2000" dirty="0"/>
              <a:t>b. What is the company’s unlevered cost of equity capital? </a:t>
            </a:r>
          </a:p>
          <a:p>
            <a:r>
              <a:rPr lang="en-US" sz="2000" dirty="0"/>
              <a:t>c. What would the company’s weighted average cost of capital be if the firm’s debt-equity ratio were .75? What if it were 1.3?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117-A1BB-46C5-94C4-58E564744097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1E39F18C-B9C3-48A2-B1AE-C82852806C5C}"/>
              </a:ext>
            </a:extLst>
          </p:cNvPr>
          <p:cNvSpPr/>
          <p:nvPr/>
        </p:nvSpPr>
        <p:spPr bwMode="auto">
          <a:xfrm>
            <a:off x="5419325" y="368660"/>
            <a:ext cx="2196244" cy="683840"/>
          </a:xfrm>
          <a:prstGeom prst="cloudCallout">
            <a:avLst/>
          </a:prstGeom>
          <a:noFill/>
          <a:ln w="9525" cap="flat" cmpd="sng" algn="ctr">
            <a:solidFill>
              <a:srgbClr val="CC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4487"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</a:rPr>
              <a:t>Try it!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00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B983-1314-4955-8670-892CDFE4C727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/>
              <a:t>Taxes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564360"/>
          </a:xfrm>
        </p:spPr>
        <p:txBody>
          <a:bodyPr>
            <a:normAutofit/>
          </a:bodyPr>
          <a:lstStyle/>
          <a:p>
            <a:pPr lvl="1">
              <a:spcBef>
                <a:spcPts val="768"/>
              </a:spcBef>
            </a:pPr>
            <a:r>
              <a:rPr lang="en-US" altLang="zh-CN" dirty="0">
                <a:ea typeface="宋体" pitchFamily="2" charset="-122"/>
              </a:rPr>
              <a:t>In most countries, </a:t>
            </a:r>
            <a:r>
              <a:rPr lang="en-US" altLang="zh-CN" i="1" dirty="0">
                <a:ea typeface="宋体" pitchFamily="2" charset="-122"/>
              </a:rPr>
              <a:t>interest expense </a:t>
            </a:r>
            <a:r>
              <a:rPr lang="en-US" altLang="zh-CN" dirty="0">
                <a:ea typeface="宋体" pitchFamily="2" charset="-122"/>
              </a:rPr>
              <a:t>is </a:t>
            </a:r>
            <a:r>
              <a:rPr lang="en-US" altLang="zh-CN" b="1" dirty="0">
                <a:solidFill>
                  <a:srgbClr val="002060"/>
                </a:solidFill>
                <a:ea typeface="宋体" pitchFamily="2" charset="-122"/>
              </a:rPr>
              <a:t>tax deductible</a:t>
            </a:r>
            <a:r>
              <a:rPr lang="en-US" altLang="zh-CN" dirty="0">
                <a:ea typeface="宋体" pitchFamily="2" charset="-122"/>
              </a:rPr>
              <a:t> while </a:t>
            </a:r>
            <a:r>
              <a:rPr lang="en-US" altLang="zh-CN" i="1" dirty="0">
                <a:ea typeface="宋体" pitchFamily="2" charset="-122"/>
              </a:rPr>
              <a:t>dividend payouts </a:t>
            </a:r>
            <a:r>
              <a:rPr lang="en-US" altLang="zh-CN" dirty="0">
                <a:ea typeface="宋体" pitchFamily="2" charset="-122"/>
              </a:rPr>
              <a:t>to shareholders are not.</a:t>
            </a:r>
          </a:p>
          <a:p>
            <a:pPr lvl="1">
              <a:spcBef>
                <a:spcPts val="768"/>
              </a:spcBef>
            </a:pPr>
            <a:r>
              <a:rPr lang="en-US" dirty="0"/>
              <a:t>Partial deduction of interest was introduced in 1894 but overturned by Supreme Court in 1895</a:t>
            </a:r>
          </a:p>
          <a:p>
            <a:pPr lvl="1">
              <a:spcBef>
                <a:spcPts val="768"/>
              </a:spcBef>
            </a:pPr>
            <a:r>
              <a:rPr lang="en-US" dirty="0"/>
              <a:t>Restored from 1909 to 1916 to help the </a:t>
            </a:r>
            <a:r>
              <a:rPr lang="en-US" i="1" dirty="0">
                <a:solidFill>
                  <a:srgbClr val="000066"/>
                </a:solidFill>
              </a:rPr>
              <a:t>indebted railroad industry</a:t>
            </a:r>
          </a:p>
          <a:p>
            <a:pPr lvl="1">
              <a:spcBef>
                <a:spcPts val="768"/>
              </a:spcBef>
            </a:pPr>
            <a:r>
              <a:rPr lang="en-US" dirty="0"/>
              <a:t>Full deductibility of interest was eventually permitted in 1918 as part of a package to help companies struggling with the effects of the </a:t>
            </a:r>
            <a:r>
              <a:rPr lang="en-US" i="1" dirty="0">
                <a:solidFill>
                  <a:srgbClr val="000066"/>
                </a:solidFill>
              </a:rPr>
              <a:t>first world war</a:t>
            </a:r>
            <a:r>
              <a:rPr lang="en-US" b="1" dirty="0">
                <a:solidFill>
                  <a:srgbClr val="996600"/>
                </a:solidFill>
              </a:rPr>
              <a:t> </a:t>
            </a:r>
            <a:endParaRPr lang="en-US" altLang="en-US" b="1" dirty="0">
              <a:solidFill>
                <a:srgbClr val="99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386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844824"/>
                <a:ext cx="7812868" cy="4500500"/>
              </a:xfrm>
            </p:spPr>
            <p:txBody>
              <a:bodyPr/>
              <a:lstStyle/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zh-CN" sz="180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𝑊𝐴𝐶𝐶</m:t>
                    </m:r>
                    <m:r>
                      <a:rPr lang="en-US" altLang="zh-CN" sz="1800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f>
                      <m:fPr>
                        <m:ctrlP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宋体" pitchFamily="2" charset="-122"/>
                          </a:rPr>
                          <m:t>𝐸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den>
                    </m:f>
                    <m:r>
                      <a:rPr lang="en-US" altLang="zh-CN" sz="1800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1800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∙(1−</m:t>
                    </m:r>
                    <m:r>
                      <a:rPr lang="en-US" altLang="zh-CN" sz="1800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altLang="zh-CN" sz="1800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1800" dirty="0">
                  <a:solidFill>
                    <a:srgbClr val="000066"/>
                  </a:solidFill>
                  <a:ea typeface="宋体" pitchFamily="2" charset="-122"/>
                </a:endParaRP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en-US" sz="1800" dirty="0">
                    <a:solidFill>
                      <a:srgbClr val="000066"/>
                    </a:solidFill>
                  </a:rPr>
                  <a:t>M&amp;M#2: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altLang="en-US" sz="1800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1800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+(1−</m:t>
                    </m:r>
                    <m:r>
                      <a:rPr lang="en-US" altLang="en-US" sz="1800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en-US" sz="1800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1800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en-US" sz="1800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sz="1800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en-US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altLang="en-US" sz="18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den>
                    </m:f>
                  </m:oMath>
                </a14:m>
                <a:r>
                  <a:rPr lang="en-US" altLang="zh-CN" sz="1800" dirty="0"/>
                  <a:t> 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sz="1800" dirty="0"/>
                  <a:t>A.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10%=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3.3</m:t>
                            </m:r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2.3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3.3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×6%×(1−24%)→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=22.51%</m:t>
                    </m:r>
                  </m:oMath>
                </a14:m>
                <a:endParaRPr lang="en-US" sz="1800" dirty="0"/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sz="1800" dirty="0"/>
                  <a:t>B.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22.51%=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+(1−24%)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−6%)×2.3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=12.01%</m:t>
                    </m:r>
                  </m:oMath>
                </a14:m>
                <a:endParaRPr lang="en-US" sz="1800" dirty="0"/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sz="1800" dirty="0"/>
                  <a:t>C.1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=12.01%+0.75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1−24%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12.01%−6%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=15.43%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sz="1800" dirty="0"/>
                  <a:t> 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𝑊𝐴𝐶𝐶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0.75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1.75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1−24%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×6%+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1.75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×15.43%=10.77%</m:t>
                    </m:r>
                  </m:oMath>
                </a14:m>
                <a:endParaRPr lang="en-US" sz="1800" dirty="0"/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sz="1800" dirty="0"/>
                  <a:t>C.2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=12.01%+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1.3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1−24%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12.01%−6%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7.95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sz="1800" dirty="0"/>
                  <a:t>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𝑊𝐴𝐶𝐶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1.3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2.3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1−24%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×6%+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2.3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×17.95%=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10.38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endParaRPr lang="en-US" sz="1800" dirty="0"/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844824"/>
                <a:ext cx="7812868" cy="45005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6B117-A1BB-46C5-94C4-58E564744097}" type="slidenum">
              <a:rPr lang="en-US" altLang="en-US" smtClean="0"/>
              <a:pPr/>
              <a:t>30</a:t>
            </a:fld>
            <a:endParaRPr lang="en-US" altLang="en-US"/>
          </a:p>
        </p:txBody>
      </p:sp>
      <p:sp>
        <p:nvSpPr>
          <p:cNvPr id="5" name="思想气泡: 云 4">
            <a:extLst>
              <a:ext uri="{FF2B5EF4-FFF2-40B4-BE49-F238E27FC236}">
                <a16:creationId xmlns:a16="http://schemas.microsoft.com/office/drawing/2014/main" id="{1E39F18C-B9C3-48A2-B1AE-C82852806C5C}"/>
              </a:ext>
            </a:extLst>
          </p:cNvPr>
          <p:cNvSpPr/>
          <p:nvPr/>
        </p:nvSpPr>
        <p:spPr bwMode="auto">
          <a:xfrm>
            <a:off x="5419325" y="368660"/>
            <a:ext cx="2196244" cy="683840"/>
          </a:xfrm>
          <a:prstGeom prst="cloudCallout">
            <a:avLst/>
          </a:prstGeom>
          <a:noFill/>
          <a:ln w="9525" cap="flat" cmpd="sng" algn="ctr">
            <a:solidFill>
              <a:srgbClr val="CC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4487" marR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Comic Sans MS" panose="030F0702030302020204" pitchFamily="66" charset="0"/>
                <a:ea typeface="Cambria" panose="02040503050406030204" pitchFamily="18" charset="0"/>
              </a:rPr>
              <a:t>Try it!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rgbClr val="FF6600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44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Taxes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562" y="1952836"/>
            <a:ext cx="7884876" cy="4295564"/>
          </a:xfrm>
        </p:spPr>
        <p:txBody>
          <a:bodyPr>
            <a:normAutofit lnSpcReduction="10000"/>
          </a:bodyPr>
          <a:lstStyle/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altLang="zh-CN" dirty="0">
                <a:ea typeface="宋体" pitchFamily="2" charset="-122"/>
              </a:rPr>
              <a:t>By replacing some equity with debt, a firm would pay more in interest (less in dividend), but </a:t>
            </a:r>
            <a:r>
              <a:rPr lang="en-US" altLang="zh-CN" b="1" dirty="0">
                <a:solidFill>
                  <a:srgbClr val="000066"/>
                </a:solidFill>
                <a:ea typeface="宋体" pitchFamily="2" charset="-122"/>
              </a:rPr>
              <a:t>less in tax payments.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i="1" dirty="0">
                <a:ea typeface="宋体" pitchFamily="2" charset="-122"/>
              </a:rPr>
              <a:t>total cash flows to equity and debt holders </a:t>
            </a:r>
            <a:r>
              <a:rPr lang="en-US" altLang="zh-CN" dirty="0">
                <a:ea typeface="宋体" pitchFamily="2" charset="-122"/>
              </a:rPr>
              <a:t>are larger by the amount of tax saving. 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altLang="zh-CN" dirty="0">
                <a:ea typeface="宋体" pitchFamily="2" charset="-122"/>
              </a:rPr>
              <a:t>So, the value of a levered company is </a:t>
            </a:r>
            <a:r>
              <a:rPr lang="en-US" altLang="zh-CN" b="1" dirty="0">
                <a:solidFill>
                  <a:srgbClr val="000066"/>
                </a:solidFill>
                <a:ea typeface="宋体" pitchFamily="2" charset="-122"/>
              </a:rPr>
              <a:t>greater</a:t>
            </a:r>
            <a:r>
              <a:rPr lang="en-US" altLang="zh-CN" dirty="0">
                <a:solidFill>
                  <a:srgbClr val="996600"/>
                </a:solidFill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than that of a unlevered firm.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altLang="en-US" dirty="0">
                <a:ea typeface="宋体" pitchFamily="2" charset="-122"/>
              </a:rPr>
              <a:t>Notice that we are assuming taxes only affect the </a:t>
            </a:r>
            <a:r>
              <a:rPr lang="en-US" altLang="en-US" u="sng" dirty="0">
                <a:ea typeface="宋体" pitchFamily="2" charset="-122"/>
              </a:rPr>
              <a:t>distribution</a:t>
            </a:r>
            <a:r>
              <a:rPr lang="en-US" altLang="en-US" dirty="0">
                <a:ea typeface="宋体" pitchFamily="2" charset="-122"/>
              </a:rPr>
              <a:t> of cash flows, but not the FCF </a:t>
            </a:r>
            <a:r>
              <a:rPr lang="en-US" altLang="en-US" i="1" dirty="0">
                <a:ea typeface="宋体" pitchFamily="2" charset="-122"/>
              </a:rPr>
              <a:t>per se </a:t>
            </a:r>
            <a:r>
              <a:rPr lang="en-US" altLang="en-US" dirty="0">
                <a:ea typeface="宋体" pitchFamily="2" charset="-122"/>
              </a:rPr>
              <a:t>generated from the firm’s continuing operations.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B983-1314-4955-8670-892CDFE4C7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8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52836"/>
                <a:ext cx="8229600" cy="4173327"/>
              </a:xfrm>
            </p:spPr>
            <p:txBody>
              <a:bodyPr/>
              <a:lstStyle/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b="1" dirty="0">
                    <a:solidFill>
                      <a:srgbClr val="000066"/>
                    </a:solidFill>
                  </a:rPr>
                  <a:t>Proposition I: </a:t>
                </a:r>
              </a:p>
              <a:p>
                <a:pPr algn="ctr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dirty="0">
                    <a:solidFill>
                      <a:srgbClr val="000066"/>
                    </a:solidFill>
                  </a:rPr>
                  <a:t>Firm value increases with leverages. 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6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66"/>
                              </a:solidFill>
                              <a:latin typeface="Cambria Math" panose="02040503050406030204" pitchFamily="18" charset="0"/>
                            </a:rPr>
                            <m:t>𝑡𝑠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000066"/>
                  </a:solidFill>
                </a:endParaRP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sz="2000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the firm value with debt (levered firm value), 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the firm value without debt (unlevered firm value),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is the present value of all future tax shields of interest payments.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52836"/>
                <a:ext cx="8229600" cy="4173327"/>
              </a:xfrm>
              <a:blipFill rotWithShape="0">
                <a:blip r:embed="rId2"/>
                <a:stretch>
                  <a:fillRect l="-1407" t="-1314" r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B983-1314-4955-8670-892CDFE4C7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M&amp;M Theorem with Taxes</a:t>
            </a:r>
          </a:p>
        </p:txBody>
      </p:sp>
    </p:spTree>
    <p:extLst>
      <p:ext uri="{BB962C8B-B14F-4D97-AF65-F5344CB8AC3E}">
        <p14:creationId xmlns:p14="http://schemas.microsoft.com/office/powerpoint/2010/main" val="294144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458200" cy="4699992"/>
          </a:xfrm>
        </p:spPr>
        <p:txBody>
          <a:bodyPr>
            <a:normAutofit/>
          </a:bodyPr>
          <a:lstStyle/>
          <a:p>
            <a:r>
              <a:rPr lang="en-US" altLang="en-US" dirty="0"/>
              <a:t>Assume that there was a tax of 40%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B983-1314-4955-8670-892CDFE4C727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/>
              <a:t>JELLYBEANS, INC.</a:t>
            </a:r>
          </a:p>
        </p:txBody>
      </p:sp>
      <p:graphicFrame>
        <p:nvGraphicFramePr>
          <p:cNvPr id="7" name="Group 8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8272815"/>
              </p:ext>
            </p:extLst>
          </p:nvPr>
        </p:nvGraphicFramePr>
        <p:xfrm>
          <a:off x="516378" y="2458976"/>
          <a:ext cx="8111244" cy="3484624"/>
        </p:xfrm>
        <a:graphic>
          <a:graphicData uri="http://schemas.openxmlformats.org/drawingml/2006/table">
            <a:tbl>
              <a:tblPr/>
              <a:tblGrid>
                <a:gridCol w="4201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8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12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5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Current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Proposed</a:t>
                      </a: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5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EBIT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$1,083,000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$1,083,000</a:t>
                      </a:r>
                      <a:endParaRPr kumimoji="0" lang="en-US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9786" marR="79786" marT="39896" marB="3989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5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Interest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$250,000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5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EBT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$1,083,000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$833,000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5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Tax (40%)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$433,000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$333,000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4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Net income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$650,000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$500,000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075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Total cash flow to shareholders and debtholders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79786" marR="79786" marT="39896" marB="39896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</a:t>
                      </a: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  <a:cs typeface="+mn-cs"/>
                        </a:rPr>
                        <a:t>65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0,000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anchor="b" horzOverflow="overflow">
                    <a:lnL w="38100" cap="flat" cmpd="sng" algn="ctr">
                      <a:solidFill>
                        <a:srgbClr val="0033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sz="24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sz="22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sz="2100"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Garamond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$750,000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9786" marR="79786" marT="39896" marB="39896" anchor="b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76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86136" y="1699483"/>
                <a:ext cx="8172908" cy="478853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000" b="1" dirty="0">
                    <a:solidFill>
                      <a:srgbClr val="996600"/>
                    </a:solidFill>
                    <a:ea typeface="宋体" pitchFamily="2" charset="-122"/>
                  </a:rPr>
                  <a:t>Tax shield </a:t>
                </a:r>
                <a:r>
                  <a:rPr lang="en-US" altLang="zh-CN" sz="2000" dirty="0">
                    <a:ea typeface="宋体" pitchFamily="2" charset="-122"/>
                  </a:rPr>
                  <a:t>(tax savings </a:t>
                </a:r>
                <a:r>
                  <a:rPr lang="en-US" altLang="zh-CN" sz="2000" i="1" u="sng" dirty="0">
                    <a:ea typeface="宋体" pitchFamily="2" charset="-122"/>
                  </a:rPr>
                  <a:t>every year</a:t>
                </a:r>
                <a:r>
                  <a:rPr lang="en-US" altLang="zh-CN" sz="2000" dirty="0">
                    <a:ea typeface="宋体" pitchFamily="2" charset="-122"/>
                  </a:rPr>
                  <a:t>):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1800" dirty="0">
                    <a:ea typeface="宋体" pitchFamily="2" charset="-122"/>
                  </a:rPr>
                  <a:t>$100,000 = 0.4 × $250,000 =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宋体" pitchFamily="2" charset="-122"/>
                      </a:rPr>
                      <m:t>𝜏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𝐼𝑛𝑡𝑒𝑟𝑒𝑠𝑡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(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dirty="0">
                    <a:ea typeface="宋体" pitchFamily="2" charset="-122"/>
                  </a:rPr>
                  <a:t>. 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  <a:ea typeface="宋体" pitchFamily="2" charset="-122"/>
                      </a:rPr>
                      <m:t>𝜏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宋体" pitchFamily="2" charset="-122"/>
                      </a:rPr>
                      <m:t> </m:t>
                    </m:r>
                  </m:oMath>
                </a14:m>
                <a:r>
                  <a:rPr lang="en-US" altLang="en-US" sz="1800" dirty="0"/>
                  <a:t>is the corporate tax rate.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sz="2000" b="1" dirty="0">
                    <a:solidFill>
                      <a:srgbClr val="996600"/>
                    </a:solidFill>
                    <a:ea typeface="宋体" pitchFamily="2" charset="-122"/>
                  </a:rPr>
                  <a:t>PV of all future tax shields </a:t>
                </a:r>
                <a:r>
                  <a:rPr lang="en-US" sz="2000" dirty="0">
                    <a:solidFill>
                      <a:schemeClr val="tx1"/>
                    </a:solidFill>
                  </a:rPr>
                  <a:t>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𝒕𝒔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srgbClr val="000066"/>
                    </a:solidFill>
                    <a:ea typeface="宋体" pitchFamily="2" charset="-122"/>
                  </a:rPr>
                  <a:t>=</a:t>
                </a:r>
                <a:r>
                  <a:rPr lang="en-US" altLang="zh-CN" sz="2000" b="1" dirty="0">
                    <a:solidFill>
                      <a:srgbClr val="000066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𝝉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0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𝑫</m:t>
                    </m:r>
                  </m:oMath>
                </a14:m>
                <a:endParaRPr lang="en-US" altLang="zh-CN" sz="2000" b="1" dirty="0">
                  <a:solidFill>
                    <a:srgbClr val="000066"/>
                  </a:solidFill>
                  <a:ea typeface="宋体" pitchFamily="2" charset="-122"/>
                </a:endParaRP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1800" dirty="0">
                    <a:ea typeface="宋体" pitchFamily="2" charset="-122"/>
                  </a:rPr>
                  <a:t>Suppose the interest payment is perpetuity.  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1800" dirty="0"/>
                  <a:t>Present value of tax shield is: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1800" dirty="0">
                            <a:ea typeface="宋体" pitchFamily="2" charset="-122"/>
                          </a:rPr>
                          <m:t> 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den>
                    </m:f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sz="1800" dirty="0"/>
                  <a:t>.</a:t>
                </a:r>
              </a:p>
              <a:p>
                <a:pPr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2000" i="1" u="sng" dirty="0">
                    <a:solidFill>
                      <a:srgbClr val="000066"/>
                    </a:solidFill>
                  </a:rPr>
                  <a:t>Discount rate </a:t>
                </a:r>
                <a:r>
                  <a:rPr lang="en-US" altLang="zh-CN" sz="2000" dirty="0"/>
                  <a:t>for tax shield is the </a:t>
                </a:r>
                <a:r>
                  <a:rPr lang="en-US" altLang="zh-CN" sz="2000" i="1" dirty="0">
                    <a:solidFill>
                      <a:srgbClr val="000066"/>
                    </a:solidFill>
                  </a:rPr>
                  <a:t>expected return on debt</a:t>
                </a:r>
                <a:r>
                  <a:rPr lang="en-US" altLang="zh-CN" sz="2000" dirty="0"/>
                  <a:t>. Why?</a:t>
                </a: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r>
                  <a:rPr lang="en-US" altLang="zh-CN" sz="1800" dirty="0">
                    <a:ea typeface="宋体" pitchFamily="2" charset="-122"/>
                  </a:rPr>
                  <a:t>The </a:t>
                </a:r>
                <a:r>
                  <a:rPr lang="en-US" altLang="zh-CN" sz="1800" b="1" dirty="0">
                    <a:solidFill>
                      <a:srgbClr val="996600"/>
                    </a:solidFill>
                    <a:ea typeface="宋体" pitchFamily="2" charset="-122"/>
                  </a:rPr>
                  <a:t>risk</a:t>
                </a:r>
                <a:r>
                  <a:rPr lang="en-US" altLang="zh-CN" sz="1800" dirty="0">
                    <a:ea typeface="宋体" pitchFamily="2" charset="-122"/>
                  </a:rPr>
                  <a:t> of the </a:t>
                </a:r>
                <a:r>
                  <a:rPr lang="en-US" altLang="zh-CN" sz="1800" i="1" dirty="0">
                    <a:solidFill>
                      <a:srgbClr val="002060"/>
                    </a:solidFill>
                    <a:ea typeface="宋体" pitchFamily="2" charset="-122"/>
                  </a:rPr>
                  <a:t>tax saving on interest </a:t>
                </a:r>
                <a:r>
                  <a:rPr lang="en-US" altLang="zh-CN" sz="1800" dirty="0">
                    <a:ea typeface="宋体" pitchFamily="2" charset="-122"/>
                  </a:rPr>
                  <a:t>has the same risk as </a:t>
                </a:r>
                <a:r>
                  <a:rPr lang="en-US" altLang="zh-CN" sz="1800" dirty="0">
                    <a:solidFill>
                      <a:srgbClr val="002060"/>
                    </a:solidFill>
                    <a:ea typeface="宋体" pitchFamily="2" charset="-122"/>
                  </a:rPr>
                  <a:t>the </a:t>
                </a:r>
                <a:r>
                  <a:rPr lang="en-US" altLang="zh-CN" sz="1800" i="1" dirty="0">
                    <a:solidFill>
                      <a:srgbClr val="002060"/>
                    </a:solidFill>
                    <a:ea typeface="宋体" pitchFamily="2" charset="-122"/>
                  </a:rPr>
                  <a:t>interest on debt </a:t>
                </a:r>
                <a:r>
                  <a:rPr lang="en-US" altLang="zh-CN" sz="1800" dirty="0">
                    <a:ea typeface="宋体" pitchFamily="2" charset="-122"/>
                  </a:rPr>
                  <a:t>itself.</a:t>
                </a:r>
                <a:endParaRPr lang="en-US" altLang="en-US" sz="1800" dirty="0"/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endParaRPr lang="en-US" altLang="zh-CN" sz="1800" dirty="0"/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endParaRPr lang="en-US" altLang="zh-CN" sz="1800" dirty="0"/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endParaRPr lang="en-US" altLang="zh-CN" sz="1800" dirty="0">
                  <a:ea typeface="宋体" pitchFamily="2" charset="-122"/>
                </a:endParaRPr>
              </a:p>
              <a:p>
                <a:pPr lvl="1">
                  <a:spcBef>
                    <a:spcPts val="800"/>
                  </a:spcBef>
                  <a:spcAft>
                    <a:spcPts val="800"/>
                  </a:spcAft>
                </a:pPr>
                <a:endParaRPr lang="en-US" altLang="zh-CN" sz="1800" dirty="0"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6136" y="1699483"/>
                <a:ext cx="8172908" cy="4788532"/>
              </a:xfrm>
              <a:blipFill>
                <a:blip r:embed="rId2"/>
                <a:stretch>
                  <a:fillRect l="-746" t="-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B983-1314-4955-8670-892CDFE4C727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/>
              <a:t>Tax Shield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EC5C5F1-24C4-462E-AC0A-992533E04902}"/>
              </a:ext>
            </a:extLst>
          </p:cNvPr>
          <p:cNvSpPr/>
          <p:nvPr/>
        </p:nvSpPr>
        <p:spPr bwMode="auto">
          <a:xfrm>
            <a:off x="4247964" y="2179712"/>
            <a:ext cx="2628292" cy="457200"/>
          </a:xfrm>
          <a:prstGeom prst="rect">
            <a:avLst/>
          </a:prstGeom>
          <a:noFill/>
          <a:ln w="19050" cap="flat" cmpd="sng" algn="ctr">
            <a:solidFill>
              <a:srgbClr val="0000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692150" marR="0" indent="-3476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tabLst/>
            </a:pPr>
            <a:endParaRPr kumimoji="0" lang="zh-CN" altLang="en-US" sz="2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70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r>
              <a:rPr lang="en-US" dirty="0"/>
              <a:t>With taxes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dirty="0"/>
              <a:t>Cash Flows to Equity Holders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B983-1314-4955-8670-892CDFE4C727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257299" y="2286000"/>
            <a:ext cx="7353301" cy="1012832"/>
            <a:chOff x="797" y="1105"/>
            <a:chExt cx="4632" cy="638"/>
          </a:xfrm>
        </p:grpSpPr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864" y="1440"/>
              <a:ext cx="427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869" y="1105"/>
              <a:ext cx="456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fr-FR" sz="2000" dirty="0">
                  <a:solidFill>
                    <a:srgbClr val="000000"/>
                  </a:solidFill>
                  <a:cs typeface="Arial" charset="0"/>
                </a:rPr>
                <a:t>0 	         1	                      2		…               </a:t>
              </a:r>
              <a:r>
                <a:rPr lang="en-US" sz="2000" dirty="0">
                  <a:solidFill>
                    <a:srgbClr val="000000"/>
                  </a:solidFill>
                  <a:cs typeface="Arial" charset="0"/>
                </a:rPr>
                <a:t>infinity</a:t>
              </a:r>
            </a:p>
          </p:txBody>
        </p:sp>
        <p:sp>
          <p:nvSpPr>
            <p:cNvPr id="12" name="Text Box 7"/>
            <p:cNvSpPr txBox="1">
              <a:spLocks noChangeArrowheads="1"/>
            </p:cNvSpPr>
            <p:nvPr/>
          </p:nvSpPr>
          <p:spPr bwMode="auto">
            <a:xfrm>
              <a:off x="797" y="1491"/>
              <a:ext cx="385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buNone/>
              </a:pPr>
              <a:r>
                <a:rPr lang="en-US" sz="2000" b="1" dirty="0">
                  <a:solidFill>
                    <a:srgbClr val="003366"/>
                  </a:solidFill>
                  <a:cs typeface="Arial" charset="0"/>
                </a:rPr>
                <a:t>               </a:t>
              </a:r>
              <a:r>
                <a:rPr lang="fr-FR" sz="2000" b="1" dirty="0">
                  <a:solidFill>
                    <a:srgbClr val="003366"/>
                  </a:solidFill>
                  <a:cs typeface="Arial" charset="0"/>
                </a:rPr>
                <a:t>650-250+100    650-250+100    </a:t>
              </a:r>
              <a:r>
                <a:rPr lang="fr-FR" sz="2000" dirty="0">
                  <a:cs typeface="Arial" charset="0"/>
                </a:rPr>
                <a:t>	  </a:t>
              </a:r>
              <a:r>
                <a:rPr lang="fr-FR" sz="2000" dirty="0">
                  <a:solidFill>
                    <a:srgbClr val="000000"/>
                  </a:solidFill>
                  <a:cs typeface="Arial" charset="0"/>
                </a:rPr>
                <a:t>…</a:t>
              </a:r>
            </a:p>
          </p:txBody>
        </p:sp>
      </p:grpSp>
      <p:sp>
        <p:nvSpPr>
          <p:cNvPr id="13" name="Line 18"/>
          <p:cNvSpPr>
            <a:spLocks noChangeShapeType="1"/>
          </p:cNvSpPr>
          <p:nvPr/>
        </p:nvSpPr>
        <p:spPr bwMode="auto">
          <a:xfrm>
            <a:off x="1500186" y="2730480"/>
            <a:ext cx="0" cy="15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4" name="Line 19"/>
          <p:cNvSpPr>
            <a:spLocks noChangeShapeType="1"/>
          </p:cNvSpPr>
          <p:nvPr/>
        </p:nvSpPr>
        <p:spPr bwMode="auto">
          <a:xfrm>
            <a:off x="3093720" y="2693337"/>
            <a:ext cx="0" cy="15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16" name="Line 21"/>
          <p:cNvSpPr>
            <a:spLocks noChangeShapeType="1"/>
          </p:cNvSpPr>
          <p:nvPr/>
        </p:nvSpPr>
        <p:spPr bwMode="auto">
          <a:xfrm>
            <a:off x="4824028" y="2746379"/>
            <a:ext cx="0" cy="15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1001" y="3450701"/>
                <a:ext cx="140216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GB" sz="2400" b="1" dirty="0">
                    <a:solidFill>
                      <a:srgbClr val="003366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</m:sSub>
                  </m:oMath>
                </a14:m>
                <a:r>
                  <a:rPr lang="en-GB" sz="2000" b="1" dirty="0">
                    <a:solidFill>
                      <a:srgbClr val="003366"/>
                    </a:solidFill>
                  </a:rPr>
                  <a:t> =</a:t>
                </a:r>
                <a:r>
                  <a:rPr lang="en-GB" sz="2000" dirty="0">
                    <a:solidFill>
                      <a:srgbClr val="003366"/>
                    </a:solidFill>
                  </a:rPr>
                  <a:t> </a:t>
                </a:r>
                <a:r>
                  <a:rPr lang="en-GB" sz="2000" b="1" dirty="0">
                    <a:solidFill>
                      <a:srgbClr val="003366"/>
                    </a:solidFill>
                  </a:rPr>
                  <a:t>$5m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1" y="3450701"/>
                <a:ext cx="1402162" cy="461665"/>
              </a:xfrm>
              <a:prstGeom prst="rect">
                <a:avLst/>
              </a:prstGeom>
              <a:blipFill rotWithShape="0">
                <a:blip r:embed="rId2"/>
                <a:stretch>
                  <a:fillRect r="-2174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Elbow Connector 17"/>
          <p:cNvCxnSpPr/>
          <p:nvPr/>
        </p:nvCxnSpPr>
        <p:spPr>
          <a:xfrm rot="10800000" flipV="1">
            <a:off x="1756217" y="3298103"/>
            <a:ext cx="843104" cy="295854"/>
          </a:xfrm>
          <a:prstGeom prst="bentConnector3">
            <a:avLst>
              <a:gd name="adj1" fmla="val -445"/>
            </a:avLst>
          </a:prstGeom>
          <a:ln w="38100">
            <a:solidFill>
              <a:srgbClr val="99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2" idx="2"/>
          </p:cNvCxnSpPr>
          <p:nvPr/>
        </p:nvCxnSpPr>
        <p:spPr>
          <a:xfrm rot="5400000">
            <a:off x="2777725" y="2304271"/>
            <a:ext cx="545715" cy="2534836"/>
          </a:xfrm>
          <a:prstGeom prst="bentConnector2">
            <a:avLst/>
          </a:prstGeom>
          <a:ln w="38100">
            <a:solidFill>
              <a:srgbClr val="99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7200" y="3298103"/>
            <a:ext cx="1245998" cy="690463"/>
          </a:xfrm>
          <a:prstGeom prst="rect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Elbow Connector 23"/>
          <p:cNvCxnSpPr/>
          <p:nvPr/>
        </p:nvCxnSpPr>
        <p:spPr>
          <a:xfrm rot="10800000" flipV="1">
            <a:off x="2819404" y="3267977"/>
            <a:ext cx="2004625" cy="1248780"/>
          </a:xfrm>
          <a:prstGeom prst="bentConnector3">
            <a:avLst>
              <a:gd name="adj1" fmla="val 438"/>
            </a:avLst>
          </a:prstGeom>
          <a:ln w="38100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>
            <a:off x="2453640" y="3651996"/>
            <a:ext cx="1005840" cy="274320"/>
          </a:xfrm>
          <a:prstGeom prst="bentConnector2">
            <a:avLst/>
          </a:prstGeom>
          <a:ln w="38100">
            <a:solidFill>
              <a:srgbClr val="0033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16494" y="4190640"/>
                <a:ext cx="2479105" cy="541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:r>
                  <a:rPr lang="en-GB" sz="2000" b="1" dirty="0">
                    <a:solidFill>
                      <a:srgbClr val="996600"/>
                    </a:solidFill>
                  </a:rPr>
                  <a:t>D=</a:t>
                </a:r>
                <a:r>
                  <a:rPr lang="en-US" sz="2000" b="1" dirty="0">
                    <a:solidFill>
                      <a:srgbClr val="9966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srgbClr val="99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srgbClr val="996600"/>
                            </a:solidFill>
                            <a:latin typeface="Cambria Math"/>
                          </a:rPr>
                          <m:t>𝟐𝟓𝟎</m:t>
                        </m:r>
                        <m:r>
                          <a:rPr lang="en-US" sz="2000" b="1" i="1">
                            <a:solidFill>
                              <a:srgbClr val="9966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>
                            <a:solidFill>
                              <a:srgbClr val="996600"/>
                            </a:solidFill>
                            <a:latin typeface="Cambria Math"/>
                          </a:rPr>
                          <m:t>𝟎𝟎𝟎</m:t>
                        </m:r>
                      </m:num>
                      <m:den>
                        <m:r>
                          <a:rPr lang="en-US" sz="2000" b="1" i="1">
                            <a:solidFill>
                              <a:srgbClr val="99660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sz="2000" b="1" i="1">
                            <a:solidFill>
                              <a:srgbClr val="996600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000" b="1" i="1">
                            <a:solidFill>
                              <a:srgbClr val="996600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GB" sz="2000" b="1" dirty="0">
                    <a:solidFill>
                      <a:srgbClr val="996600"/>
                    </a:solidFill>
                  </a:rPr>
                  <a:t>=$2.5m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4" y="4190640"/>
                <a:ext cx="2479105" cy="541495"/>
              </a:xfrm>
              <a:prstGeom prst="rect">
                <a:avLst/>
              </a:prstGeom>
              <a:blipFill rotWithShape="0">
                <a:blip r:embed="rId3"/>
                <a:stretch>
                  <a:fillRect l="-2457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/>
          <p:cNvSpPr/>
          <p:nvPr/>
        </p:nvSpPr>
        <p:spPr>
          <a:xfrm>
            <a:off x="436619" y="4140435"/>
            <a:ext cx="2372195" cy="690463"/>
          </a:xfrm>
          <a:prstGeom prst="rect">
            <a:avLst/>
          </a:prstGeom>
          <a:noFill/>
          <a:ln w="38100">
            <a:solidFill>
              <a:srgbClr val="0033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Elbow Connector 22"/>
          <p:cNvCxnSpPr/>
          <p:nvPr/>
        </p:nvCxnSpPr>
        <p:spPr>
          <a:xfrm rot="10800000" flipV="1">
            <a:off x="3167200" y="3230587"/>
            <a:ext cx="2286000" cy="2377440"/>
          </a:xfrm>
          <a:prstGeom prst="bentConnector3">
            <a:avLst>
              <a:gd name="adj1" fmla="val -54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57200" y="5253138"/>
            <a:ext cx="2710644" cy="585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16496" y="5329535"/>
                <a:ext cx="41161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𝒕𝒔</m:t>
                        </m:r>
                      </m:sub>
                    </m:sSub>
                  </m:oMath>
                </a14:m>
                <a:r>
                  <a:rPr lang="en-GB" sz="2000" dirty="0">
                    <a:solidFill>
                      <a:srgbClr val="003366"/>
                    </a:solidFill>
                  </a:rPr>
                  <a:t>= $2.5m</a:t>
                </a:r>
                <a:r>
                  <a:rPr lang="en-US" altLang="zh-CN" sz="2000" dirty="0">
                    <a:solidFill>
                      <a:srgbClr val="003366"/>
                    </a:solidFill>
                  </a:rPr>
                  <a:t> ×</a:t>
                </a:r>
                <a:r>
                  <a:rPr lang="en-GB" sz="2000" dirty="0">
                    <a:solidFill>
                      <a:srgbClr val="003366"/>
                    </a:solidFill>
                  </a:rPr>
                  <a:t>0.4=$1m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96" y="5329535"/>
                <a:ext cx="4116174" cy="400110"/>
              </a:xfrm>
              <a:prstGeom prst="rect">
                <a:avLst/>
              </a:prstGeom>
              <a:blipFill rotWithShape="0">
                <a:blip r:embed="rId4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Elbow Connector 52"/>
          <p:cNvCxnSpPr/>
          <p:nvPr/>
        </p:nvCxnSpPr>
        <p:spPr>
          <a:xfrm rot="5400000">
            <a:off x="2389931" y="4061367"/>
            <a:ext cx="2072363" cy="516536"/>
          </a:xfrm>
          <a:prstGeom prst="bentConnector3">
            <a:avLst>
              <a:gd name="adj1" fmla="val 100063"/>
            </a:avLst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6ADEBA66-ED13-4D87-8BDC-0EBE0B4B122B}"/>
              </a:ext>
            </a:extLst>
          </p:cNvPr>
          <p:cNvSpPr txBox="1"/>
          <p:nvPr/>
        </p:nvSpPr>
        <p:spPr>
          <a:xfrm>
            <a:off x="5568775" y="3994499"/>
            <a:ext cx="3286882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Who claim the tax shield?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mbria" panose="02040503050406030204" pitchFamily="18" charset="0"/>
                <a:ea typeface="Cambria" panose="02040503050406030204" pitchFamily="18" charset="0"/>
              </a:rPr>
              <a:t>The Debt or Equity Holders? </a:t>
            </a:r>
            <a:endParaRPr lang="zh-CN" altLang="en-US" sz="20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59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19572" y="1800436"/>
                <a:ext cx="8206172" cy="444796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ea typeface="宋体" pitchFamily="2" charset="-122"/>
                  </a:rPr>
                  <a:t>Considering Taxes (but not the other frictions): 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400" dirty="0">
                  <a:ea typeface="宋体" pitchFamily="2" charset="-122"/>
                </a:endParaRP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400" dirty="0">
                  <a:ea typeface="宋体" pitchFamily="2" charset="-122"/>
                </a:endParaRPr>
              </a:p>
              <a:p>
                <a:pPr lvl="1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CN" sz="2000" dirty="0">
                    <a:ea typeface="宋体" pitchFamily="2" charset="-122"/>
                  </a:rPr>
                  <a:t>V</a:t>
                </a:r>
                <a:r>
                  <a:rPr lang="en-US" altLang="zh-CN" sz="2000" baseline="-25000" dirty="0">
                    <a:ea typeface="宋体" pitchFamily="2" charset="-122"/>
                  </a:rPr>
                  <a:t>L</a:t>
                </a:r>
                <a:r>
                  <a:rPr lang="en-US" altLang="zh-CN" sz="2000" dirty="0">
                    <a:ea typeface="宋体" pitchFamily="2" charset="-122"/>
                  </a:rPr>
                  <a:t> is the value of the levered firm,</a:t>
                </a:r>
              </a:p>
              <a:p>
                <a:pPr lvl="1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zh-CN" sz="2000" dirty="0">
                    <a:ea typeface="宋体" pitchFamily="2" charset="-122"/>
                  </a:rPr>
                  <a:t>V</a:t>
                </a:r>
                <a:r>
                  <a:rPr lang="en-US" altLang="zh-CN" sz="2000" baseline="-25000" dirty="0">
                    <a:ea typeface="宋体" pitchFamily="2" charset="-122"/>
                  </a:rPr>
                  <a:t>U</a:t>
                </a:r>
                <a:r>
                  <a:rPr lang="en-US" altLang="zh-CN" sz="2000" dirty="0">
                    <a:ea typeface="宋体" pitchFamily="2" charset="-122"/>
                  </a:rPr>
                  <a:t> is the value of the unlevered firm,</a:t>
                </a:r>
              </a:p>
              <a:p>
                <a:pPr lvl="1"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𝐷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en-US" altLang="zh-CN" sz="2000" dirty="0">
                    <a:ea typeface="宋体" pitchFamily="2" charset="-122"/>
                  </a:rPr>
                  <a:t> is the interest payment,</a:t>
                </a:r>
              </a:p>
              <a:p>
                <a:pPr lvl="1"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zh-CN" sz="2000" dirty="0">
                    <a:ea typeface="宋体" pitchFamily="2" charset="-122"/>
                  </a:rPr>
                  <a:t> is the tax rate.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ea typeface="宋体" pitchFamily="2" charset="-122"/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sz="2400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𝑡𝑠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sz="2400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solidFill>
                          <a:srgbClr val="000066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sz="2400" i="1">
                        <a:solidFill>
                          <a:srgbClr val="000066"/>
                        </a:solidFill>
                        <a:latin typeface="Cambria Math"/>
                        <a:ea typeface="Cambria Math"/>
                      </a:rPr>
                      <m:t>×</m:t>
                    </m:r>
                    <m:r>
                      <a:rPr lang="en-US" sz="2400" i="1">
                        <a:solidFill>
                          <a:srgbClr val="000066"/>
                        </a:solidFill>
                        <a:latin typeface="Cambria Math"/>
                        <a:ea typeface="Cambria Math"/>
                      </a:rPr>
                      <m:t>𝐷</m:t>
                    </m:r>
                  </m:oMath>
                </a14:m>
                <a:r>
                  <a:rPr lang="en-US" altLang="zh-CN" sz="2400" dirty="0">
                    <a:solidFill>
                      <a:srgbClr val="000066"/>
                    </a:solidFill>
                    <a:ea typeface="宋体" pitchFamily="2" charset="-122"/>
                  </a:rPr>
                  <a:t>.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ea typeface="宋体" pitchFamily="2" charset="-122"/>
                  </a:rPr>
                  <a:t>Value of tax shield is increasing in debt level, so is the (levered) firm value. 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572" y="1800436"/>
                <a:ext cx="8206172" cy="4447964"/>
              </a:xfrm>
              <a:blipFill>
                <a:blip r:embed="rId2"/>
                <a:stretch>
                  <a:fillRect l="-1114" t="-1096" b="-2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BB983-1314-4955-8670-892CDFE4C727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>
            <a:normAutofit/>
          </a:bodyPr>
          <a:lstStyle/>
          <a:p>
            <a:r>
              <a:rPr lang="en-US" altLang="zh-CN" dirty="0"/>
              <a:t>Adjusted Present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49023" y="2420888"/>
                <a:ext cx="4547270" cy="781561"/>
              </a:xfrm>
              <a:prstGeom prst="rect">
                <a:avLst/>
              </a:prstGeom>
              <a:noFill/>
              <a:ln w="38100">
                <a:solidFill>
                  <a:srgbClr val="996600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𝐿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/>
                            </a:rPr>
                            <m:t>𝑈</m:t>
                          </m:r>
                        </m:sub>
                      </m:sSub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220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  <m:r>
                            <a:rPr lang="en-US" sz="2200" i="1" smtClean="0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sz="2200" b="0" i="1" smtClean="0">
                              <a:latin typeface="Cambria Math"/>
                              <a:ea typeface="Cambria Math"/>
                            </a:rPr>
                            <m:t>𝐷</m:t>
                          </m:r>
                        </m:num>
                        <m:den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US" sz="2200" b="0" i="1" smtClean="0">
                          <a:latin typeface="Cambria Math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sz="2200" i="1">
                          <a:latin typeface="Cambria Math"/>
                          <a:ea typeface="Cambria Math"/>
                        </a:rPr>
                        <m:t>𝐷</m:t>
                      </m:r>
                      <m:r>
                        <a:rPr lang="en-US" sz="2200" i="1" smtClean="0">
                          <a:latin typeface="Cambria Math"/>
                          <a:ea typeface="Cambria Math"/>
                        </a:rPr>
                        <m:t>≡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𝑡𝑠</m:t>
                          </m:r>
                        </m:sub>
                      </m:sSub>
                    </m:oMath>
                  </m:oMathPara>
                </a14:m>
                <a:endParaRPr lang="en-US" sz="2200" b="0" dirty="0">
                  <a:ea typeface="Cambria Math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023" y="2420888"/>
                <a:ext cx="4547270" cy="781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9966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297497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training presentation">
  <a:themeElements>
    <a:clrScheme name="Sales Training_fina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Sales Training_final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692150" marR="0" indent="-347663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0000"/>
          <a:buFont typeface="Wingdings" pitchFamily="2" charset="2"/>
          <a:buChar char="l"/>
          <a:tabLst/>
          <a:defRPr kumimoji="0" 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ales Training_fina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les Training_fina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les Training_fina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15275</TotalTime>
  <Words>2424</Words>
  <Application>Microsoft Office PowerPoint</Application>
  <PresentationFormat>On-screen Show (4:3)</PresentationFormat>
  <Paragraphs>348</Paragraphs>
  <Slides>30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宋体</vt:lpstr>
      <vt:lpstr>Arial</vt:lpstr>
      <vt:lpstr>Cambria</vt:lpstr>
      <vt:lpstr>Cambria Math</vt:lpstr>
      <vt:lpstr>Comic Sans MS</vt:lpstr>
      <vt:lpstr>Wingdings</vt:lpstr>
      <vt:lpstr>Sales training presentation</vt:lpstr>
      <vt:lpstr>Corporate Finance Lecture 8.2: Capital Structure:  M&amp;M Theorem, Cost of Capital (with tax)</vt:lpstr>
      <vt:lpstr>Irrelevant?</vt:lpstr>
      <vt:lpstr>Taxes</vt:lpstr>
      <vt:lpstr>Taxes</vt:lpstr>
      <vt:lpstr>The M&amp;M Theorem with Taxes</vt:lpstr>
      <vt:lpstr>JELLYBEANS, INC.</vt:lpstr>
      <vt:lpstr>Tax Shield</vt:lpstr>
      <vt:lpstr>Cash Flows to Equity Holders</vt:lpstr>
      <vt:lpstr>Adjusted Present Value</vt:lpstr>
      <vt:lpstr>Adjusted Present Value</vt:lpstr>
      <vt:lpstr>The M&amp;M Theorem with Taxes</vt:lpstr>
      <vt:lpstr>M&amp;M #2 With Taxes (Optional)</vt:lpstr>
      <vt:lpstr>The Effect of Financial Leverage</vt:lpstr>
      <vt:lpstr>The Effect of Financial Leverage</vt:lpstr>
      <vt:lpstr>JELLYBEANS, INC.</vt:lpstr>
      <vt:lpstr>WACC Revisited</vt:lpstr>
      <vt:lpstr>JELLYBEANS, INC.</vt:lpstr>
      <vt:lpstr>Review: WACC with Taxes</vt:lpstr>
      <vt:lpstr>Effective After-Tax Cost of Debt</vt:lpstr>
      <vt:lpstr>JELLYBEANS, INC.</vt:lpstr>
      <vt:lpstr>WACC and R_A</vt:lpstr>
      <vt:lpstr>WACC and R_A</vt:lpstr>
      <vt:lpstr>WACC and R_A</vt:lpstr>
      <vt:lpstr>WACC and Firm Value</vt:lpstr>
      <vt:lpstr>WACC and Firm Value</vt:lpstr>
      <vt:lpstr>JELLYBEANS, INC.</vt:lpstr>
      <vt:lpstr>Takeaways</vt:lpstr>
      <vt:lpstr>Takeaways</vt:lpstr>
      <vt:lpstr>Exercise</vt:lpstr>
      <vt:lpstr>Exercise</vt:lpstr>
    </vt:vector>
  </TitlesOfParts>
  <Company>Ross School of 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Finance FIN 521 Lecture 1: Introduction</dc:title>
  <dc:creator>Fangyuan MA</dc:creator>
  <cp:lastModifiedBy>phbs</cp:lastModifiedBy>
  <cp:revision>1805</cp:revision>
  <dcterms:created xsi:type="dcterms:W3CDTF">2010-01-08T14:00:16Z</dcterms:created>
  <dcterms:modified xsi:type="dcterms:W3CDTF">2024-12-31T08:52:35Z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TC012137211033</vt:lpwstr>
  </property>
</Properties>
</file>