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58" r:id="rId5"/>
    <p:sldId id="259" r:id="rId6"/>
    <p:sldId id="261" r:id="rId7"/>
    <p:sldId id="267" r:id="rId8"/>
    <p:sldId id="266" r:id="rId9"/>
    <p:sldId id="268" r:id="rId10"/>
    <p:sldId id="270" r:id="rId11"/>
    <p:sldId id="273" r:id="rId12"/>
    <p:sldId id="262" r:id="rId13"/>
    <p:sldId id="272" r:id="rId14"/>
    <p:sldId id="283" r:id="rId15"/>
    <p:sldId id="265" r:id="rId16"/>
    <p:sldId id="264" r:id="rId17"/>
    <p:sldId id="275" r:id="rId18"/>
    <p:sldId id="263" r:id="rId19"/>
    <p:sldId id="274" r:id="rId20"/>
    <p:sldId id="276" r:id="rId21"/>
    <p:sldId id="277" r:id="rId22"/>
    <p:sldId id="278" r:id="rId23"/>
    <p:sldId id="282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CFC007-28B8-4E83-A6A1-AD860A0E6477}">
          <p14:sldIdLst>
            <p14:sldId id="256"/>
            <p14:sldId id="257"/>
            <p14:sldId id="271"/>
            <p14:sldId id="258"/>
            <p14:sldId id="259"/>
            <p14:sldId id="261"/>
            <p14:sldId id="267"/>
            <p14:sldId id="266"/>
            <p14:sldId id="268"/>
            <p14:sldId id="270"/>
            <p14:sldId id="273"/>
            <p14:sldId id="262"/>
            <p14:sldId id="272"/>
            <p14:sldId id="283"/>
            <p14:sldId id="265"/>
            <p14:sldId id="264"/>
            <p14:sldId id="275"/>
            <p14:sldId id="263"/>
            <p14:sldId id="274"/>
            <p14:sldId id="276"/>
            <p14:sldId id="277"/>
            <p14:sldId id="278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85498" autoAdjust="0"/>
  </p:normalViewPr>
  <p:slideViewPr>
    <p:cSldViewPr snapToGrid="0">
      <p:cViewPr varScale="1">
        <p:scale>
          <a:sx n="68" d="100"/>
          <a:sy n="68" d="100"/>
        </p:scale>
        <p:origin x="2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0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D9F6A-57DD-49AA-B14E-F030D55A1868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B9FDA-4AAB-4CBA-BD39-1CD7F3DCB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静态程序库：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于链接生成可执行文件阶段。链接器会将程序中使用到函数的代码从库文件中拷贝到应用程序中，一旦链接完成生成可执行文件之后，在执行程序的时候就不需要静态库了。（可执行文件大，多个程序运行时占用内存空间，修改库时要重新编译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动态库：又叫做共享库，在程序链接时只是做一些标记，程序运行时动态加载所需要的模块。（运行多个程序可以共享，速度稍慢，更换动态库不需要重新编译程序）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52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位机器一个存储单元存储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个字节，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就是指上一个存储单元</a:t>
            </a:r>
            <a:endParaRPr lang="en-US" altLang="zh-CN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函数的参数地址比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EBP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的值高，而函数的局部变量地址比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EBP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的值低，因此参数或局部变量总是通过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EBP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加减一定的偏移地址来访问的，比如，要访问函数的第一个参数为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EBP+8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37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总长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128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位的指令分别按照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64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位为单位进行编辑的话：旧的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Intel 80286 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）需要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个指令，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需要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个指令，而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64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则只要两个指令。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5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2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5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EBX</a:t>
            </a:r>
            <a:r>
              <a:rPr lang="zh-CN" altLang="en-US" dirty="0"/>
              <a:t>：基地址寄存器，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主要用于在内存寻址时存放基地址。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代表一个寄存器指针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$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代表一个立即数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9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4G</a:t>
            </a:r>
            <a:r>
              <a:rPr lang="zh-CN" altLang="en-US" dirty="0"/>
              <a:t>的寻址空间</a:t>
            </a:r>
            <a:endParaRPr lang="en-US" altLang="zh-CN" dirty="0"/>
          </a:p>
          <a:p>
            <a:r>
              <a:rPr lang="en-US" altLang="zh-CN" dirty="0"/>
              <a:t>2^10 = 1 K 2^20 = 1M 2^30 = 1G 2^32 = 4G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1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全局变量：作用域是整个程序，定义在函数体外部。局部变量作用域是函数体内部。</a:t>
            </a:r>
            <a:r>
              <a:rPr lang="en-US" altLang="zh-CN" dirty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B9FDA-4AAB-4CBA-BD39-1CD7F3DCB6C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4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65EC-D7F1-421F-A71F-B81573030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A4E7AE-124E-41E6-BB16-AB9AA324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92C11-BDFE-4143-829D-8EF5F3C8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41681-0090-4BCA-B3E2-4C539295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1EDB9-F630-48DE-809A-3D7ED8AB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5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27A37-8893-4C2C-845E-BB0F4D05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EE709-5E3E-41C9-81F7-3D8F9857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038A4-8787-4413-9D18-0B7AC141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1E03A-C20E-4517-B473-330F20F2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2AB18-723C-4394-B513-F71E6335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F9478D-E142-486C-9647-9247C66AB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C642D-AA5D-4C95-B678-7D5493A93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C5418-B12E-4F2F-88AB-C26DA303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A0661-9410-4B12-950A-01C8F847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4F0F3-210C-4438-9C4B-366FB8CA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5E5F3-6E1A-478C-8E94-505769D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EC434-4B68-4820-B2C3-AE2FB89C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354A4-FCC7-4D86-BC9B-2823E0BF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61267-D2C0-4DDC-90C1-87807E18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BC3E2-93A0-4DE4-98CF-BF7CFEAF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3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CC7F-9503-4CAC-BB42-813288EB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0E3DE-846C-496F-91C4-8E598EAF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6B256-6B87-4513-95CC-D3ABA79E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BDEA6-2F96-47C5-9AE8-47978CB3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E3B1B-A8FB-44FB-9FCF-81881877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2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9A019-93EB-4DD4-ACAE-88417FEB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AA2E2-8751-486F-8863-9447A42E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85C7A-D4F2-4336-A7F3-898358A7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785FC-BB33-4D47-A870-FF18FA93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DE479-143A-4B3B-A438-0D5EC39A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67B02-C0E2-4169-B55B-E11C2A5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738E9-3513-4044-9979-E27CA55B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4FF28-8F3E-4B72-BFD3-3F592B81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3E864-E216-4BCC-8BFE-4D350E22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9870E-8C52-4B0A-9439-607DD6970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52ED4A-1997-4201-A90C-66049A28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75114-C6EF-47AD-BC64-1652E970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87EAB6-2744-4872-9276-0EE25ECF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1E18B4-085D-409A-8499-3F33FC5D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7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9481B-4746-4A27-9F92-3564AC1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622AE-237D-48C1-9C9E-ADEBCB6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F0A8D-4587-4733-B022-04DC2E7B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00670-9FD8-4949-B31E-250A61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C7BE9-8A82-46C6-831E-76EAD140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6E53F-7606-4ECD-AA9D-DD017F38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86A09-733E-4075-B4C2-76E9A8F8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1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1E129-C7B1-46DA-84C8-2C087119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78F04-8C5B-49EE-8F9A-0A7AB5A01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E2C40-54BC-4EBD-97A3-B8268F60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2B5C3-27A9-4A83-BCDF-7E79BAD0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4E498-F1F6-4559-AF7C-E3211226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630E7-3306-4E7A-82D6-7A471980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9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9122F-CDCE-46BF-9A6B-C4AA1A9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7DC59-D591-4EF9-BD64-256AC24CA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A2162-AD01-41CE-80A1-4BBA2C3C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3EEF0-1A6A-43D2-8CDA-0C931150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15082-8394-4130-AD51-E6E3FF20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728A9-011E-4AC9-83FD-78C86352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6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6741D0-C983-4ECB-8D26-01335420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5251E-5D81-4337-86F8-588E0945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3FDC6-29E4-46E2-A28F-2ADF39BAE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A4DF-DB1B-4F0F-A4FC-F2BFFE0A0A5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16939-DEB0-4009-9891-DA3015CA9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2CC4-D0FD-46C5-972D-0BF213FB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F101-CC80-4A87-8FBD-AE76336AD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B1%80%E9%83%A8%E5%8F%98%E9%87%8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xiaoyafang123/article/details/5216084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7D4EF-B251-4EE2-B66B-5C41CB3FF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Information Security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07C60-3BF1-49CE-A3BE-3C66BE5B0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基础知识补充</a:t>
            </a:r>
          </a:p>
        </p:txBody>
      </p:sp>
    </p:spTree>
    <p:extLst>
      <p:ext uri="{BB962C8B-B14F-4D97-AF65-F5344CB8AC3E}">
        <p14:creationId xmlns:p14="http://schemas.microsoft.com/office/powerpoint/2010/main" val="344546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3430D-FF99-406F-809E-7C495D8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汇编常见的寄存器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645C92-12EB-4EC6-BCE9-48470781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65" y="1733714"/>
            <a:ext cx="5061987" cy="40940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7E0D1A-0105-4BED-9F5E-BEE8A2918765}"/>
              </a:ext>
            </a:extLst>
          </p:cNvPr>
          <p:cNvSpPr txBox="1"/>
          <p:nvPr/>
        </p:nvSpPr>
        <p:spPr>
          <a:xfrm>
            <a:off x="291209" y="1518568"/>
            <a:ext cx="6936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</a:rPr>
              <a:t>EAX——</a:t>
            </a:r>
            <a:r>
              <a:rPr lang="zh-CN" altLang="en-US" sz="2400" dirty="0">
                <a:solidFill>
                  <a:srgbClr val="C00000"/>
                </a:solidFill>
              </a:rPr>
              <a:t>累加器（</a:t>
            </a:r>
            <a:r>
              <a:rPr lang="en-US" altLang="zh-CN" sz="2400" dirty="0">
                <a:solidFill>
                  <a:srgbClr val="C00000"/>
                </a:solidFill>
              </a:rPr>
              <a:t>Accumulator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EAX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是很多加法乘法指令的缺省寄存器，用来储存计算产生的中间结果。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例如：把一列的数字加起来。一开始累加器设定为零，每个数字依序地被加到累加器中，当所有的数字都被加入后，结果才写回到主存中。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</a:rPr>
              <a:t>EBP——</a:t>
            </a:r>
            <a:r>
              <a:rPr lang="zh-CN" altLang="en-US" sz="2400" dirty="0">
                <a:solidFill>
                  <a:srgbClr val="C00000"/>
                </a:solidFill>
              </a:rPr>
              <a:t>基址指针寄存器（</a:t>
            </a:r>
            <a:r>
              <a:rPr lang="en-US" altLang="zh-CN" sz="2400" dirty="0">
                <a:solidFill>
                  <a:srgbClr val="C00000"/>
                </a:solidFill>
              </a:rPr>
              <a:t>Base Pointer Register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存放当前栈帧的</a:t>
            </a:r>
            <a:r>
              <a:rPr lang="zh-CN" altLang="en-US" sz="2400" b="1" dirty="0"/>
              <a:t>栈底</a:t>
            </a:r>
            <a:r>
              <a:rPr lang="zh-CN" altLang="en-US" sz="2400" dirty="0"/>
              <a:t>的地址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</a:rPr>
              <a:t>ESP——</a:t>
            </a:r>
            <a:r>
              <a:rPr lang="zh-CN" altLang="en-US" sz="2400" dirty="0">
                <a:solidFill>
                  <a:srgbClr val="C00000"/>
                </a:solidFill>
              </a:rPr>
              <a:t>堆栈指针寄存器（</a:t>
            </a:r>
            <a:r>
              <a:rPr lang="en-US" altLang="zh-CN" sz="2400" dirty="0">
                <a:solidFill>
                  <a:srgbClr val="C00000"/>
                </a:solidFill>
              </a:rPr>
              <a:t>Stack Pointer Register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存放当前</a:t>
            </a:r>
            <a:r>
              <a:rPr lang="zh-CN" altLang="en-US" sz="2400" b="1" dirty="0"/>
              <a:t>栈顶</a:t>
            </a:r>
            <a:r>
              <a:rPr lang="zh-CN" altLang="en-US" sz="2400" dirty="0"/>
              <a:t>的指针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</a:rPr>
              <a:t>EIP——</a:t>
            </a:r>
            <a:r>
              <a:rPr lang="zh-CN" altLang="en-US" sz="2400" dirty="0">
                <a:solidFill>
                  <a:srgbClr val="C00000"/>
                </a:solidFill>
              </a:rPr>
              <a:t>指令寄存器（</a:t>
            </a:r>
            <a:r>
              <a:rPr lang="en-US" altLang="zh-CN" sz="2400" dirty="0">
                <a:solidFill>
                  <a:srgbClr val="C00000"/>
                </a:solidFill>
              </a:rPr>
              <a:t>Instruction Pointer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存放</a:t>
            </a:r>
            <a:r>
              <a:rPr lang="en-US" altLang="zh-CN" sz="2400" dirty="0"/>
              <a:t>CPU</a:t>
            </a:r>
            <a:r>
              <a:rPr lang="zh-CN" altLang="en-US" sz="2400" dirty="0"/>
              <a:t>即将执行的下一条指令的地址</a:t>
            </a:r>
          </a:p>
        </p:txBody>
      </p:sp>
    </p:spTree>
    <p:extLst>
      <p:ext uri="{BB962C8B-B14F-4D97-AF65-F5344CB8AC3E}">
        <p14:creationId xmlns:p14="http://schemas.microsoft.com/office/powerpoint/2010/main" val="380449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61FF-E6BF-4654-9576-A7576DEE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汇编常见的寄存器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E1C63-DDDE-4294-B09A-0840CE76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7356455" cy="50246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C00000"/>
                </a:solidFill>
              </a:rPr>
              <a:t>EBP——</a:t>
            </a:r>
            <a:r>
              <a:rPr lang="zh-CN" altLang="en-US" sz="2800" dirty="0">
                <a:solidFill>
                  <a:srgbClr val="C00000"/>
                </a:solidFill>
              </a:rPr>
              <a:t>基址</a:t>
            </a:r>
            <a:r>
              <a:rPr lang="zh-CN" altLang="en-US" dirty="0">
                <a:solidFill>
                  <a:srgbClr val="C00000"/>
                </a:solidFill>
              </a:rPr>
              <a:t>指</a:t>
            </a:r>
            <a:r>
              <a:rPr lang="zh-CN" altLang="en-US" sz="2800" dirty="0">
                <a:solidFill>
                  <a:srgbClr val="C00000"/>
                </a:solidFill>
              </a:rPr>
              <a:t>针寄存器（</a:t>
            </a:r>
            <a:r>
              <a:rPr lang="en-US" altLang="zh-CN" sz="2800" dirty="0">
                <a:solidFill>
                  <a:srgbClr val="C00000"/>
                </a:solidFill>
              </a:rPr>
              <a:t>Base Pointer Register</a:t>
            </a:r>
            <a:r>
              <a:rPr lang="zh-CN" altLang="en-US" sz="2800" dirty="0">
                <a:solidFill>
                  <a:srgbClr val="C00000"/>
                </a:solidFill>
              </a:rPr>
              <a:t>）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存放当前栈帧的栈底的地址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C00000"/>
                </a:solidFill>
              </a:rPr>
              <a:t>ESP——</a:t>
            </a:r>
            <a:r>
              <a:rPr lang="zh-CN" altLang="en-US" sz="2800" dirty="0">
                <a:solidFill>
                  <a:srgbClr val="C00000"/>
                </a:solidFill>
              </a:rPr>
              <a:t>堆栈指针寄存器（</a:t>
            </a:r>
            <a:r>
              <a:rPr lang="en-US" altLang="zh-CN" sz="2800" dirty="0">
                <a:solidFill>
                  <a:srgbClr val="C00000"/>
                </a:solidFill>
              </a:rPr>
              <a:t>Base Pointer Register</a:t>
            </a:r>
            <a:r>
              <a:rPr lang="zh-CN" altLang="en-US" sz="2800" dirty="0">
                <a:solidFill>
                  <a:srgbClr val="C00000"/>
                </a:solidFill>
              </a:rPr>
              <a:t>）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存放当前栈顶的指针</a:t>
            </a: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每一次函数的调用，都会在调用栈（</a:t>
            </a:r>
            <a:r>
              <a:rPr lang="en-US" altLang="zh-CN" dirty="0"/>
              <a:t>call stack</a:t>
            </a:r>
            <a:r>
              <a:rPr lang="zh-CN" altLang="en-US" dirty="0"/>
              <a:t>）上维护一个独立的栈帧（</a:t>
            </a:r>
            <a:r>
              <a:rPr lang="en-US" altLang="zh-CN" dirty="0"/>
              <a:t>stack frame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关于栈的详细内容会在后面进行解释。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07C539-6B92-4AA4-AB86-C65EBE0E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68" y="1307402"/>
            <a:ext cx="3736076" cy="44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5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3430D-FF99-406F-809E-7C495D8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计算机执行指令的过程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48FFEA-3F0B-4DF1-B966-2E80F0E5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049" y="1690688"/>
            <a:ext cx="5818707" cy="3820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913977-42F4-4138-B5EF-CA2FCD34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721" y="307630"/>
            <a:ext cx="1904902" cy="34427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EAB685-F53B-4A21-ADEE-EC3D99DF6120}"/>
              </a:ext>
            </a:extLst>
          </p:cNvPr>
          <p:cNvSpPr txBox="1"/>
          <p:nvPr/>
        </p:nvSpPr>
        <p:spPr>
          <a:xfrm>
            <a:off x="7888065" y="3711670"/>
            <a:ext cx="386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IR</a:t>
            </a:r>
            <a:r>
              <a:rPr lang="zh-CN" altLang="en-US" dirty="0"/>
              <a:t>：存放正在执行的指令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：存放下一条指令（等同于</a:t>
            </a:r>
            <a:r>
              <a:rPr lang="en-US" altLang="zh-CN" dirty="0"/>
              <a:t>EIP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顺序执行时，执行完一条指令</a:t>
            </a:r>
            <a:r>
              <a:rPr lang="en-US" altLang="zh-CN" dirty="0"/>
              <a:t>(PC)+1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F281FF-FC2F-49A8-BA42-E63B16164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961" y="4974201"/>
            <a:ext cx="3983537" cy="13673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AB50B2-0EAA-4F1A-B4BD-D294E72DC37D}"/>
              </a:ext>
            </a:extLst>
          </p:cNvPr>
          <p:cNvSpPr txBox="1"/>
          <p:nvPr/>
        </p:nvSpPr>
        <p:spPr>
          <a:xfrm>
            <a:off x="7577164" y="4689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立即数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F61F41-DDCA-4DFC-B038-72D81FDF2AC0}"/>
              </a:ext>
            </a:extLst>
          </p:cNvPr>
          <p:cNvSpPr txBox="1"/>
          <p:nvPr/>
        </p:nvSpPr>
        <p:spPr>
          <a:xfrm>
            <a:off x="8725159" y="4689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46D255-E741-C166-C26A-AEF8B5258B3D}"/>
              </a:ext>
            </a:extLst>
          </p:cNvPr>
          <p:cNvSpPr txBox="1"/>
          <p:nvPr/>
        </p:nvSpPr>
        <p:spPr>
          <a:xfrm>
            <a:off x="9873154" y="462327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EBX</a:t>
            </a:r>
            <a:r>
              <a:rPr lang="zh-CN" altLang="en-US" dirty="0"/>
              <a:t>：基地址寄存器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主要用于在内存寻址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时存放基地址。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CAC8D-615D-E7D2-183A-2097BB4DBCDF}"/>
              </a:ext>
            </a:extLst>
          </p:cNvPr>
          <p:cNvSpPr txBox="1"/>
          <p:nvPr/>
        </p:nvSpPr>
        <p:spPr>
          <a:xfrm>
            <a:off x="6670623" y="51857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56FB69-D152-3331-16AA-29EBB978B96B}"/>
              </a:ext>
            </a:extLst>
          </p:cNvPr>
          <p:cNvSpPr txBox="1"/>
          <p:nvPr/>
        </p:nvSpPr>
        <p:spPr>
          <a:xfrm>
            <a:off x="7584372" y="5208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0B4D4B-5876-BB12-CBF1-97049B03B3A4}"/>
              </a:ext>
            </a:extLst>
          </p:cNvPr>
          <p:cNvSpPr txBox="1"/>
          <p:nvPr/>
        </p:nvSpPr>
        <p:spPr>
          <a:xfrm>
            <a:off x="8655712" y="51901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356104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7573-1A23-4B87-805F-6698D1C0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进程内存布局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E1705-7CA8-4462-AE97-7DF2540B7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09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6159D-864C-6D53-1D66-C9530A38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Units of Measurement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91163-6473-BB1E-ADFB-922A2224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比特</a:t>
            </a:r>
            <a:r>
              <a:rPr lang="en-US" altLang="zh-CN" dirty="0"/>
              <a:t>Bit</a:t>
            </a:r>
            <a:r>
              <a:rPr lang="zh-CN" altLang="en-US" dirty="0"/>
              <a:t>：一个二进制数，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字节</a:t>
            </a:r>
            <a:r>
              <a:rPr lang="en-US" altLang="zh-CN" dirty="0"/>
              <a:t>Byte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字节 </a:t>
            </a:r>
            <a:r>
              <a:rPr lang="en-US" altLang="zh-CN" dirty="0"/>
              <a:t>= 8</a:t>
            </a:r>
            <a:r>
              <a:rPr lang="zh-CN" altLang="en-US" dirty="0"/>
              <a:t>比特</a:t>
            </a:r>
            <a:endParaRPr lang="en-US" altLang="zh-CN" dirty="0"/>
          </a:p>
          <a:p>
            <a:r>
              <a:rPr lang="zh-CN" altLang="en-US" dirty="0"/>
              <a:t>四比特可以表示为一个十六进制数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8F9E3-731A-5BE5-2459-748BDCC8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96" y="365125"/>
            <a:ext cx="4554404" cy="3118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FAEB90-5732-75AD-C383-313FA9FE3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48" y="3483902"/>
            <a:ext cx="6890400" cy="28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4813-7DD1-4989-ADEA-4775548A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位进程内存布局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05109-BFE1-40D1-95B0-E01DFFDB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831" y="1812999"/>
            <a:ext cx="4522009" cy="45560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Text segment: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具有只读属性，包含程序代码和只读数据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Static data segment: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存放的是全局变量和静态变量。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Heap(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堆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存放动态分配的数据，一般由程序动态分配和释放。如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中用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malloc()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函数申请的空间，需要用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free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函数释放。由内存的低地址向高地址增长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Stack(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栈）：由系统自动分配释放，存放函数的参数值、局部变量的值、返回地址等。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从内存的高地址向低地址增长。同一个函数中相邻定义的两个局部变量，在该区域的存储地址也相邻。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CB6C3-D1FC-4528-9B12-76704D4E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0" y="1690688"/>
            <a:ext cx="7408124" cy="44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6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6D388-70AE-4C4E-BCF1-9C66A476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5ACF-D096-4CC4-828C-BE5400AD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7379752" cy="381900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允许元素插入与删除的一端称为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栈顶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，栈按照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按照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FILO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First In Last Out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后进先出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）的原则存储数据。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寄存器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EBP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指向当前的栈帧的底部（高地址），寄存器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ESP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指向当前的栈帧的顶部（低地址）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4C38C0-BCA6-4331-BD33-07AA52FA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189" y="1428702"/>
            <a:ext cx="3374263" cy="40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8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171C4-44AC-4FFB-8BD8-24C8E0D0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压栈（</a:t>
            </a:r>
            <a:r>
              <a:rPr lang="en-US" altLang="zh-CN" dirty="0"/>
              <a:t>push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4F18C3-8C13-45DA-9BCD-174D1667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9" y="1586833"/>
            <a:ext cx="9677195" cy="4254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46572B-EDD4-4907-B815-09568718CFE8}"/>
              </a:ext>
            </a:extLst>
          </p:cNvPr>
          <p:cNvSpPr txBox="1"/>
          <p:nvPr/>
        </p:nvSpPr>
        <p:spPr>
          <a:xfrm>
            <a:off x="7316171" y="1904634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ESP</a:t>
            </a:r>
            <a:r>
              <a:rPr lang="zh-CN" altLang="en-US" dirty="0"/>
              <a:t>指向下一个存储单元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FF9B1E-CBA8-4AAB-8B95-D31ADCF88841}"/>
              </a:ext>
            </a:extLst>
          </p:cNvPr>
          <p:cNvSpPr txBox="1"/>
          <p:nvPr/>
        </p:nvSpPr>
        <p:spPr>
          <a:xfrm>
            <a:off x="7306574" y="2303246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将寄存器</a:t>
            </a:r>
            <a:r>
              <a:rPr lang="en-US" altLang="zh-CN" dirty="0"/>
              <a:t>EAX</a:t>
            </a:r>
            <a:r>
              <a:rPr lang="zh-CN" altLang="en-US" dirty="0"/>
              <a:t>中的值存入该单元中</a:t>
            </a:r>
          </a:p>
        </p:txBody>
      </p:sp>
    </p:spTree>
    <p:extLst>
      <p:ext uri="{BB962C8B-B14F-4D97-AF65-F5344CB8AC3E}">
        <p14:creationId xmlns:p14="http://schemas.microsoft.com/office/powerpoint/2010/main" val="369828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171C4-44AC-4FFB-8BD8-24C8E0D0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出栈（</a:t>
            </a:r>
            <a:r>
              <a:rPr lang="en-US" altLang="zh-CN" dirty="0"/>
              <a:t>pop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8CA379-4707-47BA-B964-52073FB3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89" y="1734183"/>
            <a:ext cx="9300407" cy="41540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44FA27-E569-4D7B-8A37-257EC5D657BF}"/>
              </a:ext>
            </a:extLst>
          </p:cNvPr>
          <p:cNvSpPr txBox="1"/>
          <p:nvPr/>
        </p:nvSpPr>
        <p:spPr>
          <a:xfrm>
            <a:off x="9107501" y="2131659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ESP</a:t>
            </a:r>
            <a:r>
              <a:rPr lang="zh-CN" altLang="en-US" dirty="0"/>
              <a:t>指向的地址内的值弹出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12114-B03B-49E0-8A8B-1ACCACB0C153}"/>
              </a:ext>
            </a:extLst>
          </p:cNvPr>
          <p:cNvSpPr txBox="1"/>
          <p:nvPr/>
        </p:nvSpPr>
        <p:spPr>
          <a:xfrm>
            <a:off x="7326265" y="2441313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ESP</a:t>
            </a:r>
            <a:r>
              <a:rPr lang="zh-CN" altLang="en-US" dirty="0"/>
              <a:t>指针向上移动一格</a:t>
            </a:r>
          </a:p>
        </p:txBody>
      </p:sp>
    </p:spTree>
    <p:extLst>
      <p:ext uri="{BB962C8B-B14F-4D97-AF65-F5344CB8AC3E}">
        <p14:creationId xmlns:p14="http://schemas.microsoft.com/office/powerpoint/2010/main" val="237390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C3314-E808-4B2C-8218-B767C2BB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69DE0-4ABD-4815-BFC5-D38A0E4D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语言中，每个栈帧对应着一个未运行完的函数。栈帧中保存了该函数的返回地址和局部变量。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从逻辑上讲，栈帧就是一个函数执行的环境：函数参数、函数的</a:t>
            </a:r>
            <a:r>
              <a:rPr lang="zh-CN" altLang="en-US" dirty="0">
                <a:solidFill>
                  <a:srgbClr val="333333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局部变量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、函数执行完后返回到哪里等等。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每个函数的每次调用，都有它自己独立的一个栈帧，这个栈帧中维持着所需要的各种信息。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5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FD4C-292B-4F75-9251-4D01A8C4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CAE22-9F94-47DB-A630-BF991C51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程序从编译到运行的过程</a:t>
            </a:r>
            <a:endParaRPr lang="en-US" altLang="zh-CN" dirty="0"/>
          </a:p>
          <a:p>
            <a:r>
              <a:rPr lang="zh-CN" altLang="en-US" dirty="0"/>
              <a:t>进程内存布局</a:t>
            </a:r>
            <a:endParaRPr lang="en-US" altLang="zh-CN" dirty="0"/>
          </a:p>
          <a:p>
            <a:r>
              <a:rPr lang="zh-CN" altLang="en-US" dirty="0"/>
              <a:t>缓冲区溢出漏洞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571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C3314-E808-4B2C-8218-B767C2BB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019F2-8072-4F6A-9CEC-FAD0A671105E}"/>
              </a:ext>
            </a:extLst>
          </p:cNvPr>
          <p:cNvSpPr txBox="1"/>
          <p:nvPr/>
        </p:nvSpPr>
        <p:spPr>
          <a:xfrm>
            <a:off x="5102441" y="1749250"/>
            <a:ext cx="6604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程序运行后，执行的第一个函数为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main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函数，因此首先会将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main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函数压栈。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8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在栈中为局部变量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var_main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分配存储空间。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发生函数调用， 先将传入函数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func_A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的实参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与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2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压入栈中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x86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是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从右至左，把右边的变量放入高地址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，随后将执行完第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9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行代码后下一条指令的地址压入栈中（这便是返回地址）。</a:t>
            </a:r>
            <a:r>
              <a:rPr lang="zh-CN" altLang="en-US" dirty="0"/>
              <a:t> （</a:t>
            </a:r>
            <a:r>
              <a:rPr lang="en-US" altLang="zh-CN" dirty="0"/>
              <a:t>EIP</a:t>
            </a:r>
            <a:r>
              <a:rPr lang="zh-CN" altLang="en-US" dirty="0"/>
              <a:t>本来指向的时第</a:t>
            </a:r>
            <a:r>
              <a:rPr lang="en-US" altLang="zh-CN" dirty="0"/>
              <a:t>10</a:t>
            </a:r>
            <a:r>
              <a:rPr lang="zh-CN" altLang="en-US" dirty="0"/>
              <a:t>行指令的地址，发生函数调用后</a:t>
            </a:r>
            <a:r>
              <a:rPr lang="en-US" altLang="zh-CN" dirty="0"/>
              <a:t>EIP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行指令的地址。）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开始执行函数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func_A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，将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func_A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函数压栈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3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在栈中为局部变量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Var_A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分配内存空间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执行完该行代码后，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func_A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函数出栈。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EBP+4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的地址存储的是函数的返回地址，将这个地址送入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EIP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。之后程序会执行返回地址对应的指令。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EBP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本身的值会变成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sfp0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即指向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main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函数的栈帧的栈底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en-US" altLang="zh-CN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func_A</a:t>
            </a:r>
            <a:r>
              <a:rPr lang="en-US" altLang="zh-CN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的栈帧被销毁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3E168A-90C8-4C7E-B59B-7775B5FA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0" y="1690688"/>
            <a:ext cx="4436229" cy="2487811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D58A21-C202-4438-9189-793012230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90253"/>
              </p:ext>
            </p:extLst>
          </p:nvPr>
        </p:nvGraphicFramePr>
        <p:xfrm>
          <a:off x="2667074" y="4312043"/>
          <a:ext cx="2377125" cy="2010593"/>
        </p:xfrm>
        <a:graphic>
          <a:graphicData uri="http://schemas.openxmlformats.org/drawingml/2006/table">
            <a:tbl>
              <a:tblPr/>
              <a:tblGrid>
                <a:gridCol w="792375">
                  <a:extLst>
                    <a:ext uri="{9D8B030D-6E8A-4147-A177-3AD203B41FA5}">
                      <a16:colId xmlns:a16="http://schemas.microsoft.com/office/drawing/2014/main" val="1502973047"/>
                    </a:ext>
                  </a:extLst>
                </a:gridCol>
                <a:gridCol w="792375">
                  <a:extLst>
                    <a:ext uri="{9D8B030D-6E8A-4147-A177-3AD203B41FA5}">
                      <a16:colId xmlns:a16="http://schemas.microsoft.com/office/drawing/2014/main" val="3549458514"/>
                    </a:ext>
                  </a:extLst>
                </a:gridCol>
                <a:gridCol w="792375">
                  <a:extLst>
                    <a:ext uri="{9D8B030D-6E8A-4147-A177-3AD203B41FA5}">
                      <a16:colId xmlns:a16="http://schemas.microsoft.com/office/drawing/2014/main" val="3103180615"/>
                    </a:ext>
                  </a:extLst>
                </a:gridCol>
              </a:tblGrid>
              <a:tr h="278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main()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790896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var_main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07153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82187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23882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返回地址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14072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func_A()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Sfp0(previous EBP)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EBP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30542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4344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0A8CF19-DA53-4F60-9597-31C2ABF4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41666"/>
              </p:ext>
            </p:extLst>
          </p:nvPr>
        </p:nvGraphicFramePr>
        <p:xfrm>
          <a:off x="276659" y="4308351"/>
          <a:ext cx="2377125" cy="1392125"/>
        </p:xfrm>
        <a:graphic>
          <a:graphicData uri="http://schemas.openxmlformats.org/drawingml/2006/table">
            <a:tbl>
              <a:tblPr/>
              <a:tblGrid>
                <a:gridCol w="792375">
                  <a:extLst>
                    <a:ext uri="{9D8B030D-6E8A-4147-A177-3AD203B41FA5}">
                      <a16:colId xmlns:a16="http://schemas.microsoft.com/office/drawing/2014/main" val="1502973047"/>
                    </a:ext>
                  </a:extLst>
                </a:gridCol>
                <a:gridCol w="792375">
                  <a:extLst>
                    <a:ext uri="{9D8B030D-6E8A-4147-A177-3AD203B41FA5}">
                      <a16:colId xmlns:a16="http://schemas.microsoft.com/office/drawing/2014/main" val="3549458514"/>
                    </a:ext>
                  </a:extLst>
                </a:gridCol>
                <a:gridCol w="792375">
                  <a:extLst>
                    <a:ext uri="{9D8B030D-6E8A-4147-A177-3AD203B41FA5}">
                      <a16:colId xmlns:a16="http://schemas.microsoft.com/office/drawing/2014/main" val="3103180615"/>
                    </a:ext>
                  </a:extLst>
                </a:gridCol>
              </a:tblGrid>
              <a:tr h="278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main()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EBP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790896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var_main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07153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82187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23882"/>
                  </a:ext>
                </a:extLst>
              </a:tr>
              <a:tr h="27842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返回地址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140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3F0369E-E35C-4E9C-8061-28D0E7A8BC42}"/>
              </a:ext>
            </a:extLst>
          </p:cNvPr>
          <p:cNvSpPr txBox="1"/>
          <p:nvPr/>
        </p:nvSpPr>
        <p:spPr>
          <a:xfrm>
            <a:off x="4699844" y="6261018"/>
            <a:ext cx="7471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Learn more: </a:t>
            </a:r>
            <a:r>
              <a:rPr lang="en-US" altLang="zh-CN" dirty="0">
                <a:hlinkClick r:id="rId4"/>
              </a:rPr>
              <a:t>https://blog.csdn.net/xiaoyafang123/article/details/52160849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E96CA5-B7D2-5633-BFE5-D0F00D72F7F3}"/>
              </a:ext>
            </a:extLst>
          </p:cNvPr>
          <p:cNvSpPr txBox="1"/>
          <p:nvPr/>
        </p:nvSpPr>
        <p:spPr>
          <a:xfrm>
            <a:off x="135218" y="5860971"/>
            <a:ext cx="1630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ArialMT"/>
              </a:rPr>
              <a:t>sfp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(saved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frame pointer)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16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A3E7-C921-4587-A120-7D42D1B3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缓冲区溢出漏洞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8D801-06A1-440F-9BD5-CD2105D82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0100E-74E5-4A03-80A2-DE47EBA6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7A01A-2958-4764-AE16-BB166B3C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66" y="1925515"/>
            <a:ext cx="3894428" cy="4000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B339EE-1510-43A6-9B8B-8C0C027F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61" y="1778051"/>
            <a:ext cx="4160239" cy="38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3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0100E-74E5-4A03-80A2-DE47EBA6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41625FB6-DC44-4D73-91CF-C80B53BE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68" y="2124075"/>
            <a:ext cx="38290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F930BA-94C9-48AC-9B2C-2576A9D00567}"/>
              </a:ext>
            </a:extLst>
          </p:cNvPr>
          <p:cNvSpPr txBox="1"/>
          <p:nvPr/>
        </p:nvSpPr>
        <p:spPr>
          <a:xfrm>
            <a:off x="1246091" y="6173655"/>
            <a:ext cx="74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Learn more: https://blog.csdn.net/CJF_iceKing/article/details/116896114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875377-8A4F-456A-A376-001C7C3FD075}"/>
              </a:ext>
            </a:extLst>
          </p:cNvPr>
          <p:cNvSpPr txBox="1"/>
          <p:nvPr/>
        </p:nvSpPr>
        <p:spPr>
          <a:xfrm>
            <a:off x="704728" y="1997839"/>
            <a:ext cx="6138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局部变量存放在栈上，而当局部变量是一个数组，那么在操作过程中就很容易发现溢出问题，即读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写数据超出了其空间。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当前栈帧中，存在一个局部变量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cszContent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数组存放在栈上，此时对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cszContent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做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strcpy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之类的操作，不小心超过了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个字节，那么这时候拷贝的内容将会覆盖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Return Address (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当函数返回，执行的下一条指令的地址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),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以及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Arguments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栈上内存溢出覆盖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Return Address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，从而执行黑客想要执行的代码。</a:t>
            </a:r>
          </a:p>
        </p:txBody>
      </p:sp>
    </p:spTree>
    <p:extLst>
      <p:ext uri="{BB962C8B-B14F-4D97-AF65-F5344CB8AC3E}">
        <p14:creationId xmlns:p14="http://schemas.microsoft.com/office/powerpoint/2010/main" val="221377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B14F3-7D55-4F69-AC97-FECE21E8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AC67E-DC8A-4ED3-AC20-755FAD6FE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如有其他疑问，欢迎交流沟通</a:t>
            </a:r>
          </a:p>
        </p:txBody>
      </p:sp>
    </p:spTree>
    <p:extLst>
      <p:ext uri="{BB962C8B-B14F-4D97-AF65-F5344CB8AC3E}">
        <p14:creationId xmlns:p14="http://schemas.microsoft.com/office/powerpoint/2010/main" val="1018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1D264E-5F99-45D0-9014-0E105B2D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程序从编译到运行的过程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5EFC21-C59C-4B22-9D23-9D13DF839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63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53D08-E608-4E1B-B120-A82FE49A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B17BA-079B-40DB-8D26-4DA06720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</a:rPr>
              <a:t>机器语言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机器语言是机器能</a:t>
            </a:r>
            <a:r>
              <a:rPr lang="zh-CN" altLang="en-US" b="1" dirty="0"/>
              <a:t>直接识别</a:t>
            </a:r>
            <a:r>
              <a:rPr lang="zh-CN" altLang="en-US" dirty="0"/>
              <a:t>的程序语言或指令代码，无需经过翻译，每一操作码在计算机内部都有相应的电路来完成它。机器语言是最低级的语言。机器语言由二进制数字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组成的比特流，直接对硬件进行操作。可读性差，可移植性差。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</a:rPr>
              <a:t>汇编语言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为了便于理解和记忆，将机器指令用</a:t>
            </a:r>
            <a:r>
              <a:rPr lang="zh-CN" altLang="en-US" b="1" dirty="0"/>
              <a:t>助记符</a:t>
            </a:r>
            <a:r>
              <a:rPr lang="zh-CN" altLang="en-US" dirty="0"/>
              <a:t>代替而形成的一种语言。汇编语言的语句与机器语言的指令一一对应。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汇编语言本质上也是直接对硬件操作，由于采用了助记符，相比机器语言更加方便书写与阅读。如“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ADD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、“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MOV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”等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</a:rPr>
              <a:t>高级语言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高级语言将多条汇编语句合并成更简洁的编程语句，基本脱离了机器的硬件系统，更方便程序员开发程序。如我们平时使用的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5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5379-08B3-49EB-8722-1F17A858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三种语言的关系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D6FB64-5A14-4387-AC6C-22C98EB8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5" y="1825625"/>
            <a:ext cx="9664975" cy="32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2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07B31-83F4-434D-8D8A-5DA52249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程序的编译与运行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ACEC5-7EAB-49DB-AC52-612AD5F0C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" b="47562"/>
          <a:stretch/>
        </p:blipFill>
        <p:spPr>
          <a:xfrm>
            <a:off x="5112834" y="2315396"/>
            <a:ext cx="6785657" cy="12540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8B5F8F-96F7-446D-B2AD-35A8A5FDD216}"/>
              </a:ext>
            </a:extLst>
          </p:cNvPr>
          <p:cNvSpPr txBox="1"/>
          <p:nvPr/>
        </p:nvSpPr>
        <p:spPr>
          <a:xfrm>
            <a:off x="5112834" y="18183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第一阶段：得到可执行文件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C020E986-3C8C-41B2-8CB7-E4FAA535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4" y="1529645"/>
            <a:ext cx="4962580" cy="43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39CDE8-49B1-4078-96C3-1D3A7738F512}"/>
              </a:ext>
            </a:extLst>
          </p:cNvPr>
          <p:cNvSpPr txBox="1"/>
          <p:nvPr/>
        </p:nvSpPr>
        <p:spPr>
          <a:xfrm>
            <a:off x="5112834" y="38039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第二阶段：装载运行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2B7048-9526-47A0-87CB-7BFDB8015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834" y="4334079"/>
            <a:ext cx="6391088" cy="11930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11986F-C9E3-407A-AD09-C685012BD7CE}"/>
              </a:ext>
            </a:extLst>
          </p:cNvPr>
          <p:cNvSpPr txBox="1"/>
          <p:nvPr/>
        </p:nvSpPr>
        <p:spPr>
          <a:xfrm>
            <a:off x="3956756" y="5527171"/>
            <a:ext cx="841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装载器</a:t>
            </a:r>
            <a:r>
              <a:rPr lang="en-US" altLang="zh-CN" dirty="0"/>
              <a:t>(Loader)</a:t>
            </a:r>
            <a:r>
              <a:rPr lang="zh-CN" altLang="en-US" dirty="0"/>
              <a:t>将可执行文件载入内存</a:t>
            </a:r>
            <a:endParaRPr lang="en-US" altLang="zh-CN" dirty="0"/>
          </a:p>
          <a:p>
            <a:r>
              <a:rPr lang="en-US" altLang="zh-CN" b="0" i="0" dirty="0">
                <a:effectLst/>
                <a:latin typeface="-apple-system"/>
              </a:rPr>
              <a:t>CPU </a:t>
            </a:r>
            <a:r>
              <a:rPr lang="zh-CN" altLang="en-US" b="0" i="0" dirty="0">
                <a:effectLst/>
                <a:latin typeface="-apple-system"/>
              </a:rPr>
              <a:t>从内存中可执行文件的程序入口开始读取指令和数据，开始真正执行程序。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D58DC-B19F-465C-A021-020C10AA9B7B}"/>
              </a:ext>
            </a:extLst>
          </p:cNvPr>
          <p:cNvSpPr txBox="1"/>
          <p:nvPr/>
        </p:nvSpPr>
        <p:spPr>
          <a:xfrm>
            <a:off x="1512711" y="1949484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预处理：去掉注释，替换宏定义等</a:t>
            </a:r>
          </a:p>
        </p:txBody>
      </p:sp>
    </p:spTree>
    <p:extLst>
      <p:ext uri="{BB962C8B-B14F-4D97-AF65-F5344CB8AC3E}">
        <p14:creationId xmlns:p14="http://schemas.microsoft.com/office/powerpoint/2010/main" val="22854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3430D-FF99-406F-809E-7C495D8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汇编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E4FC2AD-63BE-4EE3-B2A1-25201801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37" y="1621777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X86</a:t>
            </a:r>
            <a:r>
              <a:rPr lang="zh-CN" altLang="en-US" dirty="0"/>
              <a:t>架构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是微处理器执行的计算机语言</a:t>
            </a:r>
            <a:r>
              <a:rPr lang="zh-CN" altLang="en-US" b="1" dirty="0"/>
              <a:t>指令集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X86</a:t>
            </a:r>
            <a:r>
              <a:rPr lang="zh-CN" altLang="en-US" dirty="0"/>
              <a:t>指令集是美国</a:t>
            </a:r>
            <a:r>
              <a:rPr lang="en-US" altLang="zh-CN" dirty="0"/>
              <a:t>Intel</a:t>
            </a:r>
            <a:r>
              <a:rPr lang="zh-CN" altLang="en-US" dirty="0"/>
              <a:t>公司为其第一块</a:t>
            </a:r>
            <a:r>
              <a:rPr lang="en-US" altLang="zh-CN" b="1" dirty="0"/>
              <a:t>16</a:t>
            </a:r>
            <a:r>
              <a:rPr lang="zh-CN" altLang="en-US" b="1" dirty="0"/>
              <a:t>位</a:t>
            </a:r>
            <a:r>
              <a:rPr lang="en-US" altLang="zh-CN" dirty="0"/>
              <a:t>CPU(i8086)</a:t>
            </a:r>
            <a:r>
              <a:rPr lang="zh-CN" altLang="en-US" dirty="0"/>
              <a:t>专门开发的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后来其他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厂家也相继生产出能使用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指令集的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Intel X86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系列及其兼容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都使用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指令集，所以就形成了今天庞大的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X86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系列及兼容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阵容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16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位</a:t>
            </a:r>
            <a:r>
              <a:rPr lang="en-US" altLang="zh-CN" dirty="0">
                <a:solidFill>
                  <a:srgbClr val="333333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位</a:t>
            </a:r>
            <a:r>
              <a:rPr lang="en-US" altLang="zh-CN" dirty="0">
                <a:solidFill>
                  <a:srgbClr val="333333"/>
                </a:solidFill>
                <a:latin typeface="Helvetica Neue"/>
                <a:sym typeface="Wingdings" panose="05000000000000000000" pitchFamily="2" charset="2"/>
              </a:rPr>
              <a:t>64</a:t>
            </a:r>
            <a:r>
              <a:rPr lang="zh-CN" altLang="en-US" dirty="0">
                <a:solidFill>
                  <a:srgbClr val="333333"/>
                </a:solidFill>
                <a:latin typeface="Helvetica Neue"/>
                <a:sym typeface="Wingdings" panose="05000000000000000000" pitchFamily="2" charset="2"/>
              </a:rPr>
              <a:t>位（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x86-64</a:t>
            </a:r>
            <a:r>
              <a:rPr lang="zh-CN" altLang="en-US" dirty="0">
                <a:solidFill>
                  <a:srgbClr val="333333"/>
                </a:solidFill>
                <a:latin typeface="Helvetica Neue"/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333333"/>
              </a:solidFill>
              <a:latin typeface="Helvetica Neue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16</a:t>
            </a:r>
            <a:r>
              <a:rPr lang="zh-CN" altLang="en-US" dirty="0"/>
              <a:t>位指的是处理器运算位数，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位数是指微处理器一次执行指令的数据带宽。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一次只能处理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位，也就是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个字节的数据，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一次只能处理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位，也就是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个字节的数据。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在工作频率相同的情况下，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的处理速度比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位的更快。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27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3430D-FF99-406F-809E-7C495D8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寄存器、内存、外存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FA41F2-6859-43D1-9152-60F5D0DFA7BE}"/>
              </a:ext>
            </a:extLst>
          </p:cNvPr>
          <p:cNvSpPr txBox="1"/>
          <p:nvPr/>
        </p:nvSpPr>
        <p:spPr>
          <a:xfrm>
            <a:off x="6274997" y="1786643"/>
            <a:ext cx="5222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</a:rPr>
              <a:t>寄存器：</a:t>
            </a:r>
            <a:r>
              <a:rPr lang="zh-CN" altLang="en-US" dirty="0"/>
              <a:t>是</a:t>
            </a:r>
            <a:r>
              <a:rPr lang="en-US" altLang="zh-CN" b="1" dirty="0"/>
              <a:t>CPU</a:t>
            </a:r>
            <a:r>
              <a:rPr lang="zh-CN" altLang="en-US" b="1" dirty="0"/>
              <a:t>内部</a:t>
            </a:r>
            <a:r>
              <a:rPr lang="zh-CN" altLang="en-US" dirty="0"/>
              <a:t>用来存放数据的一些小型存储区域，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用来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暂时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存放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参与运算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的数据和运算结果。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瞬时记忆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内存：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暂时存放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中的运算数据，是外存与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进行沟通的桥梁，计算机中所有程序的运行都在内存中进行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短期记忆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外存：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硬盘、软盘、光盘、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U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盘等，一般断电后仍能保存数据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长期记忆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类似人的大脑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程序运行时先将代码和数据载入内存，在执行指令时一些指令、数据、中间结果被保存在寄存器中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1F81B8-35F0-4275-B3BD-36C44947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6" y="1914856"/>
            <a:ext cx="6006561" cy="31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3430D-FF99-406F-809E-7C495D8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汇编常见的寄存器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556B0A-3EF0-4579-876F-2C472BEE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36" y="1483819"/>
            <a:ext cx="5396650" cy="4252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002093-594F-45A0-8EAD-B48981B6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2" y="1690688"/>
            <a:ext cx="5671065" cy="21092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A0AAB-AC2B-4476-B3DD-6C4E858E1FEF}"/>
              </a:ext>
            </a:extLst>
          </p:cNvPr>
          <p:cNvSpPr txBox="1"/>
          <p:nvPr/>
        </p:nvSpPr>
        <p:spPr>
          <a:xfrm>
            <a:off x="785782" y="4292504"/>
            <a:ext cx="6391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8</a:t>
            </a:r>
            <a:r>
              <a:rPr lang="zh-CN" altLang="en-US" dirty="0"/>
              <a:t>个通用寄存器：存数据或地址，</a:t>
            </a:r>
            <a:r>
              <a:rPr lang="en-US" altLang="zh-CN" dirty="0"/>
              <a:t>32</a:t>
            </a:r>
            <a:r>
              <a:rPr lang="zh-CN" altLang="en-US" dirty="0"/>
              <a:t>位的通用寄存器由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扩展而成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我们需要掌握的是</a:t>
            </a:r>
            <a:r>
              <a:rPr lang="en-US" altLang="zh-CN" dirty="0"/>
              <a:t>EAX, ESP, EBP, and EIP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E732B5-8133-400C-9A2C-7BEE1BA2D422}"/>
              </a:ext>
            </a:extLst>
          </p:cNvPr>
          <p:cNvSpPr txBox="1"/>
          <p:nvPr/>
        </p:nvSpPr>
        <p:spPr>
          <a:xfrm>
            <a:off x="785782" y="5800907"/>
            <a:ext cx="748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Learn more</a:t>
            </a:r>
            <a:r>
              <a:rPr lang="zh-CN" altLang="en-US" dirty="0"/>
              <a:t>：</a:t>
            </a:r>
            <a:r>
              <a:rPr lang="en-US" altLang="zh-CN" dirty="0"/>
              <a:t>https://www.cnblogs.com/FrankChen831X/p/10482718.html</a:t>
            </a:r>
          </a:p>
          <a:p>
            <a:r>
              <a:rPr lang="en-US" altLang="zh-CN" dirty="0"/>
              <a:t>https://zhuanlan.zhihu.com/p/115915986</a:t>
            </a:r>
          </a:p>
        </p:txBody>
      </p:sp>
    </p:spTree>
    <p:extLst>
      <p:ext uri="{BB962C8B-B14F-4D97-AF65-F5344CB8AC3E}">
        <p14:creationId xmlns:p14="http://schemas.microsoft.com/office/powerpoint/2010/main" val="33550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1957</Words>
  <Application>Microsoft Office PowerPoint</Application>
  <PresentationFormat>宽屏</PresentationFormat>
  <Paragraphs>152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ArialMT</vt:lpstr>
      <vt:lpstr>Helvetica Neue</vt:lpstr>
      <vt:lpstr>PingFang SC</vt:lpstr>
      <vt:lpstr>DengXian</vt:lpstr>
      <vt:lpstr>DengXian</vt:lpstr>
      <vt:lpstr>等线 Light</vt:lpstr>
      <vt:lpstr>宋体</vt:lpstr>
      <vt:lpstr>Arial</vt:lpstr>
      <vt:lpstr>Wingdings</vt:lpstr>
      <vt:lpstr>Office 主题​​</vt:lpstr>
      <vt:lpstr>Information Security</vt:lpstr>
      <vt:lpstr>目录</vt:lpstr>
      <vt:lpstr>程序从编译到运行的过程 </vt:lpstr>
      <vt:lpstr>计算机语言</vt:lpstr>
      <vt:lpstr>三种语言的关系</vt:lpstr>
      <vt:lpstr>C程序的编译与运行</vt:lpstr>
      <vt:lpstr>X86汇编</vt:lpstr>
      <vt:lpstr>寄存器、内存、外存</vt:lpstr>
      <vt:lpstr>X86汇编常见的寄存器</vt:lpstr>
      <vt:lpstr>X86汇编常见的寄存器</vt:lpstr>
      <vt:lpstr>X86汇编常见的寄存器</vt:lpstr>
      <vt:lpstr>计算机执行指令的过程</vt:lpstr>
      <vt:lpstr>进程内存布局 </vt:lpstr>
      <vt:lpstr>Units of Measurement</vt:lpstr>
      <vt:lpstr>32位进程内存布局</vt:lpstr>
      <vt:lpstr>Stack Layout</vt:lpstr>
      <vt:lpstr>压栈（push）</vt:lpstr>
      <vt:lpstr>出栈（pop）</vt:lpstr>
      <vt:lpstr>栈帧</vt:lpstr>
      <vt:lpstr>举个例子</vt:lpstr>
      <vt:lpstr>缓冲区溢出漏洞 </vt:lpstr>
      <vt:lpstr>举个例子</vt:lpstr>
      <vt:lpstr>举个例子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郭 博菲</dc:creator>
  <cp:lastModifiedBy>郭 博菲</cp:lastModifiedBy>
  <cp:revision>48</cp:revision>
  <dcterms:created xsi:type="dcterms:W3CDTF">2022-03-02T11:52:11Z</dcterms:created>
  <dcterms:modified xsi:type="dcterms:W3CDTF">2022-11-06T10:54:35Z</dcterms:modified>
</cp:coreProperties>
</file>