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95" r:id="rId2"/>
    <p:sldId id="378" r:id="rId3"/>
    <p:sldId id="379" r:id="rId4"/>
    <p:sldId id="380" r:id="rId5"/>
    <p:sldId id="382" r:id="rId6"/>
    <p:sldId id="381" r:id="rId7"/>
    <p:sldId id="383" r:id="rId8"/>
    <p:sldId id="384" r:id="rId9"/>
    <p:sldId id="322" r:id="rId10"/>
    <p:sldId id="323" r:id="rId11"/>
    <p:sldId id="324" r:id="rId12"/>
    <p:sldId id="325" r:id="rId13"/>
    <p:sldId id="326" r:id="rId14"/>
    <p:sldId id="327" r:id="rId15"/>
    <p:sldId id="332" r:id="rId16"/>
    <p:sldId id="335" r:id="rId17"/>
    <p:sldId id="337" r:id="rId18"/>
    <p:sldId id="377" r:id="rId19"/>
    <p:sldId id="368" r:id="rId20"/>
  </p:sldIdLst>
  <p:sldSz cx="9904413" cy="6859588"/>
  <p:notesSz cx="6797675" cy="9874250"/>
  <p:custDataLst>
    <p:tags r:id="rId23"/>
  </p:custDataLst>
  <p:defaultTextStyle>
    <a:defPPr>
      <a:defRPr lang="de-DE"/>
    </a:defPPr>
    <a:lvl1pPr marL="0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187">
          <p15:clr>
            <a:srgbClr val="A4A3A4"/>
          </p15:clr>
        </p15:guide>
        <p15:guide id="3" orient="horz" pos="3975">
          <p15:clr>
            <a:srgbClr val="A4A3A4"/>
          </p15:clr>
        </p15:guide>
        <p15:guide id="4" orient="horz" pos="4066">
          <p15:clr>
            <a:srgbClr val="A4A3A4"/>
          </p15:clr>
        </p15:guide>
        <p15:guide id="5" orient="horz" pos="867">
          <p15:clr>
            <a:srgbClr val="A4A3A4"/>
          </p15:clr>
        </p15:guide>
        <p15:guide id="6" orient="horz" pos="572">
          <p15:clr>
            <a:srgbClr val="A4A3A4"/>
          </p15:clr>
        </p15:guide>
        <p15:guide id="7" orient="horz">
          <p15:clr>
            <a:srgbClr val="A4A3A4"/>
          </p15:clr>
        </p15:guide>
        <p15:guide id="8" pos="3119">
          <p15:clr>
            <a:srgbClr val="A4A3A4"/>
          </p15:clr>
        </p15:guide>
        <p15:guide id="9" pos="3210">
          <p15:clr>
            <a:srgbClr val="A4A3A4"/>
          </p15:clr>
        </p15:guide>
        <p15:guide id="10" pos="6238">
          <p15:clr>
            <a:srgbClr val="A4A3A4"/>
          </p15:clr>
        </p15:guide>
        <p15:guide id="11" pos="6090">
          <p15:clr>
            <a:srgbClr val="A4A3A4"/>
          </p15:clr>
        </p15:guide>
        <p15:guide id="12" pos="3028">
          <p15:clr>
            <a:srgbClr val="A4A3A4"/>
          </p15:clr>
        </p15:guide>
        <p15:guide id="13" pos="171">
          <p15:clr>
            <a:srgbClr val="A4A3A4"/>
          </p15:clr>
        </p15:guide>
        <p15:guide id="14" pos="5954">
          <p15:clr>
            <a:srgbClr val="A4A3A4"/>
          </p15:clr>
        </p15:guide>
        <p15:guide id="15" pos="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7" autoAdjust="0"/>
    <p:restoredTop sz="98993" autoAdjust="0"/>
  </p:normalViewPr>
  <p:slideViewPr>
    <p:cSldViewPr snapToObjects="1" showGuides="1">
      <p:cViewPr>
        <p:scale>
          <a:sx n="119" d="100"/>
          <a:sy n="119" d="100"/>
        </p:scale>
        <p:origin x="1192" y="440"/>
      </p:cViewPr>
      <p:guideLst>
        <p:guide orient="horz" pos="731"/>
        <p:guide orient="horz" pos="187"/>
        <p:guide orient="horz" pos="3975"/>
        <p:guide orient="horz" pos="4066"/>
        <p:guide orient="horz" pos="867"/>
        <p:guide orient="horz" pos="572"/>
        <p:guide orient="horz"/>
        <p:guide pos="3119"/>
        <p:guide pos="3210"/>
        <p:guide pos="6238"/>
        <p:guide pos="6090"/>
        <p:guide pos="3028"/>
        <p:guide pos="171"/>
        <p:guide pos="5954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43" d="100"/>
          <a:sy n="43" d="100"/>
        </p:scale>
        <p:origin x="-2010" y="-120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10/31/24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32C4D34-2C19-43C3-91CC-9F2B4AC12977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78963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57925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36888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15851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394814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55048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585" indent="0">
              <a:buNone/>
              <a:defRPr sz="1000"/>
            </a:lvl2pPr>
            <a:lvl3pPr marL="338624" indent="0">
              <a:buNone/>
              <a:defRPr sz="1000"/>
            </a:lvl3pPr>
            <a:lvl4pPr marL="535156" indent="0">
              <a:buNone/>
              <a:defRPr sz="1000"/>
            </a:lvl4pPr>
            <a:lvl5pPr marL="686388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68" indent="-188568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3"/>
              </a:spcBef>
              <a:buNone/>
              <a:defRPr sz="19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7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9565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40824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7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010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5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55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427" indent="-172427">
              <a:buFont typeface="Arial" pitchFamily="34" charset="0"/>
              <a:buChar char="•"/>
              <a:defRPr sz="2100" baseline="0"/>
            </a:lvl1pPr>
            <a:lvl2pPr marL="364012" indent="-191585">
              <a:spcBef>
                <a:spcPts val="629"/>
              </a:spcBef>
              <a:buFont typeface="Arial" pitchFamily="34" charset="0"/>
              <a:buChar char="–"/>
              <a:defRPr sz="2100"/>
            </a:lvl2pPr>
            <a:lvl3pPr marL="507700" indent="-143689">
              <a:spcBef>
                <a:spcPts val="210"/>
              </a:spcBef>
              <a:buFont typeface="Arial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87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14759154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>
            <a:grpSpLocks/>
          </p:cNvGrpSpPr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1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62" r:id="rId4"/>
    <p:sldLayoutId id="2147483663" r:id="rId5"/>
  </p:sldLayoutIdLst>
  <p:hf sldNum="0" hdr="0" ftr="0" dt="0"/>
  <p:txStyles>
    <p:titleStyle>
      <a:lvl1pPr marL="0" indent="0" algn="l" defTabSz="95792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itchFamily="34" charset="0"/>
        </a:defRPr>
      </a:lvl1pPr>
    </p:titleStyle>
    <p:bodyStyle>
      <a:lvl1pPr marL="188568" indent="-188568" algn="l" defTabSz="957925" rtl="0" eaLnBrk="1" latinLnBrk="0" hangingPunct="1">
        <a:lnSpc>
          <a:spcPct val="90000"/>
        </a:lnSpc>
        <a:spcBef>
          <a:spcPts val="1467"/>
        </a:spcBef>
        <a:buClr>
          <a:schemeClr val="bg2"/>
        </a:buClr>
        <a:buSzPct val="100000"/>
        <a:buFont typeface="Arial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1pPr>
      <a:lvl2pPr marL="325695" indent="-134110" algn="l" defTabSz="957925" rtl="0" eaLnBrk="1" latinLnBrk="0" hangingPunct="1">
        <a:lnSpc>
          <a:spcPct val="90000"/>
        </a:lnSpc>
        <a:spcBef>
          <a:spcPts val="943"/>
        </a:spcBef>
        <a:buClr>
          <a:schemeClr val="bg2"/>
        </a:buClr>
        <a:buFont typeface="Arial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2pPr>
      <a:lvl3pPr marL="512905" indent="-188568" algn="l" defTabSz="957925" rtl="0" eaLnBrk="1" latinLnBrk="0" hangingPunct="1">
        <a:lnSpc>
          <a:spcPct val="90000"/>
        </a:lnSpc>
        <a:spcBef>
          <a:spcPts val="629"/>
        </a:spcBef>
        <a:buClr>
          <a:schemeClr val="bg2"/>
        </a:buClr>
        <a:buFont typeface="Arial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3pPr>
      <a:lvl4pPr marL="663759" indent="-143689" algn="l" defTabSz="95792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4pPr>
      <a:lvl5pPr marL="807071" indent="-143312" algn="l" defTabSz="95792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5pPr>
      <a:lvl6pPr marL="2634295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78217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3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5158" y="6079950"/>
            <a:ext cx="6631264" cy="2308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Group Members: Kai Ren, </a:t>
            </a:r>
            <a:r>
              <a:rPr lang="en-US" dirty="0" err="1"/>
              <a:t>WeiJie</a:t>
            </a:r>
            <a:r>
              <a:rPr lang="en-US" dirty="0"/>
              <a:t> Zhang, Yang Lan, </a:t>
            </a:r>
            <a:r>
              <a:rPr lang="en-US" dirty="0" err="1"/>
              <a:t>YiMing</a:t>
            </a:r>
            <a:r>
              <a:rPr lang="en-US" dirty="0"/>
              <a:t> Jiang, Rui Hu 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5157" y="3543149"/>
            <a:ext cx="9361046" cy="4987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Data Analysis Project 1.</a:t>
            </a:r>
            <a:endParaRPr lang="en-US" sz="4400" dirty="0">
              <a:latin typeface="Palatino Linotype" panose="0204050205050503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4359DEE7-B8A1-E542-9DF8-D297C0303428}"/>
              </a:ext>
            </a:extLst>
          </p:cNvPr>
          <p:cNvSpPr txBox="1">
            <a:spLocks/>
          </p:cNvSpPr>
          <p:nvPr/>
        </p:nvSpPr>
        <p:spPr bwMode="auto">
          <a:xfrm>
            <a:off x="265157" y="2889734"/>
            <a:ext cx="9361046" cy="498713"/>
          </a:xfrm>
          <a:prstGeom prst="rect">
            <a:avLst/>
          </a:prstGeom>
          <a:noFill/>
          <a:ln w="6350" cap="flat">
            <a:noFill/>
            <a:miter lim="800000"/>
            <a:headEnd/>
            <a:tailEnd/>
          </a:ln>
        </p:spPr>
        <p:txBody>
          <a:bodyPr vert="horz" wrap="square" lIns="95793" tIns="47896" rIns="95793" bIns="47896" numCol="1" anchor="ctr" anchorCtr="0" compatLnSpc="1">
            <a:prstTxWarp prst="textNoShape">
              <a:avLst/>
            </a:prstTxWarp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Predicting Stock Returns Using Machine Learning</a:t>
            </a:r>
            <a:endParaRPr lang="en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06A902E9-7BB4-6A4F-A437-AC50CC36D2AE}"/>
              </a:ext>
            </a:extLst>
          </p:cNvPr>
          <p:cNvSpPr txBox="1">
            <a:spLocks/>
          </p:cNvSpPr>
          <p:nvPr/>
        </p:nvSpPr>
        <p:spPr>
          <a:xfrm>
            <a:off x="265157" y="5204850"/>
            <a:ext cx="6631264" cy="2308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191585" indent="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338624" indent="0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535156" indent="0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686388" indent="0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 Oct 27, 2024</a:t>
            </a:r>
          </a:p>
        </p:txBody>
      </p:sp>
    </p:spTree>
    <p:extLst>
      <p:ext uri="{BB962C8B-B14F-4D97-AF65-F5344CB8AC3E}">
        <p14:creationId xmlns:p14="http://schemas.microsoft.com/office/powerpoint/2010/main" val="13412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6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6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6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6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6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82291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6</a:t>
            </a:r>
          </a:p>
        </p:txBody>
      </p:sp>
      <p:sp>
        <p:nvSpPr>
          <p:cNvPr id="19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82291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8</a:t>
            </a: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82291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9</a:t>
            </a:r>
          </a:p>
        </p:txBody>
      </p:sp>
      <p:sp>
        <p:nvSpPr>
          <p:cNvPr id="21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82291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10</a:t>
            </a:r>
          </a:p>
        </p:txBody>
      </p:sp>
      <p:sp>
        <p:nvSpPr>
          <p:cNvPr id="22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82291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ways of showing major points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6875" y="1376363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84175" y="2567332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Rectangle 13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84175" y="3758301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84175" y="4949270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2100262" y="2561462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2100262" y="3758301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2100262" y="4949270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5401341" y="1375569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 Placeholder 22"/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5401341" y="2561462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3" name="Text Placeholder 22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5401341" y="3758301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5401341" y="4949270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2100262" y="1375569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major points with chevrons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396875" y="1376363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/>
        </p:nvSpPr>
        <p:spPr bwMode="auto">
          <a:xfrm>
            <a:off x="2100263" y="1375569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/>
        </p:nvSpPr>
        <p:spPr bwMode="auto">
          <a:xfrm>
            <a:off x="2100263" y="2561462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/>
        </p:nvSpPr>
        <p:spPr bwMode="auto">
          <a:xfrm>
            <a:off x="2100263" y="3758301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/>
        </p:nvSpPr>
        <p:spPr bwMode="auto">
          <a:xfrm>
            <a:off x="2100263" y="4949270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2" name="Text Placeholder 22"/>
          <p:cNvSpPr txBox="1">
            <a:spLocks/>
          </p:cNvSpPr>
          <p:nvPr/>
        </p:nvSpPr>
        <p:spPr bwMode="auto">
          <a:xfrm>
            <a:off x="5401340" y="1375569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Text Placeholder 22"/>
          <p:cNvSpPr txBox="1">
            <a:spLocks/>
          </p:cNvSpPr>
          <p:nvPr/>
        </p:nvSpPr>
        <p:spPr bwMode="auto">
          <a:xfrm>
            <a:off x="5401340" y="2561462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/>
        </p:nvSpPr>
        <p:spPr bwMode="auto">
          <a:xfrm>
            <a:off x="5401340" y="3758301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5401340" y="4949270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396875" y="2584531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gray">
          <a:xfrm>
            <a:off x="396875" y="3792699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gray">
          <a:xfrm>
            <a:off x="396875" y="5000867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chevrons with text boxes</a:t>
            </a:r>
          </a:p>
        </p:txBody>
      </p:sp>
      <p:sp>
        <p:nvSpPr>
          <p:cNvPr id="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2113" y="1377950"/>
            <a:ext cx="2206625" cy="584200"/>
          </a:xfrm>
          <a:prstGeom prst="chevron">
            <a:avLst>
              <a:gd name="adj" fmla="val 34952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Text, Palatino Linotype14-pt bold</a:t>
            </a:r>
          </a:p>
        </p:txBody>
      </p:sp>
      <p:sp>
        <p:nvSpPr>
          <p:cNvPr id="4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446338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494213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AutoShape 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540500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21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46338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942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540500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boxes – vertical chevrons with text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2330450" y="16097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2330450" y="24860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2330450" y="33623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2330450" y="42386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70089" y="20034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970089" y="28797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70089" y="3756024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70089" y="46323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</a:t>
            </a:r>
            <a:r>
              <a:rPr lang="en-US" dirty="0"/>
              <a:t>locks – two squares</a:t>
            </a:r>
          </a:p>
        </p:txBody>
      </p:sp>
      <p:sp>
        <p:nvSpPr>
          <p:cNvPr id="3" name="Slide Number Placeholder 11"/>
          <p:cNvSpPr txBox="1">
            <a:spLocks/>
          </p:cNvSpPr>
          <p:nvPr/>
        </p:nvSpPr>
        <p:spPr>
          <a:xfrm>
            <a:off x="415925" y="6554788"/>
            <a:ext cx="346075" cy="1428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B2407-E3DE-42EE-BB9A-9ADA55DC3674}" type="slidenum">
              <a:rPr lang="en-US" smtClean="0">
                <a:latin typeface="Palatino Linotype" panose="02040502050505030304" pitchFamily="18" charset="0"/>
              </a:rPr>
              <a:pPr/>
              <a:t>15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0301" y="2335769"/>
            <a:ext cx="3240000" cy="28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51375" y="1705769"/>
            <a:ext cx="3600000" cy="41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rapezoid 12"/>
          <p:cNvSpPr/>
          <p:nvPr/>
        </p:nvSpPr>
        <p:spPr>
          <a:xfrm rot="16200000">
            <a:off x="2264911" y="3460769"/>
            <a:ext cx="4140000" cy="630000"/>
          </a:xfrm>
          <a:prstGeom prst="trapezoid">
            <a:avLst>
              <a:gd name="adj" fmla="val 98866"/>
            </a:avLst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blocks – sources leading to</a:t>
            </a:r>
          </a:p>
        </p:txBody>
      </p:sp>
      <p:sp>
        <p:nvSpPr>
          <p:cNvPr id="3" name="Text Placeholder 5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2836" y="1830536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" name="Text Placeholder 1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12836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Placeholder 1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71153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 flipH="1">
            <a:off x="5559461" y="1829668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180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76749" y="3011394"/>
            <a:ext cx="1546225" cy="1548000"/>
          </a:xfrm>
          <a:prstGeom prst="ellipse">
            <a:avLst/>
          </a:prstGeom>
          <a:solidFill>
            <a:schemeClr val="bg2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trees – executive summary tree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291975" y="1824556"/>
            <a:ext cx="2160000" cy="4521562"/>
            <a:chOff x="6930838" y="1824556"/>
            <a:chExt cx="1981200" cy="4521562"/>
          </a:xfrm>
        </p:grpSpPr>
        <p:grpSp>
          <p:nvGrpSpPr>
            <p:cNvPr id="22" name="组合 21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13" name="Text Box 10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18" name="Rectangle 2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19" name="Group 2"/>
          <p:cNvGrpSpPr/>
          <p:nvPr/>
        </p:nvGrpSpPr>
        <p:grpSpPr>
          <a:xfrm>
            <a:off x="455612" y="1159753"/>
            <a:ext cx="8996363" cy="603248"/>
            <a:chOff x="387350" y="1123947"/>
            <a:chExt cx="8372475" cy="603248"/>
          </a:xfrm>
        </p:grpSpPr>
        <p:sp>
          <p:nvSpPr>
            <p:cNvPr id="20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7350" y="1292059"/>
              <a:ext cx="8372475" cy="435136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defTabSz="957998">
                <a:spcAft>
                  <a:spcPts val="300"/>
                </a:spcAft>
                <a:defRPr/>
              </a:pPr>
              <a:r>
                <a:rPr lang="en-US" sz="1200" dirty="0">
                  <a:latin typeface="Palatino Linotype" panose="02040502050505030304" pitchFamily="18" charset="0"/>
                </a:rPr>
                <a:t>Main conclusion</a:t>
              </a:r>
              <a:endParaRPr lang="en-US" sz="1200" kern="0" dirty="0">
                <a:latin typeface="Palatino Linotype" panose="02040502050505030304" pitchFamily="18" charset="0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87350" y="1123947"/>
              <a:ext cx="8372475" cy="21600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defTabSz="957263"/>
              <a:r>
                <a:rPr lang="en-US" sz="12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Report title</a:t>
              </a:r>
              <a:endParaRPr lang="en-US" sz="1400" b="1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11600" y="1824556"/>
            <a:ext cx="2160000" cy="4521562"/>
            <a:chOff x="6930838" y="1824556"/>
            <a:chExt cx="1981200" cy="4521562"/>
          </a:xfrm>
        </p:grpSpPr>
        <p:grpSp>
          <p:nvGrpSpPr>
            <p:cNvPr id="25" name="组合 2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27" name="Text Box 10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26" name="Rectangle 2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31225" y="1824556"/>
            <a:ext cx="2160000" cy="4521562"/>
            <a:chOff x="6930838" y="1824556"/>
            <a:chExt cx="1981200" cy="4521562"/>
          </a:xfrm>
        </p:grpSpPr>
        <p:grpSp>
          <p:nvGrpSpPr>
            <p:cNvPr id="30" name="组合 29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2" name="Text Box 10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1" name="Rectangle 2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0850" y="1824556"/>
            <a:ext cx="2160000" cy="4521562"/>
            <a:chOff x="6930838" y="1824556"/>
            <a:chExt cx="1981200" cy="4521562"/>
          </a:xfrm>
        </p:grpSpPr>
        <p:grpSp>
          <p:nvGrpSpPr>
            <p:cNvPr id="35" name="组合 3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7" name="Text Box 10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9"/>
          <p:cNvSpPr/>
          <p:nvPr>
            <p:custDataLst>
              <p:tags r:id="rId1"/>
            </p:custDataLst>
          </p:nvPr>
        </p:nvSpPr>
        <p:spPr>
          <a:xfrm>
            <a:off x="970129" y="3179911"/>
            <a:ext cx="8444703" cy="3382231"/>
          </a:xfrm>
          <a:prstGeom prst="roundRect">
            <a:avLst>
              <a:gd name="adj" fmla="val 3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graphicFrame>
        <p:nvGraphicFramePr>
          <p:cNvPr id="9" name="Table 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0278497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two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964216" y="2950411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8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5193145" y="2800889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537315" y="185743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691790" y="167741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371739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three</a:t>
            </a:r>
          </a:p>
        </p:txBody>
      </p:sp>
      <p:graphicFrame>
        <p:nvGraphicFramePr>
          <p:cNvPr id="11" name="Table 4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7958196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>
            <p:custDataLst>
              <p:tags r:id="rId2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AutoShape 3"/>
          <p:cNvSpPr>
            <a:spLocks/>
          </p:cNvSpPr>
          <p:nvPr>
            <p:custDataLst>
              <p:tags r:id="rId3"/>
            </p:custDataLst>
          </p:nvPr>
        </p:nvSpPr>
        <p:spPr bwMode="auto">
          <a:xfrm rot="21580317">
            <a:off x="3980596" y="2746029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>
                <a:lumMod val="60000"/>
                <a:lumOff val="40000"/>
              </a:schemeClr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4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6891541" y="2536907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562141" y="1523124"/>
            <a:ext cx="2854561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3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1064271" y="2955152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704511" y="1677560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96990" y="1929588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 Analysis Framework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7FDCB4-145A-A34A-80F1-2157CA6F85C7}"/>
              </a:ext>
            </a:extLst>
          </p:cNvPr>
          <p:cNvSpPr/>
          <p:nvPr/>
        </p:nvSpPr>
        <p:spPr>
          <a:xfrm>
            <a:off x="1453940" y="4074601"/>
            <a:ext cx="2905046" cy="751934"/>
          </a:xfrm>
          <a:prstGeom prst="roundRect">
            <a:avLst>
              <a:gd name="adj" fmla="val 10252"/>
            </a:avLst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CN" sz="1400" dirty="0" err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柱体 4">
            <a:extLst>
              <a:ext uri="{FF2B5EF4-FFF2-40B4-BE49-F238E27FC236}">
                <a16:creationId xmlns:a16="http://schemas.microsoft.com/office/drawing/2014/main" id="{F0EDBC39-B3DB-A549-A3CB-AF647B5989C8}"/>
              </a:ext>
            </a:extLst>
          </p:cNvPr>
          <p:cNvSpPr/>
          <p:nvPr/>
        </p:nvSpPr>
        <p:spPr>
          <a:xfrm>
            <a:off x="1435856" y="1979718"/>
            <a:ext cx="771782" cy="586883"/>
          </a:xfrm>
          <a:prstGeom prst="can">
            <a:avLst>
              <a:gd name="adj" fmla="val 1346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900" i="1" u="sng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Daily &amp; Min</a:t>
            </a:r>
            <a:r>
              <a:rPr lang="zh-CN" altLang="en-US" sz="900" i="1" u="sng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Trading</a:t>
            </a:r>
          </a:p>
          <a:p>
            <a:pPr algn="ctr" defTabSz="742859"/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sz="1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9897AD-8A69-1640-99B5-68E659E2C4E2}"/>
              </a:ext>
            </a:extLst>
          </p:cNvPr>
          <p:cNvSpPr/>
          <p:nvPr/>
        </p:nvSpPr>
        <p:spPr>
          <a:xfrm>
            <a:off x="1435856" y="1281984"/>
            <a:ext cx="292313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 Stocks  of CSI500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柱体 4">
            <a:extLst>
              <a:ext uri="{FF2B5EF4-FFF2-40B4-BE49-F238E27FC236}">
                <a16:creationId xmlns:a16="http://schemas.microsoft.com/office/drawing/2014/main" id="{01905939-3687-0C4E-A7FA-ABAAC56E0A9E}"/>
              </a:ext>
            </a:extLst>
          </p:cNvPr>
          <p:cNvSpPr/>
          <p:nvPr/>
        </p:nvSpPr>
        <p:spPr>
          <a:xfrm>
            <a:off x="2321398" y="1968814"/>
            <a:ext cx="1170130" cy="586883"/>
          </a:xfrm>
          <a:prstGeom prst="can">
            <a:avLst>
              <a:gd name="adj" fmla="val 1596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Fundamental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柱体 4">
            <a:extLst>
              <a:ext uri="{FF2B5EF4-FFF2-40B4-BE49-F238E27FC236}">
                <a16:creationId xmlns:a16="http://schemas.microsoft.com/office/drawing/2014/main" id="{83E24139-E109-CE4B-A4DB-C2D2B709E6B5}"/>
              </a:ext>
            </a:extLst>
          </p:cNvPr>
          <p:cNvSpPr/>
          <p:nvPr/>
        </p:nvSpPr>
        <p:spPr>
          <a:xfrm>
            <a:off x="3602902" y="1968813"/>
            <a:ext cx="756084" cy="586883"/>
          </a:xfrm>
          <a:prstGeom prst="can">
            <a:avLst>
              <a:gd name="adj" fmla="val 1596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Macro 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84A89A-3990-564D-AE1E-F66BB6738DF2}"/>
              </a:ext>
            </a:extLst>
          </p:cNvPr>
          <p:cNvSpPr/>
          <p:nvPr/>
        </p:nvSpPr>
        <p:spPr>
          <a:xfrm>
            <a:off x="4709618" y="1281984"/>
            <a:ext cx="1951927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 cap="flat">
            <a:solidFill>
              <a:schemeClr val="tx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ollecting Dataset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左大括号 6">
            <a:extLst>
              <a:ext uri="{FF2B5EF4-FFF2-40B4-BE49-F238E27FC236}">
                <a16:creationId xmlns:a16="http://schemas.microsoft.com/office/drawing/2014/main" id="{39CFCBE4-14C5-5048-ADB3-9E474621FDD1}"/>
              </a:ext>
            </a:extLst>
          </p:cNvPr>
          <p:cNvSpPr/>
          <p:nvPr/>
        </p:nvSpPr>
        <p:spPr>
          <a:xfrm rot="5400000">
            <a:off x="2770029" y="331400"/>
            <a:ext cx="254781" cy="3020052"/>
          </a:xfrm>
          <a:prstGeom prst="leftBrace">
            <a:avLst>
              <a:gd name="adj1" fmla="val 88490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42859"/>
            <a:endParaRPr lang="zh-CN" altLang="en-US" sz="146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E98E6CB8-2627-914E-AAFF-D6777370DF4D}"/>
              </a:ext>
            </a:extLst>
          </p:cNvPr>
          <p:cNvSpPr/>
          <p:nvPr/>
        </p:nvSpPr>
        <p:spPr>
          <a:xfrm rot="5400000">
            <a:off x="2770029" y="2424053"/>
            <a:ext cx="254782" cy="688034"/>
          </a:xfrm>
          <a:prstGeom prst="chevron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14B55AE-C897-4845-8285-51515D98B7E9}"/>
              </a:ext>
            </a:extLst>
          </p:cNvPr>
          <p:cNvGrpSpPr/>
          <p:nvPr/>
        </p:nvGrpSpPr>
        <p:grpSpPr>
          <a:xfrm>
            <a:off x="1451554" y="3012929"/>
            <a:ext cx="2907432" cy="606613"/>
            <a:chOff x="1451554" y="3012929"/>
            <a:chExt cx="2907432" cy="6066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圆柱体 4">
              <a:extLst>
                <a:ext uri="{FF2B5EF4-FFF2-40B4-BE49-F238E27FC236}">
                  <a16:creationId xmlns:a16="http://schemas.microsoft.com/office/drawing/2014/main" id="{C0969A33-0213-3946-8D45-208AA9AFA0E3}"/>
                </a:ext>
              </a:extLst>
            </p:cNvPr>
            <p:cNvSpPr/>
            <p:nvPr/>
          </p:nvSpPr>
          <p:spPr>
            <a:xfrm>
              <a:off x="1451554" y="3032659"/>
              <a:ext cx="756084" cy="586883"/>
            </a:xfrm>
            <a:prstGeom prst="can">
              <a:avLst>
                <a:gd name="adj" fmla="val 1346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Daily Trading</a:t>
              </a:r>
            </a:p>
            <a:p>
              <a:pPr algn="ctr" defTabSz="742859"/>
              <a:r>
                <a:rPr lang="en-US" altLang="zh-CN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圆柱体 4">
              <a:extLst>
                <a:ext uri="{FF2B5EF4-FFF2-40B4-BE49-F238E27FC236}">
                  <a16:creationId xmlns:a16="http://schemas.microsoft.com/office/drawing/2014/main" id="{BF8F64CC-5785-FF4D-8632-4A57569EC55F}"/>
                </a:ext>
              </a:extLst>
            </p:cNvPr>
            <p:cNvSpPr/>
            <p:nvPr/>
          </p:nvSpPr>
          <p:spPr>
            <a:xfrm>
              <a:off x="2321398" y="3012930"/>
              <a:ext cx="1170130" cy="586883"/>
            </a:xfrm>
            <a:prstGeom prst="can">
              <a:avLst>
                <a:gd name="adj" fmla="val 15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Fundamental</a:t>
              </a:r>
            </a:p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柱体 4">
              <a:extLst>
                <a:ext uri="{FF2B5EF4-FFF2-40B4-BE49-F238E27FC236}">
                  <a16:creationId xmlns:a16="http://schemas.microsoft.com/office/drawing/2014/main" id="{5312EDEE-3C6E-4C4E-BCEC-5F2B262E9525}"/>
                </a:ext>
              </a:extLst>
            </p:cNvPr>
            <p:cNvSpPr/>
            <p:nvPr/>
          </p:nvSpPr>
          <p:spPr>
            <a:xfrm>
              <a:off x="3602902" y="3012929"/>
              <a:ext cx="756084" cy="586883"/>
            </a:xfrm>
            <a:prstGeom prst="can">
              <a:avLst>
                <a:gd name="adj" fmla="val 15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Macro </a:t>
              </a:r>
            </a:p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A8F12B-D529-FC42-9BA4-AABB0A2D01BD}"/>
              </a:ext>
            </a:extLst>
          </p:cNvPr>
          <p:cNvSpPr/>
          <p:nvPr/>
        </p:nvSpPr>
        <p:spPr>
          <a:xfrm>
            <a:off x="6775306" y="1276417"/>
            <a:ext cx="1951927" cy="43204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 Engineering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13">
            <a:extLst>
              <a:ext uri="{FF2B5EF4-FFF2-40B4-BE49-F238E27FC236}">
                <a16:creationId xmlns:a16="http://schemas.microsoft.com/office/drawing/2014/main" id="{49588230-8B53-CB4D-8C5E-496595C95874}"/>
              </a:ext>
            </a:extLst>
          </p:cNvPr>
          <p:cNvSpPr/>
          <p:nvPr/>
        </p:nvSpPr>
        <p:spPr>
          <a:xfrm>
            <a:off x="1501561" y="4415773"/>
            <a:ext cx="708463" cy="3077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3BC51-3A19-414A-903C-F20F61E0BC20}"/>
              </a:ext>
            </a:extLst>
          </p:cNvPr>
          <p:cNvSpPr txBox="1"/>
          <p:nvPr/>
        </p:nvSpPr>
        <p:spPr>
          <a:xfrm>
            <a:off x="1453938" y="4059285"/>
            <a:ext cx="2527006" cy="307777"/>
          </a:xfrm>
          <a:prstGeom prst="rect">
            <a:avLst/>
          </a:prstGeom>
          <a:noFill/>
          <a:ln w="6350" cap="flat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 Learning Models 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🔥</a:t>
            </a:r>
            <a:endParaRPr lang="en-CN" sz="1400" dirty="0"/>
          </a:p>
        </p:txBody>
      </p:sp>
      <p:sp>
        <p:nvSpPr>
          <p:cNvPr id="28" name="矩形: 圆角 113">
            <a:extLst>
              <a:ext uri="{FF2B5EF4-FFF2-40B4-BE49-F238E27FC236}">
                <a16:creationId xmlns:a16="http://schemas.microsoft.com/office/drawing/2014/main" id="{BF32DD4F-2143-3849-A7E3-8B5294836B3C}"/>
              </a:ext>
            </a:extLst>
          </p:cNvPr>
          <p:cNvSpPr/>
          <p:nvPr/>
        </p:nvSpPr>
        <p:spPr>
          <a:xfrm>
            <a:off x="2331213" y="4415684"/>
            <a:ext cx="708463" cy="3077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LSTM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: 圆角 113">
            <a:extLst>
              <a:ext uri="{FF2B5EF4-FFF2-40B4-BE49-F238E27FC236}">
                <a16:creationId xmlns:a16="http://schemas.microsoft.com/office/drawing/2014/main" id="{B48440E0-D782-314A-975A-E664828F7591}"/>
              </a:ext>
            </a:extLst>
          </p:cNvPr>
          <p:cNvSpPr/>
          <p:nvPr/>
        </p:nvSpPr>
        <p:spPr>
          <a:xfrm>
            <a:off x="3603781" y="4415683"/>
            <a:ext cx="708463" cy="3077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Conv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113">
            <a:extLst>
              <a:ext uri="{FF2B5EF4-FFF2-40B4-BE49-F238E27FC236}">
                <a16:creationId xmlns:a16="http://schemas.microsoft.com/office/drawing/2014/main" id="{2ACFD9A8-789A-424F-A1A6-EAEF37246A48}"/>
              </a:ext>
            </a:extLst>
          </p:cNvPr>
          <p:cNvSpPr/>
          <p:nvPr/>
        </p:nvSpPr>
        <p:spPr>
          <a:xfrm>
            <a:off x="3039677" y="4418475"/>
            <a:ext cx="560108" cy="307777"/>
          </a:xfrm>
          <a:prstGeom prst="roundRect">
            <a:avLst/>
          </a:prstGeom>
          <a:noFill/>
          <a:ln w="12700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···</a:t>
            </a:r>
            <a:endParaRPr lang="zh-CN" altLang="en-US" sz="16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58D0856E-EF33-6940-A422-FF7356AFBDC7}"/>
              </a:ext>
            </a:extLst>
          </p:cNvPr>
          <p:cNvSpPr/>
          <p:nvPr/>
        </p:nvSpPr>
        <p:spPr>
          <a:xfrm rot="5400000">
            <a:off x="2779072" y="3505171"/>
            <a:ext cx="254782" cy="688034"/>
          </a:xfrm>
          <a:prstGeom prst="chevron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FD6610A-9542-8C46-8C49-BAA5AC9800DA}"/>
              </a:ext>
            </a:extLst>
          </p:cNvPr>
          <p:cNvCxnSpPr>
            <a:stCxn id="24" idx="3"/>
            <a:endCxn id="25" idx="3"/>
          </p:cNvCxnSpPr>
          <p:nvPr/>
        </p:nvCxnSpPr>
        <p:spPr>
          <a:xfrm rot="5400000">
            <a:off x="4178316" y="3780482"/>
            <a:ext cx="850756" cy="489416"/>
          </a:xfrm>
          <a:prstGeom prst="bentConnector2">
            <a:avLst/>
          </a:prstGeom>
          <a:ln w="19050" cap="flat">
            <a:solidFill>
              <a:schemeClr val="bg2"/>
            </a:solidFill>
            <a:prstDash val="dash"/>
            <a:miter lim="800000"/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柱体 4">
            <a:extLst>
              <a:ext uri="{FF2B5EF4-FFF2-40B4-BE49-F238E27FC236}">
                <a16:creationId xmlns:a16="http://schemas.microsoft.com/office/drawing/2014/main" id="{799C96FB-072A-F744-A5A5-557844E2765F}"/>
              </a:ext>
            </a:extLst>
          </p:cNvPr>
          <p:cNvSpPr/>
          <p:nvPr/>
        </p:nvSpPr>
        <p:spPr>
          <a:xfrm>
            <a:off x="4470360" y="3012929"/>
            <a:ext cx="756084" cy="586883"/>
          </a:xfrm>
          <a:prstGeom prst="can">
            <a:avLst>
              <a:gd name="adj" fmla="val 1596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Return 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Labels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F50FC44-56E4-0C4D-AC68-E99F23585375}"/>
              </a:ext>
            </a:extLst>
          </p:cNvPr>
          <p:cNvSpPr/>
          <p:nvPr/>
        </p:nvSpPr>
        <p:spPr>
          <a:xfrm>
            <a:off x="4709618" y="1803354"/>
            <a:ext cx="1951927" cy="43204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bg2"/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altLang="zh-CN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 Model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480889A-72E3-D94A-A5C7-B427AE17EC61}"/>
              </a:ext>
            </a:extLst>
          </p:cNvPr>
          <p:cNvSpPr/>
          <p:nvPr/>
        </p:nvSpPr>
        <p:spPr>
          <a:xfrm>
            <a:off x="1453940" y="5287819"/>
            <a:ext cx="2905046" cy="751934"/>
          </a:xfrm>
          <a:prstGeom prst="roundRect">
            <a:avLst>
              <a:gd name="adj" fmla="val 10252"/>
            </a:avLst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CN" sz="1400" dirty="0" err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113">
            <a:extLst>
              <a:ext uri="{FF2B5EF4-FFF2-40B4-BE49-F238E27FC236}">
                <a16:creationId xmlns:a16="http://schemas.microsoft.com/office/drawing/2014/main" id="{22B8EDA8-A249-A745-98B6-748F5CBEAA26}"/>
              </a:ext>
            </a:extLst>
          </p:cNvPr>
          <p:cNvSpPr/>
          <p:nvPr/>
        </p:nvSpPr>
        <p:spPr>
          <a:xfrm>
            <a:off x="1501561" y="5629612"/>
            <a:ext cx="708463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113">
            <a:extLst>
              <a:ext uri="{FF2B5EF4-FFF2-40B4-BE49-F238E27FC236}">
                <a16:creationId xmlns:a16="http://schemas.microsoft.com/office/drawing/2014/main" id="{2A89051F-D278-504A-B8B1-BAE91AA4A4EC}"/>
              </a:ext>
            </a:extLst>
          </p:cNvPr>
          <p:cNvSpPr/>
          <p:nvPr/>
        </p:nvSpPr>
        <p:spPr>
          <a:xfrm>
            <a:off x="2331213" y="5629612"/>
            <a:ext cx="708463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LSTM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: 圆角 113">
            <a:extLst>
              <a:ext uri="{FF2B5EF4-FFF2-40B4-BE49-F238E27FC236}">
                <a16:creationId xmlns:a16="http://schemas.microsoft.com/office/drawing/2014/main" id="{74835E9B-18D8-554C-8280-734206E4C56F}"/>
              </a:ext>
            </a:extLst>
          </p:cNvPr>
          <p:cNvSpPr/>
          <p:nvPr/>
        </p:nvSpPr>
        <p:spPr>
          <a:xfrm>
            <a:off x="3598247" y="5629612"/>
            <a:ext cx="708463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Conv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: 圆角 113">
            <a:extLst>
              <a:ext uri="{FF2B5EF4-FFF2-40B4-BE49-F238E27FC236}">
                <a16:creationId xmlns:a16="http://schemas.microsoft.com/office/drawing/2014/main" id="{8BDC828D-F8F5-834A-A44E-CDCD2AE37426}"/>
              </a:ext>
            </a:extLst>
          </p:cNvPr>
          <p:cNvSpPr/>
          <p:nvPr/>
        </p:nvSpPr>
        <p:spPr>
          <a:xfrm>
            <a:off x="3039677" y="5629270"/>
            <a:ext cx="560108" cy="307777"/>
          </a:xfrm>
          <a:prstGeom prst="roundRect">
            <a:avLst/>
          </a:prstGeom>
          <a:noFill/>
          <a:ln w="12700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···</a:t>
            </a:r>
            <a:endParaRPr lang="zh-CN" altLang="en-US" sz="16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E530B4-B56E-154E-8704-2F41948C2052}"/>
              </a:ext>
            </a:extLst>
          </p:cNvPr>
          <p:cNvSpPr txBox="1"/>
          <p:nvPr/>
        </p:nvSpPr>
        <p:spPr>
          <a:xfrm>
            <a:off x="1461574" y="5276917"/>
            <a:ext cx="2905046" cy="307777"/>
          </a:xfrm>
          <a:prstGeom prst="rect">
            <a:avLst/>
          </a:prstGeom>
          <a:noFill/>
          <a:ln w="6350" cap="flat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CN" sz="1400" dirty="0"/>
              <a:t>❄️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B8114-1238-A54D-ABC1-B037541DACF7}"/>
              </a:ext>
            </a:extLst>
          </p:cNvPr>
          <p:cNvCxnSpPr>
            <a:stCxn id="25" idx="2"/>
            <a:endCxn id="42" idx="0"/>
          </p:cNvCxnSpPr>
          <p:nvPr/>
        </p:nvCxnSpPr>
        <p:spPr>
          <a:xfrm>
            <a:off x="2906463" y="4826535"/>
            <a:ext cx="7634" cy="450382"/>
          </a:xfrm>
          <a:prstGeom prst="straightConnector1">
            <a:avLst/>
          </a:prstGeom>
          <a:ln w="19050" cap="flat">
            <a:solidFill>
              <a:schemeClr val="tx1"/>
            </a:solidFill>
            <a:miter lim="800000"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>
            <a:extLst>
              <a:ext uri="{FF2B5EF4-FFF2-40B4-BE49-F238E27FC236}">
                <a16:creationId xmlns:a16="http://schemas.microsoft.com/office/drawing/2014/main" id="{17B3BBCE-6575-674F-A224-DB12F52C83DB}"/>
              </a:ext>
            </a:extLst>
          </p:cNvPr>
          <p:cNvSpPr/>
          <p:nvPr/>
        </p:nvSpPr>
        <p:spPr>
          <a:xfrm>
            <a:off x="4515311" y="5453093"/>
            <a:ext cx="456285" cy="35235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圆柱体 4">
            <a:extLst>
              <a:ext uri="{FF2B5EF4-FFF2-40B4-BE49-F238E27FC236}">
                <a16:creationId xmlns:a16="http://schemas.microsoft.com/office/drawing/2014/main" id="{F635F003-C674-A441-A9E2-5753D229EC30}"/>
              </a:ext>
            </a:extLst>
          </p:cNvPr>
          <p:cNvSpPr/>
          <p:nvPr/>
        </p:nvSpPr>
        <p:spPr>
          <a:xfrm>
            <a:off x="5130199" y="5287819"/>
            <a:ext cx="1241586" cy="751933"/>
          </a:xfrm>
          <a:prstGeom prst="can">
            <a:avLst>
              <a:gd name="adj" fmla="val 1596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Future Return 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Prediction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91A1141-309B-2D42-966B-42BDB7FEE7C9}"/>
              </a:ext>
            </a:extLst>
          </p:cNvPr>
          <p:cNvSpPr/>
          <p:nvPr/>
        </p:nvSpPr>
        <p:spPr>
          <a:xfrm>
            <a:off x="1387394" y="2973396"/>
            <a:ext cx="3020053" cy="699779"/>
          </a:xfrm>
          <a:prstGeom prst="roundRect">
            <a:avLst/>
          </a:prstGeom>
          <a:noFill/>
          <a:ln w="19050" cap="flat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B50F2CE-9431-FB4B-A6DA-B433CE077C97}"/>
              </a:ext>
            </a:extLst>
          </p:cNvPr>
          <p:cNvSpPr/>
          <p:nvPr/>
        </p:nvSpPr>
        <p:spPr>
          <a:xfrm>
            <a:off x="6506018" y="5458392"/>
            <a:ext cx="456285" cy="35235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6D7744-550E-4B48-9BDA-4D3FF128B607}"/>
              </a:ext>
            </a:extLst>
          </p:cNvPr>
          <p:cNvSpPr/>
          <p:nvPr/>
        </p:nvSpPr>
        <p:spPr>
          <a:xfrm>
            <a:off x="7107052" y="5276916"/>
            <a:ext cx="1620180" cy="76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Actions</a:t>
            </a:r>
          </a:p>
          <a:p>
            <a:pPr algn="ctr"/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9814FF3-C872-B64B-A732-1AD3C5363631}"/>
              </a:ext>
            </a:extLst>
          </p:cNvPr>
          <p:cNvSpPr/>
          <p:nvPr/>
        </p:nvSpPr>
        <p:spPr>
          <a:xfrm>
            <a:off x="6775305" y="1803354"/>
            <a:ext cx="1951927" cy="43204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</a:p>
        </p:txBody>
      </p:sp>
      <p:sp>
        <p:nvSpPr>
          <p:cNvPr id="54" name="Notched Right Arrow 53">
            <a:extLst>
              <a:ext uri="{FF2B5EF4-FFF2-40B4-BE49-F238E27FC236}">
                <a16:creationId xmlns:a16="http://schemas.microsoft.com/office/drawing/2014/main" id="{DC493414-0838-6846-8FFA-F0B2D4F76FD1}"/>
              </a:ext>
            </a:extLst>
          </p:cNvPr>
          <p:cNvSpPr/>
          <p:nvPr/>
        </p:nvSpPr>
        <p:spPr>
          <a:xfrm>
            <a:off x="5475703" y="3071855"/>
            <a:ext cx="566164" cy="477893"/>
          </a:xfrm>
          <a:prstGeom prst="notchedRightArrow">
            <a:avLst/>
          </a:prstGeom>
          <a:solidFill>
            <a:schemeClr val="bg2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FDF741-9DFA-504B-B0C0-EB27C6903985}"/>
              </a:ext>
            </a:extLst>
          </p:cNvPr>
          <p:cNvSpPr/>
          <p:nvPr/>
        </p:nvSpPr>
        <p:spPr>
          <a:xfrm>
            <a:off x="6294283" y="3012929"/>
            <a:ext cx="2432949" cy="5868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Importance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551308-D995-3B49-99EC-AC558601EA1E}"/>
              </a:ext>
            </a:extLst>
          </p:cNvPr>
          <p:cNvSpPr/>
          <p:nvPr/>
        </p:nvSpPr>
        <p:spPr>
          <a:xfrm>
            <a:off x="4709618" y="2341664"/>
            <a:ext cx="4017614" cy="4317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Importances Analysis</a:t>
            </a:r>
          </a:p>
        </p:txBody>
      </p:sp>
      <p:sp>
        <p:nvSpPr>
          <p:cNvPr id="64" name="文本占位符 8">
            <a:extLst>
              <a:ext uri="{FF2B5EF4-FFF2-40B4-BE49-F238E27FC236}">
                <a16:creationId xmlns:a16="http://schemas.microsoft.com/office/drawing/2014/main" id="{905C544C-A58A-5047-8C41-9C1C908F1199}"/>
              </a:ext>
            </a:extLst>
          </p:cNvPr>
          <p:cNvSpPr txBox="1">
            <a:spLocks/>
          </p:cNvSpPr>
          <p:nvPr/>
        </p:nvSpPr>
        <p:spPr>
          <a:xfrm>
            <a:off x="1435856" y="6274690"/>
            <a:ext cx="6631264" cy="21544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191585" indent="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338624" indent="0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535156" indent="0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686388" indent="0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b="1" dirty="0"/>
              <a:t>Fig 1. </a:t>
            </a:r>
            <a:r>
              <a:rPr lang="en-US" sz="1400" dirty="0"/>
              <a:t>The Framework of Data Analysis Project 1.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B06B39-8131-7145-9CB7-AB51BF08C24B}"/>
              </a:ext>
            </a:extLst>
          </p:cNvPr>
          <p:cNvSpPr/>
          <p:nvPr/>
        </p:nvSpPr>
        <p:spPr>
          <a:xfrm>
            <a:off x="6294283" y="4069055"/>
            <a:ext cx="2432949" cy="7628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Adjustance for </a:t>
            </a:r>
          </a:p>
          <a:p>
            <a:pPr algn="ctr"/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Overfitting</a:t>
            </a:r>
          </a:p>
        </p:txBody>
      </p:sp>
      <p:sp>
        <p:nvSpPr>
          <p:cNvPr id="67" name="Notched Right Arrow 66">
            <a:extLst>
              <a:ext uri="{FF2B5EF4-FFF2-40B4-BE49-F238E27FC236}">
                <a16:creationId xmlns:a16="http://schemas.microsoft.com/office/drawing/2014/main" id="{5722FE74-E0AD-CC4F-AEA5-A90B774C261A}"/>
              </a:ext>
            </a:extLst>
          </p:cNvPr>
          <p:cNvSpPr/>
          <p:nvPr/>
        </p:nvSpPr>
        <p:spPr>
          <a:xfrm rot="10800000">
            <a:off x="5192621" y="4211525"/>
            <a:ext cx="566164" cy="477893"/>
          </a:xfrm>
          <a:prstGeom prst="notchedRightArrow">
            <a:avLst/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704072-C508-0944-9ADE-885671B70A8C}"/>
              </a:ext>
            </a:extLst>
          </p:cNvPr>
          <p:cNvSpPr txBox="1"/>
          <p:nvPr/>
        </p:nvSpPr>
        <p:spPr>
          <a:xfrm>
            <a:off x="3265272" y="3712807"/>
            <a:ext cx="1584316" cy="292388"/>
          </a:xfrm>
          <a:prstGeom prst="rect">
            <a:avLst/>
          </a:prstGeom>
          <a:noFill/>
          <a:ln w="635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742859"/>
            <a:r>
              <a:rPr lang="en-US" altLang="zh-CN" sz="1300" b="1" i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Select &amp; Normalize</a:t>
            </a:r>
            <a:endParaRPr lang="zh-CN" altLang="en-US" sz="1300" b="1" i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Curved Right Arrow 75">
            <a:extLst>
              <a:ext uri="{FF2B5EF4-FFF2-40B4-BE49-F238E27FC236}">
                <a16:creationId xmlns:a16="http://schemas.microsoft.com/office/drawing/2014/main" id="{19CF3F1B-3530-784A-8C03-A4B825233731}"/>
              </a:ext>
            </a:extLst>
          </p:cNvPr>
          <p:cNvSpPr/>
          <p:nvPr/>
        </p:nvSpPr>
        <p:spPr>
          <a:xfrm>
            <a:off x="754649" y="3321781"/>
            <a:ext cx="576064" cy="2307488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  <a:ln w="6350" cap="flat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5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3.1 Select &amp; Normalize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154E506-A4BF-1045-958A-6DB9BD0761BE}"/>
              </a:ext>
            </a:extLst>
          </p:cNvPr>
          <p:cNvGrpSpPr/>
          <p:nvPr/>
        </p:nvGrpSpPr>
        <p:grpSpPr>
          <a:xfrm>
            <a:off x="392251" y="1870502"/>
            <a:ext cx="4815296" cy="4344003"/>
            <a:chOff x="4781426" y="1665598"/>
            <a:chExt cx="4815296" cy="43440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C53568-2EFC-A843-8FA5-E71CB4211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426" y="1665598"/>
              <a:ext cx="4815296" cy="3697672"/>
            </a:xfrm>
            <a:prstGeom prst="rect">
              <a:avLst/>
            </a:prstGeom>
          </p:spPr>
        </p:pic>
        <p:sp>
          <p:nvSpPr>
            <p:cNvPr id="51" name="文本占位符 8">
              <a:extLst>
                <a:ext uri="{FF2B5EF4-FFF2-40B4-BE49-F238E27FC236}">
                  <a16:creationId xmlns:a16="http://schemas.microsoft.com/office/drawing/2014/main" id="{8EAADE46-A89C-F646-A30D-C4FA5B94AF20}"/>
                </a:ext>
              </a:extLst>
            </p:cNvPr>
            <p:cNvSpPr txBox="1">
              <a:spLocks/>
            </p:cNvSpPr>
            <p:nvPr/>
          </p:nvSpPr>
          <p:spPr>
            <a:xfrm>
              <a:off x="4781426" y="5363270"/>
              <a:ext cx="4815296" cy="6463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 algn="l" defTabSz="957925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2"/>
                </a:buClr>
                <a:buSzPct val="100000"/>
                <a:buFont typeface="Arial" pitchFamily="34" charset="0"/>
                <a:buNone/>
                <a:defRPr sz="15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1pPr>
              <a:lvl2pPr marL="191585" indent="0" algn="l" defTabSz="957925" rtl="0" eaLnBrk="1" latinLnBrk="0" hangingPunct="1">
                <a:lnSpc>
                  <a:spcPct val="90000"/>
                </a:lnSpc>
                <a:spcBef>
                  <a:spcPts val="943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2pPr>
              <a:lvl3pPr marL="338624" indent="0" algn="l" defTabSz="957925" rtl="0" eaLnBrk="1" latinLnBrk="0" hangingPunct="1">
                <a:lnSpc>
                  <a:spcPct val="90000"/>
                </a:lnSpc>
                <a:spcBef>
                  <a:spcPts val="629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3pPr>
              <a:lvl4pPr marL="535156" indent="0" algn="l" defTabSz="957925" rtl="0" eaLnBrk="1" latinLnBrk="0" hangingPunct="1">
                <a:lnSpc>
                  <a:spcPct val="90000"/>
                </a:lnSpc>
                <a:spcBef>
                  <a:spcPts val="210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4pPr>
              <a:lvl5pPr marL="686388" indent="0" algn="l" defTabSz="957925" rtl="0" eaLnBrk="1" latinLnBrk="0" hangingPunct="1">
                <a:lnSpc>
                  <a:spcPct val="90000"/>
                </a:lnSpc>
                <a:spcBef>
                  <a:spcPts val="105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5pPr>
              <a:lvl6pPr marL="2634295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13258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92220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1183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en-US" sz="1400" b="1" dirty="0"/>
                <a:t>Fig 2. </a:t>
              </a:r>
              <a:r>
                <a:rPr lang="en-US" sz="1400" dirty="0"/>
                <a:t>The Distribution of Nan Factors Percentage. We dropped samples where the percentage of </a:t>
              </a:r>
              <a:r>
                <a:rPr lang="en-US" sz="1400" dirty="0" err="1"/>
                <a:t>NaN</a:t>
              </a:r>
              <a:r>
                <a:rPr lang="en-US" sz="1400" dirty="0"/>
                <a:t> factors was greater than 10%.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7C4EFE-7C5E-9746-8290-615FD96D8E8D}"/>
                </a:ext>
              </a:extLst>
            </p:cNvPr>
            <p:cNvCxnSpPr>
              <a:cxnSpLocks/>
            </p:cNvCxnSpPr>
            <p:nvPr/>
          </p:nvCxnSpPr>
          <p:spPr>
            <a:xfrm>
              <a:off x="6284354" y="1665598"/>
              <a:ext cx="0" cy="3456384"/>
            </a:xfrm>
            <a:prstGeom prst="line">
              <a:avLst/>
            </a:prstGeom>
            <a:ln w="19050" cap="flat">
              <a:solidFill>
                <a:srgbClr val="C00000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6097199C-7DEB-0C42-9216-0E5A2985DC1E}"/>
                </a:ext>
              </a:extLst>
            </p:cNvPr>
            <p:cNvSpPr/>
            <p:nvPr/>
          </p:nvSpPr>
          <p:spPr>
            <a:xfrm rot="2703471">
              <a:off x="7195246" y="3057226"/>
              <a:ext cx="914520" cy="914418"/>
            </a:xfrm>
            <a:prstGeom prst="plus">
              <a:avLst>
                <a:gd name="adj" fmla="val 43665"/>
              </a:avLst>
            </a:prstGeom>
            <a:solidFill>
              <a:srgbClr val="9B1717"/>
            </a:solidFill>
            <a:ln w="6350" cap="flat">
              <a:solidFill>
                <a:srgbClr val="9B171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en-CN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790CA8A-D719-7C45-B94B-D34D4DDA6AF3}"/>
              </a:ext>
            </a:extLst>
          </p:cNvPr>
          <p:cNvGrpSpPr/>
          <p:nvPr/>
        </p:nvGrpSpPr>
        <p:grpSpPr>
          <a:xfrm>
            <a:off x="5911145" y="1354031"/>
            <a:ext cx="3623852" cy="5182188"/>
            <a:chOff x="6022085" y="1233550"/>
            <a:chExt cx="3623852" cy="518218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AE0490B-CA7A-0840-8BC1-063458407343}"/>
                </a:ext>
              </a:extLst>
            </p:cNvPr>
            <p:cNvSpPr txBox="1"/>
            <p:nvPr/>
          </p:nvSpPr>
          <p:spPr>
            <a:xfrm>
              <a:off x="8030180" y="1839109"/>
              <a:ext cx="1241939" cy="400110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N" sz="10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 have too many NaN</a:t>
              </a:r>
              <a:r>
                <a:rPr lang="zh-CN" altLang="en-US" sz="10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Factors</a:t>
              </a:r>
              <a:endParaRPr lang="en-CN" sz="1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F068FE2-BCA0-1242-B0D3-A86D146E4A76}"/>
                </a:ext>
              </a:extLst>
            </p:cNvPr>
            <p:cNvSpPr txBox="1"/>
            <p:nvPr/>
          </p:nvSpPr>
          <p:spPr>
            <a:xfrm>
              <a:off x="6252065" y="1839109"/>
              <a:ext cx="1241931" cy="400110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N" sz="10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 have </a:t>
              </a:r>
            </a:p>
            <a:p>
              <a:pPr algn="ctr"/>
              <a:r>
                <a:rPr lang="en-CN" sz="10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NaN Label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5705312-4B14-534D-90B6-DD334B62EFA0}"/>
                </a:ext>
              </a:extLst>
            </p:cNvPr>
            <p:cNvCxnSpPr>
              <a:cxnSpLocks/>
            </p:cNvCxnSpPr>
            <p:nvPr/>
          </p:nvCxnSpPr>
          <p:spPr>
            <a:xfrm>
              <a:off x="7512153" y="1773610"/>
              <a:ext cx="0" cy="535669"/>
            </a:xfrm>
            <a:prstGeom prst="straightConnector1">
              <a:avLst/>
            </a:prstGeom>
            <a:ln w="19050" cap="flat">
              <a:solidFill>
                <a:srgbClr val="C00000"/>
              </a:solidFill>
              <a:prstDash val="dash"/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898968F-A92E-DC40-9230-52A4E4015D3C}"/>
                </a:ext>
              </a:extLst>
            </p:cNvPr>
            <p:cNvCxnSpPr>
              <a:cxnSpLocks/>
            </p:cNvCxnSpPr>
            <p:nvPr/>
          </p:nvCxnSpPr>
          <p:spPr>
            <a:xfrm>
              <a:off x="8052266" y="1773610"/>
              <a:ext cx="0" cy="535669"/>
            </a:xfrm>
            <a:prstGeom prst="straightConnector1">
              <a:avLst/>
            </a:prstGeom>
            <a:ln w="19050" cap="flat">
              <a:solidFill>
                <a:srgbClr val="C00000"/>
              </a:solidFill>
              <a:prstDash val="dash"/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9371F0E5-379B-824A-9398-8F3B331F7CFC}"/>
                </a:ext>
              </a:extLst>
            </p:cNvPr>
            <p:cNvSpPr/>
            <p:nvPr/>
          </p:nvSpPr>
          <p:spPr>
            <a:xfrm>
              <a:off x="6252066" y="1233550"/>
              <a:ext cx="3020053" cy="5400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Samples </a:t>
              </a:r>
            </a:p>
            <a:p>
              <a:pPr algn="ctr"/>
              <a:r>
                <a:rPr lang="en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(500 stocks, 606475 samples)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9154EDEF-C6D9-5440-ADF6-483C38C9BC5C}"/>
                </a:ext>
              </a:extLst>
            </p:cNvPr>
            <p:cNvSpPr/>
            <p:nvPr/>
          </p:nvSpPr>
          <p:spPr>
            <a:xfrm>
              <a:off x="6252066" y="2309279"/>
              <a:ext cx="3020053" cy="5400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Slected Samples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</a:t>
              </a:r>
              <a:r>
                <a:rPr lang="en-US" altLang="zh-CN" sz="1400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NaN</a:t>
              </a:r>
              <a:r>
                <a:rPr lang="en-US" altLang="zh-CN" sz="1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by 0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(3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stocks, 449765 samples)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70012F67-1B2F-6340-84F2-2B6C34F06419}"/>
                </a:ext>
              </a:extLst>
            </p:cNvPr>
            <p:cNvSpPr/>
            <p:nvPr/>
          </p:nvSpPr>
          <p:spPr>
            <a:xfrm>
              <a:off x="6252066" y="3384838"/>
              <a:ext cx="3020053" cy="54006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Normed Samples</a:t>
              </a:r>
              <a:endParaRPr lang="en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8C416A7-1F0E-1843-9D9A-DAC64DD3C0EF}"/>
                </a:ext>
              </a:extLst>
            </p:cNvPr>
            <p:cNvCxnSpPr>
              <a:cxnSpLocks/>
              <a:stCxn id="87" idx="2"/>
              <a:endCxn id="88" idx="0"/>
            </p:cNvCxnSpPr>
            <p:nvPr/>
          </p:nvCxnSpPr>
          <p:spPr>
            <a:xfrm>
              <a:off x="7762093" y="2849339"/>
              <a:ext cx="0" cy="535499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prstDash val="dash"/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AD0EAD-0BFE-8540-BA57-961419F37781}"/>
                </a:ext>
              </a:extLst>
            </p:cNvPr>
            <p:cNvSpPr txBox="1"/>
            <p:nvPr/>
          </p:nvSpPr>
          <p:spPr>
            <a:xfrm>
              <a:off x="7834011" y="2934349"/>
              <a:ext cx="1440815" cy="400110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Sectional</a:t>
              </a:r>
            </a:p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Z-Score Normalization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5A37AC1-F5AE-3F4E-902E-47CC7B421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831" y="4010078"/>
              <a:ext cx="2266521" cy="1740465"/>
            </a:xfrm>
            <a:prstGeom prst="rect">
              <a:avLst/>
            </a:prstGeom>
          </p:spPr>
        </p:pic>
        <p:sp>
          <p:nvSpPr>
            <p:cNvPr id="92" name="文本占位符 8">
              <a:extLst>
                <a:ext uri="{FF2B5EF4-FFF2-40B4-BE49-F238E27FC236}">
                  <a16:creationId xmlns:a16="http://schemas.microsoft.com/office/drawing/2014/main" id="{0733D834-9E9B-BF44-BC8C-041A82E6B17B}"/>
                </a:ext>
              </a:extLst>
            </p:cNvPr>
            <p:cNvSpPr txBox="1">
              <a:spLocks/>
            </p:cNvSpPr>
            <p:nvPr/>
          </p:nvSpPr>
          <p:spPr>
            <a:xfrm>
              <a:off x="6022085" y="5769407"/>
              <a:ext cx="3623852" cy="6463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 algn="l" defTabSz="957925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2"/>
                </a:buClr>
                <a:buSzPct val="100000"/>
                <a:buFont typeface="Arial" pitchFamily="34" charset="0"/>
                <a:buNone/>
                <a:defRPr sz="15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1pPr>
              <a:lvl2pPr marL="191585" indent="0" algn="l" defTabSz="957925" rtl="0" eaLnBrk="1" latinLnBrk="0" hangingPunct="1">
                <a:lnSpc>
                  <a:spcPct val="90000"/>
                </a:lnSpc>
                <a:spcBef>
                  <a:spcPts val="943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2pPr>
              <a:lvl3pPr marL="338624" indent="0" algn="l" defTabSz="957925" rtl="0" eaLnBrk="1" latinLnBrk="0" hangingPunct="1">
                <a:lnSpc>
                  <a:spcPct val="90000"/>
                </a:lnSpc>
                <a:spcBef>
                  <a:spcPts val="629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3pPr>
              <a:lvl4pPr marL="535156" indent="0" algn="l" defTabSz="957925" rtl="0" eaLnBrk="1" latinLnBrk="0" hangingPunct="1">
                <a:lnSpc>
                  <a:spcPct val="90000"/>
                </a:lnSpc>
                <a:spcBef>
                  <a:spcPts val="210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4pPr>
              <a:lvl5pPr marL="686388" indent="0" algn="l" defTabSz="957925" rtl="0" eaLnBrk="1" latinLnBrk="0" hangingPunct="1">
                <a:lnSpc>
                  <a:spcPct val="90000"/>
                </a:lnSpc>
                <a:spcBef>
                  <a:spcPts val="105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5pPr>
              <a:lvl6pPr marL="2634295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13258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92220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1183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en-CN" sz="1400" b="1" dirty="0"/>
                <a:t>Fig 3. </a:t>
              </a:r>
              <a:r>
                <a:rPr lang="en-CN" sz="1400" dirty="0"/>
                <a:t>The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Select &amp; Normalize Workflow. We also present the normed data distribution here.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77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3.2 In-Sample &amp; Out-Sample Modeling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40696F4-2D6B-394C-A2C6-79572340C6AE}"/>
              </a:ext>
            </a:extLst>
          </p:cNvPr>
          <p:cNvGrpSpPr/>
          <p:nvPr/>
        </p:nvGrpSpPr>
        <p:grpSpPr>
          <a:xfrm>
            <a:off x="415702" y="1269554"/>
            <a:ext cx="9066396" cy="4932548"/>
            <a:chOff x="530718" y="1161542"/>
            <a:chExt cx="9066396" cy="493254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F695562-7FE3-6948-BCC4-C796B12530B2}"/>
                </a:ext>
              </a:extLst>
            </p:cNvPr>
            <p:cNvSpPr/>
            <p:nvPr/>
          </p:nvSpPr>
          <p:spPr>
            <a:xfrm>
              <a:off x="4564114" y="1358001"/>
              <a:ext cx="2073155" cy="5868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Normed Samples</a:t>
              </a:r>
              <a:endParaRPr lang="en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圆柱体 4">
              <a:extLst>
                <a:ext uri="{FF2B5EF4-FFF2-40B4-BE49-F238E27FC236}">
                  <a16:creationId xmlns:a16="http://schemas.microsoft.com/office/drawing/2014/main" id="{AAFD5A77-5B87-314E-BFD0-1A527C25026C}"/>
                </a:ext>
              </a:extLst>
            </p:cNvPr>
            <p:cNvSpPr/>
            <p:nvPr/>
          </p:nvSpPr>
          <p:spPr>
            <a:xfrm>
              <a:off x="729555" y="1358001"/>
              <a:ext cx="1190292" cy="586883"/>
            </a:xfrm>
            <a:prstGeom prst="can">
              <a:avLst>
                <a:gd name="adj" fmla="val 1596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Normed </a:t>
              </a:r>
            </a:p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圆柱体 4">
              <a:extLst>
                <a:ext uri="{FF2B5EF4-FFF2-40B4-BE49-F238E27FC236}">
                  <a16:creationId xmlns:a16="http://schemas.microsoft.com/office/drawing/2014/main" id="{28F49BF6-34FF-1145-8A1D-E88FD64E5017}"/>
                </a:ext>
              </a:extLst>
            </p:cNvPr>
            <p:cNvSpPr/>
            <p:nvPr/>
          </p:nvSpPr>
          <p:spPr>
            <a:xfrm>
              <a:off x="2176160" y="1358001"/>
              <a:ext cx="1190292" cy="586883"/>
            </a:xfrm>
            <a:prstGeom prst="can">
              <a:avLst>
                <a:gd name="adj" fmla="val 1596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Daily Return</a:t>
              </a:r>
            </a:p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Label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Notched Right Arrow 23">
              <a:extLst>
                <a:ext uri="{FF2B5EF4-FFF2-40B4-BE49-F238E27FC236}">
                  <a16:creationId xmlns:a16="http://schemas.microsoft.com/office/drawing/2014/main" id="{A2553A0D-DC3C-6F43-8F6D-139E282AE7E5}"/>
                </a:ext>
              </a:extLst>
            </p:cNvPr>
            <p:cNvSpPr/>
            <p:nvPr/>
          </p:nvSpPr>
          <p:spPr>
            <a:xfrm>
              <a:off x="3747284" y="1412495"/>
              <a:ext cx="566164" cy="477893"/>
            </a:xfrm>
            <a:prstGeom prst="notched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CN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5BFFDB-9A0C-2446-99FC-E57ACF5788FA}"/>
                </a:ext>
              </a:extLst>
            </p:cNvPr>
            <p:cNvSpPr txBox="1"/>
            <p:nvPr/>
          </p:nvSpPr>
          <p:spPr>
            <a:xfrm>
              <a:off x="6891323" y="1540641"/>
              <a:ext cx="182742" cy="22159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endParaRPr lang="en-CN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FB0F10E-4D5F-1844-9D46-7CBA8D6B0BAE}"/>
                </a:ext>
              </a:extLst>
            </p:cNvPr>
            <p:cNvSpPr/>
            <p:nvPr/>
          </p:nvSpPr>
          <p:spPr>
            <a:xfrm>
              <a:off x="7324731" y="1358001"/>
              <a:ext cx="2073154" cy="5868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AE2B92-10EF-8545-8433-E63A2D96875A}"/>
                </a:ext>
              </a:extLst>
            </p:cNvPr>
            <p:cNvGrpSpPr/>
            <p:nvPr/>
          </p:nvGrpSpPr>
          <p:grpSpPr>
            <a:xfrm>
              <a:off x="7381422" y="1483917"/>
              <a:ext cx="1959771" cy="335045"/>
              <a:chOff x="7333841" y="1474660"/>
              <a:chExt cx="1959771" cy="335045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30C5B1C-2117-2345-AF19-A8382FD7D0CC}"/>
                  </a:ext>
                </a:extLst>
              </p:cNvPr>
              <p:cNvSpPr/>
              <p:nvPr/>
            </p:nvSpPr>
            <p:spPr>
              <a:xfrm>
                <a:off x="7333841" y="1474662"/>
                <a:ext cx="619615" cy="33504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06B033D-6D9A-C040-A966-D54031E87DBE}"/>
                  </a:ext>
                </a:extLst>
              </p:cNvPr>
              <p:cNvSpPr/>
              <p:nvPr/>
            </p:nvSpPr>
            <p:spPr>
              <a:xfrm>
                <a:off x="7998547" y="1474661"/>
                <a:ext cx="624987" cy="33504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AE169D38-22F6-6F42-84C9-CCA469581D22}"/>
                  </a:ext>
                </a:extLst>
              </p:cNvPr>
              <p:cNvSpPr/>
              <p:nvPr/>
            </p:nvSpPr>
            <p:spPr>
              <a:xfrm>
                <a:off x="8668625" y="1474660"/>
                <a:ext cx="624987" cy="33504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</a:t>
                </a:r>
              </a:p>
            </p:txBody>
          </p:sp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EBC9DFA8-F34A-4F4B-99BF-E4954E0BDEC4}"/>
                </a:ext>
              </a:extLst>
            </p:cNvPr>
            <p:cNvCxnSpPr>
              <a:cxnSpLocks/>
              <a:stCxn id="23" idx="3"/>
              <a:endCxn id="33" idx="0"/>
            </p:cNvCxnSpPr>
            <p:nvPr/>
          </p:nvCxnSpPr>
          <p:spPr>
            <a:xfrm rot="16200000" flipH="1">
              <a:off x="3500310" y="1215880"/>
              <a:ext cx="1291981" cy="2749988"/>
            </a:xfrm>
            <a:prstGeom prst="bentConnector3">
              <a:avLst>
                <a:gd name="adj1" fmla="val 50000"/>
              </a:avLst>
            </a:prstGeom>
            <a:ln w="19050" cap="flat">
              <a:solidFill>
                <a:schemeClr val="bg2"/>
              </a:solidFill>
              <a:prstDash val="dash"/>
              <a:miter lim="800000"/>
              <a:headEnd type="none" w="lg" len="lg"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EC9519EA-55C1-AE48-B5B1-C05013E058A0}"/>
                </a:ext>
              </a:extLst>
            </p:cNvPr>
            <p:cNvCxnSpPr>
              <a:cxnSpLocks/>
              <a:stCxn id="23" idx="3"/>
              <a:endCxn id="54" idx="0"/>
            </p:cNvCxnSpPr>
            <p:nvPr/>
          </p:nvCxnSpPr>
          <p:spPr>
            <a:xfrm rot="16200000" flipH="1">
              <a:off x="4722174" y="-5984"/>
              <a:ext cx="1295866" cy="5197602"/>
            </a:xfrm>
            <a:prstGeom prst="bentConnector3">
              <a:avLst>
                <a:gd name="adj1" fmla="val 50000"/>
              </a:avLst>
            </a:prstGeom>
            <a:ln w="19050" cap="flat">
              <a:solidFill>
                <a:schemeClr val="bg2"/>
              </a:solidFill>
              <a:prstDash val="dash"/>
              <a:miter lim="800000"/>
              <a:headEnd type="none" w="lg" len="lg"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Bent Arrow 49">
              <a:extLst>
                <a:ext uri="{FF2B5EF4-FFF2-40B4-BE49-F238E27FC236}">
                  <a16:creationId xmlns:a16="http://schemas.microsoft.com/office/drawing/2014/main" id="{B3E7CF1B-EF80-1E43-9C94-80826FAB1E95}"/>
                </a:ext>
              </a:extLst>
            </p:cNvPr>
            <p:cNvSpPr/>
            <p:nvPr/>
          </p:nvSpPr>
          <p:spPr>
            <a:xfrm rot="10800000" flipH="1">
              <a:off x="1243794" y="2631204"/>
              <a:ext cx="927572" cy="1389465"/>
            </a:xfrm>
            <a:prstGeom prst="bentArrow">
              <a:avLst>
                <a:gd name="adj1" fmla="val 20267"/>
                <a:gd name="adj2" fmla="val 25000"/>
                <a:gd name="adj3" fmla="val 25000"/>
                <a:gd name="adj4" fmla="val 43750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190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en-CN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9BAC3D8-304E-8A4A-A7AC-DB00147ED227}"/>
                </a:ext>
              </a:extLst>
            </p:cNvPr>
            <p:cNvSpPr txBox="1"/>
            <p:nvPr/>
          </p:nvSpPr>
          <p:spPr>
            <a:xfrm>
              <a:off x="6912575" y="2096435"/>
              <a:ext cx="2684539" cy="492443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CN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iscrete</a:t>
              </a:r>
              <a:r>
                <a:rPr lang="en-US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  <a:p>
              <a:r>
                <a:rPr lang="en-US" sz="13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0-decrease; 1-no change; 2- increase</a:t>
              </a:r>
              <a:endParaRPr lang="en-CN" sz="13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E2AB9B3-0D7D-284D-B506-2D72733FEC7C}"/>
                </a:ext>
              </a:extLst>
            </p:cNvPr>
            <p:cNvSpPr txBox="1"/>
            <p:nvPr/>
          </p:nvSpPr>
          <p:spPr>
            <a:xfrm>
              <a:off x="4527223" y="2771522"/>
              <a:ext cx="1003397" cy="292388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3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MSE Loss</a:t>
              </a:r>
              <a:endParaRPr lang="en-CN" sz="13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7F4CA5-453C-0049-B7FF-B4159C7A01CB}"/>
                </a:ext>
              </a:extLst>
            </p:cNvPr>
            <p:cNvSpPr txBox="1"/>
            <p:nvPr/>
          </p:nvSpPr>
          <p:spPr>
            <a:xfrm>
              <a:off x="6966294" y="2771522"/>
              <a:ext cx="1003398" cy="292388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3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 Loss</a:t>
              </a:r>
              <a:endParaRPr lang="en-CN" sz="13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EC74333-5FDB-FD4E-B392-371ADC972489}"/>
                </a:ext>
              </a:extLst>
            </p:cNvPr>
            <p:cNvGrpSpPr/>
            <p:nvPr/>
          </p:nvGrpSpPr>
          <p:grpSpPr>
            <a:xfrm>
              <a:off x="4527222" y="3236865"/>
              <a:ext cx="4437717" cy="1569298"/>
              <a:chOff x="3552764" y="3062689"/>
              <a:chExt cx="4437717" cy="1569298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443C575-64EE-4F48-AA6D-3B3B8E090D51}"/>
                  </a:ext>
                </a:extLst>
              </p:cNvPr>
              <p:cNvSpPr/>
              <p:nvPr/>
            </p:nvSpPr>
            <p:spPr>
              <a:xfrm>
                <a:off x="3552765" y="3062689"/>
                <a:ext cx="1988141" cy="543186"/>
              </a:xfrm>
              <a:prstGeom prst="roundRect">
                <a:avLst>
                  <a:gd name="adj" fmla="val 1025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Modeling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9F4C6E23-6731-B342-AF61-199A1D1B4EB2}"/>
                  </a:ext>
                </a:extLst>
              </p:cNvPr>
              <p:cNvSpPr/>
              <p:nvPr/>
            </p:nvSpPr>
            <p:spPr>
              <a:xfrm>
                <a:off x="6000379" y="3066574"/>
                <a:ext cx="1988141" cy="539301"/>
              </a:xfrm>
              <a:prstGeom prst="roundRect">
                <a:avLst>
                  <a:gd name="adj" fmla="val 1025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Modeling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12E7D3BC-1279-A646-986A-BA1E3B435FB5}"/>
                  </a:ext>
                </a:extLst>
              </p:cNvPr>
              <p:cNvSpPr/>
              <p:nvPr/>
            </p:nvSpPr>
            <p:spPr>
              <a:xfrm>
                <a:off x="3552764" y="4088801"/>
                <a:ext cx="1988141" cy="543186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Prediction</a:t>
                </a:r>
              </a:p>
            </p:txBody>
          </p: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E6781791-E31B-F844-8620-F9B8E0C1B1AD}"/>
                  </a:ext>
                </a:extLst>
              </p:cNvPr>
              <p:cNvSpPr/>
              <p:nvPr/>
            </p:nvSpPr>
            <p:spPr>
              <a:xfrm>
                <a:off x="6002340" y="4088801"/>
                <a:ext cx="1988141" cy="54318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 Prediction</a:t>
                </a:r>
              </a:p>
            </p:txBody>
          </p:sp>
        </p:grpSp>
        <p:sp>
          <p:nvSpPr>
            <p:cNvPr id="94" name="Chevron 93">
              <a:extLst>
                <a:ext uri="{FF2B5EF4-FFF2-40B4-BE49-F238E27FC236}">
                  <a16:creationId xmlns:a16="http://schemas.microsoft.com/office/drawing/2014/main" id="{81366AAB-6334-7145-AF60-78D95444D4D1}"/>
                </a:ext>
              </a:extLst>
            </p:cNvPr>
            <p:cNvSpPr/>
            <p:nvPr/>
          </p:nvSpPr>
          <p:spPr>
            <a:xfrm rot="5400000">
              <a:off x="6622372" y="4763437"/>
              <a:ext cx="254782" cy="688034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solidFill>
                <a:schemeClr val="accent5">
                  <a:lumMod val="20000"/>
                  <a:lumOff val="80000"/>
                </a:schemeClr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CN" sz="140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F565C7C-5305-0C43-A3FE-803DE74831A8}"/>
                </a:ext>
              </a:extLst>
            </p:cNvPr>
            <p:cNvSpPr/>
            <p:nvPr/>
          </p:nvSpPr>
          <p:spPr>
            <a:xfrm>
              <a:off x="5530620" y="5350748"/>
              <a:ext cx="2438289" cy="543186"/>
            </a:xfrm>
            <a:prstGeom prst="roundRect">
              <a:avLst>
                <a:gd name="adj" fmla="val 10252"/>
              </a:avLst>
            </a:prstGeom>
            <a:solidFill>
              <a:schemeClr val="bg2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N" sz="1400" b="1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F1 Score &amp; ACC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895BFF-06B1-3345-860B-A44E7EBF07F6}"/>
                </a:ext>
              </a:extLst>
            </p:cNvPr>
            <p:cNvCxnSpPr>
              <a:stCxn id="33" idx="2"/>
              <a:endCxn id="74" idx="0"/>
            </p:cNvCxnSpPr>
            <p:nvPr/>
          </p:nvCxnSpPr>
          <p:spPr>
            <a:xfrm flipH="1">
              <a:off x="5521293" y="3780051"/>
              <a:ext cx="1" cy="482926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C70DF66-6346-6C4A-9563-3BAB4152653A}"/>
                </a:ext>
              </a:extLst>
            </p:cNvPr>
            <p:cNvCxnSpPr>
              <a:cxnSpLocks/>
              <a:stCxn id="54" idx="2"/>
              <a:endCxn id="75" idx="0"/>
            </p:cNvCxnSpPr>
            <p:nvPr/>
          </p:nvCxnSpPr>
          <p:spPr>
            <a:xfrm>
              <a:off x="7968908" y="3780051"/>
              <a:ext cx="1961" cy="482926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99DE63-F1FA-B84B-9C19-1B0D576A7CA1}"/>
                </a:ext>
              </a:extLst>
            </p:cNvPr>
            <p:cNvSpPr/>
            <p:nvPr/>
          </p:nvSpPr>
          <p:spPr>
            <a:xfrm>
              <a:off x="530718" y="1161542"/>
              <a:ext cx="9066004" cy="4932548"/>
            </a:xfrm>
            <a:prstGeom prst="rect">
              <a:avLst/>
            </a:prstGeom>
            <a:noFill/>
            <a:ln w="19050" cap="flat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en-CN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5DB0606-7B7C-024B-B635-6C7720899E00}"/>
                </a:ext>
              </a:extLst>
            </p:cNvPr>
            <p:cNvSpPr/>
            <p:nvPr/>
          </p:nvSpPr>
          <p:spPr>
            <a:xfrm>
              <a:off x="842595" y="4662488"/>
              <a:ext cx="2456940" cy="586884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 Samples to Train/Valid/Test</a:t>
              </a:r>
            </a:p>
            <a:p>
              <a:pPr algn="ctr"/>
              <a:r>
                <a:rPr lang="en-CN" sz="1200" b="0" i="0" u="none" strike="noStrike" dirty="0">
                  <a:solidFill>
                    <a:srgbClr val="191B1F"/>
                  </a:solidFill>
                  <a:effectLst/>
                  <a:latin typeface="-apple-system"/>
                </a:rPr>
                <a:t>➸</a:t>
              </a: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In-Sample Modeling</a:t>
              </a:r>
              <a:endParaRPr lang="en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152BA4E-C2FC-814B-9EE2-330616475EA4}"/>
                </a:ext>
              </a:extLst>
            </p:cNvPr>
            <p:cNvSpPr/>
            <p:nvPr/>
          </p:nvSpPr>
          <p:spPr>
            <a:xfrm>
              <a:off x="842595" y="5316536"/>
              <a:ext cx="2456942" cy="586884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to Train/Valid/Test</a:t>
              </a:r>
            </a:p>
            <a:p>
              <a:pPr algn="ctr"/>
              <a:r>
                <a:rPr lang="en-CN" sz="1200" b="0" i="0" u="none" strike="noStrike" dirty="0">
                  <a:solidFill>
                    <a:srgbClr val="191B1F"/>
                  </a:solidFill>
                  <a:effectLst/>
                  <a:latin typeface="-apple-system"/>
                </a:rPr>
                <a:t>➸</a:t>
              </a: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Out-Sample Modeling</a:t>
              </a:r>
              <a:endParaRPr lang="en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文本占位符 8">
            <a:extLst>
              <a:ext uri="{FF2B5EF4-FFF2-40B4-BE49-F238E27FC236}">
                <a16:creationId xmlns:a16="http://schemas.microsoft.com/office/drawing/2014/main" id="{7A2E5D69-9076-4B4C-A1EA-BDDF9C38CBC2}"/>
              </a:ext>
            </a:extLst>
          </p:cNvPr>
          <p:cNvSpPr txBox="1">
            <a:spLocks/>
          </p:cNvSpPr>
          <p:nvPr/>
        </p:nvSpPr>
        <p:spPr>
          <a:xfrm>
            <a:off x="1633072" y="6393981"/>
            <a:ext cx="6631264" cy="21544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191585" indent="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338624" indent="0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535156" indent="0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686388" indent="0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b="1" dirty="0"/>
              <a:t>Fig </a:t>
            </a:r>
            <a:r>
              <a:rPr lang="en-US" altLang="zh-CN" sz="1400" b="1" dirty="0"/>
              <a:t>4</a:t>
            </a:r>
            <a:r>
              <a:rPr lang="en-US" sz="1400" b="1" dirty="0"/>
              <a:t>. </a:t>
            </a:r>
            <a:r>
              <a:rPr lang="en-US" sz="1400" dirty="0"/>
              <a:t>In</a:t>
            </a:r>
            <a:r>
              <a:rPr lang="en-US" altLang="zh-CN" sz="1400" dirty="0"/>
              <a:t>-Sample and Out-Sample Modeling Framework</a:t>
            </a:r>
            <a:r>
              <a:rPr lang="en-US" sz="1400" dirty="0"/>
              <a:t>.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1212D74-A70A-704B-8A9E-85FC61177B4A}"/>
              </a:ext>
            </a:extLst>
          </p:cNvPr>
          <p:cNvSpPr txBox="1"/>
          <p:nvPr/>
        </p:nvSpPr>
        <p:spPr>
          <a:xfrm>
            <a:off x="7216697" y="5006372"/>
            <a:ext cx="1274388" cy="43088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buClr>
                <a:schemeClr val="bg2"/>
              </a:buClr>
            </a:pPr>
            <a:r>
              <a:rPr lang="en-CN" sz="1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Label to</a:t>
            </a:r>
          </a:p>
          <a:p>
            <a:pPr algn="ctr">
              <a:buClr>
                <a:schemeClr val="bg2"/>
              </a:buClr>
            </a:pPr>
            <a:r>
              <a:rPr lang="en-CN" sz="1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Metrics</a:t>
            </a:r>
          </a:p>
        </p:txBody>
      </p:sp>
    </p:spTree>
    <p:extLst>
      <p:ext uri="{BB962C8B-B14F-4D97-AF65-F5344CB8AC3E}">
        <p14:creationId xmlns:p14="http://schemas.microsoft.com/office/powerpoint/2010/main" val="259674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3.2.1 In-Sample </a:t>
            </a:r>
            <a:r>
              <a:rPr lang="en-US" altLang="zh-CN" dirty="0"/>
              <a:t>”Perfect” </a:t>
            </a:r>
            <a:r>
              <a:rPr lang="en-US" dirty="0"/>
              <a:t>Modeling Method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7F5B69-88C0-4D42-8927-01D92FB66595}"/>
              </a:ext>
            </a:extLst>
          </p:cNvPr>
          <p:cNvGrpSpPr/>
          <p:nvPr/>
        </p:nvGrpSpPr>
        <p:grpSpPr>
          <a:xfrm>
            <a:off x="469707" y="1917626"/>
            <a:ext cx="8964997" cy="4113957"/>
            <a:chOff x="469707" y="1737606"/>
            <a:chExt cx="8964997" cy="411395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2527B54-B65A-874E-A8EA-B1D379B43793}"/>
                </a:ext>
              </a:extLst>
            </p:cNvPr>
            <p:cNvGrpSpPr/>
            <p:nvPr/>
          </p:nvGrpSpPr>
          <p:grpSpPr>
            <a:xfrm>
              <a:off x="469707" y="1737606"/>
              <a:ext cx="8964997" cy="3600400"/>
              <a:chOff x="559717" y="1737606"/>
              <a:chExt cx="8964997" cy="3600400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94DA9AF-F832-574A-AD40-3AD1AD93A00E}"/>
                  </a:ext>
                </a:extLst>
              </p:cNvPr>
              <p:cNvSpPr/>
              <p:nvPr/>
            </p:nvSpPr>
            <p:spPr>
              <a:xfrm>
                <a:off x="559718" y="1737606"/>
                <a:ext cx="2073155" cy="68407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Normed Samples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Stock 1</a:t>
                </a:r>
                <a:endPara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3082935-0C9B-5F4C-A78C-18D37E6D72AD}"/>
                  </a:ext>
                </a:extLst>
              </p:cNvPr>
              <p:cNvSpPr/>
              <p:nvPr/>
            </p:nvSpPr>
            <p:spPr>
              <a:xfrm>
                <a:off x="3440036" y="1737606"/>
                <a:ext cx="1988141" cy="288032"/>
              </a:xfrm>
              <a:prstGeom prst="roundRect">
                <a:avLst>
                  <a:gd name="adj" fmla="val 1025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Model</a:t>
                </a:r>
                <a:r>
                  <a:rPr lang="zh-CN" altLang="en-US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CN" sz="1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34092C5-BB86-2143-A03D-3B0B1756E1DD}"/>
                  </a:ext>
                </a:extLst>
              </p:cNvPr>
              <p:cNvSpPr/>
              <p:nvPr/>
            </p:nvSpPr>
            <p:spPr>
              <a:xfrm>
                <a:off x="3440037" y="2133650"/>
                <a:ext cx="1988141" cy="288032"/>
              </a:xfrm>
              <a:prstGeom prst="roundRect">
                <a:avLst>
                  <a:gd name="adj" fmla="val 1025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</a:t>
                </a:r>
                <a:r>
                  <a:rPr lang="en-US" altLang="zh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1</a:t>
                </a:r>
                <a:endParaRPr lang="en-CN" sz="1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1AB8DC6C-AEAA-3546-AFD0-FCF434DEB11B}"/>
                  </a:ext>
                </a:extLst>
              </p:cNvPr>
              <p:cNvCxnSpPr>
                <a:cxnSpLocks/>
                <a:stCxn id="15" idx="3"/>
                <a:endCxn id="20" idx="1"/>
              </p:cNvCxnSpPr>
              <p:nvPr/>
            </p:nvCxnSpPr>
            <p:spPr>
              <a:xfrm flipV="1">
                <a:off x="2632873" y="1881622"/>
                <a:ext cx="807163" cy="198022"/>
              </a:xfrm>
              <a:prstGeom prst="bentConnector3">
                <a:avLst>
                  <a:gd name="adj1" fmla="val 50000"/>
                </a:avLst>
              </a:prstGeom>
              <a:ln w="19050" cap="flat">
                <a:solidFill>
                  <a:schemeClr val="bg2"/>
                </a:solidFill>
                <a:prstDash val="dash"/>
                <a:miter lim="800000"/>
                <a:headEnd type="none" w="lg" len="lg"/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98799E43-BDBF-2743-AAAE-8EBF0DB70807}"/>
                  </a:ext>
                </a:extLst>
              </p:cNvPr>
              <p:cNvCxnSpPr>
                <a:cxnSpLocks/>
                <a:stCxn id="15" idx="3"/>
                <a:endCxn id="21" idx="1"/>
              </p:cNvCxnSpPr>
              <p:nvPr/>
            </p:nvCxnSpPr>
            <p:spPr>
              <a:xfrm>
                <a:off x="2632873" y="2079644"/>
                <a:ext cx="807164" cy="198022"/>
              </a:xfrm>
              <a:prstGeom prst="bentConnector3">
                <a:avLst>
                  <a:gd name="adj1" fmla="val 50000"/>
                </a:avLst>
              </a:prstGeom>
              <a:ln w="19050" cap="flat">
                <a:solidFill>
                  <a:schemeClr val="bg2"/>
                </a:solidFill>
                <a:prstDash val="dash"/>
                <a:miter lim="800000"/>
                <a:headEnd type="none" w="lg" len="lg"/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98B9F168-4076-F24C-9D06-B79DB99F4244}"/>
                  </a:ext>
                </a:extLst>
              </p:cNvPr>
              <p:cNvSpPr/>
              <p:nvPr/>
            </p:nvSpPr>
            <p:spPr>
              <a:xfrm>
                <a:off x="559718" y="2827517"/>
                <a:ext cx="2073155" cy="68407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Normed Samples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Stock 2</a:t>
                </a:r>
                <a:endPara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A1CB7B83-2445-6540-BA03-84589AA98BEB}"/>
                  </a:ext>
                </a:extLst>
              </p:cNvPr>
              <p:cNvSpPr/>
              <p:nvPr/>
            </p:nvSpPr>
            <p:spPr>
              <a:xfrm>
                <a:off x="3440036" y="2827517"/>
                <a:ext cx="1988141" cy="288032"/>
              </a:xfrm>
              <a:prstGeom prst="roundRect">
                <a:avLst>
                  <a:gd name="adj" fmla="val 1025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Model</a:t>
                </a:r>
                <a:r>
                  <a:rPr lang="zh-CN" altLang="en-US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CN" sz="1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45CD0A3-1F50-6F4A-A8AE-86C9324D58FA}"/>
                  </a:ext>
                </a:extLst>
              </p:cNvPr>
              <p:cNvSpPr/>
              <p:nvPr/>
            </p:nvSpPr>
            <p:spPr>
              <a:xfrm>
                <a:off x="3440037" y="3223561"/>
                <a:ext cx="1988141" cy="288032"/>
              </a:xfrm>
              <a:prstGeom prst="roundRect">
                <a:avLst>
                  <a:gd name="adj" fmla="val 1025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</a:t>
                </a:r>
                <a:r>
                  <a:rPr lang="en-US" altLang="zh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2</a:t>
                </a:r>
                <a:endParaRPr lang="en-CN" sz="1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2A090580-89E0-1645-A8D7-66AD02157D5A}"/>
                  </a:ext>
                </a:extLst>
              </p:cNvPr>
              <p:cNvCxnSpPr>
                <a:cxnSpLocks/>
                <a:stCxn id="29" idx="3"/>
                <a:endCxn id="30" idx="1"/>
              </p:cNvCxnSpPr>
              <p:nvPr/>
            </p:nvCxnSpPr>
            <p:spPr>
              <a:xfrm flipV="1">
                <a:off x="2632873" y="2971533"/>
                <a:ext cx="807163" cy="198022"/>
              </a:xfrm>
              <a:prstGeom prst="bentConnector3">
                <a:avLst>
                  <a:gd name="adj1" fmla="val 50000"/>
                </a:avLst>
              </a:prstGeom>
              <a:ln w="19050" cap="flat">
                <a:solidFill>
                  <a:schemeClr val="bg2"/>
                </a:solidFill>
                <a:prstDash val="dash"/>
                <a:miter lim="800000"/>
                <a:headEnd type="none" w="lg" len="lg"/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>
                <a:extLst>
                  <a:ext uri="{FF2B5EF4-FFF2-40B4-BE49-F238E27FC236}">
                    <a16:creationId xmlns:a16="http://schemas.microsoft.com/office/drawing/2014/main" id="{BC5DC302-BDC7-2A41-AF42-AAB07DD05B8F}"/>
                  </a:ext>
                </a:extLst>
              </p:cNvPr>
              <p:cNvCxnSpPr>
                <a:cxnSpLocks/>
                <a:stCxn id="29" idx="3"/>
                <a:endCxn id="31" idx="1"/>
              </p:cNvCxnSpPr>
              <p:nvPr/>
            </p:nvCxnSpPr>
            <p:spPr>
              <a:xfrm>
                <a:off x="2632873" y="3169555"/>
                <a:ext cx="807164" cy="198022"/>
              </a:xfrm>
              <a:prstGeom prst="bentConnector3">
                <a:avLst>
                  <a:gd name="adj1" fmla="val 50000"/>
                </a:avLst>
              </a:prstGeom>
              <a:ln w="19050" cap="flat">
                <a:solidFill>
                  <a:schemeClr val="bg2"/>
                </a:solidFill>
                <a:prstDash val="dash"/>
                <a:miter lim="800000"/>
                <a:headEnd type="none" w="lg" len="lg"/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FF77D766-E885-1242-BB6B-673EFFE5F549}"/>
                  </a:ext>
                </a:extLst>
              </p:cNvPr>
              <p:cNvSpPr/>
              <p:nvPr/>
            </p:nvSpPr>
            <p:spPr>
              <a:xfrm>
                <a:off x="559718" y="4653930"/>
                <a:ext cx="2073155" cy="68407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Normed Samples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Stock 360</a:t>
                </a:r>
                <a:endPara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648B24C-ADB7-4C4A-B17B-1BB5075CBDF6}"/>
                  </a:ext>
                </a:extLst>
              </p:cNvPr>
              <p:cNvSpPr/>
              <p:nvPr/>
            </p:nvSpPr>
            <p:spPr>
              <a:xfrm>
                <a:off x="3440036" y="4653930"/>
                <a:ext cx="1988141" cy="288032"/>
              </a:xfrm>
              <a:prstGeom prst="roundRect">
                <a:avLst>
                  <a:gd name="adj" fmla="val 1025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Model</a:t>
                </a:r>
                <a:r>
                  <a:rPr lang="zh-CN" altLang="en-US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360</a:t>
                </a:r>
                <a:endParaRPr lang="en-CN" sz="1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AF8D019E-280F-0940-A4A4-ACBFF5CEC5DE}"/>
                  </a:ext>
                </a:extLst>
              </p:cNvPr>
              <p:cNvSpPr/>
              <p:nvPr/>
            </p:nvSpPr>
            <p:spPr>
              <a:xfrm>
                <a:off x="3440037" y="5049974"/>
                <a:ext cx="1988141" cy="288032"/>
              </a:xfrm>
              <a:prstGeom prst="roundRect">
                <a:avLst>
                  <a:gd name="adj" fmla="val 1025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</a:t>
                </a:r>
                <a:r>
                  <a:rPr lang="en-US" altLang="zh-CN" sz="13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360</a:t>
                </a:r>
                <a:endParaRPr lang="en-CN" sz="13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FF27343A-8364-5C46-9B8A-295A0E3D329C}"/>
                  </a:ext>
                </a:extLst>
              </p:cNvPr>
              <p:cNvCxnSpPr>
                <a:cxnSpLocks/>
                <a:stCxn id="34" idx="3"/>
                <a:endCxn id="35" idx="1"/>
              </p:cNvCxnSpPr>
              <p:nvPr/>
            </p:nvCxnSpPr>
            <p:spPr>
              <a:xfrm flipV="1">
                <a:off x="2632873" y="4797946"/>
                <a:ext cx="807163" cy="198022"/>
              </a:xfrm>
              <a:prstGeom prst="bentConnector3">
                <a:avLst>
                  <a:gd name="adj1" fmla="val 50000"/>
                </a:avLst>
              </a:prstGeom>
              <a:ln w="19050" cap="flat">
                <a:solidFill>
                  <a:schemeClr val="bg2"/>
                </a:solidFill>
                <a:prstDash val="dash"/>
                <a:miter lim="800000"/>
                <a:headEnd type="none" w="lg" len="lg"/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>
                <a:extLst>
                  <a:ext uri="{FF2B5EF4-FFF2-40B4-BE49-F238E27FC236}">
                    <a16:creationId xmlns:a16="http://schemas.microsoft.com/office/drawing/2014/main" id="{99E6885C-C6B3-2745-8B72-08D633549C76}"/>
                  </a:ext>
                </a:extLst>
              </p:cNvPr>
              <p:cNvCxnSpPr>
                <a:cxnSpLocks/>
                <a:stCxn id="34" idx="3"/>
                <a:endCxn id="36" idx="1"/>
              </p:cNvCxnSpPr>
              <p:nvPr/>
            </p:nvCxnSpPr>
            <p:spPr>
              <a:xfrm>
                <a:off x="2632873" y="4995968"/>
                <a:ext cx="807164" cy="198022"/>
              </a:xfrm>
              <a:prstGeom prst="bentConnector3">
                <a:avLst>
                  <a:gd name="adj1" fmla="val 50000"/>
                </a:avLst>
              </a:prstGeom>
              <a:ln w="19050" cap="flat">
                <a:solidFill>
                  <a:schemeClr val="bg2"/>
                </a:solidFill>
                <a:prstDash val="dash"/>
                <a:miter lim="800000"/>
                <a:headEnd type="none" w="lg" len="lg"/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27EA3642-2A30-1F40-91B9-7A16BFDE68AA}"/>
                  </a:ext>
                </a:extLst>
              </p:cNvPr>
              <p:cNvSpPr/>
              <p:nvPr/>
            </p:nvSpPr>
            <p:spPr>
              <a:xfrm>
                <a:off x="559717" y="3726744"/>
                <a:ext cx="4868459" cy="684076"/>
              </a:xfrm>
              <a:prstGeom prst="roundRect">
                <a:avLst/>
              </a:prstGeom>
              <a:noFill/>
              <a:ln w="1905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</a:t>
                </a:r>
                <a:endParaRPr lang="en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F7D2158A-BEB6-314B-93DC-979B199629D9}"/>
                  </a:ext>
                </a:extLst>
              </p:cNvPr>
              <p:cNvSpPr/>
              <p:nvPr/>
            </p:nvSpPr>
            <p:spPr>
              <a:xfrm>
                <a:off x="6932426" y="1737606"/>
                <a:ext cx="2592288" cy="3600400"/>
              </a:xfrm>
              <a:prstGeom prst="roundRect">
                <a:avLst>
                  <a:gd name="adj" fmla="val 0"/>
                </a:avLst>
              </a:prstGeom>
              <a:noFill/>
              <a:ln w="19050" cap="flat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:r>
                  <a:rPr 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have a </a:t>
                </a:r>
                <a:r>
                  <a:rPr lang="en-US" sz="2000" b="1" i="1" dirty="0">
                    <a:solidFill>
                      <a:srgbClr val="9B171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larger number of parameters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the training sample data.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are theoretically able to memorize data !</a:t>
                </a:r>
                <a:endParaRPr lang="en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Chevron 40">
                <a:extLst>
                  <a:ext uri="{FF2B5EF4-FFF2-40B4-BE49-F238E27FC236}">
                    <a16:creationId xmlns:a16="http://schemas.microsoft.com/office/drawing/2014/main" id="{8A428BFB-F411-BB49-BFDD-16C1350C728D}"/>
                  </a:ext>
                </a:extLst>
              </p:cNvPr>
              <p:cNvSpPr/>
              <p:nvPr/>
            </p:nvSpPr>
            <p:spPr>
              <a:xfrm>
                <a:off x="5535327" y="1881622"/>
                <a:ext cx="345973" cy="396044"/>
              </a:xfrm>
              <a:prstGeom prst="chevron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CN" sz="1400" dirty="0" err="1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Chevron 44">
                <a:extLst>
                  <a:ext uri="{FF2B5EF4-FFF2-40B4-BE49-F238E27FC236}">
                    <a16:creationId xmlns:a16="http://schemas.microsoft.com/office/drawing/2014/main" id="{105B5AFF-7455-1F41-9EFD-F2EBC3745C5D}"/>
                  </a:ext>
                </a:extLst>
              </p:cNvPr>
              <p:cNvSpPr/>
              <p:nvPr/>
            </p:nvSpPr>
            <p:spPr>
              <a:xfrm>
                <a:off x="5535327" y="2971533"/>
                <a:ext cx="345973" cy="396044"/>
              </a:xfrm>
              <a:prstGeom prst="chevron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CN" sz="1400" dirty="0" err="1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Chevron 46">
                <a:extLst>
                  <a:ext uri="{FF2B5EF4-FFF2-40B4-BE49-F238E27FC236}">
                    <a16:creationId xmlns:a16="http://schemas.microsoft.com/office/drawing/2014/main" id="{0BD7E554-152E-4648-BA47-9EB8E86586BC}"/>
                  </a:ext>
                </a:extLst>
              </p:cNvPr>
              <p:cNvSpPr/>
              <p:nvPr/>
            </p:nvSpPr>
            <p:spPr>
              <a:xfrm>
                <a:off x="5535327" y="4797946"/>
                <a:ext cx="345973" cy="396044"/>
              </a:xfrm>
              <a:prstGeom prst="chevron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CN" sz="1400" dirty="0" err="1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321C8B6-0387-014E-B050-CE902FA6F52A}"/>
                  </a:ext>
                </a:extLst>
              </p:cNvPr>
              <p:cNvSpPr/>
              <p:nvPr/>
            </p:nvSpPr>
            <p:spPr>
              <a:xfrm>
                <a:off x="5988448" y="1737606"/>
                <a:ext cx="691947" cy="3600400"/>
              </a:xfrm>
              <a:prstGeom prst="roundRect">
                <a:avLst>
                  <a:gd name="adj" fmla="val 10252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prstDash val="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100%</a:t>
                </a:r>
              </a:p>
              <a:p>
                <a:pPr algn="ctr"/>
                <a:endParaRPr lang="en-CN" sz="1400" b="1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CN" sz="1400" b="1" i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 </a:t>
                </a:r>
              </a:p>
              <a:p>
                <a:pPr algn="ctr"/>
                <a:r>
                  <a:rPr lang="en-CN" sz="1400" b="1" i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ACC</a:t>
                </a:r>
              </a:p>
            </p:txBody>
          </p:sp>
        </p:grpSp>
        <p:sp>
          <p:nvSpPr>
            <p:cNvPr id="50" name="文本占位符 8">
              <a:extLst>
                <a:ext uri="{FF2B5EF4-FFF2-40B4-BE49-F238E27FC236}">
                  <a16:creationId xmlns:a16="http://schemas.microsoft.com/office/drawing/2014/main" id="{201D0A5E-BA27-344A-8C5D-3B9786F8C8EE}"/>
                </a:ext>
              </a:extLst>
            </p:cNvPr>
            <p:cNvSpPr txBox="1">
              <a:spLocks/>
            </p:cNvSpPr>
            <p:nvPr/>
          </p:nvSpPr>
          <p:spPr>
            <a:xfrm>
              <a:off x="1636574" y="5636119"/>
              <a:ext cx="6631264" cy="215444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 algn="l" defTabSz="957925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2"/>
                </a:buClr>
                <a:buSzPct val="100000"/>
                <a:buFont typeface="Arial" pitchFamily="34" charset="0"/>
                <a:buNone/>
                <a:defRPr sz="15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1pPr>
              <a:lvl2pPr marL="191585" indent="0" algn="l" defTabSz="957925" rtl="0" eaLnBrk="1" latinLnBrk="0" hangingPunct="1">
                <a:lnSpc>
                  <a:spcPct val="90000"/>
                </a:lnSpc>
                <a:spcBef>
                  <a:spcPts val="943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2pPr>
              <a:lvl3pPr marL="338624" indent="0" algn="l" defTabSz="957925" rtl="0" eaLnBrk="1" latinLnBrk="0" hangingPunct="1">
                <a:lnSpc>
                  <a:spcPct val="90000"/>
                </a:lnSpc>
                <a:spcBef>
                  <a:spcPts val="629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3pPr>
              <a:lvl4pPr marL="535156" indent="0" algn="l" defTabSz="957925" rtl="0" eaLnBrk="1" latinLnBrk="0" hangingPunct="1">
                <a:lnSpc>
                  <a:spcPct val="90000"/>
                </a:lnSpc>
                <a:spcBef>
                  <a:spcPts val="210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4pPr>
              <a:lvl5pPr marL="686388" indent="0" algn="l" defTabSz="957925" rtl="0" eaLnBrk="1" latinLnBrk="0" hangingPunct="1">
                <a:lnSpc>
                  <a:spcPct val="90000"/>
                </a:lnSpc>
                <a:spcBef>
                  <a:spcPts val="105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5pPr>
              <a:lvl6pPr marL="2634295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13258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92220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1183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400" b="1" dirty="0"/>
                <a:t>Fig </a:t>
              </a:r>
              <a:r>
                <a:rPr lang="en-US" altLang="zh-CN" sz="1400" b="1" dirty="0"/>
                <a:t>5</a:t>
              </a:r>
              <a:r>
                <a:rPr lang="en-US" sz="1400" b="1" dirty="0"/>
                <a:t>. </a:t>
              </a:r>
              <a:r>
                <a:rPr lang="en-US" sz="1400" dirty="0"/>
                <a:t>Theoretically perfect way of </a:t>
              </a:r>
              <a:r>
                <a:rPr lang="en-US" altLang="zh-CN" sz="1400" dirty="0"/>
                <a:t>In-Sample </a:t>
              </a:r>
              <a:r>
                <a:rPr lang="en-US" sz="1400" dirty="0"/>
                <a:t>modeling.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158966E-A35C-F541-8A35-AAB4F4E0D1D2}"/>
              </a:ext>
            </a:extLst>
          </p:cNvPr>
          <p:cNvSpPr txBox="1"/>
          <p:nvPr/>
        </p:nvSpPr>
        <p:spPr>
          <a:xfrm>
            <a:off x="1560655" y="6454130"/>
            <a:ext cx="6772798" cy="369332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9B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zh-CN" altLang="en-US" sz="1800" b="1" i="1" dirty="0">
                <a:solidFill>
                  <a:srgbClr val="9B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9B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perfect ACC and F1 when use Regression Modeling 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046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3.2.1 In-Sample </a:t>
            </a:r>
            <a:r>
              <a:rPr lang="en-US" altLang="zh-CN" dirty="0"/>
              <a:t>”Perfect” </a:t>
            </a:r>
            <a:r>
              <a:rPr lang="en-US" dirty="0"/>
              <a:t>Modeling Result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C988B-64E8-8A40-9752-EB46356685D2}"/>
              </a:ext>
            </a:extLst>
          </p:cNvPr>
          <p:cNvGrpSpPr/>
          <p:nvPr/>
        </p:nvGrpSpPr>
        <p:grpSpPr>
          <a:xfrm>
            <a:off x="-1650" y="909514"/>
            <a:ext cx="9906063" cy="5403992"/>
            <a:chOff x="0" y="1030030"/>
            <a:chExt cx="9906063" cy="54039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D409A6-63CE-EC48-9264-02174E835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5" y="1399362"/>
              <a:ext cx="4783331" cy="1986670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4BDCBE-8365-484B-A2D2-14B2FBED471C}"/>
                </a:ext>
              </a:extLst>
            </p:cNvPr>
            <p:cNvSpPr txBox="1"/>
            <p:nvPr/>
          </p:nvSpPr>
          <p:spPr>
            <a:xfrm>
              <a:off x="746884" y="3473557"/>
              <a:ext cx="3439724" cy="19389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r>
                <a:rPr lang="en-CN" sz="1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Modeling: ACC = </a:t>
              </a:r>
              <a:r>
                <a:rPr lang="en-CN" sz="1400" b="1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0.96, </a:t>
              </a:r>
              <a:r>
                <a:rPr lang="en-US" sz="1400" b="1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F1 = 0.96</a:t>
              </a:r>
              <a:r>
                <a:rPr lang="en-CN" sz="1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E6A2EF-EC8E-AE48-BB13-459CF5DC0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5" y="3754981"/>
              <a:ext cx="4783331" cy="198667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82AEFA-567A-BC42-822A-22D1B79B6E0A}"/>
                </a:ext>
              </a:extLst>
            </p:cNvPr>
            <p:cNvSpPr txBox="1"/>
            <p:nvPr/>
          </p:nvSpPr>
          <p:spPr>
            <a:xfrm>
              <a:off x="0" y="1030030"/>
              <a:ext cx="4948704" cy="369332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000009.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CN" sz="18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30DDCA-07FD-B040-AD68-A3401B2D8626}"/>
                </a:ext>
              </a:extLst>
            </p:cNvPr>
            <p:cNvSpPr txBox="1"/>
            <p:nvPr/>
          </p:nvSpPr>
          <p:spPr>
            <a:xfrm>
              <a:off x="669106" y="5829176"/>
              <a:ext cx="3595280" cy="19389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r>
                <a:rPr lang="en-CN" sz="14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Modeling: ACC = 1.00</a:t>
              </a:r>
              <a:r>
                <a:rPr lang="en-CN" sz="1400" b="1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b="1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F1 = 1.00</a:t>
              </a:r>
              <a:endParaRPr lang="en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C2500AA-E28D-6349-A952-F977244DB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45" y="3754981"/>
              <a:ext cx="4783332" cy="198667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9B64E2-2D2E-2240-98C6-364CAAB7DED9}"/>
                </a:ext>
              </a:extLst>
            </p:cNvPr>
            <p:cNvSpPr txBox="1"/>
            <p:nvPr/>
          </p:nvSpPr>
          <p:spPr>
            <a:xfrm>
              <a:off x="4957359" y="1030030"/>
              <a:ext cx="4948704" cy="369332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000021.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CN" sz="1800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6DC1A24-E288-AA4E-B379-88D85BA86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45" y="1399362"/>
              <a:ext cx="4783332" cy="1986670"/>
            </a:xfrm>
            <a:prstGeom prst="rect">
              <a:avLst/>
            </a:prstGeom>
            <a:ln w="19050">
              <a:solidFill>
                <a:schemeClr val="tx2"/>
              </a:solidFill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4CCAC0-1DA9-384C-93CC-56CB56B2F855}"/>
                </a:ext>
              </a:extLst>
            </p:cNvPr>
            <p:cNvSpPr txBox="1"/>
            <p:nvPr/>
          </p:nvSpPr>
          <p:spPr>
            <a:xfrm>
              <a:off x="5734291" y="3473557"/>
              <a:ext cx="3394840" cy="19389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r>
                <a:rPr lang="en-CN" sz="1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Modeling: ACC = </a:t>
              </a:r>
              <a:r>
                <a:rPr lang="en-CN" sz="1400" b="1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0.99, </a:t>
              </a:r>
              <a:r>
                <a:rPr lang="en-US" sz="1400" b="1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F1 = 0.99</a:t>
              </a:r>
              <a:endParaRPr lang="en-CN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8E197BD-FE8A-CC45-8C8C-0CB7F57AF389}"/>
                </a:ext>
              </a:extLst>
            </p:cNvPr>
            <p:cNvSpPr txBox="1"/>
            <p:nvPr/>
          </p:nvSpPr>
          <p:spPr>
            <a:xfrm>
              <a:off x="5640029" y="5829176"/>
              <a:ext cx="3595280" cy="19389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r>
                <a:rPr lang="en-CN" sz="14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Modeling: ACC = 1.00</a:t>
              </a:r>
              <a:r>
                <a:rPr lang="en-CN" sz="1400" b="1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b="1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F1 = 1.00</a:t>
              </a:r>
              <a:endParaRPr lang="en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占位符 8">
              <a:extLst>
                <a:ext uri="{FF2B5EF4-FFF2-40B4-BE49-F238E27FC236}">
                  <a16:creationId xmlns:a16="http://schemas.microsoft.com/office/drawing/2014/main" id="{3667F39F-238B-6D4C-858A-0076F4B30BAD}"/>
                </a:ext>
              </a:extLst>
            </p:cNvPr>
            <p:cNvSpPr txBox="1">
              <a:spLocks/>
            </p:cNvSpPr>
            <p:nvPr/>
          </p:nvSpPr>
          <p:spPr>
            <a:xfrm>
              <a:off x="1633072" y="6218578"/>
              <a:ext cx="6631264" cy="215444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 algn="l" defTabSz="957925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2"/>
                </a:buClr>
                <a:buSzPct val="100000"/>
                <a:buFont typeface="Arial" pitchFamily="34" charset="0"/>
                <a:buNone/>
                <a:defRPr sz="15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1pPr>
              <a:lvl2pPr marL="191585" indent="0" algn="l" defTabSz="957925" rtl="0" eaLnBrk="1" latinLnBrk="0" hangingPunct="1">
                <a:lnSpc>
                  <a:spcPct val="90000"/>
                </a:lnSpc>
                <a:spcBef>
                  <a:spcPts val="943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2pPr>
              <a:lvl3pPr marL="338624" indent="0" algn="l" defTabSz="957925" rtl="0" eaLnBrk="1" latinLnBrk="0" hangingPunct="1">
                <a:lnSpc>
                  <a:spcPct val="90000"/>
                </a:lnSpc>
                <a:spcBef>
                  <a:spcPts val="629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3pPr>
              <a:lvl4pPr marL="535156" indent="0" algn="l" defTabSz="957925" rtl="0" eaLnBrk="1" latinLnBrk="0" hangingPunct="1">
                <a:lnSpc>
                  <a:spcPct val="90000"/>
                </a:lnSpc>
                <a:spcBef>
                  <a:spcPts val="210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4pPr>
              <a:lvl5pPr marL="686388" indent="0" algn="l" defTabSz="957925" rtl="0" eaLnBrk="1" latinLnBrk="0" hangingPunct="1">
                <a:lnSpc>
                  <a:spcPct val="90000"/>
                </a:lnSpc>
                <a:spcBef>
                  <a:spcPts val="105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5pPr>
              <a:lvl6pPr marL="2634295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13258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92220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1183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400" b="1" dirty="0"/>
                <a:t>Fig 5. </a:t>
              </a:r>
              <a:r>
                <a:rPr lang="en-US" sz="1400" dirty="0"/>
                <a:t>In</a:t>
              </a:r>
              <a:r>
                <a:rPr lang="en-US" altLang="zh-CN" sz="1400" dirty="0"/>
                <a:t>-Sample Modeling Result. We got the theoretically “perfect” result.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BACE30E-8EAC-AA42-9075-0D7ECE2EDDFB}"/>
              </a:ext>
            </a:extLst>
          </p:cNvPr>
          <p:cNvSpPr txBox="1"/>
          <p:nvPr/>
        </p:nvSpPr>
        <p:spPr>
          <a:xfrm>
            <a:off x="1560655" y="6454130"/>
            <a:ext cx="6772798" cy="369332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9B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zh-CN" altLang="en-US" sz="1800" b="1" i="1" dirty="0">
                <a:solidFill>
                  <a:srgbClr val="9B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9B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perfect ACC and F1 when use Regression Modeling 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3574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3.2.1 In-Sample Overall Stocks</a:t>
            </a:r>
            <a:r>
              <a:rPr lang="en-US" altLang="zh-CN" dirty="0"/>
              <a:t> </a:t>
            </a:r>
            <a:r>
              <a:rPr lang="en-US" dirty="0"/>
              <a:t>Modeling Result</a:t>
            </a:r>
          </a:p>
        </p:txBody>
      </p:sp>
    </p:spTree>
    <p:extLst>
      <p:ext uri="{BB962C8B-B14F-4D97-AF65-F5344CB8AC3E}">
        <p14:creationId xmlns:p14="http://schemas.microsoft.com/office/powerpoint/2010/main" val="238799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3.2.</a:t>
            </a:r>
            <a:r>
              <a:rPr lang="en-US" altLang="zh-CN" dirty="0"/>
              <a:t>2</a:t>
            </a:r>
            <a:r>
              <a:rPr lang="en-US" dirty="0"/>
              <a:t> Out-Sample Stocks</a:t>
            </a:r>
            <a:r>
              <a:rPr lang="en-US" altLang="zh-CN" dirty="0"/>
              <a:t> </a:t>
            </a:r>
            <a:r>
              <a:rPr lang="en-US" dirty="0"/>
              <a:t>Modeling Progress</a:t>
            </a:r>
          </a:p>
        </p:txBody>
      </p:sp>
    </p:spTree>
    <p:extLst>
      <p:ext uri="{BB962C8B-B14F-4D97-AF65-F5344CB8AC3E}">
        <p14:creationId xmlns:p14="http://schemas.microsoft.com/office/powerpoint/2010/main" val="297232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5" y="3236608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3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5" y="4274141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5" y="5311673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3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5" y="2199075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3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3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5" y="1161542"/>
            <a:ext cx="898583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F2edrJr0u8xjJS5wFwE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e_StvbU.2ilUxqenAM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cPrvkp_UCfZYpSZBzBJ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Z3SNMPPUSNJA6Vwr0Y9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Nf7TywYECbF3xX2Dj51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USL.Teekq.TV4MG7byJ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dNq6wuekGDUwGSKZAFf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5RZ1ne.UCkFBJ_aCWG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t5Ggp5jUyoj6gjF7SQ4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oevLBHLkGZYGPTuSRNF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FpoEi9l3kWlW_S6SCF.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YT0hR6.0SvUx6BnT90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Ds8D4wyUyzR70VR6nx5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qQSQ3D7kSLx3Blnvm2p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h1hehj6UWXOi_PfnH5F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jQoIvI8ku.RJyh3vMCk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J97binx0i5J8UPOr93A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.TakVrDUWbKSwDbZGpK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EztrqPu0.ccF8qdOw.L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Q4iBO9pEmQU7xMrr1lr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NFgm0yKEuM.gZWhN5EO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8.aFC3p0ils54GIHuZg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oLseO1dUSWP8cEAzlL2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jsJ7jS4E.l9wBVV1gyp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_6dwvEyE.1sfTYE6fuU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944</Words>
  <Application>Microsoft Macintosh PowerPoint</Application>
  <PresentationFormat>Custom</PresentationFormat>
  <Paragraphs>382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-apple-system</vt:lpstr>
      <vt:lpstr>等线</vt:lpstr>
      <vt:lpstr>华文楷体</vt:lpstr>
      <vt:lpstr>Arial</vt:lpstr>
      <vt:lpstr>Calibri</vt:lpstr>
      <vt:lpstr>Palatino Linotype</vt:lpstr>
      <vt:lpstr>Times New Roman</vt:lpstr>
      <vt:lpstr>Vrinda</vt:lpstr>
      <vt:lpstr>CR Onlytext</vt:lpstr>
      <vt:lpstr>think-cell Slide</vt:lpstr>
      <vt:lpstr>Data Analysis Project 1.</vt:lpstr>
      <vt:lpstr>Data Analysis Framework</vt:lpstr>
      <vt:lpstr>3.1 Select &amp; Normalize</vt:lpstr>
      <vt:lpstr>3.2 In-Sample &amp; Out-Sample Modeling</vt:lpstr>
      <vt:lpstr>3.2.1 In-Sample ”Perfect” Modeling Method</vt:lpstr>
      <vt:lpstr>3.2.1 In-Sample ”Perfect” Modeling Result</vt:lpstr>
      <vt:lpstr>3.2.1 In-Sample Overall Stocks Modeling Result</vt:lpstr>
      <vt:lpstr>3.2.2 Out-Sample Stocks Modeling Progress</vt:lpstr>
      <vt:lpstr>Text boxes – two columns of numbered points for each point</vt:lpstr>
      <vt:lpstr>Text boxes – two columns of numbered points for each point</vt:lpstr>
      <vt:lpstr>Text boxes – two ways of showing major points</vt:lpstr>
      <vt:lpstr>Text boxes – major points with chevrons</vt:lpstr>
      <vt:lpstr>Text boxes – chevrons with text boxes</vt:lpstr>
      <vt:lpstr>Text boxes – vertical chevrons with text</vt:lpstr>
      <vt:lpstr>Text blocks – two squares</vt:lpstr>
      <vt:lpstr>Text blocks – sources leading to</vt:lpstr>
      <vt:lpstr>Logic trees – executive summary tree</vt:lpstr>
      <vt:lpstr>Steps – two</vt:lpstr>
      <vt:lpstr>Steps –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2014-03-26T02:17:58Z</dcterms:created>
  <dcterms:modified xsi:type="dcterms:W3CDTF">2024-10-31T09:42:51Z</dcterms:modified>
  <cp:version>112013</cp:version>
</cp:coreProperties>
</file>