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3" r:id="rId1"/>
  </p:sldMasterIdLst>
  <p:notesMasterIdLst>
    <p:notesMasterId r:id="rId97"/>
  </p:notesMasterIdLst>
  <p:sldIdLst>
    <p:sldId id="256" r:id="rId2"/>
    <p:sldId id="355" r:id="rId3"/>
    <p:sldId id="259" r:id="rId4"/>
    <p:sldId id="324" r:id="rId5"/>
    <p:sldId id="325" r:id="rId6"/>
    <p:sldId id="260" r:id="rId7"/>
    <p:sldId id="261" r:id="rId8"/>
    <p:sldId id="286" r:id="rId9"/>
    <p:sldId id="263" r:id="rId10"/>
    <p:sldId id="257" r:id="rId11"/>
    <p:sldId id="262" r:id="rId12"/>
    <p:sldId id="264" r:id="rId13"/>
    <p:sldId id="266" r:id="rId14"/>
    <p:sldId id="267" r:id="rId15"/>
    <p:sldId id="268" r:id="rId16"/>
    <p:sldId id="269" r:id="rId17"/>
    <p:sldId id="270" r:id="rId18"/>
    <p:sldId id="271" r:id="rId19"/>
    <p:sldId id="272" r:id="rId20"/>
    <p:sldId id="273" r:id="rId21"/>
    <p:sldId id="276" r:id="rId22"/>
    <p:sldId id="274" r:id="rId23"/>
    <p:sldId id="275" r:id="rId24"/>
    <p:sldId id="277" r:id="rId25"/>
    <p:sldId id="278" r:id="rId26"/>
    <p:sldId id="279" r:id="rId27"/>
    <p:sldId id="282" r:id="rId28"/>
    <p:sldId id="327" r:id="rId29"/>
    <p:sldId id="283" r:id="rId30"/>
    <p:sldId id="284" r:id="rId31"/>
    <p:sldId id="280" r:id="rId32"/>
    <p:sldId id="285" r:id="rId33"/>
    <p:sldId id="289" r:id="rId34"/>
    <p:sldId id="288" r:id="rId35"/>
    <p:sldId id="290" r:id="rId36"/>
    <p:sldId id="291" r:id="rId37"/>
    <p:sldId id="296" r:id="rId38"/>
    <p:sldId id="287" r:id="rId39"/>
    <p:sldId id="292" r:id="rId40"/>
    <p:sldId id="293" r:id="rId41"/>
    <p:sldId id="294" r:id="rId42"/>
    <p:sldId id="295" r:id="rId43"/>
    <p:sldId id="304" r:id="rId44"/>
    <p:sldId id="307" r:id="rId45"/>
    <p:sldId id="305" r:id="rId46"/>
    <p:sldId id="306" r:id="rId47"/>
    <p:sldId id="302" r:id="rId48"/>
    <p:sldId id="303" r:id="rId49"/>
    <p:sldId id="297" r:id="rId50"/>
    <p:sldId id="328" r:id="rId51"/>
    <p:sldId id="298" r:id="rId52"/>
    <p:sldId id="301" r:id="rId53"/>
    <p:sldId id="309" r:id="rId54"/>
    <p:sldId id="308" r:id="rId55"/>
    <p:sldId id="310" r:id="rId56"/>
    <p:sldId id="312" r:id="rId57"/>
    <p:sldId id="311" r:id="rId58"/>
    <p:sldId id="313" r:id="rId59"/>
    <p:sldId id="314" r:id="rId60"/>
    <p:sldId id="316" r:id="rId61"/>
    <p:sldId id="317" r:id="rId62"/>
    <p:sldId id="320" r:id="rId63"/>
    <p:sldId id="318" r:id="rId64"/>
    <p:sldId id="322" r:id="rId65"/>
    <p:sldId id="319" r:id="rId66"/>
    <p:sldId id="315" r:id="rId67"/>
    <p:sldId id="300" r:id="rId68"/>
    <p:sldId id="323" r:id="rId69"/>
    <p:sldId id="299" r:id="rId70"/>
    <p:sldId id="265" r:id="rId71"/>
    <p:sldId id="329" r:id="rId72"/>
    <p:sldId id="330" r:id="rId73"/>
    <p:sldId id="331" r:id="rId74"/>
    <p:sldId id="356" r:id="rId75"/>
    <p:sldId id="332" r:id="rId76"/>
    <p:sldId id="333" r:id="rId77"/>
    <p:sldId id="334" r:id="rId78"/>
    <p:sldId id="335" r:id="rId79"/>
    <p:sldId id="336" r:id="rId80"/>
    <p:sldId id="337" r:id="rId81"/>
    <p:sldId id="338" r:id="rId82"/>
    <p:sldId id="339" r:id="rId83"/>
    <p:sldId id="340" r:id="rId84"/>
    <p:sldId id="344" r:id="rId85"/>
    <p:sldId id="342" r:id="rId86"/>
    <p:sldId id="341" r:id="rId87"/>
    <p:sldId id="343" r:id="rId88"/>
    <p:sldId id="345" r:id="rId89"/>
    <p:sldId id="349" r:id="rId90"/>
    <p:sldId id="350" r:id="rId91"/>
    <p:sldId id="351" r:id="rId92"/>
    <p:sldId id="346" r:id="rId93"/>
    <p:sldId id="354" r:id="rId94"/>
    <p:sldId id="353" r:id="rId95"/>
    <p:sldId id="326" r:id="rId9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880" autoAdjust="0"/>
  </p:normalViewPr>
  <p:slideViewPr>
    <p:cSldViewPr snapToGrid="0">
      <p:cViewPr>
        <p:scale>
          <a:sx n="66" d="100"/>
          <a:sy n="66" d="100"/>
        </p:scale>
        <p:origin x="6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920B8-3FF3-4F72-8CC3-BEDE425AF8A8}"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4D5C9-6A90-4645-899A-892CB4637B4C}" type="slidenum">
              <a:rPr lang="en-US" smtClean="0"/>
              <a:t>‹#›</a:t>
            </a:fld>
            <a:endParaRPr lang="en-US"/>
          </a:p>
        </p:txBody>
      </p:sp>
    </p:spTree>
    <p:extLst>
      <p:ext uri="{BB962C8B-B14F-4D97-AF65-F5344CB8AC3E}">
        <p14:creationId xmlns:p14="http://schemas.microsoft.com/office/powerpoint/2010/main" val="310015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a:t>
            </a:r>
          </a:p>
          <a:p>
            <a:r>
              <a:rPr lang="en-US" dirty="0"/>
              <a:t>Anonymous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No-reverse and No third-party</a:t>
            </a:r>
          </a:p>
          <a:p>
            <a:r>
              <a:rPr lang="en-US" dirty="0"/>
              <a:t>Require computation power </a:t>
            </a:r>
          </a:p>
          <a:p>
            <a:r>
              <a:rPr lang="en-US" dirty="0"/>
              <a:t>Decentralized </a:t>
            </a:r>
          </a:p>
        </p:txBody>
      </p:sp>
      <p:sp>
        <p:nvSpPr>
          <p:cNvPr id="4" name="Slide Number Placeholder 3"/>
          <p:cNvSpPr>
            <a:spLocks noGrp="1"/>
          </p:cNvSpPr>
          <p:nvPr>
            <p:ph type="sldNum" sz="quarter" idx="5"/>
          </p:nvPr>
        </p:nvSpPr>
        <p:spPr/>
        <p:txBody>
          <a:bodyPr/>
          <a:lstStyle/>
          <a:p>
            <a:fld id="{25B4D5C9-6A90-4645-899A-892CB4637B4C}" type="slidenum">
              <a:rPr lang="en-US" smtClean="0"/>
              <a:t>3</a:t>
            </a:fld>
            <a:endParaRPr lang="en-US"/>
          </a:p>
        </p:txBody>
      </p:sp>
    </p:spTree>
    <p:extLst>
      <p:ext uri="{BB962C8B-B14F-4D97-AF65-F5344CB8AC3E}">
        <p14:creationId xmlns:p14="http://schemas.microsoft.com/office/powerpoint/2010/main" val="1503580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effectLst/>
                <a:highlight>
                  <a:srgbClr val="FFFFFF"/>
                </a:highlight>
                <a:latin typeface="Arial" panose="020B0604020202020204" pitchFamily="34" charset="0"/>
              </a:rPr>
              <a:t>National Institute of Standards and Technology (NIST)</a:t>
            </a:r>
          </a:p>
        </p:txBody>
      </p:sp>
      <p:sp>
        <p:nvSpPr>
          <p:cNvPr id="4" name="Slide Number Placeholder 3"/>
          <p:cNvSpPr>
            <a:spLocks noGrp="1"/>
          </p:cNvSpPr>
          <p:nvPr>
            <p:ph type="sldNum" sz="quarter" idx="5"/>
          </p:nvPr>
        </p:nvSpPr>
        <p:spPr/>
        <p:txBody>
          <a:bodyPr/>
          <a:lstStyle/>
          <a:p>
            <a:fld id="{25B4D5C9-6A90-4645-899A-892CB4637B4C}" type="slidenum">
              <a:rPr lang="en-US" smtClean="0"/>
              <a:t>15</a:t>
            </a:fld>
            <a:endParaRPr lang="en-US"/>
          </a:p>
        </p:txBody>
      </p:sp>
    </p:spTree>
    <p:extLst>
      <p:ext uri="{BB962C8B-B14F-4D97-AF65-F5344CB8AC3E}">
        <p14:creationId xmlns:p14="http://schemas.microsoft.com/office/powerpoint/2010/main" val="255750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atin typeface="Thorndale AMT" panose="02020603050405020304" pitchFamily="18" charset="0"/>
                <a:cs typeface="Thorndale AMT"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atin typeface="Thorndale AMT" panose="02020603050405020304" pitchFamily="18" charset="0"/>
                <a:cs typeface="Thorndale AMT"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86831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5098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4A57790-44F5-E066-27F7-8188BABC79E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6">
            <a:extLst>
              <a:ext uri="{FF2B5EF4-FFF2-40B4-BE49-F238E27FC236}">
                <a16:creationId xmlns:a16="http://schemas.microsoft.com/office/drawing/2014/main" id="{D9BE0656-FBD9-9C8E-D232-75B36F923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024" t="23915" r="10062" b="25822"/>
          <a:stretch>
            <a:fillRect/>
          </a:stretch>
        </p:blipFill>
        <p:spPr bwMode="auto">
          <a:xfrm>
            <a:off x="8893177" y="2"/>
            <a:ext cx="3298825" cy="112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2">
            <a:extLst>
              <a:ext uri="{FF2B5EF4-FFF2-40B4-BE49-F238E27FC236}">
                <a16:creationId xmlns:a16="http://schemas.microsoft.com/office/drawing/2014/main" id="{C546BAC3-1906-FE8A-C5B1-BC4F440AABED}"/>
              </a:ext>
              <a:ext uri="{C183D7F6-B498-43B3-948B-1728B52AA6E4}">
                <adec:decorative xmlns:adec="http://schemas.microsoft.com/office/drawing/2017/decorative" val="1"/>
              </a:ext>
            </a:extLst>
          </p:cNvPr>
          <p:cNvGrpSpPr/>
          <p:nvPr/>
        </p:nvGrpSpPr>
        <p:grpSpPr bwMode="auto">
          <a:xfrm flipH="1">
            <a:off x="9677400" y="2"/>
            <a:ext cx="2514600" cy="2174875"/>
            <a:chOff x="-305" y="-4155"/>
            <a:chExt cx="2514948" cy="2174333"/>
          </a:xfrm>
        </p:grpSpPr>
        <p:sp>
          <p:nvSpPr>
            <p:cNvPr id="3" name="Freeform: Shape 2" descr="&quot;&quot;">
              <a:extLst>
                <a:ext uri="{FF2B5EF4-FFF2-40B4-BE49-F238E27FC236}">
                  <a16:creationId xmlns:a16="http://schemas.microsoft.com/office/drawing/2014/main" id="{F04BDDED-9B4D-28C0-9722-BF1359E426B3}"/>
                </a:ext>
              </a:extLst>
            </p:cNvPr>
            <p:cNvSpPr/>
            <p:nvPr/>
          </p:nvSpPr>
          <p:spPr>
            <a:xfrm>
              <a:off x="-305" y="607"/>
              <a:ext cx="2514948" cy="2169571"/>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4" name="Freeform: Shape 3" descr="&quot;&quot;">
              <a:extLst>
                <a:ext uri="{FF2B5EF4-FFF2-40B4-BE49-F238E27FC236}">
                  <a16:creationId xmlns:a16="http://schemas.microsoft.com/office/drawing/2014/main" id="{2F2BD1F5-6684-D6C4-0C2F-E1991A9BE4DD}"/>
                </a:ext>
              </a:extLst>
            </p:cNvPr>
            <p:cNvSpPr/>
            <p:nvPr/>
          </p:nvSpPr>
          <p:spPr>
            <a:xfrm>
              <a:off x="-305" y="-4155"/>
              <a:ext cx="2492720" cy="1947378"/>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Freeform: Shape 4" descr="&quot;&quot;">
              <a:extLst>
                <a:ext uri="{FF2B5EF4-FFF2-40B4-BE49-F238E27FC236}">
                  <a16:creationId xmlns:a16="http://schemas.microsoft.com/office/drawing/2014/main" id="{6F4023FA-BA3E-611B-E9B3-979B176EEE88}"/>
                </a:ext>
              </a:extLst>
            </p:cNvPr>
            <p:cNvSpPr/>
            <p:nvPr/>
          </p:nvSpPr>
          <p:spPr>
            <a:xfrm>
              <a:off x="-305" y="607"/>
              <a:ext cx="2500658" cy="1972770"/>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00"/>
            </a:p>
          </p:txBody>
        </p:sp>
        <p:sp>
          <p:nvSpPr>
            <p:cNvPr id="6" name="Freeform: Shape 5" descr="&quot;&quot;">
              <a:extLst>
                <a:ext uri="{FF2B5EF4-FFF2-40B4-BE49-F238E27FC236}">
                  <a16:creationId xmlns:a16="http://schemas.microsoft.com/office/drawing/2014/main" id="{8844C335-7823-2ACD-7CBD-E96E9E06C814}"/>
                </a:ext>
              </a:extLst>
            </p:cNvPr>
            <p:cNvSpPr/>
            <p:nvPr/>
          </p:nvSpPr>
          <p:spPr>
            <a:xfrm>
              <a:off x="-305" y="607"/>
              <a:ext cx="2491132" cy="1942616"/>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grpSp>
      <p:grpSp>
        <p:nvGrpSpPr>
          <p:cNvPr id="7" name="Group 18">
            <a:extLst>
              <a:ext uri="{FF2B5EF4-FFF2-40B4-BE49-F238E27FC236}">
                <a16:creationId xmlns:a16="http://schemas.microsoft.com/office/drawing/2014/main" id="{22943F55-6305-490D-4035-4165BE598CA5}"/>
              </a:ext>
              <a:ext uri="{C183D7F6-B498-43B3-948B-1728B52AA6E4}">
                <adec:decorative xmlns:adec="http://schemas.microsoft.com/office/drawing/2017/decorative" val="1"/>
              </a:ext>
            </a:extLst>
          </p:cNvPr>
          <p:cNvGrpSpPr/>
          <p:nvPr/>
        </p:nvGrpSpPr>
        <p:grpSpPr bwMode="auto">
          <a:xfrm rot="10800000" flipH="1">
            <a:off x="0" y="4322765"/>
            <a:ext cx="3378200" cy="2535237"/>
            <a:chOff x="-305" y="-1"/>
            <a:chExt cx="3832880" cy="2876136"/>
          </a:xfrm>
        </p:grpSpPr>
        <p:sp>
          <p:nvSpPr>
            <p:cNvPr id="8" name="Freeform: Shape 7" descr="&quot;&quot;">
              <a:extLst>
                <a:ext uri="{FF2B5EF4-FFF2-40B4-BE49-F238E27FC236}">
                  <a16:creationId xmlns:a16="http://schemas.microsoft.com/office/drawing/2014/main" id="{04051944-00A5-DF91-4EA3-41E3B04D60FA}"/>
                </a:ext>
              </a:extLst>
            </p:cNvPr>
            <p:cNvSpPr/>
            <p:nvPr/>
          </p:nvSpPr>
          <p:spPr>
            <a:xfrm>
              <a:off x="-2107" y="-1"/>
              <a:ext cx="3816670" cy="2652817"/>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Freeform: Shape 8" descr="&quot;&quot;">
              <a:extLst>
                <a:ext uri="{FF2B5EF4-FFF2-40B4-BE49-F238E27FC236}">
                  <a16:creationId xmlns:a16="http://schemas.microsoft.com/office/drawing/2014/main" id="{18F1AA25-90AE-D999-44C6-47847723B677}"/>
                </a:ext>
              </a:extLst>
            </p:cNvPr>
            <p:cNvSpPr/>
            <p:nvPr/>
          </p:nvSpPr>
          <p:spPr>
            <a:xfrm>
              <a:off x="-2107" y="-1"/>
              <a:ext cx="3816670" cy="2652817"/>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sp>
          <p:nvSpPr>
            <p:cNvPr id="10" name="Freeform: Shape 9" descr="&quot;&quot;">
              <a:extLst>
                <a:ext uri="{FF2B5EF4-FFF2-40B4-BE49-F238E27FC236}">
                  <a16:creationId xmlns:a16="http://schemas.microsoft.com/office/drawing/2014/main" id="{876FB947-B69C-3B63-BA9F-04AA1979E556}"/>
                </a:ext>
              </a:extLst>
            </p:cNvPr>
            <p:cNvSpPr/>
            <p:nvPr/>
          </p:nvSpPr>
          <p:spPr>
            <a:xfrm>
              <a:off x="-2107" y="-1803"/>
              <a:ext cx="3816670" cy="2676230"/>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sp>
          <p:nvSpPr>
            <p:cNvPr id="11" name="Freeform: Shape 10" descr="&quot;&quot;">
              <a:extLst>
                <a:ext uri="{FF2B5EF4-FFF2-40B4-BE49-F238E27FC236}">
                  <a16:creationId xmlns:a16="http://schemas.microsoft.com/office/drawing/2014/main" id="{B501011F-596E-522E-B5B8-B906C5955D10}"/>
                </a:ext>
              </a:extLst>
            </p:cNvPr>
            <p:cNvSpPr/>
            <p:nvPr/>
          </p:nvSpPr>
          <p:spPr>
            <a:xfrm>
              <a:off x="-305" y="-1"/>
              <a:ext cx="383288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Tree>
    <p:extLst>
      <p:ext uri="{BB962C8B-B14F-4D97-AF65-F5344CB8AC3E}">
        <p14:creationId xmlns:p14="http://schemas.microsoft.com/office/powerpoint/2010/main" val="189268144"/>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l" rtl="0" eaLnBrk="1" fontAlgn="base" hangingPunct="1">
        <a:lnSpc>
          <a:spcPct val="90000"/>
        </a:lnSpc>
        <a:spcBef>
          <a:spcPct val="0"/>
        </a:spcBef>
        <a:spcAft>
          <a:spcPct val="0"/>
        </a:spcAft>
        <a:defRPr sz="3300" kern="1200">
          <a:solidFill>
            <a:schemeClr val="tx1"/>
          </a:solidFill>
          <a:latin typeface="Times New Roman" panose="02020603050405020304" pitchFamily="18" charset="0"/>
          <a:ea typeface="+mj-ea"/>
          <a:cs typeface="Times New Roman" panose="02020603050405020304" pitchFamily="18" charset="0"/>
        </a:defRPr>
      </a:lvl1pPr>
      <a:lvl2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5pPr>
      <a:lvl6pPr marL="3429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6pPr>
      <a:lvl7pPr marL="6858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7pPr>
      <a:lvl8pPr marL="10287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8pPr>
      <a:lvl9pPr marL="13716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hyperlink" Target="http://www.xorbin.com/tools/sha256-hash-calcula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itaddress.org/" TargetMode="External"/><Relationship Id="rId2" Type="http://schemas.openxmlformats.org/officeDocument/2006/relationships/hyperlink" Target="https://travistidwell.com/jsencrypt/dem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lockchain.info/wallet/#/" TargetMode="External"/><Relationship Id="rId2" Type="http://schemas.openxmlformats.org/officeDocument/2006/relationships/hyperlink" Target="https://bitcoin.org/en/wallets/desktop/window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bitcoin.it/wiki/Scrip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live.blockcypher.com/" TargetMode="External"/><Relationship Id="rId2" Type="http://schemas.openxmlformats.org/officeDocument/2006/relationships/hyperlink" Target="http://coinmarketcap.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video" Target="https://www.youtube.com/embed/UZBZPOEVyJA"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png"/></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199"/>
            <a:ext cx="9144000" cy="1089435"/>
          </a:xfrm>
        </p:spPr>
        <p:txBody>
          <a:bodyPr>
            <a:normAutofit/>
          </a:bodyPr>
          <a:lstStyle/>
          <a:p>
            <a:r>
              <a:rPr lang="en-US" sz="3600" dirty="0"/>
              <a:t>Bitcoin and Blockchain Technologies</a:t>
            </a:r>
          </a:p>
        </p:txBody>
      </p:sp>
      <p:sp>
        <p:nvSpPr>
          <p:cNvPr id="3" name="Subtitle 2"/>
          <p:cNvSpPr>
            <a:spLocks noGrp="1"/>
          </p:cNvSpPr>
          <p:nvPr>
            <p:ph type="subTitle" idx="1"/>
          </p:nvPr>
        </p:nvSpPr>
        <p:spPr/>
        <p:txBody>
          <a:bodyPr>
            <a:normAutofit/>
          </a:bodyPr>
          <a:lstStyle/>
          <a:p>
            <a:r>
              <a:rPr lang="en-US" dirty="0"/>
              <a:t>Introduction to FinTech</a:t>
            </a:r>
          </a:p>
          <a:p>
            <a:r>
              <a:rPr lang="en-US" dirty="0"/>
              <a:t>Prof. </a:t>
            </a:r>
            <a:r>
              <a:rPr lang="en-US" dirty="0" err="1"/>
              <a:t>Xiaoyu</a:t>
            </a:r>
            <a:r>
              <a:rPr lang="en-US" dirty="0"/>
              <a:t> (Joanna Wang)</a:t>
            </a:r>
          </a:p>
          <a:p>
            <a:r>
              <a:rPr lang="en-US" dirty="0"/>
              <a:t>Peking University</a:t>
            </a:r>
          </a:p>
        </p:txBody>
      </p:sp>
    </p:spTree>
    <p:extLst>
      <p:ext uri="{BB962C8B-B14F-4D97-AF65-F5344CB8AC3E}">
        <p14:creationId xmlns:p14="http://schemas.microsoft.com/office/powerpoint/2010/main" val="411766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Input can be any string of arbitrary size</a:t>
                </a:r>
              </a:p>
              <a:p>
                <a:r>
                  <a:rPr lang="en-US" dirty="0"/>
                  <a:t>Output is fixed-sized: </a:t>
                </a:r>
              </a:p>
              <a:p>
                <a:pPr lvl="1"/>
                <a:r>
                  <a:rPr lang="en-US" dirty="0"/>
                  <a:t>e.g., a 256-bit integer, or 64-digit hexadecimal number</a:t>
                </a:r>
              </a:p>
              <a:p>
                <a:r>
                  <a:rPr lang="en-US" dirty="0"/>
                  <a:t>Efficiently computable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lvl="1"/>
                <a:r>
                  <a:rPr lang="en-US" dirty="0"/>
                  <a:t>The computation time of the hash of an </a:t>
                </a:r>
                <a:r>
                  <a:rPr lang="en-US" i="1" dirty="0"/>
                  <a:t>n</a:t>
                </a:r>
                <a:r>
                  <a:rPr lang="en-US" dirty="0"/>
                  <a:t>-bit string should be efficient (linear in </a:t>
                </a:r>
                <a:r>
                  <a:rPr lang="en-US" i="1" dirty="0"/>
                  <a:t>n</a:t>
                </a:r>
                <a:r>
                  <a:rPr lang="en-US" dirty="0"/>
                  <a:t>)</a:t>
                </a:r>
              </a:p>
              <a:p>
                <a:r>
                  <a:rPr lang="en-US" dirty="0"/>
                  <a:t>Should be hard to “reverse engineer” the input given the output</a:t>
                </a:r>
              </a:p>
              <a:p>
                <a:pPr lvl="1"/>
                <a:r>
                  <a:rPr lang="en-US" dirty="0"/>
                  <a:t>Note however the function is not invertible because the input space is much larger than the output space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0" t="-154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a:t>
            </a:fld>
            <a:endParaRPr lang="en-US"/>
          </a:p>
        </p:txBody>
      </p:sp>
    </p:spTree>
    <p:extLst>
      <p:ext uri="{BB962C8B-B14F-4D97-AF65-F5344CB8AC3E}">
        <p14:creationId xmlns:p14="http://schemas.microsoft.com/office/powerpoint/2010/main" val="417278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Collision Resistance:</a:t>
                </a:r>
              </a:p>
              <a:p>
                <a:pPr lvl="1"/>
                <a:r>
                  <a:rPr lang="en-US" dirty="0"/>
                  <a:t>A Hash function H is </a:t>
                </a:r>
                <a:r>
                  <a:rPr lang="en-US" i="1" dirty="0"/>
                  <a:t>collision-resistant</a:t>
                </a:r>
                <a:r>
                  <a:rPr lang="en-US" dirty="0"/>
                  <a:t> if it is infeasible to find two values,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rPr>
                      <m:t>𝑦</m:t>
                    </m:r>
                  </m:oMath>
                </a14:m>
                <a:r>
                  <a:rPr lang="en-US" dirty="0"/>
                  <a:t>, such that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009"/>
                </a:stretch>
              </a:blipFill>
            </p:spPr>
            <p:txBody>
              <a:bodyPr/>
              <a:lstStyle/>
              <a:p>
                <a:r>
                  <a:rPr lang="en-US">
                    <a:noFill/>
                  </a:rPr>
                  <a:t> </a:t>
                </a:r>
              </a:p>
            </p:txBody>
          </p:sp>
        </mc:Fallback>
      </mc:AlternateContent>
      <p:sp>
        <p:nvSpPr>
          <p:cNvPr id="17" name="Footer Placeholder 16"/>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18" name="Slide Number Placeholder 17"/>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11</a:t>
            </a:fld>
            <a:endParaRPr lang="en-US"/>
          </a:p>
        </p:txBody>
      </p:sp>
      <p:grpSp>
        <p:nvGrpSpPr>
          <p:cNvPr id="16" name="Group 15"/>
          <p:cNvGrpSpPr/>
          <p:nvPr/>
        </p:nvGrpSpPr>
        <p:grpSpPr>
          <a:xfrm>
            <a:off x="3476171" y="3728777"/>
            <a:ext cx="5406573" cy="1850571"/>
            <a:chOff x="2823027" y="4236775"/>
            <a:chExt cx="5406573" cy="1850571"/>
          </a:xfrm>
        </p:grpSpPr>
        <p:grpSp>
          <p:nvGrpSpPr>
            <p:cNvPr id="6" name="Group 5"/>
            <p:cNvGrpSpPr/>
            <p:nvPr/>
          </p:nvGrpSpPr>
          <p:grpSpPr>
            <a:xfrm>
              <a:off x="2823027" y="4236775"/>
              <a:ext cx="783772" cy="667657"/>
              <a:chOff x="2271485" y="4599632"/>
              <a:chExt cx="783772" cy="667657"/>
            </a:xfrm>
          </p:grpSpPr>
          <p:sp>
            <p:nvSpPr>
              <p:cNvPr id="4" name="Oval 3"/>
              <p:cNvSpPr/>
              <p:nvPr/>
            </p:nvSpPr>
            <p:spPr>
              <a:xfrm>
                <a:off x="2271485" y="4599632"/>
                <a:ext cx="783772" cy="667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2452914" y="4702629"/>
                    <a:ext cx="4209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52914" y="4702629"/>
                    <a:ext cx="420915" cy="461665"/>
                  </a:xfrm>
                  <a:prstGeom prst="rect">
                    <a:avLst/>
                  </a:prstGeom>
                  <a:blipFill>
                    <a:blip r:embed="rId3"/>
                    <a:stretch>
                      <a:fillRect/>
                    </a:stretch>
                  </a:blipFill>
                </p:spPr>
                <p:txBody>
                  <a:bodyPr/>
                  <a:lstStyle/>
                  <a:p>
                    <a:r>
                      <a:rPr lang="en-US">
                        <a:noFill/>
                      </a:rPr>
                      <a:t> </a:t>
                    </a:r>
                  </a:p>
                </p:txBody>
              </p:sp>
            </mc:Fallback>
          </mc:AlternateContent>
        </p:grpSp>
        <p:grpSp>
          <p:nvGrpSpPr>
            <p:cNvPr id="7" name="Group 6"/>
            <p:cNvGrpSpPr/>
            <p:nvPr/>
          </p:nvGrpSpPr>
          <p:grpSpPr>
            <a:xfrm>
              <a:off x="2859315" y="5419689"/>
              <a:ext cx="783772" cy="667657"/>
              <a:chOff x="2271485" y="4599632"/>
              <a:chExt cx="783772" cy="667657"/>
            </a:xfrm>
          </p:grpSpPr>
          <p:sp>
            <p:nvSpPr>
              <p:cNvPr id="8" name="Oval 7"/>
              <p:cNvSpPr/>
              <p:nvPr/>
            </p:nvSpPr>
            <p:spPr>
              <a:xfrm>
                <a:off x="2271485" y="4599632"/>
                <a:ext cx="783772" cy="667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2452914" y="4702629"/>
                    <a:ext cx="4209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452914" y="4702629"/>
                    <a:ext cx="420915" cy="461665"/>
                  </a:xfrm>
                  <a:prstGeom prst="rect">
                    <a:avLst/>
                  </a:prstGeom>
                  <a:blipFill>
                    <a:blip r:embed="rId4"/>
                    <a:stretch>
                      <a:fillRect b="-10667"/>
                    </a:stretch>
                  </a:blipFill>
                </p:spPr>
                <p:txBody>
                  <a:bodyPr/>
                  <a:lstStyle/>
                  <a:p>
                    <a:r>
                      <a:rPr lang="en-US">
                        <a:noFill/>
                      </a:rPr>
                      <a:t> </a:t>
                    </a:r>
                  </a:p>
                </p:txBody>
              </p:sp>
            </mc:Fallback>
          </mc:AlternateContent>
        </p:grpSp>
        <p:cxnSp>
          <p:nvCxnSpPr>
            <p:cNvPr id="11" name="Straight Arrow Connector 10"/>
            <p:cNvCxnSpPr/>
            <p:nvPr/>
          </p:nvCxnSpPr>
          <p:spPr>
            <a:xfrm>
              <a:off x="3759200" y="4570603"/>
              <a:ext cx="2177143"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59200" y="5196114"/>
              <a:ext cx="2177143" cy="55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96000" y="4570603"/>
              <a:ext cx="2133600" cy="95208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6313714" y="4904432"/>
                  <a:ext cx="17707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r>
                          <a:rPr lang="en-US" sz="2000" i="1">
                            <a:latin typeface="Cambria Math" panose="02040503050406030204" pitchFamily="18" charset="0"/>
                          </a:rPr>
                          <m:t>𝐻</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6313714" y="4904432"/>
                  <a:ext cx="1770743" cy="400110"/>
                </a:xfrm>
                <a:prstGeom prst="rect">
                  <a:avLst/>
                </a:prstGeom>
                <a:blipFill>
                  <a:blip r:embed="rId5"/>
                  <a:stretch>
                    <a:fillRect b="-15152"/>
                  </a:stretch>
                </a:blipFill>
              </p:spPr>
              <p:txBody>
                <a:bodyPr/>
                <a:lstStyle/>
                <a:p>
                  <a:r>
                    <a:rPr lang="en-US">
                      <a:noFill/>
                    </a:rPr>
                    <a:t> </a:t>
                  </a:r>
                </a:p>
              </p:txBody>
            </p:sp>
          </mc:Fallback>
        </mc:AlternateContent>
      </p:grpSp>
    </p:spTree>
    <p:extLst>
      <p:ext uri="{BB962C8B-B14F-4D97-AF65-F5344CB8AC3E}">
        <p14:creationId xmlns:p14="http://schemas.microsoft.com/office/powerpoint/2010/main" val="17235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Resistance of SHA-256</a:t>
            </a:r>
          </a:p>
        </p:txBody>
      </p:sp>
      <p:sp>
        <p:nvSpPr>
          <p:cNvPr id="3" name="Content Placeholder 2"/>
          <p:cNvSpPr>
            <a:spLocks noGrp="1"/>
          </p:cNvSpPr>
          <p:nvPr>
            <p:ph idx="1"/>
          </p:nvPr>
        </p:nvSpPr>
        <p:spPr>
          <a:xfrm>
            <a:off x="2152650" y="1825625"/>
            <a:ext cx="7886700" cy="4530726"/>
          </a:xfrm>
        </p:spPr>
        <p:txBody>
          <a:bodyPr>
            <a:normAutofit/>
          </a:bodyPr>
          <a:lstStyle/>
          <a:p>
            <a:r>
              <a:rPr lang="en-US" dirty="0"/>
              <a:t>SHA-256 is a deterministic but complicated algorithm</a:t>
            </a:r>
          </a:p>
          <a:p>
            <a:r>
              <a:rPr lang="en-US" dirty="0"/>
              <a:t>Very small change to input leads to large changes in the output </a:t>
            </a:r>
          </a:p>
          <a:p>
            <a:r>
              <a:rPr lang="en-US" dirty="0"/>
              <a:t>Try it at an online SHA-256 calculator, e.g. </a:t>
            </a:r>
            <a:r>
              <a:rPr lang="en-US" dirty="0">
                <a:hlinkClick r:id="rId2"/>
              </a:rPr>
              <a:t>www.xorbin.com/tools/sha256-hash-calculator</a:t>
            </a:r>
            <a:endParaRPr lang="en-US" dirty="0"/>
          </a:p>
          <a:p>
            <a:pPr marL="0" indent="0">
              <a:buNone/>
            </a:pPr>
            <a:endParaRPr lang="en-US" sz="1800" dirty="0"/>
          </a:p>
          <a:p>
            <a:pPr marL="0" indent="0">
              <a:buNone/>
            </a:pPr>
            <a:r>
              <a:rPr lang="en-US" sz="1800" dirty="0"/>
              <a:t>Alice sent Bob 2.5 bitcoins </a:t>
            </a:r>
            <a:r>
              <a:rPr lang="en-US" sz="1800" dirty="0">
                <a:sym typeface="Wingdings" panose="05000000000000000000" pitchFamily="2" charset="2"/>
              </a:rPr>
              <a:t> </a:t>
            </a:r>
            <a:r>
              <a:rPr lang="en-US" sz="1800" dirty="0">
                <a:solidFill>
                  <a:srgbClr val="00B050"/>
                </a:solidFill>
                <a:sym typeface="Wingdings" panose="05000000000000000000" pitchFamily="2" charset="2"/>
              </a:rPr>
              <a:t>b711226415fd343dc413cf7302725e2a964bd40f638eb1a77f4abf2b56e665c6</a:t>
            </a:r>
            <a:endParaRPr lang="en-US" sz="1800" dirty="0">
              <a:solidFill>
                <a:srgbClr val="00B050"/>
              </a:solidFill>
            </a:endParaRPr>
          </a:p>
          <a:p>
            <a:pPr marL="0" indent="0">
              <a:buNone/>
            </a:pPr>
            <a:r>
              <a:rPr lang="en-US" sz="1800" dirty="0">
                <a:solidFill>
                  <a:prstClr val="black"/>
                </a:solidFill>
              </a:rPr>
              <a:t>Alice sent Bob 2.5 bitcoins. </a:t>
            </a:r>
            <a:r>
              <a:rPr lang="en-US" sz="1800" dirty="0">
                <a:solidFill>
                  <a:prstClr val="black"/>
                </a:solidFill>
                <a:sym typeface="Wingdings" panose="05000000000000000000" pitchFamily="2" charset="2"/>
              </a:rPr>
              <a:t> </a:t>
            </a:r>
            <a:r>
              <a:rPr lang="en-US" sz="1800" dirty="0">
                <a:solidFill>
                  <a:srgbClr val="00B050"/>
                </a:solidFill>
                <a:sym typeface="Wingdings" panose="05000000000000000000" pitchFamily="2" charset="2"/>
              </a:rPr>
              <a:t>c0b1b093d80e88c3ac836f0d25de6747d2a83a458213f4227cd819f25a7530ba</a:t>
            </a:r>
          </a:p>
          <a:p>
            <a:pPr marL="0" indent="0">
              <a:buNone/>
            </a:pPr>
            <a:r>
              <a:rPr lang="en-US" sz="1800" dirty="0">
                <a:solidFill>
                  <a:prstClr val="black"/>
                </a:solidFill>
              </a:rPr>
              <a:t>Alice sent Bob 2.51 bitcoins </a:t>
            </a:r>
            <a:r>
              <a:rPr lang="en-US" sz="1800" dirty="0">
                <a:solidFill>
                  <a:prstClr val="black"/>
                </a:solidFill>
                <a:sym typeface="Wingdings" panose="05000000000000000000" pitchFamily="2" charset="2"/>
              </a:rPr>
              <a:t> </a:t>
            </a:r>
            <a:r>
              <a:rPr lang="en-US" sz="1800" dirty="0">
                <a:solidFill>
                  <a:srgbClr val="00B050"/>
                </a:solidFill>
                <a:sym typeface="Wingdings" panose="05000000000000000000" pitchFamily="2" charset="2"/>
              </a:rPr>
              <a:t>053e74934a04d0d0fe09a3f5d10eb7afdfd18fb8f554676b40d5507ee98e780a</a:t>
            </a:r>
          </a:p>
          <a:p>
            <a:pPr marL="0" indent="0">
              <a:buNone/>
            </a:pPr>
            <a:endParaRPr lang="en-US" sz="1800" dirty="0">
              <a:solidFill>
                <a:prstClr val="black"/>
              </a:solidFill>
              <a:sym typeface="Wingdings" panose="05000000000000000000" pitchFamily="2" charset="2"/>
            </a:endParaRPr>
          </a:p>
          <a:p>
            <a:pPr marL="0" indent="0">
              <a:buNone/>
            </a:pPr>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12</a:t>
            </a:fld>
            <a:endParaRPr lang="en-US"/>
          </a:p>
        </p:txBody>
      </p:sp>
    </p:spTree>
    <p:extLst>
      <p:ext uri="{BB962C8B-B14F-4D97-AF65-F5344CB8AC3E}">
        <p14:creationId xmlns:p14="http://schemas.microsoft.com/office/powerpoint/2010/main" val="397236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Resistance of SHA-256</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It seems that there is no pattern one can use to reverse-engineer the input from output</a:t>
                </a:r>
              </a:p>
              <a:p>
                <a:pPr lvl="1"/>
                <a:r>
                  <a:rPr lang="en-US" dirty="0"/>
                  <a:t>Computer scientists have tried very hard but haven’t been able to find useful patterns</a:t>
                </a:r>
              </a:p>
              <a:p>
                <a:r>
                  <a:rPr lang="en-US" dirty="0"/>
                  <a:t>How about </a:t>
                </a:r>
                <a:r>
                  <a:rPr lang="en-US" dirty="0">
                    <a:solidFill>
                      <a:srgbClr val="FF0000"/>
                    </a:solidFill>
                  </a:rPr>
                  <a:t>brute-force</a:t>
                </a:r>
                <a:r>
                  <a:rPr lang="en-US" dirty="0"/>
                  <a:t>?</a:t>
                </a:r>
              </a:p>
              <a:p>
                <a:r>
                  <a:rPr lang="en-US" dirty="0"/>
                  <a:t>Given a hash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if one tries random inputs </a:t>
                </a:r>
                <a14:m>
                  <m:oMath xmlns:m="http://schemas.openxmlformats.org/officeDocument/2006/math">
                    <m:r>
                      <a:rPr lang="en-US" b="0" i="1" smtClean="0">
                        <a:latin typeface="Cambria Math" panose="02040503050406030204" pitchFamily="18" charset="0"/>
                      </a:rPr>
                      <m:t>𝑦</m:t>
                    </m:r>
                  </m:oMath>
                </a14:m>
                <a:r>
                  <a:rPr lang="en-US" dirty="0"/>
                  <a:t> and hopes to get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then he needs to compute on average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 hashes to succeed!</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13</a:t>
            </a:fld>
            <a:endParaRPr lang="en-US"/>
          </a:p>
        </p:txBody>
      </p:sp>
    </p:spTree>
    <p:extLst>
      <p:ext uri="{BB962C8B-B14F-4D97-AF65-F5344CB8AC3E}">
        <p14:creationId xmlns:p14="http://schemas.microsoft.com/office/powerpoint/2010/main" val="282265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Resistance of SHA-256</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2650" y="1825625"/>
                <a:ext cx="5486400" cy="4351338"/>
              </a:xfrm>
            </p:spPr>
            <p:txBody>
              <a:bodyPr>
                <a:norm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256</m:t>
                        </m:r>
                      </m:sup>
                    </m:sSup>
                    <m:r>
                      <a:rPr lang="en-US" i="1">
                        <a:latin typeface="Cambria Math" panose="02040503050406030204" pitchFamily="18" charset="0"/>
                      </a:rPr>
                      <m:t>=1.16×</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77</m:t>
                        </m:r>
                      </m:sup>
                    </m:sSup>
                  </m:oMath>
                </a14:m>
                <a:endParaRPr lang="en-US" dirty="0"/>
              </a:p>
              <a:p>
                <a:r>
                  <a:rPr lang="en-US" dirty="0"/>
                  <a:t>1 hash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12,700 floating point operations or flops</a:t>
                </a:r>
              </a:p>
              <a:p>
                <a:r>
                  <a:rPr lang="en-US" dirty="0"/>
                  <a:t>The fastest computer on earth</a:t>
                </a:r>
              </a:p>
              <a:p>
                <a:pPr lvl="1"/>
                <a:r>
                  <a:rPr lang="en-US" dirty="0"/>
                  <a:t>Sunway </a:t>
                </a:r>
                <a:r>
                  <a:rPr lang="en-US" dirty="0" err="1"/>
                  <a:t>TaihuLight</a:t>
                </a:r>
                <a:r>
                  <a:rPr lang="en-US" dirty="0"/>
                  <a:t>: 93 petaflops 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93×10</m:t>
                        </m:r>
                      </m:e>
                      <m:sup>
                        <m:r>
                          <a:rPr lang="en-US" b="0" i="1" smtClean="0">
                            <a:latin typeface="Cambria Math" panose="02040503050406030204" pitchFamily="18" charset="0"/>
                          </a:rPr>
                          <m:t>15</m:t>
                        </m:r>
                      </m:sup>
                    </m:sSup>
                  </m:oMath>
                </a14:m>
                <a:r>
                  <a:rPr lang="en-US" dirty="0"/>
                  <a:t> flops</a:t>
                </a:r>
              </a:p>
              <a:p>
                <a:pPr lvl="1"/>
                <a:r>
                  <a:rPr lang="en-US" dirty="0"/>
                  <a:t>Can calculate </a:t>
                </a:r>
                <a14:m>
                  <m:oMath xmlns:m="http://schemas.openxmlformats.org/officeDocument/2006/math">
                    <m:r>
                      <a:rPr lang="en-US" b="0" i="1" smtClean="0">
                        <a:latin typeface="Cambria Math" panose="02040503050406030204" pitchFamily="18" charset="0"/>
                      </a:rPr>
                      <m:t>7.32×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r>
                  <a:rPr lang="en-US" b="0" dirty="0"/>
                  <a:t> or 7.32 </a:t>
                </a:r>
                <a:r>
                  <a:rPr lang="en-US" b="0" dirty="0" err="1"/>
                  <a:t>tera</a:t>
                </a:r>
                <a:r>
                  <a:rPr lang="en-US" dirty="0" err="1"/>
                  <a:t>hashes</a:t>
                </a:r>
                <a:r>
                  <a:rPr lang="en-US" dirty="0"/>
                  <a:t> per second</a:t>
                </a:r>
              </a:p>
              <a:p>
                <a:r>
                  <a:rPr lang="en-US" b="0" dirty="0"/>
                  <a:t>Would take </a:t>
                </a:r>
                <a14:m>
                  <m:oMath xmlns:m="http://schemas.openxmlformats.org/officeDocument/2006/math">
                    <m:r>
                      <a:rPr lang="en-US" b="0" i="1" smtClean="0">
                        <a:solidFill>
                          <a:srgbClr val="0070C0"/>
                        </a:solidFill>
                        <a:latin typeface="Cambria Math" panose="02040503050406030204" pitchFamily="18" charset="0"/>
                      </a:rPr>
                      <m:t>5×</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10</m:t>
                        </m:r>
                      </m:e>
                      <m:sup>
                        <m:r>
                          <a:rPr lang="en-US" b="0" i="1" smtClean="0">
                            <a:solidFill>
                              <a:srgbClr val="0070C0"/>
                            </a:solidFill>
                            <a:latin typeface="Cambria Math" panose="02040503050406030204" pitchFamily="18" charset="0"/>
                          </a:rPr>
                          <m:t>56</m:t>
                        </m:r>
                      </m:sup>
                    </m:sSup>
                  </m:oMath>
                </a14:m>
                <a:r>
                  <a:rPr lang="en-US" b="0" dirty="0">
                    <a:solidFill>
                      <a:srgbClr val="0070C0"/>
                    </a:solidFill>
                  </a:rPr>
                  <a:t> years </a:t>
                </a:r>
                <a:r>
                  <a:rPr lang="en-US" b="0" dirty="0"/>
                  <a:t>to find a collision for SHA-256 by brute force!</a:t>
                </a:r>
              </a:p>
              <a:p>
                <a:r>
                  <a:rPr lang="en-US" dirty="0"/>
                  <a:t>Age of universe is: </a:t>
                </a:r>
                <a14:m>
                  <m:oMath xmlns:m="http://schemas.openxmlformats.org/officeDocument/2006/math">
                    <m:r>
                      <a:rPr lang="en-US" b="0" i="1" smtClean="0">
                        <a:latin typeface="Cambria Math" panose="02040503050406030204" pitchFamily="18" charset="0"/>
                      </a:rPr>
                      <m:t>13.8×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oMath>
                </a14:m>
                <a:r>
                  <a:rPr lang="en-US" b="0" dirty="0"/>
                  <a:t> years</a:t>
                </a:r>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2650" y="1825625"/>
                <a:ext cx="5486400" cy="4351338"/>
              </a:xfrm>
              <a:blipFill>
                <a:blip r:embed="rId2"/>
                <a:stretch>
                  <a:fillRect l="-1111" t="-980"/>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51" y="1737390"/>
            <a:ext cx="2562641" cy="3682508"/>
          </a:xfrm>
          <a:prstGeom prst="rect">
            <a:avLst/>
          </a:prstGeom>
        </p:spPr>
      </p:pic>
    </p:spTree>
    <p:extLst>
      <p:ext uri="{BB962C8B-B14F-4D97-AF65-F5344CB8AC3E}">
        <p14:creationId xmlns:p14="http://schemas.microsoft.com/office/powerpoint/2010/main" val="77750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Functions</a:t>
            </a:r>
          </a:p>
        </p:txBody>
      </p:sp>
      <p:sp>
        <p:nvSpPr>
          <p:cNvPr id="3" name="Content Placeholder 2"/>
          <p:cNvSpPr>
            <a:spLocks noGrp="1"/>
          </p:cNvSpPr>
          <p:nvPr>
            <p:ph idx="1"/>
          </p:nvPr>
        </p:nvSpPr>
        <p:spPr/>
        <p:txBody>
          <a:bodyPr>
            <a:normAutofit/>
          </a:bodyPr>
          <a:lstStyle/>
          <a:p>
            <a:r>
              <a:rPr lang="en-US" dirty="0"/>
              <a:t>There are many known cryptographic hash functions</a:t>
            </a:r>
          </a:p>
          <a:p>
            <a:pPr lvl="1"/>
            <a:r>
              <a:rPr lang="en-US" dirty="0"/>
              <a:t>Many published by US government</a:t>
            </a:r>
          </a:p>
          <a:p>
            <a:r>
              <a:rPr lang="en-US" dirty="0"/>
              <a:t>MD5: 128-bit output</a:t>
            </a:r>
          </a:p>
          <a:p>
            <a:pPr lvl="1"/>
            <a:r>
              <a:rPr lang="en-US" dirty="0"/>
              <a:t>Collisions have been found since 2005 </a:t>
            </a:r>
          </a:p>
          <a:p>
            <a:r>
              <a:rPr lang="en-US" dirty="0"/>
              <a:t>SHA-1: 160-bit output</a:t>
            </a:r>
          </a:p>
          <a:p>
            <a:pPr marL="457200" lvl="1" indent="0">
              <a:buNone/>
            </a:pPr>
            <a:r>
              <a:rPr lang="en-US" dirty="0"/>
              <a:t>In 2017, CWI Amsterdam and Google announced they had performed a collision attack against SHA-1 by obtaining two dissimilar PDF files which produced the same SHA-1 hash</a:t>
            </a:r>
          </a:p>
          <a:p>
            <a:r>
              <a:rPr lang="en-US" dirty="0"/>
              <a:t>SHA-2 family</a:t>
            </a:r>
          </a:p>
          <a:p>
            <a:pPr lvl="1"/>
            <a:r>
              <a:rPr lang="en-US" dirty="0"/>
              <a:t>SHA-256, SHA-384, SHA-512, etc.</a:t>
            </a:r>
          </a:p>
          <a:p>
            <a:pPr lvl="1"/>
            <a:r>
              <a:rPr lang="en-US" dirty="0"/>
              <a:t>Still considered safe to collision attacks</a:t>
            </a:r>
          </a:p>
          <a:p>
            <a:r>
              <a:rPr lang="en-US" dirty="0"/>
              <a:t>SHA-3 family</a:t>
            </a:r>
          </a:p>
          <a:p>
            <a:pPr lvl="1"/>
            <a:r>
              <a:rPr lang="en-US" dirty="0"/>
              <a:t>published in 2015 by NIST as potential alternatives to SHA-2</a:t>
            </a:r>
          </a:p>
          <a:p>
            <a:pPr lvl="1"/>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15</a:t>
            </a:fld>
            <a:endParaRPr lang="en-US"/>
          </a:p>
        </p:txBody>
      </p:sp>
    </p:spTree>
    <p:extLst>
      <p:ext uri="{BB962C8B-B14F-4D97-AF65-F5344CB8AC3E}">
        <p14:creationId xmlns:p14="http://schemas.microsoft.com/office/powerpoint/2010/main" val="330294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Cryptographic Hash Functions</a:t>
            </a:r>
          </a:p>
        </p:txBody>
      </p:sp>
      <p:sp>
        <p:nvSpPr>
          <p:cNvPr id="3" name="Content Placeholder 2"/>
          <p:cNvSpPr>
            <a:spLocks noGrp="1"/>
          </p:cNvSpPr>
          <p:nvPr>
            <p:ph idx="1"/>
          </p:nvPr>
        </p:nvSpPr>
        <p:spPr/>
        <p:txBody>
          <a:bodyPr>
            <a:normAutofit/>
          </a:bodyPr>
          <a:lstStyle/>
          <a:p>
            <a:pPr marL="0" indent="0">
              <a:buNone/>
            </a:pPr>
            <a:r>
              <a:rPr lang="en-US" dirty="0">
                <a:solidFill>
                  <a:srgbClr val="0070C0"/>
                </a:solidFill>
              </a:rPr>
              <a:t>Commitments</a:t>
            </a:r>
          </a:p>
          <a:p>
            <a:r>
              <a:rPr lang="en-US" dirty="0"/>
              <a:t>Alice and Bob are both trying to get the answer to a mathematical problem</a:t>
            </a:r>
          </a:p>
          <a:p>
            <a:r>
              <a:rPr lang="en-US" dirty="0"/>
              <a:t>Alice got her answer first but she does not want to reveal it to Bob because Bob can then claim that he got the same answer</a:t>
            </a:r>
          </a:p>
          <a:p>
            <a:r>
              <a:rPr lang="en-US" dirty="0"/>
              <a:t>She also needs to commit to her answer at this time because otherwise Bob can claim she copies his answer later</a:t>
            </a:r>
          </a:p>
          <a:p>
            <a:r>
              <a:rPr lang="en-US" dirty="0"/>
              <a:t>She can give the hash of her answer to Bob (with timestamp)</a:t>
            </a:r>
          </a:p>
          <a:p>
            <a:r>
              <a:rPr lang="en-US" dirty="0"/>
              <a:t>After Bob solved it or gave up, Alice can reveal her answer and Bob can hash the answer and check that she indeed got the answer before him</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16</a:t>
            </a:fld>
            <a:endParaRPr lang="en-US"/>
          </a:p>
        </p:txBody>
      </p:sp>
    </p:spTree>
    <p:extLst>
      <p:ext uri="{BB962C8B-B14F-4D97-AF65-F5344CB8AC3E}">
        <p14:creationId xmlns:p14="http://schemas.microsoft.com/office/powerpoint/2010/main" val="15629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Cryptographic Hash Functions</a:t>
            </a:r>
          </a:p>
        </p:txBody>
      </p:sp>
      <p:sp>
        <p:nvSpPr>
          <p:cNvPr id="3" name="Content Placeholder 2"/>
          <p:cNvSpPr>
            <a:spLocks noGrp="1"/>
          </p:cNvSpPr>
          <p:nvPr>
            <p:ph idx="1"/>
          </p:nvPr>
        </p:nvSpPr>
        <p:spPr/>
        <p:txBody>
          <a:bodyPr>
            <a:normAutofit/>
          </a:bodyPr>
          <a:lstStyle/>
          <a:p>
            <a:pPr marL="0" indent="0">
              <a:buNone/>
            </a:pPr>
            <a:r>
              <a:rPr lang="en-US" dirty="0">
                <a:solidFill>
                  <a:srgbClr val="0070C0"/>
                </a:solidFill>
              </a:rPr>
              <a:t>Document Integrity</a:t>
            </a:r>
          </a:p>
          <a:p>
            <a:r>
              <a:rPr lang="en-US" dirty="0"/>
              <a:t>When you download a file from a website, the website can also provide the SHA-256 hash of the file</a:t>
            </a:r>
          </a:p>
          <a:p>
            <a:r>
              <a:rPr lang="en-US" dirty="0"/>
              <a:t>After you download the file, you can compute the SHA-256 hash and compare with the one published on the website</a:t>
            </a:r>
          </a:p>
          <a:p>
            <a:r>
              <a:rPr lang="en-US" dirty="0"/>
              <a:t>If the two hashes match, the file has not been comprised</a:t>
            </a:r>
          </a:p>
          <a:p>
            <a:r>
              <a:rPr lang="en-US" dirty="0"/>
              <a:t>This is called the checksum procedure</a:t>
            </a:r>
          </a:p>
          <a:p>
            <a:endParaRPr lang="en-US" dirty="0"/>
          </a:p>
          <a:p>
            <a:endParaRPr lang="en-US" dirty="0"/>
          </a:p>
          <a:p>
            <a:endParaRPr lang="en-US" dirty="0"/>
          </a:p>
          <a:p>
            <a:pPr marL="0" indent="0">
              <a:buNone/>
            </a:pPr>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17</a:t>
            </a:fld>
            <a:endParaRPr lang="en-US"/>
          </a:p>
        </p:txBody>
      </p:sp>
    </p:spTree>
    <p:extLst>
      <p:ext uri="{BB962C8B-B14F-4D97-AF65-F5344CB8AC3E}">
        <p14:creationId xmlns:p14="http://schemas.microsoft.com/office/powerpoint/2010/main" val="408630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Cryptographic Hash Functions</a:t>
            </a:r>
          </a:p>
        </p:txBody>
      </p:sp>
      <p:sp>
        <p:nvSpPr>
          <p:cNvPr id="3" name="Content Placeholder 2"/>
          <p:cNvSpPr>
            <a:spLocks noGrp="1"/>
          </p:cNvSpPr>
          <p:nvPr>
            <p:ph idx="1"/>
          </p:nvPr>
        </p:nvSpPr>
        <p:spPr/>
        <p:txBody>
          <a:bodyPr>
            <a:normAutofit/>
          </a:bodyPr>
          <a:lstStyle/>
          <a:p>
            <a:pPr marL="0" indent="0">
              <a:buNone/>
            </a:pPr>
            <a:r>
              <a:rPr lang="en-US" dirty="0">
                <a:solidFill>
                  <a:srgbClr val="0070C0"/>
                </a:solidFill>
              </a:rPr>
              <a:t>Password Storage</a:t>
            </a:r>
          </a:p>
          <a:p>
            <a:r>
              <a:rPr lang="en-US" dirty="0"/>
              <a:t>Websites often store passwords of clients in hashed forms</a:t>
            </a:r>
          </a:p>
          <a:p>
            <a:r>
              <a:rPr lang="en-US" dirty="0"/>
              <a:t>When a customer enters a password, its hash will be compared with the stored hash for verification</a:t>
            </a:r>
          </a:p>
          <a:p>
            <a:r>
              <a:rPr lang="en-US" dirty="0"/>
              <a:t>Benefit: passwords will not be easily compromised</a:t>
            </a:r>
          </a:p>
          <a:p>
            <a:r>
              <a:rPr lang="en-US" dirty="0"/>
              <a:t>Passwords stored this way cannot be recovered and has to be changed if lost</a:t>
            </a:r>
          </a:p>
          <a:p>
            <a:pPr marL="0"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18</a:t>
            </a:fld>
            <a:endParaRPr lang="en-US"/>
          </a:p>
        </p:txBody>
      </p:sp>
    </p:spTree>
    <p:extLst>
      <p:ext uri="{BB962C8B-B14F-4D97-AF65-F5344CB8AC3E}">
        <p14:creationId xmlns:p14="http://schemas.microsoft.com/office/powerpoint/2010/main" val="74063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endParaRPr lang="en-US" dirty="0"/>
          </a:p>
        </p:txBody>
      </p:sp>
      <p:sp>
        <p:nvSpPr>
          <p:cNvPr id="3" name="Content Placeholder 2"/>
          <p:cNvSpPr>
            <a:spLocks noGrp="1"/>
          </p:cNvSpPr>
          <p:nvPr>
            <p:ph idx="1"/>
          </p:nvPr>
        </p:nvSpPr>
        <p:spPr>
          <a:xfrm>
            <a:off x="2152650" y="1846721"/>
            <a:ext cx="7886700" cy="4351338"/>
          </a:xfrm>
        </p:spPr>
        <p:txBody>
          <a:bodyPr/>
          <a:lstStyle/>
          <a:p>
            <a:r>
              <a:rPr lang="en-US" dirty="0" err="1"/>
              <a:t>Blockchain</a:t>
            </a:r>
            <a:r>
              <a:rPr lang="en-US" dirty="0"/>
              <a:t> is a linked series of blocks (linked list)</a:t>
            </a:r>
          </a:p>
          <a:p>
            <a:r>
              <a:rPr lang="en-US" dirty="0"/>
              <a:t>Each block contains data, the hash of the previous block, and a pointer to the previous block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19</a:t>
            </a:fld>
            <a:endParaRPr lang="en-US"/>
          </a:p>
        </p:txBody>
      </p:sp>
      <p:grpSp>
        <p:nvGrpSpPr>
          <p:cNvPr id="8" name="Group 7"/>
          <p:cNvGrpSpPr/>
          <p:nvPr/>
        </p:nvGrpSpPr>
        <p:grpSpPr>
          <a:xfrm>
            <a:off x="3449217" y="3700879"/>
            <a:ext cx="1596045" cy="2498042"/>
            <a:chOff x="1645919" y="2626822"/>
            <a:chExt cx="1596045" cy="2498042"/>
          </a:xfrm>
        </p:grpSpPr>
        <p:sp>
          <p:nvSpPr>
            <p:cNvPr id="6" name="Rectangle 5"/>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7" name="Rectangle 6"/>
            <p:cNvSpPr/>
            <p:nvPr/>
          </p:nvSpPr>
          <p:spPr>
            <a:xfrm>
              <a:off x="1645919" y="3229562"/>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9" name="Group 8"/>
          <p:cNvGrpSpPr/>
          <p:nvPr/>
        </p:nvGrpSpPr>
        <p:grpSpPr>
          <a:xfrm>
            <a:off x="7459697" y="3700879"/>
            <a:ext cx="1596045" cy="2498042"/>
            <a:chOff x="1645919" y="2626822"/>
            <a:chExt cx="1596045" cy="2498042"/>
          </a:xfrm>
        </p:grpSpPr>
        <p:sp>
          <p:nvSpPr>
            <p:cNvPr id="10" name="Rectangle 9"/>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11" name="Rectangle 10"/>
            <p:cNvSpPr/>
            <p:nvPr/>
          </p:nvSpPr>
          <p:spPr>
            <a:xfrm>
              <a:off x="1645919" y="3229562"/>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12" name="Group 11"/>
          <p:cNvGrpSpPr/>
          <p:nvPr/>
        </p:nvGrpSpPr>
        <p:grpSpPr>
          <a:xfrm>
            <a:off x="5485950" y="3700879"/>
            <a:ext cx="1596045" cy="2498042"/>
            <a:chOff x="1645919" y="2626822"/>
            <a:chExt cx="1596045" cy="2498042"/>
          </a:xfrm>
        </p:grpSpPr>
        <p:sp>
          <p:nvSpPr>
            <p:cNvPr id="13" name="Rectangle 12"/>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14" name="Rectangle 13"/>
            <p:cNvSpPr/>
            <p:nvPr/>
          </p:nvSpPr>
          <p:spPr>
            <a:xfrm>
              <a:off x="1645919" y="3229562"/>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36" name="Group 35"/>
          <p:cNvGrpSpPr/>
          <p:nvPr/>
        </p:nvGrpSpPr>
        <p:grpSpPr>
          <a:xfrm>
            <a:off x="5103318" y="3374044"/>
            <a:ext cx="1500679" cy="1891740"/>
            <a:chOff x="3230978" y="2299987"/>
            <a:chExt cx="1500679" cy="1891740"/>
          </a:xfrm>
        </p:grpSpPr>
        <p:cxnSp>
          <p:nvCxnSpPr>
            <p:cNvPr id="22" name="Elbow Connector 21"/>
            <p:cNvCxnSpPr/>
            <p:nvPr/>
          </p:nvCxnSpPr>
          <p:spPr>
            <a:xfrm rot="5400000">
              <a:off x="2391326"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093610" y="3377908"/>
            <a:ext cx="1489693" cy="1891740"/>
            <a:chOff x="3241964" y="2299987"/>
            <a:chExt cx="1489693" cy="1891740"/>
          </a:xfrm>
        </p:grpSpPr>
        <p:cxnSp>
          <p:nvCxnSpPr>
            <p:cNvPr id="38" name="Elbow Connector 37"/>
            <p:cNvCxnSpPr/>
            <p:nvPr/>
          </p:nvCxnSpPr>
          <p:spPr>
            <a:xfrm rot="5400000">
              <a:off x="2402312"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083196" y="3372263"/>
            <a:ext cx="1489693" cy="1891740"/>
            <a:chOff x="3241964" y="2299987"/>
            <a:chExt cx="1489693" cy="1891740"/>
          </a:xfrm>
        </p:grpSpPr>
        <p:cxnSp>
          <p:nvCxnSpPr>
            <p:cNvPr id="41" name="Elbow Connector 40"/>
            <p:cNvCxnSpPr/>
            <p:nvPr/>
          </p:nvCxnSpPr>
          <p:spPr>
            <a:xfrm rot="5400000">
              <a:off x="2402312"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45" name="Elbow Connector 44"/>
          <p:cNvCxnSpPr/>
          <p:nvPr/>
        </p:nvCxnSpPr>
        <p:spPr>
          <a:xfrm rot="5400000">
            <a:off x="8920098" y="4487359"/>
            <a:ext cx="973288" cy="634836"/>
          </a:xfrm>
          <a:prstGeom prst="bentConnector3">
            <a:avLst>
              <a:gd name="adj1" fmla="val 9921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377715" y="4154255"/>
            <a:ext cx="575799" cy="369332"/>
          </a:xfrm>
          <a:prstGeom prst="rect">
            <a:avLst/>
          </a:prstGeom>
          <a:noFill/>
        </p:spPr>
        <p:txBody>
          <a:bodyPr wrap="none" rtlCol="0">
            <a:spAutoFit/>
          </a:bodyPr>
          <a:lstStyle/>
          <a:p>
            <a:r>
              <a:rPr lang="en-US" dirty="0"/>
              <a:t>H(  )</a:t>
            </a:r>
          </a:p>
        </p:txBody>
      </p:sp>
    </p:spTree>
    <p:extLst>
      <p:ext uri="{BB962C8B-B14F-4D97-AF65-F5344CB8AC3E}">
        <p14:creationId xmlns:p14="http://schemas.microsoft.com/office/powerpoint/2010/main" val="11643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536D-B467-0717-B9B1-D57A7DC51B88}"/>
              </a:ext>
            </a:extLst>
          </p:cNvPr>
          <p:cNvSpPr>
            <a:spLocks noGrp="1"/>
          </p:cNvSpPr>
          <p:nvPr>
            <p:ph type="title"/>
          </p:nvPr>
        </p:nvSpPr>
        <p:spPr/>
        <p:txBody>
          <a:bodyPr/>
          <a:lstStyle/>
          <a:p>
            <a:r>
              <a:rPr lang="en-US" dirty="0"/>
              <a:t>History of Bitcoin</a:t>
            </a:r>
          </a:p>
        </p:txBody>
      </p:sp>
      <p:sp>
        <p:nvSpPr>
          <p:cNvPr id="3" name="Content Placeholder 2">
            <a:extLst>
              <a:ext uri="{FF2B5EF4-FFF2-40B4-BE49-F238E27FC236}">
                <a16:creationId xmlns:a16="http://schemas.microsoft.com/office/drawing/2014/main" id="{0306D3D3-9A22-0D8B-02EE-DAE7AFC48667}"/>
              </a:ext>
            </a:extLst>
          </p:cNvPr>
          <p:cNvSpPr>
            <a:spLocks noGrp="1"/>
          </p:cNvSpPr>
          <p:nvPr>
            <p:ph idx="1"/>
          </p:nvPr>
        </p:nvSpPr>
        <p:spPr>
          <a:xfrm>
            <a:off x="838200" y="1825625"/>
            <a:ext cx="4605867" cy="4351338"/>
          </a:xfrm>
        </p:spPr>
        <p:txBody>
          <a:bodyPr/>
          <a:lstStyle/>
          <a:p>
            <a:r>
              <a:rPr lang="en-US" b="0" i="0" dirty="0">
                <a:solidFill>
                  <a:srgbClr val="111111"/>
                </a:solidFill>
                <a:effectLst/>
                <a:highlight>
                  <a:srgbClr val="FFFFFF"/>
                </a:highlight>
              </a:rPr>
              <a:t>Unlike paper currency, cryptocurrency could be spent more than once. This was known as "double-spending," and Nakamoto solved it by proposing a peer-to-peer distributed timestamp server. </a:t>
            </a:r>
            <a:endParaRPr lang="en-US" dirty="0"/>
          </a:p>
        </p:txBody>
      </p:sp>
      <p:pic>
        <p:nvPicPr>
          <p:cNvPr id="5" name="Picture 4">
            <a:extLst>
              <a:ext uri="{FF2B5EF4-FFF2-40B4-BE49-F238E27FC236}">
                <a16:creationId xmlns:a16="http://schemas.microsoft.com/office/drawing/2014/main" id="{EC367546-E636-8657-6FD8-A9DF1A54AF8B}"/>
              </a:ext>
            </a:extLst>
          </p:cNvPr>
          <p:cNvPicPr>
            <a:picLocks noChangeAspect="1"/>
          </p:cNvPicPr>
          <p:nvPr/>
        </p:nvPicPr>
        <p:blipFill>
          <a:blip r:embed="rId2"/>
          <a:stretch>
            <a:fillRect/>
          </a:stretch>
        </p:blipFill>
        <p:spPr>
          <a:xfrm>
            <a:off x="5869404" y="1690690"/>
            <a:ext cx="4330923" cy="2863997"/>
          </a:xfrm>
          <a:prstGeom prst="rect">
            <a:avLst/>
          </a:prstGeom>
        </p:spPr>
      </p:pic>
    </p:spTree>
    <p:extLst>
      <p:ext uri="{BB962C8B-B14F-4D97-AF65-F5344CB8AC3E}">
        <p14:creationId xmlns:p14="http://schemas.microsoft.com/office/powerpoint/2010/main" val="1674825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is tamper-evident</a:t>
            </a:r>
          </a:p>
        </p:txBody>
      </p:sp>
      <p:sp>
        <p:nvSpPr>
          <p:cNvPr id="3" name="Content Placeholder 2"/>
          <p:cNvSpPr>
            <a:spLocks noGrp="1"/>
          </p:cNvSpPr>
          <p:nvPr>
            <p:ph idx="1"/>
          </p:nvPr>
        </p:nvSpPr>
        <p:spPr>
          <a:xfrm>
            <a:off x="2152650" y="1538515"/>
            <a:ext cx="7886700" cy="4659545"/>
          </a:xfrm>
        </p:spPr>
        <p:txBody>
          <a:bodyPr/>
          <a:lstStyle/>
          <a:p>
            <a:r>
              <a:rPr lang="en-US" dirty="0"/>
              <a:t>If someone changes any part of a </a:t>
            </a:r>
            <a:r>
              <a:rPr lang="en-US" dirty="0" err="1"/>
              <a:t>blockchain</a:t>
            </a:r>
            <a:r>
              <a:rPr lang="en-US" dirty="0"/>
              <a:t>, then it is infeasible to make the chain consistent without changing the head pointer </a:t>
            </a:r>
          </a:p>
          <a:p>
            <a:r>
              <a:rPr lang="en-US" dirty="0"/>
              <a:t>One only need to check the head pointer to detect the tampering </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20</a:t>
            </a:fld>
            <a:endParaRPr lang="en-US"/>
          </a:p>
        </p:txBody>
      </p:sp>
      <p:grpSp>
        <p:nvGrpSpPr>
          <p:cNvPr id="8" name="Group 7"/>
          <p:cNvGrpSpPr/>
          <p:nvPr/>
        </p:nvGrpSpPr>
        <p:grpSpPr>
          <a:xfrm>
            <a:off x="3449217" y="4034701"/>
            <a:ext cx="1596045" cy="2498042"/>
            <a:chOff x="1645919" y="2626822"/>
            <a:chExt cx="1596045" cy="2498042"/>
          </a:xfrm>
        </p:grpSpPr>
        <p:sp>
          <p:nvSpPr>
            <p:cNvPr id="6" name="Rectangle 5"/>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7" name="Rectangle 6"/>
            <p:cNvSpPr/>
            <p:nvPr/>
          </p:nvSpPr>
          <p:spPr>
            <a:xfrm>
              <a:off x="1645919" y="3229562"/>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9" name="Group 8"/>
          <p:cNvGrpSpPr/>
          <p:nvPr/>
        </p:nvGrpSpPr>
        <p:grpSpPr>
          <a:xfrm>
            <a:off x="7460661" y="4031803"/>
            <a:ext cx="1596045" cy="2512556"/>
            <a:chOff x="1645919" y="2626822"/>
            <a:chExt cx="1596045" cy="2512556"/>
          </a:xfrm>
        </p:grpSpPr>
        <p:sp>
          <p:nvSpPr>
            <p:cNvPr id="10" name="Rectangle 9"/>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11" name="Rectangle 10"/>
            <p:cNvSpPr/>
            <p:nvPr/>
          </p:nvSpPr>
          <p:spPr>
            <a:xfrm>
              <a:off x="1645919" y="3244076"/>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12" name="Group 11"/>
          <p:cNvGrpSpPr/>
          <p:nvPr/>
        </p:nvGrpSpPr>
        <p:grpSpPr>
          <a:xfrm>
            <a:off x="5485950" y="4034701"/>
            <a:ext cx="1596045" cy="2498042"/>
            <a:chOff x="1645919" y="2626822"/>
            <a:chExt cx="1596045" cy="2498042"/>
          </a:xfrm>
        </p:grpSpPr>
        <p:sp>
          <p:nvSpPr>
            <p:cNvPr id="13" name="Rectangle 12"/>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14" name="Rectangle 13"/>
            <p:cNvSpPr/>
            <p:nvPr/>
          </p:nvSpPr>
          <p:spPr>
            <a:xfrm>
              <a:off x="1645919" y="3229562"/>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36" name="Group 35"/>
          <p:cNvGrpSpPr/>
          <p:nvPr/>
        </p:nvGrpSpPr>
        <p:grpSpPr>
          <a:xfrm>
            <a:off x="5103318" y="3707866"/>
            <a:ext cx="1500679" cy="1891740"/>
            <a:chOff x="3230978" y="2299987"/>
            <a:chExt cx="1500679" cy="1891740"/>
          </a:xfrm>
        </p:grpSpPr>
        <p:cxnSp>
          <p:nvCxnSpPr>
            <p:cNvPr id="22" name="Elbow Connector 21"/>
            <p:cNvCxnSpPr/>
            <p:nvPr/>
          </p:nvCxnSpPr>
          <p:spPr>
            <a:xfrm rot="5400000">
              <a:off x="2391326"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093610" y="3711730"/>
            <a:ext cx="1489693" cy="1891740"/>
            <a:chOff x="3241964" y="2299987"/>
            <a:chExt cx="1489693" cy="1891740"/>
          </a:xfrm>
        </p:grpSpPr>
        <p:cxnSp>
          <p:nvCxnSpPr>
            <p:cNvPr id="38" name="Elbow Connector 37"/>
            <p:cNvCxnSpPr/>
            <p:nvPr/>
          </p:nvCxnSpPr>
          <p:spPr>
            <a:xfrm rot="5400000">
              <a:off x="2402312"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083196" y="3706085"/>
            <a:ext cx="1489693" cy="1891740"/>
            <a:chOff x="3241964" y="2299987"/>
            <a:chExt cx="1489693" cy="1891740"/>
          </a:xfrm>
        </p:grpSpPr>
        <p:cxnSp>
          <p:nvCxnSpPr>
            <p:cNvPr id="41" name="Elbow Connector 40"/>
            <p:cNvCxnSpPr/>
            <p:nvPr/>
          </p:nvCxnSpPr>
          <p:spPr>
            <a:xfrm rot="5400000">
              <a:off x="2402312"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45" name="Elbow Connector 44"/>
          <p:cNvCxnSpPr/>
          <p:nvPr/>
        </p:nvCxnSpPr>
        <p:spPr>
          <a:xfrm rot="5400000">
            <a:off x="8920098" y="4821181"/>
            <a:ext cx="973288" cy="634836"/>
          </a:xfrm>
          <a:prstGeom prst="bentConnector3">
            <a:avLst>
              <a:gd name="adj1" fmla="val 9921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377715" y="4488077"/>
            <a:ext cx="575799" cy="369332"/>
          </a:xfrm>
          <a:prstGeom prst="rect">
            <a:avLst/>
          </a:prstGeom>
          <a:noFill/>
        </p:spPr>
        <p:txBody>
          <a:bodyPr wrap="none" rtlCol="0">
            <a:spAutoFit/>
          </a:bodyPr>
          <a:lstStyle/>
          <a:p>
            <a:r>
              <a:rPr lang="en-US" dirty="0"/>
              <a:t>H(  )</a:t>
            </a:r>
          </a:p>
        </p:txBody>
      </p:sp>
      <p:sp>
        <p:nvSpPr>
          <p:cNvPr id="16" name="Multiply 15"/>
          <p:cNvSpPr/>
          <p:nvPr/>
        </p:nvSpPr>
        <p:spPr>
          <a:xfrm>
            <a:off x="3889830" y="4857410"/>
            <a:ext cx="663121" cy="61447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Multiply 49"/>
          <p:cNvSpPr/>
          <p:nvPr/>
        </p:nvSpPr>
        <p:spPr>
          <a:xfrm>
            <a:off x="5880822" y="4037479"/>
            <a:ext cx="663121" cy="61447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Multiply 50"/>
          <p:cNvSpPr/>
          <p:nvPr/>
        </p:nvSpPr>
        <p:spPr>
          <a:xfrm>
            <a:off x="7857930" y="4046318"/>
            <a:ext cx="663121" cy="61447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449217" y="4046317"/>
            <a:ext cx="1596045" cy="2498042"/>
            <a:chOff x="1645919" y="2626822"/>
            <a:chExt cx="1596045" cy="2498042"/>
          </a:xfrm>
        </p:grpSpPr>
        <p:sp>
          <p:nvSpPr>
            <p:cNvPr id="31" name="Rectangle 30"/>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32" name="Rectangle 31"/>
            <p:cNvSpPr/>
            <p:nvPr/>
          </p:nvSpPr>
          <p:spPr>
            <a:xfrm>
              <a:off x="1645919" y="3229562"/>
              <a:ext cx="1596045" cy="18953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33" name="Group 32"/>
          <p:cNvGrpSpPr/>
          <p:nvPr/>
        </p:nvGrpSpPr>
        <p:grpSpPr>
          <a:xfrm>
            <a:off x="5103318" y="3719482"/>
            <a:ext cx="1500679" cy="1891740"/>
            <a:chOff x="3230978" y="2299987"/>
            <a:chExt cx="1500679" cy="1891740"/>
          </a:xfrm>
        </p:grpSpPr>
        <p:cxnSp>
          <p:nvCxnSpPr>
            <p:cNvPr id="34" name="Elbow Connector 33"/>
            <p:cNvCxnSpPr/>
            <p:nvPr/>
          </p:nvCxnSpPr>
          <p:spPr>
            <a:xfrm rot="5400000">
              <a:off x="2391326" y="3139639"/>
              <a:ext cx="1891740" cy="212436"/>
            </a:xfrm>
            <a:prstGeom prst="bentConnector2">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0800000">
              <a:off x="3454401" y="2299988"/>
              <a:ext cx="1277256" cy="626093"/>
            </a:xfrm>
            <a:prstGeom prst="bentConnector3">
              <a:avLst>
                <a:gd name="adj1"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6054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a:t>
            </a:r>
          </a:p>
        </p:txBody>
      </p:sp>
      <p:sp>
        <p:nvSpPr>
          <p:cNvPr id="3" name="Content Placeholder 2"/>
          <p:cNvSpPr>
            <a:spLocks noGrp="1"/>
          </p:cNvSpPr>
          <p:nvPr>
            <p:ph idx="1"/>
          </p:nvPr>
        </p:nvSpPr>
        <p:spPr/>
        <p:txBody>
          <a:bodyPr/>
          <a:lstStyle/>
          <a:p>
            <a:r>
              <a:rPr lang="en-US" dirty="0" err="1"/>
              <a:t>Blockchain</a:t>
            </a:r>
            <a:r>
              <a:rPr lang="en-US" dirty="0"/>
              <a:t> is the underlying data structure for Bitcoin and most other </a:t>
            </a:r>
            <a:r>
              <a:rPr lang="en-US" dirty="0" err="1"/>
              <a:t>cyptocurrencies</a:t>
            </a:r>
            <a:endParaRPr lang="en-US" dirty="0"/>
          </a:p>
          <a:p>
            <a:r>
              <a:rPr lang="en-US" dirty="0"/>
              <a:t>Data on </a:t>
            </a:r>
            <a:r>
              <a:rPr lang="en-US" dirty="0" err="1"/>
              <a:t>blockchains</a:t>
            </a:r>
            <a:r>
              <a:rPr lang="en-US" dirty="0"/>
              <a:t> typically contain the history of transactions</a:t>
            </a:r>
          </a:p>
          <a:p>
            <a:r>
              <a:rPr lang="en-US" dirty="0"/>
              <a:t>The temper-evident nature of </a:t>
            </a:r>
            <a:r>
              <a:rPr lang="en-US" dirty="0" err="1"/>
              <a:t>blockchains</a:t>
            </a:r>
            <a:r>
              <a:rPr lang="en-US" dirty="0"/>
              <a:t> ensure that transaction histories cannot be changed</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21</a:t>
            </a:fld>
            <a:endParaRPr lang="en-US"/>
          </a:p>
        </p:txBody>
      </p:sp>
    </p:spTree>
    <p:extLst>
      <p:ext uri="{BB962C8B-B14F-4D97-AF65-F5344CB8AC3E}">
        <p14:creationId xmlns:p14="http://schemas.microsoft.com/office/powerpoint/2010/main" val="1675816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a:t>
            </a:r>
          </a:p>
        </p:txBody>
      </p:sp>
      <p:sp>
        <p:nvSpPr>
          <p:cNvPr id="3" name="Content Placeholder 2"/>
          <p:cNvSpPr>
            <a:spLocks noGrp="1"/>
          </p:cNvSpPr>
          <p:nvPr>
            <p:ph idx="1"/>
          </p:nvPr>
        </p:nvSpPr>
        <p:spPr>
          <a:xfrm>
            <a:off x="2152650" y="1398253"/>
            <a:ext cx="7886700" cy="4783592"/>
          </a:xfrm>
        </p:spPr>
        <p:txBody>
          <a:bodyPr/>
          <a:lstStyle/>
          <a:p>
            <a:r>
              <a:rPr lang="en-US" dirty="0"/>
              <a:t>A </a:t>
            </a:r>
            <a:r>
              <a:rPr lang="en-US" dirty="0" err="1"/>
              <a:t>Merkle</a:t>
            </a:r>
            <a:r>
              <a:rPr lang="en-US" dirty="0"/>
              <a:t> Tree is a binary tree with hash pointers</a:t>
            </a:r>
          </a:p>
          <a:p>
            <a:r>
              <a:rPr lang="en-US" dirty="0"/>
              <a:t>The top of the tree is also called the </a:t>
            </a:r>
            <a:r>
              <a:rPr lang="en-US" i="1" dirty="0" err="1"/>
              <a:t>Merkle</a:t>
            </a:r>
            <a:r>
              <a:rPr lang="en-US" dirty="0"/>
              <a:t> </a:t>
            </a:r>
            <a:r>
              <a:rPr lang="en-US" i="1" dirty="0"/>
              <a:t>root</a:t>
            </a:r>
          </a:p>
          <a:p>
            <a:r>
              <a:rPr lang="en-US" dirty="0"/>
              <a:t>Tamper-evident</a:t>
            </a:r>
          </a:p>
          <a:p>
            <a:pPr marL="0"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22</a:t>
            </a:fld>
            <a:endParaRPr lang="en-US"/>
          </a:p>
        </p:txBody>
      </p:sp>
      <p:cxnSp>
        <p:nvCxnSpPr>
          <p:cNvPr id="35" name="Straight Arrow Connector 34"/>
          <p:cNvCxnSpPr>
            <a:endCxn id="10" idx="0"/>
          </p:cNvCxnSpPr>
          <p:nvPr/>
        </p:nvCxnSpPr>
        <p:spPr>
          <a:xfrm>
            <a:off x="4397829" y="4174732"/>
            <a:ext cx="1" cy="18942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2931886" y="2648837"/>
            <a:ext cx="6055632" cy="3824536"/>
            <a:chOff x="1117600" y="2285977"/>
            <a:chExt cx="6055632" cy="3824536"/>
          </a:xfrm>
        </p:grpSpPr>
        <p:grpSp>
          <p:nvGrpSpPr>
            <p:cNvPr id="62" name="Group 61"/>
            <p:cNvGrpSpPr/>
            <p:nvPr/>
          </p:nvGrpSpPr>
          <p:grpSpPr>
            <a:xfrm>
              <a:off x="1117600" y="2285977"/>
              <a:ext cx="6055632" cy="3824536"/>
              <a:chOff x="1117600" y="2285977"/>
              <a:chExt cx="6055632" cy="3824536"/>
            </a:xfrm>
          </p:grpSpPr>
          <p:sp>
            <p:nvSpPr>
              <p:cNvPr id="6" name="Rectangle 5"/>
              <p:cNvSpPr/>
              <p:nvPr/>
            </p:nvSpPr>
            <p:spPr>
              <a:xfrm>
                <a:off x="1117600" y="4833256"/>
                <a:ext cx="1103085" cy="12772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7" name="Rectangle 6"/>
              <p:cNvSpPr/>
              <p:nvPr/>
            </p:nvSpPr>
            <p:spPr>
              <a:xfrm>
                <a:off x="2709635" y="4833255"/>
                <a:ext cx="1103085" cy="12772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0" name="Rectangle 9"/>
              <p:cNvSpPr/>
              <p:nvPr/>
            </p:nvSpPr>
            <p:spPr>
              <a:xfrm>
                <a:off x="1669142" y="4001294"/>
                <a:ext cx="1828801" cy="4545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  )          H(  )</a:t>
                </a:r>
              </a:p>
            </p:txBody>
          </p:sp>
          <p:cxnSp>
            <p:nvCxnSpPr>
              <p:cNvPr id="9" name="Straight Arrow Connector 8"/>
              <p:cNvCxnSpPr/>
              <p:nvPr/>
            </p:nvCxnSpPr>
            <p:spPr>
              <a:xfrm flipH="1">
                <a:off x="1799771" y="4300427"/>
                <a:ext cx="420914" cy="5328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13313" y="4264142"/>
                <a:ext cx="384630" cy="56911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478112" y="4833254"/>
                <a:ext cx="1103085" cy="12772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6" name="Rectangle 15"/>
              <p:cNvSpPr/>
              <p:nvPr/>
            </p:nvSpPr>
            <p:spPr>
              <a:xfrm>
                <a:off x="6070147" y="4833253"/>
                <a:ext cx="1103085" cy="12772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7" name="Rectangle 16"/>
              <p:cNvSpPr/>
              <p:nvPr/>
            </p:nvSpPr>
            <p:spPr>
              <a:xfrm>
                <a:off x="5029654" y="4001292"/>
                <a:ext cx="1828801" cy="4545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  )          H(  )</a:t>
                </a:r>
              </a:p>
            </p:txBody>
          </p:sp>
          <p:cxnSp>
            <p:nvCxnSpPr>
              <p:cNvPr id="18" name="Straight Arrow Connector 17"/>
              <p:cNvCxnSpPr/>
              <p:nvPr/>
            </p:nvCxnSpPr>
            <p:spPr>
              <a:xfrm flipH="1">
                <a:off x="5160283" y="4300425"/>
                <a:ext cx="420914" cy="5328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73825" y="4264140"/>
                <a:ext cx="384630" cy="56911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80230" y="3034848"/>
                <a:ext cx="1872342" cy="4545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  )          H(  )</a:t>
                </a:r>
              </a:p>
            </p:txBody>
          </p:sp>
          <p:cxnSp>
            <p:nvCxnSpPr>
              <p:cNvPr id="32" name="Straight Connector 31"/>
              <p:cNvCxnSpPr/>
              <p:nvPr/>
            </p:nvCxnSpPr>
            <p:spPr>
              <a:xfrm flipH="1">
                <a:off x="2583542" y="3811872"/>
                <a:ext cx="1229178" cy="14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4761593" y="3249505"/>
                <a:ext cx="1203778" cy="751787"/>
                <a:chOff x="4761593" y="3249505"/>
                <a:chExt cx="1203778" cy="751787"/>
              </a:xfrm>
            </p:grpSpPr>
            <p:cxnSp>
              <p:nvCxnSpPr>
                <p:cNvPr id="36" name="Straight Connector 35"/>
                <p:cNvCxnSpPr/>
                <p:nvPr/>
              </p:nvCxnSpPr>
              <p:spPr>
                <a:xfrm>
                  <a:off x="4763404" y="3249505"/>
                  <a:ext cx="0" cy="54059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761593" y="3790049"/>
                  <a:ext cx="1203778" cy="1439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7" idx="0"/>
                </p:cNvCxnSpPr>
                <p:nvPr/>
              </p:nvCxnSpPr>
              <p:spPr>
                <a:xfrm>
                  <a:off x="5944054" y="3805977"/>
                  <a:ext cx="1" cy="19531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a:xfrm>
                <a:off x="3812720" y="2285977"/>
                <a:ext cx="788309" cy="4545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  )</a:t>
                </a:r>
              </a:p>
            </p:txBody>
          </p:sp>
          <p:cxnSp>
            <p:nvCxnSpPr>
              <p:cNvPr id="52" name="Straight Arrow Connector 51"/>
              <p:cNvCxnSpPr/>
              <p:nvPr/>
            </p:nvCxnSpPr>
            <p:spPr>
              <a:xfrm>
                <a:off x="4245882" y="2513273"/>
                <a:ext cx="0" cy="5215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3812720" y="3271273"/>
              <a:ext cx="0" cy="54059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877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a:t>
            </a:r>
          </a:p>
        </p:txBody>
      </p:sp>
      <p:sp>
        <p:nvSpPr>
          <p:cNvPr id="3" name="Content Placeholder 2"/>
          <p:cNvSpPr>
            <a:spLocks noGrp="1"/>
          </p:cNvSpPr>
          <p:nvPr>
            <p:ph idx="1"/>
          </p:nvPr>
        </p:nvSpPr>
        <p:spPr/>
        <p:txBody>
          <a:bodyPr/>
          <a:lstStyle/>
          <a:p>
            <a:r>
              <a:rPr lang="en-US" dirty="0" err="1"/>
              <a:t>Merkle</a:t>
            </a:r>
            <a:r>
              <a:rPr lang="en-US" dirty="0"/>
              <a:t> trees are typically used to store transactions in each block</a:t>
            </a:r>
          </a:p>
          <a:p>
            <a:r>
              <a:rPr lang="en-US" dirty="0"/>
              <a:t>It is easy to verify whether any transaction has been modified by checking the root</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23</a:t>
            </a:fld>
            <a:endParaRPr lang="en-US"/>
          </a:p>
        </p:txBody>
      </p:sp>
    </p:spTree>
    <p:extLst>
      <p:ext uri="{BB962C8B-B14F-4D97-AF65-F5344CB8AC3E}">
        <p14:creationId xmlns:p14="http://schemas.microsoft.com/office/powerpoint/2010/main" val="3187332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digital signature scheme consists of:</a:t>
                </a:r>
              </a:p>
              <a:p>
                <a:r>
                  <a:rPr lang="en-US" dirty="0">
                    <a:solidFill>
                      <a:srgbClr val="00B050"/>
                    </a:solidFill>
                  </a:rPr>
                  <a:t>Key generation</a:t>
                </a:r>
              </a:p>
              <a:p>
                <a:pPr lvl="1"/>
                <a:r>
                  <a:rPr lang="en-US" dirty="0"/>
                  <a:t>A way to generate (random) pairs of secret/private key and public key: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𝑠𝑘</m:t>
                    </m:r>
                    <m:r>
                      <a:rPr lang="en-US" b="0" i="1" smtClean="0">
                        <a:latin typeface="Cambria Math" panose="02040503050406030204" pitchFamily="18" charset="0"/>
                      </a:rPr>
                      <m:t>, </m:t>
                    </m:r>
                    <m:r>
                      <a:rPr lang="en-US" b="0" i="1" smtClean="0">
                        <a:latin typeface="Cambria Math" panose="02040503050406030204" pitchFamily="18" charset="0"/>
                      </a:rPr>
                      <m:t>𝑝𝑘</m:t>
                    </m:r>
                    <m:r>
                      <a:rPr lang="en-US" b="0" i="1" smtClean="0">
                        <a:latin typeface="Cambria Math" panose="02040503050406030204" pitchFamily="18" charset="0"/>
                      </a:rPr>
                      <m:t>)</m:t>
                    </m:r>
                  </m:oMath>
                </a14:m>
                <a:endParaRPr lang="en-US" dirty="0"/>
              </a:p>
              <a:p>
                <a:r>
                  <a:rPr lang="en-US" dirty="0">
                    <a:solidFill>
                      <a:srgbClr val="00B050"/>
                    </a:solidFill>
                  </a:rPr>
                  <a:t>Signature</a:t>
                </a:r>
              </a:p>
              <a:p>
                <a:pPr lvl="1"/>
                <a:r>
                  <a:rPr lang="en-US" dirty="0"/>
                  <a:t>The sign method takes a message and a private key as input and outputs a signature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m:t>
                      </m:r>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𝑠𝑘</m:t>
                          </m:r>
                          <m:r>
                            <a:rPr lang="en-US" b="0" i="1" smtClean="0">
                              <a:latin typeface="Cambria Math" panose="02040503050406030204" pitchFamily="18" charset="0"/>
                            </a:rPr>
                            <m:t>, </m:t>
                          </m:r>
                          <m:r>
                            <a:rPr lang="en-US" b="0" i="1" smtClean="0">
                              <a:latin typeface="Cambria Math" panose="02040503050406030204" pitchFamily="18" charset="0"/>
                            </a:rPr>
                            <m:t>𝑚𝑒𝑠𝑠𝑎𝑔𝑒</m:t>
                          </m:r>
                        </m:e>
                      </m:d>
                    </m:oMath>
                  </m:oMathPara>
                </a14:m>
                <a:endParaRPr lang="en-US" b="0" dirty="0"/>
              </a:p>
              <a:p>
                <a:r>
                  <a:rPr lang="en-US" dirty="0">
                    <a:solidFill>
                      <a:srgbClr val="00B050"/>
                    </a:solidFill>
                  </a:rPr>
                  <a:t>Verification</a:t>
                </a:r>
              </a:p>
              <a:p>
                <a:pPr lvl="1"/>
                <a:r>
                  <a:rPr lang="en-US" b="0" dirty="0"/>
                  <a:t>The verify method </a:t>
                </a:r>
                <a14:m>
                  <m:oMath xmlns:m="http://schemas.openxmlformats.org/officeDocument/2006/math">
                    <m:r>
                      <a:rPr lang="en-US" b="0" i="1" smtClean="0">
                        <a:latin typeface="Cambria Math" panose="02040503050406030204" pitchFamily="18" charset="0"/>
                      </a:rPr>
                      <m:t>𝑣𝑒𝑟𝑖𝑓𝑦</m:t>
                    </m:r>
                    <m:r>
                      <a:rPr lang="en-US" b="0" i="1" smtClean="0">
                        <a:latin typeface="Cambria Math" panose="02040503050406030204" pitchFamily="18" charset="0"/>
                      </a:rPr>
                      <m:t>(</m:t>
                    </m:r>
                    <m:r>
                      <a:rPr lang="en-US" b="0" i="1" smtClean="0">
                        <a:latin typeface="Cambria Math" panose="02040503050406030204" pitchFamily="18" charset="0"/>
                      </a:rPr>
                      <m:t>𝑝𝑘</m:t>
                    </m:r>
                    <m:r>
                      <a:rPr lang="en-US" b="0" i="1" smtClean="0">
                        <a:latin typeface="Cambria Math" panose="02040503050406030204" pitchFamily="18" charset="0"/>
                      </a:rPr>
                      <m:t>, </m:t>
                    </m:r>
                    <m:r>
                      <a:rPr lang="en-US" b="0" i="1" smtClean="0">
                        <a:latin typeface="Cambria Math" panose="02040503050406030204" pitchFamily="18" charset="0"/>
                      </a:rPr>
                      <m:t>𝑚𝑒𝑠𝑠𝑎𝑔𝑒</m:t>
                    </m:r>
                    <m:r>
                      <a:rPr lang="en-US" b="0" i="1" smtClean="0">
                        <a:latin typeface="Cambria Math" panose="02040503050406030204" pitchFamily="18" charset="0"/>
                      </a:rPr>
                      <m:t>, </m:t>
                    </m:r>
                    <m:r>
                      <a:rPr lang="en-US" b="0" i="1" smtClean="0">
                        <a:latin typeface="Cambria Math" panose="02040503050406030204" pitchFamily="18" charset="0"/>
                      </a:rPr>
                      <m:t>𝑠𝑖𝑔</m:t>
                    </m:r>
                    <m:r>
                      <a:rPr lang="en-US" b="0" i="1" smtClean="0">
                        <a:latin typeface="Cambria Math" panose="02040503050406030204" pitchFamily="18" charset="0"/>
                      </a:rPr>
                      <m:t>)</m:t>
                    </m:r>
                  </m:oMath>
                </a14:m>
                <a:r>
                  <a:rPr lang="en-US" dirty="0"/>
                  <a:t> returns true if the signature is valid and false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0" t="-154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24</a:t>
            </a:fld>
            <a:endParaRPr lang="en-US"/>
          </a:p>
        </p:txBody>
      </p:sp>
    </p:spTree>
    <p:extLst>
      <p:ext uri="{BB962C8B-B14F-4D97-AF65-F5344CB8AC3E}">
        <p14:creationId xmlns:p14="http://schemas.microsoft.com/office/powerpoint/2010/main" val="43482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digital signature scheme should satisfy</a:t>
                </a:r>
              </a:p>
              <a:p>
                <a:r>
                  <a:rPr lang="en-US" dirty="0">
                    <a:solidFill>
                      <a:srgbClr val="00B050"/>
                    </a:solidFill>
                  </a:rPr>
                  <a:t>Valid signatures must verify </a:t>
                </a:r>
                <a14:m>
                  <m:oMath xmlns:m="http://schemas.openxmlformats.org/officeDocument/2006/math">
                    <m:r>
                      <a:rPr lang="en-US" i="1" dirty="0" smtClean="0">
                        <a:latin typeface="Cambria Math" panose="02040503050406030204" pitchFamily="18" charset="0"/>
                      </a:rPr>
                      <m:t>𝑣𝑒𝑟𝑖𝑓𝑦</m:t>
                    </m:r>
                    <m:r>
                      <a:rPr lang="en-US" i="1" dirty="0" smtClean="0">
                        <a:latin typeface="Cambria Math" panose="02040503050406030204" pitchFamily="18" charset="0"/>
                      </a:rPr>
                      <m:t>(</m:t>
                    </m:r>
                    <m:r>
                      <a:rPr lang="en-US" i="1" dirty="0" err="1" smtClean="0">
                        <a:latin typeface="Cambria Math" panose="02040503050406030204" pitchFamily="18" charset="0"/>
                      </a:rPr>
                      <m:t>𝑝𝑘</m:t>
                    </m:r>
                    <m:r>
                      <a:rPr lang="en-US" i="1" dirty="0" smtClean="0">
                        <a:latin typeface="Cambria Math" panose="02040503050406030204" pitchFamily="18" charset="0"/>
                      </a:rPr>
                      <m:t>, </m:t>
                    </m:r>
                    <m:r>
                      <a:rPr lang="en-US" i="1" dirty="0" smtClean="0">
                        <a:latin typeface="Cambria Math" panose="02040503050406030204" pitchFamily="18" charset="0"/>
                      </a:rPr>
                      <m:t>𝑚𝑒𝑠𝑠𝑎𝑔𝑒</m:t>
                    </m:r>
                    <m:r>
                      <a:rPr lang="en-US" i="1" dirty="0" smtClean="0">
                        <a:latin typeface="Cambria Math" panose="02040503050406030204" pitchFamily="18" charset="0"/>
                      </a:rPr>
                      <m:t>, </m:t>
                    </m:r>
                    <m:r>
                      <a:rPr lang="en-US" i="1" dirty="0" smtClean="0">
                        <a:latin typeface="Cambria Math" panose="02040503050406030204" pitchFamily="18" charset="0"/>
                      </a:rPr>
                      <m:t>𝑠𝑖𝑔𝑛</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𝑠𝑘</m:t>
                        </m:r>
                        <m:r>
                          <a:rPr lang="en-US" i="1" dirty="0" smtClean="0">
                            <a:latin typeface="Cambria Math" panose="02040503050406030204" pitchFamily="18" charset="0"/>
                          </a:rPr>
                          <m:t>, </m:t>
                        </m:r>
                        <m:r>
                          <a:rPr lang="en-US" i="1" dirty="0" smtClean="0">
                            <a:latin typeface="Cambria Math" panose="02040503050406030204" pitchFamily="18" charset="0"/>
                          </a:rPr>
                          <m:t>𝑚𝑒𝑠𝑠𝑎𝑔𝑒</m:t>
                        </m:r>
                      </m:e>
                    </m:d>
                    <m:r>
                      <a:rPr lang="en-US" b="0" i="1" dirty="0" smtClean="0">
                        <a:latin typeface="Cambria Math" panose="02040503050406030204" pitchFamily="18" charset="0"/>
                      </a:rPr>
                      <m:t>)</m:t>
                    </m:r>
                  </m:oMath>
                </a14:m>
                <a:r>
                  <a:rPr lang="en-US" dirty="0"/>
                  <a:t> always returns true</a:t>
                </a:r>
              </a:p>
              <a:p>
                <a:r>
                  <a:rPr lang="en-US" dirty="0">
                    <a:solidFill>
                      <a:srgbClr val="00B050"/>
                    </a:solidFill>
                  </a:rPr>
                  <a:t>Signatures cannot be forged without the knowledge of the private key</a:t>
                </a:r>
              </a:p>
              <a:p>
                <a:pPr lvl="1"/>
                <a:r>
                  <a:rPr lang="en-US" dirty="0"/>
                  <a:t>One can observe the public key and many previous signatures but still should not be able to produce the signature of a new message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236"/>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25</a:t>
            </a:fld>
            <a:endParaRPr lang="en-US"/>
          </a:p>
        </p:txBody>
      </p:sp>
    </p:spTree>
    <p:extLst>
      <p:ext uri="{BB962C8B-B14F-4D97-AF65-F5344CB8AC3E}">
        <p14:creationId xmlns:p14="http://schemas.microsoft.com/office/powerpoint/2010/main" val="1498521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rmAutofit/>
          </a:bodyPr>
          <a:lstStyle/>
          <a:p>
            <a:r>
              <a:rPr lang="en-US" dirty="0"/>
              <a:t>A digital signature scheme can be used to achieve secure ownership of digital assets</a:t>
            </a:r>
          </a:p>
          <a:p>
            <a:r>
              <a:rPr lang="en-US" dirty="0"/>
              <a:t>The owner claims a digital asset by a public key/private key pair </a:t>
            </a:r>
          </a:p>
          <a:p>
            <a:r>
              <a:rPr lang="en-US" dirty="0"/>
              <a:t>The public key can be shared with anyone </a:t>
            </a:r>
          </a:p>
          <a:p>
            <a:r>
              <a:rPr lang="en-US" dirty="0"/>
              <a:t>The owner can sign a transaction message to prove that the transaction is authorized</a:t>
            </a:r>
          </a:p>
          <a:p>
            <a:r>
              <a:rPr lang="en-US" dirty="0"/>
              <a:t>Such signatures can be easily verified (using the public key) but cannot be forged by others</a:t>
            </a:r>
          </a:p>
          <a:p>
            <a:r>
              <a:rPr lang="en-US" dirty="0"/>
              <a:t>It is important to safeguard the private key!</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26</a:t>
            </a:fld>
            <a:endParaRPr lang="en-US"/>
          </a:p>
        </p:txBody>
      </p:sp>
    </p:spTree>
    <p:extLst>
      <p:ext uri="{BB962C8B-B14F-4D97-AF65-F5344CB8AC3E}">
        <p14:creationId xmlns:p14="http://schemas.microsoft.com/office/powerpoint/2010/main" val="3887280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Bitcoin uses ECDSA (Elliptic Curve Digital Signature Algorithm)</a:t>
                </a:r>
              </a:p>
              <a:p>
                <a:r>
                  <a:rPr lang="en-US" dirty="0"/>
                  <a:t>ECDSA essentially takes a private key </a:t>
                </a:r>
                <a:r>
                  <a:rPr lang="en-US" i="1" dirty="0" err="1"/>
                  <a:t>sk</a:t>
                </a:r>
                <a:r>
                  <a:rPr lang="en-US" dirty="0"/>
                  <a:t> and “multiplies” with a generator point </a:t>
                </a:r>
                <a:r>
                  <a:rPr lang="en-US" i="1" dirty="0"/>
                  <a:t>G</a:t>
                </a:r>
                <a:r>
                  <a:rPr lang="en-US" dirty="0"/>
                  <a:t> to obtain the public key </a:t>
                </a:r>
                <a:r>
                  <a:rPr lang="en-US" i="1" dirty="0" err="1"/>
                  <a:t>pk</a:t>
                </a:r>
                <a:br>
                  <a:rPr lang="en-US" i="1" dirty="0"/>
                </a:br>
                <a14:m>
                  <m:oMath xmlns:m="http://schemas.openxmlformats.org/officeDocument/2006/math">
                    <m:r>
                      <a:rPr lang="en-US" b="0" i="1" smtClean="0">
                        <a:latin typeface="Cambria Math" panose="02040503050406030204" pitchFamily="18" charset="0"/>
                      </a:rPr>
                      <m:t>𝑝𝑘</m:t>
                    </m:r>
                    <m:r>
                      <a:rPr lang="en-US" b="0" i="1" smtClean="0">
                        <a:latin typeface="Cambria Math" panose="02040503050406030204" pitchFamily="18" charset="0"/>
                      </a:rPr>
                      <m:t>=</m:t>
                    </m:r>
                    <m:r>
                      <a:rPr lang="en-US" b="0" i="1" smtClean="0">
                        <a:latin typeface="Cambria Math" panose="02040503050406030204" pitchFamily="18" charset="0"/>
                      </a:rPr>
                      <m:t>𝑠𝑘</m:t>
                    </m:r>
                    <m:r>
                      <a:rPr lang="en-US" b="0" i="1" smtClean="0">
                        <a:latin typeface="Cambria Math" panose="02040503050406030204" pitchFamily="18" charset="0"/>
                      </a:rPr>
                      <m:t>∗</m:t>
                    </m:r>
                    <m:r>
                      <a:rPr lang="en-US" b="0" i="1" smtClean="0">
                        <a:latin typeface="Cambria Math" panose="02040503050406030204" pitchFamily="18" charset="0"/>
                      </a:rPr>
                      <m:t>𝐺</m:t>
                    </m:r>
                  </m:oMath>
                </a14:m>
                <a:endParaRPr lang="en-US" i="1" dirty="0"/>
              </a:p>
              <a:p>
                <a:r>
                  <a:rPr lang="en-US" dirty="0"/>
                  <a:t>Similar to hash functions, the elliptic curve multiplication operation is a one-way function</a:t>
                </a:r>
              </a:p>
              <a:p>
                <a:r>
                  <a:rPr lang="en-US" dirty="0"/>
                  <a:t>The generator </a:t>
                </a:r>
                <a:r>
                  <a:rPr lang="en-US" i="1" dirty="0"/>
                  <a:t>G</a:t>
                </a:r>
                <a:r>
                  <a:rPr lang="en-US" dirty="0"/>
                  <a:t> is the same for all Bitcoin keys</a:t>
                </a:r>
              </a:p>
              <a:p>
                <a:r>
                  <a:rPr lang="en-US" dirty="0"/>
                  <a:t>One can get public keys from private keys but not vice versa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0" t="-154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27</a:t>
            </a:fld>
            <a:endParaRPr lang="en-US"/>
          </a:p>
        </p:txBody>
      </p:sp>
    </p:spTree>
    <p:extLst>
      <p:ext uri="{BB962C8B-B14F-4D97-AF65-F5344CB8AC3E}">
        <p14:creationId xmlns:p14="http://schemas.microsoft.com/office/powerpoint/2010/main" val="313177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ECDSA</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pPr marL="0" indent="0">
                  <a:buNone/>
                </a:pPr>
                <a:r>
                  <a:rPr lang="en-US" dirty="0"/>
                  <a:t>Addition:</a:t>
                </a:r>
              </a:p>
              <a:p>
                <a:pPr lvl="1"/>
                <a:r>
                  <a:rPr lang="en-US" dirty="0"/>
                  <a:t>When B is added to A</a:t>
                </a:r>
              </a:p>
              <a:p>
                <a:pPr lvl="1"/>
                <a:r>
                  <a:rPr lang="en-US" dirty="0"/>
                  <a:t>C is obtained</a:t>
                </a:r>
              </a:p>
              <a:p>
                <a:pPr marL="0" indent="0">
                  <a:buNone/>
                </a:pPr>
                <a:r>
                  <a:rPr lang="en-US" dirty="0"/>
                  <a:t>Multiplication:</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1546" t="-224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28</a:t>
            </a:fld>
            <a:endParaRPr lang="en-US"/>
          </a:p>
        </p:txBody>
      </p:sp>
      <p:sp>
        <p:nvSpPr>
          <p:cNvPr id="7" name="TextBox 6"/>
          <p:cNvSpPr txBox="1"/>
          <p:nvPr/>
        </p:nvSpPr>
        <p:spPr>
          <a:xfrm>
            <a:off x="2020112" y="6050604"/>
            <a:ext cx="3326859" cy="261610"/>
          </a:xfrm>
          <a:prstGeom prst="rect">
            <a:avLst/>
          </a:prstGeom>
          <a:noFill/>
        </p:spPr>
        <p:txBody>
          <a:bodyPr wrap="square" rtlCol="0">
            <a:spAutoFit/>
          </a:bodyPr>
          <a:lstStyle/>
          <a:p>
            <a:r>
              <a:rPr lang="en-US" sz="1100" dirty="0"/>
              <a:t>Source: Mastering Bitcoin, Antonopoulos</a:t>
            </a:r>
          </a:p>
        </p:txBody>
      </p:sp>
      <p:pic>
        <p:nvPicPr>
          <p:cNvPr id="9" name="Picture 8"/>
          <p:cNvPicPr>
            <a:picLocks noChangeAspect="1"/>
          </p:cNvPicPr>
          <p:nvPr/>
        </p:nvPicPr>
        <p:blipFill>
          <a:blip r:embed="rId3"/>
          <a:stretch>
            <a:fillRect/>
          </a:stretch>
        </p:blipFill>
        <p:spPr>
          <a:xfrm>
            <a:off x="6149943" y="1734827"/>
            <a:ext cx="3664014" cy="3657917"/>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6942306" y="5593404"/>
                <a:ext cx="25389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42306" y="5593404"/>
                <a:ext cx="2538920" cy="369332"/>
              </a:xfrm>
              <a:prstGeom prst="rect">
                <a:avLst/>
              </a:prstGeom>
              <a:blipFill>
                <a:blip r:embed="rId4"/>
                <a:stretch>
                  <a:fillRect b="-13333"/>
                </a:stretch>
              </a:blipFill>
            </p:spPr>
            <p:txBody>
              <a:bodyPr/>
              <a:lstStyle/>
              <a:p>
                <a:r>
                  <a:rPr lang="en-US">
                    <a:noFill/>
                  </a:rPr>
                  <a:t> </a:t>
                </a:r>
              </a:p>
            </p:txBody>
          </p:sp>
        </mc:Fallback>
      </mc:AlternateContent>
      <p:sp>
        <p:nvSpPr>
          <p:cNvPr id="13" name="TextBox 12"/>
          <p:cNvSpPr txBox="1"/>
          <p:nvPr/>
        </p:nvSpPr>
        <p:spPr>
          <a:xfrm>
            <a:off x="3245797" y="4348265"/>
            <a:ext cx="1381327" cy="646331"/>
          </a:xfrm>
          <a:prstGeom prst="rect">
            <a:avLst/>
          </a:prstGeom>
          <a:noFill/>
        </p:spPr>
        <p:txBody>
          <a:bodyPr wrap="square" rtlCol="0">
            <a:spAutoFit/>
          </a:bodyPr>
          <a:lstStyle/>
          <a:p>
            <a:r>
              <a:rPr lang="en-US" dirty="0"/>
              <a:t>n copies of </a:t>
            </a:r>
            <a:r>
              <a:rPr lang="en-US" i="1" dirty="0"/>
              <a:t>A</a:t>
            </a:r>
          </a:p>
        </p:txBody>
      </p:sp>
      <p:cxnSp>
        <p:nvCxnSpPr>
          <p:cNvPr id="17" name="Straight Arrow Connector 16"/>
          <p:cNvCxnSpPr>
            <a:stCxn id="13" idx="0"/>
          </p:cNvCxnSpPr>
          <p:nvPr/>
        </p:nvCxnSpPr>
        <p:spPr>
          <a:xfrm flipV="1">
            <a:off x="3936461" y="4001294"/>
            <a:ext cx="204279" cy="34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804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ECDSA</a:t>
            </a:r>
          </a:p>
        </p:txBody>
      </p:sp>
      <p:sp>
        <p:nvSpPr>
          <p:cNvPr id="3" name="Content Placeholder 2"/>
          <p:cNvSpPr>
            <a:spLocks noGrp="1"/>
          </p:cNvSpPr>
          <p:nvPr>
            <p:ph idx="1"/>
          </p:nvPr>
        </p:nvSpPr>
        <p:spPr/>
        <p:txBody>
          <a:bodyPr>
            <a:normAutofit/>
          </a:bodyPr>
          <a:lstStyle/>
          <a:p>
            <a:r>
              <a:rPr lang="en-US" dirty="0"/>
              <a:t>ECDSA</a:t>
            </a:r>
          </a:p>
          <a:p>
            <a:pPr lvl="1"/>
            <a:r>
              <a:rPr lang="en-US" dirty="0"/>
              <a:t>Private key: 256 bits</a:t>
            </a:r>
          </a:p>
          <a:p>
            <a:pPr lvl="1"/>
            <a:r>
              <a:rPr lang="en-US" dirty="0"/>
              <a:t>Public key: 512 bits</a:t>
            </a:r>
          </a:p>
          <a:p>
            <a:pPr lvl="1"/>
            <a:r>
              <a:rPr lang="en-US" dirty="0"/>
              <a:t>Message to be signed: 256 bits</a:t>
            </a:r>
          </a:p>
          <a:p>
            <a:pPr lvl="1"/>
            <a:r>
              <a:rPr lang="en-US" dirty="0"/>
              <a:t>Signature: 512 bits</a:t>
            </a:r>
          </a:p>
          <a:p>
            <a:r>
              <a:rPr lang="en-US" dirty="0"/>
              <a:t>Messages are hashed before signature so messages of any length can be signed</a:t>
            </a:r>
          </a:p>
          <a:p>
            <a:r>
              <a:rPr lang="en-US" dirty="0"/>
              <a:t>It is important to generate the private key with a good source of randomness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29</a:t>
            </a:fld>
            <a:endParaRPr lang="en-US"/>
          </a:p>
        </p:txBody>
      </p:sp>
    </p:spTree>
    <p:extLst>
      <p:ext uri="{BB962C8B-B14F-4D97-AF65-F5344CB8AC3E}">
        <p14:creationId xmlns:p14="http://schemas.microsoft.com/office/powerpoint/2010/main" val="242919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Bitcoin</a:t>
            </a:r>
          </a:p>
        </p:txBody>
      </p:sp>
      <p:pic>
        <p:nvPicPr>
          <p:cNvPr id="6" name="Content Placeholder 5"/>
          <p:cNvPicPr>
            <a:picLocks noGrp="1" noChangeAspect="1"/>
          </p:cNvPicPr>
          <p:nvPr>
            <p:ph idx="1"/>
          </p:nvPr>
        </p:nvPicPr>
        <p:blipFill>
          <a:blip r:embed="rId3"/>
          <a:stretch>
            <a:fillRect/>
          </a:stretch>
        </p:blipFill>
        <p:spPr>
          <a:xfrm>
            <a:off x="3250208" y="1825625"/>
            <a:ext cx="5691585" cy="4351338"/>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a:t>
            </a:fld>
            <a:endParaRPr lang="en-US"/>
          </a:p>
        </p:txBody>
      </p:sp>
      <p:sp>
        <p:nvSpPr>
          <p:cNvPr id="7" name="TextBox 6"/>
          <p:cNvSpPr txBox="1"/>
          <p:nvPr/>
        </p:nvSpPr>
        <p:spPr>
          <a:xfrm>
            <a:off x="2234119" y="2519465"/>
            <a:ext cx="1546698" cy="646331"/>
          </a:xfrm>
          <a:prstGeom prst="rect">
            <a:avLst/>
          </a:prstGeom>
          <a:noFill/>
        </p:spPr>
        <p:txBody>
          <a:bodyPr wrap="square" rtlCol="0">
            <a:spAutoFit/>
          </a:bodyPr>
          <a:lstStyle/>
          <a:p>
            <a:r>
              <a:rPr lang="en-US" dirty="0"/>
              <a:t>Released in October 2008</a:t>
            </a:r>
          </a:p>
        </p:txBody>
      </p:sp>
      <p:sp>
        <p:nvSpPr>
          <p:cNvPr id="8" name="TextBox 7"/>
          <p:cNvSpPr txBox="1"/>
          <p:nvPr/>
        </p:nvSpPr>
        <p:spPr>
          <a:xfrm>
            <a:off x="8206903" y="2393004"/>
            <a:ext cx="1459149" cy="369332"/>
          </a:xfrm>
          <a:prstGeom prst="rect">
            <a:avLst/>
          </a:prstGeom>
          <a:noFill/>
        </p:spPr>
        <p:txBody>
          <a:bodyPr wrap="square" rtlCol="0">
            <a:spAutoFit/>
          </a:bodyPr>
          <a:lstStyle/>
          <a:p>
            <a:r>
              <a:rPr lang="en-US" dirty="0"/>
              <a:t>Anonymous</a:t>
            </a:r>
          </a:p>
        </p:txBody>
      </p:sp>
      <p:cxnSp>
        <p:nvCxnSpPr>
          <p:cNvPr id="10" name="Straight Arrow Connector 9"/>
          <p:cNvCxnSpPr>
            <a:stCxn id="8" idx="1"/>
          </p:cNvCxnSpPr>
          <p:nvPr/>
        </p:nvCxnSpPr>
        <p:spPr>
          <a:xfrm flipH="1">
            <a:off x="6796392" y="2577670"/>
            <a:ext cx="1410510" cy="9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V="1">
            <a:off x="3007469" y="2198452"/>
            <a:ext cx="423153" cy="32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57081" y="4299627"/>
            <a:ext cx="4970834" cy="1848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892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t>Private Key: </a:t>
            </a:r>
            <a:r>
              <a:rPr lang="en-US" sz="2400" dirty="0">
                <a:solidFill>
                  <a:srgbClr val="FF0000"/>
                </a:solidFill>
              </a:rPr>
              <a:t>20de0bec7e51b4cbdd4b6baeedef3de15491db94f83c3f883400b75dc950dcc3</a:t>
            </a:r>
          </a:p>
          <a:p>
            <a:pPr marL="0" indent="0">
              <a:buNone/>
            </a:pPr>
            <a:endParaRPr lang="en-US" dirty="0"/>
          </a:p>
          <a:p>
            <a:pPr marL="0" indent="0">
              <a:buNone/>
            </a:pPr>
            <a:r>
              <a:rPr lang="en-US" dirty="0"/>
              <a:t>Public Key:</a:t>
            </a:r>
          </a:p>
          <a:p>
            <a:pPr marL="0" indent="0">
              <a:buNone/>
            </a:pPr>
            <a:r>
              <a:rPr lang="en-US" sz="2400" dirty="0">
                <a:solidFill>
                  <a:srgbClr val="0070C0"/>
                </a:solidFill>
              </a:rPr>
              <a:t>023e64db4d25308c4fa930d320b46268e6e2d16d1582a126fb825a8eae3ddd8e68</a:t>
            </a:r>
          </a:p>
          <a:p>
            <a:pPr marL="0" indent="0">
              <a:buNone/>
            </a:pPr>
            <a:endParaRPr lang="en-US" dirty="0"/>
          </a:p>
          <a:p>
            <a:pPr marL="0" indent="0">
              <a:buNone/>
            </a:pPr>
            <a:r>
              <a:rPr lang="en-US" dirty="0"/>
              <a:t>Address:</a:t>
            </a:r>
          </a:p>
          <a:p>
            <a:pPr marL="0" indent="0">
              <a:buNone/>
            </a:pPr>
            <a:r>
              <a:rPr lang="en-US" dirty="0">
                <a:solidFill>
                  <a:srgbClr val="00B050"/>
                </a:solidFill>
              </a:rPr>
              <a:t>mi8Bx79yfdWD27uSrtfVc4PCAB2HifyoKR</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30</a:t>
            </a:fld>
            <a:endParaRPr lang="en-US"/>
          </a:p>
        </p:txBody>
      </p:sp>
      <p:cxnSp>
        <p:nvCxnSpPr>
          <p:cNvPr id="7" name="Straight Arrow Connector 6"/>
          <p:cNvCxnSpPr/>
          <p:nvPr/>
        </p:nvCxnSpPr>
        <p:spPr>
          <a:xfrm>
            <a:off x="5919777" y="2491920"/>
            <a:ext cx="19455" cy="83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919777" y="3655861"/>
            <a:ext cx="0" cy="86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Create your own Bitcoin keys</a:t>
            </a:r>
          </a:p>
        </p:txBody>
      </p:sp>
      <p:sp>
        <p:nvSpPr>
          <p:cNvPr id="3" name="Content Placeholder 2"/>
          <p:cNvSpPr>
            <a:spLocks noGrp="1"/>
          </p:cNvSpPr>
          <p:nvPr>
            <p:ph idx="1"/>
          </p:nvPr>
        </p:nvSpPr>
        <p:spPr/>
        <p:txBody>
          <a:bodyPr/>
          <a:lstStyle/>
          <a:p>
            <a:endParaRPr lang="en-US" dirty="0"/>
          </a:p>
          <a:p>
            <a:r>
              <a:rPr lang="en-US" dirty="0"/>
              <a:t>Try generating new Private Key, Public Key and Addresses online (do not use for real transactions):</a:t>
            </a:r>
            <a:br>
              <a:rPr lang="en-US" dirty="0"/>
            </a:br>
            <a:endParaRPr lang="en-US" dirty="0"/>
          </a:p>
          <a:p>
            <a:r>
              <a:rPr lang="en-US" b="0" i="1" dirty="0">
                <a:solidFill>
                  <a:srgbClr val="333333"/>
                </a:solidFill>
                <a:effectLst/>
              </a:rPr>
              <a:t>Online RSA Key Generator</a:t>
            </a:r>
          </a:p>
          <a:p>
            <a:r>
              <a:rPr lang="en-US" dirty="0">
                <a:hlinkClick r:id="rId2"/>
              </a:rPr>
              <a:t>https://travistidwell.com/jsencrypt/demo/</a:t>
            </a:r>
            <a:r>
              <a:rPr lang="en-US" dirty="0"/>
              <a:t> </a:t>
            </a:r>
          </a:p>
          <a:p>
            <a:endParaRPr lang="en-US" dirty="0"/>
          </a:p>
          <a:p>
            <a:r>
              <a:rPr lang="en-US" b="0" i="1" dirty="0">
                <a:solidFill>
                  <a:srgbClr val="000000"/>
                </a:solidFill>
                <a:effectLst/>
              </a:rPr>
              <a:t>Open Source JavaScript Client-Side Bitcoin Wallet Generator</a:t>
            </a:r>
            <a:endParaRPr lang="en-US" dirty="0"/>
          </a:p>
          <a:p>
            <a:r>
              <a:rPr lang="en-US" b="0" i="0" u="none" strike="noStrike" dirty="0">
                <a:effectLst/>
                <a:hlinkClick r:id="rId3"/>
              </a:rPr>
              <a:t>bitaddress.org</a:t>
            </a: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31</a:t>
            </a:fld>
            <a:endParaRPr lang="en-US"/>
          </a:p>
        </p:txBody>
      </p:sp>
    </p:spTree>
    <p:extLst>
      <p:ext uri="{BB962C8B-B14F-4D97-AF65-F5344CB8AC3E}">
        <p14:creationId xmlns:p14="http://schemas.microsoft.com/office/powerpoint/2010/main" val="2008473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Mechanics of Bitcoin</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32</a:t>
            </a:fld>
            <a:endParaRPr lang="en-US"/>
          </a:p>
        </p:txBody>
      </p:sp>
    </p:spTree>
    <p:extLst>
      <p:ext uri="{BB962C8B-B14F-4D97-AF65-F5344CB8AC3E}">
        <p14:creationId xmlns:p14="http://schemas.microsoft.com/office/powerpoint/2010/main" val="3702943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Addresses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Any one can generate bitcoin accounts or addresses via a random procedure</a:t>
                </a:r>
              </a:p>
              <a:p>
                <a:r>
                  <a:rPr lang="en-US" dirty="0"/>
                  <a:t>There is no verification procedure: any address/account is a valid address</a:t>
                </a:r>
              </a:p>
              <a:p>
                <a:r>
                  <a:rPr lang="en-US" dirty="0"/>
                  <a:t>There are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160</m:t>
                        </m:r>
                      </m:sup>
                    </m:sSup>
                    <m:r>
                      <a:rPr lang="en-US" b="0" i="1" smtClean="0">
                        <a:latin typeface="Cambria Math" panose="02040503050406030204" pitchFamily="18" charset="0"/>
                      </a:rPr>
                      <m:t>=1.5×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48</m:t>
                        </m:r>
                      </m:sup>
                    </m:sSup>
                  </m:oMath>
                </a14:m>
                <a:r>
                  <a:rPr lang="en-US" dirty="0"/>
                  <a:t> possible Bitcoin addresses!</a:t>
                </a:r>
              </a:p>
              <a:p>
                <a:r>
                  <a:rPr lang="en-US" dirty="0"/>
                  <a:t>Essentially impossible to have duplicate addresses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550"/>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33</a:t>
            </a:fld>
            <a:endParaRPr lang="en-US"/>
          </a:p>
        </p:txBody>
      </p:sp>
    </p:spTree>
    <p:extLst>
      <p:ext uri="{BB962C8B-B14F-4D97-AF65-F5344CB8AC3E}">
        <p14:creationId xmlns:p14="http://schemas.microsoft.com/office/powerpoint/2010/main" val="1165126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Addresses</a:t>
            </a:r>
          </a:p>
        </p:txBody>
      </p:sp>
      <p:sp>
        <p:nvSpPr>
          <p:cNvPr id="3" name="Content Placeholder 2"/>
          <p:cNvSpPr>
            <a:spLocks noGrp="1"/>
          </p:cNvSpPr>
          <p:nvPr>
            <p:ph idx="1"/>
          </p:nvPr>
        </p:nvSpPr>
        <p:spPr/>
        <p:txBody>
          <a:bodyPr/>
          <a:lstStyle/>
          <a:p>
            <a:r>
              <a:rPr lang="en-US" dirty="0"/>
              <a:t>To generate an address, first generate a private key and public key pair</a:t>
            </a:r>
          </a:p>
          <a:p>
            <a:r>
              <a:rPr lang="en-US" dirty="0"/>
              <a:t>Each address is a base-58 number transformed from a 160-digit hash of the public key</a:t>
            </a:r>
          </a:p>
          <a:p>
            <a:r>
              <a:rPr lang="en-US" dirty="0"/>
              <a:t>Can also be represented by QR-code</a:t>
            </a:r>
          </a:p>
          <a:p>
            <a:r>
              <a:rPr lang="en-US" dirty="0"/>
              <a:t>The address that receives the first bitcoins</a:t>
            </a:r>
          </a:p>
          <a:p>
            <a:pPr marL="0" indent="0">
              <a:buNone/>
            </a:pPr>
            <a:r>
              <a:rPr lang="en-US" dirty="0">
                <a:solidFill>
                  <a:srgbClr val="00B050"/>
                </a:solidFill>
              </a:rPr>
              <a:t>1A1zP1eP5QGefi2DMPTfTL5SLmv7DivfNa</a:t>
            </a:r>
          </a:p>
          <a:p>
            <a:pPr marL="0" indent="0">
              <a:buNone/>
            </a:pPr>
            <a:endParaRPr lang="en-US" dirty="0">
              <a:solidFill>
                <a:srgbClr val="00B050"/>
              </a:solidFill>
            </a:endParaRPr>
          </a:p>
          <a:p>
            <a:pPr marL="0" indent="0">
              <a:buNone/>
            </a:pPr>
            <a:r>
              <a:rPr lang="en-US" dirty="0"/>
              <a:t> </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34</a:t>
            </a:fld>
            <a:endParaRPr lang="en-US"/>
          </a:p>
        </p:txBody>
      </p:sp>
      <p:pic>
        <p:nvPicPr>
          <p:cNvPr id="8" name="Picture 7"/>
          <p:cNvPicPr>
            <a:picLocks noChangeAspect="1"/>
          </p:cNvPicPr>
          <p:nvPr/>
        </p:nvPicPr>
        <p:blipFill>
          <a:blip r:embed="rId2"/>
          <a:stretch>
            <a:fillRect/>
          </a:stretch>
        </p:blipFill>
        <p:spPr>
          <a:xfrm>
            <a:off x="8672946" y="4210397"/>
            <a:ext cx="1741516" cy="1741516"/>
          </a:xfrm>
          <a:prstGeom prst="rect">
            <a:avLst/>
          </a:prstGeom>
        </p:spPr>
      </p:pic>
    </p:spTree>
    <p:extLst>
      <p:ext uri="{BB962C8B-B14F-4D97-AF65-F5344CB8AC3E}">
        <p14:creationId xmlns:p14="http://schemas.microsoft.com/office/powerpoint/2010/main" val="3042632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Wallets</a:t>
            </a:r>
          </a:p>
        </p:txBody>
      </p:sp>
      <p:sp>
        <p:nvSpPr>
          <p:cNvPr id="3" name="Content Placeholder 2"/>
          <p:cNvSpPr>
            <a:spLocks noGrp="1"/>
          </p:cNvSpPr>
          <p:nvPr>
            <p:ph idx="1"/>
          </p:nvPr>
        </p:nvSpPr>
        <p:spPr/>
        <p:txBody>
          <a:bodyPr/>
          <a:lstStyle/>
          <a:p>
            <a:r>
              <a:rPr lang="en-US" dirty="0"/>
              <a:t>Typically use wallet software to store bitcoins and the keys</a:t>
            </a:r>
          </a:p>
          <a:p>
            <a:r>
              <a:rPr lang="en-US" dirty="0"/>
              <a:t>Accounts at bitcoin exchanges, such as </a:t>
            </a:r>
            <a:r>
              <a:rPr lang="en-US" dirty="0" err="1"/>
              <a:t>Coinbase</a:t>
            </a:r>
            <a:r>
              <a:rPr lang="en-US" dirty="0"/>
              <a:t>, </a:t>
            </a:r>
            <a:r>
              <a:rPr lang="en-US" dirty="0" err="1"/>
              <a:t>Bitstamp</a:t>
            </a:r>
            <a:r>
              <a:rPr lang="en-US" dirty="0"/>
              <a:t>, etc.</a:t>
            </a:r>
          </a:p>
          <a:p>
            <a:r>
              <a:rPr lang="en-US" dirty="0"/>
              <a:t>Local Wallets</a:t>
            </a:r>
          </a:p>
          <a:p>
            <a:pPr lvl="1"/>
            <a:r>
              <a:rPr lang="en-US" dirty="0"/>
              <a:t>Desktop Computer or Mobile Device</a:t>
            </a:r>
          </a:p>
          <a:p>
            <a:pPr lvl="1"/>
            <a:r>
              <a:rPr lang="en-US" dirty="0"/>
              <a:t>Hardware Wallet</a:t>
            </a:r>
          </a:p>
          <a:p>
            <a:pPr marL="0" indent="0">
              <a:buNone/>
            </a:pPr>
            <a:r>
              <a:rPr lang="en-US" dirty="0">
                <a:hlinkClick r:id="rId2"/>
              </a:rPr>
              <a:t>https://bitcoin.org/en/wallets/desktop/windows/</a:t>
            </a:r>
            <a:endParaRPr lang="en-US" dirty="0"/>
          </a:p>
          <a:p>
            <a:pPr marL="0" indent="0">
              <a:buNone/>
            </a:pPr>
            <a:r>
              <a:rPr lang="en-US" dirty="0">
                <a:hlinkClick r:id="rId3"/>
              </a:rPr>
              <a:t>https://blockchain.info/wallet/#/</a:t>
            </a:r>
            <a:endParaRPr lang="en-US" dirty="0"/>
          </a:p>
          <a:p>
            <a:pPr marL="0" indent="0">
              <a:buNone/>
            </a:pPr>
            <a:endParaRPr lang="en-US" dirty="0"/>
          </a:p>
          <a:p>
            <a:pPr lvl="1"/>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35</a:t>
            </a:fld>
            <a:endParaRPr lang="en-US"/>
          </a:p>
        </p:txBody>
      </p:sp>
    </p:spTree>
    <p:extLst>
      <p:ext uri="{BB962C8B-B14F-4D97-AF65-F5344CB8AC3E}">
        <p14:creationId xmlns:p14="http://schemas.microsoft.com/office/powerpoint/2010/main" val="3149614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Wallets</a:t>
            </a:r>
          </a:p>
        </p:txBody>
      </p:sp>
      <p:sp>
        <p:nvSpPr>
          <p:cNvPr id="3" name="Content Placeholder 2"/>
          <p:cNvSpPr>
            <a:spLocks noGrp="1"/>
          </p:cNvSpPr>
          <p:nvPr>
            <p:ph idx="1"/>
          </p:nvPr>
        </p:nvSpPr>
        <p:spPr/>
        <p:txBody>
          <a:bodyPr/>
          <a:lstStyle/>
          <a:p>
            <a:r>
              <a:rPr lang="en-US" dirty="0"/>
              <a:t>Hot storage vs. Cold storage</a:t>
            </a:r>
          </a:p>
          <a:p>
            <a:r>
              <a:rPr lang="en-US" dirty="0"/>
              <a:t>Hot storage: easily accessible, but also risky</a:t>
            </a:r>
          </a:p>
          <a:p>
            <a:pPr lvl="1"/>
            <a:r>
              <a:rPr lang="en-US" dirty="0"/>
              <a:t>Online accounts</a:t>
            </a:r>
          </a:p>
          <a:p>
            <a:pPr lvl="1"/>
            <a:r>
              <a:rPr lang="en-US" dirty="0"/>
              <a:t>Wallets on computers or phones</a:t>
            </a:r>
          </a:p>
          <a:p>
            <a:pPr lvl="1"/>
            <a:r>
              <a:rPr lang="en-US" dirty="0"/>
              <a:t>Multi-factor verification can increase security</a:t>
            </a:r>
          </a:p>
          <a:p>
            <a:r>
              <a:rPr lang="en-US" dirty="0"/>
              <a:t>Cold storage: offline, more secure, less convenient </a:t>
            </a:r>
          </a:p>
          <a:p>
            <a:pPr lvl="1"/>
            <a:r>
              <a:rPr lang="en-US" dirty="0"/>
              <a:t>Hardware Wallets</a:t>
            </a:r>
          </a:p>
          <a:p>
            <a:pPr lvl="1"/>
            <a:r>
              <a:rPr lang="en-US" dirty="0"/>
              <a:t>Paper Wallets</a:t>
            </a:r>
          </a:p>
          <a:p>
            <a:pPr lvl="1"/>
            <a:endParaRPr lang="en-US" dirty="0"/>
          </a:p>
          <a:p>
            <a:pPr lvl="1"/>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36</a:t>
            </a:fld>
            <a:endParaRPr lang="en-US"/>
          </a:p>
        </p:txBody>
      </p:sp>
    </p:spTree>
    <p:extLst>
      <p:ext uri="{BB962C8B-B14F-4D97-AF65-F5344CB8AC3E}">
        <p14:creationId xmlns:p14="http://schemas.microsoft.com/office/powerpoint/2010/main" val="3762449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Bitcoin paper wallet </a:t>
            </a:r>
          </a:p>
        </p:txBody>
      </p:sp>
      <p:pic>
        <p:nvPicPr>
          <p:cNvPr id="6" name="Content Placeholder 5"/>
          <p:cNvPicPr>
            <a:picLocks noGrp="1" noChangeAspect="1"/>
          </p:cNvPicPr>
          <p:nvPr>
            <p:ph idx="1"/>
          </p:nvPr>
        </p:nvPicPr>
        <p:blipFill>
          <a:blip r:embed="rId2"/>
          <a:stretch>
            <a:fillRect/>
          </a:stretch>
        </p:blipFill>
        <p:spPr>
          <a:xfrm>
            <a:off x="2894297" y="1690690"/>
            <a:ext cx="6153150" cy="3152775"/>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37</a:t>
            </a:fld>
            <a:endParaRPr lang="en-US"/>
          </a:p>
        </p:txBody>
      </p:sp>
      <p:sp>
        <p:nvSpPr>
          <p:cNvPr id="7" name="TextBox 6"/>
          <p:cNvSpPr txBox="1"/>
          <p:nvPr/>
        </p:nvSpPr>
        <p:spPr>
          <a:xfrm>
            <a:off x="2598058" y="6066971"/>
            <a:ext cx="3178629" cy="646331"/>
          </a:xfrm>
          <a:prstGeom prst="rect">
            <a:avLst/>
          </a:prstGeom>
          <a:noFill/>
        </p:spPr>
        <p:txBody>
          <a:bodyPr wrap="square" rtlCol="0">
            <a:spAutoFit/>
          </a:bodyPr>
          <a:lstStyle/>
          <a:p>
            <a:r>
              <a:rPr lang="en-US" dirty="0"/>
              <a:t>Source: Narayanan et al (2016)</a:t>
            </a:r>
          </a:p>
        </p:txBody>
      </p:sp>
    </p:spTree>
    <p:extLst>
      <p:ext uri="{BB962C8B-B14F-4D97-AF65-F5344CB8AC3E}">
        <p14:creationId xmlns:p14="http://schemas.microsoft.com/office/powerpoint/2010/main" val="739411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lstStyle/>
          <a:p>
            <a:r>
              <a:rPr lang="en-US" dirty="0"/>
              <a:t>Any one can send bitcoins to a public address</a:t>
            </a:r>
          </a:p>
          <a:p>
            <a:r>
              <a:rPr lang="en-US" dirty="0"/>
              <a:t>You need the private key associated with an address to send money out of the address</a:t>
            </a:r>
          </a:p>
          <a:p>
            <a:r>
              <a:rPr lang="en-US" dirty="0"/>
              <a:t>Transactions are irreversible</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38</a:t>
            </a:fld>
            <a:endParaRPr lang="en-US"/>
          </a:p>
        </p:txBody>
      </p:sp>
    </p:spTree>
    <p:extLst>
      <p:ext uri="{BB962C8B-B14F-4D97-AF65-F5344CB8AC3E}">
        <p14:creationId xmlns:p14="http://schemas.microsoft.com/office/powerpoint/2010/main" val="1324683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lstStyle/>
          <a:p>
            <a:r>
              <a:rPr lang="en-US" dirty="0"/>
              <a:t>Example: Alice buys some goods from the merchant  Bob and sends one bitcoin to Bob</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39</a:t>
            </a:fld>
            <a:endParaRPr lang="en-US"/>
          </a:p>
        </p:txBody>
      </p:sp>
      <p:sp>
        <p:nvSpPr>
          <p:cNvPr id="6" name="Rectangle 5"/>
          <p:cNvSpPr/>
          <p:nvPr/>
        </p:nvSpPr>
        <p:spPr>
          <a:xfrm>
            <a:off x="2421776" y="3441470"/>
            <a:ext cx="2131175" cy="16126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Alice</a:t>
            </a:r>
          </a:p>
        </p:txBody>
      </p:sp>
      <p:sp>
        <p:nvSpPr>
          <p:cNvPr id="7" name="Rectangle 6"/>
          <p:cNvSpPr/>
          <p:nvPr/>
        </p:nvSpPr>
        <p:spPr>
          <a:xfrm>
            <a:off x="6573463" y="3441469"/>
            <a:ext cx="2131175" cy="16126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Bob</a:t>
            </a:r>
          </a:p>
        </p:txBody>
      </p:sp>
      <p:cxnSp>
        <p:nvCxnSpPr>
          <p:cNvPr id="9" name="Straight Arrow Connector 8"/>
          <p:cNvCxnSpPr>
            <a:stCxn id="6" idx="3"/>
            <a:endCxn id="7" idx="1"/>
          </p:cNvCxnSpPr>
          <p:nvPr/>
        </p:nvCxnSpPr>
        <p:spPr>
          <a:xfrm flipV="1">
            <a:off x="4552950" y="4247804"/>
            <a:ext cx="2020512"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38749" y="3730482"/>
            <a:ext cx="1030514" cy="369332"/>
          </a:xfrm>
          <a:prstGeom prst="rect">
            <a:avLst/>
          </a:prstGeom>
          <a:noFill/>
        </p:spPr>
        <p:txBody>
          <a:bodyPr wrap="square" rtlCol="0">
            <a:spAutoFit/>
          </a:bodyPr>
          <a:lstStyle/>
          <a:p>
            <a:r>
              <a:rPr lang="en-US" dirty="0"/>
              <a:t>1 BTC</a:t>
            </a:r>
          </a:p>
        </p:txBody>
      </p:sp>
      <p:pic>
        <p:nvPicPr>
          <p:cNvPr id="1026" name="Picture 2" descr="Image result for bitcoi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49" y="2924148"/>
            <a:ext cx="689504" cy="69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46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Price</a:t>
            </a:r>
          </a:p>
        </p:txBody>
      </p:sp>
      <p:pic>
        <p:nvPicPr>
          <p:cNvPr id="6" name="Content Placeholder 5"/>
          <p:cNvPicPr>
            <a:picLocks noGrp="1" noChangeAspect="1"/>
          </p:cNvPicPr>
          <p:nvPr>
            <p:ph idx="1"/>
          </p:nvPr>
        </p:nvPicPr>
        <p:blipFill>
          <a:blip r:embed="rId2"/>
          <a:stretch>
            <a:fillRect/>
          </a:stretch>
        </p:blipFill>
        <p:spPr>
          <a:xfrm>
            <a:off x="2152650" y="1946151"/>
            <a:ext cx="7886700" cy="3837912"/>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a:t>
            </a:fld>
            <a:endParaRPr lang="en-US"/>
          </a:p>
        </p:txBody>
      </p:sp>
    </p:spTree>
    <p:extLst>
      <p:ext uri="{BB962C8B-B14F-4D97-AF65-F5344CB8AC3E}">
        <p14:creationId xmlns:p14="http://schemas.microsoft.com/office/powerpoint/2010/main" val="2791593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normAutofit/>
          </a:bodyPr>
          <a:lstStyle/>
          <a:p>
            <a:r>
              <a:rPr lang="en-US" sz="2400" dirty="0"/>
              <a:t>Bob gives Alice his public bitcoin address by sending the string, or scanning the QR-code</a:t>
            </a:r>
          </a:p>
          <a:p>
            <a:r>
              <a:rPr lang="en-US" sz="2400" dirty="0"/>
              <a:t>Alice inputs the address and the amount in a transaction and signs it with her private key</a:t>
            </a:r>
          </a:p>
          <a:p>
            <a:r>
              <a:rPr lang="en-US" sz="2400" dirty="0"/>
              <a:t>Alice then broadcasts the transaction to the Bitcoin network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40</a:t>
            </a:fld>
            <a:endParaRPr lang="en-US"/>
          </a:p>
        </p:txBody>
      </p:sp>
      <p:grpSp>
        <p:nvGrpSpPr>
          <p:cNvPr id="8" name="Group 7"/>
          <p:cNvGrpSpPr/>
          <p:nvPr/>
        </p:nvGrpSpPr>
        <p:grpSpPr>
          <a:xfrm>
            <a:off x="2727788" y="4046973"/>
            <a:ext cx="6282862" cy="2129990"/>
            <a:chOff x="897775" y="2924148"/>
            <a:chExt cx="6282862" cy="2129990"/>
          </a:xfrm>
        </p:grpSpPr>
        <p:sp>
          <p:nvSpPr>
            <p:cNvPr id="6" name="Rectangle 5"/>
            <p:cNvSpPr/>
            <p:nvPr/>
          </p:nvSpPr>
          <p:spPr>
            <a:xfrm>
              <a:off x="897775" y="3441469"/>
              <a:ext cx="2131175" cy="16126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Alice</a:t>
              </a:r>
            </a:p>
          </p:txBody>
        </p:sp>
        <p:sp>
          <p:nvSpPr>
            <p:cNvPr id="7" name="Rectangle 6"/>
            <p:cNvSpPr/>
            <p:nvPr/>
          </p:nvSpPr>
          <p:spPr>
            <a:xfrm>
              <a:off x="5049462" y="3441468"/>
              <a:ext cx="2131175" cy="16126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Bob</a:t>
              </a:r>
            </a:p>
          </p:txBody>
        </p:sp>
        <p:cxnSp>
          <p:nvCxnSpPr>
            <p:cNvPr id="9" name="Straight Arrow Connector 8"/>
            <p:cNvCxnSpPr>
              <a:stCxn id="6" idx="3"/>
              <a:endCxn id="7" idx="1"/>
            </p:cNvCxnSpPr>
            <p:nvPr/>
          </p:nvCxnSpPr>
          <p:spPr>
            <a:xfrm flipV="1">
              <a:off x="3028950" y="4247803"/>
              <a:ext cx="2020512"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14749" y="3730482"/>
              <a:ext cx="1030514" cy="369332"/>
            </a:xfrm>
            <a:prstGeom prst="rect">
              <a:avLst/>
            </a:prstGeom>
            <a:noFill/>
          </p:spPr>
          <p:txBody>
            <a:bodyPr wrap="square" rtlCol="0">
              <a:spAutoFit/>
            </a:bodyPr>
            <a:lstStyle/>
            <a:p>
              <a:r>
                <a:rPr lang="en-US" dirty="0"/>
                <a:t>1 BTC</a:t>
              </a:r>
            </a:p>
          </p:txBody>
        </p:sp>
        <p:pic>
          <p:nvPicPr>
            <p:cNvPr id="1026" name="Picture 2" descr="Image result for bitcoi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4749" y="2924148"/>
              <a:ext cx="689504" cy="6918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7117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lstStyle/>
          <a:p>
            <a:r>
              <a:rPr lang="en-US" dirty="0"/>
              <a:t>The Bitcoin </a:t>
            </a:r>
            <a:r>
              <a:rPr lang="en-US" dirty="0" err="1"/>
              <a:t>blockchain</a:t>
            </a:r>
            <a:r>
              <a:rPr lang="en-US" dirty="0"/>
              <a:t> is a </a:t>
            </a:r>
            <a:r>
              <a:rPr lang="en-US" dirty="0">
                <a:solidFill>
                  <a:srgbClr val="0070C0"/>
                </a:solidFill>
              </a:rPr>
              <a:t>distributed ledger</a:t>
            </a:r>
          </a:p>
          <a:p>
            <a:r>
              <a:rPr lang="en-US" dirty="0"/>
              <a:t>Each transaction will be broadcast to the network </a:t>
            </a:r>
          </a:p>
          <a:p>
            <a:r>
              <a:rPr lang="en-US" dirty="0"/>
              <a:t>Each node (miner) will check whether the transaction is valid</a:t>
            </a:r>
          </a:p>
          <a:p>
            <a:pPr lvl="1"/>
            <a:r>
              <a:rPr lang="en-US" dirty="0"/>
              <a:t>Account has sufficient balance</a:t>
            </a:r>
          </a:p>
          <a:p>
            <a:pPr lvl="1"/>
            <a:r>
              <a:rPr lang="en-US" dirty="0"/>
              <a:t>No double-spending</a:t>
            </a:r>
          </a:p>
          <a:p>
            <a:r>
              <a:rPr lang="en-US" dirty="0"/>
              <a:t>If a transaction is valid, it will be put in a block on the ledger</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41</a:t>
            </a:fld>
            <a:endParaRPr lang="en-US"/>
          </a:p>
        </p:txBody>
      </p:sp>
    </p:spTree>
    <p:extLst>
      <p:ext uri="{BB962C8B-B14F-4D97-AF65-F5344CB8AC3E}">
        <p14:creationId xmlns:p14="http://schemas.microsoft.com/office/powerpoint/2010/main" val="254304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a bitcoin transaction?</a:t>
            </a:r>
          </a:p>
        </p:txBody>
      </p:sp>
      <p:sp>
        <p:nvSpPr>
          <p:cNvPr id="3" name="Content Placeholder 2"/>
          <p:cNvSpPr>
            <a:spLocks noGrp="1"/>
          </p:cNvSpPr>
          <p:nvPr>
            <p:ph idx="1"/>
          </p:nvPr>
        </p:nvSpPr>
        <p:spPr/>
        <p:txBody>
          <a:bodyPr>
            <a:normAutofit/>
          </a:bodyPr>
          <a:lstStyle/>
          <a:p>
            <a:r>
              <a:rPr lang="en-US" dirty="0"/>
              <a:t>Input(s)</a:t>
            </a:r>
          </a:p>
          <a:p>
            <a:pPr lvl="1"/>
            <a:r>
              <a:rPr lang="en-US" dirty="0"/>
              <a:t>Each input refers to a previous transaction (hash)</a:t>
            </a:r>
          </a:p>
          <a:p>
            <a:pPr lvl="1"/>
            <a:r>
              <a:rPr lang="en-US" dirty="0"/>
              <a:t>There can be multiple inputs and amounts</a:t>
            </a:r>
          </a:p>
          <a:p>
            <a:pPr lvl="1"/>
            <a:r>
              <a:rPr lang="en-US" dirty="0"/>
              <a:t>Each input needs to be signed by the sender, who is the owner of the output of the previous transaction</a:t>
            </a:r>
          </a:p>
          <a:p>
            <a:r>
              <a:rPr lang="en-US" dirty="0"/>
              <a:t>Output(s)</a:t>
            </a:r>
          </a:p>
          <a:p>
            <a:pPr lvl="1"/>
            <a:r>
              <a:rPr lang="en-US" dirty="0"/>
              <a:t>There can be multiple output addresses and amounts</a:t>
            </a:r>
          </a:p>
          <a:p>
            <a:r>
              <a:rPr lang="en-US" dirty="0"/>
              <a:t>Sum of inputs should be greater than or equal to the sum of outputs</a:t>
            </a:r>
          </a:p>
          <a:p>
            <a:r>
              <a:rPr lang="en-US" dirty="0"/>
              <a:t>Any excess will be paid as transaction fees to the “</a:t>
            </a:r>
            <a:r>
              <a:rPr lang="en-US" dirty="0" err="1"/>
              <a:t>coinbase</a:t>
            </a:r>
            <a:r>
              <a:rPr lang="en-US" dirty="0"/>
              <a:t>” address, or the miner who mine the block</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42</a:t>
            </a:fld>
            <a:endParaRPr lang="en-US"/>
          </a:p>
        </p:txBody>
      </p:sp>
    </p:spTree>
    <p:extLst>
      <p:ext uri="{BB962C8B-B14F-4D97-AF65-F5344CB8AC3E}">
        <p14:creationId xmlns:p14="http://schemas.microsoft.com/office/powerpoint/2010/main" val="725336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a bitcoin transaction?</a:t>
            </a:r>
          </a:p>
        </p:txBody>
      </p:sp>
      <p:sp>
        <p:nvSpPr>
          <p:cNvPr id="3" name="Content Placeholder 2"/>
          <p:cNvSpPr>
            <a:spLocks noGrp="1"/>
          </p:cNvSpPr>
          <p:nvPr>
            <p:ph idx="1"/>
          </p:nvPr>
        </p:nvSpPr>
        <p:spPr/>
        <p:txBody>
          <a:bodyPr/>
          <a:lstStyle/>
          <a:p>
            <a:r>
              <a:rPr lang="en-US" dirty="0">
                <a:solidFill>
                  <a:srgbClr val="0070C0"/>
                </a:solidFill>
              </a:rPr>
              <a:t>Bitcoin script</a:t>
            </a:r>
            <a:r>
              <a:rPr lang="en-US" dirty="0"/>
              <a:t>: the output contains a script that gives instructions on how to execute the transaction</a:t>
            </a:r>
          </a:p>
          <a:p>
            <a:r>
              <a:rPr lang="en-US" dirty="0"/>
              <a:t>Script is a programming language</a:t>
            </a:r>
          </a:p>
          <a:p>
            <a:pPr lvl="1"/>
            <a:r>
              <a:rPr lang="en-US" dirty="0"/>
              <a:t>Not Turing-complete</a:t>
            </a:r>
          </a:p>
          <a:p>
            <a:r>
              <a:rPr lang="en-US" dirty="0"/>
              <a:t>Complete reference: </a:t>
            </a:r>
            <a:r>
              <a:rPr lang="en-US" sz="2400" dirty="0">
                <a:hlinkClick r:id="rId2"/>
              </a:rPr>
              <a:t>https://en.bitcoin.it/wiki/Script</a:t>
            </a:r>
            <a:endParaRPr lang="en-US" sz="2400" dirty="0"/>
          </a:p>
          <a:p>
            <a:r>
              <a:rPr lang="en-US" dirty="0"/>
              <a:t>Most common: pay to public address</a:t>
            </a:r>
          </a:p>
          <a:p>
            <a:pPr marL="0" indent="0">
              <a:buNone/>
            </a:pPr>
            <a:r>
              <a:rPr lang="en-US" dirty="0"/>
              <a:t> </a:t>
            </a:r>
            <a:r>
              <a:rPr lang="en-US" sz="2000" dirty="0">
                <a:latin typeface="Courier New" panose="02070309020205020404" pitchFamily="49" charset="0"/>
                <a:cs typeface="Courier New" panose="02070309020205020404" pitchFamily="49" charset="0"/>
              </a:rPr>
              <a:t>OP_DUP OP_HASH160 &lt;address&gt; OP_EQUALVERIFY OP_CHECKSIG</a:t>
            </a:r>
          </a:p>
          <a:p>
            <a:endParaRPr lang="en-US" dirty="0"/>
          </a:p>
          <a:p>
            <a:pPr marL="0" indent="0">
              <a:buNone/>
            </a:pPr>
            <a:endParaRPr lang="en-US" dirty="0"/>
          </a:p>
          <a:p>
            <a:endParaRPr lang="en-US" dirty="0"/>
          </a:p>
          <a:p>
            <a:pPr lvl="1"/>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43</a:t>
            </a:fld>
            <a:endParaRPr lang="en-US"/>
          </a:p>
        </p:txBody>
      </p:sp>
    </p:spTree>
    <p:extLst>
      <p:ext uri="{BB962C8B-B14F-4D97-AF65-F5344CB8AC3E}">
        <p14:creationId xmlns:p14="http://schemas.microsoft.com/office/powerpoint/2010/main" val="878895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a bitcoin transaction?</a:t>
            </a:r>
          </a:p>
        </p:txBody>
      </p:sp>
      <p:sp>
        <p:nvSpPr>
          <p:cNvPr id="3" name="Content Placeholder 2"/>
          <p:cNvSpPr>
            <a:spLocks noGrp="1"/>
          </p:cNvSpPr>
          <p:nvPr>
            <p:ph idx="1"/>
          </p:nvPr>
        </p:nvSpPr>
        <p:spPr/>
        <p:txBody>
          <a:bodyPr>
            <a:normAutofit/>
          </a:bodyPr>
          <a:lstStyle/>
          <a:p>
            <a:r>
              <a:rPr lang="en-US" dirty="0" err="1"/>
              <a:t>Multisig</a:t>
            </a:r>
            <a:r>
              <a:rPr lang="en-US" dirty="0"/>
              <a:t> transactions</a:t>
            </a:r>
          </a:p>
          <a:p>
            <a:pPr lvl="1"/>
            <a:r>
              <a:rPr lang="en-US" dirty="0"/>
              <a:t>Needs M out of N signatures to spend the amount</a:t>
            </a:r>
          </a:p>
          <a:p>
            <a:pPr lvl="1"/>
            <a:r>
              <a:rPr lang="en-US" dirty="0"/>
              <a:t>Can be used in Escrow transactions</a:t>
            </a:r>
          </a:p>
          <a:p>
            <a:pPr lvl="2"/>
            <a:r>
              <a:rPr lang="en-US" dirty="0"/>
              <a:t>Buyer, seller, and a third party (platform, intermediary)</a:t>
            </a:r>
          </a:p>
          <a:p>
            <a:pPr lvl="2"/>
            <a:r>
              <a:rPr lang="en-US" dirty="0"/>
              <a:t>Impose a 2 out of 3 requirement on the transaction</a:t>
            </a:r>
          </a:p>
          <a:p>
            <a:r>
              <a:rPr lang="en-US" dirty="0"/>
              <a:t>Null transactions: used to store data on </a:t>
            </a:r>
            <a:r>
              <a:rPr lang="en-US" dirty="0" err="1"/>
              <a:t>blockchain</a:t>
            </a:r>
            <a:endParaRPr lang="en-US" dirty="0"/>
          </a:p>
          <a:p>
            <a:pPr lvl="1"/>
            <a:r>
              <a:rPr lang="en-US" dirty="0"/>
              <a:t>A script that cannot be redeemed</a:t>
            </a:r>
          </a:p>
          <a:p>
            <a:pPr lvl="1"/>
            <a:r>
              <a:rPr lang="en-US" dirty="0"/>
              <a:t>Can burn a small amount of Bitcoin and write arbitrary data in the script field (up to 80 bytes)</a:t>
            </a:r>
          </a:p>
          <a:p>
            <a:r>
              <a:rPr lang="en-US" dirty="0"/>
              <a:t>These are simple examples of </a:t>
            </a:r>
            <a:r>
              <a:rPr lang="en-US" dirty="0">
                <a:solidFill>
                  <a:srgbClr val="0070C0"/>
                </a:solidFill>
              </a:rPr>
              <a:t>smart contracts</a:t>
            </a:r>
          </a:p>
          <a:p>
            <a:endParaRPr lang="en-US" dirty="0"/>
          </a:p>
          <a:p>
            <a:pPr lvl="1"/>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44</a:t>
            </a:fld>
            <a:endParaRPr lang="en-US"/>
          </a:p>
        </p:txBody>
      </p:sp>
    </p:spTree>
    <p:extLst>
      <p:ext uri="{BB962C8B-B14F-4D97-AF65-F5344CB8AC3E}">
        <p14:creationId xmlns:p14="http://schemas.microsoft.com/office/powerpoint/2010/main" val="3053489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lstStyle/>
          <a:p>
            <a:r>
              <a:rPr lang="en-US" dirty="0"/>
              <a:t>The Bitcoin ledger or </a:t>
            </a:r>
            <a:r>
              <a:rPr lang="en-US" dirty="0" err="1"/>
              <a:t>blockchain</a:t>
            </a:r>
            <a:r>
              <a:rPr lang="en-US" dirty="0"/>
              <a:t> keeps track of all transactions</a:t>
            </a:r>
          </a:p>
          <a:p>
            <a:r>
              <a:rPr lang="en-US" dirty="0"/>
              <a:t>Ownership is tracked via transaction outputs</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45</a:t>
            </a:fld>
            <a:endParaRPr lang="en-US"/>
          </a:p>
        </p:txBody>
      </p:sp>
      <p:grpSp>
        <p:nvGrpSpPr>
          <p:cNvPr id="26" name="Group 25"/>
          <p:cNvGrpSpPr/>
          <p:nvPr/>
        </p:nvGrpSpPr>
        <p:grpSpPr>
          <a:xfrm>
            <a:off x="2994483" y="3525436"/>
            <a:ext cx="5620960" cy="2496725"/>
            <a:chOff x="628650" y="3525435"/>
            <a:chExt cx="5620960" cy="2496725"/>
          </a:xfrm>
        </p:grpSpPr>
        <p:grpSp>
          <p:nvGrpSpPr>
            <p:cNvPr id="6" name="Group 5"/>
            <p:cNvGrpSpPr/>
            <p:nvPr/>
          </p:nvGrpSpPr>
          <p:grpSpPr>
            <a:xfrm>
              <a:off x="628650" y="3525435"/>
              <a:ext cx="5620960" cy="2496725"/>
              <a:chOff x="897776" y="3041239"/>
              <a:chExt cx="5620960" cy="2496725"/>
            </a:xfrm>
          </p:grpSpPr>
          <p:sp>
            <p:nvSpPr>
              <p:cNvPr id="7" name="Rectangle 6"/>
              <p:cNvSpPr/>
              <p:nvPr/>
            </p:nvSpPr>
            <p:spPr>
              <a:xfrm>
                <a:off x="897776" y="3441470"/>
                <a:ext cx="1213136" cy="102370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Alice</a:t>
                </a:r>
              </a:p>
            </p:txBody>
          </p:sp>
          <p:sp>
            <p:nvSpPr>
              <p:cNvPr id="8" name="Rectangle 7"/>
              <p:cNvSpPr/>
              <p:nvPr/>
            </p:nvSpPr>
            <p:spPr>
              <a:xfrm>
                <a:off x="2980112" y="3441470"/>
                <a:ext cx="1334712" cy="1023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Bob</a:t>
                </a:r>
              </a:p>
            </p:txBody>
          </p:sp>
          <p:cxnSp>
            <p:nvCxnSpPr>
              <p:cNvPr id="9" name="Straight Arrow Connector 8"/>
              <p:cNvCxnSpPr>
                <a:stCxn id="7" idx="3"/>
                <a:endCxn id="8" idx="1"/>
              </p:cNvCxnSpPr>
              <p:nvPr/>
            </p:nvCxnSpPr>
            <p:spPr>
              <a:xfrm>
                <a:off x="2110912" y="3953323"/>
                <a:ext cx="869200"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0760" y="4024584"/>
                <a:ext cx="1030514" cy="369332"/>
              </a:xfrm>
              <a:prstGeom prst="rect">
                <a:avLst/>
              </a:prstGeom>
              <a:noFill/>
            </p:spPr>
            <p:txBody>
              <a:bodyPr wrap="square" rtlCol="0">
                <a:spAutoFit/>
              </a:bodyPr>
              <a:lstStyle/>
              <a:p>
                <a:r>
                  <a:rPr lang="en-US" dirty="0"/>
                  <a:t>1 BTC</a:t>
                </a:r>
              </a:p>
            </p:txBody>
          </p:sp>
          <p:pic>
            <p:nvPicPr>
              <p:cNvPr id="11" name="Picture 2" descr="Image result for bitcoi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760" y="3041239"/>
                <a:ext cx="689504" cy="6918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5184024" y="3041239"/>
                <a:ext cx="1334712" cy="1023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Carol</a:t>
                </a:r>
              </a:p>
            </p:txBody>
          </p:sp>
          <p:sp>
            <p:nvSpPr>
              <p:cNvPr id="21" name="TextBox 20"/>
              <p:cNvSpPr txBox="1"/>
              <p:nvPr/>
            </p:nvSpPr>
            <p:spPr>
              <a:xfrm>
                <a:off x="4404672" y="4049124"/>
                <a:ext cx="1030514" cy="369332"/>
              </a:xfrm>
              <a:prstGeom prst="rect">
                <a:avLst/>
              </a:prstGeom>
              <a:noFill/>
            </p:spPr>
            <p:txBody>
              <a:bodyPr wrap="square" rtlCol="0">
                <a:spAutoFit/>
              </a:bodyPr>
              <a:lstStyle/>
              <a:p>
                <a:r>
                  <a:rPr lang="en-US" dirty="0"/>
                  <a:t>0.8 BTC</a:t>
                </a:r>
              </a:p>
            </p:txBody>
          </p:sp>
          <p:sp>
            <p:nvSpPr>
              <p:cNvPr id="22" name="Rectangle 21"/>
              <p:cNvSpPr/>
              <p:nvPr/>
            </p:nvSpPr>
            <p:spPr>
              <a:xfrm>
                <a:off x="5184024" y="4514256"/>
                <a:ext cx="1334712" cy="1023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David</a:t>
                </a:r>
              </a:p>
            </p:txBody>
          </p:sp>
          <p:sp>
            <p:nvSpPr>
              <p:cNvPr id="25" name="TextBox 24"/>
              <p:cNvSpPr txBox="1"/>
              <p:nvPr/>
            </p:nvSpPr>
            <p:spPr>
              <a:xfrm>
                <a:off x="3810612" y="5138770"/>
                <a:ext cx="1030514" cy="369332"/>
              </a:xfrm>
              <a:prstGeom prst="rect">
                <a:avLst/>
              </a:prstGeom>
              <a:noFill/>
            </p:spPr>
            <p:txBody>
              <a:bodyPr wrap="square" rtlCol="0">
                <a:spAutoFit/>
              </a:bodyPr>
              <a:lstStyle/>
              <a:p>
                <a:r>
                  <a:rPr lang="en-US" dirty="0"/>
                  <a:t>0.2 BTC</a:t>
                </a:r>
              </a:p>
            </p:txBody>
          </p:sp>
        </p:grpSp>
        <p:cxnSp>
          <p:nvCxnSpPr>
            <p:cNvPr id="18" name="Elbow Connector 17"/>
            <p:cNvCxnSpPr>
              <a:stCxn id="8" idx="3"/>
              <a:endCxn id="16" idx="1"/>
            </p:cNvCxnSpPr>
            <p:nvPr/>
          </p:nvCxnSpPr>
          <p:spPr>
            <a:xfrm flipV="1">
              <a:off x="4045698" y="4037289"/>
              <a:ext cx="869200" cy="400231"/>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2"/>
              <a:endCxn id="22" idx="1"/>
            </p:cNvCxnSpPr>
            <p:nvPr/>
          </p:nvCxnSpPr>
          <p:spPr>
            <a:xfrm rot="16200000" flipH="1">
              <a:off x="3866154" y="4461562"/>
              <a:ext cx="560932" cy="1536556"/>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4545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balance</a:t>
            </a:r>
          </a:p>
        </p:txBody>
      </p:sp>
      <p:sp>
        <p:nvSpPr>
          <p:cNvPr id="3" name="Content Placeholder 2"/>
          <p:cNvSpPr>
            <a:spLocks noGrp="1"/>
          </p:cNvSpPr>
          <p:nvPr>
            <p:ph idx="1"/>
          </p:nvPr>
        </p:nvSpPr>
        <p:spPr/>
        <p:txBody>
          <a:bodyPr/>
          <a:lstStyle/>
          <a:p>
            <a:r>
              <a:rPr lang="en-US" dirty="0"/>
              <a:t>The balances in a bitcoin address are tracked to inputs and to outputs of different transactions and not mixed up</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46</a:t>
            </a:fld>
            <a:endParaRPr lang="en-US"/>
          </a:p>
        </p:txBody>
      </p:sp>
      <p:pic>
        <p:nvPicPr>
          <p:cNvPr id="6" name="Picture 5"/>
          <p:cNvPicPr>
            <a:picLocks noChangeAspect="1"/>
          </p:cNvPicPr>
          <p:nvPr/>
        </p:nvPicPr>
        <p:blipFill>
          <a:blip r:embed="rId2"/>
          <a:stretch>
            <a:fillRect/>
          </a:stretch>
        </p:blipFill>
        <p:spPr>
          <a:xfrm>
            <a:off x="3144617" y="2832847"/>
            <a:ext cx="5902767" cy="3090454"/>
          </a:xfrm>
          <a:prstGeom prst="rect">
            <a:avLst/>
          </a:prstGeom>
        </p:spPr>
      </p:pic>
      <p:sp>
        <p:nvSpPr>
          <p:cNvPr id="8" name="TextBox 7"/>
          <p:cNvSpPr txBox="1"/>
          <p:nvPr/>
        </p:nvSpPr>
        <p:spPr>
          <a:xfrm>
            <a:off x="1828801" y="6356354"/>
            <a:ext cx="5109028" cy="276999"/>
          </a:xfrm>
          <a:prstGeom prst="rect">
            <a:avLst/>
          </a:prstGeom>
          <a:noFill/>
        </p:spPr>
        <p:txBody>
          <a:bodyPr wrap="square" rtlCol="0">
            <a:spAutoFit/>
          </a:bodyPr>
          <a:lstStyle/>
          <a:p>
            <a:r>
              <a:rPr lang="en-US" sz="1200" dirty="0">
                <a:solidFill>
                  <a:srgbClr val="0000FF"/>
                </a:solidFill>
                <a:latin typeface="Calibri" panose="020F0502020204030204" pitchFamily="34" charset="0"/>
              </a:rPr>
              <a:t>https://www.cryptocoinsnews.com/bitcoin‐transaction‐really‐works/</a:t>
            </a:r>
            <a:endParaRPr lang="en-US" sz="1200" dirty="0"/>
          </a:p>
        </p:txBody>
      </p:sp>
    </p:spTree>
    <p:extLst>
      <p:ext uri="{BB962C8B-B14F-4D97-AF65-F5344CB8AC3E}">
        <p14:creationId xmlns:p14="http://schemas.microsoft.com/office/powerpoint/2010/main" val="2516947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pic>
        <p:nvPicPr>
          <p:cNvPr id="7" name="Content Placeholder 6"/>
          <p:cNvPicPr>
            <a:picLocks noGrp="1" noChangeAspect="1"/>
          </p:cNvPicPr>
          <p:nvPr>
            <p:ph idx="1"/>
          </p:nvPr>
        </p:nvPicPr>
        <p:blipFill>
          <a:blip r:embed="rId2"/>
          <a:stretch>
            <a:fillRect/>
          </a:stretch>
        </p:blipFill>
        <p:spPr>
          <a:xfrm>
            <a:off x="2152650" y="1871766"/>
            <a:ext cx="7886700" cy="4259056"/>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47</a:t>
            </a:fld>
            <a:endParaRPr lang="en-US"/>
          </a:p>
        </p:txBody>
      </p:sp>
      <p:sp>
        <p:nvSpPr>
          <p:cNvPr id="9" name="TextBox 8"/>
          <p:cNvSpPr txBox="1"/>
          <p:nvPr/>
        </p:nvSpPr>
        <p:spPr>
          <a:xfrm>
            <a:off x="1828801" y="6356354"/>
            <a:ext cx="5109028" cy="276999"/>
          </a:xfrm>
          <a:prstGeom prst="rect">
            <a:avLst/>
          </a:prstGeom>
          <a:noFill/>
        </p:spPr>
        <p:txBody>
          <a:bodyPr wrap="square" rtlCol="0">
            <a:spAutoFit/>
          </a:bodyPr>
          <a:lstStyle/>
          <a:p>
            <a:r>
              <a:rPr lang="en-US" sz="1200" dirty="0">
                <a:solidFill>
                  <a:srgbClr val="0000FF"/>
                </a:solidFill>
                <a:latin typeface="Calibri" panose="020F0502020204030204" pitchFamily="34" charset="0"/>
              </a:rPr>
              <a:t>https://www.cryptocoinsnews.com/bitcoin‐transaction‐really‐works/</a:t>
            </a:r>
            <a:endParaRPr lang="en-US" sz="1200" dirty="0"/>
          </a:p>
        </p:txBody>
      </p:sp>
    </p:spTree>
    <p:extLst>
      <p:ext uri="{BB962C8B-B14F-4D97-AF65-F5344CB8AC3E}">
        <p14:creationId xmlns:p14="http://schemas.microsoft.com/office/powerpoint/2010/main" val="711330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pic>
        <p:nvPicPr>
          <p:cNvPr id="6" name="Content Placeholder 5"/>
          <p:cNvPicPr>
            <a:picLocks noGrp="1" noChangeAspect="1"/>
          </p:cNvPicPr>
          <p:nvPr>
            <p:ph idx="1"/>
          </p:nvPr>
        </p:nvPicPr>
        <p:blipFill>
          <a:blip r:embed="rId2"/>
          <a:stretch>
            <a:fillRect/>
          </a:stretch>
        </p:blipFill>
        <p:spPr>
          <a:xfrm>
            <a:off x="2359525" y="1825625"/>
            <a:ext cx="7472950" cy="4351338"/>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48</a:t>
            </a:fld>
            <a:endParaRPr lang="en-US"/>
          </a:p>
        </p:txBody>
      </p:sp>
      <p:sp>
        <p:nvSpPr>
          <p:cNvPr id="7" name="TextBox 6"/>
          <p:cNvSpPr txBox="1"/>
          <p:nvPr/>
        </p:nvSpPr>
        <p:spPr>
          <a:xfrm>
            <a:off x="1843314" y="6356353"/>
            <a:ext cx="5094515" cy="276999"/>
          </a:xfrm>
          <a:prstGeom prst="rect">
            <a:avLst/>
          </a:prstGeom>
          <a:noFill/>
        </p:spPr>
        <p:txBody>
          <a:bodyPr wrap="square" rtlCol="0">
            <a:spAutoFit/>
          </a:bodyPr>
          <a:lstStyle/>
          <a:p>
            <a:r>
              <a:rPr lang="en-US" sz="1200" dirty="0">
                <a:solidFill>
                  <a:srgbClr val="0000FF"/>
                </a:solidFill>
                <a:latin typeface="Calibri" panose="020F0502020204030204" pitchFamily="34" charset="0"/>
              </a:rPr>
              <a:t>https://www.cryptocoinsnews.com/bitcoin‐transaction‐really‐works/</a:t>
            </a:r>
            <a:endParaRPr lang="en-US" sz="1200" dirty="0"/>
          </a:p>
        </p:txBody>
      </p:sp>
    </p:spTree>
    <p:extLst>
      <p:ext uri="{BB962C8B-B14F-4D97-AF65-F5344CB8AC3E}">
        <p14:creationId xmlns:p14="http://schemas.microsoft.com/office/powerpoint/2010/main" val="2958052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Blocks</a:t>
            </a:r>
          </a:p>
        </p:txBody>
      </p:sp>
      <p:pic>
        <p:nvPicPr>
          <p:cNvPr id="6" name="Content Placeholder 5"/>
          <p:cNvPicPr>
            <a:picLocks noGrp="1" noChangeAspect="1"/>
          </p:cNvPicPr>
          <p:nvPr>
            <p:ph idx="1"/>
          </p:nvPr>
        </p:nvPicPr>
        <p:blipFill>
          <a:blip r:embed="rId2"/>
          <a:stretch>
            <a:fillRect/>
          </a:stretch>
        </p:blipFill>
        <p:spPr>
          <a:xfrm>
            <a:off x="2152650" y="1400404"/>
            <a:ext cx="7777968" cy="4096542"/>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49</a:t>
            </a:fld>
            <a:endParaRPr lang="en-US"/>
          </a:p>
        </p:txBody>
      </p:sp>
      <p:sp>
        <p:nvSpPr>
          <p:cNvPr id="7" name="TextBox 6"/>
          <p:cNvSpPr txBox="1"/>
          <p:nvPr/>
        </p:nvSpPr>
        <p:spPr>
          <a:xfrm>
            <a:off x="2152650" y="5921830"/>
            <a:ext cx="3624036" cy="307777"/>
          </a:xfrm>
          <a:prstGeom prst="rect">
            <a:avLst/>
          </a:prstGeom>
          <a:noFill/>
        </p:spPr>
        <p:txBody>
          <a:bodyPr wrap="square" rtlCol="0">
            <a:spAutoFit/>
          </a:bodyPr>
          <a:lstStyle/>
          <a:p>
            <a:r>
              <a:rPr lang="en-US" sz="1400" dirty="0"/>
              <a:t>Source: Narayanan et al. (2016)</a:t>
            </a:r>
          </a:p>
        </p:txBody>
      </p:sp>
    </p:spTree>
    <p:extLst>
      <p:ext uri="{BB962C8B-B14F-4D97-AF65-F5344CB8AC3E}">
        <p14:creationId xmlns:p14="http://schemas.microsoft.com/office/powerpoint/2010/main" val="19161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 (Daily)</a:t>
            </a:r>
          </a:p>
        </p:txBody>
      </p:sp>
      <p:pic>
        <p:nvPicPr>
          <p:cNvPr id="6" name="Content Placeholder 5"/>
          <p:cNvPicPr>
            <a:picLocks noGrp="1" noChangeAspect="1"/>
          </p:cNvPicPr>
          <p:nvPr>
            <p:ph idx="1"/>
          </p:nvPr>
        </p:nvPicPr>
        <p:blipFill>
          <a:blip r:embed="rId2"/>
          <a:stretch>
            <a:fillRect/>
          </a:stretch>
        </p:blipFill>
        <p:spPr>
          <a:xfrm>
            <a:off x="2598820" y="1786714"/>
            <a:ext cx="6702530" cy="4351338"/>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a:t>
            </a:fld>
            <a:endParaRPr lang="en-US"/>
          </a:p>
        </p:txBody>
      </p:sp>
    </p:spTree>
    <p:extLst>
      <p:ext uri="{BB962C8B-B14F-4D97-AF65-F5344CB8AC3E}">
        <p14:creationId xmlns:p14="http://schemas.microsoft.com/office/powerpoint/2010/main" val="1089560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Bitcoin block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50</a:t>
            </a:fld>
            <a:endParaRPr lang="en-US"/>
          </a:p>
        </p:txBody>
      </p:sp>
      <p:pic>
        <p:nvPicPr>
          <p:cNvPr id="8" name="Picture 7"/>
          <p:cNvPicPr>
            <a:picLocks noChangeAspect="1"/>
          </p:cNvPicPr>
          <p:nvPr/>
        </p:nvPicPr>
        <p:blipFill>
          <a:blip r:embed="rId2"/>
          <a:stretch>
            <a:fillRect/>
          </a:stretch>
        </p:blipFill>
        <p:spPr>
          <a:xfrm>
            <a:off x="3067050" y="1304257"/>
            <a:ext cx="6126602" cy="4552081"/>
          </a:xfrm>
          <a:prstGeom prst="rect">
            <a:avLst/>
          </a:prstGeom>
        </p:spPr>
      </p:pic>
      <p:sp>
        <p:nvSpPr>
          <p:cNvPr id="9" name="TextBox 8"/>
          <p:cNvSpPr txBox="1"/>
          <p:nvPr/>
        </p:nvSpPr>
        <p:spPr>
          <a:xfrm>
            <a:off x="1942290" y="6429984"/>
            <a:ext cx="1799617" cy="276999"/>
          </a:xfrm>
          <a:prstGeom prst="rect">
            <a:avLst/>
          </a:prstGeom>
          <a:noFill/>
        </p:spPr>
        <p:txBody>
          <a:bodyPr wrap="square" rtlCol="0">
            <a:spAutoFit/>
          </a:bodyPr>
          <a:lstStyle/>
          <a:p>
            <a:r>
              <a:rPr lang="en-US" sz="1200" dirty="0"/>
              <a:t>Source: blockchain.info</a:t>
            </a:r>
          </a:p>
        </p:txBody>
      </p:sp>
    </p:spTree>
    <p:extLst>
      <p:ext uri="{BB962C8B-B14F-4D97-AF65-F5344CB8AC3E}">
        <p14:creationId xmlns:p14="http://schemas.microsoft.com/office/powerpoint/2010/main" val="3423417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sp>
        <p:nvSpPr>
          <p:cNvPr id="3" name="Content Placeholder 2"/>
          <p:cNvSpPr>
            <a:spLocks noGrp="1"/>
          </p:cNvSpPr>
          <p:nvPr>
            <p:ph idx="1"/>
          </p:nvPr>
        </p:nvSpPr>
        <p:spPr/>
        <p:txBody>
          <a:bodyPr/>
          <a:lstStyle/>
          <a:p>
            <a:r>
              <a:rPr lang="en-US" dirty="0">
                <a:hlinkClick r:id="rId2"/>
              </a:rPr>
              <a:t>http:/coinmarketcap.com</a:t>
            </a:r>
          </a:p>
          <a:p>
            <a:r>
              <a:rPr lang="en-US" dirty="0">
                <a:hlinkClick r:id="rId2"/>
              </a:rPr>
              <a:t>https://bitinfocharts.com/</a:t>
            </a:r>
            <a:endParaRPr lang="en-US" dirty="0"/>
          </a:p>
          <a:p>
            <a:r>
              <a:rPr lang="en-US" dirty="0"/>
              <a:t>http:/blockchain.info/</a:t>
            </a:r>
          </a:p>
          <a:p>
            <a:r>
              <a:rPr lang="en-US" dirty="0">
                <a:hlinkClick r:id="rId3"/>
              </a:rPr>
              <a:t>https://live.blockcypher.com/</a:t>
            </a:r>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51</a:t>
            </a:fld>
            <a:endParaRPr lang="en-US"/>
          </a:p>
        </p:txBody>
      </p:sp>
    </p:spTree>
    <p:extLst>
      <p:ext uri="{BB962C8B-B14F-4D97-AF65-F5344CB8AC3E}">
        <p14:creationId xmlns:p14="http://schemas.microsoft.com/office/powerpoint/2010/main" val="2204138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p>
        </p:txBody>
      </p:sp>
      <p:sp>
        <p:nvSpPr>
          <p:cNvPr id="3" name="Content Placeholder 2"/>
          <p:cNvSpPr>
            <a:spLocks noGrp="1"/>
          </p:cNvSpPr>
          <p:nvPr>
            <p:ph idx="1"/>
          </p:nvPr>
        </p:nvSpPr>
        <p:spPr/>
        <p:txBody>
          <a:bodyPr/>
          <a:lstStyle/>
          <a:p>
            <a:pPr marL="0" indent="0">
              <a:buNone/>
            </a:pPr>
            <a:r>
              <a:rPr lang="en-US" dirty="0">
                <a:solidFill>
                  <a:srgbClr val="0070C0"/>
                </a:solidFill>
              </a:rPr>
              <a:t>Bitcoin is a distributed ledger</a:t>
            </a:r>
          </a:p>
          <a:p>
            <a:r>
              <a:rPr lang="en-US" dirty="0"/>
              <a:t>Who maintains the ledger of transactions?</a:t>
            </a:r>
          </a:p>
          <a:p>
            <a:r>
              <a:rPr lang="en-US" dirty="0"/>
              <a:t>Who determines which transactions are valid?</a:t>
            </a:r>
          </a:p>
          <a:p>
            <a:r>
              <a:rPr lang="en-US" dirty="0"/>
              <a:t>Who creates new bitcoins?</a:t>
            </a:r>
          </a:p>
          <a:p>
            <a:pPr marL="0" indent="0">
              <a:buNone/>
            </a:pPr>
            <a:endParaRPr lang="en-US" dirty="0">
              <a:solidFill>
                <a:srgbClr val="0070C0"/>
              </a:solidFill>
            </a:endParaRPr>
          </a:p>
          <a:p>
            <a:pPr marL="0" indent="0">
              <a:buNone/>
            </a:pPr>
            <a:r>
              <a:rPr lang="en-US" dirty="0">
                <a:solidFill>
                  <a:srgbClr val="0070C0"/>
                </a:solidFill>
              </a:rPr>
              <a:t>Answer:</a:t>
            </a:r>
          </a:p>
          <a:p>
            <a:r>
              <a:rPr lang="en-US" dirty="0">
                <a:solidFill>
                  <a:srgbClr val="00B050"/>
                </a:solidFill>
              </a:rPr>
              <a:t>The miners</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52</a:t>
            </a:fld>
            <a:endParaRPr lang="en-US"/>
          </a:p>
        </p:txBody>
      </p:sp>
    </p:spTree>
    <p:extLst>
      <p:ext uri="{BB962C8B-B14F-4D97-AF65-F5344CB8AC3E}">
        <p14:creationId xmlns:p14="http://schemas.microsoft.com/office/powerpoint/2010/main" val="402807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p>
        </p:txBody>
      </p:sp>
      <p:sp>
        <p:nvSpPr>
          <p:cNvPr id="3" name="Content Placeholder 2"/>
          <p:cNvSpPr>
            <a:spLocks noGrp="1"/>
          </p:cNvSpPr>
          <p:nvPr>
            <p:ph idx="1"/>
          </p:nvPr>
        </p:nvSpPr>
        <p:spPr/>
        <p:txBody>
          <a:bodyPr/>
          <a:lstStyle/>
          <a:p>
            <a:r>
              <a:rPr lang="en-US" dirty="0"/>
              <a:t>Miners keep the entire history of Bitcoin transactions and maintain the ledger</a:t>
            </a:r>
          </a:p>
          <a:p>
            <a:r>
              <a:rPr lang="en-US" dirty="0"/>
              <a:t>When Alice sends Bitcoins to Bob</a:t>
            </a:r>
          </a:p>
          <a:p>
            <a:pPr lvl="1"/>
            <a:r>
              <a:rPr lang="en-US" dirty="0"/>
              <a:t>She broadcasts the transaction to the miners on the network</a:t>
            </a:r>
          </a:p>
          <a:p>
            <a:pPr lvl="1"/>
            <a:r>
              <a:rPr lang="en-US" dirty="0"/>
              <a:t>Miners verify that the transaction is valid</a:t>
            </a:r>
          </a:p>
          <a:p>
            <a:pPr lvl="2"/>
            <a:r>
              <a:rPr lang="en-US" dirty="0"/>
              <a:t>Alice has the amount to spend</a:t>
            </a:r>
          </a:p>
          <a:p>
            <a:pPr lvl="2"/>
            <a:r>
              <a:rPr lang="en-US" dirty="0"/>
              <a:t>No double-spending</a:t>
            </a:r>
          </a:p>
          <a:p>
            <a:pPr lvl="1"/>
            <a:r>
              <a:rPr lang="en-US" dirty="0"/>
              <a:t>Miners seal the transaction onto the ledger by completing a computational task (“mining”)</a:t>
            </a:r>
          </a:p>
          <a:p>
            <a:pPr lvl="1"/>
            <a:endParaRPr lang="en-US" dirty="0"/>
          </a:p>
          <a:p>
            <a:pPr lvl="2"/>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53</a:t>
            </a:fld>
            <a:endParaRPr lang="en-US"/>
          </a:p>
        </p:txBody>
      </p:sp>
    </p:spTree>
    <p:extLst>
      <p:ext uri="{BB962C8B-B14F-4D97-AF65-F5344CB8AC3E}">
        <p14:creationId xmlns:p14="http://schemas.microsoft.com/office/powerpoint/2010/main" val="497960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p>
        </p:txBody>
      </p:sp>
      <p:sp>
        <p:nvSpPr>
          <p:cNvPr id="3" name="Content Placeholder 2"/>
          <p:cNvSpPr>
            <a:spLocks noGrp="1"/>
          </p:cNvSpPr>
          <p:nvPr>
            <p:ph idx="1"/>
          </p:nvPr>
        </p:nvSpPr>
        <p:spPr/>
        <p:txBody>
          <a:bodyPr>
            <a:normAutofit/>
          </a:bodyPr>
          <a:lstStyle/>
          <a:p>
            <a:r>
              <a:rPr lang="en-US" dirty="0"/>
              <a:t>Key to Bitcoin’s success as a cryptocurrency is mechanism of mining and the economic incentives to the miners</a:t>
            </a:r>
          </a:p>
          <a:p>
            <a:pPr marL="0" indent="0">
              <a:buNone/>
            </a:pPr>
            <a:r>
              <a:rPr lang="en-US" dirty="0">
                <a:solidFill>
                  <a:srgbClr val="0070C0"/>
                </a:solidFill>
              </a:rPr>
              <a:t>Miners’ rewards</a:t>
            </a:r>
          </a:p>
          <a:p>
            <a:r>
              <a:rPr lang="en-US" dirty="0"/>
              <a:t>Block rewards</a:t>
            </a:r>
          </a:p>
          <a:p>
            <a:pPr lvl="1"/>
            <a:r>
              <a:rPr lang="en-US" dirty="0"/>
              <a:t>For each new block, the miner who seals the block onto the </a:t>
            </a:r>
            <a:r>
              <a:rPr lang="en-US" dirty="0" err="1"/>
              <a:t>blockchain</a:t>
            </a:r>
            <a:r>
              <a:rPr lang="en-US" dirty="0"/>
              <a:t> receives new bitcoins as rewards</a:t>
            </a:r>
          </a:p>
          <a:p>
            <a:pPr lvl="1"/>
            <a:r>
              <a:rPr lang="en-US" dirty="0"/>
              <a:t>As in 2017, the block rewards are 12.5 bitcoins</a:t>
            </a:r>
          </a:p>
          <a:p>
            <a:r>
              <a:rPr lang="en-US" dirty="0"/>
              <a:t>Transaction fees</a:t>
            </a:r>
          </a:p>
          <a:p>
            <a:pPr lvl="1"/>
            <a:r>
              <a:rPr lang="en-US" dirty="0"/>
              <a:t>Miners also collect small fees for each transaction</a:t>
            </a:r>
          </a:p>
          <a:p>
            <a:pPr lvl="1"/>
            <a:r>
              <a:rPr lang="en-US" dirty="0"/>
              <a:t>Higher transaction fees ensure faster execution</a:t>
            </a:r>
          </a:p>
          <a:p>
            <a:pPr marL="914400" lvl="2" indent="0">
              <a:buNone/>
            </a:pPr>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54</a:t>
            </a:fld>
            <a:endParaRPr lang="en-US"/>
          </a:p>
        </p:txBody>
      </p:sp>
    </p:spTree>
    <p:extLst>
      <p:ext uri="{BB962C8B-B14F-4D97-AF65-F5344CB8AC3E}">
        <p14:creationId xmlns:p14="http://schemas.microsoft.com/office/powerpoint/2010/main" val="3913762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p>
        </p:txBody>
      </p:sp>
      <p:sp>
        <p:nvSpPr>
          <p:cNvPr id="3" name="Content Placeholder 2"/>
          <p:cNvSpPr>
            <a:spLocks noGrp="1"/>
          </p:cNvSpPr>
          <p:nvPr>
            <p:ph idx="1"/>
          </p:nvPr>
        </p:nvSpPr>
        <p:spPr/>
        <p:txBody>
          <a:bodyPr/>
          <a:lstStyle/>
          <a:p>
            <a:r>
              <a:rPr lang="en-US" dirty="0"/>
              <a:t>Mining reward halve around every 4 years, starting with 50 bitcoins/block in 2009</a:t>
            </a:r>
          </a:p>
          <a:p>
            <a:r>
              <a:rPr lang="en-US" dirty="0"/>
              <a:t>Block rewards will stop at around year 2140</a:t>
            </a:r>
          </a:p>
          <a:p>
            <a:r>
              <a:rPr lang="en-US" dirty="0"/>
              <a:t>Total number of bitcoins capped at 21 million</a:t>
            </a:r>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55</a:t>
            </a:fld>
            <a:endParaRPr lang="en-US"/>
          </a:p>
        </p:txBody>
      </p:sp>
    </p:spTree>
    <p:extLst>
      <p:ext uri="{BB962C8B-B14F-4D97-AF65-F5344CB8AC3E}">
        <p14:creationId xmlns:p14="http://schemas.microsoft.com/office/powerpoint/2010/main" val="513989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p>
        </p:txBody>
      </p:sp>
      <p:pic>
        <p:nvPicPr>
          <p:cNvPr id="6" name="Content Placeholder 5"/>
          <p:cNvPicPr>
            <a:picLocks noGrp="1" noChangeAspect="1"/>
          </p:cNvPicPr>
          <p:nvPr>
            <p:ph idx="1"/>
          </p:nvPr>
        </p:nvPicPr>
        <p:blipFill>
          <a:blip r:embed="rId2"/>
          <a:stretch>
            <a:fillRect/>
          </a:stretch>
        </p:blipFill>
        <p:spPr>
          <a:xfrm>
            <a:off x="2562226" y="1279940"/>
            <a:ext cx="6770461" cy="5037408"/>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56</a:t>
            </a:fld>
            <a:endParaRPr lang="en-US"/>
          </a:p>
        </p:txBody>
      </p:sp>
      <p:cxnSp>
        <p:nvCxnSpPr>
          <p:cNvPr id="11" name="Straight Arrow Connector 10"/>
          <p:cNvCxnSpPr/>
          <p:nvPr/>
        </p:nvCxnSpPr>
        <p:spPr>
          <a:xfrm flipH="1">
            <a:off x="5326744" y="1843314"/>
            <a:ext cx="275771" cy="71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58971" y="1279940"/>
            <a:ext cx="2235200" cy="707886"/>
          </a:xfrm>
          <a:prstGeom prst="rect">
            <a:avLst/>
          </a:prstGeom>
          <a:noFill/>
        </p:spPr>
        <p:txBody>
          <a:bodyPr wrap="square" rtlCol="0">
            <a:spAutoFit/>
          </a:bodyPr>
          <a:lstStyle/>
          <a:p>
            <a:r>
              <a:rPr lang="en-US" sz="2000" dirty="0"/>
              <a:t>Reward is 12.5 BTC in 2017</a:t>
            </a:r>
          </a:p>
        </p:txBody>
      </p:sp>
      <p:sp>
        <p:nvSpPr>
          <p:cNvPr id="15" name="TextBox 14"/>
          <p:cNvSpPr txBox="1"/>
          <p:nvPr/>
        </p:nvSpPr>
        <p:spPr>
          <a:xfrm>
            <a:off x="2148115" y="6316085"/>
            <a:ext cx="3178629" cy="276999"/>
          </a:xfrm>
          <a:prstGeom prst="rect">
            <a:avLst/>
          </a:prstGeom>
          <a:noFill/>
        </p:spPr>
        <p:txBody>
          <a:bodyPr wrap="square" rtlCol="0">
            <a:spAutoFit/>
          </a:bodyPr>
          <a:lstStyle/>
          <a:p>
            <a:r>
              <a:rPr lang="en-US" sz="1200" dirty="0"/>
              <a:t>Source: Narayanan et al (2016)</a:t>
            </a:r>
          </a:p>
        </p:txBody>
      </p:sp>
    </p:spTree>
    <p:extLst>
      <p:ext uri="{BB962C8B-B14F-4D97-AF65-F5344CB8AC3E}">
        <p14:creationId xmlns:p14="http://schemas.microsoft.com/office/powerpoint/2010/main" val="4199775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and Proof of Work</a:t>
            </a:r>
          </a:p>
        </p:txBody>
      </p:sp>
      <p:sp>
        <p:nvSpPr>
          <p:cNvPr id="3" name="Content Placeholder 2"/>
          <p:cNvSpPr>
            <a:spLocks noGrp="1"/>
          </p:cNvSpPr>
          <p:nvPr>
            <p:ph idx="1"/>
          </p:nvPr>
        </p:nvSpPr>
        <p:spPr/>
        <p:txBody>
          <a:bodyPr/>
          <a:lstStyle/>
          <a:p>
            <a:r>
              <a:rPr lang="en-US" dirty="0"/>
              <a:t>Sybil attack</a:t>
            </a:r>
          </a:p>
          <a:p>
            <a:pPr lvl="1"/>
            <a:r>
              <a:rPr lang="en-US" dirty="0"/>
              <a:t>In a decentralized network, all nodes are equal</a:t>
            </a:r>
          </a:p>
          <a:p>
            <a:pPr lvl="1"/>
            <a:r>
              <a:rPr lang="en-US" dirty="0"/>
              <a:t>An adversary can set up a large number of nodes on the network and try to change the </a:t>
            </a:r>
            <a:r>
              <a:rPr lang="en-US" dirty="0" err="1"/>
              <a:t>blockchain</a:t>
            </a:r>
            <a:r>
              <a:rPr lang="en-US" dirty="0"/>
              <a:t> in their favor</a:t>
            </a:r>
          </a:p>
          <a:p>
            <a:r>
              <a:rPr lang="en-US" dirty="0"/>
              <a:t>To prevent such attacks, mining should consume some kind of resources so that Sybil attack is very costly </a:t>
            </a:r>
          </a:p>
          <a:p>
            <a:r>
              <a:rPr lang="en-US" b="1" dirty="0">
                <a:solidFill>
                  <a:srgbClr val="0070C0"/>
                </a:solidFill>
              </a:rPr>
              <a:t>Proof of work</a:t>
            </a:r>
            <a:r>
              <a:rPr lang="en-US" dirty="0"/>
              <a:t>: mining consumes computing power</a:t>
            </a:r>
          </a:p>
          <a:p>
            <a:r>
              <a:rPr lang="en-US" dirty="0"/>
              <a:t>Miners need to solve a mathematical puzzle to get the block reward and write to the </a:t>
            </a:r>
            <a:r>
              <a:rPr lang="en-US" dirty="0" err="1"/>
              <a:t>blockchain</a:t>
            </a: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57</a:t>
            </a:fld>
            <a:endParaRPr lang="en-US"/>
          </a:p>
        </p:txBody>
      </p:sp>
    </p:spTree>
    <p:extLst>
      <p:ext uri="{BB962C8B-B14F-4D97-AF65-F5344CB8AC3E}">
        <p14:creationId xmlns:p14="http://schemas.microsoft.com/office/powerpoint/2010/main" val="1949352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Content Placeholder 2"/>
          <p:cNvSpPr>
            <a:spLocks noGrp="1"/>
          </p:cNvSpPr>
          <p:nvPr>
            <p:ph idx="1"/>
          </p:nvPr>
        </p:nvSpPr>
        <p:spPr/>
        <p:txBody>
          <a:bodyPr/>
          <a:lstStyle/>
          <a:p>
            <a:r>
              <a:rPr lang="en-US" dirty="0"/>
              <a:t>The miners compute the hash of block in progress together with a </a:t>
            </a:r>
            <a:r>
              <a:rPr lang="en-US" b="1" dirty="0">
                <a:solidFill>
                  <a:srgbClr val="0070C0"/>
                </a:solidFill>
              </a:rPr>
              <a:t>nonce</a:t>
            </a:r>
            <a:r>
              <a:rPr lang="en-US" dirty="0"/>
              <a:t>, a fixed-length number</a:t>
            </a:r>
            <a:endParaRPr lang="en-US" b="1" dirty="0">
              <a:solidFill>
                <a:srgbClr val="0070C0"/>
              </a:solidFill>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58</a:t>
            </a:fld>
            <a:endParaRPr lang="en-US"/>
          </a:p>
        </p:txBody>
      </p:sp>
      <p:pic>
        <p:nvPicPr>
          <p:cNvPr id="7" name="Picture 6"/>
          <p:cNvPicPr>
            <a:picLocks noChangeAspect="1"/>
          </p:cNvPicPr>
          <p:nvPr/>
        </p:nvPicPr>
        <p:blipFill>
          <a:blip r:embed="rId2"/>
          <a:stretch>
            <a:fillRect/>
          </a:stretch>
        </p:blipFill>
        <p:spPr>
          <a:xfrm>
            <a:off x="2426154" y="3085393"/>
            <a:ext cx="7339692" cy="3091570"/>
          </a:xfrm>
          <a:prstGeom prst="rect">
            <a:avLst/>
          </a:prstGeom>
        </p:spPr>
      </p:pic>
      <p:sp>
        <p:nvSpPr>
          <p:cNvPr id="8" name="TextBox 7"/>
          <p:cNvSpPr txBox="1"/>
          <p:nvPr/>
        </p:nvSpPr>
        <p:spPr>
          <a:xfrm>
            <a:off x="2152650" y="6356352"/>
            <a:ext cx="2941864" cy="461665"/>
          </a:xfrm>
          <a:prstGeom prst="rect">
            <a:avLst/>
          </a:prstGeom>
          <a:noFill/>
        </p:spPr>
        <p:txBody>
          <a:bodyPr wrap="square" rtlCol="0">
            <a:spAutoFit/>
          </a:bodyPr>
          <a:lstStyle/>
          <a:p>
            <a:r>
              <a:rPr lang="en-US" sz="1200" dirty="0"/>
              <a:t>Source: King, Williams and </a:t>
            </a:r>
            <a:r>
              <a:rPr lang="en-US" sz="1200" dirty="0" err="1"/>
              <a:t>Yanofsky</a:t>
            </a:r>
            <a:r>
              <a:rPr lang="en-US" sz="1200" dirty="0"/>
              <a:t> (2013)</a:t>
            </a:r>
          </a:p>
        </p:txBody>
      </p:sp>
    </p:spTree>
    <p:extLst>
      <p:ext uri="{BB962C8B-B14F-4D97-AF65-F5344CB8AC3E}">
        <p14:creationId xmlns:p14="http://schemas.microsoft.com/office/powerpoint/2010/main" val="27536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Bef>
                    <a:spcPts val="0"/>
                  </a:spcBef>
                </a:pPr>
                <a:r>
                  <a:rPr lang="en-US" b="1" dirty="0">
                    <a:solidFill>
                      <a:srgbClr val="0070C0"/>
                    </a:solidFill>
                  </a:rPr>
                  <a:t>Goal</a:t>
                </a:r>
                <a:r>
                  <a:rPr lang="en-US" dirty="0"/>
                  <a:t>: find a nonce such that the resulting hash is smaller than a target number</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𝑛𝑜𝑛𝑐𝑒</m:t>
                          </m:r>
                        </m:e>
                      </m:d>
                      <m:r>
                        <a:rPr lang="en-US" b="0" i="1" smtClean="0">
                          <a:latin typeface="Cambria Math" panose="02040503050406030204" pitchFamily="18" charset="0"/>
                        </a:rPr>
                        <m:t>𝑏𝑙𝑜𝑐𝑘</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𝑝𝑟𝑜𝑔𝑟𝑒𝑠𝑠</m:t>
                      </m:r>
                      <m:r>
                        <a:rPr lang="en-US" b="0" i="1" smtClean="0">
                          <a:latin typeface="Cambria Math" panose="02040503050406030204" pitchFamily="18" charset="0"/>
                        </a:rPr>
                        <m:t>)&lt;</m:t>
                      </m:r>
                      <m:r>
                        <a:rPr lang="en-US" b="0" i="1" smtClean="0">
                          <a:latin typeface="Cambria Math" panose="02040503050406030204" pitchFamily="18" charset="0"/>
                        </a:rPr>
                        <m:t>𝑡𝑎𝑟𝑔𝑒𝑡</m:t>
                      </m:r>
                    </m:oMath>
                  </m:oMathPara>
                </a14:m>
                <a:endParaRPr lang="en-US" dirty="0"/>
              </a:p>
              <a:p>
                <a:r>
                  <a:rPr lang="en-US" dirty="0"/>
                  <a:t>The target in December 2017 has 18 zeros at the beginning</a:t>
                </a:r>
              </a:p>
              <a:p>
                <a:r>
                  <a:rPr lang="en-US" dirty="0"/>
                  <a:t>The hash of a recent block</a:t>
                </a:r>
              </a:p>
              <a:p>
                <a:pPr marL="0" indent="0">
                  <a:buNone/>
                </a:pPr>
                <a:r>
                  <a:rPr lang="en-US" sz="1900" dirty="0">
                    <a:solidFill>
                      <a:srgbClr val="00B050"/>
                    </a:solidFill>
                  </a:rPr>
                  <a:t>000000000000000000851acb652d32e4e8a9e29aa216d765ec686c18d0a3e250</a:t>
                </a:r>
              </a:p>
              <a:p>
                <a:r>
                  <a:rPr lang="en-US" dirty="0"/>
                  <a:t>The more zeros, the more challenging the task is</a:t>
                </a:r>
              </a:p>
              <a:p>
                <a:r>
                  <a:rPr lang="en-US" dirty="0"/>
                  <a:t>To find this hash, a miner needs to try on average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18</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21</m:t>
                        </m:r>
                      </m:sup>
                    </m:sSup>
                  </m:oMath>
                </a14:m>
                <a:r>
                  <a:rPr lang="en-US" dirty="0"/>
                  <a:t> different </a:t>
                </a:r>
                <a:r>
                  <a:rPr lang="en-US" dirty="0" err="1"/>
                  <a:t>nonces</a:t>
                </a:r>
                <a:r>
                  <a:rPr lang="en-US" dirty="0"/>
                  <a:t>, or perform 5 billion </a:t>
                </a:r>
                <a:r>
                  <a:rPr lang="en-US" dirty="0" err="1"/>
                  <a:t>terahashes</a:t>
                </a:r>
                <a:r>
                  <a:rPr lang="en-US" dirty="0"/>
                  <a:t>!</a:t>
                </a:r>
              </a:p>
              <a:p>
                <a:pPr marL="0" indent="0">
                  <a:buNone/>
                </a:pP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0" t="-154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59</a:t>
            </a:fld>
            <a:endParaRPr lang="en-US"/>
          </a:p>
        </p:txBody>
      </p:sp>
    </p:spTree>
    <p:extLst>
      <p:ext uri="{BB962C8B-B14F-4D97-AF65-F5344CB8AC3E}">
        <p14:creationId xmlns:p14="http://schemas.microsoft.com/office/powerpoint/2010/main" val="85668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Desired Features of Digital Currencies</a:t>
            </a:r>
          </a:p>
        </p:txBody>
      </p:sp>
      <p:sp>
        <p:nvSpPr>
          <p:cNvPr id="3" name="Content Placeholder 2"/>
          <p:cNvSpPr>
            <a:spLocks noGrp="1"/>
          </p:cNvSpPr>
          <p:nvPr>
            <p:ph idx="1"/>
          </p:nvPr>
        </p:nvSpPr>
        <p:spPr/>
        <p:txBody>
          <a:bodyPr>
            <a:normAutofit/>
          </a:bodyPr>
          <a:lstStyle/>
          <a:p>
            <a:r>
              <a:rPr lang="en-US" dirty="0"/>
              <a:t>Security</a:t>
            </a:r>
          </a:p>
          <a:p>
            <a:pPr lvl="1"/>
            <a:r>
              <a:rPr lang="en-US" dirty="0"/>
              <a:t>One cannot forge the currency</a:t>
            </a:r>
          </a:p>
          <a:p>
            <a:pPr lvl="1"/>
            <a:r>
              <a:rPr lang="en-US" dirty="0"/>
              <a:t>Only the owner of the money can spend it</a:t>
            </a:r>
          </a:p>
          <a:p>
            <a:pPr lvl="1"/>
            <a:r>
              <a:rPr lang="en-US" dirty="0"/>
              <a:t>The owner maintains (some amount of) anonymity</a:t>
            </a:r>
          </a:p>
          <a:p>
            <a:pPr lvl="1"/>
            <a:r>
              <a:rPr lang="en-US" dirty="0"/>
              <a:t>No double-spending: one cannot spend the same money twice</a:t>
            </a:r>
          </a:p>
          <a:p>
            <a:r>
              <a:rPr lang="en-US" dirty="0"/>
              <a:t>Convenience</a:t>
            </a:r>
          </a:p>
          <a:p>
            <a:pPr lvl="1"/>
            <a:r>
              <a:rPr lang="en-US" dirty="0"/>
              <a:t>Divisible and Fungible</a:t>
            </a:r>
          </a:p>
          <a:p>
            <a:pPr lvl="1"/>
            <a:r>
              <a:rPr lang="en-US" dirty="0"/>
              <a:t>Easy to use</a:t>
            </a:r>
          </a:p>
          <a:p>
            <a:pPr lvl="1"/>
            <a:r>
              <a:rPr lang="en-US" dirty="0"/>
              <a:t>Fast transactions</a:t>
            </a:r>
          </a:p>
          <a:p>
            <a:pPr lvl="1"/>
            <a:r>
              <a:rPr lang="en-US" dirty="0"/>
              <a:t>Network should be resilient: decentralized network</a:t>
            </a:r>
          </a:p>
          <a:p>
            <a:pPr lvl="1"/>
            <a:endParaRPr lang="en-US" dirty="0"/>
          </a:p>
          <a:p>
            <a:endParaRPr lang="en-US" dirty="0"/>
          </a:p>
          <a:p>
            <a:pPr lvl="1"/>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a:t>
            </a:fld>
            <a:endParaRPr lang="en-US"/>
          </a:p>
        </p:txBody>
      </p:sp>
    </p:spTree>
    <p:extLst>
      <p:ext uri="{BB962C8B-B14F-4D97-AF65-F5344CB8AC3E}">
        <p14:creationId xmlns:p14="http://schemas.microsoft.com/office/powerpoint/2010/main" val="41271978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Content Placeholder 2"/>
          <p:cNvSpPr>
            <a:spLocks noGrp="1"/>
          </p:cNvSpPr>
          <p:nvPr>
            <p:ph idx="1"/>
          </p:nvPr>
        </p:nvSpPr>
        <p:spPr/>
        <p:txBody>
          <a:bodyPr/>
          <a:lstStyle/>
          <a:p>
            <a:r>
              <a:rPr lang="en-US" dirty="0"/>
              <a:t>Example: Find a nonce so that there are three leading zeros in the SHA-256 hash</a:t>
            </a:r>
          </a:p>
          <a:p>
            <a:r>
              <a:rPr lang="en-US" sz="1800" dirty="0"/>
              <a:t>“Hello World!0” </a:t>
            </a:r>
            <a:r>
              <a:rPr lang="en-US" sz="1800" dirty="0">
                <a:sym typeface="Wingdings" panose="05000000000000000000" pitchFamily="2" charset="2"/>
              </a:rPr>
              <a:t> </a:t>
            </a:r>
            <a:r>
              <a:rPr lang="en-US" sz="1800" dirty="0"/>
              <a:t> </a:t>
            </a:r>
            <a:r>
              <a:rPr lang="en-US" sz="1800" dirty="0">
                <a:solidFill>
                  <a:srgbClr val="00B050"/>
                </a:solidFill>
              </a:rPr>
              <a:t>e59f8bdf1305e382a4919ccefd613d3eebae612aa4c443f3af2d65663de3b075</a:t>
            </a:r>
          </a:p>
          <a:p>
            <a:r>
              <a:rPr lang="en-US" sz="1800" dirty="0"/>
              <a:t>“Hello World!1” </a:t>
            </a:r>
            <a:r>
              <a:rPr lang="en-US" sz="1800" dirty="0">
                <a:sym typeface="Wingdings" panose="05000000000000000000" pitchFamily="2" charset="2"/>
              </a:rPr>
              <a:t> </a:t>
            </a:r>
            <a:r>
              <a:rPr lang="en-US" sz="1800" dirty="0">
                <a:solidFill>
                  <a:srgbClr val="00B050"/>
                </a:solidFill>
              </a:rPr>
              <a:t>9e2be792bcd092bd5ab7bdac7bda1ae5d0db9f6d052a3c819615900c7c06e9be</a:t>
            </a:r>
          </a:p>
          <a:p>
            <a:r>
              <a:rPr lang="en-US" sz="1800" dirty="0"/>
              <a:t>“Hello World!2” </a:t>
            </a:r>
            <a:r>
              <a:rPr lang="en-US" sz="1800" dirty="0">
                <a:sym typeface="Wingdings" panose="05000000000000000000" pitchFamily="2" charset="2"/>
              </a:rPr>
              <a:t> </a:t>
            </a:r>
            <a:r>
              <a:rPr lang="en-US" sz="1800" dirty="0">
                <a:solidFill>
                  <a:srgbClr val="00B050"/>
                </a:solidFill>
              </a:rPr>
              <a:t>cacb96bf2e7873afedc96859081e535f44588be761a6169bed0623d1e5dd18c8</a:t>
            </a:r>
          </a:p>
          <a:p>
            <a:pPr marL="0" indent="0">
              <a:buNone/>
            </a:pPr>
            <a:r>
              <a:rPr lang="en-US" sz="1800" dirty="0"/>
              <a:t>…</a:t>
            </a:r>
          </a:p>
          <a:p>
            <a:r>
              <a:rPr lang="en-US" sz="1800" dirty="0"/>
              <a:t>“Hello World!460”</a:t>
            </a:r>
            <a:r>
              <a:rPr lang="en-US" sz="1800" dirty="0">
                <a:sym typeface="Wingdings" panose="05000000000000000000" pitchFamily="2" charset="2"/>
              </a:rPr>
              <a:t> </a:t>
            </a:r>
            <a:r>
              <a:rPr lang="en-US" sz="1800" dirty="0">
                <a:solidFill>
                  <a:srgbClr val="00B050"/>
                </a:solidFill>
              </a:rPr>
              <a:t>0007ff56bd7816cff5a889f831a27c48198ad2943e6b662dfbc240b291556994</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60</a:t>
            </a:fld>
            <a:endParaRPr lang="en-US"/>
          </a:p>
        </p:txBody>
      </p:sp>
    </p:spTree>
    <p:extLst>
      <p:ext uri="{BB962C8B-B14F-4D97-AF65-F5344CB8AC3E}">
        <p14:creationId xmlns:p14="http://schemas.microsoft.com/office/powerpoint/2010/main" val="3504927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Python Code</a:t>
            </a:r>
          </a:p>
        </p:txBody>
      </p:sp>
      <p:sp>
        <p:nvSpPr>
          <p:cNvPr id="3" name="Content Placeholder 2"/>
          <p:cNvSpPr>
            <a:spLocks noGrp="1"/>
          </p:cNvSpPr>
          <p:nvPr>
            <p:ph idx="1"/>
          </p:nvPr>
        </p:nvSpPr>
        <p:spPr/>
        <p:txBody>
          <a:bodyPr>
            <a:noAutofit/>
          </a:bodyPr>
          <a:lstStyle/>
          <a:p>
            <a:pPr marL="0" indent="0">
              <a:spcBef>
                <a:spcPts val="0"/>
              </a:spcBef>
              <a:spcAft>
                <a:spcPts val="600"/>
              </a:spcAft>
              <a:buNone/>
            </a:pPr>
            <a:r>
              <a:rPr lang="en-US" sz="2400" dirty="0"/>
              <a:t>import </a:t>
            </a:r>
            <a:r>
              <a:rPr lang="en-US" sz="2400" dirty="0" err="1"/>
              <a:t>hashlib</a:t>
            </a:r>
            <a:endParaRPr lang="en-US" sz="2400" dirty="0"/>
          </a:p>
          <a:p>
            <a:pPr marL="0" indent="0">
              <a:spcBef>
                <a:spcPts val="0"/>
              </a:spcBef>
              <a:spcAft>
                <a:spcPts val="600"/>
              </a:spcAft>
              <a:buNone/>
            </a:pPr>
            <a:r>
              <a:rPr lang="en-US" sz="2400" dirty="0" err="1"/>
              <a:t>initstr</a:t>
            </a:r>
            <a:r>
              <a:rPr lang="en-US" sz="2400" dirty="0"/>
              <a:t> = 'Hello World!'</a:t>
            </a:r>
          </a:p>
          <a:p>
            <a:pPr marL="0" indent="0">
              <a:spcBef>
                <a:spcPts val="0"/>
              </a:spcBef>
              <a:spcAft>
                <a:spcPts val="600"/>
              </a:spcAft>
              <a:buNone/>
            </a:pPr>
            <a:r>
              <a:rPr lang="en-US" sz="2400" dirty="0"/>
              <a:t>for nonce in range(0, 2000):</a:t>
            </a:r>
          </a:p>
          <a:p>
            <a:pPr marL="0" indent="0">
              <a:spcBef>
                <a:spcPts val="0"/>
              </a:spcBef>
              <a:spcAft>
                <a:spcPts val="600"/>
              </a:spcAft>
              <a:buNone/>
            </a:pPr>
            <a:r>
              <a:rPr lang="en-US" sz="2400" dirty="0"/>
              <a:t>    </a:t>
            </a:r>
            <a:r>
              <a:rPr lang="en-US" sz="2400" dirty="0" err="1"/>
              <a:t>hash_object</a:t>
            </a:r>
            <a:r>
              <a:rPr lang="en-US" sz="2400" dirty="0"/>
              <a:t> = hashlib.sha256((</a:t>
            </a:r>
            <a:r>
              <a:rPr lang="en-US" sz="2400" dirty="0" err="1"/>
              <a:t>initstr+str</a:t>
            </a:r>
            <a:r>
              <a:rPr lang="en-US" sz="2400" dirty="0"/>
              <a:t>(nonce)).encode())</a:t>
            </a:r>
          </a:p>
          <a:p>
            <a:pPr marL="0" indent="0">
              <a:spcBef>
                <a:spcPts val="0"/>
              </a:spcBef>
              <a:spcAft>
                <a:spcPts val="600"/>
              </a:spcAft>
              <a:buNone/>
            </a:pPr>
            <a:r>
              <a:rPr lang="en-US" sz="2400" dirty="0"/>
              <a:t>    </a:t>
            </a:r>
            <a:r>
              <a:rPr lang="en-US" sz="2400" dirty="0" err="1"/>
              <a:t>hex_dig</a:t>
            </a:r>
            <a:r>
              <a:rPr lang="en-US" sz="2400" dirty="0"/>
              <a:t> = </a:t>
            </a:r>
            <a:r>
              <a:rPr lang="en-US" sz="2400" dirty="0" err="1"/>
              <a:t>hash_object.hexdigest</a:t>
            </a:r>
            <a:r>
              <a:rPr lang="en-US" sz="2400" dirty="0"/>
              <a:t>()</a:t>
            </a:r>
          </a:p>
          <a:p>
            <a:pPr marL="0" indent="0">
              <a:spcBef>
                <a:spcPts val="0"/>
              </a:spcBef>
              <a:spcAft>
                <a:spcPts val="600"/>
              </a:spcAft>
              <a:buNone/>
            </a:pPr>
            <a:r>
              <a:rPr lang="en-US" sz="2400" dirty="0"/>
              <a:t>    if </a:t>
            </a:r>
            <a:r>
              <a:rPr lang="en-US" sz="2400" dirty="0" err="1"/>
              <a:t>hex_dig</a:t>
            </a:r>
            <a:r>
              <a:rPr lang="en-US" sz="2400" dirty="0"/>
              <a:t>[0:3] == '000':</a:t>
            </a:r>
          </a:p>
          <a:p>
            <a:pPr marL="457200" lvl="1" indent="0">
              <a:spcBef>
                <a:spcPts val="0"/>
              </a:spcBef>
              <a:spcAft>
                <a:spcPts val="600"/>
              </a:spcAft>
              <a:buNone/>
            </a:pPr>
            <a:r>
              <a:rPr lang="en-US" dirty="0"/>
              <a:t>    print('Found nonce: ' + </a:t>
            </a:r>
            <a:r>
              <a:rPr lang="en-US" dirty="0" err="1"/>
              <a:t>str</a:t>
            </a:r>
            <a:r>
              <a:rPr lang="en-US" dirty="0"/>
              <a:t>(nonce))</a:t>
            </a:r>
          </a:p>
          <a:p>
            <a:pPr marL="457200" lvl="1" indent="0">
              <a:spcBef>
                <a:spcPts val="0"/>
              </a:spcBef>
              <a:spcAft>
                <a:spcPts val="600"/>
              </a:spcAft>
              <a:buNone/>
            </a:pPr>
            <a:r>
              <a:rPr lang="en-US" dirty="0"/>
              <a:t>    print('String: ' + </a:t>
            </a:r>
            <a:r>
              <a:rPr lang="en-US" dirty="0" err="1"/>
              <a:t>initstr+str</a:t>
            </a:r>
            <a:r>
              <a:rPr lang="en-US" dirty="0"/>
              <a:t>(nonce))</a:t>
            </a:r>
          </a:p>
          <a:p>
            <a:pPr marL="457200" lvl="1" indent="0">
              <a:spcBef>
                <a:spcPts val="0"/>
              </a:spcBef>
              <a:spcAft>
                <a:spcPts val="600"/>
              </a:spcAft>
              <a:buNone/>
            </a:pPr>
            <a:r>
              <a:rPr lang="en-US" dirty="0"/>
              <a:t>    print('Hash: '+ </a:t>
            </a:r>
            <a:r>
              <a:rPr lang="en-US" dirty="0" err="1"/>
              <a:t>hex_dig</a:t>
            </a:r>
            <a:r>
              <a:rPr lang="en-US" dirty="0"/>
              <a:t>)</a:t>
            </a:r>
          </a:p>
          <a:p>
            <a:pPr marL="457200" lvl="1" indent="0">
              <a:spcBef>
                <a:spcPts val="0"/>
              </a:spcBef>
              <a:spcAft>
                <a:spcPts val="600"/>
              </a:spcAft>
              <a:buNone/>
            </a:pPr>
            <a:r>
              <a:rPr lang="en-US" dirty="0"/>
              <a:t>    break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61</a:t>
            </a:fld>
            <a:endParaRPr lang="en-US"/>
          </a:p>
        </p:txBody>
      </p:sp>
    </p:spTree>
    <p:extLst>
      <p:ext uri="{BB962C8B-B14F-4D97-AF65-F5344CB8AC3E}">
        <p14:creationId xmlns:p14="http://schemas.microsoft.com/office/powerpoint/2010/main" val="4042975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Find a nonce so that “Hello, &lt;your name&gt;!&lt;nonce&gt;” yields a hash with 5 leading zeros</a:t>
            </a:r>
          </a:p>
          <a:p>
            <a:r>
              <a:rPr lang="en-US" dirty="0"/>
              <a:t>Report the nonce, the string, and the hash</a:t>
            </a:r>
          </a:p>
          <a:p>
            <a:r>
              <a:rPr lang="en-US" b="1" dirty="0"/>
              <a:t>Bonus</a:t>
            </a:r>
            <a:r>
              <a:rPr lang="en-US" dirty="0"/>
              <a:t>: Record the time to find the first nonce with a hash with 1, 2, 3, 4, 5 leading zeros. </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62</a:t>
            </a:fld>
            <a:endParaRPr lang="en-US"/>
          </a:p>
        </p:txBody>
      </p:sp>
    </p:spTree>
    <p:extLst>
      <p:ext uri="{BB962C8B-B14F-4D97-AF65-F5344CB8AC3E}">
        <p14:creationId xmlns:p14="http://schemas.microsoft.com/office/powerpoint/2010/main" val="1305097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Content Placeholder 2"/>
          <p:cNvSpPr>
            <a:spLocks noGrp="1"/>
          </p:cNvSpPr>
          <p:nvPr>
            <p:ph idx="1"/>
          </p:nvPr>
        </p:nvSpPr>
        <p:spPr>
          <a:xfrm>
            <a:off x="2152650" y="1825625"/>
            <a:ext cx="7886700" cy="4530726"/>
          </a:xfrm>
        </p:spPr>
        <p:txBody>
          <a:bodyPr>
            <a:normAutofit/>
          </a:bodyPr>
          <a:lstStyle/>
          <a:p>
            <a:r>
              <a:rPr lang="en-US" dirty="0"/>
              <a:t>When a miner finds a nonce that solves the problem, he/she wins the block and broadcasts the solution to the network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63</a:t>
            </a:fld>
            <a:endParaRPr lang="en-US"/>
          </a:p>
        </p:txBody>
      </p:sp>
      <p:pic>
        <p:nvPicPr>
          <p:cNvPr id="7" name="Picture 6"/>
          <p:cNvPicPr>
            <a:picLocks noChangeAspect="1"/>
          </p:cNvPicPr>
          <p:nvPr/>
        </p:nvPicPr>
        <p:blipFill>
          <a:blip r:embed="rId2"/>
          <a:stretch>
            <a:fillRect/>
          </a:stretch>
        </p:blipFill>
        <p:spPr>
          <a:xfrm>
            <a:off x="4285384" y="3061623"/>
            <a:ext cx="3621232" cy="3294728"/>
          </a:xfrm>
          <a:prstGeom prst="rect">
            <a:avLst/>
          </a:prstGeom>
        </p:spPr>
      </p:pic>
    </p:spTree>
    <p:extLst>
      <p:ext uri="{BB962C8B-B14F-4D97-AF65-F5344CB8AC3E}">
        <p14:creationId xmlns:p14="http://schemas.microsoft.com/office/powerpoint/2010/main" val="3115290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Content Placeholder 2"/>
          <p:cNvSpPr>
            <a:spLocks noGrp="1"/>
          </p:cNvSpPr>
          <p:nvPr>
            <p:ph idx="1"/>
          </p:nvPr>
        </p:nvSpPr>
        <p:spPr>
          <a:xfrm>
            <a:off x="2152650" y="1825626"/>
            <a:ext cx="3644092" cy="4259291"/>
          </a:xfrm>
        </p:spPr>
        <p:txBody>
          <a:bodyPr>
            <a:normAutofit/>
          </a:bodyPr>
          <a:lstStyle/>
          <a:p>
            <a:r>
              <a:rPr lang="en-US" dirty="0"/>
              <a:t>If one miner receives a solution from a “winner”, he/she will verify it, and add the block to the </a:t>
            </a:r>
            <a:r>
              <a:rPr lang="en-US" dirty="0" err="1"/>
              <a:t>blockchain</a:t>
            </a:r>
            <a:endParaRPr lang="en-US" dirty="0"/>
          </a:p>
          <a:p>
            <a:r>
              <a:rPr lang="en-US" dirty="0"/>
              <a:t>Although the mining puzzle can be very difficult, it is very easy to verify a solution</a:t>
            </a:r>
          </a:p>
          <a:p>
            <a:pPr lvl="1"/>
            <a:r>
              <a:rPr lang="en-US" dirty="0"/>
              <a:t>Only needs one hash</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64</a:t>
            </a:fld>
            <a:endParaRPr lang="en-US"/>
          </a:p>
        </p:txBody>
      </p:sp>
      <p:pic>
        <p:nvPicPr>
          <p:cNvPr id="7" name="Picture 6"/>
          <p:cNvPicPr>
            <a:picLocks noChangeAspect="1"/>
          </p:cNvPicPr>
          <p:nvPr/>
        </p:nvPicPr>
        <p:blipFill>
          <a:blip r:embed="rId2"/>
          <a:stretch>
            <a:fillRect/>
          </a:stretch>
        </p:blipFill>
        <p:spPr>
          <a:xfrm>
            <a:off x="5796743" y="1825625"/>
            <a:ext cx="4123113" cy="4280398"/>
          </a:xfrm>
          <a:prstGeom prst="rect">
            <a:avLst/>
          </a:prstGeom>
        </p:spPr>
      </p:pic>
    </p:spTree>
    <p:extLst>
      <p:ext uri="{BB962C8B-B14F-4D97-AF65-F5344CB8AC3E}">
        <p14:creationId xmlns:p14="http://schemas.microsoft.com/office/powerpoint/2010/main" val="1789898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Content Placeholder 2"/>
          <p:cNvSpPr>
            <a:spLocks noGrp="1"/>
          </p:cNvSpPr>
          <p:nvPr>
            <p:ph idx="1"/>
          </p:nvPr>
        </p:nvSpPr>
        <p:spPr/>
        <p:txBody>
          <a:bodyPr/>
          <a:lstStyle/>
          <a:p>
            <a:r>
              <a:rPr lang="en-US" dirty="0"/>
              <a:t>What if two miners solve the puzzle at around the same time?</a:t>
            </a:r>
          </a:p>
          <a:p>
            <a:pPr lvl="1"/>
            <a:r>
              <a:rPr lang="en-US" dirty="0"/>
              <a:t>Different miners may accept different solutions from the two miners, depending on their proximity to them in the network</a:t>
            </a:r>
          </a:p>
          <a:p>
            <a:pPr lvl="1"/>
            <a:r>
              <a:rPr lang="en-US" dirty="0"/>
              <a:t>A “fork” of the chain will happen – more on this later</a:t>
            </a:r>
          </a:p>
          <a:p>
            <a:pPr lvl="1"/>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65</a:t>
            </a:fld>
            <a:endParaRPr lang="en-US"/>
          </a:p>
        </p:txBody>
      </p:sp>
    </p:spTree>
    <p:extLst>
      <p:ext uri="{BB962C8B-B14F-4D97-AF65-F5344CB8AC3E}">
        <p14:creationId xmlns:p14="http://schemas.microsoft.com/office/powerpoint/2010/main" val="5841047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Content Placeholder 2"/>
          <p:cNvSpPr>
            <a:spLocks noGrp="1"/>
          </p:cNvSpPr>
          <p:nvPr>
            <p:ph idx="1"/>
          </p:nvPr>
        </p:nvSpPr>
        <p:spPr/>
        <p:txBody>
          <a:bodyPr/>
          <a:lstStyle/>
          <a:p>
            <a:r>
              <a:rPr lang="en-US" dirty="0"/>
              <a:t>Every two weeks, the mining difficulty or the target is reset so that a block will be mined in about 10 minutes</a:t>
            </a:r>
          </a:p>
          <a:p>
            <a:r>
              <a:rPr lang="en-US" dirty="0"/>
              <a:t>The difficulty thus depends on the total computing power, or </a:t>
            </a:r>
            <a:r>
              <a:rPr lang="en-US" dirty="0" err="1"/>
              <a:t>hashrate</a:t>
            </a:r>
            <a:r>
              <a:rPr lang="en-US" dirty="0"/>
              <a:t>, of the Bitcoin network</a:t>
            </a:r>
          </a:p>
          <a:p>
            <a:pPr marL="0" indent="0">
              <a:buNone/>
            </a:pPr>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66</a:t>
            </a:fld>
            <a:endParaRPr lang="en-US"/>
          </a:p>
        </p:txBody>
      </p:sp>
    </p:spTree>
    <p:extLst>
      <p:ext uri="{BB962C8B-B14F-4D97-AF65-F5344CB8AC3E}">
        <p14:creationId xmlns:p14="http://schemas.microsoft.com/office/powerpoint/2010/main" val="18052560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Hashrate</a:t>
            </a:r>
            <a:r>
              <a:rPr lang="en-US" dirty="0"/>
              <a:t> Trends</a:t>
            </a:r>
          </a:p>
        </p:txBody>
      </p:sp>
      <p:pic>
        <p:nvPicPr>
          <p:cNvPr id="6" name="Content Placeholder 5"/>
          <p:cNvPicPr>
            <a:picLocks noGrp="1" noChangeAspect="1"/>
          </p:cNvPicPr>
          <p:nvPr>
            <p:ph idx="1"/>
          </p:nvPr>
        </p:nvPicPr>
        <p:blipFill>
          <a:blip r:embed="rId2"/>
          <a:stretch>
            <a:fillRect/>
          </a:stretch>
        </p:blipFill>
        <p:spPr>
          <a:xfrm>
            <a:off x="5574940" y="1400749"/>
            <a:ext cx="5253307" cy="3854645"/>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67</a:t>
            </a:fld>
            <a:endParaRPr lang="en-US"/>
          </a:p>
        </p:txBody>
      </p:sp>
      <p:sp>
        <p:nvSpPr>
          <p:cNvPr id="7" name="TextBox 6"/>
          <p:cNvSpPr txBox="1"/>
          <p:nvPr/>
        </p:nvSpPr>
        <p:spPr>
          <a:xfrm>
            <a:off x="2152650" y="6162449"/>
            <a:ext cx="1722664" cy="461665"/>
          </a:xfrm>
          <a:prstGeom prst="rect">
            <a:avLst/>
          </a:prstGeom>
          <a:noFill/>
        </p:spPr>
        <p:txBody>
          <a:bodyPr wrap="square" rtlCol="0">
            <a:spAutoFit/>
          </a:bodyPr>
          <a:lstStyle/>
          <a:p>
            <a:r>
              <a:rPr lang="en-US" sz="1200" dirty="0"/>
              <a:t>Source: Blockchain.info</a:t>
            </a:r>
          </a:p>
        </p:txBody>
      </p:sp>
      <p:sp>
        <p:nvSpPr>
          <p:cNvPr id="8" name="TextBox 7">
            <a:extLst>
              <a:ext uri="{FF2B5EF4-FFF2-40B4-BE49-F238E27FC236}">
                <a16:creationId xmlns:a16="http://schemas.microsoft.com/office/drawing/2014/main" id="{76CD23BA-6294-0ABC-583D-72A4C2538567}"/>
              </a:ext>
            </a:extLst>
          </p:cNvPr>
          <p:cNvSpPr txBox="1"/>
          <p:nvPr/>
        </p:nvSpPr>
        <p:spPr>
          <a:xfrm>
            <a:off x="546234" y="1690689"/>
            <a:ext cx="4362650" cy="2585323"/>
          </a:xfrm>
          <a:prstGeom prst="rect">
            <a:avLst/>
          </a:prstGeom>
          <a:noFill/>
        </p:spPr>
        <p:txBody>
          <a:bodyPr wrap="square">
            <a:spAutoFit/>
          </a:bodyPr>
          <a:lstStyle/>
          <a:p>
            <a:pPr marL="285750" indent="-285750">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Hashrate</a:t>
            </a:r>
            <a:r>
              <a:rPr lang="en-US" b="0" i="0" dirty="0">
                <a:effectLst/>
                <a:latin typeface="Times New Roman" panose="02020603050405020304" pitchFamily="18" charset="0"/>
                <a:cs typeface="Times New Roman" panose="02020603050405020304" pitchFamily="18" charset="0"/>
              </a:rPr>
              <a:t>: a measure of the computational power of a blockchain network, group, or individual. </a:t>
            </a:r>
          </a:p>
          <a:p>
            <a:pPr marL="285750" indent="-28575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Hash rate is determined by how many guesses are made per second. </a:t>
            </a:r>
          </a:p>
          <a:p>
            <a:pPr marL="285750" indent="-28575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overall hash rate helps determine the mining difficulty of a blockchain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05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7603156" cy="1325563"/>
          </a:xfrm>
        </p:spPr>
        <p:txBody>
          <a:bodyPr>
            <a:normAutofit/>
          </a:bodyPr>
          <a:lstStyle/>
          <a:p>
            <a:r>
              <a:rPr lang="en-US" dirty="0"/>
              <a:t>Evolution of Mining Hardware: Faster and More Specialized</a:t>
            </a:r>
          </a:p>
        </p:txBody>
      </p:sp>
      <p:sp>
        <p:nvSpPr>
          <p:cNvPr id="3" name="Content Placeholder 2"/>
          <p:cNvSpPr>
            <a:spLocks noGrp="1"/>
          </p:cNvSpPr>
          <p:nvPr>
            <p:ph idx="1"/>
          </p:nvPr>
        </p:nvSpPr>
        <p:spPr/>
        <p:txBody>
          <a:bodyPr/>
          <a:lstStyle/>
          <a:p>
            <a:r>
              <a:rPr lang="en-US" dirty="0"/>
              <a:t>CPU</a:t>
            </a:r>
          </a:p>
          <a:p>
            <a:r>
              <a:rPr lang="en-US" dirty="0"/>
              <a:t>GPU</a:t>
            </a:r>
          </a:p>
          <a:p>
            <a:r>
              <a:rPr lang="en-US" dirty="0"/>
              <a:t>FGPA</a:t>
            </a:r>
          </a:p>
          <a:p>
            <a:r>
              <a:rPr lang="en-US" dirty="0"/>
              <a:t>ASIC</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68</a:t>
            </a:fld>
            <a:endParaRPr lang="en-US"/>
          </a:p>
        </p:txBody>
      </p:sp>
      <p:pic>
        <p:nvPicPr>
          <p:cNvPr id="6" name="Picture 5"/>
          <p:cNvPicPr>
            <a:picLocks noChangeAspect="1"/>
          </p:cNvPicPr>
          <p:nvPr/>
        </p:nvPicPr>
        <p:blipFill>
          <a:blip r:embed="rId2"/>
          <a:stretch>
            <a:fillRect/>
          </a:stretch>
        </p:blipFill>
        <p:spPr>
          <a:xfrm>
            <a:off x="3479261" y="2890159"/>
            <a:ext cx="6318047" cy="2790794"/>
          </a:xfrm>
          <a:prstGeom prst="rect">
            <a:avLst/>
          </a:prstGeom>
        </p:spPr>
      </p:pic>
      <p:cxnSp>
        <p:nvCxnSpPr>
          <p:cNvPr id="8" name="Straight Arrow Connector 7"/>
          <p:cNvCxnSpPr>
            <a:endCxn id="6" idx="1"/>
          </p:cNvCxnSpPr>
          <p:nvPr/>
        </p:nvCxnSpPr>
        <p:spPr>
          <a:xfrm>
            <a:off x="3099882" y="3832698"/>
            <a:ext cx="379379" cy="45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5988996" y="2283885"/>
            <a:ext cx="2260465" cy="661395"/>
          </a:xfrm>
          <a:prstGeom prst="rect">
            <a:avLst/>
          </a:prstGeom>
        </p:spPr>
      </p:pic>
      <p:sp>
        <p:nvSpPr>
          <p:cNvPr id="7" name="TextBox 6"/>
          <p:cNvSpPr txBox="1"/>
          <p:nvPr/>
        </p:nvSpPr>
        <p:spPr>
          <a:xfrm>
            <a:off x="8635601" y="1822220"/>
            <a:ext cx="2298695" cy="1200329"/>
          </a:xfrm>
          <a:prstGeom prst="rect">
            <a:avLst/>
          </a:prstGeom>
          <a:noFill/>
        </p:spPr>
        <p:txBody>
          <a:bodyPr wrap="square" rtlCol="0">
            <a:spAutoFit/>
          </a:bodyPr>
          <a:lstStyle/>
          <a:p>
            <a:r>
              <a:rPr lang="en-US" dirty="0"/>
              <a:t>More than the hash power of a general-purpose supercomputer!</a:t>
            </a:r>
          </a:p>
        </p:txBody>
      </p:sp>
      <p:cxnSp>
        <p:nvCxnSpPr>
          <p:cNvPr id="11" name="Straight Arrow Connector 10"/>
          <p:cNvCxnSpPr/>
          <p:nvPr/>
        </p:nvCxnSpPr>
        <p:spPr>
          <a:xfrm flipH="1">
            <a:off x="8249461" y="2394149"/>
            <a:ext cx="264277" cy="551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087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Hashrate</a:t>
            </a:r>
            <a:r>
              <a:rPr lang="en-US" sz="3600" dirty="0"/>
              <a:t> Distribution: December 2017</a:t>
            </a:r>
          </a:p>
        </p:txBody>
      </p:sp>
      <p:pic>
        <p:nvPicPr>
          <p:cNvPr id="6" name="Content Placeholder 5"/>
          <p:cNvPicPr>
            <a:picLocks noGrp="1" noChangeAspect="1"/>
          </p:cNvPicPr>
          <p:nvPr>
            <p:ph idx="1"/>
          </p:nvPr>
        </p:nvPicPr>
        <p:blipFill>
          <a:blip r:embed="rId2"/>
          <a:stretch>
            <a:fillRect/>
          </a:stretch>
        </p:blipFill>
        <p:spPr>
          <a:xfrm>
            <a:off x="2370365" y="1330131"/>
            <a:ext cx="6985559" cy="4995798"/>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69</a:t>
            </a:fld>
            <a:endParaRPr lang="en-US"/>
          </a:p>
        </p:txBody>
      </p:sp>
      <p:sp>
        <p:nvSpPr>
          <p:cNvPr id="7" name="TextBox 6"/>
          <p:cNvSpPr txBox="1"/>
          <p:nvPr/>
        </p:nvSpPr>
        <p:spPr>
          <a:xfrm>
            <a:off x="2152650" y="5965371"/>
            <a:ext cx="3101521" cy="338554"/>
          </a:xfrm>
          <a:prstGeom prst="rect">
            <a:avLst/>
          </a:prstGeom>
          <a:noFill/>
        </p:spPr>
        <p:txBody>
          <a:bodyPr wrap="square" rtlCol="0">
            <a:spAutoFit/>
          </a:bodyPr>
          <a:lstStyle/>
          <a:p>
            <a:r>
              <a:rPr lang="en-US" sz="1600" dirty="0"/>
              <a:t>Source: blockchain.info/pools</a:t>
            </a:r>
          </a:p>
        </p:txBody>
      </p:sp>
    </p:spTree>
    <p:extLst>
      <p:ext uri="{BB962C8B-B14F-4D97-AF65-F5344CB8AC3E}">
        <p14:creationId xmlns:p14="http://schemas.microsoft.com/office/powerpoint/2010/main" val="79069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of Ownership</a:t>
            </a:r>
          </a:p>
        </p:txBody>
      </p:sp>
      <p:sp>
        <p:nvSpPr>
          <p:cNvPr id="3" name="Content Placeholder 2"/>
          <p:cNvSpPr>
            <a:spLocks noGrp="1"/>
          </p:cNvSpPr>
          <p:nvPr>
            <p:ph idx="1"/>
          </p:nvPr>
        </p:nvSpPr>
        <p:spPr/>
        <p:txBody>
          <a:bodyPr/>
          <a:lstStyle/>
          <a:p>
            <a:r>
              <a:rPr lang="en-US" dirty="0"/>
              <a:t>How to ensure security of ownership and veracity of transaction records in a decentralized network?</a:t>
            </a:r>
          </a:p>
          <a:p>
            <a:r>
              <a:rPr lang="en-US" dirty="0"/>
              <a:t>Answer: </a:t>
            </a:r>
            <a:r>
              <a:rPr lang="en-US" dirty="0">
                <a:solidFill>
                  <a:srgbClr val="00B050"/>
                </a:solidFill>
              </a:rPr>
              <a:t>Cryptography</a:t>
            </a:r>
          </a:p>
          <a:p>
            <a:pPr lvl="1"/>
            <a:r>
              <a:rPr lang="en-US" dirty="0"/>
              <a:t>Cryptography allows tamper-evident storage of data</a:t>
            </a:r>
          </a:p>
          <a:p>
            <a:pPr lvl="1"/>
            <a:r>
              <a:rPr lang="en-US" dirty="0"/>
              <a:t>Cryptography allows one to prove ownership by an electronic signature</a:t>
            </a:r>
          </a:p>
          <a:p>
            <a:pPr lvl="1"/>
            <a:r>
              <a:rPr lang="en-US" dirty="0"/>
              <a:t>One uses a private key to generate the electronic signature to authorize a transaction</a:t>
            </a:r>
          </a:p>
          <a:p>
            <a:pPr lvl="1"/>
            <a:r>
              <a:rPr lang="en-US" dirty="0"/>
              <a:t>Without knowing the private key, electronic signatures cannot be forged for other transactions</a:t>
            </a:r>
          </a:p>
          <a:p>
            <a:pPr lvl="1"/>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a:t>
            </a:fld>
            <a:endParaRPr lang="en-US"/>
          </a:p>
        </p:txBody>
      </p:sp>
    </p:spTree>
    <p:extLst>
      <p:ext uri="{BB962C8B-B14F-4D97-AF65-F5344CB8AC3E}">
        <p14:creationId xmlns:p14="http://schemas.microsoft.com/office/powerpoint/2010/main" val="10396731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Mining of Bitcoin</a:t>
            </a:r>
          </a:p>
        </p:txBody>
      </p:sp>
      <p:pic>
        <p:nvPicPr>
          <p:cNvPr id="4" name="UZBZPOEVyJA"/>
          <p:cNvPicPr>
            <a:picLocks noGrp="1" noRot="1" noChangeAspect="1"/>
          </p:cNvPicPr>
          <p:nvPr>
            <p:ph idx="1"/>
            <a:videoFile r:link="rId1"/>
          </p:nvPr>
        </p:nvPicPr>
        <p:blipFill>
          <a:blip r:embed="rId3"/>
          <a:stretch>
            <a:fillRect/>
          </a:stretch>
        </p:blipFill>
        <p:spPr>
          <a:xfrm>
            <a:off x="2652889" y="1959882"/>
            <a:ext cx="6062940" cy="3410404"/>
          </a:xfrm>
          <a:prstGeom prst="rect">
            <a:avLst/>
          </a:prstGeom>
        </p:spPr>
      </p:pic>
      <p:sp>
        <p:nvSpPr>
          <p:cNvPr id="5" name="Footer Placeholder 4"/>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70</a:t>
            </a:fld>
            <a:endParaRPr lang="en-US"/>
          </a:p>
        </p:txBody>
      </p:sp>
    </p:spTree>
    <p:extLst>
      <p:ext uri="{BB962C8B-B14F-4D97-AF65-F5344CB8AC3E}">
        <p14:creationId xmlns:p14="http://schemas.microsoft.com/office/powerpoint/2010/main" val="2316382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 Distributed Ledger</a:t>
            </a:r>
          </a:p>
        </p:txBody>
      </p:sp>
      <p:pic>
        <p:nvPicPr>
          <p:cNvPr id="6" name="Content Placeholder 5"/>
          <p:cNvPicPr>
            <a:picLocks noGrp="1" noChangeAspect="1"/>
          </p:cNvPicPr>
          <p:nvPr>
            <p:ph idx="1"/>
          </p:nvPr>
        </p:nvPicPr>
        <p:blipFill>
          <a:blip r:embed="rId2"/>
          <a:stretch>
            <a:fillRect/>
          </a:stretch>
        </p:blipFill>
        <p:spPr>
          <a:xfrm>
            <a:off x="2700112" y="1690689"/>
            <a:ext cx="6310539" cy="4423464"/>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71</a:t>
            </a:fld>
            <a:endParaRPr lang="en-US"/>
          </a:p>
        </p:txBody>
      </p:sp>
    </p:spTree>
    <p:extLst>
      <p:ext uri="{BB962C8B-B14F-4D97-AF65-F5344CB8AC3E}">
        <p14:creationId xmlns:p14="http://schemas.microsoft.com/office/powerpoint/2010/main" val="35571783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Consensus</a:t>
            </a:r>
          </a:p>
        </p:txBody>
      </p:sp>
      <p:sp>
        <p:nvSpPr>
          <p:cNvPr id="3" name="Content Placeholder 2"/>
          <p:cNvSpPr>
            <a:spLocks noGrp="1"/>
          </p:cNvSpPr>
          <p:nvPr>
            <p:ph idx="1"/>
          </p:nvPr>
        </p:nvSpPr>
        <p:spPr/>
        <p:txBody>
          <a:bodyPr>
            <a:normAutofit/>
          </a:bodyPr>
          <a:lstStyle/>
          <a:p>
            <a:r>
              <a:rPr lang="en-US" dirty="0"/>
              <a:t>Bitcoin network is a distributed network</a:t>
            </a:r>
          </a:p>
          <a:p>
            <a:r>
              <a:rPr lang="en-US" dirty="0"/>
              <a:t>All nodes are equivalent</a:t>
            </a:r>
          </a:p>
          <a:p>
            <a:r>
              <a:rPr lang="en-US" dirty="0"/>
              <a:t>There are latencies in network and there is no globally defined “time”</a:t>
            </a:r>
          </a:p>
          <a:p>
            <a:r>
              <a:rPr lang="en-US" dirty="0"/>
              <a:t>It is impossible for all nodes to “meet” together and agree on the next block</a:t>
            </a:r>
          </a:p>
          <a:p>
            <a:pPr lvl="1"/>
            <a:r>
              <a:rPr lang="en-US" dirty="0"/>
              <a:t>The nodes can only communicate by messages</a:t>
            </a:r>
          </a:p>
          <a:p>
            <a:r>
              <a:rPr lang="en-US" dirty="0"/>
              <a:t>Some nodes may be malicious, e.g., running a modified bitcoin core and submitting invalid transactions</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72</a:t>
            </a:fld>
            <a:endParaRPr lang="en-US"/>
          </a:p>
        </p:txBody>
      </p:sp>
    </p:spTree>
    <p:extLst>
      <p:ext uri="{BB962C8B-B14F-4D97-AF65-F5344CB8AC3E}">
        <p14:creationId xmlns:p14="http://schemas.microsoft.com/office/powerpoint/2010/main" val="3685926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Consensus</a:t>
            </a:r>
          </a:p>
        </p:txBody>
      </p:sp>
      <p:sp>
        <p:nvSpPr>
          <p:cNvPr id="3" name="Content Placeholder 2"/>
          <p:cNvSpPr>
            <a:spLocks noGrp="1"/>
          </p:cNvSpPr>
          <p:nvPr>
            <p:ph idx="1"/>
          </p:nvPr>
        </p:nvSpPr>
        <p:spPr/>
        <p:txBody>
          <a:bodyPr>
            <a:normAutofit lnSpcReduction="10000"/>
          </a:bodyPr>
          <a:lstStyle/>
          <a:p>
            <a:pPr marL="0" indent="0">
              <a:buNone/>
            </a:pPr>
            <a:r>
              <a:rPr lang="en-US" b="1" dirty="0"/>
              <a:t>Byzantine Generals Problem</a:t>
            </a:r>
          </a:p>
          <a:p>
            <a:r>
              <a:rPr lang="en-US" dirty="0"/>
              <a:t>A group of Byzantine generals with their troops encircle a city</a:t>
            </a:r>
          </a:p>
          <a:p>
            <a:r>
              <a:rPr lang="en-US" dirty="0"/>
              <a:t>Each general must decide whether to attack or retreat</a:t>
            </a:r>
          </a:p>
          <a:p>
            <a:r>
              <a:rPr lang="en-US" dirty="0"/>
              <a:t>Attack with fewer than half of the generals lead to losses</a:t>
            </a:r>
          </a:p>
          <a:p>
            <a:r>
              <a:rPr lang="en-US" dirty="0"/>
              <a:t>Generals can only communicate their decisions via bilateral messages</a:t>
            </a:r>
          </a:p>
          <a:p>
            <a:r>
              <a:rPr lang="en-US" dirty="0"/>
              <a:t>There are some traitorous generals who can sabotage the plan (e.g. they can send different messages to different parties)</a:t>
            </a:r>
          </a:p>
          <a:p>
            <a:r>
              <a:rPr lang="en-US" b="1" dirty="0"/>
              <a:t>Impossibility result</a:t>
            </a:r>
            <a:r>
              <a:rPr lang="en-US" dirty="0"/>
              <a:t>: it is impossible for the generals to decide on a good plan if one-third or more of the generals are traitorous</a:t>
            </a:r>
          </a:p>
          <a:p>
            <a:r>
              <a:rPr lang="en-US" b="1" dirty="0"/>
              <a:t>Byzantine Fault Tolerance (BFT) consensus</a:t>
            </a:r>
            <a:r>
              <a:rPr lang="en-US" dirty="0"/>
              <a:t>: consensus in a distributed network that are tolerant of faulty nodes</a:t>
            </a:r>
          </a:p>
          <a:p>
            <a:r>
              <a:rPr lang="en-US" dirty="0"/>
              <a:t>Usually involves a trade-off between confidence and time</a:t>
            </a:r>
          </a:p>
          <a:p>
            <a:endParaRPr lang="en-US" dirty="0"/>
          </a:p>
          <a:p>
            <a:pPr marL="0"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73</a:t>
            </a:fld>
            <a:endParaRPr lang="en-US"/>
          </a:p>
        </p:txBody>
      </p:sp>
    </p:spTree>
    <p:extLst>
      <p:ext uri="{BB962C8B-B14F-4D97-AF65-F5344CB8AC3E}">
        <p14:creationId xmlns:p14="http://schemas.microsoft.com/office/powerpoint/2010/main" val="727899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F397-07C7-A0B0-6915-32E2AC0A97DE}"/>
              </a:ext>
            </a:extLst>
          </p:cNvPr>
          <p:cNvSpPr>
            <a:spLocks noGrp="1"/>
          </p:cNvSpPr>
          <p:nvPr>
            <p:ph type="title"/>
          </p:nvPr>
        </p:nvSpPr>
        <p:spPr/>
        <p:txBody>
          <a:bodyPr/>
          <a:lstStyle/>
          <a:p>
            <a:r>
              <a:rPr lang="en-US" dirty="0"/>
              <a:t>Distributed Consensus</a:t>
            </a:r>
          </a:p>
        </p:txBody>
      </p:sp>
      <p:sp>
        <p:nvSpPr>
          <p:cNvPr id="3" name="Content Placeholder 2">
            <a:extLst>
              <a:ext uri="{FF2B5EF4-FFF2-40B4-BE49-F238E27FC236}">
                <a16:creationId xmlns:a16="http://schemas.microsoft.com/office/drawing/2014/main" id="{CF4DCAD7-5063-222A-CAC6-0CA22A74CB52}"/>
              </a:ext>
            </a:extLst>
          </p:cNvPr>
          <p:cNvSpPr>
            <a:spLocks noGrp="1"/>
          </p:cNvSpPr>
          <p:nvPr>
            <p:ph idx="1"/>
          </p:nvPr>
        </p:nvSpPr>
        <p:spPr/>
        <p:txBody>
          <a:bodyPr/>
          <a:lstStyle/>
          <a:p>
            <a:r>
              <a:rPr lang="en-US" b="0" i="0" dirty="0">
                <a:solidFill>
                  <a:srgbClr val="2D2D2D"/>
                </a:solidFill>
                <a:effectLst/>
                <a:highlight>
                  <a:srgbClr val="FFFFFF"/>
                </a:highlight>
              </a:rPr>
              <a:t>Bitcoin uses a Proof-of-Work mechanism and a blockchain to solve the Byzantine Generals Problem.</a:t>
            </a:r>
          </a:p>
          <a:p>
            <a:endParaRPr lang="en-US" b="0" i="0" dirty="0">
              <a:solidFill>
                <a:srgbClr val="2D2D2D"/>
              </a:solidFill>
              <a:effectLst/>
              <a:highlight>
                <a:srgbClr val="FFFFFF"/>
              </a:highlight>
            </a:endParaRPr>
          </a:p>
          <a:p>
            <a:r>
              <a:rPr lang="en-US" b="0" i="0" dirty="0">
                <a:solidFill>
                  <a:srgbClr val="2D2D2D"/>
                </a:solidFill>
                <a:effectLst/>
                <a:highlight>
                  <a:srgbClr val="FFFFFF"/>
                </a:highlight>
              </a:rPr>
              <a:t>If any member of the network attempts to broadcast false information, all nodes on the network will immediately recognize it as objectively invalid and ignore it. </a:t>
            </a:r>
          </a:p>
          <a:p>
            <a:endParaRPr lang="en-US" b="0" i="0" dirty="0">
              <a:solidFill>
                <a:srgbClr val="2D2D2D"/>
              </a:solidFill>
              <a:effectLst/>
              <a:highlight>
                <a:srgbClr val="FFFFFF"/>
              </a:highlight>
            </a:endParaRPr>
          </a:p>
          <a:p>
            <a:r>
              <a:rPr lang="en-US" b="0" i="0" dirty="0">
                <a:solidFill>
                  <a:srgbClr val="2D2D2D"/>
                </a:solidFill>
                <a:effectLst/>
                <a:highlight>
                  <a:srgbClr val="FFFFFF"/>
                </a:highlight>
              </a:rPr>
              <a:t>Because each node can verify all information on the Bitcoin network itself, there is no need to trust other members of the network, making Bitcoin a trustless system.</a:t>
            </a:r>
            <a:endParaRPr lang="en-US" dirty="0"/>
          </a:p>
        </p:txBody>
      </p:sp>
    </p:spTree>
    <p:extLst>
      <p:ext uri="{BB962C8B-B14F-4D97-AF65-F5344CB8AC3E}">
        <p14:creationId xmlns:p14="http://schemas.microsoft.com/office/powerpoint/2010/main" val="347412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Consensus</a:t>
            </a:r>
          </a:p>
        </p:txBody>
      </p:sp>
      <p:sp>
        <p:nvSpPr>
          <p:cNvPr id="3" name="Content Placeholder 2"/>
          <p:cNvSpPr>
            <a:spLocks noGrp="1"/>
          </p:cNvSpPr>
          <p:nvPr>
            <p:ph idx="1"/>
          </p:nvPr>
        </p:nvSpPr>
        <p:spPr/>
        <p:txBody>
          <a:bodyPr>
            <a:normAutofit/>
          </a:bodyPr>
          <a:lstStyle/>
          <a:p>
            <a:r>
              <a:rPr lang="en-US" dirty="0"/>
              <a:t>Miners complete to seal the next block</a:t>
            </a:r>
          </a:p>
          <a:p>
            <a:pPr lvl="1"/>
            <a:r>
              <a:rPr lang="en-US" dirty="0"/>
              <a:t>Each miner could be solving a different problem since they may have received different transactions in different order</a:t>
            </a:r>
          </a:p>
          <a:p>
            <a:r>
              <a:rPr lang="en-US" dirty="0"/>
              <a:t>The first one who succeeds in finding a solution seals a new block onto the chain and broadcasts the solution to the network</a:t>
            </a:r>
          </a:p>
          <a:p>
            <a:r>
              <a:rPr lang="en-US" dirty="0"/>
              <a:t>If two miners solve the problem at about the same time, a fork may occur</a:t>
            </a:r>
          </a:p>
          <a:p>
            <a:r>
              <a:rPr lang="en-US" dirty="0"/>
              <a:t>The miners will keep working on their branches until the tie is broken</a:t>
            </a:r>
          </a:p>
          <a:p>
            <a:r>
              <a:rPr lang="en-US" dirty="0"/>
              <a:t>The protocol for miners is to always work on </a:t>
            </a:r>
            <a:r>
              <a:rPr lang="en-US" b="1" dirty="0"/>
              <a:t>the longest chain</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75</a:t>
            </a:fld>
            <a:endParaRPr lang="en-US"/>
          </a:p>
        </p:txBody>
      </p:sp>
    </p:spTree>
    <p:extLst>
      <p:ext uri="{BB962C8B-B14F-4D97-AF65-F5344CB8AC3E}">
        <p14:creationId xmlns:p14="http://schemas.microsoft.com/office/powerpoint/2010/main" val="1738842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Forks in the </a:t>
            </a:r>
            <a:r>
              <a:rPr lang="en-US" dirty="0" err="1"/>
              <a:t>blockchain</a:t>
            </a: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76</a:t>
            </a:fld>
            <a:endParaRPr lang="en-US"/>
          </a:p>
        </p:txBody>
      </p:sp>
      <p:grpSp>
        <p:nvGrpSpPr>
          <p:cNvPr id="12" name="Group 11"/>
          <p:cNvGrpSpPr/>
          <p:nvPr/>
        </p:nvGrpSpPr>
        <p:grpSpPr>
          <a:xfrm>
            <a:off x="2627807" y="3146156"/>
            <a:ext cx="1596045" cy="1301858"/>
            <a:chOff x="1645919" y="2626822"/>
            <a:chExt cx="1596045" cy="1416863"/>
          </a:xfrm>
        </p:grpSpPr>
        <p:sp>
          <p:nvSpPr>
            <p:cNvPr id="13" name="Rectangle 12"/>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14" name="Rectangle 13"/>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18" name="Group 17"/>
          <p:cNvGrpSpPr/>
          <p:nvPr/>
        </p:nvGrpSpPr>
        <p:grpSpPr>
          <a:xfrm>
            <a:off x="4701996" y="2322158"/>
            <a:ext cx="1596045" cy="1301858"/>
            <a:chOff x="1645919" y="2626822"/>
            <a:chExt cx="1596045" cy="1416863"/>
          </a:xfrm>
        </p:grpSpPr>
        <p:sp>
          <p:nvSpPr>
            <p:cNvPr id="19" name="Rectangle 18"/>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0" name="Rectangle 19"/>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21" name="Group 20"/>
          <p:cNvGrpSpPr/>
          <p:nvPr/>
        </p:nvGrpSpPr>
        <p:grpSpPr>
          <a:xfrm>
            <a:off x="6605706" y="2319573"/>
            <a:ext cx="1596045" cy="1301858"/>
            <a:chOff x="1645919" y="2626822"/>
            <a:chExt cx="1596045" cy="1416863"/>
          </a:xfrm>
        </p:grpSpPr>
        <p:sp>
          <p:nvSpPr>
            <p:cNvPr id="22" name="Rectangle 21"/>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3" name="Rectangle 22"/>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24" name="Group 23"/>
          <p:cNvGrpSpPr/>
          <p:nvPr/>
        </p:nvGrpSpPr>
        <p:grpSpPr>
          <a:xfrm>
            <a:off x="4692511" y="4133129"/>
            <a:ext cx="1596045" cy="1301858"/>
            <a:chOff x="1645919" y="2626822"/>
            <a:chExt cx="1596045" cy="1416863"/>
          </a:xfrm>
        </p:grpSpPr>
        <p:sp>
          <p:nvSpPr>
            <p:cNvPr id="25" name="Rectangle 24"/>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6" name="Rectangle 25"/>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27" name="Group 26"/>
          <p:cNvGrpSpPr/>
          <p:nvPr/>
        </p:nvGrpSpPr>
        <p:grpSpPr>
          <a:xfrm>
            <a:off x="6523052" y="4158706"/>
            <a:ext cx="1596045" cy="1301858"/>
            <a:chOff x="1645919" y="2626822"/>
            <a:chExt cx="1596045" cy="1416863"/>
          </a:xfrm>
        </p:grpSpPr>
        <p:sp>
          <p:nvSpPr>
            <p:cNvPr id="28" name="Rectangle 27"/>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9" name="Rectangle 28"/>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30" name="Group 29"/>
          <p:cNvGrpSpPr/>
          <p:nvPr/>
        </p:nvGrpSpPr>
        <p:grpSpPr>
          <a:xfrm>
            <a:off x="8349271" y="4171624"/>
            <a:ext cx="1596045" cy="1301858"/>
            <a:chOff x="1645919" y="2626822"/>
            <a:chExt cx="1596045" cy="1416863"/>
          </a:xfrm>
        </p:grpSpPr>
        <p:sp>
          <p:nvSpPr>
            <p:cNvPr id="31" name="Rectangle 30"/>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32" name="Rectangle 31"/>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cxnSp>
        <p:nvCxnSpPr>
          <p:cNvPr id="34" name="Straight Arrow Connector 33"/>
          <p:cNvCxnSpPr/>
          <p:nvPr/>
        </p:nvCxnSpPr>
        <p:spPr>
          <a:xfrm flipH="1">
            <a:off x="4223852" y="3007030"/>
            <a:ext cx="472980" cy="867547"/>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1"/>
          </p:cNvCxnSpPr>
          <p:nvPr/>
        </p:nvCxnSpPr>
        <p:spPr>
          <a:xfrm flipH="1" flipV="1">
            <a:off x="4219530" y="3861918"/>
            <a:ext cx="472981" cy="119904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288555" y="4859490"/>
            <a:ext cx="23449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130275" y="4887906"/>
            <a:ext cx="23449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6288555" y="3004445"/>
            <a:ext cx="349886" cy="22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98287" y="1692778"/>
            <a:ext cx="1903150" cy="369332"/>
          </a:xfrm>
          <a:prstGeom prst="rect">
            <a:avLst/>
          </a:prstGeom>
          <a:noFill/>
          <a:ln>
            <a:solidFill>
              <a:schemeClr val="accent1"/>
            </a:solidFill>
          </a:ln>
        </p:spPr>
        <p:txBody>
          <a:bodyPr wrap="none" rtlCol="0">
            <a:spAutoFit/>
          </a:bodyPr>
          <a:lstStyle/>
          <a:p>
            <a:r>
              <a:rPr lang="en-US" dirty="0"/>
              <a:t>Orphaned Blocks</a:t>
            </a:r>
          </a:p>
        </p:txBody>
      </p:sp>
      <p:cxnSp>
        <p:nvCxnSpPr>
          <p:cNvPr id="48" name="Straight Arrow Connector 47"/>
          <p:cNvCxnSpPr/>
          <p:nvPr/>
        </p:nvCxnSpPr>
        <p:spPr>
          <a:xfrm flipH="1">
            <a:off x="5898286" y="2062111"/>
            <a:ext cx="399754" cy="25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49886" y="2077661"/>
            <a:ext cx="253843" cy="21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412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Bitcoin avoid Double-Spending?</a:t>
            </a:r>
          </a:p>
        </p:txBody>
      </p:sp>
      <p:sp>
        <p:nvSpPr>
          <p:cNvPr id="3" name="Content Placeholder 2"/>
          <p:cNvSpPr>
            <a:spLocks noGrp="1"/>
          </p:cNvSpPr>
          <p:nvPr>
            <p:ph idx="1"/>
          </p:nvPr>
        </p:nvSpPr>
        <p:spPr/>
        <p:txBody>
          <a:bodyPr>
            <a:normAutofit/>
          </a:bodyPr>
          <a:lstStyle/>
          <a:p>
            <a:r>
              <a:rPr lang="en-US" dirty="0"/>
              <a:t>Suppose Alice spends the same bitcoin twice</a:t>
            </a:r>
          </a:p>
          <a:p>
            <a:r>
              <a:rPr lang="en-US" dirty="0"/>
              <a:t>The two transactions may be put into different blocks by different miners</a:t>
            </a:r>
          </a:p>
          <a:p>
            <a:r>
              <a:rPr lang="en-US" dirty="0"/>
              <a:t>However, the two transactions are incompatible with each other and cannot appear on the same branch </a:t>
            </a:r>
          </a:p>
          <a:p>
            <a:r>
              <a:rPr lang="en-US" dirty="0"/>
              <a:t>In the end, </a:t>
            </a:r>
            <a:r>
              <a:rPr lang="en-US" b="1" dirty="0">
                <a:solidFill>
                  <a:srgbClr val="00B050"/>
                </a:solidFill>
              </a:rPr>
              <a:t>only one transaction will appear in the longest chain </a:t>
            </a:r>
            <a:r>
              <a:rPr lang="en-US" dirty="0"/>
              <a:t>and the other will be rejected by the consensus</a:t>
            </a:r>
          </a:p>
          <a:p>
            <a:r>
              <a:rPr lang="en-US" dirty="0"/>
              <a:t>To be very sure that double-spending won’t happen, one usually need to wait for a number of “confirmations”, or blocks that continue after the transaction</a:t>
            </a:r>
          </a:p>
          <a:p>
            <a:r>
              <a:rPr lang="en-US" dirty="0"/>
              <a:t>Typically, 6 confirmations are considered safe for the bitcoin network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77</a:t>
            </a:fld>
            <a:endParaRPr lang="en-US"/>
          </a:p>
        </p:txBody>
      </p:sp>
    </p:spTree>
    <p:extLst>
      <p:ext uri="{BB962C8B-B14F-4D97-AF65-F5344CB8AC3E}">
        <p14:creationId xmlns:p14="http://schemas.microsoft.com/office/powerpoint/2010/main" val="3910897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Double-Spending</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78</a:t>
            </a:fld>
            <a:endParaRPr lang="en-US"/>
          </a:p>
        </p:txBody>
      </p:sp>
      <p:grpSp>
        <p:nvGrpSpPr>
          <p:cNvPr id="12" name="Group 11"/>
          <p:cNvGrpSpPr/>
          <p:nvPr/>
        </p:nvGrpSpPr>
        <p:grpSpPr>
          <a:xfrm>
            <a:off x="2627807" y="3146156"/>
            <a:ext cx="1596045" cy="1301858"/>
            <a:chOff x="1645919" y="2626822"/>
            <a:chExt cx="1596045" cy="1416863"/>
          </a:xfrm>
        </p:grpSpPr>
        <p:sp>
          <p:nvSpPr>
            <p:cNvPr id="13" name="Rectangle 12"/>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14" name="Rectangle 13"/>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18" name="Group 17"/>
          <p:cNvGrpSpPr/>
          <p:nvPr/>
        </p:nvGrpSpPr>
        <p:grpSpPr>
          <a:xfrm>
            <a:off x="4701996" y="2322158"/>
            <a:ext cx="1596045" cy="1301858"/>
            <a:chOff x="1645919" y="2626822"/>
            <a:chExt cx="1596045" cy="1416863"/>
          </a:xfrm>
        </p:grpSpPr>
        <p:sp>
          <p:nvSpPr>
            <p:cNvPr id="19" name="Rectangle 18"/>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0" name="Rectangle 19"/>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Alice: Transaction 1</a:t>
              </a:r>
            </a:p>
            <a:p>
              <a:pPr algn="ctr"/>
              <a:r>
                <a:rPr lang="en-US" dirty="0">
                  <a:solidFill>
                    <a:schemeClr val="tx1"/>
                  </a:solidFill>
                </a:rPr>
                <a:t>….</a:t>
              </a:r>
            </a:p>
          </p:txBody>
        </p:sp>
      </p:grpSp>
      <p:grpSp>
        <p:nvGrpSpPr>
          <p:cNvPr id="21" name="Group 20"/>
          <p:cNvGrpSpPr/>
          <p:nvPr/>
        </p:nvGrpSpPr>
        <p:grpSpPr>
          <a:xfrm>
            <a:off x="6605706" y="2319573"/>
            <a:ext cx="1596045" cy="1301858"/>
            <a:chOff x="1645919" y="2626822"/>
            <a:chExt cx="1596045" cy="1416863"/>
          </a:xfrm>
        </p:grpSpPr>
        <p:sp>
          <p:nvSpPr>
            <p:cNvPr id="22" name="Rectangle 21"/>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3" name="Rectangle 22"/>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24" name="Group 23"/>
          <p:cNvGrpSpPr/>
          <p:nvPr/>
        </p:nvGrpSpPr>
        <p:grpSpPr>
          <a:xfrm>
            <a:off x="4692511" y="4133129"/>
            <a:ext cx="1596045" cy="1301858"/>
            <a:chOff x="1645919" y="2626822"/>
            <a:chExt cx="1596045" cy="1416863"/>
          </a:xfrm>
        </p:grpSpPr>
        <p:sp>
          <p:nvSpPr>
            <p:cNvPr id="25" name="Rectangle 24"/>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6" name="Rectangle 25"/>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Alice: Transaction 2</a:t>
              </a:r>
            </a:p>
            <a:p>
              <a:pPr algn="ctr"/>
              <a:r>
                <a:rPr lang="en-US" dirty="0">
                  <a:solidFill>
                    <a:schemeClr val="tx1"/>
                  </a:solidFill>
                </a:rPr>
                <a:t>….</a:t>
              </a:r>
            </a:p>
          </p:txBody>
        </p:sp>
      </p:grpSp>
      <p:grpSp>
        <p:nvGrpSpPr>
          <p:cNvPr id="27" name="Group 26"/>
          <p:cNvGrpSpPr/>
          <p:nvPr/>
        </p:nvGrpSpPr>
        <p:grpSpPr>
          <a:xfrm>
            <a:off x="6523052" y="4158706"/>
            <a:ext cx="1596045" cy="1301858"/>
            <a:chOff x="1645919" y="2626822"/>
            <a:chExt cx="1596045" cy="1416863"/>
          </a:xfrm>
        </p:grpSpPr>
        <p:sp>
          <p:nvSpPr>
            <p:cNvPr id="28" name="Rectangle 27"/>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29" name="Rectangle 28"/>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30" name="Group 29"/>
          <p:cNvGrpSpPr/>
          <p:nvPr/>
        </p:nvGrpSpPr>
        <p:grpSpPr>
          <a:xfrm>
            <a:off x="8349271" y="4171624"/>
            <a:ext cx="1596045" cy="1301858"/>
            <a:chOff x="1645919" y="2626822"/>
            <a:chExt cx="1596045" cy="1416863"/>
          </a:xfrm>
        </p:grpSpPr>
        <p:sp>
          <p:nvSpPr>
            <p:cNvPr id="31" name="Rectangle 30"/>
            <p:cNvSpPr/>
            <p:nvPr/>
          </p:nvSpPr>
          <p:spPr>
            <a:xfrm>
              <a:off x="1645920" y="2626822"/>
              <a:ext cx="1596044" cy="59851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r>
                <a:rPr lang="en-US" dirty="0">
                  <a:solidFill>
                    <a:schemeClr val="tx1"/>
                  </a:solidFill>
                </a:rPr>
                <a:t>: H(  )</a:t>
              </a:r>
            </a:p>
          </p:txBody>
        </p:sp>
        <p:sp>
          <p:nvSpPr>
            <p:cNvPr id="32" name="Rectangle 31"/>
            <p:cNvSpPr/>
            <p:nvPr/>
          </p:nvSpPr>
          <p:spPr>
            <a:xfrm>
              <a:off x="1645919" y="3229562"/>
              <a:ext cx="1596045" cy="8141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cxnSp>
        <p:nvCxnSpPr>
          <p:cNvPr id="34" name="Straight Arrow Connector 33"/>
          <p:cNvCxnSpPr/>
          <p:nvPr/>
        </p:nvCxnSpPr>
        <p:spPr>
          <a:xfrm flipH="1">
            <a:off x="4223852" y="3007030"/>
            <a:ext cx="472980" cy="867547"/>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1"/>
          </p:cNvCxnSpPr>
          <p:nvPr/>
        </p:nvCxnSpPr>
        <p:spPr>
          <a:xfrm flipH="1" flipV="1">
            <a:off x="4219530" y="3861918"/>
            <a:ext cx="472981" cy="119904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288555" y="4859490"/>
            <a:ext cx="23449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130275" y="4887906"/>
            <a:ext cx="23449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6288555" y="3004445"/>
            <a:ext cx="349886" cy="22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16200000">
            <a:off x="7043634" y="3416220"/>
            <a:ext cx="498259" cy="47357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545126" y="6094660"/>
            <a:ext cx="2402237" cy="369332"/>
          </a:xfrm>
          <a:prstGeom prst="rect">
            <a:avLst/>
          </a:prstGeom>
          <a:noFill/>
        </p:spPr>
        <p:txBody>
          <a:bodyPr wrap="square" rtlCol="0">
            <a:spAutoFit/>
          </a:bodyPr>
          <a:lstStyle/>
          <a:p>
            <a:r>
              <a:rPr lang="en-US" dirty="0"/>
              <a:t>Confirmations</a:t>
            </a:r>
          </a:p>
        </p:txBody>
      </p:sp>
    </p:spTree>
    <p:extLst>
      <p:ext uri="{BB962C8B-B14F-4D97-AF65-F5344CB8AC3E}">
        <p14:creationId xmlns:p14="http://schemas.microsoft.com/office/powerpoint/2010/main" val="2607437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percent attack</a:t>
            </a:r>
          </a:p>
        </p:txBody>
      </p:sp>
      <p:sp>
        <p:nvSpPr>
          <p:cNvPr id="3" name="Content Placeholder 2"/>
          <p:cNvSpPr>
            <a:spLocks noGrp="1"/>
          </p:cNvSpPr>
          <p:nvPr>
            <p:ph idx="1"/>
          </p:nvPr>
        </p:nvSpPr>
        <p:spPr/>
        <p:txBody>
          <a:bodyPr>
            <a:normAutofit/>
          </a:bodyPr>
          <a:lstStyle/>
          <a:p>
            <a:r>
              <a:rPr lang="en-US" dirty="0"/>
              <a:t>If one party obtains more than half of the mining power of the network (a “51 percent attacker”), then it can basically seal only the blocks it wants to include in the </a:t>
            </a:r>
            <a:r>
              <a:rPr lang="en-US" dirty="0" err="1"/>
              <a:t>blockchain</a:t>
            </a:r>
            <a:endParaRPr lang="en-US" dirty="0"/>
          </a:p>
          <a:p>
            <a:r>
              <a:rPr lang="en-US" dirty="0"/>
              <a:t>If any other party seals a block on the chain, the 51 percent attacker can simply work on a fork and make it longer</a:t>
            </a:r>
          </a:p>
          <a:p>
            <a:r>
              <a:rPr lang="en-US" dirty="0"/>
              <a:t>The 51 percent attacker can essentially get all the block rewards and control which transactions to be included</a:t>
            </a:r>
          </a:p>
          <a:p>
            <a:r>
              <a:rPr lang="en-US" dirty="0"/>
              <a:t>However, it cannot steal bitcoins from other people since the digital signatures are not broken</a:t>
            </a:r>
          </a:p>
          <a:p>
            <a:r>
              <a:rPr lang="en-US" dirty="0"/>
              <a:t>Costs:</a:t>
            </a:r>
            <a:r>
              <a:rPr lang="en-US" b="1" dirty="0"/>
              <a:t> </a:t>
            </a:r>
            <a:r>
              <a:rPr lang="en-US" dirty="0"/>
              <a:t>billions of dollars in hardware investment</a:t>
            </a:r>
          </a:p>
          <a:p>
            <a:r>
              <a:rPr lang="en-US" dirty="0"/>
              <a:t>Benefits: Not clear – unless to destroy confidence in Bitcoin</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79</a:t>
            </a:fld>
            <a:endParaRPr lang="en-US"/>
          </a:p>
        </p:txBody>
      </p:sp>
    </p:spTree>
    <p:extLst>
      <p:ext uri="{BB962C8B-B14F-4D97-AF65-F5344CB8AC3E}">
        <p14:creationId xmlns:p14="http://schemas.microsoft.com/office/powerpoint/2010/main" val="129535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Cryptography and Applications to </a:t>
            </a:r>
            <a:r>
              <a:rPr lang="en-US" dirty="0" err="1"/>
              <a:t>Blockchain</a:t>
            </a:r>
            <a:r>
              <a:rPr lang="en-US" dirty="0"/>
              <a:t> Technology</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a:t>
            </a:fld>
            <a:endParaRPr lang="en-US"/>
          </a:p>
        </p:txBody>
      </p:sp>
    </p:spTree>
    <p:extLst>
      <p:ext uri="{BB962C8B-B14F-4D97-AF65-F5344CB8AC3E}">
        <p14:creationId xmlns:p14="http://schemas.microsoft.com/office/powerpoint/2010/main" val="4699734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Protocol</a:t>
            </a:r>
          </a:p>
        </p:txBody>
      </p:sp>
      <p:sp>
        <p:nvSpPr>
          <p:cNvPr id="3" name="Content Placeholder 2"/>
          <p:cNvSpPr>
            <a:spLocks noGrp="1"/>
          </p:cNvSpPr>
          <p:nvPr>
            <p:ph idx="1"/>
          </p:nvPr>
        </p:nvSpPr>
        <p:spPr/>
        <p:txBody>
          <a:bodyPr>
            <a:normAutofit/>
          </a:bodyPr>
          <a:lstStyle/>
          <a:p>
            <a:r>
              <a:rPr lang="en-US" dirty="0"/>
              <a:t>How to introduce new features into the Bitcoin Protocol?</a:t>
            </a:r>
          </a:p>
          <a:p>
            <a:r>
              <a:rPr lang="en-US" dirty="0"/>
              <a:t>More complicated than just releasing a new version of the software</a:t>
            </a:r>
          </a:p>
          <a:p>
            <a:pPr lvl="1"/>
            <a:r>
              <a:rPr lang="en-US" dirty="0"/>
              <a:t>It is difficult to ensure that all nodes will update the software in time</a:t>
            </a:r>
          </a:p>
          <a:p>
            <a:pPr lvl="1"/>
            <a:r>
              <a:rPr lang="en-US" dirty="0"/>
              <a:t>Sometimes it is not clear that all nodes will even agree with the update, or update the software</a:t>
            </a:r>
          </a:p>
          <a:p>
            <a:r>
              <a:rPr lang="en-US" dirty="0"/>
              <a:t>A fork will happen whenever there are some nodes running the new version and others running the old version</a:t>
            </a:r>
          </a:p>
          <a:p>
            <a:r>
              <a:rPr lang="en-US" dirty="0"/>
              <a:t>Nodes on the chain have no incentives to improve (Key challenge of blockchain application on corporate governance).</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80</a:t>
            </a:fld>
            <a:endParaRPr lang="en-US"/>
          </a:p>
        </p:txBody>
      </p:sp>
    </p:spTree>
    <p:extLst>
      <p:ext uri="{BB962C8B-B14F-4D97-AF65-F5344CB8AC3E}">
        <p14:creationId xmlns:p14="http://schemas.microsoft.com/office/powerpoint/2010/main" val="3469320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forks</a:t>
            </a:r>
          </a:p>
        </p:txBody>
      </p:sp>
      <p:sp>
        <p:nvSpPr>
          <p:cNvPr id="3" name="Content Placeholder 2"/>
          <p:cNvSpPr>
            <a:spLocks noGrp="1"/>
          </p:cNvSpPr>
          <p:nvPr>
            <p:ph idx="1"/>
          </p:nvPr>
        </p:nvSpPr>
        <p:spPr/>
        <p:txBody>
          <a:bodyPr/>
          <a:lstStyle/>
          <a:p>
            <a:r>
              <a:rPr lang="en-US" dirty="0"/>
              <a:t>Soft forks</a:t>
            </a:r>
          </a:p>
          <a:p>
            <a:pPr lvl="1"/>
            <a:r>
              <a:rPr lang="en-US" dirty="0"/>
              <a:t>New features are added that make the validation rules stricter</a:t>
            </a:r>
          </a:p>
          <a:p>
            <a:pPr lvl="1"/>
            <a:r>
              <a:rPr lang="en-US" dirty="0"/>
              <a:t>Old version of the software will accept all new blocks</a:t>
            </a:r>
          </a:p>
          <a:p>
            <a:pPr lvl="1"/>
            <a:r>
              <a:rPr lang="en-US" dirty="0"/>
              <a:t>New version might reject some of the blocks accepted by the old version</a:t>
            </a:r>
          </a:p>
          <a:p>
            <a:pPr lvl="1"/>
            <a:r>
              <a:rPr lang="en-US" dirty="0"/>
              <a:t>If the majority of nodes update to the new software, they will help to enforce the new rules</a:t>
            </a:r>
          </a:p>
          <a:p>
            <a:pPr lvl="1"/>
            <a:r>
              <a:rPr lang="en-US" dirty="0"/>
              <a:t>Old miners might mine invalid blocks if they don’t update their software</a:t>
            </a:r>
          </a:p>
          <a:p>
            <a:pPr lvl="1"/>
            <a:endParaRPr lang="en-US" dirty="0"/>
          </a:p>
          <a:p>
            <a:pPr lvl="1"/>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81</a:t>
            </a:fld>
            <a:endParaRPr lang="en-US"/>
          </a:p>
        </p:txBody>
      </p:sp>
    </p:spTree>
    <p:extLst>
      <p:ext uri="{BB962C8B-B14F-4D97-AF65-F5344CB8AC3E}">
        <p14:creationId xmlns:p14="http://schemas.microsoft.com/office/powerpoint/2010/main" val="291523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Forks</a:t>
            </a:r>
          </a:p>
        </p:txBody>
      </p:sp>
      <p:sp>
        <p:nvSpPr>
          <p:cNvPr id="3" name="Content Placeholder 2"/>
          <p:cNvSpPr>
            <a:spLocks noGrp="1"/>
          </p:cNvSpPr>
          <p:nvPr>
            <p:ph idx="1"/>
          </p:nvPr>
        </p:nvSpPr>
        <p:spPr/>
        <p:txBody>
          <a:bodyPr/>
          <a:lstStyle/>
          <a:p>
            <a:r>
              <a:rPr lang="en-US" dirty="0"/>
              <a:t>Introduce features that are previously considered invalid</a:t>
            </a:r>
          </a:p>
          <a:p>
            <a:r>
              <a:rPr lang="en-US" dirty="0"/>
              <a:t>The new and old chains are not compatible</a:t>
            </a:r>
          </a:p>
          <a:p>
            <a:r>
              <a:rPr lang="en-US" dirty="0"/>
              <a:t>The chain will split into two chains</a:t>
            </a:r>
          </a:p>
          <a:p>
            <a:pPr lvl="1"/>
            <a:r>
              <a:rPr lang="en-US" dirty="0"/>
              <a:t>Whether both will survive in the long run will depend on the community, especially the miners</a:t>
            </a:r>
          </a:p>
          <a:p>
            <a:r>
              <a:rPr lang="en-US" dirty="0"/>
              <a:t>Example: Bitcoin Cash hard fork on August 1, 2017: increases the block size up to 8MB</a:t>
            </a:r>
          </a:p>
          <a:p>
            <a:pPr lvl="1"/>
            <a:r>
              <a:rPr lang="en-US" dirty="0"/>
              <a:t>Bitcoin splits into two cryptocurrencies after then</a:t>
            </a:r>
          </a:p>
          <a:p>
            <a:pPr lvl="1"/>
            <a:r>
              <a:rPr lang="en-US" dirty="0">
                <a:solidFill>
                  <a:srgbClr val="111111"/>
                </a:solidFill>
                <a:highlight>
                  <a:srgbClr val="FFFFFF"/>
                </a:highlight>
              </a:rPr>
              <a:t>T</a:t>
            </a:r>
            <a:r>
              <a:rPr lang="en-US" b="0" i="0" dirty="0">
                <a:solidFill>
                  <a:srgbClr val="111111"/>
                </a:solidFill>
                <a:effectLst/>
                <a:highlight>
                  <a:srgbClr val="FFFFFF"/>
                </a:highlight>
              </a:rPr>
              <a:t>he original </a:t>
            </a:r>
            <a:r>
              <a:rPr lang="en-US" b="0" i="0" dirty="0">
                <a:effectLst/>
                <a:highlight>
                  <a:srgbClr val="FFFFFF"/>
                </a:highlight>
              </a:rPr>
              <a:t>cryptocurrency, </a:t>
            </a:r>
            <a:r>
              <a:rPr lang="en-US" b="1" i="0" dirty="0">
                <a:effectLst/>
                <a:highlight>
                  <a:srgbClr val="FFFFFF"/>
                </a:highlight>
              </a:rPr>
              <a:t>Bitcoin Cash</a:t>
            </a:r>
            <a:r>
              <a:rPr lang="en-US" b="0" i="0" dirty="0">
                <a:effectLst/>
                <a:highlight>
                  <a:srgbClr val="FFFFFF"/>
                </a:highlight>
              </a:rPr>
              <a:t>, </a:t>
            </a:r>
            <a:r>
              <a:rPr lang="en-US" b="0" i="0" dirty="0">
                <a:solidFill>
                  <a:srgbClr val="111111"/>
                </a:solidFill>
                <a:effectLst/>
                <a:highlight>
                  <a:srgbClr val="FFFFFF"/>
                </a:highlight>
              </a:rPr>
              <a:t>remained in place and continued to follow its previous protocols. At the same time, a second currency, </a:t>
            </a:r>
            <a:r>
              <a:rPr lang="en-US" b="1" i="0" dirty="0">
                <a:solidFill>
                  <a:srgbClr val="111111"/>
                </a:solidFill>
                <a:effectLst/>
                <a:highlight>
                  <a:srgbClr val="FFFFFF"/>
                </a:highlight>
              </a:rPr>
              <a:t>Bitcoin SV</a:t>
            </a:r>
            <a:r>
              <a:rPr lang="en-US" b="0" i="0" dirty="0">
                <a:solidFill>
                  <a:srgbClr val="111111"/>
                </a:solidFill>
                <a:effectLst/>
                <a:highlight>
                  <a:srgbClr val="FFFFFF"/>
                </a:highlight>
              </a:rPr>
              <a:t>, emerged. </a:t>
            </a:r>
            <a:endParaRPr lang="en-US" dirty="0"/>
          </a:p>
          <a:p>
            <a:pPr marL="457200" lvl="1"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82</a:t>
            </a:fld>
            <a:endParaRPr lang="en-US"/>
          </a:p>
        </p:txBody>
      </p:sp>
    </p:spTree>
    <p:extLst>
      <p:ext uri="{BB962C8B-B14F-4D97-AF65-F5344CB8AC3E}">
        <p14:creationId xmlns:p14="http://schemas.microsoft.com/office/powerpoint/2010/main" val="36046193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pic>
        <p:nvPicPr>
          <p:cNvPr id="6" name="Content Placeholder 5"/>
          <p:cNvPicPr>
            <a:picLocks noGrp="1" noChangeAspect="1"/>
          </p:cNvPicPr>
          <p:nvPr>
            <p:ph idx="1"/>
          </p:nvPr>
        </p:nvPicPr>
        <p:blipFill>
          <a:blip r:embed="rId2"/>
          <a:stretch>
            <a:fillRect/>
          </a:stretch>
        </p:blipFill>
        <p:spPr>
          <a:xfrm>
            <a:off x="2019822" y="1690689"/>
            <a:ext cx="8019528" cy="2850314"/>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83</a:t>
            </a:fld>
            <a:endParaRPr lang="en-US"/>
          </a:p>
        </p:txBody>
      </p:sp>
    </p:spTree>
    <p:extLst>
      <p:ext uri="{BB962C8B-B14F-4D97-AF65-F5344CB8AC3E}">
        <p14:creationId xmlns:p14="http://schemas.microsoft.com/office/powerpoint/2010/main" val="3097838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pic>
        <p:nvPicPr>
          <p:cNvPr id="8" name="Content Placeholder 7"/>
          <p:cNvPicPr>
            <a:picLocks noGrp="1" noChangeAspect="1"/>
          </p:cNvPicPr>
          <p:nvPr>
            <p:ph idx="1"/>
          </p:nvPr>
        </p:nvPicPr>
        <p:blipFill>
          <a:blip r:embed="rId2"/>
          <a:stretch>
            <a:fillRect/>
          </a:stretch>
        </p:blipFill>
        <p:spPr>
          <a:xfrm>
            <a:off x="2152650" y="2294786"/>
            <a:ext cx="6572250" cy="1057275"/>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84</a:t>
            </a:fld>
            <a:endParaRPr lang="en-US"/>
          </a:p>
        </p:txBody>
      </p:sp>
      <p:pic>
        <p:nvPicPr>
          <p:cNvPr id="1026" name="Picture 2" descr="Image result for new york tim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6923" y="1583575"/>
            <a:ext cx="3292421" cy="6292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2152650" y="3602961"/>
            <a:ext cx="5124450" cy="828675"/>
          </a:xfrm>
          <a:prstGeom prst="rect">
            <a:avLst/>
          </a:prstGeom>
        </p:spPr>
      </p:pic>
      <p:pic>
        <p:nvPicPr>
          <p:cNvPr id="11" name="Picture 10"/>
          <p:cNvPicPr>
            <a:picLocks noChangeAspect="1"/>
          </p:cNvPicPr>
          <p:nvPr/>
        </p:nvPicPr>
        <p:blipFill>
          <a:blip r:embed="rId5"/>
          <a:stretch>
            <a:fillRect/>
          </a:stretch>
        </p:blipFill>
        <p:spPr>
          <a:xfrm>
            <a:off x="2236922" y="4803610"/>
            <a:ext cx="5181600" cy="1323975"/>
          </a:xfrm>
          <a:prstGeom prst="rect">
            <a:avLst/>
          </a:prstGeom>
        </p:spPr>
      </p:pic>
      <p:pic>
        <p:nvPicPr>
          <p:cNvPr id="1028" name="Picture 4" descr="Robert Shill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7322" y="3509261"/>
            <a:ext cx="2302029" cy="129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75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pic>
        <p:nvPicPr>
          <p:cNvPr id="7" name="Content Placeholder 6"/>
          <p:cNvPicPr>
            <a:picLocks noGrp="1" noChangeAspect="1"/>
          </p:cNvPicPr>
          <p:nvPr>
            <p:ph idx="1"/>
          </p:nvPr>
        </p:nvPicPr>
        <p:blipFill>
          <a:blip r:embed="rId2"/>
          <a:stretch>
            <a:fillRect/>
          </a:stretch>
        </p:blipFill>
        <p:spPr>
          <a:xfrm>
            <a:off x="2283252" y="1703945"/>
            <a:ext cx="6727399" cy="1668395"/>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85</a:t>
            </a:fld>
            <a:endParaRPr lang="en-US"/>
          </a:p>
        </p:txBody>
      </p:sp>
      <p:pic>
        <p:nvPicPr>
          <p:cNvPr id="8" name="Picture 7"/>
          <p:cNvPicPr>
            <a:picLocks noChangeAspect="1"/>
          </p:cNvPicPr>
          <p:nvPr/>
        </p:nvPicPr>
        <p:blipFill>
          <a:blip r:embed="rId3"/>
          <a:stretch>
            <a:fillRect/>
          </a:stretch>
        </p:blipFill>
        <p:spPr>
          <a:xfrm>
            <a:off x="2356425" y="3276767"/>
            <a:ext cx="6975694" cy="1866735"/>
          </a:xfrm>
          <a:prstGeom prst="rect">
            <a:avLst/>
          </a:prstGeom>
        </p:spPr>
      </p:pic>
      <p:pic>
        <p:nvPicPr>
          <p:cNvPr id="9" name="Picture 8"/>
          <p:cNvPicPr>
            <a:picLocks noChangeAspect="1"/>
          </p:cNvPicPr>
          <p:nvPr/>
        </p:nvPicPr>
        <p:blipFill>
          <a:blip r:embed="rId4"/>
          <a:stretch>
            <a:fillRect/>
          </a:stretch>
        </p:blipFill>
        <p:spPr>
          <a:xfrm>
            <a:off x="7827169" y="1583197"/>
            <a:ext cx="1504950" cy="504825"/>
          </a:xfrm>
          <a:prstGeom prst="rect">
            <a:avLst/>
          </a:prstGeom>
        </p:spPr>
      </p:pic>
      <p:pic>
        <p:nvPicPr>
          <p:cNvPr id="10" name="Picture 9"/>
          <p:cNvPicPr>
            <a:picLocks noChangeAspect="1"/>
          </p:cNvPicPr>
          <p:nvPr/>
        </p:nvPicPr>
        <p:blipFill>
          <a:blip r:embed="rId5"/>
          <a:stretch>
            <a:fillRect/>
          </a:stretch>
        </p:blipFill>
        <p:spPr>
          <a:xfrm>
            <a:off x="2387421" y="5291815"/>
            <a:ext cx="6975694" cy="983893"/>
          </a:xfrm>
          <a:prstGeom prst="rect">
            <a:avLst/>
          </a:prstGeom>
        </p:spPr>
      </p:pic>
    </p:spTree>
    <p:extLst>
      <p:ext uri="{BB962C8B-B14F-4D97-AF65-F5344CB8AC3E}">
        <p14:creationId xmlns:p14="http://schemas.microsoft.com/office/powerpoint/2010/main" val="130465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pic>
        <p:nvPicPr>
          <p:cNvPr id="6" name="Content Placeholder 5"/>
          <p:cNvPicPr>
            <a:picLocks noGrp="1" noChangeAspect="1"/>
          </p:cNvPicPr>
          <p:nvPr>
            <p:ph idx="1"/>
          </p:nvPr>
        </p:nvPicPr>
        <p:blipFill>
          <a:blip r:embed="rId2"/>
          <a:stretch>
            <a:fillRect/>
          </a:stretch>
        </p:blipFill>
        <p:spPr>
          <a:xfrm>
            <a:off x="2265850" y="2003541"/>
            <a:ext cx="4968175" cy="4039958"/>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86</a:t>
            </a:fld>
            <a:endParaRPr lang="en-US"/>
          </a:p>
        </p:txBody>
      </p:sp>
      <p:pic>
        <p:nvPicPr>
          <p:cNvPr id="7" name="Picture 6"/>
          <p:cNvPicPr>
            <a:picLocks noChangeAspect="1"/>
          </p:cNvPicPr>
          <p:nvPr/>
        </p:nvPicPr>
        <p:blipFill>
          <a:blip r:embed="rId3"/>
          <a:stretch>
            <a:fillRect/>
          </a:stretch>
        </p:blipFill>
        <p:spPr>
          <a:xfrm>
            <a:off x="2412115" y="5936962"/>
            <a:ext cx="2523722" cy="358823"/>
          </a:xfrm>
          <a:prstGeom prst="rect">
            <a:avLst/>
          </a:prstGeom>
        </p:spPr>
      </p:pic>
      <p:pic>
        <p:nvPicPr>
          <p:cNvPr id="8" name="Picture 7"/>
          <p:cNvPicPr>
            <a:picLocks noChangeAspect="1"/>
          </p:cNvPicPr>
          <p:nvPr/>
        </p:nvPicPr>
        <p:blipFill>
          <a:blip r:embed="rId4"/>
          <a:stretch>
            <a:fillRect/>
          </a:stretch>
        </p:blipFill>
        <p:spPr>
          <a:xfrm>
            <a:off x="2265849" y="1530440"/>
            <a:ext cx="3143250" cy="428625"/>
          </a:xfrm>
          <a:prstGeom prst="rect">
            <a:avLst/>
          </a:prstGeom>
        </p:spPr>
      </p:pic>
    </p:spTree>
    <p:extLst>
      <p:ext uri="{BB962C8B-B14F-4D97-AF65-F5344CB8AC3E}">
        <p14:creationId xmlns:p14="http://schemas.microsoft.com/office/powerpoint/2010/main" val="8460382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pic>
        <p:nvPicPr>
          <p:cNvPr id="6" name="Content Placeholder 5"/>
          <p:cNvPicPr>
            <a:picLocks noGrp="1" noChangeAspect="1"/>
          </p:cNvPicPr>
          <p:nvPr>
            <p:ph idx="1"/>
          </p:nvPr>
        </p:nvPicPr>
        <p:blipFill>
          <a:blip r:embed="rId2"/>
          <a:stretch>
            <a:fillRect/>
          </a:stretch>
        </p:blipFill>
        <p:spPr>
          <a:xfrm>
            <a:off x="2152650" y="2628108"/>
            <a:ext cx="4857750" cy="2790825"/>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87</a:t>
            </a:fld>
            <a:endParaRPr lang="en-US"/>
          </a:p>
        </p:txBody>
      </p:sp>
      <p:pic>
        <p:nvPicPr>
          <p:cNvPr id="7" name="Picture 6"/>
          <p:cNvPicPr>
            <a:picLocks noChangeAspect="1"/>
          </p:cNvPicPr>
          <p:nvPr/>
        </p:nvPicPr>
        <p:blipFill>
          <a:blip r:embed="rId3"/>
          <a:stretch>
            <a:fillRect/>
          </a:stretch>
        </p:blipFill>
        <p:spPr>
          <a:xfrm>
            <a:off x="2309732" y="1731338"/>
            <a:ext cx="2933862" cy="712102"/>
          </a:xfrm>
          <a:prstGeom prst="rect">
            <a:avLst/>
          </a:prstGeom>
        </p:spPr>
      </p:pic>
      <p:pic>
        <p:nvPicPr>
          <p:cNvPr id="8" name="Picture 7"/>
          <p:cNvPicPr>
            <a:picLocks noChangeAspect="1"/>
          </p:cNvPicPr>
          <p:nvPr/>
        </p:nvPicPr>
        <p:blipFill>
          <a:blip r:embed="rId4"/>
          <a:stretch>
            <a:fillRect/>
          </a:stretch>
        </p:blipFill>
        <p:spPr>
          <a:xfrm>
            <a:off x="7167482" y="2628108"/>
            <a:ext cx="2962506" cy="1928394"/>
          </a:xfrm>
          <a:prstGeom prst="rect">
            <a:avLst/>
          </a:prstGeom>
        </p:spPr>
      </p:pic>
    </p:spTree>
    <p:extLst>
      <p:ext uri="{BB962C8B-B14F-4D97-AF65-F5344CB8AC3E}">
        <p14:creationId xmlns:p14="http://schemas.microsoft.com/office/powerpoint/2010/main" val="9655561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lstStyle/>
          <a:p>
            <a:pPr marL="0" indent="0">
              <a:buNone/>
            </a:pPr>
            <a:r>
              <a:rPr lang="en-US" dirty="0"/>
              <a:t>Cons</a:t>
            </a:r>
          </a:p>
          <a:p>
            <a:r>
              <a:rPr lang="en-US" dirty="0"/>
              <a:t>Bitcoin is not backed by any collateral or entity</a:t>
            </a:r>
          </a:p>
          <a:p>
            <a:r>
              <a:rPr lang="en-US" dirty="0"/>
              <a:t>USD is implicitly backed by the US government</a:t>
            </a:r>
          </a:p>
          <a:p>
            <a:r>
              <a:rPr lang="en-US" dirty="0"/>
              <a:t>Gold has practical uses</a:t>
            </a:r>
          </a:p>
          <a:p>
            <a:r>
              <a:rPr lang="en-US" dirty="0"/>
              <a:t>Bitcoin’s value only derives from its acceptance</a:t>
            </a:r>
          </a:p>
          <a:p>
            <a:r>
              <a:rPr lang="en-US" dirty="0"/>
              <a:t>Bitcoin prices are very volatile, making it less suitable as a currency</a:t>
            </a:r>
          </a:p>
          <a:p>
            <a:pPr lvl="1"/>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88</a:t>
            </a:fld>
            <a:endParaRPr lang="en-US"/>
          </a:p>
        </p:txBody>
      </p:sp>
    </p:spTree>
    <p:extLst>
      <p:ext uri="{BB962C8B-B14F-4D97-AF65-F5344CB8AC3E}">
        <p14:creationId xmlns:p14="http://schemas.microsoft.com/office/powerpoint/2010/main" val="2311164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lstStyle/>
          <a:p>
            <a:pPr marL="0" indent="0">
              <a:buNone/>
            </a:pPr>
            <a:r>
              <a:rPr lang="en-US" dirty="0"/>
              <a:t>Cons</a:t>
            </a:r>
          </a:p>
          <a:p>
            <a:r>
              <a:rPr lang="en-US" dirty="0"/>
              <a:t>Bitcoin uses a large amount of energy </a:t>
            </a:r>
          </a:p>
          <a:p>
            <a:r>
              <a:rPr lang="en-US" dirty="0"/>
              <a:t>It is estimated that Bitcoin mining consumes as much energy as Denmark does!</a:t>
            </a:r>
          </a:p>
          <a:p>
            <a:r>
              <a:rPr lang="en-US" dirty="0"/>
              <a:t>Bitcoin also leads to the construction of Application Specific Integrated Circuits (ASICs) and has dedicated mining operations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89</a:t>
            </a:fld>
            <a:endParaRPr lang="en-US"/>
          </a:p>
        </p:txBody>
      </p:sp>
    </p:spTree>
    <p:extLst>
      <p:ext uri="{BB962C8B-B14F-4D97-AF65-F5344CB8AC3E}">
        <p14:creationId xmlns:p14="http://schemas.microsoft.com/office/powerpoint/2010/main" val="413827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SHA-256 Hash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“one-way” function that plays a key role in Bitcoin</a:t>
                </a:r>
              </a:p>
              <a:p>
                <a:r>
                  <a:rPr lang="en-US" dirty="0"/>
                  <a:t>Input: a string of any size</a:t>
                </a:r>
              </a:p>
              <a:p>
                <a:pPr lvl="1"/>
                <a:r>
                  <a:rPr lang="en-US" dirty="0"/>
                  <a:t>E.g. you can hash any document or file</a:t>
                </a:r>
              </a:p>
              <a:p>
                <a:r>
                  <a:rPr lang="en-US" dirty="0"/>
                  <a:t>Output: a 256-bit integer (between 0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255</m:t>
                        </m:r>
                      </m:sup>
                    </m:sSup>
                    <m:r>
                      <a:rPr lang="en-US" b="0" i="1" smtClean="0">
                        <a:latin typeface="Cambria Math" panose="02040503050406030204" pitchFamily="18" charset="0"/>
                      </a:rPr>
                      <m:t>−1</m:t>
                    </m:r>
                  </m:oMath>
                </a14:m>
                <a:r>
                  <a:rPr lang="en-US" dirty="0"/>
                  <a:t>) or a 64-digit hexadecimal number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009"/>
                </a:stretch>
              </a:blipFill>
            </p:spPr>
            <p:txBody>
              <a:bodyPr/>
              <a:lstStyle/>
              <a:p>
                <a:r>
                  <a:rPr lang="en-US">
                    <a:noFill/>
                  </a:rPr>
                  <a:t> </a:t>
                </a:r>
              </a:p>
            </p:txBody>
          </p:sp>
        </mc:Fallback>
      </mc:AlternateContent>
      <p:sp>
        <p:nvSpPr>
          <p:cNvPr id="25" name="Footer Placeholder 24"/>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26" name="Slide Number Placeholder 2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a:t>
            </a:fld>
            <a:endParaRPr lang="en-US"/>
          </a:p>
        </p:txBody>
      </p:sp>
      <p:sp>
        <p:nvSpPr>
          <p:cNvPr id="12" name="Rounded Rectangle 11"/>
          <p:cNvSpPr/>
          <p:nvPr/>
        </p:nvSpPr>
        <p:spPr>
          <a:xfrm>
            <a:off x="2041525" y="5618163"/>
            <a:ext cx="8360229" cy="84182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74901" y="5850390"/>
            <a:ext cx="8137979" cy="377372"/>
          </a:xfrm>
          <a:prstGeom prst="rect">
            <a:avLst/>
          </a:prstGeom>
          <a:noFill/>
        </p:spPr>
        <p:txBody>
          <a:bodyPr wrap="square" rtlCol="0">
            <a:spAutoFit/>
          </a:bodyPr>
          <a:lstStyle/>
          <a:p>
            <a:r>
              <a:rPr lang="en-US" dirty="0"/>
              <a:t>b711226415fd343dc413cf7302725e2a964bd40f638eb1a77f4abf2b56e665c6</a:t>
            </a:r>
          </a:p>
        </p:txBody>
      </p:sp>
      <p:grpSp>
        <p:nvGrpSpPr>
          <p:cNvPr id="5" name="Group 4"/>
          <p:cNvGrpSpPr/>
          <p:nvPr/>
        </p:nvGrpSpPr>
        <p:grpSpPr>
          <a:xfrm>
            <a:off x="4298495" y="3909431"/>
            <a:ext cx="3846287" cy="711764"/>
            <a:chOff x="2830284" y="3947324"/>
            <a:chExt cx="3846287" cy="711764"/>
          </a:xfrm>
        </p:grpSpPr>
        <p:sp>
          <p:nvSpPr>
            <p:cNvPr id="8" name="Rounded Rectangle 7"/>
            <p:cNvSpPr/>
            <p:nvPr/>
          </p:nvSpPr>
          <p:spPr>
            <a:xfrm>
              <a:off x="2830284" y="3947324"/>
              <a:ext cx="3048001" cy="711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4136573"/>
              <a:ext cx="3628571" cy="369332"/>
            </a:xfrm>
            <a:prstGeom prst="rect">
              <a:avLst/>
            </a:prstGeom>
            <a:noFill/>
          </p:spPr>
          <p:txBody>
            <a:bodyPr wrap="square" rtlCol="0">
              <a:spAutoFit/>
            </a:bodyPr>
            <a:lstStyle/>
            <a:p>
              <a:r>
                <a:rPr lang="en-US" dirty="0"/>
                <a:t>Alice sent Bob 2.5 bitcoins</a:t>
              </a:r>
            </a:p>
          </p:txBody>
        </p:sp>
      </p:grpSp>
      <p:sp>
        <p:nvSpPr>
          <p:cNvPr id="15" name="TextBox 14"/>
          <p:cNvSpPr txBox="1"/>
          <p:nvPr/>
        </p:nvSpPr>
        <p:spPr>
          <a:xfrm>
            <a:off x="6096000" y="4810444"/>
            <a:ext cx="1016000" cy="646331"/>
          </a:xfrm>
          <a:prstGeom prst="rect">
            <a:avLst/>
          </a:prstGeom>
          <a:noFill/>
        </p:spPr>
        <p:txBody>
          <a:bodyPr wrap="square" rtlCol="0">
            <a:spAutoFit/>
          </a:bodyPr>
          <a:lstStyle/>
          <a:p>
            <a:r>
              <a:rPr lang="en-US" i="1" dirty="0"/>
              <a:t>SHA-256</a:t>
            </a:r>
          </a:p>
        </p:txBody>
      </p:sp>
      <p:cxnSp>
        <p:nvCxnSpPr>
          <p:cNvPr id="24" name="Straight Arrow Connector 23"/>
          <p:cNvCxnSpPr/>
          <p:nvPr/>
        </p:nvCxnSpPr>
        <p:spPr>
          <a:xfrm flipH="1">
            <a:off x="5840753" y="4803662"/>
            <a:ext cx="2" cy="4655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705819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lstStyle/>
          <a:p>
            <a:pPr marL="0" indent="0">
              <a:buNone/>
            </a:pPr>
            <a:r>
              <a:rPr lang="en-US" dirty="0"/>
              <a:t>Cons</a:t>
            </a:r>
          </a:p>
          <a:p>
            <a:r>
              <a:rPr lang="en-US" dirty="0"/>
              <a:t>Can be used for illegal purposes such as money laundering</a:t>
            </a:r>
          </a:p>
          <a:p>
            <a:r>
              <a:rPr lang="en-US" dirty="0"/>
              <a:t>Governments (US, Korea, etc.) have started to demand real names and ids for bitcoin transactions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90</a:t>
            </a:fld>
            <a:endParaRPr lang="en-US"/>
          </a:p>
        </p:txBody>
      </p:sp>
    </p:spTree>
    <p:extLst>
      <p:ext uri="{BB962C8B-B14F-4D97-AF65-F5344CB8AC3E}">
        <p14:creationId xmlns:p14="http://schemas.microsoft.com/office/powerpoint/2010/main" val="824755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lstStyle/>
          <a:p>
            <a:pPr marL="0" indent="0">
              <a:buNone/>
            </a:pPr>
            <a:r>
              <a:rPr lang="en-US" dirty="0"/>
              <a:t>Cons</a:t>
            </a:r>
          </a:p>
          <a:p>
            <a:r>
              <a:rPr lang="en-US" dirty="0"/>
              <a:t>Cannot replace credit cards as so far there is no credit service based on bitcoin</a:t>
            </a:r>
          </a:p>
          <a:p>
            <a:r>
              <a:rPr lang="en-US" dirty="0"/>
              <a:t>Scalability: only allows about 7 transactions per second, compared to about 2,000 transactions per second for Visa/</a:t>
            </a:r>
            <a:r>
              <a:rPr lang="en-US" dirty="0" err="1"/>
              <a:t>Mastercard</a:t>
            </a: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91</a:t>
            </a:fld>
            <a:endParaRPr lang="en-US"/>
          </a:p>
        </p:txBody>
      </p:sp>
    </p:spTree>
    <p:extLst>
      <p:ext uri="{BB962C8B-B14F-4D97-AF65-F5344CB8AC3E}">
        <p14:creationId xmlns:p14="http://schemas.microsoft.com/office/powerpoint/2010/main" val="12005011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normAutofit/>
          </a:bodyPr>
          <a:lstStyle/>
          <a:p>
            <a:pPr marL="0" indent="0">
              <a:buNone/>
            </a:pPr>
            <a:r>
              <a:rPr lang="en-US" dirty="0"/>
              <a:t>Pros</a:t>
            </a:r>
          </a:p>
          <a:p>
            <a:r>
              <a:rPr lang="en-US" dirty="0"/>
              <a:t>Not controlled by any government, not subject to inflationary monetary policies</a:t>
            </a:r>
          </a:p>
          <a:p>
            <a:r>
              <a:rPr lang="en-US" dirty="0"/>
              <a:t>Does not require intermediaries such as central banks and banks</a:t>
            </a:r>
          </a:p>
          <a:p>
            <a:r>
              <a:rPr lang="en-US" dirty="0"/>
              <a:t>Easy and fast international transactions</a:t>
            </a:r>
          </a:p>
          <a:p>
            <a:r>
              <a:rPr lang="en-US" dirty="0"/>
              <a:t>Transactions irreversible: no chargebacks</a:t>
            </a:r>
          </a:p>
          <a:p>
            <a:r>
              <a:rPr lang="en-US" dirty="0"/>
              <a:t>Security and robustness of distributed ledger system</a:t>
            </a:r>
          </a:p>
          <a:p>
            <a:pPr lvl="1"/>
            <a:r>
              <a:rPr lang="en-US" dirty="0"/>
              <a:t>The network is robust even if many nodes go down</a:t>
            </a:r>
          </a:p>
          <a:p>
            <a:pPr lvl="1"/>
            <a:r>
              <a:rPr lang="en-US" dirty="0"/>
              <a:t>Prevents double-spending</a:t>
            </a:r>
          </a:p>
          <a:p>
            <a:pPr lvl="1"/>
            <a:r>
              <a:rPr lang="en-US" dirty="0"/>
              <a:t>Extremely costly to take over the bitcoin network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92</a:t>
            </a:fld>
            <a:endParaRPr lang="en-US"/>
          </a:p>
        </p:txBody>
      </p:sp>
    </p:spTree>
    <p:extLst>
      <p:ext uri="{BB962C8B-B14F-4D97-AF65-F5344CB8AC3E}">
        <p14:creationId xmlns:p14="http://schemas.microsoft.com/office/powerpoint/2010/main" val="14580521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normAutofit/>
          </a:bodyPr>
          <a:lstStyle/>
          <a:p>
            <a:pPr marL="0" indent="0">
              <a:buNone/>
            </a:pPr>
            <a:r>
              <a:rPr lang="en-US" dirty="0"/>
              <a:t>Pros</a:t>
            </a:r>
          </a:p>
          <a:p>
            <a:r>
              <a:rPr lang="en-US" dirty="0"/>
              <a:t>Value of bitcoin may derive from</a:t>
            </a:r>
          </a:p>
          <a:p>
            <a:pPr lvl="1"/>
            <a:r>
              <a:rPr lang="en-US" dirty="0"/>
              <a:t>The cost savings it offers as a transaction medium</a:t>
            </a:r>
          </a:p>
          <a:p>
            <a:pPr lvl="1"/>
            <a:r>
              <a:rPr lang="en-US" dirty="0"/>
              <a:t>The cost of mining  or the security of the network</a:t>
            </a:r>
          </a:p>
          <a:p>
            <a:pPr marL="0"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93</a:t>
            </a:fld>
            <a:endParaRPr lang="en-US"/>
          </a:p>
        </p:txBody>
      </p:sp>
    </p:spTree>
    <p:extLst>
      <p:ext uri="{BB962C8B-B14F-4D97-AF65-F5344CB8AC3E}">
        <p14:creationId xmlns:p14="http://schemas.microsoft.com/office/powerpoint/2010/main" val="18318505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 over Bitcoin</a:t>
            </a:r>
          </a:p>
        </p:txBody>
      </p:sp>
      <p:sp>
        <p:nvSpPr>
          <p:cNvPr id="3" name="Content Placeholder 2"/>
          <p:cNvSpPr>
            <a:spLocks noGrp="1"/>
          </p:cNvSpPr>
          <p:nvPr>
            <p:ph idx="1"/>
          </p:nvPr>
        </p:nvSpPr>
        <p:spPr/>
        <p:txBody>
          <a:bodyPr>
            <a:normAutofit/>
          </a:bodyPr>
          <a:lstStyle/>
          <a:p>
            <a:pPr marL="0" indent="0">
              <a:buNone/>
            </a:pPr>
            <a:r>
              <a:rPr lang="en-US" dirty="0"/>
              <a:t>Pros</a:t>
            </a:r>
          </a:p>
          <a:p>
            <a:r>
              <a:rPr lang="en-US" dirty="0"/>
              <a:t>Bitcoin’s innovation: reduces the cost of verifying and transferring ownership</a:t>
            </a:r>
          </a:p>
          <a:p>
            <a:r>
              <a:rPr lang="en-US" dirty="0"/>
              <a:t>Is Bitcoin equivalent to the initial application of internet, i.e., Email?</a:t>
            </a:r>
          </a:p>
          <a:p>
            <a:r>
              <a:rPr lang="en-US" dirty="0"/>
              <a:t>The technology behind Bitcoin, </a:t>
            </a:r>
            <a:r>
              <a:rPr lang="en-US" dirty="0" err="1"/>
              <a:t>Blockchain</a:t>
            </a:r>
            <a:r>
              <a:rPr lang="en-US" dirty="0"/>
              <a:t> technology, can have very wide applications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94</a:t>
            </a:fld>
            <a:endParaRPr lang="en-US"/>
          </a:p>
        </p:txBody>
      </p:sp>
    </p:spTree>
    <p:extLst>
      <p:ext uri="{BB962C8B-B14F-4D97-AF65-F5344CB8AC3E}">
        <p14:creationId xmlns:p14="http://schemas.microsoft.com/office/powerpoint/2010/main" val="14528817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dirty="0"/>
              <a:t>Narayanan et. al, Bitcoin and Cryptocurrency Technologies: A Comprehensive Introduction</a:t>
            </a:r>
          </a:p>
          <a:p>
            <a:r>
              <a:rPr lang="en-US" sz="2400" dirty="0" err="1"/>
              <a:t>Diedrich</a:t>
            </a:r>
            <a:r>
              <a:rPr lang="en-US" sz="2400" dirty="0"/>
              <a:t>, </a:t>
            </a:r>
            <a:r>
              <a:rPr lang="en-US" sz="2400" dirty="0" err="1"/>
              <a:t>Ethereum</a:t>
            </a:r>
            <a:r>
              <a:rPr lang="en-US" sz="2400" dirty="0"/>
              <a:t>: </a:t>
            </a:r>
            <a:r>
              <a:rPr lang="en-US" sz="2400" dirty="0" err="1"/>
              <a:t>Blockchains</a:t>
            </a:r>
            <a:r>
              <a:rPr lang="en-US" sz="2400" dirty="0"/>
              <a:t>, Digital Assets, Smart Contracts, Decentralized Autonomous Organizations</a:t>
            </a:r>
          </a:p>
          <a:p>
            <a:r>
              <a:rPr lang="en-US" sz="2400" dirty="0" err="1"/>
              <a:t>Cryptofinace</a:t>
            </a:r>
            <a:r>
              <a:rPr lang="en-US" sz="2400" dirty="0"/>
              <a:t>, </a:t>
            </a:r>
            <a:r>
              <a:rPr lang="en-US" sz="2400"/>
              <a:t>Campbell Harvey</a:t>
            </a:r>
            <a:endParaRPr lang="en-US" sz="2400"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95</a:t>
            </a:fld>
            <a:endParaRPr lang="en-US"/>
          </a:p>
        </p:txBody>
      </p:sp>
    </p:spTree>
    <p:extLst>
      <p:ext uri="{BB962C8B-B14F-4D97-AF65-F5344CB8AC3E}">
        <p14:creationId xmlns:p14="http://schemas.microsoft.com/office/powerpoint/2010/main" val="2406935798"/>
      </p:ext>
    </p:extLst>
  </p:cSld>
  <p:clrMapOvr>
    <a:masterClrMapping/>
  </p:clrMapOvr>
</p:sld>
</file>

<file path=ppt/theme/theme1.xml><?xml version="1.0" encoding="utf-8"?>
<a:theme xmlns:a="http://schemas.openxmlformats.org/drawingml/2006/main" name="ppt_template_2024_v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2024" id="{36E019F3-8EA1-4447-96E3-B0D869CD0E16}" vid="{2907BA53-B649-4AE9-B18F-88943F36D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ppt_template_2024_v1</Template>
  <TotalTime>95627</TotalTime>
  <Words>4591</Words>
  <Application>Microsoft Office PowerPoint</Application>
  <PresentationFormat>Widescreen</PresentationFormat>
  <Paragraphs>678</Paragraphs>
  <Slides>95</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95</vt:i4>
      </vt:variant>
    </vt:vector>
  </HeadingPairs>
  <TitlesOfParts>
    <vt:vector size="104" baseType="lpstr">
      <vt:lpstr>Aptos</vt:lpstr>
      <vt:lpstr>Arial</vt:lpstr>
      <vt:lpstr>Calibri</vt:lpstr>
      <vt:lpstr>Cambria Math</vt:lpstr>
      <vt:lpstr>Courier New</vt:lpstr>
      <vt:lpstr>Thorndale AMT</vt:lpstr>
      <vt:lpstr>Times New Roman</vt:lpstr>
      <vt:lpstr>Wingdings</vt:lpstr>
      <vt:lpstr>ppt_template_2024_v1</vt:lpstr>
      <vt:lpstr>Bitcoin and Blockchain Technologies</vt:lpstr>
      <vt:lpstr>History of Bitcoin</vt:lpstr>
      <vt:lpstr>History of Bitcoin</vt:lpstr>
      <vt:lpstr>Bitcoin Price</vt:lpstr>
      <vt:lpstr>Bitcoin Transactions (Daily)</vt:lpstr>
      <vt:lpstr>Desired Features of Digital Currencies</vt:lpstr>
      <vt:lpstr>Security of Ownership</vt:lpstr>
      <vt:lpstr>Cryptography and Applications to Blockchain Technology</vt:lpstr>
      <vt:lpstr>The SHA-256 Hash Function</vt:lpstr>
      <vt:lpstr>Cryptographic Hash Function</vt:lpstr>
      <vt:lpstr>Cryptographic Hash Function</vt:lpstr>
      <vt:lpstr>Collision Resistance of SHA-256</vt:lpstr>
      <vt:lpstr>Collision Resistance of SHA-256</vt:lpstr>
      <vt:lpstr>Collision Resistance of SHA-256</vt:lpstr>
      <vt:lpstr>Cryptographic Hash Functions</vt:lpstr>
      <vt:lpstr>Applications of Cryptographic Hash Functions</vt:lpstr>
      <vt:lpstr>Applications of Cryptographic Hash Functions</vt:lpstr>
      <vt:lpstr>Applications of Cryptographic Hash Functions</vt:lpstr>
      <vt:lpstr>Blockchain</vt:lpstr>
      <vt:lpstr>Blockchain is tamper-evident</vt:lpstr>
      <vt:lpstr>Blockchain </vt:lpstr>
      <vt:lpstr>Merkle Tree</vt:lpstr>
      <vt:lpstr>Merkle Tree</vt:lpstr>
      <vt:lpstr>Digital Signatures</vt:lpstr>
      <vt:lpstr>Digital Signatures</vt:lpstr>
      <vt:lpstr>Digital Signatures</vt:lpstr>
      <vt:lpstr>Digital Signature</vt:lpstr>
      <vt:lpstr>Digital Signature: ECDSA</vt:lpstr>
      <vt:lpstr>Digital Signature: ECDSA</vt:lpstr>
      <vt:lpstr>Example</vt:lpstr>
      <vt:lpstr>Example- Create your own Bitcoin keys</vt:lpstr>
      <vt:lpstr>Mechanics of Bitcoin</vt:lpstr>
      <vt:lpstr>Bitcoin Addresses</vt:lpstr>
      <vt:lpstr>Bitcoin Addresses</vt:lpstr>
      <vt:lpstr>Bitcoin Wallets</vt:lpstr>
      <vt:lpstr>Bitcoin Wallets</vt:lpstr>
      <vt:lpstr>A Bitcoin paper wallet </vt:lpstr>
      <vt:lpstr>Bitcoin Transactions</vt:lpstr>
      <vt:lpstr>Bitcoin Transactions</vt:lpstr>
      <vt:lpstr>Bitcoin Transactions</vt:lpstr>
      <vt:lpstr>Bitcoin Transactions</vt:lpstr>
      <vt:lpstr>What’s in a bitcoin transaction?</vt:lpstr>
      <vt:lpstr>What’s in a bitcoin transaction?</vt:lpstr>
      <vt:lpstr>What’s in a bitcoin transaction?</vt:lpstr>
      <vt:lpstr>Bitcoin Transactions</vt:lpstr>
      <vt:lpstr>Bitcoin balance</vt:lpstr>
      <vt:lpstr>Bitcoin Transactions</vt:lpstr>
      <vt:lpstr>Bitcoin Transactions</vt:lpstr>
      <vt:lpstr>Bitcoin Blocks</vt:lpstr>
      <vt:lpstr>Example: Bitcoin block</vt:lpstr>
      <vt:lpstr>Information</vt:lpstr>
      <vt:lpstr>Mining</vt:lpstr>
      <vt:lpstr>Mining</vt:lpstr>
      <vt:lpstr>Mining</vt:lpstr>
      <vt:lpstr>Mining</vt:lpstr>
      <vt:lpstr>Mining</vt:lpstr>
      <vt:lpstr>Mining and Proof of Work</vt:lpstr>
      <vt:lpstr>Proof of Work</vt:lpstr>
      <vt:lpstr>Proof of Work</vt:lpstr>
      <vt:lpstr>Proof of Work</vt:lpstr>
      <vt:lpstr>Sample Python Code</vt:lpstr>
      <vt:lpstr>Homework</vt:lpstr>
      <vt:lpstr>Proof of Work</vt:lpstr>
      <vt:lpstr>Proof of Work</vt:lpstr>
      <vt:lpstr>Proof of Work</vt:lpstr>
      <vt:lpstr>Proof of Work</vt:lpstr>
      <vt:lpstr>Hashrate Trends</vt:lpstr>
      <vt:lpstr>Evolution of Mining Hardware: Faster and More Specialized</vt:lpstr>
      <vt:lpstr>Hashrate Distribution: December 2017</vt:lpstr>
      <vt:lpstr>Excel Mining of Bitcoin</vt:lpstr>
      <vt:lpstr>Blockchain – Distributed Ledger</vt:lpstr>
      <vt:lpstr>Distributed Consensus</vt:lpstr>
      <vt:lpstr>Distributed Consensus</vt:lpstr>
      <vt:lpstr>Distributed Consensus</vt:lpstr>
      <vt:lpstr>Bitcoin Consensus</vt:lpstr>
      <vt:lpstr>Forks in the blockchain</vt:lpstr>
      <vt:lpstr>How does Bitcoin avoid Double-Spending?</vt:lpstr>
      <vt:lpstr>Double-Spending</vt:lpstr>
      <vt:lpstr>51 percent attack</vt:lpstr>
      <vt:lpstr>Updating Protocol</vt:lpstr>
      <vt:lpstr>Soft forks</vt:lpstr>
      <vt:lpstr>Hard Forks</vt:lpstr>
      <vt:lpstr>Controversies over Bitcoin</vt:lpstr>
      <vt:lpstr>Controversies over Bitcoin</vt:lpstr>
      <vt:lpstr>Controversies over Bitcoin</vt:lpstr>
      <vt:lpstr>Controversies over Bitcoin</vt:lpstr>
      <vt:lpstr>Controversies over Bitcoin</vt:lpstr>
      <vt:lpstr>Controversies over Bitcoin</vt:lpstr>
      <vt:lpstr>Controversies over Bitcoin</vt:lpstr>
      <vt:lpstr>Controversies over Bitcoin</vt:lpstr>
      <vt:lpstr>Controversies over Bitcoin</vt:lpstr>
      <vt:lpstr>Controversies over Bitcoin</vt:lpstr>
      <vt:lpstr>Controversies over Bitcoin</vt:lpstr>
      <vt:lpstr>Controversies over Bitcoin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Baozhong Yang</dc:creator>
  <cp:lastModifiedBy>Joanna Wang</cp:lastModifiedBy>
  <cp:revision>361</cp:revision>
  <dcterms:created xsi:type="dcterms:W3CDTF">2017-11-21T21:14:18Z</dcterms:created>
  <dcterms:modified xsi:type="dcterms:W3CDTF">2024-08-06T14:02:14Z</dcterms:modified>
</cp:coreProperties>
</file>