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sldIdLst>
    <p:sldId id="256" r:id="rId2"/>
    <p:sldId id="259" r:id="rId3"/>
    <p:sldId id="327" r:id="rId4"/>
    <p:sldId id="267" r:id="rId5"/>
    <p:sldId id="268" r:id="rId6"/>
    <p:sldId id="266" r:id="rId7"/>
    <p:sldId id="324" r:id="rId8"/>
    <p:sldId id="325" r:id="rId9"/>
    <p:sldId id="322" r:id="rId10"/>
    <p:sldId id="328" r:id="rId11"/>
    <p:sldId id="323" r:id="rId12"/>
    <p:sldId id="347" r:id="rId13"/>
    <p:sldId id="341" r:id="rId14"/>
    <p:sldId id="342" r:id="rId15"/>
    <p:sldId id="343" r:id="rId16"/>
    <p:sldId id="344" r:id="rId17"/>
    <p:sldId id="345" r:id="rId18"/>
    <p:sldId id="346" r:id="rId19"/>
    <p:sldId id="320" r:id="rId20"/>
    <p:sldId id="269" r:id="rId21"/>
    <p:sldId id="270" r:id="rId22"/>
    <p:sldId id="302" r:id="rId23"/>
    <p:sldId id="303" r:id="rId24"/>
    <p:sldId id="304" r:id="rId25"/>
    <p:sldId id="305" r:id="rId26"/>
    <p:sldId id="321" r:id="rId27"/>
    <p:sldId id="306" r:id="rId28"/>
    <p:sldId id="276" r:id="rId29"/>
    <p:sldId id="277" r:id="rId30"/>
    <p:sldId id="278" r:id="rId31"/>
    <p:sldId id="279" r:id="rId32"/>
    <p:sldId id="280" r:id="rId33"/>
    <p:sldId id="282" r:id="rId34"/>
    <p:sldId id="281" r:id="rId35"/>
    <p:sldId id="283" r:id="rId36"/>
    <p:sldId id="284" r:id="rId37"/>
    <p:sldId id="329" r:id="rId38"/>
    <p:sldId id="289" r:id="rId39"/>
    <p:sldId id="288" r:id="rId40"/>
    <p:sldId id="290" r:id="rId41"/>
    <p:sldId id="292" r:id="rId42"/>
    <p:sldId id="291" r:id="rId43"/>
    <p:sldId id="294" r:id="rId44"/>
    <p:sldId id="296" r:id="rId45"/>
    <p:sldId id="297" r:id="rId46"/>
    <p:sldId id="298" r:id="rId47"/>
    <p:sldId id="300" r:id="rId48"/>
    <p:sldId id="299" r:id="rId49"/>
    <p:sldId id="330" r:id="rId50"/>
    <p:sldId id="331" r:id="rId51"/>
    <p:sldId id="332" r:id="rId52"/>
    <p:sldId id="333" r:id="rId53"/>
    <p:sldId id="338" r:id="rId54"/>
    <p:sldId id="339" r:id="rId55"/>
    <p:sldId id="340" r:id="rId56"/>
    <p:sldId id="293" r:id="rId5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5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863B1-F608-46E2-B912-B9C6FD399BC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57527-5BF4-450F-B170-5E045704E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8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horndale AMT" panose="02020603050405020304" pitchFamily="18" charset="0"/>
                <a:cs typeface="Thorndale AMT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horndale AMT" panose="02020603050405020304" pitchFamily="18" charset="0"/>
                <a:cs typeface="Thorndale AMT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604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9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>
            <a:extLst>
              <a:ext uri="{FF2B5EF4-FFF2-40B4-BE49-F238E27FC236}">
                <a16:creationId xmlns:a16="http://schemas.microsoft.com/office/drawing/2014/main" id="{33D5A4C0-07EF-519F-49E3-8F204BDDA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0F0730F6-78A1-FF1F-7160-2A09262CC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t="23915" r="10062" b="25822"/>
          <a:stretch>
            <a:fillRect/>
          </a:stretch>
        </p:blipFill>
        <p:spPr bwMode="auto">
          <a:xfrm>
            <a:off x="8893175" y="0"/>
            <a:ext cx="3298825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2">
            <a:extLst>
              <a:ext uri="{FF2B5EF4-FFF2-40B4-BE49-F238E27FC236}">
                <a16:creationId xmlns:a16="http://schemas.microsoft.com/office/drawing/2014/main" id="{8EA22053-1DA1-6E35-DE98-D35B857A5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auto">
          <a:xfrm flipH="1">
            <a:off x="9677400" y="0"/>
            <a:ext cx="2514600" cy="2174875"/>
            <a:chOff x="-305" y="-4155"/>
            <a:chExt cx="2514948" cy="2174333"/>
          </a:xfrm>
        </p:grpSpPr>
        <p:sp>
          <p:nvSpPr>
            <p:cNvPr id="4" name="Freeform: Shape 3" descr="&quot;&quot;">
              <a:extLst>
                <a:ext uri="{FF2B5EF4-FFF2-40B4-BE49-F238E27FC236}">
                  <a16:creationId xmlns:a16="http://schemas.microsoft.com/office/drawing/2014/main" id="{6472C534-8410-C1FE-9D70-276773C32405}"/>
                </a:ext>
              </a:extLst>
            </p:cNvPr>
            <p:cNvSpPr/>
            <p:nvPr/>
          </p:nvSpPr>
          <p:spPr>
            <a:xfrm>
              <a:off x="-305" y="607"/>
              <a:ext cx="2514948" cy="2169571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Freeform: Shape 4" descr="&quot;&quot;">
              <a:extLst>
                <a:ext uri="{FF2B5EF4-FFF2-40B4-BE49-F238E27FC236}">
                  <a16:creationId xmlns:a16="http://schemas.microsoft.com/office/drawing/2014/main" id="{CF5DD673-6D51-8FF6-1EDA-2056DB0D3A4E}"/>
                </a:ext>
              </a:extLst>
            </p:cNvPr>
            <p:cNvSpPr/>
            <p:nvPr/>
          </p:nvSpPr>
          <p:spPr>
            <a:xfrm>
              <a:off x="-305" y="-4155"/>
              <a:ext cx="2492720" cy="1947378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Freeform: Shape 5" descr="&quot;&quot;">
              <a:extLst>
                <a:ext uri="{FF2B5EF4-FFF2-40B4-BE49-F238E27FC236}">
                  <a16:creationId xmlns:a16="http://schemas.microsoft.com/office/drawing/2014/main" id="{4CE34D86-DED7-FE2F-2E75-033841208C5B}"/>
                </a:ext>
              </a:extLst>
            </p:cNvPr>
            <p:cNvSpPr/>
            <p:nvPr/>
          </p:nvSpPr>
          <p:spPr>
            <a:xfrm>
              <a:off x="-305" y="607"/>
              <a:ext cx="2500658" cy="1972770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reeform: Shape 6" descr="&quot;&quot;">
              <a:extLst>
                <a:ext uri="{FF2B5EF4-FFF2-40B4-BE49-F238E27FC236}">
                  <a16:creationId xmlns:a16="http://schemas.microsoft.com/office/drawing/2014/main" id="{FE1BA775-C951-5A02-F8FD-A1DCFD718BF7}"/>
                </a:ext>
              </a:extLst>
            </p:cNvPr>
            <p:cNvSpPr/>
            <p:nvPr/>
          </p:nvSpPr>
          <p:spPr>
            <a:xfrm>
              <a:off x="-305" y="607"/>
              <a:ext cx="2491132" cy="1942616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0E6EB1BE-E80B-B99E-F895-A0F930C77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auto">
          <a:xfrm rot="10800000" flipH="1">
            <a:off x="0" y="4322763"/>
            <a:ext cx="3378200" cy="2535237"/>
            <a:chOff x="-305" y="-1"/>
            <a:chExt cx="3832880" cy="2876136"/>
          </a:xfrm>
        </p:grpSpPr>
        <p:sp>
          <p:nvSpPr>
            <p:cNvPr id="9" name="Freeform: Shape 8" descr="&quot;&quot;">
              <a:extLst>
                <a:ext uri="{FF2B5EF4-FFF2-40B4-BE49-F238E27FC236}">
                  <a16:creationId xmlns:a16="http://schemas.microsoft.com/office/drawing/2014/main" id="{579B346D-D150-634F-5288-B4551DF4F750}"/>
                </a:ext>
              </a:extLst>
            </p:cNvPr>
            <p:cNvSpPr/>
            <p:nvPr/>
          </p:nvSpPr>
          <p:spPr>
            <a:xfrm>
              <a:off x="-2107" y="-1"/>
              <a:ext cx="3816670" cy="2652817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 descr="&quot;&quot;">
              <a:extLst>
                <a:ext uri="{FF2B5EF4-FFF2-40B4-BE49-F238E27FC236}">
                  <a16:creationId xmlns:a16="http://schemas.microsoft.com/office/drawing/2014/main" id="{3C6613D2-98CA-477C-739D-51E2DD20C36B}"/>
                </a:ext>
              </a:extLst>
            </p:cNvPr>
            <p:cNvSpPr/>
            <p:nvPr/>
          </p:nvSpPr>
          <p:spPr>
            <a:xfrm>
              <a:off x="-2107" y="-1"/>
              <a:ext cx="3816670" cy="2652817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 descr="&quot;&quot;">
              <a:extLst>
                <a:ext uri="{FF2B5EF4-FFF2-40B4-BE49-F238E27FC236}">
                  <a16:creationId xmlns:a16="http://schemas.microsoft.com/office/drawing/2014/main" id="{72615497-7341-4B01-E135-8686D23CCA68}"/>
                </a:ext>
              </a:extLst>
            </p:cNvPr>
            <p:cNvSpPr/>
            <p:nvPr/>
          </p:nvSpPr>
          <p:spPr>
            <a:xfrm>
              <a:off x="-2107" y="-1803"/>
              <a:ext cx="3816670" cy="2676230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 descr="&quot;&quot;">
              <a:extLst>
                <a:ext uri="{FF2B5EF4-FFF2-40B4-BE49-F238E27FC236}">
                  <a16:creationId xmlns:a16="http://schemas.microsoft.com/office/drawing/2014/main" id="{0D0F5F90-83F3-5E68-1717-DDDF3DECAF9E}"/>
                </a:ext>
              </a:extLst>
            </p:cNvPr>
            <p:cNvSpPr/>
            <p:nvPr/>
          </p:nvSpPr>
          <p:spPr>
            <a:xfrm>
              <a:off x="-305" y="-1"/>
              <a:ext cx="383288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6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coindesk.com/tag/UBS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6240"/>
            <a:ext cx="9144000" cy="100647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Applications of Blockchain Technologies in Financial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FinTech</a:t>
            </a:r>
          </a:p>
          <a:p>
            <a:r>
              <a:rPr lang="en-US" dirty="0"/>
              <a:t>Prof. </a:t>
            </a:r>
            <a:r>
              <a:rPr lang="en-US" dirty="0" err="1"/>
              <a:t>Xiaoyu</a:t>
            </a:r>
            <a:r>
              <a:rPr lang="en-US" dirty="0"/>
              <a:t> (Joanna) Wang</a:t>
            </a:r>
          </a:p>
          <a:p>
            <a:r>
              <a:rPr lang="en-US" dirty="0"/>
              <a:t>Peking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6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</a:t>
            </a:r>
            <a:r>
              <a:rPr lang="en-US" dirty="0" err="1"/>
              <a:t>Blockchains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Still needs “killer” applications that are impactful</a:t>
            </a:r>
          </a:p>
          <a:p>
            <a:pPr lvl="1"/>
            <a:r>
              <a:rPr lang="en-US" dirty="0"/>
              <a:t>Bitcoin and </a:t>
            </a:r>
            <a:r>
              <a:rPr lang="en-US" dirty="0" err="1"/>
              <a:t>Ethereum</a:t>
            </a:r>
            <a:r>
              <a:rPr lang="en-US" dirty="0"/>
              <a:t> are the most successful ones and both face scalability issues</a:t>
            </a:r>
          </a:p>
          <a:p>
            <a:pPr lvl="1"/>
            <a:r>
              <a:rPr lang="en-US" dirty="0"/>
              <a:t>Applications in business are still mostly on test stages</a:t>
            </a:r>
          </a:p>
          <a:p>
            <a:r>
              <a:rPr lang="en-US" dirty="0"/>
              <a:t>The limits of open governance</a:t>
            </a:r>
          </a:p>
          <a:p>
            <a:pPr lvl="1"/>
            <a:r>
              <a:rPr lang="en-US" dirty="0"/>
              <a:t>Open and decentralized governance does not automatically lead to fair and equitable decisions</a:t>
            </a:r>
          </a:p>
          <a:p>
            <a:r>
              <a:rPr lang="en-US" dirty="0"/>
              <a:t>Decentralized market structures are untested</a:t>
            </a:r>
          </a:p>
          <a:p>
            <a:pPr lvl="1"/>
            <a:r>
              <a:rPr lang="en-US" dirty="0"/>
              <a:t>Are they more preferable than “trust taxes”?</a:t>
            </a:r>
          </a:p>
          <a:p>
            <a:pPr lvl="1"/>
            <a:r>
              <a:rPr lang="en-US" dirty="0"/>
              <a:t>Would they introduce new sources of risk to the global economy?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8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52539"/>
            <a:ext cx="10515600" cy="1325563"/>
          </a:xfrm>
        </p:spPr>
        <p:txBody>
          <a:bodyPr/>
          <a:lstStyle/>
          <a:p>
            <a:r>
              <a:rPr lang="en-US" dirty="0"/>
              <a:t>Challenges to Blockchains: </a:t>
            </a:r>
            <a:br>
              <a:rPr lang="en-US" dirty="0"/>
            </a:br>
            <a:r>
              <a:rPr lang="en-US" dirty="0"/>
              <a:t>What could go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825625"/>
            <a:ext cx="9885680" cy="467677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Standards</a:t>
            </a:r>
            <a:endParaRPr lang="en-US" dirty="0"/>
          </a:p>
          <a:p>
            <a:pPr lvl="1"/>
            <a:r>
              <a:rPr lang="en-US" dirty="0"/>
              <a:t>Many special-purpose permissioned </a:t>
            </a:r>
            <a:r>
              <a:rPr lang="en-US" dirty="0" err="1"/>
              <a:t>blockchains</a:t>
            </a:r>
            <a:r>
              <a:rPr lang="en-US" dirty="0"/>
              <a:t> to be created for a wide variety of applications</a:t>
            </a:r>
          </a:p>
          <a:p>
            <a:pPr lvl="1"/>
            <a:r>
              <a:rPr lang="en-US" dirty="0"/>
              <a:t>Technical standards will be needed to ensure similar technical implementations across industries 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blockchains</a:t>
            </a:r>
            <a:r>
              <a:rPr lang="en-US" dirty="0"/>
              <a:t> need to interoperate with each other.</a:t>
            </a:r>
          </a:p>
          <a:p>
            <a:r>
              <a:rPr lang="en-US" b="1" dirty="0"/>
              <a:t>Commercial conflicts and business process differences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blockchain</a:t>
            </a:r>
            <a:r>
              <a:rPr lang="en-US" dirty="0"/>
              <a:t> database is only as good as the data and business process that underlie it</a:t>
            </a:r>
          </a:p>
          <a:p>
            <a:pPr lvl="1"/>
            <a:r>
              <a:rPr lang="en-US" dirty="0"/>
              <a:t>Failure to reach a consensus among counterparties because of business process or commercial conflicts could significantly slow or even halt </a:t>
            </a:r>
            <a:r>
              <a:rPr lang="en-US" dirty="0" err="1"/>
              <a:t>blockchain’s</a:t>
            </a:r>
            <a:r>
              <a:rPr lang="en-US" dirty="0"/>
              <a:t> adoption.</a:t>
            </a:r>
          </a:p>
          <a:p>
            <a:r>
              <a:rPr lang="en-US" b="1" dirty="0"/>
              <a:t>Privacy</a:t>
            </a:r>
          </a:p>
          <a:p>
            <a:pPr lvl="1"/>
            <a:r>
              <a:rPr lang="en-US" dirty="0"/>
              <a:t>Applying a distributed database to commercial transactions raises the question of whether organizations want to share information about counterparties.</a:t>
            </a:r>
          </a:p>
          <a:p>
            <a:pPr lvl="1"/>
            <a:r>
              <a:rPr lang="en-US" dirty="0"/>
              <a:t>Similarly, the idea of “reputation management” could raise concerns about the ability to permanently impact reputations. Users will need to carefully weigh these factors.</a:t>
            </a:r>
          </a:p>
          <a:p>
            <a:r>
              <a:rPr lang="en-US" b="1" dirty="0"/>
              <a:t>Speed and performance</a:t>
            </a:r>
            <a:endParaRPr lang="en-US" dirty="0"/>
          </a:p>
          <a:p>
            <a:pPr lvl="1"/>
            <a:r>
              <a:rPr lang="en-US" dirty="0"/>
              <a:t>Any distributed database is inherently slower than a centralized one, raising the question of whether </a:t>
            </a:r>
            <a:r>
              <a:rPr lang="en-US" dirty="0" err="1"/>
              <a:t>blockchain</a:t>
            </a:r>
            <a:r>
              <a:rPr lang="en-US" dirty="0"/>
              <a:t> is appropriate for </a:t>
            </a:r>
            <a:r>
              <a:rPr lang="en-US" dirty="0" err="1"/>
              <a:t>highspeed</a:t>
            </a:r>
            <a:r>
              <a:rPr lang="en-US" dirty="0"/>
              <a:t>, high-volume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09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vs Permissioned </a:t>
            </a:r>
            <a:r>
              <a:rPr lang="en-US" dirty="0" err="1"/>
              <a:t>Blockchains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4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vs Private </a:t>
            </a:r>
            <a:r>
              <a:rPr lang="en-US" dirty="0" err="1"/>
              <a:t>Blockchains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</a:t>
            </a:r>
            <a:r>
              <a:rPr lang="en-US" dirty="0" err="1"/>
              <a:t>blockchains</a:t>
            </a:r>
            <a:endParaRPr lang="en-US" dirty="0"/>
          </a:p>
          <a:p>
            <a:pPr lvl="1"/>
            <a:r>
              <a:rPr lang="en-US" dirty="0"/>
              <a:t>Anyone can serve the role of miner/validator</a:t>
            </a:r>
          </a:p>
          <a:p>
            <a:pPr lvl="1"/>
            <a:r>
              <a:rPr lang="en-US" dirty="0"/>
              <a:t>All records are open to everyone</a:t>
            </a:r>
          </a:p>
          <a:p>
            <a:pPr lvl="1"/>
            <a:r>
              <a:rPr lang="en-US" dirty="0"/>
              <a:t>Consensus mechanism: Proof-of-Work or Proof-of-State</a:t>
            </a:r>
          </a:p>
          <a:p>
            <a:r>
              <a:rPr lang="en-US" dirty="0"/>
              <a:t>Permissioned </a:t>
            </a:r>
            <a:r>
              <a:rPr lang="en-US" dirty="0" err="1"/>
              <a:t>blockchains</a:t>
            </a:r>
            <a:endParaRPr lang="en-US" dirty="0"/>
          </a:p>
          <a:p>
            <a:pPr lvl="1"/>
            <a:r>
              <a:rPr lang="en-US" dirty="0"/>
              <a:t>Only permissioned parties can serve the role of validators</a:t>
            </a:r>
          </a:p>
          <a:p>
            <a:pPr lvl="1"/>
            <a:r>
              <a:rPr lang="en-US" dirty="0"/>
              <a:t>The records may or may not be accessible to the public</a:t>
            </a:r>
          </a:p>
          <a:p>
            <a:pPr lvl="1"/>
            <a:r>
              <a:rPr lang="en-US" dirty="0"/>
              <a:t>Consensus mechanism: often majority voting</a:t>
            </a:r>
          </a:p>
          <a:p>
            <a:r>
              <a:rPr lang="en-US" dirty="0"/>
              <a:t>Private </a:t>
            </a:r>
            <a:r>
              <a:rPr lang="en-US" dirty="0" err="1"/>
              <a:t>blockchains</a:t>
            </a:r>
            <a:endParaRPr lang="en-US" dirty="0"/>
          </a:p>
          <a:p>
            <a:pPr lvl="1"/>
            <a:r>
              <a:rPr lang="en-US" dirty="0"/>
              <a:t>Only a single party can write to the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r>
              <a:rPr lang="en-US" dirty="0"/>
              <a:t>Records may be open to selected parties or the public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012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vs Permissioned </a:t>
            </a:r>
            <a:r>
              <a:rPr lang="en-US" dirty="0" err="1"/>
              <a:t>Blockchains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vs Intranet</a:t>
            </a:r>
          </a:p>
          <a:p>
            <a:r>
              <a:rPr lang="en-US" dirty="0"/>
              <a:t>Permissioned/Private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r>
              <a:rPr lang="en-US" dirty="0"/>
              <a:t>Better performance</a:t>
            </a:r>
          </a:p>
          <a:p>
            <a:pPr lvl="1"/>
            <a:r>
              <a:rPr lang="en-US" dirty="0"/>
              <a:t>More secure</a:t>
            </a:r>
          </a:p>
          <a:p>
            <a:pPr lvl="1"/>
            <a:r>
              <a:rPr lang="en-US" dirty="0"/>
              <a:t>Faster innovation/change</a:t>
            </a:r>
          </a:p>
          <a:p>
            <a:r>
              <a:rPr lang="en-US" dirty="0"/>
              <a:t>Public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r>
              <a:rPr lang="en-US" dirty="0"/>
              <a:t>Accessible by everyone in the world</a:t>
            </a:r>
          </a:p>
          <a:p>
            <a:pPr lvl="1"/>
            <a:r>
              <a:rPr lang="en-US" dirty="0"/>
              <a:t>Allows decentralized cooperation with equal status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3723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Hybrid/Consortium </a:t>
            </a:r>
            <a:r>
              <a:rPr lang="en-US" dirty="0" err="1"/>
              <a:t>Blockchains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mix of public and private </a:t>
            </a:r>
            <a:r>
              <a:rPr lang="en-US" dirty="0" err="1"/>
              <a:t>blockchains</a:t>
            </a:r>
            <a:endParaRPr lang="en-US" dirty="0"/>
          </a:p>
          <a:p>
            <a:r>
              <a:rPr lang="en-US" dirty="0"/>
              <a:t>Rights to read and write can be extended to a number of parties based on need</a:t>
            </a:r>
          </a:p>
          <a:p>
            <a:r>
              <a:rPr lang="en-US" dirty="0"/>
              <a:t>Can be used by groups of organizations that collaborate while possibly competing with each other</a:t>
            </a:r>
          </a:p>
          <a:p>
            <a:r>
              <a:rPr lang="en-US" dirty="0"/>
              <a:t>Example: Risk Block developed by Risk Institutes a Consortium of insurance companies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056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Consortiums and Platforms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00183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Ethereum</a:t>
            </a:r>
            <a:r>
              <a:rPr lang="en-US" b="1" dirty="0"/>
              <a:t> Enterprise Alliance</a:t>
            </a:r>
          </a:p>
          <a:p>
            <a:r>
              <a:rPr lang="en-US" dirty="0"/>
              <a:t>Started by 30 companies, including </a:t>
            </a:r>
            <a:r>
              <a:rPr lang="en-US" dirty="0" err="1"/>
              <a:t>blockchain</a:t>
            </a:r>
            <a:r>
              <a:rPr lang="en-US" dirty="0"/>
              <a:t> startups, Fortune 500 companies, and research groups in March 2017</a:t>
            </a:r>
          </a:p>
          <a:p>
            <a:r>
              <a:rPr lang="en-US" dirty="0"/>
              <a:t>Studying enterprise applications based on </a:t>
            </a:r>
            <a:r>
              <a:rPr lang="en-US" dirty="0" err="1"/>
              <a:t>Ethereum</a:t>
            </a:r>
            <a:endParaRPr lang="en-US" dirty="0"/>
          </a:p>
          <a:p>
            <a:r>
              <a:rPr lang="en-US" dirty="0"/>
              <a:t>Now has more than 250 members, including Microsoft, JP Morgan, Deloitte, </a:t>
            </a:r>
            <a:r>
              <a:rPr lang="en-US" dirty="0" err="1"/>
              <a:t>Mastercard</a:t>
            </a:r>
            <a:r>
              <a:rPr lang="en-US" dirty="0"/>
              <a:t>, etc.</a:t>
            </a:r>
          </a:p>
          <a:p>
            <a:r>
              <a:rPr lang="en-US" dirty="0"/>
              <a:t>JP Morgan developed </a:t>
            </a:r>
            <a:r>
              <a:rPr lang="en-US" b="1" dirty="0">
                <a:solidFill>
                  <a:srgbClr val="0070C0"/>
                </a:solidFill>
              </a:rPr>
              <a:t>quorum</a:t>
            </a:r>
            <a:r>
              <a:rPr lang="en-US" dirty="0"/>
              <a:t>, a permissioned </a:t>
            </a:r>
            <a:r>
              <a:rPr lang="en-US" dirty="0" err="1"/>
              <a:t>blockchain</a:t>
            </a:r>
            <a:r>
              <a:rPr lang="en-US" dirty="0"/>
              <a:t> platform based on </a:t>
            </a:r>
            <a:r>
              <a:rPr lang="en-US" dirty="0" err="1"/>
              <a:t>Ethereum</a:t>
            </a:r>
            <a:endParaRPr lang="en-US" dirty="0"/>
          </a:p>
          <a:p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970" y="1322389"/>
            <a:ext cx="1971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3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Consortiums and Platforms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2001838"/>
            <a:ext cx="4641619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R3</a:t>
            </a:r>
          </a:p>
          <a:p>
            <a:r>
              <a:rPr lang="en-US" dirty="0"/>
              <a:t>Started in 2015 by a group of banks and technology companies</a:t>
            </a:r>
          </a:p>
          <a:p>
            <a:r>
              <a:rPr lang="en-US" dirty="0"/>
              <a:t>A consortium working on a common </a:t>
            </a:r>
            <a:r>
              <a:rPr lang="en-US" dirty="0" err="1"/>
              <a:t>blockchain</a:t>
            </a:r>
            <a:r>
              <a:rPr lang="en-US" dirty="0"/>
              <a:t> platform focused on </a:t>
            </a:r>
            <a:r>
              <a:rPr lang="en-US" b="1" dirty="0"/>
              <a:t>financial services </a:t>
            </a:r>
            <a:r>
              <a:rPr lang="en-US" dirty="0"/>
              <a:t>applications</a:t>
            </a:r>
          </a:p>
          <a:p>
            <a:r>
              <a:rPr lang="en-US" dirty="0"/>
              <a:t>Developed </a:t>
            </a:r>
            <a:r>
              <a:rPr lang="en-US" b="1" dirty="0" err="1">
                <a:solidFill>
                  <a:srgbClr val="0070C0"/>
                </a:solidFill>
              </a:rPr>
              <a:t>Corda</a:t>
            </a:r>
            <a:r>
              <a:rPr lang="en-US" dirty="0"/>
              <a:t>, an open-source distributed ledger platform. Available on Amazon AWS</a:t>
            </a:r>
          </a:p>
          <a:p>
            <a:r>
              <a:rPr lang="en-US" dirty="0"/>
              <a:t>Big banks such as Goldman Sachs, J.P. Morgan have exited R3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020" y="2928940"/>
            <a:ext cx="2838450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546" y="1660526"/>
            <a:ext cx="8572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3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Consortiums and Platforms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001838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Hyperledger</a:t>
            </a:r>
            <a:endParaRPr lang="en-US" b="1" dirty="0"/>
          </a:p>
          <a:p>
            <a:r>
              <a:rPr lang="en-US" sz="2600" dirty="0"/>
              <a:t>An open source collaborative effort created to advance cross-industry </a:t>
            </a:r>
            <a:r>
              <a:rPr lang="en-US" sz="2600" dirty="0" err="1"/>
              <a:t>blockchain</a:t>
            </a:r>
            <a:r>
              <a:rPr lang="en-US" sz="2600" dirty="0"/>
              <a:t> technologies</a:t>
            </a:r>
          </a:p>
          <a:p>
            <a:r>
              <a:rPr lang="en-US" sz="2600" dirty="0"/>
              <a:t>Hosted by The Linux Foundation</a:t>
            </a:r>
          </a:p>
          <a:p>
            <a:r>
              <a:rPr lang="en-US" sz="2600" dirty="0"/>
              <a:t>100+ Members include leaders in finance, banking, Internet of Things, supply chains, manufacturing and Technology, e.g., IBM, Intel, Accenture, Baidu, American Express, JP Morgan</a:t>
            </a:r>
          </a:p>
          <a:p>
            <a:r>
              <a:rPr lang="en-US" sz="2600" dirty="0"/>
              <a:t>Many different products</a:t>
            </a:r>
          </a:p>
          <a:p>
            <a:pPr lvl="1"/>
            <a:r>
              <a:rPr lang="en-US" sz="2200" dirty="0"/>
              <a:t>IBM developed </a:t>
            </a:r>
            <a:r>
              <a:rPr lang="en-US" sz="2200" b="1" dirty="0" err="1">
                <a:solidFill>
                  <a:srgbClr val="0070C0"/>
                </a:solidFill>
              </a:rPr>
              <a:t>Hyperledger</a:t>
            </a:r>
            <a:r>
              <a:rPr lang="en-US" sz="2200" b="1" dirty="0">
                <a:solidFill>
                  <a:srgbClr val="0070C0"/>
                </a:solidFill>
              </a:rPr>
              <a:t> Fabric</a:t>
            </a:r>
          </a:p>
          <a:p>
            <a:pPr lvl="1"/>
            <a:r>
              <a:rPr lang="en-US" sz="2200" b="1" dirty="0" err="1">
                <a:solidFill>
                  <a:srgbClr val="0070C0"/>
                </a:solidFill>
              </a:rPr>
              <a:t>Hyperledger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Sawtooth</a:t>
            </a:r>
            <a:r>
              <a:rPr lang="en-US" sz="2200" dirty="0"/>
              <a:t> was started by Intel</a:t>
            </a:r>
          </a:p>
          <a:p>
            <a:pPr lvl="1"/>
            <a:r>
              <a:rPr lang="en-US" sz="2200" b="1" dirty="0" err="1">
                <a:solidFill>
                  <a:srgbClr val="0070C0"/>
                </a:solidFill>
              </a:rPr>
              <a:t>Hyperledger</a:t>
            </a:r>
            <a:r>
              <a:rPr lang="en-US" sz="2200" b="1" dirty="0">
                <a:solidFill>
                  <a:srgbClr val="0070C0"/>
                </a:solidFill>
              </a:rPr>
              <a:t> Quilt</a:t>
            </a:r>
            <a:r>
              <a:rPr lang="en-US" sz="2200" dirty="0"/>
              <a:t>: </a:t>
            </a:r>
            <a:r>
              <a:rPr lang="en-US" sz="2200" dirty="0" err="1"/>
              <a:t>interledger</a:t>
            </a:r>
            <a:r>
              <a:rPr lang="en-US" sz="2200" dirty="0"/>
              <a:t> protocol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455739"/>
            <a:ext cx="35052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in Retail and Supply Chain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1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is a digital, decentralized, distributed ledger that provides a way for information to be recorded, shared, and maintained by a community (private or public)</a:t>
            </a:r>
          </a:p>
          <a:p>
            <a:r>
              <a:rPr lang="en-US" dirty="0"/>
              <a:t>Allows everyone to keep an eye on what is going on, </a:t>
            </a:r>
            <a:r>
              <a:rPr lang="en-US" i="1" dirty="0"/>
              <a:t>without giving a single person control over the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92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Blockchain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014" y="1825625"/>
            <a:ext cx="7861971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3258" y="6311899"/>
            <a:ext cx="2569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Deloitte (2017)</a:t>
            </a:r>
          </a:p>
        </p:txBody>
      </p:sp>
    </p:spTree>
    <p:extLst>
      <p:ext uri="{BB962C8B-B14F-4D97-AF65-F5344CB8AC3E}">
        <p14:creationId xmlns:p14="http://schemas.microsoft.com/office/powerpoint/2010/main" val="73376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and Supply chain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012" y="2020094"/>
            <a:ext cx="8181975" cy="3962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0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loyalty programs</a:t>
            </a:r>
          </a:p>
          <a:p>
            <a:r>
              <a:rPr lang="en-US" dirty="0"/>
              <a:t>Consumer Participation</a:t>
            </a:r>
          </a:p>
          <a:p>
            <a:r>
              <a:rPr lang="en-US" dirty="0"/>
              <a:t>Locate Stolen Products</a:t>
            </a:r>
          </a:p>
          <a:p>
            <a:r>
              <a:rPr lang="en-US" dirty="0"/>
              <a:t>Connected Devices</a:t>
            </a:r>
          </a:p>
          <a:p>
            <a:r>
              <a:rPr lang="en-US" dirty="0"/>
              <a:t>Targeted Recall</a:t>
            </a:r>
          </a:p>
          <a:p>
            <a:r>
              <a:rPr lang="en-US" dirty="0"/>
              <a:t>Sharing Economy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7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Supply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Supply Chain</a:t>
            </a:r>
          </a:p>
          <a:p>
            <a:r>
              <a:rPr lang="en-US" dirty="0"/>
              <a:t>Authenticity and provenance</a:t>
            </a:r>
          </a:p>
          <a:p>
            <a:r>
              <a:rPr lang="en-US" dirty="0"/>
              <a:t>Delivery</a:t>
            </a:r>
          </a:p>
          <a:p>
            <a:r>
              <a:rPr lang="en-US" dirty="0"/>
              <a:t>Know your customer</a:t>
            </a:r>
          </a:p>
          <a:p>
            <a:r>
              <a:rPr lang="en-US" dirty="0"/>
              <a:t>Connected store</a:t>
            </a:r>
          </a:p>
          <a:p>
            <a:r>
              <a:rPr lang="en-US" dirty="0"/>
              <a:t>Fraudulent transactions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0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Payments and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Payments</a:t>
            </a:r>
          </a:p>
          <a:p>
            <a:r>
              <a:rPr lang="en-US" dirty="0"/>
              <a:t>B2B Payments</a:t>
            </a:r>
          </a:p>
          <a:p>
            <a:r>
              <a:rPr lang="en-US" dirty="0"/>
              <a:t>Digital Advertising</a:t>
            </a:r>
          </a:p>
          <a:p>
            <a:r>
              <a:rPr lang="en-US" dirty="0"/>
              <a:t>Consumer Protection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8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118" y="566059"/>
            <a:ext cx="5414996" cy="583056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4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to Government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6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Government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192" y="1496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Catalyze an Ecosystem for Growth and Collaboration </a:t>
            </a:r>
          </a:p>
          <a:p>
            <a:pPr lvl="1"/>
            <a:r>
              <a:rPr lang="en-US" dirty="0" err="1"/>
              <a:t>Blockchains</a:t>
            </a:r>
            <a:r>
              <a:rPr lang="en-US" dirty="0"/>
              <a:t> and DLTs are nascent technologies</a:t>
            </a:r>
          </a:p>
          <a:p>
            <a:pPr lvl="1"/>
            <a:r>
              <a:rPr lang="en-US" dirty="0"/>
              <a:t>Governments can play a role in catalyzing its maturity as a technology by supporting grassroots developer innovation and encouraging collaboration among enterprises, countries and entrepreneurs. </a:t>
            </a:r>
          </a:p>
          <a:p>
            <a:r>
              <a:rPr lang="en-US" dirty="0"/>
              <a:t>Regulation and Governance in a Distributed Economy </a:t>
            </a:r>
          </a:p>
          <a:p>
            <a:pPr lvl="1"/>
            <a:r>
              <a:rPr lang="en-US" dirty="0"/>
              <a:t>Effective governance in a distributed economy will require legislative agility beyond what rules and regulations can provide </a:t>
            </a:r>
          </a:p>
          <a:p>
            <a:pPr lvl="1"/>
            <a:r>
              <a:rPr lang="en-US" dirty="0"/>
              <a:t>Modern governance will need to carefully balance a combination of broad policy principles, technology standards and “code”</a:t>
            </a:r>
          </a:p>
          <a:p>
            <a:pPr lvl="1"/>
            <a:r>
              <a:rPr lang="en-US" dirty="0"/>
              <a:t>Understand the benefits and risks brought by the new technology </a:t>
            </a:r>
          </a:p>
          <a:p>
            <a:r>
              <a:rPr lang="en-US" dirty="0"/>
              <a:t>A </a:t>
            </a:r>
            <a:r>
              <a:rPr lang="en-US" dirty="0" err="1"/>
              <a:t>Hyperconnected</a:t>
            </a:r>
            <a:r>
              <a:rPr lang="en-US" dirty="0"/>
              <a:t> and Highly Efficient Government </a:t>
            </a:r>
          </a:p>
          <a:p>
            <a:pPr lvl="1"/>
            <a:r>
              <a:rPr lang="en-US" dirty="0"/>
              <a:t>A “</a:t>
            </a:r>
            <a:r>
              <a:rPr lang="en-US" dirty="0" err="1"/>
              <a:t>hyperconnected</a:t>
            </a:r>
            <a:r>
              <a:rPr lang="en-US" dirty="0"/>
              <a:t>” government enables unprecedented integration and efficiency, where services are tailored to each individual’s needs</a:t>
            </a:r>
          </a:p>
          <a:p>
            <a:pPr lvl="1"/>
            <a:r>
              <a:rPr lang="en-US" dirty="0" err="1"/>
              <a:t>Blockchains</a:t>
            </a:r>
            <a:r>
              <a:rPr lang="en-US" dirty="0"/>
              <a:t> will be used to connect disparate entities within and across regional, municipal, and state entities around citizens, businesses and assets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42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Digital Identity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16" t="970" b="1322"/>
          <a:stretch/>
        </p:blipFill>
        <p:spPr>
          <a:xfrm>
            <a:off x="1152144" y="1499616"/>
            <a:ext cx="8907741" cy="403250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2650" y="6270171"/>
            <a:ext cx="2608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Illinois </a:t>
            </a:r>
            <a:r>
              <a:rPr lang="en-US" sz="1100" dirty="0" err="1"/>
              <a:t>Blockchain</a:t>
            </a:r>
            <a:r>
              <a:rPr lang="en-US" sz="1100" dirty="0"/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3208391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Infrastructure (PKI)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requirements that allow for the creation of digital signatures</a:t>
            </a:r>
          </a:p>
          <a:p>
            <a:r>
              <a:rPr lang="en-US" dirty="0"/>
              <a:t>Through PKI, each digital signature transaction includes a pair of cryptographic keys: a private key and a public key</a:t>
            </a:r>
          </a:p>
          <a:p>
            <a:pPr lvl="1"/>
            <a:r>
              <a:rPr lang="en-US" dirty="0"/>
              <a:t>The private key, is not shared and is used only by the signer to electronically sign documents</a:t>
            </a:r>
          </a:p>
          <a:p>
            <a:pPr lvl="1"/>
            <a:r>
              <a:rPr lang="en-US" dirty="0"/>
              <a:t>The public key is openly available and used by those who need to validate the signer’s electronic signature</a:t>
            </a:r>
          </a:p>
          <a:p>
            <a:pPr lvl="1"/>
            <a:r>
              <a:rPr lang="en-US" dirty="0"/>
              <a:t>PKI enforces additional requirements, such as the Certificate Authority (CA), a digital certificate, end-user enrollment software, and tools for managing, renewing, and revoking keys and certificates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7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073150"/>
            <a:ext cx="10515600" cy="1325563"/>
          </a:xfrm>
        </p:spPr>
        <p:txBody>
          <a:bodyPr/>
          <a:lstStyle/>
          <a:p>
            <a:r>
              <a:rPr lang="en-US" sz="3600" dirty="0"/>
              <a:t>Components of </a:t>
            </a:r>
            <a:r>
              <a:rPr lang="en-US" sz="3600" dirty="0" err="1"/>
              <a:t>Blockchains</a:t>
            </a:r>
            <a:r>
              <a:rPr lang="en-US" sz="3600" dirty="0"/>
              <a:t> and Distributed Ledgers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7167"/>
            <a:ext cx="10515600" cy="3689795"/>
          </a:xfrm>
        </p:spPr>
        <p:txBody>
          <a:bodyPr/>
          <a:lstStyle/>
          <a:p>
            <a:r>
              <a:rPr lang="en-US" dirty="0"/>
              <a:t>Cryptography</a:t>
            </a:r>
          </a:p>
          <a:p>
            <a:r>
              <a:rPr lang="en-US" dirty="0"/>
              <a:t>P2P network</a:t>
            </a:r>
          </a:p>
          <a:p>
            <a:r>
              <a:rPr lang="en-US" dirty="0"/>
              <a:t>Consensus mechanism</a:t>
            </a:r>
          </a:p>
          <a:p>
            <a:r>
              <a:rPr lang="en-US" dirty="0"/>
              <a:t>Ledger</a:t>
            </a:r>
          </a:p>
          <a:p>
            <a:r>
              <a:rPr lang="en-US" dirty="0"/>
              <a:t>Access and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PKI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of Illinois received certification as a self-signed Public Key Infrastructure (PKI) Certificate Authority (CA) and Registration Authority (RA) following an independent audit</a:t>
            </a:r>
          </a:p>
          <a:p>
            <a:r>
              <a:rPr lang="en-US" dirty="0"/>
              <a:t>Currently the Department of Innovation and Technology (</a:t>
            </a:r>
            <a:r>
              <a:rPr lang="en-US" dirty="0" err="1"/>
              <a:t>DoIT</a:t>
            </a:r>
            <a:r>
              <a:rPr lang="en-US" dirty="0"/>
              <a:t>), by legislative directive, is the sole source of digital certificates for State of Illinois agencies, boards, commissions, universities, municipal governments and business partners.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13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" y="320675"/>
            <a:ext cx="10515600" cy="1325563"/>
          </a:xfrm>
        </p:spPr>
        <p:txBody>
          <a:bodyPr/>
          <a:lstStyle/>
          <a:p>
            <a:r>
              <a:rPr lang="en-US" sz="3600" dirty="0"/>
              <a:t>Why Decentralized Identity Management?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Decentralized Identity Management</a:t>
            </a:r>
          </a:p>
          <a:p>
            <a:pPr lvl="1"/>
            <a:r>
              <a:rPr lang="en-US" dirty="0"/>
              <a:t>Decentralized identifiers (DIDs)</a:t>
            </a:r>
          </a:p>
          <a:p>
            <a:pPr lvl="1"/>
            <a:r>
              <a:rPr lang="en-US" dirty="0"/>
              <a:t>DID documents and verifiable claims</a:t>
            </a:r>
          </a:p>
          <a:p>
            <a:pPr lvl="1"/>
            <a:r>
              <a:rPr lang="en-US" dirty="0" err="1"/>
              <a:t>Blockchain</a:t>
            </a:r>
            <a:r>
              <a:rPr lang="en-US" dirty="0"/>
              <a:t>/distributed ledgers</a:t>
            </a:r>
          </a:p>
          <a:p>
            <a:r>
              <a:rPr lang="en-US" i="1" dirty="0"/>
              <a:t>Decentralized Resilience </a:t>
            </a:r>
            <a:endParaRPr lang="en-US" dirty="0"/>
          </a:p>
          <a:p>
            <a:pPr lvl="1"/>
            <a:r>
              <a:rPr lang="en-US" dirty="0"/>
              <a:t>Does not rely on any single Certificate Authority to check for validity of public keys and use globally available </a:t>
            </a:r>
            <a:r>
              <a:rPr lang="en-US" dirty="0" err="1"/>
              <a:t>blockchain</a:t>
            </a:r>
            <a:r>
              <a:rPr lang="en-US" dirty="0"/>
              <a:t> ledger for verification</a:t>
            </a:r>
          </a:p>
          <a:p>
            <a:pPr lvl="1"/>
            <a:r>
              <a:rPr lang="en-US" dirty="0"/>
              <a:t>Reduce Man in the Middle (MITM) attacks and the risk of a single Certificate Authority being a single point of failure </a:t>
            </a:r>
          </a:p>
          <a:p>
            <a:r>
              <a:rPr lang="en-US" i="1" dirty="0"/>
              <a:t>Embedding PKI in Each Transaction </a:t>
            </a:r>
            <a:endParaRPr lang="en-US" dirty="0"/>
          </a:p>
          <a:p>
            <a:pPr lvl="1"/>
            <a:r>
              <a:rPr lang="en-US" dirty="0" err="1"/>
              <a:t>Blockchains</a:t>
            </a:r>
            <a:r>
              <a:rPr lang="en-US" dirty="0"/>
              <a:t> can make public key infrastructure more usable. </a:t>
            </a:r>
            <a:r>
              <a:rPr lang="en-US" dirty="0" err="1"/>
              <a:t>Blockchains</a:t>
            </a:r>
            <a:r>
              <a:rPr lang="en-US" dirty="0"/>
              <a:t> by nature require a built-in public key infrastructure mechanism, which if “wrapped” in a well-designed user experience, can be invisible to the end user</a:t>
            </a:r>
          </a:p>
          <a:p>
            <a:pPr lvl="1"/>
            <a:r>
              <a:rPr lang="en-US" dirty="0"/>
              <a:t>Pseudonymous: supplemental information, such as name, contact information or professional credentials can be associated with unique public-private key pair, merging on-chain and off-chain identity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70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54" y="1027908"/>
            <a:ext cx="8956892" cy="48943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40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273685"/>
            <a:ext cx="8662416" cy="1325563"/>
          </a:xfrm>
        </p:spPr>
        <p:txBody>
          <a:bodyPr>
            <a:normAutofit/>
          </a:bodyPr>
          <a:lstStyle/>
          <a:p>
            <a:r>
              <a:rPr lang="en-US" dirty="0"/>
              <a:t>Potential Government Programs that Can Benefit from </a:t>
            </a:r>
            <a:r>
              <a:rPr lang="en-US" dirty="0" err="1"/>
              <a:t>Blockchains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975" y="2050256"/>
            <a:ext cx="8993964" cy="153114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47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Social Benefits and Incentive Program Distribution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604204"/>
          </a:xfrm>
        </p:spPr>
        <p:txBody>
          <a:bodyPr>
            <a:noAutofit/>
          </a:bodyPr>
          <a:lstStyle/>
          <a:p>
            <a:r>
              <a:rPr lang="en-US" sz="2000" dirty="0" err="1"/>
              <a:t>Blockchain</a:t>
            </a:r>
            <a:r>
              <a:rPr lang="en-US" sz="2000" dirty="0"/>
              <a:t> can simplify Eligibility and Grant Process</a:t>
            </a:r>
          </a:p>
          <a:p>
            <a:pPr lvl="1"/>
            <a:r>
              <a:rPr lang="en-US" sz="1600" dirty="0"/>
              <a:t>Many government grants and incentives programs are eligibility based, where a grant is either approved or denied based on the meeting of certain requirements</a:t>
            </a:r>
          </a:p>
          <a:p>
            <a:pPr lvl="1"/>
            <a:r>
              <a:rPr lang="en-US" sz="1600" dirty="0"/>
              <a:t>Difficulty: data being held within disparate government and private entities, making the eligibility process time consuming and resource intensive to get right</a:t>
            </a:r>
          </a:p>
          <a:p>
            <a:pPr lvl="1"/>
            <a:r>
              <a:rPr lang="en-US" sz="1600" dirty="0"/>
              <a:t>Rolling up all of these systems into one distributed ledger simplifies the eligibility process</a:t>
            </a:r>
          </a:p>
          <a:p>
            <a:pPr lvl="1"/>
            <a:r>
              <a:rPr lang="en-US" sz="1600" dirty="0"/>
              <a:t>Upon eligibility, a smart-contract can trigger a grant payment to the recipient instantly. </a:t>
            </a:r>
          </a:p>
          <a:p>
            <a:r>
              <a:rPr lang="en-US" sz="2000" dirty="0"/>
              <a:t>Example: Medicaid</a:t>
            </a:r>
          </a:p>
          <a:p>
            <a:pPr lvl="1"/>
            <a:r>
              <a:rPr lang="en-US" sz="1600" dirty="0"/>
              <a:t>In this scenario, the State maintains a distributed roster (ledger) of eligible Medicaid members</a:t>
            </a:r>
          </a:p>
          <a:p>
            <a:pPr lvl="1"/>
            <a:r>
              <a:rPr lang="en-US" sz="1600" dirty="0"/>
              <a:t>Data is fed into this ledger from various sources, including the member’s employer or former employer and records from the federal and state government</a:t>
            </a:r>
          </a:p>
          <a:p>
            <a:pPr lvl="1"/>
            <a:r>
              <a:rPr lang="en-US" sz="1600" dirty="0"/>
              <a:t>This allows the eligibility status of a member to stay in constant sync</a:t>
            </a:r>
          </a:p>
          <a:p>
            <a:pPr lvl="1"/>
            <a:r>
              <a:rPr lang="en-US" sz="1600" dirty="0"/>
              <a:t>Should a member fall out of coverage once they find a stable job, a smart-contract would automatically terminate their enrollment in the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65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20584" cy="1325563"/>
          </a:xfrm>
        </p:spPr>
        <p:txBody>
          <a:bodyPr/>
          <a:lstStyle/>
          <a:p>
            <a:r>
              <a:rPr lang="en-US" dirty="0"/>
              <a:t>Use Case: Entitlement Digital Currencies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286" y="2298701"/>
            <a:ext cx="8099664" cy="296465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81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" y="320675"/>
            <a:ext cx="10515600" cy="1325563"/>
          </a:xfrm>
        </p:spPr>
        <p:txBody>
          <a:bodyPr/>
          <a:lstStyle/>
          <a:p>
            <a:r>
              <a:rPr lang="en-US" dirty="0"/>
              <a:t>Use Case: Registration of Land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Worldwide “dead capital” – when people do not have legal title to their houses, cars, and other assets – is estimated to be $20 trillion</a:t>
            </a:r>
          </a:p>
          <a:p>
            <a:r>
              <a:rPr lang="en-US" dirty="0"/>
              <a:t>Global crisis of confidence in institutions</a:t>
            </a:r>
          </a:p>
          <a:p>
            <a:r>
              <a:rPr lang="en-US" dirty="0"/>
              <a:t>The Republic of Georgia and </a:t>
            </a:r>
            <a:r>
              <a:rPr lang="en-US" dirty="0" err="1"/>
              <a:t>Bitfury</a:t>
            </a:r>
            <a:r>
              <a:rPr lang="en-US" dirty="0"/>
              <a:t> initiative</a:t>
            </a:r>
          </a:p>
          <a:p>
            <a:pPr lvl="1"/>
            <a:r>
              <a:rPr lang="en-US" dirty="0"/>
              <a:t>Register land titles via a private </a:t>
            </a:r>
            <a:r>
              <a:rPr lang="en-US" dirty="0" err="1"/>
              <a:t>blockchain</a:t>
            </a:r>
            <a:endParaRPr lang="en-US" dirty="0"/>
          </a:p>
          <a:p>
            <a:pPr lvl="1"/>
            <a:r>
              <a:rPr lang="en-US" dirty="0"/>
              <a:t>Provide verification functions on bitcoin’s public </a:t>
            </a:r>
            <a:r>
              <a:rPr lang="en-US" dirty="0" err="1"/>
              <a:t>blockchain</a:t>
            </a:r>
            <a:r>
              <a:rPr lang="en-US" dirty="0"/>
              <a:t> </a:t>
            </a:r>
          </a:p>
          <a:p>
            <a:r>
              <a:rPr lang="en-US" dirty="0"/>
              <a:t>Future Extensions</a:t>
            </a:r>
          </a:p>
          <a:p>
            <a:pPr lvl="1"/>
            <a:r>
              <a:rPr lang="en-US" dirty="0"/>
              <a:t>Purchases and sales of land titles</a:t>
            </a:r>
          </a:p>
          <a:p>
            <a:pPr lvl="1"/>
            <a:r>
              <a:rPr lang="en-US" dirty="0"/>
              <a:t>Mortgages and rentals</a:t>
            </a:r>
          </a:p>
          <a:p>
            <a:pPr lvl="1"/>
            <a:r>
              <a:rPr lang="en-US" dirty="0"/>
              <a:t>Notary services</a:t>
            </a:r>
          </a:p>
          <a:p>
            <a:pPr lvl="1"/>
            <a:r>
              <a:rPr lang="en-US" dirty="0"/>
              <a:t>Offer smartphone Apps</a:t>
            </a:r>
          </a:p>
          <a:p>
            <a:r>
              <a:rPr lang="en-US" dirty="0"/>
              <a:t>Other pilot projects: Sweden, Honduras, Cook County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51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Case Studies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87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Accelerating the Sharing Economy in Lodging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090" y="1939161"/>
            <a:ext cx="7327289" cy="332239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05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Accelerating the Sharing Economy in Lodging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Significant time and communication needed before selection</a:t>
            </a:r>
          </a:p>
          <a:p>
            <a:pPr lvl="1"/>
            <a:r>
              <a:rPr lang="en-US" dirty="0"/>
              <a:t>Difficulty in assessing quality of host, guest, and property</a:t>
            </a:r>
          </a:p>
          <a:p>
            <a:pPr lvl="1"/>
            <a:r>
              <a:rPr lang="en-US" dirty="0"/>
              <a:t>Payment surety and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7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</a:t>
            </a:r>
          </a:p>
          <a:p>
            <a:r>
              <a:rPr lang="en-US" dirty="0"/>
              <a:t>Transparent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Real-time</a:t>
            </a:r>
          </a:p>
          <a:p>
            <a:r>
              <a:rPr lang="en-US" dirty="0"/>
              <a:t>Irreversible</a:t>
            </a:r>
          </a:p>
          <a:p>
            <a:r>
              <a:rPr lang="en-US" dirty="0"/>
              <a:t>Immutable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83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err="1"/>
              <a:t>Blockchain</a:t>
            </a:r>
            <a:r>
              <a:rPr lang="en-US" dirty="0"/>
              <a:t> Help?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851" y="1648380"/>
            <a:ext cx="9597665" cy="356123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37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272454"/>
            <a:ext cx="8196072" cy="1325563"/>
          </a:xfrm>
        </p:spPr>
        <p:txBody>
          <a:bodyPr/>
          <a:lstStyle/>
          <a:p>
            <a:r>
              <a:rPr lang="en-US" sz="4000" dirty="0" err="1"/>
              <a:t>Blockchain</a:t>
            </a:r>
            <a:r>
              <a:rPr lang="en-US" sz="4000" dirty="0"/>
              <a:t> Verification of Credentials and Reputation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78" y="1690689"/>
            <a:ext cx="5499045" cy="448031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2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Benefits of </a:t>
            </a:r>
            <a:r>
              <a:rPr lang="en-US" sz="4000" dirty="0" err="1"/>
              <a:t>Blockchain</a:t>
            </a:r>
            <a:r>
              <a:rPr lang="en-US" sz="4000" dirty="0"/>
              <a:t> in P2P lodging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Security: Enhancing verified ID with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Increasing trust in the booking process</a:t>
            </a:r>
          </a:p>
          <a:p>
            <a:r>
              <a:rPr lang="en-US" dirty="0"/>
              <a:t>Secure payment credentials and automating the release of funds upon contract satisfaction</a:t>
            </a:r>
          </a:p>
          <a:p>
            <a:pPr lvl="1"/>
            <a:r>
              <a:rPr lang="en-US" dirty="0"/>
              <a:t>Smart contracts can be used for payment release</a:t>
            </a:r>
          </a:p>
          <a:p>
            <a:r>
              <a:rPr lang="en-US" dirty="0"/>
              <a:t>Elevating the review system with </a:t>
            </a:r>
            <a:r>
              <a:rPr lang="en-US" dirty="0" err="1"/>
              <a:t>blockchain</a:t>
            </a:r>
            <a:r>
              <a:rPr lang="en-US" dirty="0"/>
              <a:t>-based authentication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5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concerns</a:t>
            </a:r>
          </a:p>
          <a:p>
            <a:pPr lvl="1"/>
            <a:r>
              <a:rPr lang="en-US" dirty="0"/>
              <a:t>Perception of loss of consumer privacy </a:t>
            </a:r>
          </a:p>
          <a:p>
            <a:pPr lvl="1"/>
            <a:r>
              <a:rPr lang="en-US" dirty="0" err="1"/>
              <a:t>Blockchain</a:t>
            </a:r>
            <a:r>
              <a:rPr lang="en-US" dirty="0"/>
              <a:t>-based system aggregates user’s ID, payment information, reputation, past transactions, and reviews</a:t>
            </a:r>
          </a:p>
          <a:p>
            <a:r>
              <a:rPr lang="en-US" dirty="0"/>
              <a:t>Strong level of underlying security with a </a:t>
            </a:r>
            <a:r>
              <a:rPr lang="en-US" dirty="0" err="1"/>
              <a:t>blockchain</a:t>
            </a:r>
            <a:r>
              <a:rPr lang="en-US" dirty="0"/>
              <a:t>-based solution will mitigate such objections over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28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45680" cy="1325563"/>
          </a:xfrm>
        </p:spPr>
        <p:txBody>
          <a:bodyPr/>
          <a:lstStyle/>
          <a:p>
            <a:r>
              <a:rPr lang="en-US" sz="4000" dirty="0"/>
              <a:t>Case Study: Capital Markets: US cash equities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 cash equities market trades an average of 7 billion shares, or approximately $277 </a:t>
            </a:r>
            <a:r>
              <a:rPr lang="en-US" dirty="0" err="1"/>
              <a:t>bn</a:t>
            </a:r>
            <a:r>
              <a:rPr lang="en-US" dirty="0"/>
              <a:t> of notional value, per day in 2015</a:t>
            </a:r>
          </a:p>
          <a:p>
            <a:r>
              <a:rPr lang="en-US" dirty="0"/>
              <a:t>A number of intermediaries are needed</a:t>
            </a:r>
          </a:p>
          <a:p>
            <a:pPr lvl="1"/>
            <a:r>
              <a:rPr lang="en-US" dirty="0"/>
              <a:t>Stock exchanges, brokers/dealers, custody banks, Deposit Trust Company (DTC)</a:t>
            </a:r>
          </a:p>
          <a:p>
            <a:r>
              <a:rPr lang="en-US" dirty="0"/>
              <a:t>Post-trade settlement remains complex and expensive</a:t>
            </a:r>
          </a:p>
          <a:p>
            <a:pPr lvl="1"/>
            <a:r>
              <a:rPr lang="en-US" dirty="0"/>
              <a:t>Requires manual affirmation</a:t>
            </a:r>
          </a:p>
          <a:p>
            <a:pPr lvl="1"/>
            <a:r>
              <a:rPr lang="en-US" dirty="0"/>
              <a:t>Takes 2-3 days</a:t>
            </a:r>
          </a:p>
          <a:p>
            <a:pPr lvl="1"/>
            <a:r>
              <a:rPr lang="en-US" dirty="0"/>
              <a:t>Ties up capital and liquidity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88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 Equities are Traded Today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365" y="1545021"/>
            <a:ext cx="7135271" cy="482112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85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Blockchains</a:t>
            </a:r>
            <a:r>
              <a:rPr lang="en-US" dirty="0"/>
              <a:t> Can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Reduce/Eliminate Trade Errors</a:t>
            </a:r>
          </a:p>
          <a:p>
            <a:pPr lvl="1"/>
            <a:r>
              <a:rPr lang="en-US" dirty="0"/>
              <a:t>About 10% trades contain errors, leading to costly manual confirmation</a:t>
            </a:r>
          </a:p>
          <a:p>
            <a:r>
              <a:rPr lang="en-US" dirty="0"/>
              <a:t>Streamline back-office functions</a:t>
            </a:r>
          </a:p>
          <a:p>
            <a:pPr lvl="1"/>
            <a:r>
              <a:rPr lang="en-US" dirty="0"/>
              <a:t>Reduced manual labor and fewer platforms</a:t>
            </a:r>
          </a:p>
          <a:p>
            <a:r>
              <a:rPr lang="en-US" dirty="0"/>
              <a:t>Shortening settlement times</a:t>
            </a:r>
          </a:p>
          <a:p>
            <a:pPr lvl="1"/>
            <a:r>
              <a:rPr lang="en-US" dirty="0"/>
              <a:t>Near real-time settlement</a:t>
            </a:r>
          </a:p>
          <a:p>
            <a:r>
              <a:rPr lang="en-US" dirty="0"/>
              <a:t>Estimated Savings ~ $2 </a:t>
            </a:r>
            <a:r>
              <a:rPr lang="en-US" dirty="0" err="1"/>
              <a:t>bn</a:t>
            </a:r>
            <a:r>
              <a:rPr lang="en-US" dirty="0"/>
              <a:t> per year</a:t>
            </a:r>
          </a:p>
          <a:p>
            <a:pPr lvl="1"/>
            <a:r>
              <a:rPr lang="en-US" dirty="0"/>
              <a:t>Reduced back-office costs</a:t>
            </a:r>
          </a:p>
          <a:p>
            <a:pPr lvl="1"/>
            <a:r>
              <a:rPr lang="en-US" dirty="0"/>
              <a:t>Reduced capital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50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be disrupted?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exchanges</a:t>
            </a:r>
          </a:p>
          <a:p>
            <a:pPr lvl="1"/>
            <a:r>
              <a:rPr lang="en-US" dirty="0"/>
              <a:t>Minimal</a:t>
            </a:r>
          </a:p>
          <a:p>
            <a:r>
              <a:rPr lang="en-US" dirty="0"/>
              <a:t>Custody banks</a:t>
            </a:r>
          </a:p>
          <a:p>
            <a:pPr lvl="1"/>
            <a:r>
              <a:rPr lang="en-US" dirty="0"/>
              <a:t>Reduced costs and back-office head counts</a:t>
            </a:r>
          </a:p>
          <a:p>
            <a:r>
              <a:rPr lang="en-US" dirty="0"/>
              <a:t>Clearing houses</a:t>
            </a:r>
          </a:p>
          <a:p>
            <a:pPr lvl="1"/>
            <a:r>
              <a:rPr lang="en-US" dirty="0"/>
              <a:t>Likely still necessary for netting and regulatory reasons</a:t>
            </a:r>
          </a:p>
          <a:p>
            <a:r>
              <a:rPr lang="en-US" dirty="0"/>
              <a:t>Overall, </a:t>
            </a:r>
            <a:r>
              <a:rPr lang="en-US" dirty="0" err="1"/>
              <a:t>blockchain’s</a:t>
            </a:r>
            <a:r>
              <a:rPr lang="en-US" dirty="0"/>
              <a:t> effects are more streamlining than disrupting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89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Universal adoption</a:t>
            </a:r>
          </a:p>
          <a:p>
            <a:pPr lvl="1"/>
            <a:r>
              <a:rPr lang="en-US" dirty="0"/>
              <a:t>Competitors have to collaborate with each other to achieve a network effect</a:t>
            </a:r>
          </a:p>
          <a:p>
            <a:r>
              <a:rPr lang="en-US" dirty="0"/>
              <a:t>Standardization</a:t>
            </a:r>
          </a:p>
          <a:p>
            <a:pPr lvl="1"/>
            <a:r>
              <a:rPr lang="en-US" dirty="0"/>
              <a:t>There need to be a standard for account information, trading records, order information, etc.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Capital investment in infrastructure and processing power is needed to ensure scalability and speed </a:t>
            </a:r>
          </a:p>
          <a:p>
            <a:r>
              <a:rPr lang="en-US" dirty="0"/>
              <a:t>Legal and regulatory approval</a:t>
            </a:r>
          </a:p>
          <a:p>
            <a:pPr lvl="1"/>
            <a:r>
              <a:rPr lang="en-US" dirty="0"/>
              <a:t>Coordination among global regulators are needed</a:t>
            </a:r>
          </a:p>
          <a:p>
            <a:pPr lvl="1"/>
            <a:r>
              <a:rPr lang="en-US" dirty="0"/>
              <a:t>Changes to existing rules may be necessary</a:t>
            </a:r>
          </a:p>
          <a:p>
            <a:r>
              <a:rPr lang="en-US" dirty="0"/>
              <a:t>Challenges of technical transition</a:t>
            </a:r>
          </a:p>
          <a:p>
            <a:pPr lvl="1"/>
            <a:r>
              <a:rPr lang="en-US" dirty="0"/>
              <a:t>Given the stakes, transition will need to be thoroughly tested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8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Enterprise Applications: Projected Growth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86" y="1920870"/>
            <a:ext cx="5480847" cy="398116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07433" y="2261062"/>
            <a:ext cx="26332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Revenue for Enterprise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is projected to grow from $2.5 Billion in 2016 to $20 Billion in 2025</a:t>
            </a:r>
          </a:p>
        </p:txBody>
      </p:sp>
    </p:spTree>
    <p:extLst>
      <p:ext uri="{BB962C8B-B14F-4D97-AF65-F5344CB8AC3E}">
        <p14:creationId xmlns:p14="http://schemas.microsoft.com/office/powerpoint/2010/main" val="205188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 of </a:t>
            </a:r>
            <a:r>
              <a:rPr lang="en-US" dirty="0" err="1"/>
              <a:t>Blockchain</a:t>
            </a:r>
            <a:r>
              <a:rPr lang="en-US" dirty="0"/>
              <a:t>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of digital records</a:t>
            </a:r>
          </a:p>
          <a:p>
            <a:r>
              <a:rPr lang="en-US" dirty="0"/>
              <a:t>Exchange of digital assets</a:t>
            </a:r>
          </a:p>
          <a:p>
            <a:r>
              <a:rPr lang="en-US" dirty="0"/>
              <a:t>Recording and executing smart contracts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521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Daimler’s Bond Issue on Blockchain</a:t>
            </a:r>
          </a:p>
        </p:txBody>
      </p:sp>
      <p:graphicFrame>
        <p:nvGraphicFramePr>
          <p:cNvPr id="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89213" y="1825625"/>
          <a:ext cx="7013575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8268417" imgH="5128704" progId="MSPhotoEd.3">
                  <p:embed/>
                </p:oleObj>
              </mc:Choice>
              <mc:Fallback>
                <p:oleObj name="Photo Editor Photo" r:id="rId2" imgW="8268417" imgH="5128704" progId="MSPhotoEd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1825625"/>
                        <a:ext cx="7013575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0483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UBS Initiative: December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project led by Swiss banking giant </a:t>
            </a:r>
            <a:r>
              <a:rPr lang="en-US" dirty="0">
                <a:hlinkClick r:id="rId2"/>
              </a:rPr>
              <a:t>UBS</a:t>
            </a:r>
            <a:r>
              <a:rPr lang="en-US" dirty="0"/>
              <a:t>, with help from Barclays, Credit Suisse, KBC, SIX and Thomson Reuters, is designed to make it easier for banks to reconcile a wide range of data about their counterparties</a:t>
            </a:r>
          </a:p>
          <a:p>
            <a:r>
              <a:rPr lang="en-US" dirty="0"/>
              <a:t>Instead of each company checking the information independently, and reconciling the results periodically, the </a:t>
            </a:r>
            <a:r>
              <a:rPr lang="en-US" dirty="0" err="1"/>
              <a:t>blockchain</a:t>
            </a:r>
            <a:r>
              <a:rPr lang="en-US" dirty="0"/>
              <a:t> smart contracts will ensure accuracy in almost real-time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l="-338" t="65283" r="338" b="-1"/>
          <a:stretch/>
        </p:blipFill>
        <p:spPr>
          <a:xfrm>
            <a:off x="0" y="1423988"/>
            <a:ext cx="7886700" cy="13557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0515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692792" cy="1325563"/>
          </a:xfrm>
        </p:spPr>
        <p:txBody>
          <a:bodyPr/>
          <a:lstStyle/>
          <a:p>
            <a:r>
              <a:rPr lang="en-US" dirty="0"/>
              <a:t>Australian Stock Exchange: December 2017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942" y="1732542"/>
            <a:ext cx="3829050" cy="4381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endParaRPr lang="en-US" sz="12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206" y="2281437"/>
            <a:ext cx="6486525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440" y="2743465"/>
            <a:ext cx="5471511" cy="36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08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Applications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641" y="1690690"/>
            <a:ext cx="7934964" cy="365772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52650" y="6134795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Risk Block</a:t>
            </a:r>
          </a:p>
        </p:txBody>
      </p:sp>
    </p:spTree>
    <p:extLst>
      <p:ext uri="{BB962C8B-B14F-4D97-AF65-F5344CB8AC3E}">
        <p14:creationId xmlns:p14="http://schemas.microsoft.com/office/powerpoint/2010/main" val="4175155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90690"/>
            <a:ext cx="8049490" cy="3921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2650" y="6134795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Risk Block</a:t>
            </a:r>
          </a:p>
        </p:txBody>
      </p:sp>
    </p:spTree>
    <p:extLst>
      <p:ext uri="{BB962C8B-B14F-4D97-AF65-F5344CB8AC3E}">
        <p14:creationId xmlns:p14="http://schemas.microsoft.com/office/powerpoint/2010/main" val="1298456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Blockchain</a:t>
            </a:r>
            <a:r>
              <a:rPr lang="en-US" dirty="0"/>
              <a:t>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571664"/>
            <a:ext cx="8010698" cy="1614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2650" y="6134795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Risk Block</a:t>
            </a:r>
          </a:p>
        </p:txBody>
      </p:sp>
    </p:spTree>
    <p:extLst>
      <p:ext uri="{BB962C8B-B14F-4D97-AF65-F5344CB8AC3E}">
        <p14:creationId xmlns:p14="http://schemas.microsoft.com/office/powerpoint/2010/main" val="3564513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Accenture, 2013, Strategy in the Age of Devastating Innovation -- Big Bang Disruption </a:t>
            </a:r>
          </a:p>
          <a:p>
            <a:r>
              <a:rPr lang="en-US" dirty="0"/>
              <a:t>Chen, Mark, Qinxi Wu, and Baozhong Yang, 2018, How Valuable is </a:t>
            </a:r>
            <a:r>
              <a:rPr lang="en-US" dirty="0" err="1"/>
              <a:t>FinTech</a:t>
            </a:r>
            <a:r>
              <a:rPr lang="en-US" dirty="0"/>
              <a:t> Innovation?</a:t>
            </a:r>
          </a:p>
          <a:p>
            <a:r>
              <a:rPr lang="en-US" dirty="0"/>
              <a:t>Christensen, Clayton M., Michael E. </a:t>
            </a:r>
            <a:r>
              <a:rPr lang="en-US" dirty="0" err="1"/>
              <a:t>Raynor</a:t>
            </a:r>
            <a:r>
              <a:rPr lang="en-US" dirty="0"/>
              <a:t>, and Rory McDonald, 2015, What is Disruptive Innovation, Harvard Business Review</a:t>
            </a:r>
          </a:p>
          <a:p>
            <a:r>
              <a:rPr lang="en-US" dirty="0"/>
              <a:t>Deloitte, 2018, New Tech on the Block</a:t>
            </a:r>
          </a:p>
          <a:p>
            <a:r>
              <a:rPr lang="en-US" dirty="0"/>
              <a:t>Goldman Sachs, 2016, </a:t>
            </a:r>
            <a:r>
              <a:rPr lang="en-US" dirty="0" err="1"/>
              <a:t>Blockchain</a:t>
            </a:r>
            <a:r>
              <a:rPr lang="en-US" dirty="0"/>
              <a:t>: Putting Theory into Practice</a:t>
            </a:r>
          </a:p>
          <a:p>
            <a:r>
              <a:rPr lang="en-US" dirty="0"/>
              <a:t>Illinois </a:t>
            </a:r>
            <a:r>
              <a:rPr lang="en-US" dirty="0" err="1"/>
              <a:t>Blockchain</a:t>
            </a:r>
            <a:r>
              <a:rPr lang="en-US" dirty="0"/>
              <a:t> Report,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0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Business Value</a:t>
            </a:r>
            <a:br>
              <a:rPr lang="en-US" dirty="0"/>
            </a:br>
            <a:r>
              <a:rPr lang="en-US" dirty="0"/>
              <a:t>2017-2030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743" y="1762779"/>
            <a:ext cx="7438784" cy="43622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1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1469"/>
            <a:ext cx="10515600" cy="1325563"/>
          </a:xfrm>
        </p:spPr>
        <p:txBody>
          <a:bodyPr/>
          <a:lstStyle/>
          <a:p>
            <a:r>
              <a:rPr lang="en-US" dirty="0"/>
              <a:t>Industrial Revolutions in Human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7032"/>
            <a:ext cx="10515600" cy="4351338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Industrial revolution: Steam Engine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Electricity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Information technology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</a:t>
            </a:r>
            <a:r>
              <a:rPr lang="en-US" dirty="0" err="1"/>
              <a:t>Blockchain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2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and Intermediation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revolutionized communication</a:t>
            </a:r>
          </a:p>
          <a:p>
            <a:r>
              <a:rPr lang="en-US" dirty="0"/>
              <a:t>It hasn’t transformed business and commerce in terms of trust</a:t>
            </a:r>
          </a:p>
          <a:p>
            <a:r>
              <a:rPr lang="en-US" dirty="0"/>
              <a:t>Establishing identity and transacting value online still requires a trusted third party such as banks, governments, big tech companies</a:t>
            </a:r>
          </a:p>
          <a:p>
            <a:r>
              <a:rPr lang="en-US" dirty="0"/>
              <a:t>Intermediaries serve important roles but also add frictions</a:t>
            </a:r>
          </a:p>
          <a:p>
            <a:pPr lvl="1"/>
            <a:r>
              <a:rPr lang="en-US" dirty="0"/>
              <a:t>Charge fees</a:t>
            </a:r>
          </a:p>
          <a:p>
            <a:pPr lvl="1"/>
            <a:r>
              <a:rPr lang="en-US" dirty="0"/>
              <a:t>Monetize on information</a:t>
            </a:r>
          </a:p>
          <a:p>
            <a:pPr lvl="1"/>
            <a:r>
              <a:rPr lang="en-US" dirty="0"/>
              <a:t>Exclusion of a population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3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1325563"/>
          </a:xfrm>
        </p:spPr>
        <p:txBody>
          <a:bodyPr/>
          <a:lstStyle/>
          <a:p>
            <a:r>
              <a:rPr lang="en-US" sz="4000" dirty="0"/>
              <a:t>Key Takeaway from </a:t>
            </a:r>
            <a:r>
              <a:rPr lang="en-US" sz="4000" dirty="0" err="1"/>
              <a:t>Blockchain</a:t>
            </a:r>
            <a:r>
              <a:rPr lang="en-US" sz="4000" dirty="0"/>
              <a:t>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key takeaway across these applications is that </a:t>
            </a:r>
            <a:r>
              <a:rPr lang="en-US" dirty="0" err="1"/>
              <a:t>blockchain</a:t>
            </a:r>
            <a:r>
              <a:rPr lang="en-US" dirty="0"/>
              <a:t> is not just about disintermediating the middleman</a:t>
            </a:r>
          </a:p>
          <a:p>
            <a:r>
              <a:rPr lang="en-US" dirty="0"/>
              <a:t>In some cases, blockchain could disrupt markets and existing participants</a:t>
            </a:r>
          </a:p>
          <a:p>
            <a:r>
              <a:rPr lang="en-US" dirty="0"/>
              <a:t>Promises to help drive cost savings by reducing labor-intensive processes and eliminating duplicate effort</a:t>
            </a:r>
          </a:p>
          <a:p>
            <a:r>
              <a:rPr lang="en-US" dirty="0"/>
              <a:t>Can create new markets by exposing previously untapped sources of supply</a:t>
            </a:r>
          </a:p>
          <a:p>
            <a:r>
              <a:rPr lang="en-US" dirty="0"/>
              <a:t>The common thread is that by enabling a fundamentally new type of database technology that can be distributed across organizations, blockchain creates the foundation for solving problems or seizing opportunities that have eluded current systems</a:t>
            </a:r>
          </a:p>
          <a:p>
            <a:r>
              <a:rPr lang="en-US" dirty="0"/>
              <a:t>Blockchain's unique characteristics give it the potential not only to </a:t>
            </a:r>
            <a:r>
              <a:rPr lang="en-US" b="1" dirty="0"/>
              <a:t>streamline existing markets</a:t>
            </a:r>
            <a:r>
              <a:rPr lang="en-US" dirty="0"/>
              <a:t>, but also to </a:t>
            </a:r>
            <a:r>
              <a:rPr lang="en-US" b="1" dirty="0"/>
              <a:t>redistribute markets </a:t>
            </a:r>
            <a:r>
              <a:rPr lang="en-US" dirty="0"/>
              <a:t>and </a:t>
            </a:r>
            <a:r>
              <a:rPr lang="en-US" b="1" dirty="0"/>
              <a:t>create new ones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38921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2024_v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2024" id="{36E019F3-8EA1-4447-96E3-B0D869CD0E16}" vid="{2907BA53-B649-4AE9-B18F-88943F36DE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ppt_template_2024_v1</Template>
  <TotalTime>47378</TotalTime>
  <Words>2354</Words>
  <Application>Microsoft Office PowerPoint</Application>
  <PresentationFormat>Widescreen</PresentationFormat>
  <Paragraphs>284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Aptos</vt:lpstr>
      <vt:lpstr>Arial</vt:lpstr>
      <vt:lpstr>Calibri</vt:lpstr>
      <vt:lpstr>Thorndale AMT</vt:lpstr>
      <vt:lpstr>Times New Roman</vt:lpstr>
      <vt:lpstr>ppt_template_2024_v1</vt:lpstr>
      <vt:lpstr>Photo Editor Photo</vt:lpstr>
      <vt:lpstr>Applications of Blockchain Technologies in Financial Industry</vt:lpstr>
      <vt:lpstr>Blockchain</vt:lpstr>
      <vt:lpstr>Components of Blockchains and Distributed Ledgers</vt:lpstr>
      <vt:lpstr>Features of Blockchain</vt:lpstr>
      <vt:lpstr>Three Levels of Blockchain Usage</vt:lpstr>
      <vt:lpstr>Blockchain Business Value 2017-2030</vt:lpstr>
      <vt:lpstr>Industrial Revolutions in Human History</vt:lpstr>
      <vt:lpstr>Trust and Intermediation</vt:lpstr>
      <vt:lpstr>Key Takeaway from Blockchain Studies</vt:lpstr>
      <vt:lpstr>Challenges to Blockchains</vt:lpstr>
      <vt:lpstr>Challenges to Blockchains:  What could go wrong?</vt:lpstr>
      <vt:lpstr>Public vs Permissioned Blockchains</vt:lpstr>
      <vt:lpstr>Public vs Private Blockchains</vt:lpstr>
      <vt:lpstr>Public vs Permissioned Blockchains</vt:lpstr>
      <vt:lpstr>Hybrid/Consortium Blockchains </vt:lpstr>
      <vt:lpstr>Consortiums and Platforms </vt:lpstr>
      <vt:lpstr>Consortiums and Platforms </vt:lpstr>
      <vt:lpstr>Consortiums and Platforms </vt:lpstr>
      <vt:lpstr>Applications in Retail and Supply Chain</vt:lpstr>
      <vt:lpstr>Overview of Blockchain</vt:lpstr>
      <vt:lpstr>Blockchain and Supply chain</vt:lpstr>
      <vt:lpstr>Use Cases: Consumer</vt:lpstr>
      <vt:lpstr>Use cases: Supply chain</vt:lpstr>
      <vt:lpstr>Use cases: Payments and Contracts</vt:lpstr>
      <vt:lpstr>PowerPoint Presentation</vt:lpstr>
      <vt:lpstr>Applications to Government</vt:lpstr>
      <vt:lpstr>Role of Government</vt:lpstr>
      <vt:lpstr>Use Case: Digital Identity</vt:lpstr>
      <vt:lpstr>Public Key Infrastructure (PKI)</vt:lpstr>
      <vt:lpstr>Government PKI</vt:lpstr>
      <vt:lpstr>Why Decentralized Identity Management? </vt:lpstr>
      <vt:lpstr>PowerPoint Presentation</vt:lpstr>
      <vt:lpstr>Potential Government Programs that Can Benefit from Blockchains</vt:lpstr>
      <vt:lpstr>Social Benefits and Incentive Program Distribution  </vt:lpstr>
      <vt:lpstr>Use Case: Entitlement Digital Currencies</vt:lpstr>
      <vt:lpstr>Use Case: Registration of Land Titles</vt:lpstr>
      <vt:lpstr>More Case Studies</vt:lpstr>
      <vt:lpstr>Case Study: Accelerating the Sharing Economy in Lodging</vt:lpstr>
      <vt:lpstr>Case Study: Accelerating the Sharing Economy in Lodging</vt:lpstr>
      <vt:lpstr>How Can Blockchain Help?</vt:lpstr>
      <vt:lpstr>Blockchain Verification of Credentials and Reputation</vt:lpstr>
      <vt:lpstr>Benefits of Blockchain in P2P lodging</vt:lpstr>
      <vt:lpstr>Challenges to Adoption</vt:lpstr>
      <vt:lpstr>Case Study: Capital Markets: US cash equities</vt:lpstr>
      <vt:lpstr>How US Equities are Traded Today</vt:lpstr>
      <vt:lpstr>How Blockchains Can Help</vt:lpstr>
      <vt:lpstr>Who will be disrupted?</vt:lpstr>
      <vt:lpstr>Challenges to Adoption</vt:lpstr>
      <vt:lpstr>Blockchain Enterprise Applications: Projected Growth</vt:lpstr>
      <vt:lpstr>Daimler’s Bond Issue on Blockchain</vt:lpstr>
      <vt:lpstr>UBS Initiative: December 2017</vt:lpstr>
      <vt:lpstr>Australian Stock Exchange: December 2017</vt:lpstr>
      <vt:lpstr>Blockchain Applications</vt:lpstr>
      <vt:lpstr>Blockchain Applications</vt:lpstr>
      <vt:lpstr>Blockchain Applications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Baozhong Yang</dc:creator>
  <cp:lastModifiedBy>Joanna Wang</cp:lastModifiedBy>
  <cp:revision>248</cp:revision>
  <dcterms:created xsi:type="dcterms:W3CDTF">2017-11-21T21:14:18Z</dcterms:created>
  <dcterms:modified xsi:type="dcterms:W3CDTF">2024-08-07T11:20:37Z</dcterms:modified>
</cp:coreProperties>
</file>