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9"/>
  </p:notesMasterIdLst>
  <p:sldIdLst>
    <p:sldId id="256" r:id="rId2"/>
    <p:sldId id="337" r:id="rId3"/>
    <p:sldId id="278" r:id="rId4"/>
    <p:sldId id="259" r:id="rId5"/>
    <p:sldId id="315" r:id="rId6"/>
    <p:sldId id="316" r:id="rId7"/>
    <p:sldId id="317" r:id="rId8"/>
    <p:sldId id="368" r:id="rId9"/>
    <p:sldId id="327" r:id="rId10"/>
    <p:sldId id="318" r:id="rId11"/>
    <p:sldId id="320" r:id="rId12"/>
    <p:sldId id="319" r:id="rId13"/>
    <p:sldId id="321" r:id="rId14"/>
    <p:sldId id="322" r:id="rId15"/>
    <p:sldId id="369" r:id="rId16"/>
    <p:sldId id="370" r:id="rId17"/>
    <p:sldId id="371" r:id="rId18"/>
    <p:sldId id="361" r:id="rId19"/>
    <p:sldId id="372" r:id="rId20"/>
    <p:sldId id="366" r:id="rId21"/>
    <p:sldId id="373" r:id="rId22"/>
    <p:sldId id="367" r:id="rId23"/>
    <p:sldId id="325" r:id="rId24"/>
    <p:sldId id="323" r:id="rId25"/>
    <p:sldId id="324" r:id="rId26"/>
    <p:sldId id="330" r:id="rId27"/>
    <p:sldId id="328" r:id="rId28"/>
    <p:sldId id="374" r:id="rId29"/>
    <p:sldId id="329" r:id="rId30"/>
    <p:sldId id="326" r:id="rId31"/>
    <p:sldId id="331" r:id="rId32"/>
    <p:sldId id="332" r:id="rId33"/>
    <p:sldId id="333" r:id="rId34"/>
    <p:sldId id="334" r:id="rId35"/>
    <p:sldId id="335" r:id="rId36"/>
    <p:sldId id="336" r:id="rId37"/>
    <p:sldId id="360" r:id="rId38"/>
    <p:sldId id="365" r:id="rId39"/>
    <p:sldId id="314" r:id="rId40"/>
    <p:sldId id="299" r:id="rId41"/>
    <p:sldId id="302" r:id="rId42"/>
    <p:sldId id="300" r:id="rId43"/>
    <p:sldId id="301" r:id="rId44"/>
    <p:sldId id="342" r:id="rId45"/>
    <p:sldId id="343" r:id="rId46"/>
    <p:sldId id="344" r:id="rId47"/>
    <p:sldId id="345" r:id="rId48"/>
    <p:sldId id="303" r:id="rId49"/>
    <p:sldId id="339" r:id="rId50"/>
    <p:sldId id="307" r:id="rId51"/>
    <p:sldId id="308" r:id="rId52"/>
    <p:sldId id="309" r:id="rId53"/>
    <p:sldId id="310" r:id="rId54"/>
    <p:sldId id="311" r:id="rId55"/>
    <p:sldId id="312" r:id="rId56"/>
    <p:sldId id="313" r:id="rId57"/>
    <p:sldId id="364" r:id="rId58"/>
    <p:sldId id="363" r:id="rId59"/>
    <p:sldId id="346" r:id="rId60"/>
    <p:sldId id="340" r:id="rId61"/>
    <p:sldId id="347" r:id="rId62"/>
    <p:sldId id="341" r:id="rId63"/>
    <p:sldId id="350" r:id="rId64"/>
    <p:sldId id="348" r:id="rId65"/>
    <p:sldId id="349" r:id="rId66"/>
    <p:sldId id="298" r:id="rId67"/>
    <p:sldId id="338" r:id="rId68"/>
    <p:sldId id="357" r:id="rId69"/>
    <p:sldId id="354" r:id="rId70"/>
    <p:sldId id="359" r:id="rId71"/>
    <p:sldId id="356" r:id="rId72"/>
    <p:sldId id="362" r:id="rId73"/>
    <p:sldId id="351" r:id="rId74"/>
    <p:sldId id="352" r:id="rId75"/>
    <p:sldId id="353" r:id="rId76"/>
    <p:sldId id="355" r:id="rId77"/>
    <p:sldId id="375" r:id="rId7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920B8-3FF3-4F72-8CC3-BEDE425AF8A8}"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4D5C9-6A90-4645-899A-892CB4637B4C}" type="slidenum">
              <a:rPr lang="en-US" smtClean="0"/>
              <a:t>‹#›</a:t>
            </a:fld>
            <a:endParaRPr lang="en-US"/>
          </a:p>
        </p:txBody>
      </p:sp>
    </p:spTree>
    <p:extLst>
      <p:ext uri="{BB962C8B-B14F-4D97-AF65-F5344CB8AC3E}">
        <p14:creationId xmlns:p14="http://schemas.microsoft.com/office/powerpoint/2010/main" val="3100155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https://basicattentiontoken.org/</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289B3D2-7864-4C06-A6E9-C11705606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392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289B3D2-7864-4C06-A6E9-C117056063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6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atin typeface="Thorndale AMT" panose="02020603050405020304" pitchFamily="18" charset="0"/>
                <a:cs typeface="Thorndale AMT"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atin typeface="Thorndale AMT" panose="02020603050405020304" pitchFamily="18" charset="0"/>
                <a:cs typeface="Thorndale AMT"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9337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15293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4A57790-44F5-E066-27F7-8188BABC79E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7" name="Picture 6">
            <a:extLst>
              <a:ext uri="{FF2B5EF4-FFF2-40B4-BE49-F238E27FC236}">
                <a16:creationId xmlns:a16="http://schemas.microsoft.com/office/drawing/2014/main" id="{D9BE0656-FBD9-9C8E-D232-75B36F923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024" t="23915" r="10062" b="25822"/>
          <a:stretch>
            <a:fillRect/>
          </a:stretch>
        </p:blipFill>
        <p:spPr bwMode="auto">
          <a:xfrm>
            <a:off x="8893177" y="2"/>
            <a:ext cx="3298825" cy="112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 12">
            <a:extLst>
              <a:ext uri="{FF2B5EF4-FFF2-40B4-BE49-F238E27FC236}">
                <a16:creationId xmlns:a16="http://schemas.microsoft.com/office/drawing/2014/main" id="{C546BAC3-1906-FE8A-C5B1-BC4F440AABED}"/>
              </a:ext>
              <a:ext uri="{C183D7F6-B498-43B3-948B-1728B52AA6E4}">
                <adec:decorative xmlns:adec="http://schemas.microsoft.com/office/drawing/2017/decorative" val="1"/>
              </a:ext>
            </a:extLst>
          </p:cNvPr>
          <p:cNvGrpSpPr/>
          <p:nvPr/>
        </p:nvGrpSpPr>
        <p:grpSpPr bwMode="auto">
          <a:xfrm flipH="1">
            <a:off x="9677400" y="2"/>
            <a:ext cx="2514600" cy="2174875"/>
            <a:chOff x="-305" y="-4155"/>
            <a:chExt cx="2514948" cy="2174333"/>
          </a:xfrm>
        </p:grpSpPr>
        <p:sp>
          <p:nvSpPr>
            <p:cNvPr id="3" name="Freeform: Shape 2" descr="&quot;&quot;">
              <a:extLst>
                <a:ext uri="{FF2B5EF4-FFF2-40B4-BE49-F238E27FC236}">
                  <a16:creationId xmlns:a16="http://schemas.microsoft.com/office/drawing/2014/main" id="{F04BDDED-9B4D-28C0-9722-BF1359E426B3}"/>
                </a:ext>
              </a:extLst>
            </p:cNvPr>
            <p:cNvSpPr/>
            <p:nvPr/>
          </p:nvSpPr>
          <p:spPr>
            <a:xfrm>
              <a:off x="-305" y="607"/>
              <a:ext cx="2514948" cy="2169571"/>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Times New Roman" panose="02020603050405020304" pitchFamily="18" charset="0"/>
                <a:cs typeface="Times New Roman" panose="02020603050405020304" pitchFamily="18" charset="0"/>
              </a:endParaRPr>
            </a:p>
          </p:txBody>
        </p:sp>
        <p:sp>
          <p:nvSpPr>
            <p:cNvPr id="4" name="Freeform: Shape 3" descr="&quot;&quot;">
              <a:extLst>
                <a:ext uri="{FF2B5EF4-FFF2-40B4-BE49-F238E27FC236}">
                  <a16:creationId xmlns:a16="http://schemas.microsoft.com/office/drawing/2014/main" id="{2F2BD1F5-6684-D6C4-0C2F-E1991A9BE4DD}"/>
                </a:ext>
              </a:extLst>
            </p:cNvPr>
            <p:cNvSpPr/>
            <p:nvPr/>
          </p:nvSpPr>
          <p:spPr>
            <a:xfrm>
              <a:off x="-305" y="-4155"/>
              <a:ext cx="2492720" cy="1947378"/>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Times New Roman" panose="02020603050405020304" pitchFamily="18" charset="0"/>
                <a:cs typeface="Times New Roman" panose="02020603050405020304" pitchFamily="18" charset="0"/>
              </a:endParaRPr>
            </a:p>
          </p:txBody>
        </p:sp>
        <p:sp>
          <p:nvSpPr>
            <p:cNvPr id="5" name="Freeform: Shape 4" descr="&quot;&quot;">
              <a:extLst>
                <a:ext uri="{FF2B5EF4-FFF2-40B4-BE49-F238E27FC236}">
                  <a16:creationId xmlns:a16="http://schemas.microsoft.com/office/drawing/2014/main" id="{6F4023FA-BA3E-611B-E9B3-979B176EEE88}"/>
                </a:ext>
              </a:extLst>
            </p:cNvPr>
            <p:cNvSpPr/>
            <p:nvPr/>
          </p:nvSpPr>
          <p:spPr>
            <a:xfrm>
              <a:off x="-305" y="607"/>
              <a:ext cx="2500658" cy="1972770"/>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00">
                <a:latin typeface="Times New Roman" panose="02020603050405020304" pitchFamily="18" charset="0"/>
                <a:cs typeface="Times New Roman" panose="02020603050405020304" pitchFamily="18" charset="0"/>
              </a:endParaRPr>
            </a:p>
          </p:txBody>
        </p:sp>
        <p:sp>
          <p:nvSpPr>
            <p:cNvPr id="6" name="Freeform: Shape 5" descr="&quot;&quot;">
              <a:extLst>
                <a:ext uri="{FF2B5EF4-FFF2-40B4-BE49-F238E27FC236}">
                  <a16:creationId xmlns:a16="http://schemas.microsoft.com/office/drawing/2014/main" id="{8844C335-7823-2ACD-7CBD-E96E9E06C814}"/>
                </a:ext>
              </a:extLst>
            </p:cNvPr>
            <p:cNvSpPr/>
            <p:nvPr/>
          </p:nvSpPr>
          <p:spPr>
            <a:xfrm>
              <a:off x="-305" y="607"/>
              <a:ext cx="2491132" cy="1942616"/>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latin typeface="Times New Roman" panose="02020603050405020304" pitchFamily="18" charset="0"/>
                <a:cs typeface="Times New Roman" panose="02020603050405020304" pitchFamily="18" charset="0"/>
              </a:endParaRPr>
            </a:p>
          </p:txBody>
        </p:sp>
      </p:grpSp>
      <p:grpSp>
        <p:nvGrpSpPr>
          <p:cNvPr id="7" name="Group 18">
            <a:extLst>
              <a:ext uri="{FF2B5EF4-FFF2-40B4-BE49-F238E27FC236}">
                <a16:creationId xmlns:a16="http://schemas.microsoft.com/office/drawing/2014/main" id="{22943F55-6305-490D-4035-4165BE598CA5}"/>
              </a:ext>
              <a:ext uri="{C183D7F6-B498-43B3-948B-1728B52AA6E4}">
                <adec:decorative xmlns:adec="http://schemas.microsoft.com/office/drawing/2017/decorative" val="1"/>
              </a:ext>
            </a:extLst>
          </p:cNvPr>
          <p:cNvGrpSpPr/>
          <p:nvPr/>
        </p:nvGrpSpPr>
        <p:grpSpPr bwMode="auto">
          <a:xfrm rot="10800000" flipH="1">
            <a:off x="0" y="4322765"/>
            <a:ext cx="3378200" cy="2535237"/>
            <a:chOff x="-305" y="-1"/>
            <a:chExt cx="3832880" cy="2876136"/>
          </a:xfrm>
        </p:grpSpPr>
        <p:sp>
          <p:nvSpPr>
            <p:cNvPr id="8" name="Freeform: Shape 7" descr="&quot;&quot;">
              <a:extLst>
                <a:ext uri="{FF2B5EF4-FFF2-40B4-BE49-F238E27FC236}">
                  <a16:creationId xmlns:a16="http://schemas.microsoft.com/office/drawing/2014/main" id="{04051944-00A5-DF91-4EA3-41E3B04D60FA}"/>
                </a:ext>
              </a:extLst>
            </p:cNvPr>
            <p:cNvSpPr/>
            <p:nvPr/>
          </p:nvSpPr>
          <p:spPr>
            <a:xfrm>
              <a:off x="-2107" y="-1"/>
              <a:ext cx="3816670" cy="2652817"/>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Times New Roman" panose="02020603050405020304" pitchFamily="18" charset="0"/>
                <a:cs typeface="Times New Roman" panose="02020603050405020304" pitchFamily="18" charset="0"/>
              </a:endParaRPr>
            </a:p>
          </p:txBody>
        </p:sp>
        <p:sp>
          <p:nvSpPr>
            <p:cNvPr id="9" name="Freeform: Shape 8" descr="&quot;&quot;">
              <a:extLst>
                <a:ext uri="{FF2B5EF4-FFF2-40B4-BE49-F238E27FC236}">
                  <a16:creationId xmlns:a16="http://schemas.microsoft.com/office/drawing/2014/main" id="{18F1AA25-90AE-D999-44C6-47847723B677}"/>
                </a:ext>
              </a:extLst>
            </p:cNvPr>
            <p:cNvSpPr/>
            <p:nvPr/>
          </p:nvSpPr>
          <p:spPr>
            <a:xfrm>
              <a:off x="-2107" y="-1"/>
              <a:ext cx="3816670" cy="2652817"/>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latin typeface="Times New Roman" panose="02020603050405020304" pitchFamily="18" charset="0"/>
                <a:cs typeface="Times New Roman" panose="02020603050405020304" pitchFamily="18" charset="0"/>
              </a:endParaRPr>
            </a:p>
          </p:txBody>
        </p:sp>
        <p:sp>
          <p:nvSpPr>
            <p:cNvPr id="10" name="Freeform: Shape 9" descr="&quot;&quot;">
              <a:extLst>
                <a:ext uri="{FF2B5EF4-FFF2-40B4-BE49-F238E27FC236}">
                  <a16:creationId xmlns:a16="http://schemas.microsoft.com/office/drawing/2014/main" id="{876FB947-B69C-3B63-BA9F-04AA1979E556}"/>
                </a:ext>
              </a:extLst>
            </p:cNvPr>
            <p:cNvSpPr/>
            <p:nvPr/>
          </p:nvSpPr>
          <p:spPr>
            <a:xfrm>
              <a:off x="-2107" y="-1803"/>
              <a:ext cx="3816670" cy="2676230"/>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latin typeface="Times New Roman" panose="02020603050405020304" pitchFamily="18" charset="0"/>
                <a:cs typeface="Times New Roman" panose="02020603050405020304" pitchFamily="18" charset="0"/>
              </a:endParaRPr>
            </a:p>
          </p:txBody>
        </p:sp>
        <p:sp>
          <p:nvSpPr>
            <p:cNvPr id="11" name="Freeform: Shape 10" descr="&quot;&quot;">
              <a:extLst>
                <a:ext uri="{FF2B5EF4-FFF2-40B4-BE49-F238E27FC236}">
                  <a16:creationId xmlns:a16="http://schemas.microsoft.com/office/drawing/2014/main" id="{B501011F-596E-522E-B5B8-B906C5955D10}"/>
                </a:ext>
              </a:extLst>
            </p:cNvPr>
            <p:cNvSpPr/>
            <p:nvPr/>
          </p:nvSpPr>
          <p:spPr>
            <a:xfrm>
              <a:off x="-305" y="-1"/>
              <a:ext cx="383288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40351279"/>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dt="0"/>
  <p:txStyles>
    <p:titleStyle>
      <a:lvl1pPr algn="l" rtl="0" eaLnBrk="1" fontAlgn="base" hangingPunct="1">
        <a:lnSpc>
          <a:spcPct val="90000"/>
        </a:lnSpc>
        <a:spcBef>
          <a:spcPct val="0"/>
        </a:spcBef>
        <a:spcAft>
          <a:spcPct val="0"/>
        </a:spcAft>
        <a:defRPr sz="3300" kern="1200">
          <a:solidFill>
            <a:schemeClr val="tx1"/>
          </a:solidFill>
          <a:latin typeface="Times New Roman" panose="02020603050405020304" pitchFamily="18" charset="0"/>
          <a:ea typeface="+mj-ea"/>
          <a:cs typeface="Times New Roman" panose="02020603050405020304" pitchFamily="18" charset="0"/>
        </a:defRPr>
      </a:lvl1pPr>
      <a:lvl2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5pPr>
      <a:lvl6pPr marL="3429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6pPr>
      <a:lvl7pPr marL="6858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7pPr>
      <a:lvl8pPr marL="10287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8pPr>
      <a:lvl9pPr marL="1371600" algn="l" rtl="0" eaLnBrk="1" fontAlgn="base" hangingPunct="1">
        <a:lnSpc>
          <a:spcPct val="90000"/>
        </a:lnSpc>
        <a:spcBef>
          <a:spcPct val="0"/>
        </a:spcBef>
        <a:spcAft>
          <a:spcPct val="0"/>
        </a:spcAft>
        <a:defRPr sz="3300">
          <a:solidFill>
            <a:schemeClr val="tx1"/>
          </a:solidFill>
          <a:latin typeface="Times New Roman" panose="02020603050405020304" pitchFamily="18" charset="0"/>
          <a:cs typeface="Times New Roman" panose="020206030504050203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vestopedia.com/terms/c/consensus-mechanism-cryptocurrency.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zHN_B_H_fCs"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CZxH1V_zoug"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investopedia.com/tech/what-dao/"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techcrunch.com/2018/01/15/inside-telegrams-ambitious-1-2b-ico-to-create-the-next-ethereu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8" Type="http://schemas.openxmlformats.org/officeDocument/2006/relationships/hyperlink" Target="http://www.investopia.com/" TargetMode="External"/><Relationship Id="rId3" Type="http://schemas.openxmlformats.org/officeDocument/2006/relationships/hyperlink" Target="https://icowatchlist.com/finished" TargetMode="External"/><Relationship Id="rId7" Type="http://schemas.openxmlformats.org/officeDocument/2006/relationships/hyperlink" Target="http://wikipedia.com/" TargetMode="External"/><Relationship Id="rId2" Type="http://schemas.openxmlformats.org/officeDocument/2006/relationships/hyperlink" Target="https://www.icoalert.com/" TargetMode="External"/><Relationship Id="rId1" Type="http://schemas.openxmlformats.org/officeDocument/2006/relationships/slideLayout" Target="../slideLayouts/slideLayout2.xml"/><Relationship Id="rId6" Type="http://schemas.openxmlformats.org/officeDocument/2006/relationships/hyperlink" Target="https://topicolist.com/" TargetMode="External"/><Relationship Id="rId5" Type="http://schemas.openxmlformats.org/officeDocument/2006/relationships/hyperlink" Target="https://www.smithandcrown.com/icos/" TargetMode="External"/><Relationship Id="rId4" Type="http://schemas.openxmlformats.org/officeDocument/2006/relationships/hyperlink" Target="https://www.coindesk.com/" TargetMode="External"/><Relationship Id="rId9" Type="http://schemas.openxmlformats.org/officeDocument/2006/relationships/hyperlink" Target="https://coinmarketcap.com/tokens/views/all/"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bU79HunxJp8"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88733"/>
          </a:xfrm>
        </p:spPr>
        <p:txBody>
          <a:bodyPr>
            <a:normAutofit/>
          </a:bodyPr>
          <a:lstStyle/>
          <a:p>
            <a:r>
              <a:rPr lang="en-US" dirty="0"/>
              <a:t>Cryptocurrencies and ICOs</a:t>
            </a:r>
          </a:p>
        </p:txBody>
      </p:sp>
      <p:sp>
        <p:nvSpPr>
          <p:cNvPr id="3" name="Subtitle 2"/>
          <p:cNvSpPr>
            <a:spLocks noGrp="1"/>
          </p:cNvSpPr>
          <p:nvPr>
            <p:ph type="subTitle" idx="1"/>
          </p:nvPr>
        </p:nvSpPr>
        <p:spPr/>
        <p:txBody>
          <a:bodyPr>
            <a:normAutofit/>
          </a:bodyPr>
          <a:lstStyle/>
          <a:p>
            <a:r>
              <a:rPr lang="en-US" dirty="0"/>
              <a:t>Introduction to FinTech</a:t>
            </a:r>
          </a:p>
          <a:p>
            <a:r>
              <a:rPr lang="en-US" dirty="0"/>
              <a:t>Prof. </a:t>
            </a:r>
            <a:r>
              <a:rPr lang="en-US" dirty="0" err="1"/>
              <a:t>Xiaoyu</a:t>
            </a:r>
            <a:r>
              <a:rPr lang="en-US" dirty="0"/>
              <a:t> (Joanna) Wang</a:t>
            </a:r>
          </a:p>
          <a:p>
            <a:r>
              <a:rPr lang="en-US" dirty="0"/>
              <a:t>Peking University</a:t>
            </a:r>
          </a:p>
        </p:txBody>
      </p:sp>
    </p:spTree>
    <p:extLst>
      <p:ext uri="{BB962C8B-B14F-4D97-AF65-F5344CB8AC3E}">
        <p14:creationId xmlns:p14="http://schemas.microsoft.com/office/powerpoint/2010/main" val="411766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Ripple</a:t>
            </a:r>
          </a:p>
        </p:txBody>
      </p:sp>
      <p:sp>
        <p:nvSpPr>
          <p:cNvPr id="3" name="Content Placeholder 2"/>
          <p:cNvSpPr>
            <a:spLocks noGrp="1"/>
          </p:cNvSpPr>
          <p:nvPr>
            <p:ph idx="1"/>
          </p:nvPr>
        </p:nvSpPr>
        <p:spPr/>
        <p:txBody>
          <a:bodyPr>
            <a:normAutofit/>
          </a:bodyPr>
          <a:lstStyle/>
          <a:p>
            <a:r>
              <a:rPr lang="en-US" dirty="0"/>
              <a:t>The Ripple transaction protocol (RTXP)</a:t>
            </a:r>
          </a:p>
          <a:p>
            <a:pPr marL="0" indent="0">
              <a:buNone/>
            </a:pPr>
            <a:r>
              <a:rPr lang="en-US" i="1" dirty="0"/>
              <a:t>"secure, instantly and nearly free global financial transactions of any size with no chargebacks.“</a:t>
            </a:r>
          </a:p>
          <a:p>
            <a:r>
              <a:rPr lang="en-US" dirty="0"/>
              <a:t>The Ripple protocol support exchanges among fiat currencies, cryptocurrency, or any other units of value</a:t>
            </a:r>
          </a:p>
          <a:p>
            <a:r>
              <a:rPr lang="en-US" dirty="0"/>
              <a:t>Ripple has collaborated with a large number of banks in using the Ripple Network for international money transfers</a:t>
            </a:r>
          </a:p>
          <a:p>
            <a:pPr lvl="1"/>
            <a:r>
              <a:rPr lang="en-US" dirty="0"/>
              <a:t>Competition with SWIFT</a:t>
            </a:r>
          </a:p>
          <a:p>
            <a:r>
              <a:rPr lang="en-US" dirty="0"/>
              <a:t>Ripple network uses a list of </a:t>
            </a:r>
            <a:r>
              <a:rPr lang="en-US" dirty="0">
                <a:solidFill>
                  <a:srgbClr val="0070C0"/>
                </a:solidFill>
              </a:rPr>
              <a:t>validated nodes </a:t>
            </a:r>
            <a:r>
              <a:rPr lang="en-US" dirty="0"/>
              <a:t>for verifying transactions</a:t>
            </a:r>
          </a:p>
          <a:p>
            <a:pPr lvl="1"/>
            <a:r>
              <a:rPr lang="en-US" dirty="0"/>
              <a:t>No mining is needed</a:t>
            </a:r>
          </a:p>
          <a:p>
            <a:pPr lvl="1"/>
            <a:r>
              <a:rPr lang="en-US" dirty="0"/>
              <a:t>Can be very fast (a few seconds)</a:t>
            </a:r>
          </a:p>
          <a:p>
            <a:r>
              <a:rPr lang="en-US" dirty="0"/>
              <a:t>Transactions are public but payment amounts are not</a:t>
            </a:r>
          </a:p>
          <a:p>
            <a:pPr lvl="1"/>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10</a:t>
            </a:fld>
            <a:endParaRPr lang="en-US"/>
          </a:p>
        </p:txBody>
      </p:sp>
      <p:pic>
        <p:nvPicPr>
          <p:cNvPr id="3074" name="Picture 2" descr="Ripple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872" y="756444"/>
            <a:ext cx="190500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05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Ripple</a:t>
            </a:r>
          </a:p>
        </p:txBody>
      </p:sp>
      <p:sp>
        <p:nvSpPr>
          <p:cNvPr id="3" name="Content Placeholder 2"/>
          <p:cNvSpPr>
            <a:spLocks noGrp="1"/>
          </p:cNvSpPr>
          <p:nvPr>
            <p:ph idx="1"/>
          </p:nvPr>
        </p:nvSpPr>
        <p:spPr/>
        <p:txBody>
          <a:bodyPr/>
          <a:lstStyle/>
          <a:p>
            <a:r>
              <a:rPr lang="en-US" sz="2400" dirty="0"/>
              <a:t>The native cryptocurrency on the Ripple network is also called Ripple (XRP)</a:t>
            </a:r>
          </a:p>
          <a:p>
            <a:pPr lvl="1"/>
            <a:r>
              <a:rPr lang="en-US" sz="2000" dirty="0"/>
              <a:t>Not necessary for transactions in the protocol except for transaction fees </a:t>
            </a:r>
          </a:p>
          <a:p>
            <a:pPr lvl="1"/>
            <a:r>
              <a:rPr lang="en-US" sz="2000" dirty="0"/>
              <a:t>Most banks are not yet using XRP for their transactions</a:t>
            </a:r>
          </a:p>
          <a:p>
            <a:pPr lvl="1"/>
            <a:r>
              <a:rPr lang="en-US" sz="2000" dirty="0"/>
              <a:t>Easy to use for payment/transfer, but subject to greater volatility than fiat currencies</a:t>
            </a:r>
          </a:p>
          <a:p>
            <a:pPr lvl="1"/>
            <a:r>
              <a:rPr lang="en-US" sz="2000" dirty="0"/>
              <a:t>XRP is pre-mined (No miners needed)</a:t>
            </a:r>
          </a:p>
          <a:p>
            <a:pPr lvl="1"/>
            <a:r>
              <a:rPr lang="en-US" sz="2000" dirty="0"/>
              <a:t>There are 100 billion XRPs in total supply</a:t>
            </a:r>
          </a:p>
          <a:p>
            <a:endParaRPr lang="en-US" sz="2400"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11</a:t>
            </a:fld>
            <a:endParaRPr lang="en-US"/>
          </a:p>
        </p:txBody>
      </p:sp>
    </p:spTree>
    <p:extLst>
      <p:ext uri="{BB962C8B-B14F-4D97-AF65-F5344CB8AC3E}">
        <p14:creationId xmlns:p14="http://schemas.microsoft.com/office/powerpoint/2010/main" val="192169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Ripple</a:t>
            </a:r>
          </a:p>
        </p:txBody>
      </p:sp>
      <p:pic>
        <p:nvPicPr>
          <p:cNvPr id="6" name="그림 3">
            <a:extLst>
              <a:ext uri="{FF2B5EF4-FFF2-40B4-BE49-F238E27FC236}">
                <a16:creationId xmlns:a16="http://schemas.microsoft.com/office/drawing/2014/main" id="{8A84FFD5-0AC7-4269-9381-6545283F501B}"/>
              </a:ext>
            </a:extLst>
          </p:cNvPr>
          <p:cNvPicPr>
            <a:picLocks noGrp="1" noChangeAspect="1"/>
          </p:cNvPicPr>
          <p:nvPr>
            <p:ph idx="1"/>
          </p:nvPr>
        </p:nvPicPr>
        <p:blipFill>
          <a:blip r:embed="rId2"/>
          <a:stretch>
            <a:fillRect/>
          </a:stretch>
        </p:blipFill>
        <p:spPr>
          <a:xfrm>
            <a:off x="2112010" y="1201437"/>
            <a:ext cx="7580630" cy="3018970"/>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12</a:t>
            </a:fld>
            <a:endParaRPr lang="en-US"/>
          </a:p>
        </p:txBody>
      </p:sp>
      <p:sp>
        <p:nvSpPr>
          <p:cNvPr id="4" name="TextBox 3">
            <a:extLst>
              <a:ext uri="{FF2B5EF4-FFF2-40B4-BE49-F238E27FC236}">
                <a16:creationId xmlns:a16="http://schemas.microsoft.com/office/drawing/2014/main" id="{B4B29B4F-1045-7739-0B81-659DA1B8FB20}"/>
              </a:ext>
            </a:extLst>
          </p:cNvPr>
          <p:cNvSpPr txBox="1"/>
          <p:nvPr/>
        </p:nvSpPr>
        <p:spPr>
          <a:xfrm>
            <a:off x="1310004" y="4677667"/>
            <a:ext cx="9926955"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alidators  decide the evolution of the XRP Ledger, so any business that uses or depends on the XRP Ledger has an inherent incentive to </a:t>
            </a:r>
            <a:r>
              <a:rPr lang="en-US" b="1" i="0" dirty="0">
                <a:effectLst/>
                <a:latin typeface="Times New Roman" panose="02020603050405020304" pitchFamily="18" charset="0"/>
                <a:cs typeface="Times New Roman" panose="02020603050405020304" pitchFamily="18" charset="0"/>
              </a:rPr>
              <a:t>ensure the reliability, and stability of the network</a:t>
            </a:r>
            <a:r>
              <a:rPr lang="en-US" b="0" i="0" dirty="0">
                <a:effectLst/>
                <a:latin typeface="Times New Roman" panose="02020603050405020304" pitchFamily="18" charset="0"/>
                <a:cs typeface="Times New Roman" panose="02020603050405020304" pitchFamily="18" charset="0"/>
              </a:rPr>
              <a:t>. Validators also </a:t>
            </a:r>
            <a:r>
              <a:rPr lang="en-US" b="1" i="0" dirty="0">
                <a:effectLst/>
                <a:latin typeface="Times New Roman" panose="02020603050405020304" pitchFamily="18" charset="0"/>
                <a:cs typeface="Times New Roman" panose="02020603050405020304" pitchFamily="18" charset="0"/>
              </a:rPr>
              <a:t>earn the respect and goodwill </a:t>
            </a:r>
            <a:r>
              <a:rPr lang="en-US" b="0" i="0" dirty="0">
                <a:effectLst/>
                <a:latin typeface="Times New Roman" panose="02020603050405020304" pitchFamily="18" charset="0"/>
                <a:cs typeface="Times New Roman" panose="02020603050405020304" pitchFamily="18" charset="0"/>
              </a:rPr>
              <a:t>of the community by contributing this way.</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Validators get rewarded in XRP for being part of the consensus mechanism, </a:t>
            </a:r>
            <a:r>
              <a:rPr lang="en-US" b="1" i="0" dirty="0">
                <a:effectLst/>
                <a:latin typeface="Times New Roman" panose="02020603050405020304" pitchFamily="18" charset="0"/>
                <a:cs typeface="Times New Roman" panose="02020603050405020304" pitchFamily="18" charset="0"/>
              </a:rPr>
              <a:t>receiving newly created XRP and transaction fees</a:t>
            </a:r>
            <a:r>
              <a:rPr lang="en-US" b="0" i="0" dirty="0">
                <a:effectLst/>
                <a:latin typeface="Times New Roman" panose="02020603050405020304" pitchFamily="18" charset="0"/>
                <a:cs typeface="Times New Roman" panose="02020603050405020304" pitchFamily="18" charset="0"/>
              </a:rPr>
              <a:t> from blocks they propose and validate.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06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Litecoin</a:t>
            </a:r>
            <a:endParaRPr lang="en-US" dirty="0"/>
          </a:p>
        </p:txBody>
      </p:sp>
      <p:sp>
        <p:nvSpPr>
          <p:cNvPr id="3" name="Content Placeholder 2"/>
          <p:cNvSpPr>
            <a:spLocks noGrp="1"/>
          </p:cNvSpPr>
          <p:nvPr>
            <p:ph idx="1"/>
          </p:nvPr>
        </p:nvSpPr>
        <p:spPr/>
        <p:txBody>
          <a:bodyPr>
            <a:normAutofit/>
          </a:bodyPr>
          <a:lstStyle/>
          <a:p>
            <a:r>
              <a:rPr lang="en-US" dirty="0"/>
              <a:t>Started on October 7, 2011 by Charlie Lee</a:t>
            </a:r>
          </a:p>
          <a:p>
            <a:r>
              <a:rPr lang="en-US" dirty="0"/>
              <a:t>Very similar to Bitcoin except aimed more at achieving faster transactions</a:t>
            </a:r>
          </a:p>
          <a:p>
            <a:pPr lvl="1"/>
            <a:r>
              <a:rPr lang="en-US" dirty="0"/>
              <a:t>Block time is 2.5 minutes</a:t>
            </a:r>
          </a:p>
          <a:p>
            <a:pPr lvl="1"/>
            <a:r>
              <a:rPr lang="en-US" dirty="0"/>
              <a:t>Adopted </a:t>
            </a:r>
            <a:r>
              <a:rPr lang="en-US" dirty="0" err="1"/>
              <a:t>SegWit</a:t>
            </a:r>
            <a:r>
              <a:rPr lang="en-US" dirty="0"/>
              <a:t> earlier than Bitcoin</a:t>
            </a:r>
          </a:p>
          <a:p>
            <a:pPr lvl="1"/>
            <a:r>
              <a:rPr lang="en-US" dirty="0"/>
              <a:t>Lightning Network  under tests</a:t>
            </a:r>
          </a:p>
          <a:p>
            <a:r>
              <a:rPr lang="en-US" dirty="0"/>
              <a:t>Use </a:t>
            </a:r>
            <a:r>
              <a:rPr lang="en-US" b="1" dirty="0" err="1"/>
              <a:t>scrypt</a:t>
            </a:r>
            <a:r>
              <a:rPr lang="en-US" dirty="0"/>
              <a:t> in its proof-of-work algorithm, a memory-hard function</a:t>
            </a:r>
          </a:p>
          <a:p>
            <a:pPr lvl="1"/>
            <a:r>
              <a:rPr lang="en-US" b="0" i="0" dirty="0" err="1">
                <a:effectLst/>
              </a:rPr>
              <a:t>Scrypt</a:t>
            </a:r>
            <a:r>
              <a:rPr lang="en-US" b="0" i="0" dirty="0">
                <a:effectLst/>
              </a:rPr>
              <a:t> is a password-based key derivation function created by Colin Percival. The algorithm was specifically designed to make it costly to perform large-scale custom hardware attacks by requiring large amounts of memory (e.g., </a:t>
            </a:r>
            <a:r>
              <a:rPr lang="en-US" dirty="0"/>
              <a:t>FPGA or ASIC for mining</a:t>
            </a:r>
            <a:r>
              <a:rPr lang="en-US" b="0" i="0" dirty="0">
                <a:effectLst/>
              </a:rPr>
              <a:t>).</a:t>
            </a:r>
            <a:endParaRPr lang="en-US" dirty="0"/>
          </a:p>
          <a:p>
            <a:pPr lvl="1"/>
            <a:r>
              <a:rPr lang="en-US" b="0" dirty="0">
                <a:effectLst/>
              </a:rPr>
              <a:t>Mining setups — known colloquially as rigs — can vary in price, size, scale, performance, and efficiency. For example, a mining rig can be a central processing unit (</a:t>
            </a:r>
            <a:r>
              <a:rPr lang="en-US" b="1" dirty="0">
                <a:effectLst/>
              </a:rPr>
              <a:t>CPU</a:t>
            </a:r>
            <a:r>
              <a:rPr lang="en-US" b="0" dirty="0">
                <a:effectLst/>
              </a:rPr>
              <a:t>), graphics processing unit (</a:t>
            </a:r>
            <a:r>
              <a:rPr lang="en-US" b="1" dirty="0">
                <a:effectLst/>
              </a:rPr>
              <a:t>GPU</a:t>
            </a:r>
            <a:r>
              <a:rPr lang="en-US" b="0" dirty="0">
                <a:effectLst/>
              </a:rPr>
              <a:t>), field-programmable gate array (</a:t>
            </a:r>
            <a:r>
              <a:rPr lang="en-US" b="1" dirty="0">
                <a:effectLst/>
              </a:rPr>
              <a:t>FPGA),</a:t>
            </a:r>
            <a:r>
              <a:rPr lang="en-US" b="0" dirty="0">
                <a:effectLst/>
              </a:rPr>
              <a:t> or application-specific integrated circuit (</a:t>
            </a:r>
            <a:r>
              <a:rPr lang="en-US" b="1" dirty="0">
                <a:effectLst/>
              </a:rPr>
              <a:t>ASIC</a:t>
            </a:r>
            <a:r>
              <a:rPr lang="en-US" b="0" dirty="0">
                <a:effectLst/>
              </a:rPr>
              <a:t>). </a:t>
            </a:r>
          </a:p>
          <a:p>
            <a:pPr lvl="1"/>
            <a:r>
              <a:rPr lang="en-US" dirty="0"/>
              <a:t>ASICs are still being made now</a:t>
            </a:r>
          </a:p>
          <a:p>
            <a:pPr marL="457200" lvl="1" indent="0">
              <a:buNone/>
            </a:pPr>
            <a:endParaRPr lang="en-US" dirty="0"/>
          </a:p>
          <a:p>
            <a:pPr lvl="1"/>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13</a:t>
            </a:fld>
            <a:endParaRPr lang="en-US"/>
          </a:p>
        </p:txBody>
      </p:sp>
      <p:pic>
        <p:nvPicPr>
          <p:cNvPr id="4098" name="Picture 2" descr="6 Full Logo S-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232" y="599283"/>
            <a:ext cx="2960152" cy="78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37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a:t>
            </a:r>
          </a:p>
        </p:txBody>
      </p:sp>
      <p:sp>
        <p:nvSpPr>
          <p:cNvPr id="3" name="Content Placeholder 2"/>
          <p:cNvSpPr>
            <a:spLocks noGrp="1"/>
          </p:cNvSpPr>
          <p:nvPr>
            <p:ph idx="1"/>
          </p:nvPr>
        </p:nvSpPr>
        <p:spPr/>
        <p:txBody>
          <a:bodyPr>
            <a:normAutofit/>
          </a:bodyPr>
          <a:lstStyle/>
          <a:p>
            <a:r>
              <a:rPr lang="en-US" dirty="0"/>
              <a:t>Dash: “</a:t>
            </a:r>
            <a:r>
              <a:rPr lang="en-US" dirty="0" err="1"/>
              <a:t>Digital+Cash</a:t>
            </a:r>
            <a:r>
              <a:rPr lang="en-US" dirty="0"/>
              <a:t>”</a:t>
            </a:r>
          </a:p>
          <a:p>
            <a:r>
              <a:rPr lang="en-US" dirty="0"/>
              <a:t>Started in January 2014 (previously named </a:t>
            </a:r>
            <a:r>
              <a:rPr lang="en-US" dirty="0" err="1"/>
              <a:t>Xcoin</a:t>
            </a:r>
            <a:r>
              <a:rPr lang="en-US" dirty="0"/>
              <a:t> and </a:t>
            </a:r>
            <a:r>
              <a:rPr lang="en-US" dirty="0" err="1"/>
              <a:t>Darkcoin</a:t>
            </a:r>
            <a:r>
              <a:rPr lang="en-US" dirty="0"/>
              <a:t>). Codes forked from </a:t>
            </a:r>
            <a:r>
              <a:rPr lang="en-US" dirty="0" err="1"/>
              <a:t>Litecoin</a:t>
            </a:r>
            <a:endParaRPr lang="en-US" dirty="0"/>
          </a:p>
          <a:p>
            <a:r>
              <a:rPr lang="en-US" dirty="0">
                <a:solidFill>
                  <a:prstClr val="black"/>
                </a:solidFill>
                <a:sym typeface="Wingdings" panose="05000000000000000000" pitchFamily="2" charset="2"/>
              </a:rPr>
              <a:t>Unlike Bitcoin's single-tier network of miners, Dash utilizes a two-tier network with miners and </a:t>
            </a:r>
            <a:r>
              <a:rPr lang="en-US" dirty="0" err="1">
                <a:solidFill>
                  <a:srgbClr val="0070C0"/>
                </a:solidFill>
                <a:sym typeface="Wingdings" panose="05000000000000000000" pitchFamily="2" charset="2"/>
              </a:rPr>
              <a:t>masternodes</a:t>
            </a:r>
            <a:endParaRPr lang="en-US" dirty="0">
              <a:solidFill>
                <a:srgbClr val="0070C0"/>
              </a:solidFill>
              <a:sym typeface="Wingdings" panose="05000000000000000000" pitchFamily="2" charset="2"/>
            </a:endParaRPr>
          </a:p>
          <a:p>
            <a:pPr lvl="1"/>
            <a:r>
              <a:rPr lang="en-US" dirty="0" err="1">
                <a:solidFill>
                  <a:prstClr val="black"/>
                </a:solidFill>
                <a:sym typeface="Wingdings" panose="05000000000000000000" pitchFamily="2" charset="2"/>
              </a:rPr>
              <a:t>Masternodes</a:t>
            </a:r>
            <a:r>
              <a:rPr lang="en-US" dirty="0">
                <a:solidFill>
                  <a:prstClr val="black"/>
                </a:solidFill>
                <a:sym typeface="Wingdings" panose="05000000000000000000" pitchFamily="2" charset="2"/>
              </a:rPr>
              <a:t> require 1000 Dash as collateral to prevent Sybil attacks</a:t>
            </a:r>
          </a:p>
          <a:p>
            <a:pPr lvl="1"/>
            <a:r>
              <a:rPr lang="en-US" dirty="0">
                <a:solidFill>
                  <a:prstClr val="black"/>
                </a:solidFill>
                <a:sym typeface="Wingdings" panose="05000000000000000000" pitchFamily="2" charset="2"/>
              </a:rPr>
              <a:t>Mining rewards: 45% go to miners, 45% go to </a:t>
            </a:r>
            <a:r>
              <a:rPr lang="en-US" dirty="0" err="1">
                <a:solidFill>
                  <a:prstClr val="black"/>
                </a:solidFill>
                <a:sym typeface="Wingdings" panose="05000000000000000000" pitchFamily="2" charset="2"/>
              </a:rPr>
              <a:t>masternodes</a:t>
            </a:r>
            <a:r>
              <a:rPr lang="en-US" dirty="0">
                <a:solidFill>
                  <a:prstClr val="black"/>
                </a:solidFill>
                <a:sym typeface="Wingdings" panose="05000000000000000000" pitchFamily="2" charset="2"/>
              </a:rPr>
              <a:t>, 10% go to a treasury system for development</a:t>
            </a:r>
          </a:p>
          <a:p>
            <a:pPr lvl="1"/>
            <a:r>
              <a:rPr lang="en-US" dirty="0" err="1">
                <a:solidFill>
                  <a:prstClr val="black"/>
                </a:solidFill>
                <a:sym typeface="Wingdings" panose="05000000000000000000" pitchFamily="2" charset="2"/>
              </a:rPr>
              <a:t>Masternodes</a:t>
            </a:r>
            <a:r>
              <a:rPr lang="en-US" dirty="0">
                <a:solidFill>
                  <a:prstClr val="black"/>
                </a:solidFill>
                <a:sym typeface="Wingdings" panose="05000000000000000000" pitchFamily="2" charset="2"/>
              </a:rPr>
              <a:t> also vote on proposals</a:t>
            </a:r>
          </a:p>
          <a:p>
            <a:r>
              <a:rPr lang="en-US" dirty="0" err="1">
                <a:solidFill>
                  <a:srgbClr val="0070C0"/>
                </a:solidFill>
                <a:sym typeface="Wingdings" panose="05000000000000000000" pitchFamily="2" charset="2"/>
              </a:rPr>
              <a:t>PrivateSend</a:t>
            </a:r>
            <a:r>
              <a:rPr lang="en-US" dirty="0">
                <a:solidFill>
                  <a:prstClr val="black"/>
                </a:solidFill>
                <a:sym typeface="Wingdings" panose="05000000000000000000" pitchFamily="2" charset="2"/>
              </a:rPr>
              <a:t>: mixing coin addresses so that transactions are untraceable. Only available for fixed denominations.</a:t>
            </a:r>
          </a:p>
          <a:p>
            <a:r>
              <a:rPr lang="en-US" dirty="0" err="1">
                <a:solidFill>
                  <a:srgbClr val="0070C0"/>
                </a:solidFill>
                <a:sym typeface="Wingdings" panose="05000000000000000000" pitchFamily="2" charset="2"/>
              </a:rPr>
              <a:t>InstantSend</a:t>
            </a:r>
            <a:r>
              <a:rPr lang="en-US" dirty="0">
                <a:solidFill>
                  <a:prstClr val="black"/>
                </a:solidFill>
                <a:sym typeface="Wingdings" panose="05000000000000000000" pitchFamily="2" charset="2"/>
              </a:rPr>
              <a:t>: allows for near-instant transaction. Inputs are locked and verified by a consensus of </a:t>
            </a:r>
            <a:r>
              <a:rPr lang="en-US" dirty="0" err="1">
                <a:solidFill>
                  <a:prstClr val="black"/>
                </a:solidFill>
                <a:sym typeface="Wingdings" panose="05000000000000000000" pitchFamily="2" charset="2"/>
              </a:rPr>
              <a:t>masternodes</a:t>
            </a:r>
            <a:endParaRPr lang="en-US" dirty="0">
              <a:solidFill>
                <a:prstClr val="black"/>
              </a:solidFill>
              <a:sym typeface="Wingdings" panose="05000000000000000000" pitchFamily="2" charset="2"/>
            </a:endParaRPr>
          </a:p>
          <a:p>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14</a:t>
            </a:fld>
            <a:endParaRPr lang="en-US"/>
          </a:p>
        </p:txBody>
      </p:sp>
      <p:pic>
        <p:nvPicPr>
          <p:cNvPr id="5122" name="Picture 2" descr="https://upload.wikimedia.org/wikipedia/en/thumb/a/a6/Dash_%28cryptocurrency%29_logo.svg/220px-Dash_%28cryptocurrency%29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136" y="874204"/>
            <a:ext cx="2095500" cy="307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45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D4BB-FA48-1FDB-9122-32EE5DDB5641}"/>
              </a:ext>
            </a:extLst>
          </p:cNvPr>
          <p:cNvSpPr>
            <a:spLocks noGrp="1"/>
          </p:cNvSpPr>
          <p:nvPr>
            <p:ph type="title"/>
          </p:nvPr>
        </p:nvSpPr>
        <p:spPr>
          <a:xfrm>
            <a:off x="838200" y="365127"/>
            <a:ext cx="10515600" cy="1006473"/>
          </a:xfrm>
        </p:spPr>
        <p:txBody>
          <a:bodyPr/>
          <a:lstStyle/>
          <a:p>
            <a:r>
              <a:rPr lang="en-US" b="1" i="0" dirty="0">
                <a:solidFill>
                  <a:srgbClr val="111111"/>
                </a:solidFill>
                <a:effectLst/>
                <a:highlight>
                  <a:srgbClr val="FFFFFF"/>
                </a:highlight>
              </a:rPr>
              <a:t>Proof of Work vs. Proof of Stake</a:t>
            </a:r>
            <a:br>
              <a:rPr lang="en-US" b="1" i="0" dirty="0">
                <a:solidFill>
                  <a:srgbClr val="111111"/>
                </a:solidFill>
                <a:effectLst/>
                <a:highlight>
                  <a:srgbClr val="FFFFFF"/>
                </a:highlight>
              </a:rPr>
            </a:br>
            <a:endParaRPr lang="en-US" dirty="0"/>
          </a:p>
        </p:txBody>
      </p:sp>
      <p:sp>
        <p:nvSpPr>
          <p:cNvPr id="3" name="Content Placeholder 2">
            <a:extLst>
              <a:ext uri="{FF2B5EF4-FFF2-40B4-BE49-F238E27FC236}">
                <a16:creationId xmlns:a16="http://schemas.microsoft.com/office/drawing/2014/main" id="{F00A1AA4-E2E7-AE87-0BBB-4A24F19FA30B}"/>
              </a:ext>
            </a:extLst>
          </p:cNvPr>
          <p:cNvSpPr>
            <a:spLocks noGrp="1"/>
          </p:cNvSpPr>
          <p:nvPr>
            <p:ph idx="1"/>
          </p:nvPr>
        </p:nvSpPr>
        <p:spPr>
          <a:xfrm>
            <a:off x="838200" y="1371600"/>
            <a:ext cx="10515600" cy="4351338"/>
          </a:xfrm>
        </p:spPr>
        <p:txBody>
          <a:bodyPr/>
          <a:lstStyle/>
          <a:p>
            <a:pPr algn="l">
              <a:buFont typeface="Arial" panose="020B0604020202020204" pitchFamily="34" charset="0"/>
              <a:buChar char="•"/>
            </a:pPr>
            <a:r>
              <a:rPr lang="en-US" sz="2400" b="1" i="0" dirty="0">
                <a:solidFill>
                  <a:srgbClr val="111111"/>
                </a:solidFill>
                <a:effectLst/>
              </a:rPr>
              <a:t>Proof of work (</a:t>
            </a:r>
            <a:r>
              <a:rPr lang="en-US" sz="2400" b="1" i="0" dirty="0" err="1">
                <a:solidFill>
                  <a:srgbClr val="111111"/>
                </a:solidFill>
                <a:effectLst/>
              </a:rPr>
              <a:t>PoW</a:t>
            </a:r>
            <a:r>
              <a:rPr lang="en-US" sz="2400" b="1" i="0" dirty="0">
                <a:solidFill>
                  <a:srgbClr val="111111"/>
                </a:solidFill>
                <a:effectLst/>
              </a:rPr>
              <a:t>) </a:t>
            </a:r>
          </a:p>
          <a:p>
            <a:pPr algn="l">
              <a:buFont typeface="Arial" panose="020B0604020202020204" pitchFamily="34" charset="0"/>
              <a:buChar char="•"/>
            </a:pPr>
            <a:endParaRPr lang="en-US" sz="2000" b="1" i="0" dirty="0">
              <a:solidFill>
                <a:srgbClr val="111111"/>
              </a:solidFill>
              <a:effectLst/>
            </a:endParaRPr>
          </a:p>
          <a:p>
            <a:pPr lvl="1"/>
            <a:r>
              <a:rPr lang="en-US" sz="2000" b="0" i="0" dirty="0">
                <a:solidFill>
                  <a:srgbClr val="111111"/>
                </a:solidFill>
                <a:effectLst/>
              </a:rPr>
              <a:t>Decentralized consensus mechanism that requires network members to expend effort in solving an encryption puzzle.</a:t>
            </a:r>
          </a:p>
          <a:p>
            <a:pPr lvl="1"/>
            <a:r>
              <a:rPr lang="en-US" sz="2000" b="0" i="0" dirty="0">
                <a:solidFill>
                  <a:srgbClr val="111111"/>
                </a:solidFill>
                <a:effectLst/>
              </a:rPr>
              <a:t>Proof of work is also called </a:t>
            </a:r>
            <a:r>
              <a:rPr lang="en-US" sz="2000" b="1" i="0" dirty="0">
                <a:solidFill>
                  <a:srgbClr val="111111"/>
                </a:solidFill>
                <a:effectLst/>
              </a:rPr>
              <a:t>mining</a:t>
            </a:r>
            <a:r>
              <a:rPr lang="en-US" sz="2000" b="0" i="0" dirty="0">
                <a:solidFill>
                  <a:srgbClr val="111111"/>
                </a:solidFill>
                <a:effectLst/>
              </a:rPr>
              <a:t>, in reference to receiving a reward for work done.</a:t>
            </a:r>
          </a:p>
          <a:p>
            <a:pPr lvl="1"/>
            <a:endParaRPr lang="en-US" sz="2000" b="0" i="0" dirty="0">
              <a:solidFill>
                <a:srgbClr val="111111"/>
              </a:solidFill>
              <a:effectLst/>
            </a:endParaRPr>
          </a:p>
          <a:p>
            <a:pPr lvl="1"/>
            <a:r>
              <a:rPr lang="en-US" sz="2000" b="0" i="0" dirty="0">
                <a:solidFill>
                  <a:srgbClr val="111111"/>
                </a:solidFill>
                <a:effectLst/>
              </a:rPr>
              <a:t>Commonly </a:t>
            </a:r>
            <a:r>
              <a:rPr lang="en-US" sz="2000" dirty="0">
                <a:solidFill>
                  <a:srgbClr val="111111"/>
                </a:solidFill>
              </a:rPr>
              <a:t>called a </a:t>
            </a:r>
            <a:r>
              <a:rPr lang="en-US" sz="2000" dirty="0">
                <a:solidFill>
                  <a:srgbClr val="111111"/>
                </a:solidFill>
                <a:hlinkClick r:id="rId2">
                  <a:extLst>
                    <a:ext uri="{A12FA001-AC4F-418D-AE19-62706E023703}">
                      <ahyp:hlinkClr xmlns:ahyp="http://schemas.microsoft.com/office/drawing/2018/hyperlinkcolor" val="tx"/>
                    </a:ext>
                  </a:extLst>
                </a:hlinkClick>
              </a:rPr>
              <a:t>consensus mechanism</a:t>
            </a:r>
            <a:r>
              <a:rPr lang="en-US" sz="2000" dirty="0">
                <a:solidFill>
                  <a:srgbClr val="111111"/>
                </a:solidFill>
              </a:rPr>
              <a:t>:</a:t>
            </a:r>
          </a:p>
          <a:p>
            <a:pPr marL="685800" lvl="2" indent="0">
              <a:buNone/>
            </a:pPr>
            <a:r>
              <a:rPr lang="en-US" sz="2000" b="0" i="0" dirty="0">
                <a:solidFill>
                  <a:srgbClr val="111111"/>
                </a:solidFill>
                <a:effectLst/>
              </a:rPr>
              <a:t>1. miner creates a temporary file (a block), if wins the competition to solve for a winning hash, will be stored on the blockchain.</a:t>
            </a:r>
          </a:p>
          <a:p>
            <a:pPr marL="685800" lvl="2" indent="0">
              <a:buNone/>
            </a:pPr>
            <a:r>
              <a:rPr lang="en-US" sz="2000" dirty="0">
                <a:solidFill>
                  <a:srgbClr val="111111"/>
                </a:solidFill>
              </a:rPr>
              <a:t>2. </a:t>
            </a:r>
            <a:r>
              <a:rPr lang="en-US" sz="2000" b="0" i="0" dirty="0">
                <a:solidFill>
                  <a:srgbClr val="111111"/>
                </a:solidFill>
                <a:effectLst/>
              </a:rPr>
              <a:t>miner broadcasts to the network that the block it confirmed is valid.</a:t>
            </a:r>
          </a:p>
          <a:p>
            <a:pPr marL="685800" lvl="2" indent="0">
              <a:buNone/>
            </a:pPr>
            <a:r>
              <a:rPr lang="en-US" sz="2000" dirty="0">
                <a:solidFill>
                  <a:srgbClr val="111111"/>
                </a:solidFill>
              </a:rPr>
              <a:t>3. </a:t>
            </a:r>
            <a:r>
              <a:rPr lang="en-US" sz="2000" b="0" i="0" dirty="0">
                <a:solidFill>
                  <a:srgbClr val="111111"/>
                </a:solidFill>
                <a:effectLst/>
              </a:rPr>
              <a:t>New blocks use the previous block's header hash, creating a chain of proof, which leads to network consensus. </a:t>
            </a:r>
          </a:p>
          <a:p>
            <a:endParaRPr lang="en-US" sz="2400" dirty="0"/>
          </a:p>
        </p:txBody>
      </p:sp>
    </p:spTree>
    <p:extLst>
      <p:ext uri="{BB962C8B-B14F-4D97-AF65-F5344CB8AC3E}">
        <p14:creationId xmlns:p14="http://schemas.microsoft.com/office/powerpoint/2010/main" val="84677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D4BB-FA48-1FDB-9122-32EE5DDB5641}"/>
              </a:ext>
            </a:extLst>
          </p:cNvPr>
          <p:cNvSpPr>
            <a:spLocks noGrp="1"/>
          </p:cNvSpPr>
          <p:nvPr>
            <p:ph type="title"/>
          </p:nvPr>
        </p:nvSpPr>
        <p:spPr>
          <a:xfrm>
            <a:off x="838200" y="365127"/>
            <a:ext cx="10515600" cy="1006473"/>
          </a:xfrm>
        </p:spPr>
        <p:txBody>
          <a:bodyPr/>
          <a:lstStyle/>
          <a:p>
            <a:r>
              <a:rPr lang="en-US" b="1" i="0" dirty="0">
                <a:solidFill>
                  <a:srgbClr val="111111"/>
                </a:solidFill>
                <a:effectLst/>
                <a:highlight>
                  <a:srgbClr val="FFFFFF"/>
                </a:highlight>
              </a:rPr>
              <a:t>Proof of Work vs. Proof of Stake</a:t>
            </a:r>
            <a:br>
              <a:rPr lang="en-US" b="1" i="0" dirty="0">
                <a:solidFill>
                  <a:srgbClr val="111111"/>
                </a:solidFill>
                <a:effectLst/>
                <a:highlight>
                  <a:srgbClr val="FFFFFF"/>
                </a:highlight>
              </a:rPr>
            </a:br>
            <a:endParaRPr lang="en-US" dirty="0"/>
          </a:p>
        </p:txBody>
      </p:sp>
      <p:sp>
        <p:nvSpPr>
          <p:cNvPr id="3" name="Content Placeholder 2">
            <a:extLst>
              <a:ext uri="{FF2B5EF4-FFF2-40B4-BE49-F238E27FC236}">
                <a16:creationId xmlns:a16="http://schemas.microsoft.com/office/drawing/2014/main" id="{F00A1AA4-E2E7-AE87-0BBB-4A24F19FA30B}"/>
              </a:ext>
            </a:extLst>
          </p:cNvPr>
          <p:cNvSpPr>
            <a:spLocks noGrp="1"/>
          </p:cNvSpPr>
          <p:nvPr>
            <p:ph idx="1"/>
          </p:nvPr>
        </p:nvSpPr>
        <p:spPr/>
        <p:txBody>
          <a:bodyPr/>
          <a:lstStyle/>
          <a:p>
            <a:r>
              <a:rPr lang="en-US" sz="2400" b="1" i="0" dirty="0">
                <a:solidFill>
                  <a:srgbClr val="111111"/>
                </a:solidFill>
                <a:effectLst/>
              </a:rPr>
              <a:t>Proof of Stake</a:t>
            </a:r>
          </a:p>
          <a:p>
            <a:endParaRPr lang="en-US" sz="2400" b="1" i="0" dirty="0">
              <a:solidFill>
                <a:srgbClr val="111111"/>
              </a:solidFill>
              <a:effectLst/>
            </a:endParaRPr>
          </a:p>
          <a:p>
            <a:pPr lvl="1"/>
            <a:r>
              <a:rPr lang="en-US" sz="2000" b="0" i="0" dirty="0">
                <a:solidFill>
                  <a:srgbClr val="111111"/>
                </a:solidFill>
                <a:effectLst/>
              </a:rPr>
              <a:t>The </a:t>
            </a:r>
            <a:r>
              <a:rPr lang="en-US" sz="2000" b="1" i="0" dirty="0">
                <a:solidFill>
                  <a:srgbClr val="111111"/>
                </a:solidFill>
                <a:effectLst/>
              </a:rPr>
              <a:t>validators</a:t>
            </a:r>
            <a:r>
              <a:rPr lang="en-US" sz="2000" b="0" i="0" dirty="0">
                <a:solidFill>
                  <a:srgbClr val="111111"/>
                </a:solidFill>
                <a:effectLst/>
              </a:rPr>
              <a:t> offer their coins as collateral—called staking—for the chance to validate blocks and earn rewards.</a:t>
            </a:r>
          </a:p>
          <a:p>
            <a:pPr lvl="1"/>
            <a:r>
              <a:rPr lang="en-US" sz="2000" b="0" i="0" dirty="0">
                <a:solidFill>
                  <a:srgbClr val="111111"/>
                </a:solidFill>
                <a:effectLst/>
              </a:rPr>
              <a:t>Validators are selected randomly to confirm transactions and validate block information. This system randomizes who gets to collect fees rather than using a competitive rewards-based mechanism like proof-of-work.</a:t>
            </a:r>
          </a:p>
          <a:p>
            <a:pPr lvl="1"/>
            <a:r>
              <a:rPr lang="en-US" sz="2000" b="0" i="0" dirty="0">
                <a:solidFill>
                  <a:srgbClr val="111111"/>
                </a:solidFill>
                <a:effectLst/>
              </a:rPr>
              <a:t>Blocks are validated by </a:t>
            </a:r>
            <a:r>
              <a:rPr lang="en-US" sz="2000" b="1" i="0" dirty="0">
                <a:solidFill>
                  <a:srgbClr val="111111"/>
                </a:solidFill>
                <a:effectLst/>
              </a:rPr>
              <a:t>multiple</a:t>
            </a:r>
            <a:r>
              <a:rPr lang="en-US" sz="2000" b="0" i="0" dirty="0">
                <a:solidFill>
                  <a:srgbClr val="111111"/>
                </a:solidFill>
                <a:effectLst/>
              </a:rPr>
              <a:t> validators, and when a specific number of validators verify that the block is accurate, it is finalized and closed.</a:t>
            </a:r>
          </a:p>
          <a:p>
            <a:pPr lvl="1"/>
            <a:endParaRPr lang="en-US" sz="2000" b="0" i="0" dirty="0">
              <a:solidFill>
                <a:srgbClr val="111111"/>
              </a:solidFill>
              <a:effectLst/>
            </a:endParaRPr>
          </a:p>
          <a:p>
            <a:r>
              <a:rPr lang="en-US" sz="2000" dirty="0"/>
              <a:t>Compared to </a:t>
            </a:r>
            <a:r>
              <a:rPr lang="en-US" sz="2000" dirty="0" err="1"/>
              <a:t>PoW</a:t>
            </a:r>
            <a:r>
              <a:rPr lang="en-US" sz="2000" dirty="0"/>
              <a:t>, </a:t>
            </a:r>
            <a:r>
              <a:rPr lang="en-US" sz="2000" dirty="0">
                <a:solidFill>
                  <a:srgbClr val="111111"/>
                </a:solidFill>
              </a:rPr>
              <a:t>t</a:t>
            </a:r>
            <a:r>
              <a:rPr lang="en-US" sz="2000" b="0" i="0" dirty="0">
                <a:solidFill>
                  <a:srgbClr val="111111"/>
                </a:solidFill>
                <a:effectLst/>
              </a:rPr>
              <a:t>he </a:t>
            </a:r>
            <a:r>
              <a:rPr lang="en-US" sz="2000" b="0" i="0" dirty="0" err="1">
                <a:solidFill>
                  <a:srgbClr val="111111"/>
                </a:solidFill>
                <a:effectLst/>
              </a:rPr>
              <a:t>PoS</a:t>
            </a:r>
            <a:r>
              <a:rPr lang="en-US" sz="2000" b="0" i="0" dirty="0">
                <a:solidFill>
                  <a:srgbClr val="111111"/>
                </a:solidFill>
                <a:effectLst/>
              </a:rPr>
              <a:t> mechanism effectively </a:t>
            </a:r>
            <a:r>
              <a:rPr lang="en-US" sz="2000" b="1" i="0" dirty="0">
                <a:solidFill>
                  <a:srgbClr val="111111"/>
                </a:solidFill>
                <a:effectLst/>
              </a:rPr>
              <a:t>substitute staking for computational power</a:t>
            </a:r>
            <a:r>
              <a:rPr lang="en-US" sz="2000" b="0" i="0" dirty="0">
                <a:solidFill>
                  <a:srgbClr val="111111"/>
                </a:solidFill>
                <a:effectLst/>
              </a:rPr>
              <a:t>. Thus, there will be a drastic </a:t>
            </a:r>
            <a:r>
              <a:rPr lang="en-US" sz="2000" b="1" i="0" dirty="0">
                <a:solidFill>
                  <a:srgbClr val="111111"/>
                </a:solidFill>
                <a:effectLst/>
              </a:rPr>
              <a:t>reduction in energy consumption </a:t>
            </a:r>
            <a:r>
              <a:rPr lang="en-US" sz="2000" b="0" i="0" dirty="0">
                <a:solidFill>
                  <a:srgbClr val="111111"/>
                </a:solidFill>
                <a:effectLst/>
              </a:rPr>
              <a:t>since miners can no longer rely on massive farms of single-purpose hardware to gain an advantage. </a:t>
            </a:r>
            <a:endParaRPr lang="en-US" sz="2000" dirty="0"/>
          </a:p>
        </p:txBody>
      </p:sp>
    </p:spTree>
    <p:extLst>
      <p:ext uri="{BB962C8B-B14F-4D97-AF65-F5344CB8AC3E}">
        <p14:creationId xmlns:p14="http://schemas.microsoft.com/office/powerpoint/2010/main" val="78162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D4BB-FA48-1FDB-9122-32EE5DDB5641}"/>
              </a:ext>
            </a:extLst>
          </p:cNvPr>
          <p:cNvSpPr>
            <a:spLocks noGrp="1"/>
          </p:cNvSpPr>
          <p:nvPr>
            <p:ph type="title"/>
          </p:nvPr>
        </p:nvSpPr>
        <p:spPr>
          <a:xfrm>
            <a:off x="838200" y="365127"/>
            <a:ext cx="10515600" cy="1006473"/>
          </a:xfrm>
        </p:spPr>
        <p:txBody>
          <a:bodyPr/>
          <a:lstStyle/>
          <a:p>
            <a:r>
              <a:rPr lang="en-US" b="1" i="0" dirty="0">
                <a:solidFill>
                  <a:srgbClr val="111111"/>
                </a:solidFill>
                <a:effectLst/>
                <a:highlight>
                  <a:srgbClr val="FFFFFF"/>
                </a:highlight>
              </a:rPr>
              <a:t>Proof of Work vs. Proof of Stake</a:t>
            </a:r>
            <a:br>
              <a:rPr lang="en-US" b="1" i="0" dirty="0">
                <a:solidFill>
                  <a:srgbClr val="111111"/>
                </a:solidFill>
                <a:effectLst/>
                <a:highlight>
                  <a:srgbClr val="FFFFFF"/>
                </a:highlight>
              </a:rPr>
            </a:br>
            <a:endParaRPr lang="en-US" dirty="0"/>
          </a:p>
        </p:txBody>
      </p:sp>
      <p:pic>
        <p:nvPicPr>
          <p:cNvPr id="6" name="Content Placeholder 5">
            <a:extLst>
              <a:ext uri="{FF2B5EF4-FFF2-40B4-BE49-F238E27FC236}">
                <a16:creationId xmlns:a16="http://schemas.microsoft.com/office/drawing/2014/main" id="{9794B9EC-75C1-F3F3-E4C3-1D45DD7303C2}"/>
              </a:ext>
            </a:extLst>
          </p:cNvPr>
          <p:cNvPicPr>
            <a:picLocks noGrp="1" noChangeAspect="1"/>
          </p:cNvPicPr>
          <p:nvPr>
            <p:ph idx="1"/>
          </p:nvPr>
        </p:nvPicPr>
        <p:blipFill>
          <a:blip r:embed="rId2"/>
          <a:stretch>
            <a:fillRect/>
          </a:stretch>
        </p:blipFill>
        <p:spPr>
          <a:xfrm>
            <a:off x="2430075" y="1652352"/>
            <a:ext cx="7331849" cy="4062708"/>
          </a:xfrm>
        </p:spPr>
      </p:pic>
    </p:spTree>
    <p:extLst>
      <p:ext uri="{BB962C8B-B14F-4D97-AF65-F5344CB8AC3E}">
        <p14:creationId xmlns:p14="http://schemas.microsoft.com/office/powerpoint/2010/main" val="283126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Proof-of-stake (POS) Consensus</a:t>
            </a:r>
          </a:p>
        </p:txBody>
      </p:sp>
      <p:sp>
        <p:nvSpPr>
          <p:cNvPr id="3" name="Content Placeholder 2"/>
          <p:cNvSpPr>
            <a:spLocks noGrp="1"/>
          </p:cNvSpPr>
          <p:nvPr>
            <p:ph idx="1"/>
          </p:nvPr>
        </p:nvSpPr>
        <p:spPr/>
        <p:txBody>
          <a:bodyPr>
            <a:normAutofit/>
          </a:bodyPr>
          <a:lstStyle/>
          <a:p>
            <a:r>
              <a:rPr lang="en-US" dirty="0"/>
              <a:t>The creator of the next block on the </a:t>
            </a:r>
            <a:r>
              <a:rPr lang="en-US" dirty="0" err="1"/>
              <a:t>blockchain</a:t>
            </a:r>
            <a:r>
              <a:rPr lang="en-US" dirty="0"/>
              <a:t> is selected by various combinations of randomization, and wealth and age (the stake)</a:t>
            </a:r>
          </a:p>
          <a:p>
            <a:r>
              <a:rPr lang="en-US" dirty="0"/>
              <a:t>Peer coin</a:t>
            </a:r>
          </a:p>
          <a:p>
            <a:pPr lvl="1"/>
            <a:r>
              <a:rPr lang="en-US" b="1" dirty="0"/>
              <a:t>Coin age </a:t>
            </a:r>
            <a:r>
              <a:rPr lang="en-US" dirty="0"/>
              <a:t>is the product of number of coins and the number of days the coin has been held</a:t>
            </a:r>
          </a:p>
          <a:p>
            <a:pPr lvl="1"/>
            <a:r>
              <a:rPr lang="en-US" dirty="0"/>
              <a:t>Coins that have been unspent for at least 30 days can sign for the next block. Greater coin ages lead to a greater probability of signing the next block</a:t>
            </a:r>
          </a:p>
          <a:p>
            <a:pPr lvl="1"/>
            <a:r>
              <a:rPr lang="en-US" b="1" dirty="0"/>
              <a:t>One stake of coins is used to sign a block, their holding period is reset to zero</a:t>
            </a:r>
          </a:p>
          <a:p>
            <a:r>
              <a:rPr lang="en-US" dirty="0"/>
              <a:t>Dash</a:t>
            </a:r>
          </a:p>
          <a:p>
            <a:pPr lvl="1"/>
            <a:r>
              <a:rPr lang="en-US" dirty="0" err="1"/>
              <a:t>Masternodes</a:t>
            </a:r>
            <a:r>
              <a:rPr lang="en-US" dirty="0"/>
              <a:t> perform </a:t>
            </a:r>
            <a:r>
              <a:rPr lang="en-US" dirty="0" err="1"/>
              <a:t>PoS</a:t>
            </a:r>
            <a:r>
              <a:rPr lang="en-US" dirty="0"/>
              <a:t> consensus</a:t>
            </a:r>
          </a:p>
          <a:p>
            <a:pPr lvl="1"/>
            <a:r>
              <a:rPr lang="en-US" dirty="0"/>
              <a:t>Very high entry threshold for </a:t>
            </a:r>
            <a:r>
              <a:rPr lang="en-US" dirty="0" err="1"/>
              <a:t>masternodes</a:t>
            </a:r>
            <a:endParaRPr lang="en-US" dirty="0"/>
          </a:p>
          <a:p>
            <a:r>
              <a:rPr lang="en-US" dirty="0"/>
              <a:t>Proof-of-stake does not require expensive computations and energy expenditures as in proof-of-work</a:t>
            </a: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18</a:t>
            </a:fld>
            <a:endParaRPr lang="en-US"/>
          </a:p>
        </p:txBody>
      </p:sp>
    </p:spTree>
    <p:extLst>
      <p:ext uri="{BB962C8B-B14F-4D97-AF65-F5344CB8AC3E}">
        <p14:creationId xmlns:p14="http://schemas.microsoft.com/office/powerpoint/2010/main" val="308498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D7F0D-7BAE-B85E-8A93-ECDD519A57A5}"/>
              </a:ext>
            </a:extLst>
          </p:cNvPr>
          <p:cNvSpPr>
            <a:spLocks noGrp="1"/>
          </p:cNvSpPr>
          <p:nvPr>
            <p:ph idx="1"/>
          </p:nvPr>
        </p:nvSpPr>
        <p:spPr/>
        <p:txBody>
          <a:bodyPr/>
          <a:lstStyle/>
          <a:p>
            <a:r>
              <a:rPr lang="en-US" b="0" i="0" dirty="0">
                <a:effectLst/>
              </a:rPr>
              <a:t>“</a:t>
            </a:r>
            <a:r>
              <a:rPr lang="en-US" b="1" i="0" dirty="0">
                <a:effectLst/>
              </a:rPr>
              <a:t>Stake</a:t>
            </a:r>
            <a:r>
              <a:rPr lang="en-US" b="0" i="0" dirty="0">
                <a:effectLst/>
              </a:rPr>
              <a:t>” referred to the tokens that validators (aka </a:t>
            </a:r>
            <a:r>
              <a:rPr lang="en-US" b="0" i="0" dirty="0" err="1">
                <a:effectLst/>
              </a:rPr>
              <a:t>PoS</a:t>
            </a:r>
            <a:r>
              <a:rPr lang="en-US" b="0" i="0" dirty="0">
                <a:effectLst/>
              </a:rPr>
              <a:t> miners) had they were allowed to propose and validate blocks. </a:t>
            </a:r>
          </a:p>
          <a:p>
            <a:r>
              <a:rPr lang="en-US" dirty="0"/>
              <a:t>I</a:t>
            </a:r>
            <a:r>
              <a:rPr lang="en-US" b="0" i="0" dirty="0">
                <a:effectLst/>
              </a:rPr>
              <a:t>f you owned a </a:t>
            </a:r>
            <a:r>
              <a:rPr lang="en-US" b="0" i="0" dirty="0" err="1">
                <a:effectLst/>
              </a:rPr>
              <a:t>PoS</a:t>
            </a:r>
            <a:r>
              <a:rPr lang="en-US" b="0" i="0" dirty="0">
                <a:effectLst/>
              </a:rPr>
              <a:t> network’s token, you had an interest in the success of that network. The more of the token you owned, the more you had “at stake” if the network was attacked. </a:t>
            </a:r>
          </a:p>
          <a:p>
            <a:endParaRPr lang="en-US" dirty="0"/>
          </a:p>
          <a:p>
            <a:r>
              <a:rPr lang="en-US" b="1" dirty="0"/>
              <a:t>Two concerns: </a:t>
            </a:r>
          </a:p>
          <a:p>
            <a:pPr marL="800100" lvl="1" indent="-457200">
              <a:buFont typeface="+mj-lt"/>
              <a:buAutoNum type="arabicPeriod"/>
            </a:pPr>
            <a:r>
              <a:rPr lang="en-US" dirty="0"/>
              <a:t>I</a:t>
            </a:r>
            <a:r>
              <a:rPr lang="en-US" b="0" i="0" dirty="0">
                <a:effectLst/>
              </a:rPr>
              <a:t>t costs a validator nothing to validate transactions on multiple forks!</a:t>
            </a:r>
          </a:p>
          <a:p>
            <a:pPr marL="800100" lvl="1" indent="-457200">
              <a:buFont typeface="+mj-lt"/>
              <a:buAutoNum type="arabicPeriod"/>
            </a:pPr>
            <a:r>
              <a:rPr lang="en-US" b="0" i="0" dirty="0">
                <a:effectLst/>
              </a:rPr>
              <a:t>validators are expected to build on every fork because it is </a:t>
            </a:r>
            <a:r>
              <a:rPr lang="en-US" b="1" i="0" dirty="0">
                <a:effectLst/>
              </a:rPr>
              <a:t>theorized that it is in their financial self-interest to do so</a:t>
            </a:r>
            <a:r>
              <a:rPr lang="en-US" b="0" i="0" dirty="0">
                <a:effectLst/>
              </a:rPr>
              <a:t>. </a:t>
            </a:r>
          </a:p>
          <a:p>
            <a:pPr lvl="2"/>
            <a:r>
              <a:rPr lang="en-US" sz="1800" b="0" i="0" dirty="0">
                <a:effectLst/>
              </a:rPr>
              <a:t>If validators mine on both (or more) chains, they will collect transaction fees on whichever fork ends up winning. </a:t>
            </a:r>
          </a:p>
          <a:p>
            <a:pPr lvl="2"/>
            <a:r>
              <a:rPr lang="en-US" sz="1800" b="0" i="0" dirty="0">
                <a:effectLst/>
              </a:rPr>
              <a:t>If validators stake on every fork, this will be disruptive to consensus at minimum and could leave the network more vulnerable to double spend attacks.</a:t>
            </a:r>
            <a:endParaRPr lang="en-US" sz="1800" dirty="0"/>
          </a:p>
        </p:txBody>
      </p:sp>
      <p:sp>
        <p:nvSpPr>
          <p:cNvPr id="4" name="Title 1">
            <a:extLst>
              <a:ext uri="{FF2B5EF4-FFF2-40B4-BE49-F238E27FC236}">
                <a16:creationId xmlns:a16="http://schemas.microsoft.com/office/drawing/2014/main" id="{AD4BB984-D0E2-A12F-5833-809CA609A27E}"/>
              </a:ext>
            </a:extLst>
          </p:cNvPr>
          <p:cNvSpPr>
            <a:spLocks noGrp="1"/>
          </p:cNvSpPr>
          <p:nvPr>
            <p:ph type="title"/>
          </p:nvPr>
        </p:nvSpPr>
        <p:spPr>
          <a:xfrm>
            <a:off x="838200" y="365125"/>
            <a:ext cx="10515600" cy="1325563"/>
          </a:xfrm>
        </p:spPr>
        <p:txBody>
          <a:bodyPr/>
          <a:lstStyle/>
          <a:p>
            <a:r>
              <a:rPr lang="en-US" b="1" dirty="0">
                <a:solidFill>
                  <a:srgbClr val="111111"/>
                </a:solidFill>
                <a:highlight>
                  <a:srgbClr val="FFFFFF"/>
                </a:highlight>
              </a:rPr>
              <a:t>Issues of </a:t>
            </a:r>
            <a:r>
              <a:rPr lang="en-US" b="1" i="0" dirty="0">
                <a:solidFill>
                  <a:srgbClr val="111111"/>
                </a:solidFill>
                <a:effectLst/>
                <a:highlight>
                  <a:srgbClr val="FFFFFF"/>
                </a:highlight>
              </a:rPr>
              <a:t>Proof of Stake</a:t>
            </a:r>
            <a:br>
              <a:rPr lang="en-US" b="1" i="0" dirty="0">
                <a:solidFill>
                  <a:srgbClr val="111111"/>
                </a:solidFill>
                <a:effectLst/>
                <a:highlight>
                  <a:srgbClr val="FFFFFF"/>
                </a:highlight>
              </a:rPr>
            </a:br>
            <a:endParaRPr lang="en-US" dirty="0"/>
          </a:p>
        </p:txBody>
      </p:sp>
    </p:spTree>
    <p:extLst>
      <p:ext uri="{BB962C8B-B14F-4D97-AF65-F5344CB8AC3E}">
        <p14:creationId xmlns:p14="http://schemas.microsoft.com/office/powerpoint/2010/main" val="120576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Cryptocurrencies</a:t>
            </a:r>
          </a:p>
        </p:txBody>
      </p:sp>
      <p:sp>
        <p:nvSpPr>
          <p:cNvPr id="9" name="Subtitle 8"/>
          <p:cNvSpPr>
            <a:spLocks noGrp="1"/>
          </p:cNvSpPr>
          <p:nvPr>
            <p:ph type="subTitle" idx="1"/>
          </p:nvPr>
        </p:nvSpPr>
        <p:spPr/>
        <p:txBody>
          <a:bodyPr/>
          <a:lstStyle/>
          <a:p>
            <a:endParaRPr lang="en-US"/>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a:t>
            </a:fld>
            <a:endParaRPr lang="en-US"/>
          </a:p>
        </p:txBody>
      </p:sp>
    </p:spTree>
    <p:extLst>
      <p:ext uri="{BB962C8B-B14F-4D97-AF65-F5344CB8AC3E}">
        <p14:creationId xmlns:p14="http://schemas.microsoft.com/office/powerpoint/2010/main" val="287310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Proof-of-stake consensus</a:t>
            </a:r>
          </a:p>
        </p:txBody>
      </p:sp>
      <p:sp>
        <p:nvSpPr>
          <p:cNvPr id="3" name="Content Placeholder 2"/>
          <p:cNvSpPr>
            <a:spLocks noGrp="1"/>
          </p:cNvSpPr>
          <p:nvPr>
            <p:ph idx="1"/>
          </p:nvPr>
        </p:nvSpPr>
        <p:spPr>
          <a:xfrm>
            <a:off x="838200" y="1524000"/>
            <a:ext cx="10515600" cy="4652963"/>
          </a:xfrm>
        </p:spPr>
        <p:txBody>
          <a:bodyPr>
            <a:normAutofit/>
          </a:bodyPr>
          <a:lstStyle/>
          <a:p>
            <a:r>
              <a:rPr lang="en-US" b="1" dirty="0"/>
              <a:t>Nothing-at-stake problem</a:t>
            </a:r>
            <a:r>
              <a:rPr lang="en-US" dirty="0"/>
              <a:t>:</a:t>
            </a: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20</a:t>
            </a:fld>
            <a:endParaRPr lang="en-US"/>
          </a:p>
        </p:txBody>
      </p:sp>
      <p:pic>
        <p:nvPicPr>
          <p:cNvPr id="6" name="Picture 5">
            <a:extLst>
              <a:ext uri="{FF2B5EF4-FFF2-40B4-BE49-F238E27FC236}">
                <a16:creationId xmlns:a16="http://schemas.microsoft.com/office/drawing/2014/main" id="{DEA76124-A9EB-F514-9F78-4003684E192C}"/>
              </a:ext>
            </a:extLst>
          </p:cNvPr>
          <p:cNvPicPr>
            <a:picLocks noChangeAspect="1"/>
          </p:cNvPicPr>
          <p:nvPr/>
        </p:nvPicPr>
        <p:blipFill>
          <a:blip r:embed="rId2"/>
          <a:stretch>
            <a:fillRect/>
          </a:stretch>
        </p:blipFill>
        <p:spPr>
          <a:xfrm>
            <a:off x="2997787" y="2248303"/>
            <a:ext cx="6196425" cy="3928660"/>
          </a:xfrm>
          <a:prstGeom prst="rect">
            <a:avLst/>
          </a:prstGeom>
        </p:spPr>
      </p:pic>
    </p:spTree>
    <p:extLst>
      <p:ext uri="{BB962C8B-B14F-4D97-AF65-F5344CB8AC3E}">
        <p14:creationId xmlns:p14="http://schemas.microsoft.com/office/powerpoint/2010/main" val="2152262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Proof-of-stake consensus</a:t>
            </a:r>
          </a:p>
        </p:txBody>
      </p:sp>
      <p:sp>
        <p:nvSpPr>
          <p:cNvPr id="3" name="Content Placeholder 2"/>
          <p:cNvSpPr>
            <a:spLocks noGrp="1"/>
          </p:cNvSpPr>
          <p:nvPr>
            <p:ph idx="1"/>
          </p:nvPr>
        </p:nvSpPr>
        <p:spPr>
          <a:xfrm>
            <a:off x="838200" y="1524000"/>
            <a:ext cx="10515600" cy="4652963"/>
          </a:xfrm>
        </p:spPr>
        <p:txBody>
          <a:bodyPr>
            <a:normAutofit/>
          </a:bodyPr>
          <a:lstStyle/>
          <a:p>
            <a:r>
              <a:rPr lang="en-US" b="1" dirty="0"/>
              <a:t>Nothing-at-stake problem</a:t>
            </a:r>
            <a:r>
              <a:rPr lang="en-US" dirty="0"/>
              <a:t>: a node can try to endorse multiple blockchain histories and thus help to double-spend</a:t>
            </a:r>
          </a:p>
          <a:p>
            <a:endParaRPr lang="en-US" dirty="0"/>
          </a:p>
          <a:p>
            <a:r>
              <a:rPr lang="en-US" sz="2400" dirty="0"/>
              <a:t>One possible solution: Casper (proposed </a:t>
            </a:r>
            <a:r>
              <a:rPr lang="en-US" sz="2400" dirty="0" err="1"/>
              <a:t>PoS</a:t>
            </a:r>
            <a:r>
              <a:rPr lang="en-US" sz="2400" dirty="0"/>
              <a:t> solution of Ethereum)</a:t>
            </a:r>
          </a:p>
          <a:p>
            <a:pPr lvl="1"/>
            <a:r>
              <a:rPr lang="en-US" sz="2000" dirty="0"/>
              <a:t>If a validator acts in a malicious manner and tries to do a “nothing at stake”, they will immediately be reprimanded, and all of their stake will be slashed</a:t>
            </a:r>
          </a:p>
          <a:p>
            <a:pPr lvl="1"/>
            <a:r>
              <a:rPr lang="en-US" sz="2000" dirty="0"/>
              <a:t>Casper also has other incentives such as punishing validators that go </a:t>
            </a:r>
            <a:r>
              <a:rPr lang="en-US" sz="2000" dirty="0" err="1"/>
              <a:t>offchain</a:t>
            </a:r>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21</a:t>
            </a:fld>
            <a:endParaRPr lang="en-US"/>
          </a:p>
        </p:txBody>
      </p:sp>
    </p:spTree>
    <p:extLst>
      <p:ext uri="{BB962C8B-B14F-4D97-AF65-F5344CB8AC3E}">
        <p14:creationId xmlns:p14="http://schemas.microsoft.com/office/powerpoint/2010/main" val="350456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Delegated Proof-of-Stake (DPOS)</a:t>
            </a:r>
          </a:p>
        </p:txBody>
      </p:sp>
      <p:sp>
        <p:nvSpPr>
          <p:cNvPr id="3" name="Content Placeholder 2"/>
          <p:cNvSpPr>
            <a:spLocks noGrp="1"/>
          </p:cNvSpPr>
          <p:nvPr>
            <p:ph idx="1"/>
          </p:nvPr>
        </p:nvSpPr>
        <p:spPr/>
        <p:txBody>
          <a:bodyPr>
            <a:normAutofit lnSpcReduction="10000"/>
          </a:bodyPr>
          <a:lstStyle/>
          <a:p>
            <a:r>
              <a:rPr lang="en-US" dirty="0"/>
              <a:t>Example: </a:t>
            </a:r>
            <a:r>
              <a:rPr lang="en-US" b="1" dirty="0" err="1"/>
              <a:t>BitShares</a:t>
            </a:r>
            <a:r>
              <a:rPr lang="en-US" b="1" dirty="0"/>
              <a:t> </a:t>
            </a:r>
            <a:r>
              <a:rPr lang="en-US" dirty="0"/>
              <a:t>(a platform)</a:t>
            </a:r>
          </a:p>
          <a:p>
            <a:r>
              <a:rPr lang="en-US" dirty="0"/>
              <a:t>Under DPOS, the stakeholders can </a:t>
            </a:r>
            <a:r>
              <a:rPr lang="en-US" b="1" dirty="0"/>
              <a:t>elect</a:t>
            </a:r>
            <a:r>
              <a:rPr lang="en-US" dirty="0"/>
              <a:t> any number of witnesses to generate blocks</a:t>
            </a:r>
          </a:p>
          <a:p>
            <a:r>
              <a:rPr lang="en-US" dirty="0"/>
              <a:t>Each account is allowed one </a:t>
            </a:r>
            <a:r>
              <a:rPr lang="en-US" b="1" dirty="0"/>
              <a:t>vote per share per witness</a:t>
            </a:r>
            <a:r>
              <a:rPr lang="en-US" dirty="0"/>
              <a:t>, a process known as </a:t>
            </a:r>
            <a:r>
              <a:rPr lang="en-US" b="1" dirty="0"/>
              <a:t>approval voting</a:t>
            </a:r>
          </a:p>
          <a:p>
            <a:r>
              <a:rPr lang="en-US" dirty="0"/>
              <a:t>The top N witnesses by total approval are selected</a:t>
            </a:r>
          </a:p>
          <a:p>
            <a:pPr lvl="1"/>
            <a:r>
              <a:rPr lang="en-US" dirty="0"/>
              <a:t>The number (N) of witnesses is defined such that at least 50% of voting stakeholders believe there is sufficient decentralization</a:t>
            </a:r>
          </a:p>
          <a:p>
            <a:r>
              <a:rPr lang="en-US" dirty="0"/>
              <a:t>When stakeholders expresses their desired number of witnesses, they must also vote for at least that many witnesses. </a:t>
            </a:r>
          </a:p>
          <a:p>
            <a:r>
              <a:rPr lang="en-US" dirty="0"/>
              <a:t>Each time witnesses produce a block, they are </a:t>
            </a:r>
            <a:r>
              <a:rPr lang="en-US" b="1" dirty="0"/>
              <a:t>paid for their services</a:t>
            </a:r>
            <a:r>
              <a:rPr lang="en-US" dirty="0"/>
              <a:t>. If a witness fails to produce a block, then they are not paid, and may be voted out in the future.</a:t>
            </a:r>
          </a:p>
          <a:p>
            <a:r>
              <a:rPr lang="en-US" dirty="0"/>
              <a:t>The slate of active witnesses is updated once every maintenance interval (</a:t>
            </a:r>
            <a:r>
              <a:rPr lang="en-US" b="1" dirty="0"/>
              <a:t>1 day</a:t>
            </a:r>
            <a:r>
              <a:rPr lang="en-US" dirty="0"/>
              <a:t>) when the votes are tallied. The witnesses are then shuffled, and each witness is given a turn to produce a block at a fixed schedule of one block every 2 seconds</a:t>
            </a: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22</a:t>
            </a:fld>
            <a:endParaRPr lang="en-US"/>
          </a:p>
        </p:txBody>
      </p:sp>
    </p:spTree>
    <p:extLst>
      <p:ext uri="{BB962C8B-B14F-4D97-AF65-F5344CB8AC3E}">
        <p14:creationId xmlns:p14="http://schemas.microsoft.com/office/powerpoint/2010/main" val="468331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Monero</a:t>
            </a:r>
            <a:endParaRPr lang="en-US" dirty="0"/>
          </a:p>
        </p:txBody>
      </p:sp>
      <p:pic>
        <p:nvPicPr>
          <p:cNvPr id="6" name="zHN_B_H_fCs"/>
          <p:cNvPicPr>
            <a:picLocks noGrp="1" noRot="1" noChangeAspect="1"/>
          </p:cNvPicPr>
          <p:nvPr>
            <p:ph idx="1"/>
            <a:videoFile r:link="rId1"/>
          </p:nvPr>
        </p:nvPicPr>
        <p:blipFill>
          <a:blip r:embed="rId3"/>
          <a:stretch>
            <a:fillRect/>
          </a:stretch>
        </p:blipFill>
        <p:spPr>
          <a:xfrm>
            <a:off x="3810000" y="2286794"/>
            <a:ext cx="4572000" cy="3429000"/>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23</a:t>
            </a:fld>
            <a:endParaRPr lang="en-US"/>
          </a:p>
        </p:txBody>
      </p:sp>
      <p:pic>
        <p:nvPicPr>
          <p:cNvPr id="7172" name="Picture 4" descr="Image result for monero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5796" y="539910"/>
            <a:ext cx="975995"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06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Monero</a:t>
            </a:r>
            <a:endParaRPr lang="en-US" dirty="0"/>
          </a:p>
        </p:txBody>
      </p:sp>
      <p:sp>
        <p:nvSpPr>
          <p:cNvPr id="3" name="Content Placeholder 2"/>
          <p:cNvSpPr>
            <a:spLocks noGrp="1"/>
          </p:cNvSpPr>
          <p:nvPr>
            <p:ph idx="1"/>
          </p:nvPr>
        </p:nvSpPr>
        <p:spPr/>
        <p:txBody>
          <a:bodyPr>
            <a:normAutofit/>
          </a:bodyPr>
          <a:lstStyle/>
          <a:p>
            <a:r>
              <a:rPr lang="en-US" dirty="0"/>
              <a:t>Introduced on April 18, 2014</a:t>
            </a:r>
          </a:p>
          <a:p>
            <a:r>
              <a:rPr lang="en-US" dirty="0"/>
              <a:t>Unlike bitcoin, transactions of </a:t>
            </a:r>
            <a:r>
              <a:rPr lang="en-US" dirty="0" err="1"/>
              <a:t>Monero</a:t>
            </a:r>
            <a:r>
              <a:rPr lang="en-US" dirty="0"/>
              <a:t> can be optionally </a:t>
            </a:r>
            <a:r>
              <a:rPr lang="en-US" b="1" dirty="0"/>
              <a:t>non-traceable</a:t>
            </a:r>
          </a:p>
          <a:p>
            <a:pPr lvl="1"/>
            <a:r>
              <a:rPr lang="en-US" dirty="0"/>
              <a:t>Ring signatures: mix spenders’ address with a group of others</a:t>
            </a:r>
          </a:p>
          <a:p>
            <a:pPr lvl="1"/>
            <a:r>
              <a:rPr lang="en-US" b="1" dirty="0"/>
              <a:t>Destination addresses and amount can also be hidden</a:t>
            </a:r>
          </a:p>
          <a:p>
            <a:r>
              <a:rPr lang="en-US" dirty="0"/>
              <a:t>Use </a:t>
            </a:r>
            <a:r>
              <a:rPr lang="en-US" dirty="0" err="1"/>
              <a:t>CryptoNote</a:t>
            </a:r>
            <a:r>
              <a:rPr lang="en-US" dirty="0"/>
              <a:t> hash algorithm</a:t>
            </a:r>
          </a:p>
          <a:p>
            <a:pPr lvl="1"/>
            <a:r>
              <a:rPr lang="en-US" dirty="0"/>
              <a:t>Designed to be resistant to application-specific integrated circuit (ASIC) mining</a:t>
            </a:r>
          </a:p>
          <a:p>
            <a:r>
              <a:rPr lang="en-US" dirty="0"/>
              <a:t>Concern: can be used for illicit purposes</a:t>
            </a:r>
          </a:p>
          <a:p>
            <a:pPr lvl="1"/>
            <a:r>
              <a:rPr lang="en-US" dirty="0" err="1"/>
              <a:t>WannaCry</a:t>
            </a:r>
            <a:r>
              <a:rPr lang="en-US" dirty="0"/>
              <a:t> operators convert their proceeds to </a:t>
            </a:r>
            <a:r>
              <a:rPr lang="en-US" dirty="0" err="1"/>
              <a:t>Monero</a:t>
            </a:r>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24</a:t>
            </a:fld>
            <a:endParaRPr lang="en-US"/>
          </a:p>
        </p:txBody>
      </p:sp>
      <p:pic>
        <p:nvPicPr>
          <p:cNvPr id="7172" name="Picture 4" descr="Image result for monero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5796" y="539910"/>
            <a:ext cx="975995"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24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a:t>
            </a:r>
          </a:p>
        </p:txBody>
      </p:sp>
      <p:sp>
        <p:nvSpPr>
          <p:cNvPr id="3" name="Content Placeholder 2"/>
          <p:cNvSpPr>
            <a:spLocks noGrp="1"/>
          </p:cNvSpPr>
          <p:nvPr>
            <p:ph idx="1"/>
          </p:nvPr>
        </p:nvSpPr>
        <p:spPr/>
        <p:txBody>
          <a:bodyPr/>
          <a:lstStyle/>
          <a:p>
            <a:r>
              <a:rPr lang="en-US" dirty="0" err="1"/>
              <a:t>Blockchain</a:t>
            </a:r>
            <a:r>
              <a:rPr lang="en-US" dirty="0"/>
              <a:t> platform and cryptocurrency</a:t>
            </a:r>
          </a:p>
          <a:p>
            <a:r>
              <a:rPr lang="en-US" dirty="0"/>
              <a:t>Founded in 2014 in China by a private company </a:t>
            </a:r>
            <a:r>
              <a:rPr lang="en-US" dirty="0" err="1"/>
              <a:t>Onchain</a:t>
            </a:r>
            <a:endParaRPr lang="en-US" dirty="0"/>
          </a:p>
          <a:p>
            <a:r>
              <a:rPr lang="en-US" dirty="0"/>
              <a:t>Delegated Byzantine Fault Tolerance (</a:t>
            </a:r>
            <a:r>
              <a:rPr lang="en-US" dirty="0" err="1"/>
              <a:t>dBFT</a:t>
            </a:r>
            <a:r>
              <a:rPr lang="en-US" dirty="0"/>
              <a:t>) consensus algorithm</a:t>
            </a:r>
          </a:p>
          <a:p>
            <a:pPr lvl="1"/>
            <a:r>
              <a:rPr lang="en-US" dirty="0"/>
              <a:t>Up to 10,000 transactions per second </a:t>
            </a:r>
          </a:p>
          <a:p>
            <a:r>
              <a:rPr lang="en-US" dirty="0"/>
              <a:t>Smart contracts can be developed with a number of programming languages</a:t>
            </a:r>
          </a:p>
          <a:p>
            <a:pPr lvl="1"/>
            <a:r>
              <a:rPr lang="en-US" dirty="0" err="1"/>
              <a:t>.Net</a:t>
            </a:r>
            <a:r>
              <a:rPr lang="en-US" dirty="0"/>
              <a:t>, Java/</a:t>
            </a:r>
            <a:r>
              <a:rPr lang="en-US" dirty="0" err="1"/>
              <a:t>Kotlin</a:t>
            </a:r>
            <a:endParaRPr lang="en-US" dirty="0"/>
          </a:p>
          <a:p>
            <a:pPr lvl="1"/>
            <a:r>
              <a:rPr lang="en-US" dirty="0"/>
              <a:t>Testing: Go, JavaScript, Python</a:t>
            </a:r>
          </a:p>
          <a:p>
            <a:pPr marL="0" indent="0">
              <a:buNone/>
            </a:pPr>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25</a:t>
            </a:fld>
            <a:endParaRPr lang="en-US"/>
          </a:p>
        </p:txBody>
      </p:sp>
      <p:pic>
        <p:nvPicPr>
          <p:cNvPr id="6148" name="Picture 4" descr="NEO (cryptocurrency)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430" y="690881"/>
            <a:ext cx="749934" cy="74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83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NEM</a:t>
            </a:r>
          </a:p>
        </p:txBody>
      </p:sp>
      <p:pic>
        <p:nvPicPr>
          <p:cNvPr id="6" name="그림 3">
            <a:extLst>
              <a:ext uri="{FF2B5EF4-FFF2-40B4-BE49-F238E27FC236}">
                <a16:creationId xmlns:a16="http://schemas.microsoft.com/office/drawing/2014/main" id="{86960D08-18EE-4AEF-8446-4C1AA8EF3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148682"/>
            <a:ext cx="5715000" cy="3705225"/>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26</a:t>
            </a:fld>
            <a:endParaRPr lang="en-US"/>
          </a:p>
        </p:txBody>
      </p:sp>
      <p:pic>
        <p:nvPicPr>
          <p:cNvPr id="7" name="Picture 6"/>
          <p:cNvPicPr>
            <a:picLocks noChangeAspect="1"/>
          </p:cNvPicPr>
          <p:nvPr/>
        </p:nvPicPr>
        <p:blipFill>
          <a:blip r:embed="rId3"/>
          <a:stretch>
            <a:fillRect/>
          </a:stretch>
        </p:blipFill>
        <p:spPr>
          <a:xfrm>
            <a:off x="4552951" y="704791"/>
            <a:ext cx="652329" cy="646232"/>
          </a:xfrm>
          <a:prstGeom prst="rect">
            <a:avLst/>
          </a:prstGeom>
        </p:spPr>
      </p:pic>
    </p:spTree>
    <p:extLst>
      <p:ext uri="{BB962C8B-B14F-4D97-AF65-F5344CB8AC3E}">
        <p14:creationId xmlns:p14="http://schemas.microsoft.com/office/powerpoint/2010/main" val="65744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78142"/>
            <a:ext cx="7886700" cy="1325563"/>
          </a:xfrm>
        </p:spPr>
        <p:txBody>
          <a:bodyPr/>
          <a:lstStyle/>
          <a:p>
            <a:r>
              <a:rPr lang="en-US" dirty="0"/>
              <a:t>NEM</a:t>
            </a:r>
          </a:p>
        </p:txBody>
      </p:sp>
      <p:sp>
        <p:nvSpPr>
          <p:cNvPr id="3" name="Content Placeholder 2"/>
          <p:cNvSpPr>
            <a:spLocks noGrp="1"/>
          </p:cNvSpPr>
          <p:nvPr>
            <p:ph idx="1"/>
          </p:nvPr>
        </p:nvSpPr>
        <p:spPr/>
        <p:txBody>
          <a:bodyPr>
            <a:normAutofit/>
          </a:bodyPr>
          <a:lstStyle/>
          <a:p>
            <a:r>
              <a:rPr lang="en-US" dirty="0">
                <a:sym typeface="Wingdings" panose="05000000000000000000" pitchFamily="2" charset="2"/>
              </a:rPr>
              <a:t>Launched on March 31, 2015</a:t>
            </a:r>
          </a:p>
          <a:p>
            <a:r>
              <a:rPr lang="en-US" dirty="0">
                <a:sym typeface="Wingdings" panose="05000000000000000000" pitchFamily="2" charset="2"/>
              </a:rPr>
              <a:t>NEM Client is open source but the server based component is closed source</a:t>
            </a:r>
          </a:p>
          <a:p>
            <a:r>
              <a:rPr lang="en-US" dirty="0">
                <a:sym typeface="Wingdings" panose="05000000000000000000" pitchFamily="2" charset="2"/>
              </a:rPr>
              <a:t>Allows development of smart assets and contracts through API</a:t>
            </a:r>
          </a:p>
          <a:p>
            <a:r>
              <a:rPr lang="en-US" b="1" dirty="0">
                <a:sym typeface="Wingdings" panose="05000000000000000000" pitchFamily="2" charset="2"/>
              </a:rPr>
              <a:t>Proof of Importance (POI) algorithm</a:t>
            </a:r>
          </a:p>
          <a:p>
            <a:pPr lvl="1"/>
            <a:r>
              <a:rPr lang="en-US" dirty="0">
                <a:sym typeface="Wingdings" panose="05000000000000000000" pitchFamily="2" charset="2"/>
              </a:rPr>
              <a:t>A user’s importance is determined by the number of coins they have and the number of transactions made</a:t>
            </a:r>
          </a:p>
          <a:p>
            <a:r>
              <a:rPr lang="en-US" dirty="0">
                <a:sym typeface="Wingdings" panose="05000000000000000000" pitchFamily="2" charset="2"/>
              </a:rPr>
              <a:t>Allows </a:t>
            </a:r>
            <a:r>
              <a:rPr lang="en-US" dirty="0" err="1">
                <a:sym typeface="Wingdings" panose="05000000000000000000" pitchFamily="2" charset="2"/>
              </a:rPr>
              <a:t>multisignature</a:t>
            </a:r>
            <a:r>
              <a:rPr lang="en-US" dirty="0">
                <a:sym typeface="Wingdings" panose="05000000000000000000" pitchFamily="2" charset="2"/>
              </a:rPr>
              <a:t> and encrypted messaging</a:t>
            </a:r>
          </a:p>
          <a:p>
            <a:r>
              <a:rPr lang="en-US" dirty="0">
                <a:solidFill>
                  <a:prstClr val="black"/>
                </a:solidFill>
                <a:sym typeface="Wingdings" panose="05000000000000000000" pitchFamily="2" charset="2"/>
              </a:rPr>
              <a:t>Examples of applications: financial payments, mobile payments, equity trade settlement, escrow, notarization, coin creation, </a:t>
            </a:r>
            <a:r>
              <a:rPr lang="en-US" dirty="0" err="1">
                <a:solidFill>
                  <a:prstClr val="black"/>
                </a:solidFill>
                <a:sym typeface="Wingdings" panose="05000000000000000000" pitchFamily="2" charset="2"/>
              </a:rPr>
              <a:t>etc</a:t>
            </a:r>
            <a:endParaRPr lang="en-US" dirty="0">
              <a:solidFill>
                <a:prstClr val="black"/>
              </a:solidFill>
              <a:sym typeface="Wingdings" panose="05000000000000000000" pitchFamily="2" charset="2"/>
            </a:endParaRPr>
          </a:p>
          <a:p>
            <a:r>
              <a:rPr lang="en-US" dirty="0">
                <a:solidFill>
                  <a:prstClr val="black"/>
                </a:solidFill>
                <a:sym typeface="Wingdings" panose="05000000000000000000" pitchFamily="2" charset="2"/>
              </a:rPr>
              <a:t>In the </a:t>
            </a:r>
            <a:r>
              <a:rPr lang="en-US" dirty="0" err="1">
                <a:solidFill>
                  <a:prstClr val="black"/>
                </a:solidFill>
                <a:sym typeface="Wingdings" panose="05000000000000000000" pitchFamily="2" charset="2"/>
              </a:rPr>
              <a:t>Coincheck</a:t>
            </a:r>
            <a:r>
              <a:rPr lang="en-US" dirty="0">
                <a:solidFill>
                  <a:prstClr val="black"/>
                </a:solidFill>
                <a:sym typeface="Wingdings" panose="05000000000000000000" pitchFamily="2" charset="2"/>
              </a:rPr>
              <a:t> hack, more than $500 million of NEM was stolen due to the exchange’s security problems</a:t>
            </a: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27</a:t>
            </a:fld>
            <a:endParaRPr lang="en-US"/>
          </a:p>
        </p:txBody>
      </p:sp>
      <p:pic>
        <p:nvPicPr>
          <p:cNvPr id="6" name="Picture 5"/>
          <p:cNvPicPr>
            <a:picLocks noChangeAspect="1"/>
          </p:cNvPicPr>
          <p:nvPr/>
        </p:nvPicPr>
        <p:blipFill>
          <a:blip r:embed="rId2"/>
          <a:stretch>
            <a:fillRect/>
          </a:stretch>
        </p:blipFill>
        <p:spPr>
          <a:xfrm>
            <a:off x="4692968" y="768908"/>
            <a:ext cx="650241" cy="644683"/>
          </a:xfrm>
          <a:prstGeom prst="rect">
            <a:avLst/>
          </a:prstGeom>
        </p:spPr>
      </p:pic>
    </p:spTree>
    <p:extLst>
      <p:ext uri="{BB962C8B-B14F-4D97-AF65-F5344CB8AC3E}">
        <p14:creationId xmlns:p14="http://schemas.microsoft.com/office/powerpoint/2010/main" val="3431877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620B-3A19-D6C7-C5C7-BA74060B69F2}"/>
              </a:ext>
            </a:extLst>
          </p:cNvPr>
          <p:cNvSpPr>
            <a:spLocks noGrp="1"/>
          </p:cNvSpPr>
          <p:nvPr>
            <p:ph type="title"/>
          </p:nvPr>
        </p:nvSpPr>
        <p:spPr/>
        <p:txBody>
          <a:bodyPr/>
          <a:lstStyle/>
          <a:p>
            <a:r>
              <a:rPr lang="en-US" dirty="0" err="1">
                <a:solidFill>
                  <a:prstClr val="black"/>
                </a:solidFill>
                <a:sym typeface="Wingdings" panose="05000000000000000000" pitchFamily="2" charset="2"/>
              </a:rPr>
              <a:t>Coincheck</a:t>
            </a:r>
            <a:r>
              <a:rPr lang="en-US" dirty="0">
                <a:solidFill>
                  <a:prstClr val="black"/>
                </a:solidFill>
                <a:sym typeface="Wingdings" panose="05000000000000000000" pitchFamily="2" charset="2"/>
              </a:rPr>
              <a:t> hack</a:t>
            </a:r>
            <a:endParaRPr lang="en-US" dirty="0"/>
          </a:p>
        </p:txBody>
      </p:sp>
      <p:pic>
        <p:nvPicPr>
          <p:cNvPr id="5" name="Content Placeholder 4">
            <a:extLst>
              <a:ext uri="{FF2B5EF4-FFF2-40B4-BE49-F238E27FC236}">
                <a16:creationId xmlns:a16="http://schemas.microsoft.com/office/drawing/2014/main" id="{354B0A57-AAC5-8275-6AF6-FB82CA8EE446}"/>
              </a:ext>
            </a:extLst>
          </p:cNvPr>
          <p:cNvPicPr>
            <a:picLocks noGrp="1" noChangeAspect="1"/>
          </p:cNvPicPr>
          <p:nvPr>
            <p:ph idx="1"/>
          </p:nvPr>
        </p:nvPicPr>
        <p:blipFill>
          <a:blip r:embed="rId2"/>
          <a:stretch>
            <a:fillRect/>
          </a:stretch>
        </p:blipFill>
        <p:spPr>
          <a:xfrm>
            <a:off x="2042160" y="1220669"/>
            <a:ext cx="7223760" cy="5138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4860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IOTA</a:t>
            </a:r>
          </a:p>
        </p:txBody>
      </p:sp>
      <p:pic>
        <p:nvPicPr>
          <p:cNvPr id="6" name="CZxH1V_zoug"/>
          <p:cNvPicPr>
            <a:picLocks noGrp="1" noRot="1" noChangeAspect="1"/>
          </p:cNvPicPr>
          <p:nvPr>
            <p:ph idx="1"/>
            <a:videoFile r:link="rId1"/>
          </p:nvPr>
        </p:nvPicPr>
        <p:blipFill>
          <a:blip r:embed="rId3"/>
          <a:stretch>
            <a:fillRect/>
          </a:stretch>
        </p:blipFill>
        <p:spPr>
          <a:xfrm>
            <a:off x="3810000" y="2286794"/>
            <a:ext cx="4572000" cy="3429000"/>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29</a:t>
            </a:fld>
            <a:endParaRPr lang="en-US"/>
          </a:p>
        </p:txBody>
      </p:sp>
      <p:pic>
        <p:nvPicPr>
          <p:cNvPr id="7" name="Picture 6"/>
          <p:cNvPicPr>
            <a:picLocks noChangeAspect="1"/>
          </p:cNvPicPr>
          <p:nvPr/>
        </p:nvPicPr>
        <p:blipFill>
          <a:blip r:embed="rId4"/>
          <a:stretch>
            <a:fillRect/>
          </a:stretch>
        </p:blipFill>
        <p:spPr>
          <a:xfrm>
            <a:off x="4096703" y="618241"/>
            <a:ext cx="674812" cy="639060"/>
          </a:xfrm>
          <a:prstGeom prst="rect">
            <a:avLst/>
          </a:prstGeom>
        </p:spPr>
      </p:pic>
    </p:spTree>
    <p:extLst>
      <p:ext uri="{BB962C8B-B14F-4D97-AF65-F5344CB8AC3E}">
        <p14:creationId xmlns:p14="http://schemas.microsoft.com/office/powerpoint/2010/main" val="23569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6FC8-D850-4D37-8512-853AF0478189}"/>
              </a:ext>
            </a:extLst>
          </p:cNvPr>
          <p:cNvSpPr>
            <a:spLocks noGrp="1"/>
          </p:cNvSpPr>
          <p:nvPr>
            <p:ph type="title"/>
          </p:nvPr>
        </p:nvSpPr>
        <p:spPr>
          <a:xfrm>
            <a:off x="280126" y="199863"/>
            <a:ext cx="8845586" cy="1084076"/>
          </a:xfrm>
        </p:spPr>
        <p:txBody>
          <a:bodyPr>
            <a:noAutofit/>
          </a:bodyPr>
          <a:lstStyle/>
          <a:p>
            <a:r>
              <a:rPr lang="en-US" sz="3200" dirty="0"/>
              <a:t>Top 15 Cryptocurrencies by Market Capitalization </a:t>
            </a:r>
            <a:br>
              <a:rPr lang="en-US" sz="3200" dirty="0"/>
            </a:br>
            <a:r>
              <a:rPr lang="en-US" sz="3200" dirty="0"/>
              <a:t>(Nov. 2017)</a:t>
            </a:r>
          </a:p>
        </p:txBody>
      </p:sp>
      <p:sp>
        <p:nvSpPr>
          <p:cNvPr id="4" name="Slide Number Placeholder 3"/>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472283978"/>
              </p:ext>
            </p:extLst>
          </p:nvPr>
        </p:nvGraphicFramePr>
        <p:xfrm>
          <a:off x="2550812" y="1639958"/>
          <a:ext cx="6442445" cy="4052820"/>
        </p:xfrm>
        <a:graphic>
          <a:graphicData uri="http://schemas.openxmlformats.org/drawingml/2006/table">
            <a:tbl>
              <a:tblPr>
                <a:tableStyleId>{D113A9D2-9D6B-4929-AA2D-F23B5EE8CBE7}</a:tableStyleId>
              </a:tblPr>
              <a:tblGrid>
                <a:gridCol w="414896">
                  <a:extLst>
                    <a:ext uri="{9D8B030D-6E8A-4147-A177-3AD203B41FA5}">
                      <a16:colId xmlns:a16="http://schemas.microsoft.com/office/drawing/2014/main" val="20000"/>
                    </a:ext>
                  </a:extLst>
                </a:gridCol>
                <a:gridCol w="1269292">
                  <a:extLst>
                    <a:ext uri="{9D8B030D-6E8A-4147-A177-3AD203B41FA5}">
                      <a16:colId xmlns:a16="http://schemas.microsoft.com/office/drawing/2014/main" val="20001"/>
                    </a:ext>
                  </a:extLst>
                </a:gridCol>
                <a:gridCol w="1501848">
                  <a:extLst>
                    <a:ext uri="{9D8B030D-6E8A-4147-A177-3AD203B41FA5}">
                      <a16:colId xmlns:a16="http://schemas.microsoft.com/office/drawing/2014/main" val="20002"/>
                    </a:ext>
                  </a:extLst>
                </a:gridCol>
                <a:gridCol w="1487406">
                  <a:extLst>
                    <a:ext uri="{9D8B030D-6E8A-4147-A177-3AD203B41FA5}">
                      <a16:colId xmlns:a16="http://schemas.microsoft.com/office/drawing/2014/main" val="20003"/>
                    </a:ext>
                  </a:extLst>
                </a:gridCol>
                <a:gridCol w="1769003">
                  <a:extLst>
                    <a:ext uri="{9D8B030D-6E8A-4147-A177-3AD203B41FA5}">
                      <a16:colId xmlns:a16="http://schemas.microsoft.com/office/drawing/2014/main" val="20004"/>
                    </a:ext>
                  </a:extLst>
                </a:gridCol>
              </a:tblGrid>
              <a:tr h="182880">
                <a:tc>
                  <a:txBody>
                    <a:bodyPr/>
                    <a:lstStyle/>
                    <a:p>
                      <a:pPr algn="ctr" fontAlgn="b"/>
                      <a:r>
                        <a:rPr lang="en-US" sz="1200" u="none" strike="noStrike" dirty="0">
                          <a:solidFill>
                            <a:schemeClr val="tx1"/>
                          </a:solidFill>
                          <a:effectLst/>
                        </a:rPr>
                        <a:t> </a:t>
                      </a:r>
                      <a:endParaRPr lang="en-US" sz="1200" b="1"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1" u="none" strike="noStrike" dirty="0">
                          <a:solidFill>
                            <a:schemeClr val="tx1"/>
                          </a:solidFill>
                          <a:effectLst/>
                        </a:rPr>
                        <a:t>Name</a:t>
                      </a:r>
                      <a:endParaRPr lang="en-US" sz="1200" b="1"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1" u="none" strike="noStrike" dirty="0">
                          <a:solidFill>
                            <a:schemeClr val="tx1"/>
                          </a:solidFill>
                          <a:effectLst/>
                        </a:rPr>
                        <a:t>Market Cap (MM $)</a:t>
                      </a:r>
                      <a:endParaRPr lang="en-US" sz="1200" b="1"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1" u="none" strike="noStrike" dirty="0">
                          <a:solidFill>
                            <a:schemeClr val="tx1"/>
                          </a:solidFill>
                          <a:effectLst/>
                        </a:rPr>
                        <a:t>Price</a:t>
                      </a:r>
                      <a:endParaRPr lang="en-US" sz="1200" b="1"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1" u="none" strike="noStrike" dirty="0">
                          <a:solidFill>
                            <a:schemeClr val="tx1"/>
                          </a:solidFill>
                          <a:effectLst/>
                        </a:rPr>
                        <a:t>Circulating Supply</a:t>
                      </a:r>
                      <a:endParaRPr lang="en-US" sz="1200" b="1"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0"/>
                  </a:ext>
                </a:extLst>
              </a:tr>
              <a:tr h="257996">
                <a:tc>
                  <a:txBody>
                    <a:bodyPr/>
                    <a:lstStyle/>
                    <a:p>
                      <a:pPr algn="ctr" fontAlgn="ctr"/>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Bitcoin</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109,024.35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a:solidFill>
                            <a:schemeClr val="tx1"/>
                          </a:solidFill>
                          <a:effectLst/>
                        </a:rPr>
                        <a:t>     6,537.07 </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16,677,862 BTC</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1"/>
                  </a:ext>
                </a:extLst>
              </a:tr>
              <a:tr h="257996">
                <a:tc>
                  <a:txBody>
                    <a:bodyPr/>
                    <a:lstStyle/>
                    <a:p>
                      <a:pPr algn="ctr" fontAlgn="ctr"/>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Ethereum</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30,250.40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316.08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95,705,475 ETH</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2"/>
                  </a:ext>
                </a:extLst>
              </a:tr>
              <a:tr h="257996">
                <a:tc>
                  <a:txBody>
                    <a:bodyPr/>
                    <a:lstStyle/>
                    <a:p>
                      <a:pPr algn="ctr" fontAlgn="ctr"/>
                      <a:r>
                        <a:rPr lang="en-US" sz="1200" u="none" strike="noStrike">
                          <a:solidFill>
                            <a:schemeClr val="tx1"/>
                          </a:solidFill>
                          <a:effectLst/>
                        </a:rPr>
                        <a:t>3</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Bitcoin Cash</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a:solidFill>
                            <a:schemeClr val="tx1"/>
                          </a:solidFill>
                          <a:effectLst/>
                        </a:rPr>
                        <a:t>                      22,884.88 </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a:solidFill>
                            <a:schemeClr val="tx1"/>
                          </a:solidFill>
                          <a:effectLst/>
                        </a:rPr>
                        <a:t>     1,362.17 </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16,800,313 BCH</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3"/>
                  </a:ext>
                </a:extLst>
              </a:tr>
              <a:tr h="257996">
                <a:tc>
                  <a:txBody>
                    <a:bodyPr/>
                    <a:lstStyle/>
                    <a:p>
                      <a:pPr algn="ctr" fontAlgn="ctr"/>
                      <a:r>
                        <a:rPr lang="en-US" sz="1200" u="none" strike="noStrike" dirty="0">
                          <a:solidFill>
                            <a:schemeClr val="tx1"/>
                          </a:solidFill>
                          <a:effectLst/>
                        </a:rPr>
                        <a:t>4</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Ripple</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7,785.10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0.20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38,531,538,922 XRP</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4"/>
                  </a:ext>
                </a:extLst>
              </a:tr>
              <a:tr h="257996">
                <a:tc>
                  <a:txBody>
                    <a:bodyPr/>
                    <a:lstStyle/>
                    <a:p>
                      <a:pPr algn="ctr" fontAlgn="ctr"/>
                      <a:r>
                        <a:rPr lang="en-US" sz="1200" u="none" strike="noStrike" dirty="0">
                          <a:solidFill>
                            <a:schemeClr val="tx1"/>
                          </a:solidFill>
                          <a:effectLst/>
                        </a:rPr>
                        <a:t>5</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Litecoin</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3,255.70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60.50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53,813,632 LTC</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5"/>
                  </a:ext>
                </a:extLst>
              </a:tr>
              <a:tr h="257996">
                <a:tc>
                  <a:txBody>
                    <a:bodyPr/>
                    <a:lstStyle/>
                    <a:p>
                      <a:pPr algn="ctr" fontAlgn="ctr"/>
                      <a:r>
                        <a:rPr lang="en-US" sz="1200" u="none" strike="noStrike" dirty="0">
                          <a:solidFill>
                            <a:schemeClr val="tx1"/>
                          </a:solidFill>
                          <a:effectLst/>
                        </a:rPr>
                        <a:t>6</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Dash</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3,235.86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420.98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7,686,486 DASH</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6"/>
                  </a:ext>
                </a:extLst>
              </a:tr>
              <a:tr h="257996">
                <a:tc>
                  <a:txBody>
                    <a:bodyPr/>
                    <a:lstStyle/>
                    <a:p>
                      <a:pPr algn="ctr" fontAlgn="ctr"/>
                      <a:r>
                        <a:rPr lang="en-US" sz="1200" u="none" strike="noStrike" dirty="0">
                          <a:solidFill>
                            <a:schemeClr val="tx1"/>
                          </a:solidFill>
                          <a:effectLst/>
                        </a:rPr>
                        <a:t>7</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Monero</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1,870.17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121.87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15,345,839 XMR</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7"/>
                  </a:ext>
                </a:extLst>
              </a:tr>
              <a:tr h="257996">
                <a:tc>
                  <a:txBody>
                    <a:bodyPr/>
                    <a:lstStyle/>
                    <a:p>
                      <a:pPr algn="ctr" fontAlgn="ctr"/>
                      <a:r>
                        <a:rPr lang="en-US" sz="1200" u="none" strike="noStrike" dirty="0">
                          <a:solidFill>
                            <a:schemeClr val="tx1"/>
                          </a:solidFill>
                          <a:effectLst/>
                        </a:rPr>
                        <a:t>8</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NEO</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1,777.62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27.35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65,000,000 NEO</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8"/>
                  </a:ext>
                </a:extLst>
              </a:tr>
              <a:tr h="257996">
                <a:tc>
                  <a:txBody>
                    <a:bodyPr/>
                    <a:lstStyle/>
                    <a:p>
                      <a:pPr algn="ctr" fontAlgn="ctr"/>
                      <a:r>
                        <a:rPr lang="en-US" sz="1200" u="none" strike="noStrike">
                          <a:solidFill>
                            <a:schemeClr val="tx1"/>
                          </a:solidFill>
                          <a:effectLst/>
                        </a:rPr>
                        <a:t>9</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NEM</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1,661.83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0.18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8,999,999,999 XEM</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9"/>
                  </a:ext>
                </a:extLst>
              </a:tr>
              <a:tr h="257996">
                <a:tc>
                  <a:txBody>
                    <a:bodyPr/>
                    <a:lstStyle/>
                    <a:p>
                      <a:pPr algn="ctr" fontAlgn="ctr"/>
                      <a:r>
                        <a:rPr lang="en-US" sz="1200" u="none" strike="noStrike" dirty="0">
                          <a:solidFill>
                            <a:schemeClr val="tx1"/>
                          </a:solidFill>
                          <a:effectLst/>
                        </a:rPr>
                        <a:t>10</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a:solidFill>
                            <a:schemeClr val="tx1"/>
                          </a:solidFill>
                          <a:effectLst/>
                        </a:rPr>
                        <a:t>IOTA</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1,627.61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0.59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2,779,530,283 MIOTA</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10"/>
                  </a:ext>
                </a:extLst>
              </a:tr>
              <a:tr h="257996">
                <a:tc>
                  <a:txBody>
                    <a:bodyPr/>
                    <a:lstStyle/>
                    <a:p>
                      <a:pPr algn="ctr" fontAlgn="ctr"/>
                      <a:r>
                        <a:rPr lang="en-US" sz="1200" u="none" strike="noStrike">
                          <a:solidFill>
                            <a:schemeClr val="tx1"/>
                          </a:solidFill>
                          <a:effectLst/>
                        </a:rPr>
                        <a:t>11</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Ethereum</a:t>
                      </a:r>
                      <a:r>
                        <a:rPr lang="en-US" sz="1200" b="0" i="1" u="none" strike="noStrike" dirty="0">
                          <a:solidFill>
                            <a:schemeClr val="tx1"/>
                          </a:solidFill>
                          <a:effectLst/>
                        </a:rPr>
                        <a:t> Classic</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1,521.94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15.62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97,408,715 ETC</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11"/>
                  </a:ext>
                </a:extLst>
              </a:tr>
              <a:tr h="257996">
                <a:tc>
                  <a:txBody>
                    <a:bodyPr/>
                    <a:lstStyle/>
                    <a:p>
                      <a:pPr algn="ctr" fontAlgn="ctr"/>
                      <a:r>
                        <a:rPr lang="en-US" sz="1200" u="none" strike="noStrike" dirty="0">
                          <a:solidFill>
                            <a:schemeClr val="tx1"/>
                          </a:solidFill>
                          <a:effectLst/>
                        </a:rPr>
                        <a:t>12</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Qtum</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827.08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11.23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73,658,652 QTUM</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12"/>
                  </a:ext>
                </a:extLst>
              </a:tr>
              <a:tr h="257996">
                <a:tc>
                  <a:txBody>
                    <a:bodyPr/>
                    <a:lstStyle/>
                    <a:p>
                      <a:pPr algn="ctr" fontAlgn="ctr"/>
                      <a:r>
                        <a:rPr lang="en-US" sz="1200" u="none" strike="noStrike">
                          <a:solidFill>
                            <a:schemeClr val="tx1"/>
                          </a:solidFill>
                          <a:effectLst/>
                        </a:rPr>
                        <a:t>13</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OmiseGO</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736.69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7.22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102,042,552 OMG</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13"/>
                  </a:ext>
                </a:extLst>
              </a:tr>
              <a:tr h="257996">
                <a:tc>
                  <a:txBody>
                    <a:bodyPr/>
                    <a:lstStyle/>
                    <a:p>
                      <a:pPr algn="ctr" fontAlgn="ctr"/>
                      <a:r>
                        <a:rPr lang="en-US" sz="1200" u="none" strike="noStrike" dirty="0">
                          <a:solidFill>
                            <a:schemeClr val="tx1"/>
                          </a:solidFill>
                          <a:effectLst/>
                        </a:rPr>
                        <a:t>14</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Lisk</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685.89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5.97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114,828,235 LSK</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14"/>
                  </a:ext>
                </a:extLst>
              </a:tr>
              <a:tr h="257996">
                <a:tc>
                  <a:txBody>
                    <a:bodyPr/>
                    <a:lstStyle/>
                    <a:p>
                      <a:pPr algn="ctr" fontAlgn="ctr"/>
                      <a:r>
                        <a:rPr lang="en-US" sz="1200" u="none" strike="noStrike">
                          <a:solidFill>
                            <a:schemeClr val="tx1"/>
                          </a:solidFill>
                          <a:effectLst/>
                        </a:rPr>
                        <a:t>15</a:t>
                      </a:r>
                      <a:endParaRPr lang="en-US" sz="1200" b="0" i="0" u="none" strike="noStrike">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ctr" fontAlgn="b"/>
                      <a:r>
                        <a:rPr lang="en-US" sz="1200" b="0" i="1" u="none" strike="noStrike" dirty="0" err="1">
                          <a:solidFill>
                            <a:schemeClr val="tx1"/>
                          </a:solidFill>
                          <a:effectLst/>
                        </a:rPr>
                        <a:t>Zcash</a:t>
                      </a:r>
                      <a:endParaRPr lang="en-US" sz="1200" b="0" i="1"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ctr"/>
                      <a:r>
                        <a:rPr lang="en-US" sz="1200" u="none" strike="noStrike" dirty="0">
                          <a:solidFill>
                            <a:schemeClr val="tx1"/>
                          </a:solidFill>
                          <a:effectLst/>
                        </a:rPr>
                        <a:t>                           684.03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        261.82 </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tc>
                  <a:txBody>
                    <a:bodyPr/>
                    <a:lstStyle/>
                    <a:p>
                      <a:pPr algn="r" fontAlgn="b"/>
                      <a:r>
                        <a:rPr lang="en-US" sz="1200" u="none" strike="noStrike" dirty="0">
                          <a:solidFill>
                            <a:schemeClr val="tx1"/>
                          </a:solidFill>
                          <a:effectLst/>
                        </a:rPr>
                        <a:t>2,612,581 ZEC</a:t>
                      </a:r>
                      <a:endParaRPr lang="en-US" sz="1200" b="0" i="0" u="none" strike="noStrike" dirty="0">
                        <a:solidFill>
                          <a:schemeClr val="tx1"/>
                        </a:solidFill>
                        <a:effectLst/>
                        <a:latin typeface="Calibri" panose="020F0502020204030204" pitchFamily="34" charset="0"/>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751757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IOTA</a:t>
            </a:r>
          </a:p>
        </p:txBody>
      </p:sp>
      <p:sp>
        <p:nvSpPr>
          <p:cNvPr id="8" name="Content Placeholder 7"/>
          <p:cNvSpPr>
            <a:spLocks noGrp="1"/>
          </p:cNvSpPr>
          <p:nvPr>
            <p:ph idx="1"/>
          </p:nvPr>
        </p:nvSpPr>
        <p:spPr/>
        <p:txBody>
          <a:bodyPr>
            <a:normAutofit/>
          </a:bodyPr>
          <a:lstStyle/>
          <a:p>
            <a:r>
              <a:rPr lang="en-US" sz="2000" dirty="0"/>
              <a:t>Founded in 2015 by </a:t>
            </a:r>
            <a:r>
              <a:rPr lang="en-US" sz="2000" dirty="0" err="1"/>
              <a:t>Serguei</a:t>
            </a:r>
            <a:r>
              <a:rPr lang="en-US" sz="2000" dirty="0"/>
              <a:t> Popov and others</a:t>
            </a:r>
          </a:p>
          <a:p>
            <a:r>
              <a:rPr lang="en-US" sz="2000" dirty="0">
                <a:sym typeface="Wingdings" panose="05000000000000000000" pitchFamily="2" charset="2"/>
              </a:rPr>
              <a:t>Intended to be the cryptocurrency for Internet of Things (</a:t>
            </a:r>
            <a:r>
              <a:rPr lang="en-US" sz="2000" dirty="0" err="1">
                <a:sym typeface="Wingdings" panose="05000000000000000000" pitchFamily="2" charset="2"/>
              </a:rPr>
              <a:t>IoT</a:t>
            </a:r>
            <a:r>
              <a:rPr lang="en-US" sz="2000" dirty="0">
                <a:sym typeface="Wingdings" panose="05000000000000000000" pitchFamily="2" charset="2"/>
              </a:rPr>
              <a:t>)</a:t>
            </a:r>
          </a:p>
          <a:p>
            <a:pPr lvl="1"/>
            <a:r>
              <a:rPr lang="en-US" sz="2000" dirty="0">
                <a:sym typeface="Wingdings" panose="05000000000000000000" pitchFamily="2" charset="2"/>
              </a:rPr>
              <a:t>Open-source distributed ledger system focused on </a:t>
            </a:r>
            <a:r>
              <a:rPr lang="en-US" sz="2000" b="1" dirty="0">
                <a:sym typeface="Wingdings" panose="05000000000000000000" pitchFamily="2" charset="2"/>
              </a:rPr>
              <a:t>providing secure communications and payments among machines</a:t>
            </a:r>
          </a:p>
          <a:p>
            <a:pPr lvl="1"/>
            <a:endParaRPr lang="en-US" sz="2000" b="1" dirty="0">
              <a:sym typeface="Wingdings" panose="05000000000000000000" pitchFamily="2" charset="2"/>
            </a:endParaRPr>
          </a:p>
          <a:p>
            <a:r>
              <a:rPr lang="en-US" sz="2000" dirty="0">
                <a:sym typeface="Wingdings" panose="05000000000000000000" pitchFamily="2" charset="2"/>
              </a:rPr>
              <a:t>IOTA uses </a:t>
            </a:r>
            <a:r>
              <a:rPr lang="en-US" sz="2000" b="1" dirty="0">
                <a:sym typeface="Wingdings" panose="05000000000000000000" pitchFamily="2" charset="2"/>
              </a:rPr>
              <a:t>tangle</a:t>
            </a:r>
            <a:r>
              <a:rPr lang="en-US" sz="2000" dirty="0">
                <a:sym typeface="Wingdings" panose="05000000000000000000" pitchFamily="2" charset="2"/>
              </a:rPr>
              <a:t>, based on Directed Acyclic Graph (DAG), not the traditional </a:t>
            </a:r>
            <a:r>
              <a:rPr lang="en-US" sz="2000" dirty="0" err="1">
                <a:sym typeface="Wingdings" panose="05000000000000000000" pitchFamily="2" charset="2"/>
              </a:rPr>
              <a:t>blockchain</a:t>
            </a:r>
            <a:endParaRPr lang="en-US" sz="2000" dirty="0">
              <a:sym typeface="Wingdings" panose="05000000000000000000" pitchFamily="2" charset="2"/>
            </a:endParaRPr>
          </a:p>
          <a:p>
            <a:pPr lvl="1"/>
            <a:r>
              <a:rPr lang="en-US" sz="2000" b="0" i="0" dirty="0">
                <a:effectLst/>
              </a:rPr>
              <a:t>Each participant is responsible for validating two previous transactions before their own can be approved. </a:t>
            </a:r>
          </a:p>
          <a:p>
            <a:pPr lvl="1"/>
            <a:r>
              <a:rPr lang="en-US" sz="2000" b="0" i="0" dirty="0">
                <a:effectLst/>
              </a:rPr>
              <a:t>This concept, known as “tip selection,” ensures that every participant has an active role in the consensus process. </a:t>
            </a:r>
          </a:p>
          <a:p>
            <a:pPr lvl="1"/>
            <a:r>
              <a:rPr lang="en-US" sz="2000" dirty="0">
                <a:sym typeface="Wingdings" panose="05000000000000000000" pitchFamily="2" charset="2"/>
              </a:rPr>
              <a:t>Fast transactions</a:t>
            </a:r>
          </a:p>
          <a:p>
            <a:pPr lvl="1"/>
            <a:r>
              <a:rPr lang="en-US" sz="2000" dirty="0">
                <a:sym typeface="Wingdings" panose="05000000000000000000" pitchFamily="2" charset="2"/>
              </a:rPr>
              <a:t>Low or no transaction fees</a:t>
            </a:r>
          </a:p>
          <a:p>
            <a:endParaRPr lang="en-US" sz="2000" dirty="0">
              <a:sym typeface="Wingdings" panose="05000000000000000000" pitchFamily="2" charset="2"/>
            </a:endParaRP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30</a:t>
            </a:fld>
            <a:endParaRPr lang="en-US"/>
          </a:p>
        </p:txBody>
      </p:sp>
      <p:pic>
        <p:nvPicPr>
          <p:cNvPr id="7" name="Picture 6"/>
          <p:cNvPicPr>
            <a:picLocks noChangeAspect="1"/>
          </p:cNvPicPr>
          <p:nvPr/>
        </p:nvPicPr>
        <p:blipFill>
          <a:blip r:embed="rId2"/>
          <a:stretch>
            <a:fillRect/>
          </a:stretch>
        </p:blipFill>
        <p:spPr>
          <a:xfrm>
            <a:off x="4096703" y="618241"/>
            <a:ext cx="674812" cy="639060"/>
          </a:xfrm>
          <a:prstGeom prst="rect">
            <a:avLst/>
          </a:prstGeom>
        </p:spPr>
      </p:pic>
      <p:pic>
        <p:nvPicPr>
          <p:cNvPr id="9" name="Picture 8"/>
          <p:cNvPicPr>
            <a:picLocks noChangeAspect="1"/>
          </p:cNvPicPr>
          <p:nvPr/>
        </p:nvPicPr>
        <p:blipFill>
          <a:blip r:embed="rId3"/>
          <a:stretch>
            <a:fillRect/>
          </a:stretch>
        </p:blipFill>
        <p:spPr>
          <a:xfrm>
            <a:off x="8141971" y="4847020"/>
            <a:ext cx="1451685" cy="1874456"/>
          </a:xfrm>
          <a:prstGeom prst="rect">
            <a:avLst/>
          </a:prstGeom>
        </p:spPr>
      </p:pic>
    </p:spTree>
    <p:extLst>
      <p:ext uri="{BB962C8B-B14F-4D97-AF65-F5344CB8AC3E}">
        <p14:creationId xmlns:p14="http://schemas.microsoft.com/office/powerpoint/2010/main" val="2085566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r>
              <a:rPr lang="en-US" dirty="0"/>
              <a:t> Classic</a:t>
            </a:r>
          </a:p>
        </p:txBody>
      </p:sp>
      <p:sp>
        <p:nvSpPr>
          <p:cNvPr id="3" name="Content Placeholder 2"/>
          <p:cNvSpPr>
            <a:spLocks noGrp="1"/>
          </p:cNvSpPr>
          <p:nvPr>
            <p:ph idx="1"/>
          </p:nvPr>
        </p:nvSpPr>
        <p:spPr/>
        <p:txBody>
          <a:bodyPr/>
          <a:lstStyle/>
          <a:p>
            <a:r>
              <a:rPr lang="en-US" dirty="0">
                <a:sym typeface="Wingdings" panose="05000000000000000000" pitchFamily="2" charset="2"/>
              </a:rPr>
              <a:t>After the security breach with DAO ICO, a hard fork was performed to reverse the hack transactions</a:t>
            </a:r>
          </a:p>
          <a:p>
            <a:r>
              <a:rPr lang="en-US" dirty="0">
                <a:sym typeface="Wingdings" panose="05000000000000000000" pitchFamily="2" charset="2"/>
              </a:rPr>
              <a:t>A group of supporters believe </a:t>
            </a:r>
            <a:r>
              <a:rPr lang="en-US" dirty="0" err="1">
                <a:sym typeface="Wingdings" panose="05000000000000000000" pitchFamily="2" charset="2"/>
              </a:rPr>
              <a:t>blockchains</a:t>
            </a:r>
            <a:r>
              <a:rPr lang="en-US" dirty="0">
                <a:sym typeface="Wingdings" panose="05000000000000000000" pitchFamily="2" charset="2"/>
              </a:rPr>
              <a:t> should be immutable and continue to support the original </a:t>
            </a:r>
            <a:r>
              <a:rPr lang="en-US" dirty="0" err="1">
                <a:sym typeface="Wingdings" panose="05000000000000000000" pitchFamily="2" charset="2"/>
              </a:rPr>
              <a:t>blockchain</a:t>
            </a:r>
            <a:r>
              <a:rPr lang="en-US" dirty="0">
                <a:sym typeface="Wingdings" panose="05000000000000000000" pitchFamily="2" charset="2"/>
              </a:rPr>
              <a:t>, which becomes </a:t>
            </a:r>
            <a:r>
              <a:rPr lang="en-US" dirty="0" err="1">
                <a:sym typeface="Wingdings" panose="05000000000000000000" pitchFamily="2" charset="2"/>
              </a:rPr>
              <a:t>Ethereum</a:t>
            </a:r>
            <a:r>
              <a:rPr lang="en-US" dirty="0">
                <a:sym typeface="Wingdings" panose="05000000000000000000" pitchFamily="2" charset="2"/>
              </a:rPr>
              <a:t> Classic</a:t>
            </a:r>
          </a:p>
          <a:p>
            <a:endParaRPr lang="en-US" dirty="0">
              <a:sym typeface="Wingdings" panose="05000000000000000000" pitchFamily="2" charset="2"/>
            </a:endParaRP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31</a:t>
            </a:fld>
            <a:endParaRPr lang="en-US"/>
          </a:p>
        </p:txBody>
      </p:sp>
      <p:pic>
        <p:nvPicPr>
          <p:cNvPr id="6" name="Picture 5"/>
          <p:cNvPicPr>
            <a:picLocks noChangeAspect="1"/>
          </p:cNvPicPr>
          <p:nvPr/>
        </p:nvPicPr>
        <p:blipFill>
          <a:blip r:embed="rId2"/>
          <a:stretch>
            <a:fillRect/>
          </a:stretch>
        </p:blipFill>
        <p:spPr>
          <a:xfrm>
            <a:off x="6647498" y="532131"/>
            <a:ext cx="991553" cy="991553"/>
          </a:xfrm>
          <a:prstGeom prst="rect">
            <a:avLst/>
          </a:prstGeom>
        </p:spPr>
      </p:pic>
    </p:spTree>
    <p:extLst>
      <p:ext uri="{BB962C8B-B14F-4D97-AF65-F5344CB8AC3E}">
        <p14:creationId xmlns:p14="http://schemas.microsoft.com/office/powerpoint/2010/main" val="305979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Qtum</a:t>
            </a:r>
            <a:endParaRPr lang="en-US" dirty="0"/>
          </a:p>
        </p:txBody>
      </p:sp>
      <p:sp>
        <p:nvSpPr>
          <p:cNvPr id="3" name="Content Placeholder 2"/>
          <p:cNvSpPr>
            <a:spLocks noGrp="1"/>
          </p:cNvSpPr>
          <p:nvPr>
            <p:ph idx="1"/>
          </p:nvPr>
        </p:nvSpPr>
        <p:spPr/>
        <p:txBody>
          <a:bodyPr/>
          <a:lstStyle/>
          <a:p>
            <a:r>
              <a:rPr lang="en-US" sz="2400" dirty="0"/>
              <a:t>Pronounced as “Quantum”</a:t>
            </a:r>
          </a:p>
          <a:p>
            <a:r>
              <a:rPr lang="en-US" sz="2400" dirty="0"/>
              <a:t>Designed to </a:t>
            </a:r>
            <a:r>
              <a:rPr lang="en-US" sz="2400" b="1" dirty="0"/>
              <a:t>facilitate interoperability of major cryptocurrencies and allow smart contracts</a:t>
            </a:r>
          </a:p>
          <a:p>
            <a:r>
              <a:rPr lang="en-US" sz="2400" dirty="0">
                <a:sym typeface="Wingdings" panose="05000000000000000000" pitchFamily="2" charset="2"/>
              </a:rPr>
              <a:t>A hybrid </a:t>
            </a:r>
            <a:r>
              <a:rPr lang="en-US" sz="2400" dirty="0" err="1">
                <a:sym typeface="Wingdings" panose="05000000000000000000" pitchFamily="2" charset="2"/>
              </a:rPr>
              <a:t>blockchain</a:t>
            </a:r>
            <a:r>
              <a:rPr lang="en-US" sz="2400" dirty="0">
                <a:sym typeface="Wingdings" panose="05000000000000000000" pitchFamily="2" charset="2"/>
              </a:rPr>
              <a:t> application platform that combines a modified bitcoin core and a modified </a:t>
            </a:r>
            <a:r>
              <a:rPr lang="en-US" sz="2400" dirty="0" err="1">
                <a:sym typeface="Wingdings" panose="05000000000000000000" pitchFamily="2" charset="2"/>
              </a:rPr>
              <a:t>Ethereum</a:t>
            </a:r>
            <a:r>
              <a:rPr lang="en-US" sz="2400" dirty="0">
                <a:sym typeface="Wingdings" panose="05000000000000000000" pitchFamily="2" charset="2"/>
              </a:rPr>
              <a:t> Virtual Machine (EVM)</a:t>
            </a:r>
          </a:p>
          <a:p>
            <a:r>
              <a:rPr lang="en-US" sz="2400" dirty="0">
                <a:sym typeface="Wingdings" panose="05000000000000000000" pitchFamily="2" charset="2"/>
              </a:rPr>
              <a:t>Proof-of-Stake consensus algorithm</a:t>
            </a:r>
          </a:p>
          <a:p>
            <a:endParaRPr lang="en-US"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32</a:t>
            </a:fld>
            <a:endParaRPr lang="en-US"/>
          </a:p>
        </p:txBody>
      </p:sp>
      <p:pic>
        <p:nvPicPr>
          <p:cNvPr id="7" name="Picture 6"/>
          <p:cNvPicPr>
            <a:picLocks noChangeAspect="1"/>
          </p:cNvPicPr>
          <p:nvPr/>
        </p:nvPicPr>
        <p:blipFill>
          <a:blip r:embed="rId2"/>
          <a:stretch>
            <a:fillRect/>
          </a:stretch>
        </p:blipFill>
        <p:spPr>
          <a:xfrm>
            <a:off x="4692015" y="446882"/>
            <a:ext cx="1162050" cy="1162050"/>
          </a:xfrm>
          <a:prstGeom prst="rect">
            <a:avLst/>
          </a:prstGeom>
        </p:spPr>
      </p:pic>
      <p:pic>
        <p:nvPicPr>
          <p:cNvPr id="8" name="Picture 7"/>
          <p:cNvPicPr>
            <a:picLocks noChangeAspect="1"/>
          </p:cNvPicPr>
          <p:nvPr/>
        </p:nvPicPr>
        <p:blipFill>
          <a:blip r:embed="rId3"/>
          <a:stretch>
            <a:fillRect/>
          </a:stretch>
        </p:blipFill>
        <p:spPr>
          <a:xfrm>
            <a:off x="3924881" y="4758640"/>
            <a:ext cx="4182218" cy="1158340"/>
          </a:xfrm>
          <a:prstGeom prst="rect">
            <a:avLst/>
          </a:prstGeom>
        </p:spPr>
      </p:pic>
    </p:spTree>
    <p:extLst>
      <p:ext uri="{BB962C8B-B14F-4D97-AF65-F5344CB8AC3E}">
        <p14:creationId xmlns:p14="http://schemas.microsoft.com/office/powerpoint/2010/main" val="1112563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Omisego</a:t>
            </a:r>
            <a:endParaRPr lang="en-US" dirty="0"/>
          </a:p>
        </p:txBody>
      </p:sp>
      <p:sp>
        <p:nvSpPr>
          <p:cNvPr id="3" name="Content Placeholder 2"/>
          <p:cNvSpPr>
            <a:spLocks noGrp="1"/>
          </p:cNvSpPr>
          <p:nvPr>
            <p:ph idx="1"/>
          </p:nvPr>
        </p:nvSpPr>
        <p:spPr/>
        <p:txBody>
          <a:bodyPr>
            <a:normAutofit/>
          </a:bodyPr>
          <a:lstStyle/>
          <a:p>
            <a:r>
              <a:rPr lang="en-US" b="1" dirty="0">
                <a:sym typeface="Wingdings" panose="05000000000000000000" pitchFamily="2" charset="2"/>
              </a:rPr>
              <a:t>Online payment platform and decentralized exchange </a:t>
            </a:r>
            <a:r>
              <a:rPr lang="en-US" dirty="0">
                <a:sym typeface="Wingdings" panose="05000000000000000000" pitchFamily="2" charset="2"/>
              </a:rPr>
              <a:t>built on </a:t>
            </a:r>
            <a:r>
              <a:rPr lang="en-US" dirty="0" err="1">
                <a:sym typeface="Wingdings" panose="05000000000000000000" pitchFamily="2" charset="2"/>
              </a:rPr>
              <a:t>Ethereum</a:t>
            </a:r>
            <a:endParaRPr lang="en-US" dirty="0">
              <a:sym typeface="Wingdings" panose="05000000000000000000" pitchFamily="2" charset="2"/>
            </a:endParaRPr>
          </a:p>
          <a:p>
            <a:pPr lvl="1"/>
            <a:r>
              <a:rPr lang="en-US" dirty="0">
                <a:sym typeface="Wingdings" panose="05000000000000000000" pitchFamily="2" charset="2"/>
              </a:rPr>
              <a:t>Public and </a:t>
            </a:r>
            <a:r>
              <a:rPr lang="en-US" dirty="0" err="1">
                <a:sym typeface="Wingdings" panose="05000000000000000000" pitchFamily="2" charset="2"/>
              </a:rPr>
              <a:t>permissionless</a:t>
            </a:r>
            <a:endParaRPr lang="en-US" dirty="0">
              <a:sym typeface="Wingdings" panose="05000000000000000000" pitchFamily="2" charset="2"/>
            </a:endParaRPr>
          </a:p>
          <a:p>
            <a:pPr lvl="1"/>
            <a:r>
              <a:rPr lang="en-US" dirty="0">
                <a:sym typeface="Wingdings" panose="05000000000000000000" pitchFamily="2" charset="2"/>
              </a:rPr>
              <a:t>Allow transactions of fiat money and </a:t>
            </a:r>
            <a:r>
              <a:rPr lang="en-US" dirty="0" err="1">
                <a:sym typeface="Wingdings" panose="05000000000000000000" pitchFamily="2" charset="2"/>
              </a:rPr>
              <a:t>digitial</a:t>
            </a:r>
            <a:r>
              <a:rPr lang="en-US" dirty="0">
                <a:sym typeface="Wingdings" panose="05000000000000000000" pitchFamily="2" charset="2"/>
              </a:rPr>
              <a:t> currencies</a:t>
            </a:r>
          </a:p>
          <a:p>
            <a:pPr lvl="1"/>
            <a:r>
              <a:rPr lang="en-US" dirty="0">
                <a:sym typeface="Wingdings" panose="05000000000000000000" pitchFamily="2" charset="2"/>
              </a:rPr>
              <a:t>Low cost, fast transactions</a:t>
            </a:r>
          </a:p>
          <a:p>
            <a:r>
              <a:rPr lang="en-US" dirty="0">
                <a:sym typeface="Wingdings" panose="05000000000000000000" pitchFamily="2" charset="2"/>
              </a:rPr>
              <a:t>“</a:t>
            </a:r>
            <a:r>
              <a:rPr lang="en-US" b="1" dirty="0" err="1">
                <a:sym typeface="Wingdings" panose="05000000000000000000" pitchFamily="2" charset="2"/>
              </a:rPr>
              <a:t>Unbank</a:t>
            </a:r>
            <a:r>
              <a:rPr lang="en-US" b="1" dirty="0">
                <a:sym typeface="Wingdings" panose="05000000000000000000" pitchFamily="2" charset="2"/>
              </a:rPr>
              <a:t> the banked”</a:t>
            </a:r>
          </a:p>
          <a:p>
            <a:pPr lvl="1"/>
            <a:r>
              <a:rPr lang="en-US" b="1" dirty="0">
                <a:sym typeface="Wingdings" panose="05000000000000000000" pitchFamily="2" charset="2"/>
              </a:rPr>
              <a:t>Provide financial services to everyone</a:t>
            </a:r>
          </a:p>
          <a:p>
            <a:r>
              <a:rPr lang="en-US" dirty="0" err="1">
                <a:sym typeface="Wingdings" panose="05000000000000000000" pitchFamily="2" charset="2"/>
              </a:rPr>
              <a:t>Omise</a:t>
            </a:r>
            <a:r>
              <a:rPr lang="en-US" dirty="0">
                <a:sym typeface="Wingdings" panose="05000000000000000000" pitchFamily="2" charset="2"/>
              </a:rPr>
              <a:t> is a venture-backed payments company based in </a:t>
            </a:r>
            <a:r>
              <a:rPr lang="en-US" b="1" dirty="0">
                <a:sym typeface="Wingdings" panose="05000000000000000000" pitchFamily="2" charset="2"/>
              </a:rPr>
              <a:t>Thailand</a:t>
            </a:r>
          </a:p>
          <a:p>
            <a:pPr lvl="1"/>
            <a:r>
              <a:rPr lang="en-US" dirty="0">
                <a:sym typeface="Wingdings" panose="05000000000000000000" pitchFamily="2" charset="2"/>
              </a:rPr>
              <a:t>Has expanded to many Asia-Pacific countries</a:t>
            </a:r>
          </a:p>
          <a:p>
            <a:pPr lvl="1"/>
            <a:r>
              <a:rPr lang="en-US" dirty="0">
                <a:sym typeface="Wingdings" panose="05000000000000000000" pitchFamily="2" charset="2"/>
              </a:rPr>
              <a:t>Backed by founders of </a:t>
            </a:r>
            <a:r>
              <a:rPr lang="en-US" dirty="0" err="1">
                <a:sym typeface="Wingdings" panose="05000000000000000000" pitchFamily="2" charset="2"/>
              </a:rPr>
              <a:t>Ethereum</a:t>
            </a:r>
            <a:r>
              <a:rPr lang="en-US" dirty="0">
                <a:sym typeface="Wingdings" panose="05000000000000000000" pitchFamily="2" charset="2"/>
              </a:rPr>
              <a:t>: </a:t>
            </a:r>
            <a:r>
              <a:rPr lang="en-US" dirty="0" err="1">
                <a:sym typeface="Wingdings" panose="05000000000000000000" pitchFamily="2" charset="2"/>
              </a:rPr>
              <a:t>Vitalik</a:t>
            </a:r>
            <a:r>
              <a:rPr lang="en-US" dirty="0">
                <a:sym typeface="Wingdings" panose="05000000000000000000" pitchFamily="2" charset="2"/>
              </a:rPr>
              <a:t> </a:t>
            </a:r>
            <a:r>
              <a:rPr lang="en-US" dirty="0" err="1">
                <a:sym typeface="Wingdings" panose="05000000000000000000" pitchFamily="2" charset="2"/>
              </a:rPr>
              <a:t>Buterin</a:t>
            </a:r>
            <a:r>
              <a:rPr lang="en-US" dirty="0">
                <a:sym typeface="Wingdings" panose="05000000000000000000" pitchFamily="2" charset="2"/>
              </a:rPr>
              <a:t> and Gavin Wood</a:t>
            </a:r>
          </a:p>
          <a:p>
            <a:r>
              <a:rPr lang="en-US" dirty="0">
                <a:sym typeface="Wingdings" panose="05000000000000000000" pitchFamily="2" charset="2"/>
              </a:rPr>
              <a:t>ICO raised over $20 million</a:t>
            </a:r>
          </a:p>
          <a:p>
            <a:endParaRPr lang="en-US" dirty="0">
              <a:sym typeface="Wingdings" panose="05000000000000000000" pitchFamily="2" charset="2"/>
            </a:endParaRP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33</a:t>
            </a:fld>
            <a:endParaRPr lang="en-US"/>
          </a:p>
        </p:txBody>
      </p:sp>
      <p:pic>
        <p:nvPicPr>
          <p:cNvPr id="8" name="Picture 7"/>
          <p:cNvPicPr>
            <a:picLocks noChangeAspect="1"/>
          </p:cNvPicPr>
          <p:nvPr/>
        </p:nvPicPr>
        <p:blipFill>
          <a:blip r:embed="rId2"/>
          <a:stretch>
            <a:fillRect/>
          </a:stretch>
        </p:blipFill>
        <p:spPr>
          <a:xfrm>
            <a:off x="5206365" y="389733"/>
            <a:ext cx="1390650" cy="1390650"/>
          </a:xfrm>
          <a:prstGeom prst="rect">
            <a:avLst/>
          </a:prstGeom>
        </p:spPr>
      </p:pic>
    </p:spTree>
    <p:extLst>
      <p:ext uri="{BB962C8B-B14F-4D97-AF65-F5344CB8AC3E}">
        <p14:creationId xmlns:p14="http://schemas.microsoft.com/office/powerpoint/2010/main" val="381228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Public </a:t>
            </a:r>
            <a:r>
              <a:rPr lang="en-US" dirty="0" err="1">
                <a:sym typeface="Wingdings" panose="05000000000000000000" pitchFamily="2" charset="2"/>
              </a:rPr>
              <a:t>blockchain</a:t>
            </a:r>
            <a:r>
              <a:rPr lang="en-US" dirty="0">
                <a:sym typeface="Wingdings" panose="05000000000000000000" pitchFamily="2" charset="2"/>
              </a:rPr>
              <a:t> platform that provides decentralized </a:t>
            </a:r>
            <a:r>
              <a:rPr lang="en-US" dirty="0" err="1">
                <a:sym typeface="Wingdings" panose="05000000000000000000" pitchFamily="2" charset="2"/>
              </a:rPr>
              <a:t>blockchain</a:t>
            </a:r>
            <a:r>
              <a:rPr lang="en-US" dirty="0">
                <a:sym typeface="Wingdings" panose="05000000000000000000" pitchFamily="2" charset="2"/>
              </a:rPr>
              <a:t> applications </a:t>
            </a:r>
          </a:p>
          <a:p>
            <a:r>
              <a:rPr lang="en-US" dirty="0">
                <a:sym typeface="Wingdings" panose="05000000000000000000" pitchFamily="2" charset="2"/>
              </a:rPr>
              <a:t>Founded in May 2016</a:t>
            </a:r>
          </a:p>
          <a:p>
            <a:r>
              <a:rPr lang="en-US" dirty="0">
                <a:sym typeface="Wingdings" panose="05000000000000000000" pitchFamily="2" charset="2"/>
              </a:rPr>
              <a:t>Goal is similar to </a:t>
            </a:r>
            <a:r>
              <a:rPr lang="en-US" dirty="0" err="1">
                <a:sym typeface="Wingdings" panose="05000000000000000000" pitchFamily="2" charset="2"/>
              </a:rPr>
              <a:t>Ethereum</a:t>
            </a: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34</a:t>
            </a:fld>
            <a:endParaRPr lang="en-US"/>
          </a:p>
        </p:txBody>
      </p:sp>
      <p:pic>
        <p:nvPicPr>
          <p:cNvPr id="6" name="Picture 5"/>
          <p:cNvPicPr>
            <a:picLocks noChangeAspect="1"/>
          </p:cNvPicPr>
          <p:nvPr/>
        </p:nvPicPr>
        <p:blipFill>
          <a:blip r:embed="rId2"/>
          <a:stretch>
            <a:fillRect/>
          </a:stretch>
        </p:blipFill>
        <p:spPr>
          <a:xfrm>
            <a:off x="1940222" y="3459206"/>
            <a:ext cx="7803556" cy="1871634"/>
          </a:xfrm>
          <a:prstGeom prst="rect">
            <a:avLst/>
          </a:prstGeom>
        </p:spPr>
      </p:pic>
      <p:pic>
        <p:nvPicPr>
          <p:cNvPr id="11266" name="Picture 2" descr="Lis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5676" y="581053"/>
            <a:ext cx="529576" cy="78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8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Zcash</a:t>
            </a:r>
            <a:endParaRPr lang="en-US" dirty="0"/>
          </a:p>
        </p:txBody>
      </p:sp>
      <p:sp>
        <p:nvSpPr>
          <p:cNvPr id="3" name="Content Placeholder 2"/>
          <p:cNvSpPr>
            <a:spLocks noGrp="1"/>
          </p:cNvSpPr>
          <p:nvPr>
            <p:ph idx="1"/>
          </p:nvPr>
        </p:nvSpPr>
        <p:spPr/>
        <p:txBody>
          <a:bodyPr>
            <a:normAutofit/>
          </a:bodyPr>
          <a:lstStyle/>
          <a:p>
            <a:r>
              <a:rPr lang="en-US" dirty="0" err="1">
                <a:sym typeface="Wingdings" panose="05000000000000000000" pitchFamily="2" charset="2"/>
              </a:rPr>
              <a:t>Zcash</a:t>
            </a:r>
            <a:r>
              <a:rPr lang="en-US" dirty="0">
                <a:sym typeface="Wingdings" panose="05000000000000000000" pitchFamily="2" charset="2"/>
              </a:rPr>
              <a:t> is a cryptocurrency that grew out of the </a:t>
            </a:r>
            <a:r>
              <a:rPr lang="en-US" dirty="0" err="1">
                <a:sym typeface="Wingdings" panose="05000000000000000000" pitchFamily="2" charset="2"/>
              </a:rPr>
              <a:t>Zerocoin</a:t>
            </a:r>
            <a:r>
              <a:rPr lang="en-US" dirty="0">
                <a:sym typeface="Wingdings" panose="05000000000000000000" pitchFamily="2" charset="2"/>
              </a:rPr>
              <a:t> project, aimed at improving anonymity for Bitcoin users in October 2016</a:t>
            </a:r>
          </a:p>
          <a:p>
            <a:r>
              <a:rPr lang="en-US" dirty="0" err="1">
                <a:sym typeface="Wingdings" panose="05000000000000000000" pitchFamily="2" charset="2"/>
              </a:rPr>
              <a:t>Zcash</a:t>
            </a:r>
            <a:r>
              <a:rPr lang="en-US" dirty="0">
                <a:sym typeface="Wingdings" panose="05000000000000000000" pitchFamily="2" charset="2"/>
              </a:rPr>
              <a:t> payments are published on a public </a:t>
            </a:r>
            <a:r>
              <a:rPr lang="en-US" dirty="0" err="1">
                <a:sym typeface="Wingdings" panose="05000000000000000000" pitchFamily="2" charset="2"/>
              </a:rPr>
              <a:t>blockchain</a:t>
            </a:r>
            <a:r>
              <a:rPr lang="en-US" dirty="0">
                <a:sym typeface="Wingdings" panose="05000000000000000000" pitchFamily="2" charset="2"/>
              </a:rPr>
              <a:t>, but </a:t>
            </a:r>
            <a:r>
              <a:rPr lang="en-US" b="1" dirty="0">
                <a:sym typeface="Wingdings" panose="05000000000000000000" pitchFamily="2" charset="2"/>
              </a:rPr>
              <a:t>users can use an optional privacy feature to conceal the sender, recipient, and amount being transacted</a:t>
            </a:r>
          </a:p>
          <a:p>
            <a:pPr lvl="1"/>
            <a:r>
              <a:rPr lang="en-US" dirty="0">
                <a:sym typeface="Wingdings" panose="05000000000000000000" pitchFamily="2" charset="2"/>
              </a:rPr>
              <a:t>Use zero-knowledge proof signatures </a:t>
            </a:r>
          </a:p>
          <a:p>
            <a:r>
              <a:rPr lang="en-US" dirty="0">
                <a:sym typeface="Wingdings" panose="05000000000000000000" pitchFamily="2" charset="2"/>
              </a:rPr>
              <a:t>Like Bitcoin, </a:t>
            </a:r>
            <a:r>
              <a:rPr lang="en-US" dirty="0" err="1">
                <a:sym typeface="Wingdings" panose="05000000000000000000" pitchFamily="2" charset="2"/>
              </a:rPr>
              <a:t>Zcash</a:t>
            </a:r>
            <a:r>
              <a:rPr lang="en-US" dirty="0">
                <a:sym typeface="Wingdings" panose="05000000000000000000" pitchFamily="2" charset="2"/>
              </a:rPr>
              <a:t> has a fixed total supply of 21 million units</a:t>
            </a:r>
          </a:p>
          <a:p>
            <a:r>
              <a:rPr lang="en-US" dirty="0" err="1">
                <a:sym typeface="Wingdings" panose="05000000000000000000" pitchFamily="2" charset="2"/>
              </a:rPr>
              <a:t>Zcash</a:t>
            </a:r>
            <a:r>
              <a:rPr lang="en-US" dirty="0">
                <a:sym typeface="Wingdings" panose="05000000000000000000" pitchFamily="2" charset="2"/>
              </a:rPr>
              <a:t> also provides the option of "selective disclosure", allowing a user to prove payment for auditing purposes</a:t>
            </a:r>
          </a:p>
          <a:p>
            <a:pPr lvl="1"/>
            <a:r>
              <a:rPr lang="en-US" dirty="0">
                <a:sym typeface="Wingdings" panose="05000000000000000000" pitchFamily="2" charset="2"/>
              </a:rPr>
              <a:t>Compliance with anti-money laundering or tax regulations</a:t>
            </a: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35</a:t>
            </a:fld>
            <a:endParaRPr lang="en-US"/>
          </a:p>
        </p:txBody>
      </p:sp>
      <p:pic>
        <p:nvPicPr>
          <p:cNvPr id="6" name="Picture 5"/>
          <p:cNvPicPr>
            <a:picLocks noChangeAspect="1"/>
          </p:cNvPicPr>
          <p:nvPr/>
        </p:nvPicPr>
        <p:blipFill>
          <a:blip r:embed="rId2"/>
          <a:stretch>
            <a:fillRect/>
          </a:stretch>
        </p:blipFill>
        <p:spPr>
          <a:xfrm>
            <a:off x="4552950" y="624209"/>
            <a:ext cx="777874" cy="777874"/>
          </a:xfrm>
          <a:prstGeom prst="rect">
            <a:avLst/>
          </a:prstGeom>
        </p:spPr>
      </p:pic>
    </p:spTree>
    <p:extLst>
      <p:ext uri="{BB962C8B-B14F-4D97-AF65-F5344CB8AC3E}">
        <p14:creationId xmlns:p14="http://schemas.microsoft.com/office/powerpoint/2010/main" val="2751770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7381240" cy="1325563"/>
          </a:xfrm>
        </p:spPr>
        <p:txBody>
          <a:bodyPr>
            <a:normAutofit/>
          </a:bodyPr>
          <a:lstStyle/>
          <a:p>
            <a:r>
              <a:rPr lang="en-US" dirty="0"/>
              <a:t>Classifications of </a:t>
            </a:r>
            <a:r>
              <a:rPr lang="en-US" dirty="0" err="1"/>
              <a:t>Cyptocurrencies</a:t>
            </a:r>
            <a:r>
              <a:rPr lang="en-US" dirty="0"/>
              <a:t> based on Hash Type and Consensus Algorithm</a:t>
            </a:r>
          </a:p>
        </p:txBody>
      </p:sp>
      <p:sp>
        <p:nvSpPr>
          <p:cNvPr id="7" name="Content Placeholder 6"/>
          <p:cNvSpPr>
            <a:spLocks noGrp="1"/>
          </p:cNvSpPr>
          <p:nvPr>
            <p:ph idx="1"/>
          </p:nvPr>
        </p:nvSpPr>
        <p:spPr/>
        <p:txBody>
          <a:bodyPr/>
          <a:lstStyle/>
          <a:p>
            <a:pPr marL="0" indent="0">
              <a:buNone/>
            </a:pPr>
            <a:endParaRPr lang="en-US" dirty="0"/>
          </a:p>
          <a:p>
            <a:pPr marL="0" indent="0">
              <a:buNone/>
            </a:pPr>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023171217"/>
              </p:ext>
            </p:extLst>
          </p:nvPr>
        </p:nvGraphicFramePr>
        <p:xfrm>
          <a:off x="2152650" y="2019936"/>
          <a:ext cx="7790136" cy="2703793"/>
        </p:xfrm>
        <a:graphic>
          <a:graphicData uri="http://schemas.openxmlformats.org/drawingml/2006/table">
            <a:tbl>
              <a:tblPr firstRow="1" bandRow="1">
                <a:tableStyleId>{5C22544A-7EE6-4342-B048-85BDC9FD1C3A}</a:tableStyleId>
              </a:tblPr>
              <a:tblGrid>
                <a:gridCol w="1749972">
                  <a:extLst>
                    <a:ext uri="{9D8B030D-6E8A-4147-A177-3AD203B41FA5}">
                      <a16:colId xmlns:a16="http://schemas.microsoft.com/office/drawing/2014/main" val="1858720573"/>
                    </a:ext>
                  </a:extLst>
                </a:gridCol>
                <a:gridCol w="6040164">
                  <a:extLst>
                    <a:ext uri="{9D8B030D-6E8A-4147-A177-3AD203B41FA5}">
                      <a16:colId xmlns:a16="http://schemas.microsoft.com/office/drawing/2014/main" val="2530970336"/>
                    </a:ext>
                  </a:extLst>
                </a:gridCol>
              </a:tblGrid>
              <a:tr h="309854">
                <a:tc>
                  <a:txBody>
                    <a:bodyPr/>
                    <a:lstStyle/>
                    <a:p>
                      <a:pPr algn="ctr" latinLnBrk="1"/>
                      <a:r>
                        <a:rPr lang="en-US" altLang="ko-KR" sz="1400" dirty="0"/>
                        <a:t>TYPE</a:t>
                      </a:r>
                      <a:endParaRPr lang="ko-KR" altLang="en-US" sz="1400" dirty="0"/>
                    </a:p>
                  </a:txBody>
                  <a:tcPr marL="68580" marR="68580" marT="34290" marB="34290"/>
                </a:tc>
                <a:tc>
                  <a:txBody>
                    <a:bodyPr/>
                    <a:lstStyle/>
                    <a:p>
                      <a:pPr algn="ctr" latinLnBrk="1"/>
                      <a:r>
                        <a:rPr lang="en-US" altLang="ko-KR" sz="1400" dirty="0"/>
                        <a:t>COIN</a:t>
                      </a:r>
                      <a:endParaRPr lang="ko-KR" altLang="en-US" sz="1400" dirty="0"/>
                    </a:p>
                  </a:txBody>
                  <a:tcPr marL="68580" marR="68580" marT="34290" marB="34290"/>
                </a:tc>
                <a:extLst>
                  <a:ext uri="{0D108BD9-81ED-4DB2-BD59-A6C34878D82A}">
                    <a16:rowId xmlns:a16="http://schemas.microsoft.com/office/drawing/2014/main" val="2839115548"/>
                  </a:ext>
                </a:extLst>
              </a:tr>
              <a:tr h="309854">
                <a:tc>
                  <a:txBody>
                    <a:bodyPr/>
                    <a:lstStyle/>
                    <a:p>
                      <a:pPr latinLnBrk="1"/>
                      <a:r>
                        <a:rPr lang="en-US" altLang="ko-KR" sz="1400" dirty="0"/>
                        <a:t>SHA-256-based</a:t>
                      </a:r>
                      <a:endParaRPr lang="ko-KR" altLang="en-US" sz="1400" dirty="0"/>
                    </a:p>
                  </a:txBody>
                  <a:tcPr marL="68580" marR="68580" marT="34290" marB="34290"/>
                </a:tc>
                <a:tc>
                  <a:txBody>
                    <a:bodyPr/>
                    <a:lstStyle/>
                    <a:p>
                      <a:pPr latinLnBrk="1"/>
                      <a:r>
                        <a:rPr lang="en-US" altLang="ko-KR" sz="1400" dirty="0"/>
                        <a:t>Bitcoin, Bitcoin Cash, </a:t>
                      </a:r>
                      <a:r>
                        <a:rPr lang="en-US" altLang="ko-KR" sz="1400" dirty="0" err="1"/>
                        <a:t>Namecoin</a:t>
                      </a:r>
                      <a:r>
                        <a:rPr lang="en-US" altLang="ko-KR" sz="1400" dirty="0"/>
                        <a:t>, </a:t>
                      </a:r>
                      <a:r>
                        <a:rPr lang="en-US" altLang="ko-KR" sz="1400" dirty="0" err="1"/>
                        <a:t>Peercoin</a:t>
                      </a:r>
                      <a:r>
                        <a:rPr lang="en-US" altLang="ko-KR" sz="1400" dirty="0"/>
                        <a:t>, </a:t>
                      </a:r>
                      <a:r>
                        <a:rPr lang="en-US" altLang="ko-KR" sz="1400" dirty="0" err="1"/>
                        <a:t>NuBits</a:t>
                      </a:r>
                      <a:endParaRPr lang="ko-KR" altLang="en-US" sz="1400" dirty="0"/>
                    </a:p>
                  </a:txBody>
                  <a:tcPr marL="68580" marR="68580" marT="34290" marB="34290"/>
                </a:tc>
                <a:extLst>
                  <a:ext uri="{0D108BD9-81ED-4DB2-BD59-A6C34878D82A}">
                    <a16:rowId xmlns:a16="http://schemas.microsoft.com/office/drawing/2014/main" val="3671257034"/>
                  </a:ext>
                </a:extLst>
              </a:tr>
              <a:tr h="309854">
                <a:tc>
                  <a:txBody>
                    <a:bodyPr/>
                    <a:lstStyle/>
                    <a:p>
                      <a:pPr latinLnBrk="1"/>
                      <a:r>
                        <a:rPr lang="en-US" altLang="ko-KR" sz="1400" dirty="0" err="1"/>
                        <a:t>Scrypt</a:t>
                      </a:r>
                      <a:r>
                        <a:rPr lang="en-US" altLang="ko-KR" sz="1400" dirty="0"/>
                        <a:t>-based</a:t>
                      </a:r>
                      <a:endParaRPr lang="ko-KR" altLang="en-US" sz="1400" dirty="0"/>
                    </a:p>
                  </a:txBody>
                  <a:tcPr marL="68580" marR="68580" marT="34290" marB="34290"/>
                </a:tc>
                <a:tc>
                  <a:txBody>
                    <a:bodyPr/>
                    <a:lstStyle/>
                    <a:p>
                      <a:pPr latinLnBrk="1"/>
                      <a:r>
                        <a:rPr lang="en-US" altLang="ko-KR" sz="1400" dirty="0" err="1"/>
                        <a:t>Auroracoin</a:t>
                      </a:r>
                      <a:r>
                        <a:rPr lang="en-US" altLang="ko-KR" sz="1400" dirty="0"/>
                        <a:t>, Dogecoin, </a:t>
                      </a:r>
                      <a:r>
                        <a:rPr lang="en-US" altLang="ko-KR" sz="1400" dirty="0" err="1"/>
                        <a:t>Litecoin</a:t>
                      </a:r>
                      <a:r>
                        <a:rPr lang="en-US" altLang="ko-KR" sz="1400" dirty="0"/>
                        <a:t>, </a:t>
                      </a:r>
                      <a:r>
                        <a:rPr lang="en-US" altLang="ko-KR" sz="1400" dirty="0" err="1"/>
                        <a:t>PotCoin</a:t>
                      </a:r>
                      <a:endParaRPr lang="ko-KR" altLang="en-US" sz="1400" dirty="0"/>
                    </a:p>
                  </a:txBody>
                  <a:tcPr marL="68580" marR="68580" marT="34290" marB="34290"/>
                </a:tc>
                <a:extLst>
                  <a:ext uri="{0D108BD9-81ED-4DB2-BD59-A6C34878D82A}">
                    <a16:rowId xmlns:a16="http://schemas.microsoft.com/office/drawing/2014/main" val="3768754357"/>
                  </a:ext>
                </a:extLst>
              </a:tr>
              <a:tr h="309854">
                <a:tc>
                  <a:txBody>
                    <a:bodyPr/>
                    <a:lstStyle/>
                    <a:p>
                      <a:pPr latinLnBrk="1"/>
                      <a:r>
                        <a:rPr lang="en-US" altLang="ko-KR" sz="1400" dirty="0" err="1"/>
                        <a:t>Zerocoin</a:t>
                      </a:r>
                      <a:r>
                        <a:rPr lang="en-US" altLang="ko-KR" sz="1400" dirty="0"/>
                        <a:t>-based</a:t>
                      </a:r>
                      <a:endParaRPr lang="ko-KR" altLang="en-US" sz="1400" dirty="0"/>
                    </a:p>
                  </a:txBody>
                  <a:tcPr marL="68580" marR="68580" marT="34290" marB="34290"/>
                </a:tc>
                <a:tc>
                  <a:txBody>
                    <a:bodyPr/>
                    <a:lstStyle/>
                    <a:p>
                      <a:pPr latinLnBrk="1"/>
                      <a:r>
                        <a:rPr lang="en-US" altLang="ko-KR" sz="1400" dirty="0" err="1"/>
                        <a:t>Zcash</a:t>
                      </a:r>
                      <a:r>
                        <a:rPr lang="en-US" altLang="ko-KR" sz="1400" dirty="0"/>
                        <a:t>, </a:t>
                      </a:r>
                      <a:r>
                        <a:rPr lang="en-US" altLang="ko-KR" sz="1400" dirty="0" err="1"/>
                        <a:t>Zcoin</a:t>
                      </a:r>
                      <a:r>
                        <a:rPr lang="en-US" altLang="ko-KR" sz="1400" dirty="0"/>
                        <a:t>, </a:t>
                      </a:r>
                      <a:r>
                        <a:rPr lang="en-US" altLang="ko-KR" sz="1400" dirty="0" err="1"/>
                        <a:t>ZeroVert</a:t>
                      </a:r>
                      <a:endParaRPr lang="ko-KR" altLang="en-US" sz="1400" dirty="0"/>
                    </a:p>
                  </a:txBody>
                  <a:tcPr marL="68580" marR="68580" marT="34290" marB="34290"/>
                </a:tc>
                <a:extLst>
                  <a:ext uri="{0D108BD9-81ED-4DB2-BD59-A6C34878D82A}">
                    <a16:rowId xmlns:a16="http://schemas.microsoft.com/office/drawing/2014/main" val="1121946363"/>
                  </a:ext>
                </a:extLst>
              </a:tr>
              <a:tr h="309854">
                <a:tc>
                  <a:txBody>
                    <a:bodyPr/>
                    <a:lstStyle/>
                    <a:p>
                      <a:pPr latinLnBrk="1"/>
                      <a:r>
                        <a:rPr lang="en-US" altLang="ko-KR" sz="1400" dirty="0" err="1"/>
                        <a:t>CryptoNote</a:t>
                      </a:r>
                      <a:r>
                        <a:rPr lang="en-US" altLang="ko-KR" sz="1400" dirty="0"/>
                        <a:t>-based</a:t>
                      </a:r>
                      <a:endParaRPr lang="ko-KR" altLang="en-US" sz="1400" dirty="0"/>
                    </a:p>
                  </a:txBody>
                  <a:tcPr marL="68580" marR="68580" marT="34290" marB="34290"/>
                </a:tc>
                <a:tc>
                  <a:txBody>
                    <a:bodyPr/>
                    <a:lstStyle/>
                    <a:p>
                      <a:pPr latinLnBrk="1"/>
                      <a:r>
                        <a:rPr lang="en-US" altLang="ko-KR" sz="1400" dirty="0" err="1"/>
                        <a:t>Bytecoin</a:t>
                      </a:r>
                      <a:r>
                        <a:rPr lang="en-US" altLang="ko-KR" sz="1400" dirty="0"/>
                        <a:t>, </a:t>
                      </a:r>
                      <a:r>
                        <a:rPr lang="en-US" altLang="ko-KR" sz="1400" dirty="0" err="1"/>
                        <a:t>Monero</a:t>
                      </a:r>
                      <a:r>
                        <a:rPr lang="en-US" altLang="ko-KR" sz="1400" dirty="0"/>
                        <a:t>, </a:t>
                      </a:r>
                      <a:r>
                        <a:rPr lang="en-US" altLang="ko-KR" sz="1400" dirty="0" err="1"/>
                        <a:t>DigitalNote</a:t>
                      </a:r>
                      <a:r>
                        <a:rPr lang="en-US" altLang="ko-KR" sz="1400" dirty="0"/>
                        <a:t>, </a:t>
                      </a:r>
                      <a:r>
                        <a:rPr lang="en-US" altLang="ko-KR" sz="1400" dirty="0" err="1"/>
                        <a:t>Boolberry</a:t>
                      </a:r>
                      <a:endParaRPr lang="ko-KR" altLang="en-US" sz="1400" dirty="0"/>
                    </a:p>
                  </a:txBody>
                  <a:tcPr marL="68580" marR="68580" marT="34290" marB="34290"/>
                </a:tc>
                <a:extLst>
                  <a:ext uri="{0D108BD9-81ED-4DB2-BD59-A6C34878D82A}">
                    <a16:rowId xmlns:a16="http://schemas.microsoft.com/office/drawing/2014/main" val="3007014677"/>
                  </a:ext>
                </a:extLst>
              </a:tr>
              <a:tr h="309854">
                <a:tc>
                  <a:txBody>
                    <a:bodyPr/>
                    <a:lstStyle/>
                    <a:p>
                      <a:pPr latinLnBrk="1"/>
                      <a:r>
                        <a:rPr lang="en-US" altLang="ko-KR" sz="1400" dirty="0" err="1"/>
                        <a:t>Ethash</a:t>
                      </a:r>
                      <a:r>
                        <a:rPr lang="en-US" altLang="ko-KR" sz="1400" dirty="0"/>
                        <a:t>-based</a:t>
                      </a:r>
                      <a:endParaRPr lang="ko-KR" altLang="en-US" sz="1400" dirty="0"/>
                    </a:p>
                  </a:txBody>
                  <a:tcPr marL="68580" marR="68580" marT="34290" marB="34290"/>
                </a:tc>
                <a:tc>
                  <a:txBody>
                    <a:bodyPr/>
                    <a:lstStyle/>
                    <a:p>
                      <a:pPr latinLnBrk="1"/>
                      <a:r>
                        <a:rPr lang="en-US" altLang="ko-KR" sz="1400" dirty="0" err="1"/>
                        <a:t>Ethereum</a:t>
                      </a:r>
                      <a:r>
                        <a:rPr lang="en-US" altLang="ko-KR" sz="1400" dirty="0"/>
                        <a:t>, </a:t>
                      </a:r>
                      <a:r>
                        <a:rPr lang="en-US" altLang="ko-KR" sz="1400" dirty="0" err="1"/>
                        <a:t>Ethereum</a:t>
                      </a:r>
                      <a:r>
                        <a:rPr lang="en-US" altLang="ko-KR" sz="1400" dirty="0"/>
                        <a:t> Classic, </a:t>
                      </a:r>
                      <a:r>
                        <a:rPr lang="en-US" altLang="ko-KR" sz="1400" dirty="0" err="1"/>
                        <a:t>Ubiq</a:t>
                      </a:r>
                      <a:endParaRPr lang="ko-KR" altLang="en-US" sz="1400" dirty="0"/>
                    </a:p>
                  </a:txBody>
                  <a:tcPr marL="68580" marR="68580" marT="34290" marB="34290"/>
                </a:tc>
                <a:extLst>
                  <a:ext uri="{0D108BD9-81ED-4DB2-BD59-A6C34878D82A}">
                    <a16:rowId xmlns:a16="http://schemas.microsoft.com/office/drawing/2014/main" val="702356884"/>
                  </a:ext>
                </a:extLst>
              </a:tr>
              <a:tr h="309854">
                <a:tc>
                  <a:txBody>
                    <a:bodyPr/>
                    <a:lstStyle/>
                    <a:p>
                      <a:pPr latinLnBrk="1"/>
                      <a:r>
                        <a:rPr lang="en-US" altLang="ko-KR" sz="1400" dirty="0"/>
                        <a:t>Other proof-of-work</a:t>
                      </a:r>
                      <a:endParaRPr lang="ko-KR" altLang="en-US" sz="1400" dirty="0"/>
                    </a:p>
                  </a:txBody>
                  <a:tcPr marL="68580" marR="68580" marT="34290" marB="34290"/>
                </a:tc>
                <a:tc>
                  <a:txBody>
                    <a:bodyPr/>
                    <a:lstStyle/>
                    <a:p>
                      <a:pPr latinLnBrk="1"/>
                      <a:r>
                        <a:rPr lang="en-US" altLang="ko-KR" sz="1400" dirty="0"/>
                        <a:t>Dash, </a:t>
                      </a:r>
                      <a:r>
                        <a:rPr lang="en-US" altLang="ko-KR" sz="1400" dirty="0" err="1"/>
                        <a:t>DigiByte</a:t>
                      </a:r>
                      <a:r>
                        <a:rPr lang="en-US" altLang="ko-KR" sz="1400" dirty="0"/>
                        <a:t>, </a:t>
                      </a:r>
                      <a:r>
                        <a:rPr lang="en-US" altLang="ko-KR" sz="1400" dirty="0" err="1"/>
                        <a:t>Primecoin</a:t>
                      </a:r>
                      <a:r>
                        <a:rPr lang="en-US" altLang="ko-KR" sz="1400" dirty="0"/>
                        <a:t>, </a:t>
                      </a:r>
                      <a:r>
                        <a:rPr lang="en-US" altLang="ko-KR" sz="1400" dirty="0" err="1"/>
                        <a:t>Zerocash</a:t>
                      </a:r>
                      <a:endParaRPr lang="ko-KR" altLang="en-US" sz="1400" dirty="0"/>
                    </a:p>
                  </a:txBody>
                  <a:tcPr marL="68580" marR="68580" marT="34290" marB="34290"/>
                </a:tc>
                <a:extLst>
                  <a:ext uri="{0D108BD9-81ED-4DB2-BD59-A6C34878D82A}">
                    <a16:rowId xmlns:a16="http://schemas.microsoft.com/office/drawing/2014/main" val="2709087499"/>
                  </a:ext>
                </a:extLst>
              </a:tr>
              <a:tr h="534815">
                <a:tc>
                  <a:txBody>
                    <a:bodyPr/>
                    <a:lstStyle/>
                    <a:p>
                      <a:pPr latinLnBrk="1"/>
                      <a:r>
                        <a:rPr lang="en-US" altLang="ko-KR" sz="1400" dirty="0"/>
                        <a:t>Non proof-of-work</a:t>
                      </a:r>
                      <a:endParaRPr lang="ko-KR" altLang="en-US" sz="1400" dirty="0"/>
                    </a:p>
                  </a:txBody>
                  <a:tcPr marL="68580" marR="68580" marT="34290" marB="34290"/>
                </a:tc>
                <a:tc>
                  <a:txBody>
                    <a:bodyPr/>
                    <a:lstStyle/>
                    <a:p>
                      <a:pPr latinLnBrk="1"/>
                      <a:r>
                        <a:rPr lang="en-US" altLang="ko-KR" sz="1400" dirty="0" err="1"/>
                        <a:t>BlackCoin</a:t>
                      </a:r>
                      <a:r>
                        <a:rPr lang="en-US" altLang="ko-KR" sz="1400" dirty="0"/>
                        <a:t>, </a:t>
                      </a:r>
                      <a:r>
                        <a:rPr lang="en-US" altLang="ko-KR" sz="1400" dirty="0" err="1"/>
                        <a:t>Burstcoin</a:t>
                      </a:r>
                      <a:r>
                        <a:rPr lang="en-US" altLang="ko-KR" sz="1400" dirty="0"/>
                        <a:t>, Counterparty, </a:t>
                      </a:r>
                      <a:r>
                        <a:rPr lang="en-US" altLang="ko-KR" sz="1400" dirty="0" err="1"/>
                        <a:t>Gridcoin</a:t>
                      </a:r>
                      <a:r>
                        <a:rPr lang="en-US" altLang="ko-KR" sz="1400" dirty="0"/>
                        <a:t>, </a:t>
                      </a:r>
                      <a:r>
                        <a:rPr lang="en-US" altLang="ko-KR" sz="1400" dirty="0" err="1"/>
                        <a:t>Lisk</a:t>
                      </a:r>
                      <a:r>
                        <a:rPr lang="en-US" altLang="ko-KR" sz="1400" dirty="0"/>
                        <a:t>, NEM, Ardor, </a:t>
                      </a:r>
                      <a:r>
                        <a:rPr lang="en-US" altLang="ko-KR" sz="1400" dirty="0" err="1"/>
                        <a:t>Nxt</a:t>
                      </a:r>
                      <a:r>
                        <a:rPr lang="en-US" altLang="ko-KR" sz="1400" dirty="0"/>
                        <a:t>, Waves Platform, Ripple, Stellar, Shadow</a:t>
                      </a:r>
                      <a:endParaRPr lang="ko-KR" altLang="en-US" sz="1400" dirty="0"/>
                    </a:p>
                  </a:txBody>
                  <a:tcPr marL="68580" marR="68580" marT="34290" marB="34290"/>
                </a:tc>
                <a:extLst>
                  <a:ext uri="{0D108BD9-81ED-4DB2-BD59-A6C34878D82A}">
                    <a16:rowId xmlns:a16="http://schemas.microsoft.com/office/drawing/2014/main" val="2495552831"/>
                  </a:ext>
                </a:extLst>
              </a:tr>
            </a:tbl>
          </a:graphicData>
        </a:graphic>
      </p:graphicFrame>
      <p:pic>
        <p:nvPicPr>
          <p:cNvPr id="10" name="Picture 9"/>
          <p:cNvPicPr>
            <a:picLocks noChangeAspect="1"/>
          </p:cNvPicPr>
          <p:nvPr/>
        </p:nvPicPr>
        <p:blipFill>
          <a:blip r:embed="rId2"/>
          <a:stretch>
            <a:fillRect/>
          </a:stretch>
        </p:blipFill>
        <p:spPr>
          <a:xfrm>
            <a:off x="8650322" y="5020541"/>
            <a:ext cx="1292464" cy="286537"/>
          </a:xfrm>
          <a:prstGeom prst="rect">
            <a:avLst/>
          </a:prstGeom>
        </p:spPr>
      </p:pic>
    </p:spTree>
    <p:extLst>
      <p:ext uri="{BB962C8B-B14F-4D97-AF65-F5344CB8AC3E}">
        <p14:creationId xmlns:p14="http://schemas.microsoft.com/office/powerpoint/2010/main" val="2528127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Regulation of Cryptocurrencies</a:t>
            </a:r>
          </a:p>
        </p:txBody>
      </p:sp>
      <p:sp>
        <p:nvSpPr>
          <p:cNvPr id="3" name="Content Placeholder 2"/>
          <p:cNvSpPr>
            <a:spLocks noGrp="1"/>
          </p:cNvSpPr>
          <p:nvPr>
            <p:ph idx="1"/>
          </p:nvPr>
        </p:nvSpPr>
        <p:spPr/>
        <p:txBody>
          <a:bodyPr>
            <a:normAutofit lnSpcReduction="10000"/>
          </a:bodyPr>
          <a:lstStyle/>
          <a:p>
            <a:r>
              <a:rPr lang="en-US" dirty="0"/>
              <a:t>It is legal to hold and transact bitcoins in most countries</a:t>
            </a:r>
          </a:p>
          <a:p>
            <a:r>
              <a:rPr lang="en-US" dirty="0"/>
              <a:t>Australia</a:t>
            </a:r>
          </a:p>
          <a:p>
            <a:pPr lvl="1"/>
            <a:r>
              <a:rPr lang="en-US" dirty="0"/>
              <a:t>Bitcoin is regarded a currency</a:t>
            </a:r>
          </a:p>
          <a:p>
            <a:r>
              <a:rPr lang="en-US" dirty="0"/>
              <a:t>Japan</a:t>
            </a:r>
          </a:p>
          <a:p>
            <a:pPr lvl="1"/>
            <a:r>
              <a:rPr lang="en-US" dirty="0"/>
              <a:t>legal method of payment</a:t>
            </a:r>
          </a:p>
          <a:p>
            <a:r>
              <a:rPr lang="en-US" dirty="0"/>
              <a:t>US</a:t>
            </a:r>
          </a:p>
          <a:p>
            <a:pPr lvl="1"/>
            <a:r>
              <a:rPr lang="en-US" dirty="0"/>
              <a:t>IRS: cryptocurrencies are properties</a:t>
            </a:r>
          </a:p>
          <a:p>
            <a:pPr lvl="1"/>
            <a:r>
              <a:rPr lang="en-US" dirty="0"/>
              <a:t>CFTC: allows Bitcoin futures</a:t>
            </a:r>
          </a:p>
          <a:p>
            <a:r>
              <a:rPr lang="en-US" dirty="0"/>
              <a:t>Europe: still lacks a clear regulatory framework</a:t>
            </a:r>
          </a:p>
          <a:p>
            <a:r>
              <a:rPr lang="en-US" dirty="0"/>
              <a:t>China</a:t>
            </a:r>
          </a:p>
          <a:p>
            <a:pPr lvl="1"/>
            <a:r>
              <a:rPr lang="en-US" dirty="0"/>
              <a:t>banned exchanges between cryptocurrencies and fiat money</a:t>
            </a:r>
          </a:p>
          <a:p>
            <a:r>
              <a:rPr lang="en-US" dirty="0"/>
              <a:t>Korea</a:t>
            </a:r>
          </a:p>
          <a:p>
            <a:pPr lvl="1"/>
            <a:r>
              <a:rPr lang="en-US" dirty="0"/>
              <a:t>planned to ban exchanges but pulled back at protests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37</a:t>
            </a:fld>
            <a:endParaRPr lang="en-US"/>
          </a:p>
        </p:txBody>
      </p:sp>
    </p:spTree>
    <p:extLst>
      <p:ext uri="{BB962C8B-B14F-4D97-AF65-F5344CB8AC3E}">
        <p14:creationId xmlns:p14="http://schemas.microsoft.com/office/powerpoint/2010/main" val="3866212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Regulation: New York’s </a:t>
            </a:r>
            <a:r>
              <a:rPr lang="en-US" dirty="0" err="1"/>
              <a:t>BitLicense</a:t>
            </a:r>
            <a:endParaRPr lang="en-US" dirty="0"/>
          </a:p>
        </p:txBody>
      </p:sp>
      <p:sp>
        <p:nvSpPr>
          <p:cNvPr id="3" name="Content Placeholder 2"/>
          <p:cNvSpPr>
            <a:spLocks noGrp="1"/>
          </p:cNvSpPr>
          <p:nvPr>
            <p:ph idx="1"/>
          </p:nvPr>
        </p:nvSpPr>
        <p:spPr>
          <a:xfrm>
            <a:off x="838200" y="1253331"/>
            <a:ext cx="9916160" cy="4351337"/>
          </a:xfrm>
        </p:spPr>
        <p:txBody>
          <a:bodyPr>
            <a:noAutofit/>
          </a:bodyPr>
          <a:lstStyle/>
          <a:p>
            <a:r>
              <a:rPr lang="en-US" sz="2000" dirty="0"/>
              <a:t>Businesses in  the State of New York or operated by a New York resident conduct virtual currency business activities need to obtain a </a:t>
            </a:r>
            <a:r>
              <a:rPr lang="en-US" sz="2000" b="1" dirty="0" err="1"/>
              <a:t>BitLicense</a:t>
            </a:r>
            <a:r>
              <a:rPr lang="en-US" sz="2000" b="1" dirty="0"/>
              <a:t> </a:t>
            </a:r>
            <a:r>
              <a:rPr lang="en-US" sz="2000" dirty="0"/>
              <a:t>from the New York State Department of Financial Services</a:t>
            </a:r>
          </a:p>
          <a:p>
            <a:r>
              <a:rPr lang="en-US" sz="2000" dirty="0"/>
              <a:t>Virtual currency business activity includes one of the following types of activities:</a:t>
            </a:r>
          </a:p>
          <a:p>
            <a:pPr lvl="1"/>
            <a:r>
              <a:rPr lang="en-US" dirty="0"/>
              <a:t>receiving virtual currency for Transmission or Transmitting virtual Currency, except where the transaction is undertaken for non-financial purposes and does not involve the transfer of more than a nominal amount of virtual currency;</a:t>
            </a:r>
          </a:p>
          <a:p>
            <a:pPr lvl="1"/>
            <a:r>
              <a:rPr lang="en-US" dirty="0"/>
              <a:t>storing, holding, or maintaining custody or control of virtual currency on behalf of others</a:t>
            </a:r>
          </a:p>
          <a:p>
            <a:pPr lvl="1"/>
            <a:r>
              <a:rPr lang="en-US" dirty="0"/>
              <a:t>buying and selling virtual currency as a customer business</a:t>
            </a:r>
          </a:p>
          <a:p>
            <a:pPr lvl="1"/>
            <a:r>
              <a:rPr lang="en-US" dirty="0"/>
              <a:t>performing Exchange Services as a customer business</a:t>
            </a:r>
          </a:p>
          <a:p>
            <a:pPr lvl="1"/>
            <a:r>
              <a:rPr lang="en-US" dirty="0"/>
              <a:t>controlling, administering, or issuing a virtual currency</a:t>
            </a:r>
          </a:p>
          <a:p>
            <a:r>
              <a:rPr lang="en-US" sz="2000" dirty="0"/>
              <a:t>The following two activities are excluded from the definition of virtual currency business activity</a:t>
            </a:r>
          </a:p>
          <a:p>
            <a:r>
              <a:rPr lang="en-US" sz="1800" dirty="0"/>
              <a:t>development and dissemination of software in and of itself</a:t>
            </a:r>
          </a:p>
          <a:p>
            <a:r>
              <a:rPr lang="en-US" sz="1800" dirty="0"/>
              <a:t>merchants and consumers that utilize virtual currency solely for the purchase or sale of goods or services or for investment purposes</a:t>
            </a:r>
          </a:p>
          <a:p>
            <a:endParaRPr lang="en-US" sz="1800"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38</a:t>
            </a:fld>
            <a:endParaRPr lang="en-US"/>
          </a:p>
        </p:txBody>
      </p:sp>
    </p:spTree>
    <p:extLst>
      <p:ext uri="{BB962C8B-B14F-4D97-AF65-F5344CB8AC3E}">
        <p14:creationId xmlns:p14="http://schemas.microsoft.com/office/powerpoint/2010/main" val="272999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Initial Coin Offerings</a:t>
            </a:r>
          </a:p>
        </p:txBody>
      </p:sp>
      <p:sp>
        <p:nvSpPr>
          <p:cNvPr id="8" name="Subtitle 7"/>
          <p:cNvSpPr>
            <a:spLocks noGrp="1"/>
          </p:cNvSpPr>
          <p:nvPr>
            <p:ph type="subTitle" idx="1"/>
          </p:nvPr>
        </p:nvSpPr>
        <p:spPr/>
        <p:txBody>
          <a:bodyPr/>
          <a:lstStyle/>
          <a:p>
            <a:endParaRPr lang="en-US"/>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39</a:t>
            </a:fld>
            <a:endParaRPr lang="en-US"/>
          </a:p>
        </p:txBody>
      </p:sp>
    </p:spTree>
    <p:extLst>
      <p:ext uri="{BB962C8B-B14F-4D97-AF65-F5344CB8AC3E}">
        <p14:creationId xmlns:p14="http://schemas.microsoft.com/office/powerpoint/2010/main" val="405708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3.amazonaws.com/cbi-research-portal-uploads/2017/11/20135806/2017.11.20-Top-Cryptocurrencies-Compar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5828" y="765629"/>
            <a:ext cx="7917143" cy="53267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a:t>
            </a:fld>
            <a:endParaRPr lang="en-US"/>
          </a:p>
        </p:txBody>
      </p:sp>
    </p:spTree>
    <p:extLst>
      <p:ext uri="{BB962C8B-B14F-4D97-AF65-F5344CB8AC3E}">
        <p14:creationId xmlns:p14="http://schemas.microsoft.com/office/powerpoint/2010/main" val="571878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Coin Offering</a:t>
            </a:r>
          </a:p>
        </p:txBody>
      </p:sp>
      <p:sp>
        <p:nvSpPr>
          <p:cNvPr id="3" name="Content Placeholder 2"/>
          <p:cNvSpPr>
            <a:spLocks noGrp="1"/>
          </p:cNvSpPr>
          <p:nvPr>
            <p:ph idx="1"/>
          </p:nvPr>
        </p:nvSpPr>
        <p:spPr/>
        <p:txBody>
          <a:bodyPr>
            <a:normAutofit/>
          </a:bodyPr>
          <a:lstStyle/>
          <a:p>
            <a:pPr algn="just"/>
            <a:r>
              <a:rPr lang="en-US" b="1" dirty="0"/>
              <a:t>Initial coin offering (ICO) </a:t>
            </a:r>
            <a:r>
              <a:rPr lang="en-US" dirty="0"/>
              <a:t>is a means of crowdfunding for startup companies via the use of cryptocurrency and tokens</a:t>
            </a:r>
          </a:p>
          <a:p>
            <a:pPr algn="just"/>
            <a:r>
              <a:rPr lang="en-US" dirty="0"/>
              <a:t>In an ICO, a percentage of the newly issued cryptocurrency or token is sold to investors typically in exchange for cryptocurrencies such as Bitcoin and </a:t>
            </a:r>
            <a:r>
              <a:rPr lang="en-US" dirty="0" err="1"/>
              <a:t>Ethereum</a:t>
            </a:r>
            <a:endParaRPr lang="en-US" dirty="0"/>
          </a:p>
          <a:p>
            <a:pPr algn="just"/>
            <a:r>
              <a:rPr lang="en-US" dirty="0"/>
              <a:t>Typically gives investors access to the features of a particular project starting at a later date</a:t>
            </a:r>
          </a:p>
          <a:p>
            <a:pPr algn="just"/>
            <a:r>
              <a:rPr lang="en-US" dirty="0"/>
              <a:t>ICOs may also sell a </a:t>
            </a:r>
            <a:r>
              <a:rPr lang="en-US" b="1" dirty="0"/>
              <a:t>right of ownership or royalties to a project</a:t>
            </a:r>
          </a:p>
          <a:p>
            <a:pPr algn="just"/>
            <a:r>
              <a:rPr lang="en-US" dirty="0"/>
              <a:t>Companies usually post a “</a:t>
            </a:r>
            <a:r>
              <a:rPr lang="en-US" b="1" dirty="0"/>
              <a:t>white paper</a:t>
            </a:r>
            <a:r>
              <a:rPr lang="en-US" dirty="0"/>
              <a:t>” together with team and project information online before ICOs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40</a:t>
            </a:fld>
            <a:endParaRPr lang="en-US"/>
          </a:p>
        </p:txBody>
      </p:sp>
    </p:spTree>
    <p:extLst>
      <p:ext uri="{BB962C8B-B14F-4D97-AF65-F5344CB8AC3E}">
        <p14:creationId xmlns:p14="http://schemas.microsoft.com/office/powerpoint/2010/main" val="539394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3.amazonaws.com/cbi-research-portal-uploads/2017/11/20152353/2017.11.20-ICO-Explain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558" y="928914"/>
            <a:ext cx="10615885" cy="53258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41</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232298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Returns of ICOs as of 2017 June</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9749" y="2249592"/>
            <a:ext cx="8663138" cy="2220071"/>
          </a:xfrm>
          <a:noFill/>
        </p:spPr>
      </p:pic>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42</a:t>
            </a:fld>
            <a:endParaRPr lang="en-US"/>
          </a:p>
        </p:txBody>
      </p:sp>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881520" y="4993316"/>
            <a:ext cx="2457450" cy="264319"/>
          </a:xfrm>
          <a:prstGeom prst="rect">
            <a:avLst/>
          </a:prstGeom>
          <a:noFill/>
        </p:spPr>
      </p:pic>
    </p:spTree>
    <p:extLst>
      <p:ext uri="{BB962C8B-B14F-4D97-AF65-F5344CB8AC3E}">
        <p14:creationId xmlns:p14="http://schemas.microsoft.com/office/powerpoint/2010/main" val="372594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1" y="1131094"/>
            <a:ext cx="7337795" cy="4335970"/>
          </a:xfrm>
        </p:spPr>
      </p:pic>
      <p:sp>
        <p:nvSpPr>
          <p:cNvPr id="3" name="Slide Number Placeholder 2"/>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43</a:t>
            </a:fld>
            <a:endParaRPr lang="en-US"/>
          </a:p>
        </p:txBody>
      </p:sp>
      <p:sp>
        <p:nvSpPr>
          <p:cNvPr id="5" name="TextBox 4"/>
          <p:cNvSpPr txBox="1"/>
          <p:nvPr/>
        </p:nvSpPr>
        <p:spPr>
          <a:xfrm>
            <a:off x="2152651" y="5630694"/>
            <a:ext cx="2495993" cy="276999"/>
          </a:xfrm>
          <a:prstGeom prst="rect">
            <a:avLst/>
          </a:prstGeom>
          <a:noFill/>
        </p:spPr>
        <p:txBody>
          <a:bodyPr wrap="square" rtlCol="0">
            <a:spAutoFit/>
          </a:bodyPr>
          <a:lstStyle/>
          <a:p>
            <a:pPr defTabSz="457200" eaLnBrk="1" fontAlgn="auto" hangingPunct="1">
              <a:spcBef>
                <a:spcPts val="0"/>
              </a:spcBef>
              <a:spcAft>
                <a:spcPts val="0"/>
              </a:spcAft>
              <a:defRPr/>
            </a:pPr>
            <a:r>
              <a:rPr lang="en-US" sz="1200" i="1" dirty="0">
                <a:solidFill>
                  <a:prstClr val="black"/>
                </a:solidFill>
                <a:latin typeface="Calibri" panose="020F0502020204030204"/>
              </a:rPr>
              <a:t>Data source: </a:t>
            </a:r>
            <a:r>
              <a:rPr lang="en-US" sz="1200" i="1" dirty="0" err="1">
                <a:solidFill>
                  <a:prstClr val="black"/>
                </a:solidFill>
                <a:latin typeface="Calibri" panose="020F0502020204030204"/>
              </a:rPr>
              <a:t>Coindesk</a:t>
            </a:r>
            <a:r>
              <a:rPr lang="en-US" sz="1200" i="1" dirty="0">
                <a:solidFill>
                  <a:prstClr val="black"/>
                </a:solidFill>
                <a:latin typeface="Calibri" panose="020F0502020204030204"/>
              </a:rPr>
              <a:t> website.</a:t>
            </a:r>
          </a:p>
        </p:txBody>
      </p:sp>
    </p:spTree>
    <p:extLst>
      <p:ext uri="{BB962C8B-B14F-4D97-AF65-F5344CB8AC3E}">
        <p14:creationId xmlns:p14="http://schemas.microsoft.com/office/powerpoint/2010/main" val="2145961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8132064" cy="1325563"/>
          </a:xfrm>
        </p:spPr>
        <p:txBody>
          <a:bodyPr>
            <a:normAutofit/>
          </a:bodyPr>
          <a:lstStyle/>
          <a:p>
            <a:r>
              <a:rPr lang="en-US" dirty="0"/>
              <a:t>ICO funding far exceeds VC funding for </a:t>
            </a:r>
            <a:r>
              <a:rPr lang="en-US" dirty="0" err="1"/>
              <a:t>blockchain</a:t>
            </a:r>
            <a:r>
              <a:rPr lang="en-US" dirty="0"/>
              <a:t> companies in 2017</a:t>
            </a:r>
          </a:p>
        </p:txBody>
      </p:sp>
      <p:pic>
        <p:nvPicPr>
          <p:cNvPr id="6" name="Content Placeholder 5"/>
          <p:cNvPicPr>
            <a:picLocks noGrp="1" noChangeAspect="1"/>
          </p:cNvPicPr>
          <p:nvPr>
            <p:ph idx="1"/>
          </p:nvPr>
        </p:nvPicPr>
        <p:blipFill>
          <a:blip r:embed="rId2"/>
          <a:stretch>
            <a:fillRect/>
          </a:stretch>
        </p:blipFill>
        <p:spPr>
          <a:xfrm>
            <a:off x="2152650" y="2399801"/>
            <a:ext cx="7886700" cy="3202987"/>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44</a:t>
            </a:fld>
            <a:endParaRPr lang="en-US"/>
          </a:p>
        </p:txBody>
      </p:sp>
    </p:spTree>
    <p:extLst>
      <p:ext uri="{BB962C8B-B14F-4D97-AF65-F5344CB8AC3E}">
        <p14:creationId xmlns:p14="http://schemas.microsoft.com/office/powerpoint/2010/main" val="3135905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 in the ICO</a:t>
            </a:r>
          </a:p>
        </p:txBody>
      </p:sp>
      <p:pic>
        <p:nvPicPr>
          <p:cNvPr id="6" name="Content Placeholder 5"/>
          <p:cNvPicPr>
            <a:picLocks noGrp="1" noChangeAspect="1"/>
          </p:cNvPicPr>
          <p:nvPr>
            <p:ph idx="1"/>
          </p:nvPr>
        </p:nvPicPr>
        <p:blipFill>
          <a:blip r:embed="rId2"/>
          <a:stretch>
            <a:fillRect/>
          </a:stretch>
        </p:blipFill>
        <p:spPr>
          <a:xfrm>
            <a:off x="838200" y="1554480"/>
            <a:ext cx="10924948" cy="4273985"/>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45</a:t>
            </a:fld>
            <a:endParaRPr lang="en-US"/>
          </a:p>
        </p:txBody>
      </p:sp>
    </p:spTree>
    <p:extLst>
      <p:ext uri="{BB962C8B-B14F-4D97-AF65-F5344CB8AC3E}">
        <p14:creationId xmlns:p14="http://schemas.microsoft.com/office/powerpoint/2010/main" val="4119825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ICOs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46</a:t>
            </a:fld>
            <a:endParaRPr lang="en-US"/>
          </a:p>
        </p:txBody>
      </p:sp>
      <p:pic>
        <p:nvPicPr>
          <p:cNvPr id="9" name="Picture 8"/>
          <p:cNvPicPr>
            <a:picLocks noChangeAspect="1"/>
          </p:cNvPicPr>
          <p:nvPr/>
        </p:nvPicPr>
        <p:blipFill>
          <a:blip r:embed="rId2"/>
          <a:stretch>
            <a:fillRect/>
          </a:stretch>
        </p:blipFill>
        <p:spPr>
          <a:xfrm>
            <a:off x="3242310" y="2131695"/>
            <a:ext cx="5601835" cy="3526155"/>
          </a:xfrm>
          <a:prstGeom prst="rect">
            <a:avLst/>
          </a:prstGeom>
        </p:spPr>
      </p:pic>
      <p:sp>
        <p:nvSpPr>
          <p:cNvPr id="11" name="TextBox 10"/>
          <p:cNvSpPr txBox="1"/>
          <p:nvPr/>
        </p:nvSpPr>
        <p:spPr>
          <a:xfrm>
            <a:off x="1969770" y="5729523"/>
            <a:ext cx="1965960" cy="246221"/>
          </a:xfrm>
          <a:prstGeom prst="rect">
            <a:avLst/>
          </a:prstGeom>
          <a:noFill/>
        </p:spPr>
        <p:txBody>
          <a:bodyPr wrap="square" rtlCol="0">
            <a:spAutoFit/>
          </a:bodyPr>
          <a:lstStyle/>
          <a:p>
            <a:r>
              <a:rPr lang="en-US" sz="1000" dirty="0"/>
              <a:t>Source: </a:t>
            </a:r>
            <a:r>
              <a:rPr lang="en-US" sz="1000" dirty="0" err="1"/>
              <a:t>CoinDesk</a:t>
            </a:r>
            <a:endParaRPr lang="en-US" sz="1000" dirty="0"/>
          </a:p>
        </p:txBody>
      </p:sp>
    </p:spTree>
    <p:extLst>
      <p:ext uri="{BB962C8B-B14F-4D97-AF65-F5344CB8AC3E}">
        <p14:creationId xmlns:p14="http://schemas.microsoft.com/office/powerpoint/2010/main" val="316698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with the tokens?</a:t>
            </a:r>
          </a:p>
        </p:txBody>
      </p:sp>
      <p:pic>
        <p:nvPicPr>
          <p:cNvPr id="6" name="Content Placeholder 5"/>
          <p:cNvPicPr>
            <a:picLocks noGrp="1" noChangeAspect="1"/>
          </p:cNvPicPr>
          <p:nvPr>
            <p:ph idx="1"/>
          </p:nvPr>
        </p:nvPicPr>
        <p:blipFill>
          <a:blip r:embed="rId2"/>
          <a:stretch>
            <a:fillRect/>
          </a:stretch>
        </p:blipFill>
        <p:spPr>
          <a:xfrm>
            <a:off x="3223556" y="1920240"/>
            <a:ext cx="5488962" cy="3456464"/>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47</a:t>
            </a:fld>
            <a:endParaRPr lang="en-US"/>
          </a:p>
        </p:txBody>
      </p:sp>
      <p:pic>
        <p:nvPicPr>
          <p:cNvPr id="7" name="Picture 6"/>
          <p:cNvPicPr>
            <a:picLocks noChangeAspect="1"/>
          </p:cNvPicPr>
          <p:nvPr/>
        </p:nvPicPr>
        <p:blipFill>
          <a:blip r:embed="rId3"/>
          <a:stretch>
            <a:fillRect/>
          </a:stretch>
        </p:blipFill>
        <p:spPr>
          <a:xfrm>
            <a:off x="2471081" y="5726307"/>
            <a:ext cx="1969179" cy="280440"/>
          </a:xfrm>
          <a:prstGeom prst="rect">
            <a:avLst/>
          </a:prstGeom>
        </p:spPr>
      </p:pic>
    </p:spTree>
    <p:extLst>
      <p:ext uri="{BB962C8B-B14F-4D97-AF65-F5344CB8AC3E}">
        <p14:creationId xmlns:p14="http://schemas.microsoft.com/office/powerpoint/2010/main" val="3146336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3.amazonaws.com/cbi-research-portal-uploads/2017/10/11112442/2017.10.04-ICO-Market-Map.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79244" y="100498"/>
            <a:ext cx="6760334" cy="643841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pPr algn="r" defTabSz="457200" eaLnBrk="1" fontAlgn="auto" hangingPunct="1">
              <a:spcBef>
                <a:spcPts val="0"/>
              </a:spcBef>
              <a:spcAft>
                <a:spcPts val="0"/>
              </a:spcAft>
              <a:defRPr/>
            </a:pPr>
            <a:fld id="{43F5CEFE-D997-449B-B8ED-78E3F733E1FD}" type="slidenum">
              <a:rPr lang="en-US" sz="1200">
                <a:solidFill>
                  <a:prstClr val="black"/>
                </a:solidFill>
                <a:latin typeface="Calibri" panose="020F0502020204030204"/>
              </a:rPr>
              <a:pPr algn="r" defTabSz="457200" eaLnBrk="1" fontAlgn="auto" hangingPunct="1">
                <a:spcBef>
                  <a:spcPts val="0"/>
                </a:spcBef>
                <a:spcAft>
                  <a:spcPts val="0"/>
                </a:spcAft>
                <a:defRPr/>
              </a:pPr>
              <a:t>48</a:t>
            </a:fld>
            <a:endParaRPr lang="en-US" sz="1200">
              <a:solidFill>
                <a:prstClr val="black"/>
              </a:solidFill>
              <a:latin typeface="Calibri" panose="020F0502020204030204"/>
            </a:endParaRPr>
          </a:p>
        </p:txBody>
      </p:sp>
    </p:spTree>
    <p:extLst>
      <p:ext uri="{BB962C8B-B14F-4D97-AF65-F5344CB8AC3E}">
        <p14:creationId xmlns:p14="http://schemas.microsoft.com/office/powerpoint/2010/main" val="2805385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r>
              <a:rPr lang="en-US" dirty="0"/>
              <a:t> was the first ICO</a:t>
            </a:r>
          </a:p>
        </p:txBody>
      </p:sp>
      <p:sp>
        <p:nvSpPr>
          <p:cNvPr id="3" name="Content Placeholder 2"/>
          <p:cNvSpPr>
            <a:spLocks noGrp="1"/>
          </p:cNvSpPr>
          <p:nvPr>
            <p:ph idx="1"/>
          </p:nvPr>
        </p:nvSpPr>
        <p:spPr/>
        <p:txBody>
          <a:bodyPr/>
          <a:lstStyle/>
          <a:p>
            <a:r>
              <a:rPr lang="en-US" dirty="0"/>
              <a:t>July 22, 2014</a:t>
            </a:r>
          </a:p>
          <a:p>
            <a:r>
              <a:rPr lang="en-US" dirty="0"/>
              <a:t>Raised $18.4 million in Bitcoin</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49</a:t>
            </a:fld>
            <a:endParaRPr lang="en-US"/>
          </a:p>
        </p:txBody>
      </p:sp>
      <p:pic>
        <p:nvPicPr>
          <p:cNvPr id="6" name="Picture 5"/>
          <p:cNvPicPr>
            <a:picLocks noChangeAspect="1"/>
          </p:cNvPicPr>
          <p:nvPr/>
        </p:nvPicPr>
        <p:blipFill>
          <a:blip r:embed="rId2"/>
          <a:stretch>
            <a:fillRect/>
          </a:stretch>
        </p:blipFill>
        <p:spPr>
          <a:xfrm>
            <a:off x="2414321" y="2864476"/>
            <a:ext cx="7363359" cy="2656214"/>
          </a:xfrm>
          <a:prstGeom prst="rect">
            <a:avLst/>
          </a:prstGeom>
        </p:spPr>
      </p:pic>
      <p:sp>
        <p:nvSpPr>
          <p:cNvPr id="7" name="TextBox 6"/>
          <p:cNvSpPr txBox="1"/>
          <p:nvPr/>
        </p:nvSpPr>
        <p:spPr>
          <a:xfrm>
            <a:off x="8233411" y="5737860"/>
            <a:ext cx="1544269" cy="261610"/>
          </a:xfrm>
          <a:prstGeom prst="rect">
            <a:avLst/>
          </a:prstGeom>
          <a:noFill/>
        </p:spPr>
        <p:txBody>
          <a:bodyPr wrap="square" rtlCol="0">
            <a:spAutoFit/>
          </a:bodyPr>
          <a:lstStyle/>
          <a:p>
            <a:r>
              <a:rPr lang="en-US" sz="1100" dirty="0"/>
              <a:t>Source: Ethereum.org</a:t>
            </a:r>
          </a:p>
        </p:txBody>
      </p:sp>
    </p:spTree>
    <p:extLst>
      <p:ext uri="{BB962C8B-B14F-4D97-AF65-F5344CB8AC3E}">
        <p14:creationId xmlns:p14="http://schemas.microsoft.com/office/powerpoint/2010/main" val="130179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a:t>
            </a:r>
          </a:p>
        </p:txBody>
      </p:sp>
      <p:sp>
        <p:nvSpPr>
          <p:cNvPr id="3" name="Content Placeholder 2"/>
          <p:cNvSpPr>
            <a:spLocks noGrp="1"/>
          </p:cNvSpPr>
          <p:nvPr>
            <p:ph idx="1"/>
          </p:nvPr>
        </p:nvSpPr>
        <p:spPr/>
        <p:txBody>
          <a:bodyPr>
            <a:normAutofit/>
          </a:bodyPr>
          <a:lstStyle/>
          <a:p>
            <a:r>
              <a:rPr lang="en-US" dirty="0"/>
              <a:t>Oldest cryptocurrency with largest market cap</a:t>
            </a:r>
          </a:p>
          <a:p>
            <a:r>
              <a:rPr lang="en-US" dirty="0"/>
              <a:t>Most widely used cryptocurrency</a:t>
            </a:r>
          </a:p>
          <a:p>
            <a:pPr lvl="1"/>
            <a:r>
              <a:rPr lang="en-US" dirty="0"/>
              <a:t>Over 100,000 merchants accept Bitcoin as payments</a:t>
            </a:r>
          </a:p>
          <a:p>
            <a:r>
              <a:rPr lang="en-US" dirty="0"/>
              <a:t>Chicago Mercantile Exchange (CME) and CBOE launched Bitcoin Futures in December 2017</a:t>
            </a:r>
          </a:p>
          <a:p>
            <a:r>
              <a:rPr lang="en-US" dirty="0"/>
              <a:t>Issues:</a:t>
            </a:r>
          </a:p>
          <a:p>
            <a:pPr lvl="1"/>
            <a:r>
              <a:rPr lang="en-US" dirty="0"/>
              <a:t>Scalability: </a:t>
            </a:r>
            <a:r>
              <a:rPr lang="en-US" dirty="0">
                <a:sym typeface="Wingdings" panose="05000000000000000000" pitchFamily="2" charset="2"/>
              </a:rPr>
              <a:t>Used to be 2 or 3 transactions; Currently 7 transactions</a:t>
            </a:r>
            <a:endParaRPr lang="en-US" dirty="0"/>
          </a:p>
          <a:p>
            <a:pPr lvl="1"/>
            <a:r>
              <a:rPr lang="en-US" dirty="0"/>
              <a:t>High transaction costs: currently a few dollars, was as high as $20-30 at peak price</a:t>
            </a:r>
          </a:p>
          <a:p>
            <a:pPr marL="0" indent="0">
              <a:buNone/>
            </a:pPr>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a:t>
            </a:fld>
            <a:endParaRPr lang="en-US"/>
          </a:p>
        </p:txBody>
      </p:sp>
    </p:spTree>
    <p:extLst>
      <p:ext uri="{BB962C8B-B14F-4D97-AF65-F5344CB8AC3E}">
        <p14:creationId xmlns:p14="http://schemas.microsoft.com/office/powerpoint/2010/main" val="2405350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a:t>
            </a:r>
          </a:p>
        </p:txBody>
      </p:sp>
      <p:sp>
        <p:nvSpPr>
          <p:cNvPr id="3" name="Content Placeholder 2"/>
          <p:cNvSpPr>
            <a:spLocks noGrp="1"/>
          </p:cNvSpPr>
          <p:nvPr>
            <p:ph idx="1"/>
          </p:nvPr>
        </p:nvSpPr>
        <p:spPr/>
        <p:txBody>
          <a:bodyPr>
            <a:normAutofit/>
          </a:bodyPr>
          <a:lstStyle/>
          <a:p>
            <a:pPr algn="just"/>
            <a:r>
              <a:rPr lang="en-US" dirty="0"/>
              <a:t>The fastest ICO</a:t>
            </a:r>
          </a:p>
          <a:p>
            <a:pPr algn="just"/>
            <a:r>
              <a:rPr lang="en-US" dirty="0"/>
              <a:t>Brave Browser – Basic Attention Token (BAT): </a:t>
            </a:r>
          </a:p>
          <a:p>
            <a:pPr lvl="1" algn="just"/>
            <a:r>
              <a:rPr lang="en-US" dirty="0"/>
              <a:t>Brave is a fast, open source, privacy-focused browser that blocks </a:t>
            </a:r>
            <a:r>
              <a:rPr lang="en-US" dirty="0" err="1"/>
              <a:t>malvertisements</a:t>
            </a:r>
            <a:r>
              <a:rPr lang="en-US" dirty="0"/>
              <a:t>, trackers, and contains a ledger system that </a:t>
            </a:r>
            <a:r>
              <a:rPr lang="en-US" b="1" dirty="0"/>
              <a:t>anonymously captures user attention to accurately reward publishers</a:t>
            </a:r>
            <a:r>
              <a:rPr lang="en-US" dirty="0"/>
              <a:t>.</a:t>
            </a:r>
          </a:p>
          <a:p>
            <a:pPr lvl="1" algn="just"/>
            <a:r>
              <a:rPr lang="en-US" dirty="0"/>
              <a:t>On May 31</a:t>
            </a:r>
            <a:r>
              <a:rPr lang="en-US" baseline="30000" dirty="0"/>
              <a:t>st</a:t>
            </a:r>
            <a:r>
              <a:rPr lang="en-US" dirty="0"/>
              <a:t> of 2017, Brave Browser launched its new digital currency, named the BAT. The ICO raised $36m via a token offering on the </a:t>
            </a:r>
            <a:r>
              <a:rPr lang="en-US" dirty="0" err="1"/>
              <a:t>Ethereum</a:t>
            </a:r>
            <a:r>
              <a:rPr lang="en-US" dirty="0"/>
              <a:t> Network. The offering raised 156,250 Ether in a mere 24 seconds!</a:t>
            </a:r>
          </a:p>
          <a:p>
            <a:pPr lvl="1" algn="just"/>
            <a:r>
              <a:rPr lang="en-US" dirty="0"/>
              <a:t>The token can be used to obtain a variety of </a:t>
            </a:r>
            <a:r>
              <a:rPr lang="en-US" b="1" dirty="0"/>
              <a:t>advertising and attention-based services </a:t>
            </a:r>
            <a:r>
              <a:rPr lang="en-US" dirty="0"/>
              <a:t>on the Brave platform. The utility of the token is based on user attention, which simply means a person’s focused mental engagement </a:t>
            </a:r>
          </a:p>
        </p:txBody>
      </p:sp>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192" y="273473"/>
            <a:ext cx="5025376" cy="815128"/>
          </a:xfrm>
          <a:prstGeom prst="rect">
            <a:avLst/>
          </a:prstGeom>
        </p:spPr>
      </p:pic>
    </p:spTree>
    <p:extLst>
      <p:ext uri="{BB962C8B-B14F-4D97-AF65-F5344CB8AC3E}">
        <p14:creationId xmlns:p14="http://schemas.microsoft.com/office/powerpoint/2010/main" val="1929621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a typeface="+mn-ea"/>
                <a:hlinkClick r:id="rId2">
                  <a:extLst>
                    <a:ext uri="{A12FA001-AC4F-418D-AE19-62706E023703}">
                      <ahyp:hlinkClr xmlns:ahyp="http://schemas.microsoft.com/office/drawing/2018/hyperlinkcolor" val="tx"/>
                    </a:ext>
                  </a:extLst>
                </a:hlinkClick>
              </a:rPr>
              <a:t>Decentralized Autonomous Organization (DAO)</a:t>
            </a:r>
            <a:br>
              <a:rPr lang="en-US" b="0" i="0" strike="noStrike" dirty="0">
                <a:effectLst/>
                <a:highlight>
                  <a:srgbClr val="FFFFFF"/>
                </a:highlight>
                <a:latin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pPr algn="just"/>
            <a:r>
              <a:rPr lang="en-US" dirty="0"/>
              <a:t>The most “tragic” ICO</a:t>
            </a:r>
          </a:p>
          <a:p>
            <a:pPr algn="just"/>
            <a:r>
              <a:rPr lang="en-US" b="1" dirty="0"/>
              <a:t>The DAO </a:t>
            </a:r>
            <a:r>
              <a:rPr lang="en-US" dirty="0"/>
              <a:t>was the first decentralized venture fund. It was initiated on the </a:t>
            </a:r>
            <a:r>
              <a:rPr lang="en-US" dirty="0" err="1"/>
              <a:t>Ethereum</a:t>
            </a:r>
            <a:r>
              <a:rPr lang="en-US" dirty="0"/>
              <a:t> </a:t>
            </a:r>
            <a:r>
              <a:rPr lang="en-US" dirty="0" err="1"/>
              <a:t>blockchain</a:t>
            </a:r>
            <a:r>
              <a:rPr lang="en-US" dirty="0"/>
              <a:t> and raised $152m. However a bug in the smart contract underlying The DAO was exploited to drain $60 million</a:t>
            </a:r>
          </a:p>
          <a:p>
            <a:pPr algn="just"/>
            <a:r>
              <a:rPr lang="en-US" dirty="0"/>
              <a:t>It was a blow not only for the fund, its founders and investors but for the whole community and a hard fork was used to freeze all DAO tokens and send them to a new smart contract address</a:t>
            </a:r>
          </a:p>
          <a:p>
            <a:pPr algn="just"/>
            <a:r>
              <a:rPr lang="en-US" dirty="0"/>
              <a:t>The DAO was delisted from trading on major exchanges in late 2016 </a:t>
            </a:r>
          </a:p>
          <a:p>
            <a:pPr algn="just"/>
            <a:r>
              <a:rPr lang="en-US" dirty="0"/>
              <a:t>In July 2017, the SEC concluded that DAO tokens sold on the </a:t>
            </a:r>
            <a:r>
              <a:rPr lang="en-US" dirty="0" err="1"/>
              <a:t>Ethereum</a:t>
            </a:r>
            <a:r>
              <a:rPr lang="en-US" dirty="0"/>
              <a:t> </a:t>
            </a:r>
            <a:r>
              <a:rPr lang="en-US" dirty="0" err="1"/>
              <a:t>blockchain</a:t>
            </a:r>
            <a:r>
              <a:rPr lang="en-US" dirty="0"/>
              <a:t> were securities and therefore possible violations of U.S. securities laws.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51</a:t>
            </a:fld>
            <a:endParaRPr lang="en-US"/>
          </a:p>
        </p:txBody>
      </p:sp>
    </p:spTree>
    <p:extLst>
      <p:ext uri="{BB962C8B-B14F-4D97-AF65-F5344CB8AC3E}">
        <p14:creationId xmlns:p14="http://schemas.microsoft.com/office/powerpoint/2010/main" val="347632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F0DE-7189-4E72-BDFE-2793399A4A3C}"/>
              </a:ext>
            </a:extLst>
          </p:cNvPr>
          <p:cNvSpPr>
            <a:spLocks noGrp="1"/>
          </p:cNvSpPr>
          <p:nvPr>
            <p:ph type="title"/>
          </p:nvPr>
        </p:nvSpPr>
        <p:spPr/>
        <p:txBody>
          <a:bodyPr/>
          <a:lstStyle/>
          <a:p>
            <a:r>
              <a:rPr lang="en-US" dirty="0" err="1"/>
              <a:t>Milkcoin</a:t>
            </a:r>
            <a:endParaRPr lang="en-US" dirty="0"/>
          </a:p>
        </p:txBody>
      </p:sp>
      <p:sp>
        <p:nvSpPr>
          <p:cNvPr id="3" name="Content Placeholder 2">
            <a:extLst>
              <a:ext uri="{FF2B5EF4-FFF2-40B4-BE49-F238E27FC236}">
                <a16:creationId xmlns:a16="http://schemas.microsoft.com/office/drawing/2014/main" id="{0C353245-06B7-43A6-9A03-65456248FCF0}"/>
              </a:ext>
            </a:extLst>
          </p:cNvPr>
          <p:cNvSpPr>
            <a:spLocks noGrp="1"/>
          </p:cNvSpPr>
          <p:nvPr>
            <p:ph idx="1"/>
          </p:nvPr>
        </p:nvSpPr>
        <p:spPr/>
        <p:txBody>
          <a:bodyPr>
            <a:normAutofit lnSpcReduction="10000"/>
          </a:bodyPr>
          <a:lstStyle/>
          <a:p>
            <a:pPr marL="0" indent="0" algn="just">
              <a:buNone/>
            </a:pPr>
            <a:r>
              <a:rPr lang="en-US" dirty="0" err="1"/>
              <a:t>MilkCoin</a:t>
            </a:r>
            <a:r>
              <a:rPr lang="en-US" dirty="0"/>
              <a:t> – an ICO in 2017 November</a:t>
            </a:r>
          </a:p>
          <a:p>
            <a:pPr algn="just"/>
            <a:r>
              <a:rPr lang="en-US" dirty="0"/>
              <a:t>The first and biggest </a:t>
            </a:r>
            <a:r>
              <a:rPr lang="en-US" b="1" dirty="0"/>
              <a:t>agricultural ICO</a:t>
            </a:r>
          </a:p>
          <a:p>
            <a:pPr algn="just"/>
            <a:r>
              <a:rPr lang="en-US" dirty="0"/>
              <a:t>The ICO starts at Nov. 15, 2017, and ends at Dec. 15, 2017</a:t>
            </a:r>
          </a:p>
          <a:p>
            <a:pPr lvl="1" algn="just"/>
            <a:r>
              <a:rPr lang="en-US" dirty="0"/>
              <a:t>Token symbol: MLCN</a:t>
            </a:r>
          </a:p>
          <a:p>
            <a:pPr algn="just"/>
            <a:r>
              <a:rPr lang="en-US" dirty="0"/>
              <a:t>The company is a </a:t>
            </a:r>
            <a:r>
              <a:rPr lang="en-US" b="1" dirty="0"/>
              <a:t>milk production complex</a:t>
            </a:r>
            <a:r>
              <a:rPr lang="en-US" dirty="0"/>
              <a:t> for 2400 diary cows/ cultivated areas of 3500 hectares of land, based in Voronezh Region in Russia</a:t>
            </a:r>
          </a:p>
          <a:p>
            <a:pPr algn="just"/>
            <a:r>
              <a:rPr lang="en-US" dirty="0"/>
              <a:t>Backers invest in milk production complex, the </a:t>
            </a:r>
            <a:r>
              <a:rPr lang="en-US" b="1" dirty="0"/>
              <a:t>company pays annual dividends  </a:t>
            </a:r>
            <a:r>
              <a:rPr lang="en-US" dirty="0"/>
              <a:t>and can buy back </a:t>
            </a:r>
            <a:r>
              <a:rPr lang="en-US" dirty="0" err="1"/>
              <a:t>MilkCoin</a:t>
            </a:r>
            <a:r>
              <a:rPr lang="en-US" dirty="0"/>
              <a:t> at 20% higher prices </a:t>
            </a:r>
          </a:p>
          <a:p>
            <a:pPr algn="just"/>
            <a:r>
              <a:rPr lang="en-US" dirty="0"/>
              <a:t>Bonus periods: 1st period $0.1, 2nd period - $0.4, 3rd period - $0.6, 4th period - $0.8, 5th period - $1 </a:t>
            </a:r>
          </a:p>
          <a:p>
            <a:pPr algn="just"/>
            <a:r>
              <a:rPr lang="en-US" dirty="0"/>
              <a:t>Project passed all government approval stages</a:t>
            </a:r>
          </a:p>
          <a:p>
            <a:pPr lvl="1" algn="just"/>
            <a:r>
              <a:rPr lang="en-US" dirty="0"/>
              <a:t>Business plan and financial model</a:t>
            </a:r>
          </a:p>
          <a:p>
            <a:pPr lvl="1" algn="just"/>
            <a:r>
              <a:rPr lang="en-US" dirty="0"/>
              <a:t>"Priority Project" adopted by the Government</a:t>
            </a:r>
          </a:p>
          <a:p>
            <a:pPr marL="0" indent="0" algn="just">
              <a:buNone/>
            </a:pPr>
            <a:endParaRPr lang="en-US" dirty="0"/>
          </a:p>
        </p:txBody>
      </p:sp>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52</a:t>
            </a:fld>
            <a:endParaRPr lang="en-US"/>
          </a:p>
        </p:txBody>
      </p:sp>
      <p:pic>
        <p:nvPicPr>
          <p:cNvPr id="5" name="Picture 4">
            <a:extLst>
              <a:ext uri="{FF2B5EF4-FFF2-40B4-BE49-F238E27FC236}">
                <a16:creationId xmlns:a16="http://schemas.microsoft.com/office/drawing/2014/main" id="{9DC77C7D-DEEC-4564-9C29-964F9858F5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2816" y="365127"/>
            <a:ext cx="1368635" cy="1216565"/>
          </a:xfrm>
          <a:prstGeom prst="rect">
            <a:avLst/>
          </a:prstGeom>
        </p:spPr>
      </p:pic>
    </p:spTree>
    <p:extLst>
      <p:ext uri="{BB962C8B-B14F-4D97-AF65-F5344CB8AC3E}">
        <p14:creationId xmlns:p14="http://schemas.microsoft.com/office/powerpoint/2010/main" val="3327552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582114-0855-40C6-90C7-37C3CEC6B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7960" y="329885"/>
            <a:ext cx="1496081" cy="1508760"/>
          </a:xfrm>
          <a:prstGeom prst="rect">
            <a:avLst/>
          </a:prstGeom>
        </p:spPr>
      </p:pic>
      <p:sp>
        <p:nvSpPr>
          <p:cNvPr id="2" name="Title 1">
            <a:extLst>
              <a:ext uri="{FF2B5EF4-FFF2-40B4-BE49-F238E27FC236}">
                <a16:creationId xmlns:a16="http://schemas.microsoft.com/office/drawing/2014/main" id="{11BA9638-9ACB-4DFF-87EB-218F3D3154F5}"/>
              </a:ext>
            </a:extLst>
          </p:cNvPr>
          <p:cNvSpPr>
            <a:spLocks noGrp="1"/>
          </p:cNvSpPr>
          <p:nvPr>
            <p:ph type="title"/>
          </p:nvPr>
        </p:nvSpPr>
        <p:spPr/>
        <p:txBody>
          <a:bodyPr/>
          <a:lstStyle/>
          <a:p>
            <a:r>
              <a:rPr lang="en-US" dirty="0" err="1"/>
              <a:t>BetBox</a:t>
            </a:r>
            <a:endParaRPr lang="en-US" dirty="0"/>
          </a:p>
        </p:txBody>
      </p:sp>
      <p:sp>
        <p:nvSpPr>
          <p:cNvPr id="3" name="Content Placeholder 2">
            <a:extLst>
              <a:ext uri="{FF2B5EF4-FFF2-40B4-BE49-F238E27FC236}">
                <a16:creationId xmlns:a16="http://schemas.microsoft.com/office/drawing/2014/main" id="{6EA70D52-29EF-41D7-B59E-C30EF6199DCA}"/>
              </a:ext>
            </a:extLst>
          </p:cNvPr>
          <p:cNvSpPr>
            <a:spLocks noGrp="1"/>
          </p:cNvSpPr>
          <p:nvPr>
            <p:ph idx="1"/>
          </p:nvPr>
        </p:nvSpPr>
        <p:spPr>
          <a:xfrm>
            <a:off x="1280160" y="2226468"/>
            <a:ext cx="9987280" cy="3774282"/>
          </a:xfrm>
        </p:spPr>
        <p:txBody>
          <a:bodyPr>
            <a:normAutofit fontScale="92500" lnSpcReduction="10000"/>
          </a:bodyPr>
          <a:lstStyle/>
          <a:p>
            <a:pPr algn="just"/>
            <a:r>
              <a:rPr lang="en-US" dirty="0" err="1"/>
              <a:t>BetBox</a:t>
            </a:r>
            <a:r>
              <a:rPr lang="en-US" dirty="0"/>
              <a:t> is an AI-driven Hedge Fund, bringing the power of Machine Learning and Deep Neural Networks to turn sports betting into an alternative asset class. The fund is raising money to register under the AIFMD Regulation in European Union (Gibraltar) and to help with the R&amp;D, operation of the fund.</a:t>
            </a:r>
          </a:p>
          <a:p>
            <a:pPr algn="just"/>
            <a:r>
              <a:rPr lang="en-US" dirty="0"/>
              <a:t>Token: </a:t>
            </a:r>
            <a:r>
              <a:rPr lang="en-US" dirty="0" err="1"/>
              <a:t>BetBoxTokens</a:t>
            </a:r>
            <a:r>
              <a:rPr lang="en-US" dirty="0"/>
              <a:t> (BETX). </a:t>
            </a:r>
            <a:r>
              <a:rPr lang="en-US" dirty="0" err="1"/>
              <a:t>BetBox</a:t>
            </a:r>
            <a:r>
              <a:rPr lang="en-US" dirty="0"/>
              <a:t> aims to raise a total capital of $25 million during ICO in 2017</a:t>
            </a:r>
          </a:p>
          <a:p>
            <a:pPr algn="just"/>
            <a:r>
              <a:rPr lang="en-US" dirty="0"/>
              <a:t>The fund aims to </a:t>
            </a:r>
            <a:r>
              <a:rPr lang="en-US" b="1" dirty="0"/>
              <a:t>provide capital growth by investing in sports betting markets through algo-trading and systematic approach</a:t>
            </a:r>
            <a:r>
              <a:rPr lang="en-US" dirty="0"/>
              <a:t> and will not invest more than 10% of its AUM into each </a:t>
            </a:r>
            <a:r>
              <a:rPr lang="en-US" dirty="0" err="1"/>
              <a:t>BetBox</a:t>
            </a:r>
            <a:r>
              <a:rPr lang="en-US" dirty="0"/>
              <a:t> algo-trading model. </a:t>
            </a:r>
          </a:p>
          <a:p>
            <a:pPr algn="just"/>
            <a:r>
              <a:rPr lang="en-US" dirty="0"/>
              <a:t>The fund will have a 3% yearly management fee plus a 30% performance fee. The </a:t>
            </a:r>
            <a:r>
              <a:rPr lang="en-US" dirty="0" err="1"/>
              <a:t>BetBox</a:t>
            </a:r>
            <a:r>
              <a:rPr lang="en-US" dirty="0"/>
              <a:t> hedge fund's performance fees are uncapped, so there is no maximum fee charged.</a:t>
            </a:r>
          </a:p>
          <a:p>
            <a:pPr algn="just"/>
            <a:r>
              <a:rPr lang="en-US" b="1" dirty="0"/>
              <a:t>ICO investors will receive 20% of the net transaction revenue earned by </a:t>
            </a:r>
            <a:r>
              <a:rPr lang="en-US" b="1" dirty="0" err="1"/>
              <a:t>BetBox</a:t>
            </a:r>
            <a:r>
              <a:rPr lang="en-US" dirty="0"/>
              <a:t>, which is the difference between performance fee charged by </a:t>
            </a:r>
            <a:r>
              <a:rPr lang="en-US" dirty="0" err="1"/>
              <a:t>BetBox</a:t>
            </a:r>
            <a:r>
              <a:rPr lang="en-US" dirty="0"/>
              <a:t> less direct costs associated with the transaction. </a:t>
            </a:r>
          </a:p>
          <a:p>
            <a:pPr algn="just"/>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53</a:t>
            </a:fld>
            <a:endParaRPr lang="en-US"/>
          </a:p>
        </p:txBody>
      </p:sp>
    </p:spTree>
    <p:extLst>
      <p:ext uri="{BB962C8B-B14F-4D97-AF65-F5344CB8AC3E}">
        <p14:creationId xmlns:p14="http://schemas.microsoft.com/office/powerpoint/2010/main" val="3707738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BC6987-A584-4BC8-A008-7ACC502D93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4481" y="365127"/>
            <a:ext cx="1087165" cy="1046899"/>
          </a:xfrm>
          <a:prstGeom prst="rect">
            <a:avLst/>
          </a:prstGeom>
        </p:spPr>
      </p:pic>
      <p:sp>
        <p:nvSpPr>
          <p:cNvPr id="2" name="Title 1">
            <a:extLst>
              <a:ext uri="{FF2B5EF4-FFF2-40B4-BE49-F238E27FC236}">
                <a16:creationId xmlns:a16="http://schemas.microsoft.com/office/drawing/2014/main" id="{C084FF02-1963-436E-B88B-49014458661E}"/>
              </a:ext>
            </a:extLst>
          </p:cNvPr>
          <p:cNvSpPr>
            <a:spLocks noGrp="1"/>
          </p:cNvSpPr>
          <p:nvPr>
            <p:ph type="title"/>
          </p:nvPr>
        </p:nvSpPr>
        <p:spPr/>
        <p:txBody>
          <a:bodyPr/>
          <a:lstStyle/>
          <a:p>
            <a:r>
              <a:rPr lang="en-US" dirty="0"/>
              <a:t>XRED</a:t>
            </a:r>
          </a:p>
        </p:txBody>
      </p:sp>
      <p:sp>
        <p:nvSpPr>
          <p:cNvPr id="3" name="Content Placeholder 2">
            <a:extLst>
              <a:ext uri="{FF2B5EF4-FFF2-40B4-BE49-F238E27FC236}">
                <a16:creationId xmlns:a16="http://schemas.microsoft.com/office/drawing/2014/main" id="{AFB5E850-961B-4A06-8AA8-98ADC5FBA464}"/>
              </a:ext>
            </a:extLst>
          </p:cNvPr>
          <p:cNvSpPr>
            <a:spLocks noGrp="1"/>
          </p:cNvSpPr>
          <p:nvPr>
            <p:ph idx="1"/>
          </p:nvPr>
        </p:nvSpPr>
        <p:spPr>
          <a:xfrm>
            <a:off x="1239520" y="1825625"/>
            <a:ext cx="9580880" cy="4552315"/>
          </a:xfrm>
        </p:spPr>
        <p:txBody>
          <a:bodyPr>
            <a:normAutofit lnSpcReduction="10000"/>
          </a:bodyPr>
          <a:lstStyle/>
          <a:p>
            <a:pPr algn="just"/>
            <a:r>
              <a:rPr lang="en-US" dirty="0"/>
              <a:t>The "X </a:t>
            </a:r>
            <a:r>
              <a:rPr lang="en-US" b="1" dirty="0"/>
              <a:t>Real Estate </a:t>
            </a:r>
            <a:r>
              <a:rPr lang="en-US" dirty="0"/>
              <a:t>Development" project (XRED) aims to develop a technological and organizational model for the real estate development market based on </a:t>
            </a:r>
            <a:r>
              <a:rPr lang="en-US" dirty="0" err="1"/>
              <a:t>blockchain</a:t>
            </a:r>
            <a:r>
              <a:rPr lang="en-US" dirty="0"/>
              <a:t> technology</a:t>
            </a:r>
          </a:p>
          <a:p>
            <a:pPr algn="just"/>
            <a:r>
              <a:rPr lang="en-US" dirty="0"/>
              <a:t>Allow interested parties to enter into projects for the purchase and construction of new real estate projects with high speed and unsurpassed security</a:t>
            </a:r>
          </a:p>
          <a:p>
            <a:pPr algn="just"/>
            <a:r>
              <a:rPr lang="en-US" dirty="0"/>
              <a:t>The technological solution of the XRED project allows </a:t>
            </a:r>
            <a:r>
              <a:rPr lang="en-US" b="1" dirty="0"/>
              <a:t>removal of unnecessary chains of links in real estate transactions</a:t>
            </a:r>
            <a:r>
              <a:rPr lang="en-US" dirty="0"/>
              <a:t>, therefore having a significant </a:t>
            </a:r>
            <a:r>
              <a:rPr lang="en-US" b="1" dirty="0"/>
              <a:t>impact on the final value of transactions</a:t>
            </a:r>
          </a:p>
          <a:p>
            <a:pPr algn="just"/>
            <a:r>
              <a:rPr lang="en-US" dirty="0"/>
              <a:t>With the XRED Foundation anyone can invest in the first cryptocurrency fund for real estate and participate in developing UK &amp; Central London Real Estate (initial step)</a:t>
            </a:r>
          </a:p>
          <a:p>
            <a:pPr algn="just"/>
            <a:r>
              <a:rPr lang="en-US" dirty="0"/>
              <a:t>All investors will have their own ICO-wallet and will be able to control and transact XRED tokens securely and quickly</a:t>
            </a:r>
          </a:p>
          <a:p>
            <a:pPr algn="just"/>
            <a:r>
              <a:rPr lang="en-US" dirty="0"/>
              <a:t>The XRED Foundation uses the crowdfunding process to secure the best sites for developing projects thereby creating capital to make a profit for participants</a:t>
            </a:r>
          </a:p>
        </p:txBody>
      </p:sp>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54</a:t>
            </a:fld>
            <a:endParaRPr lang="en-US"/>
          </a:p>
        </p:txBody>
      </p:sp>
    </p:spTree>
    <p:extLst>
      <p:ext uri="{BB962C8B-B14F-4D97-AF65-F5344CB8AC3E}">
        <p14:creationId xmlns:p14="http://schemas.microsoft.com/office/powerpoint/2010/main" val="2750037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EFFC-D055-4E98-B7C5-357EFDFB9B0B}"/>
              </a:ext>
            </a:extLst>
          </p:cNvPr>
          <p:cNvSpPr>
            <a:spLocks noGrp="1"/>
          </p:cNvSpPr>
          <p:nvPr>
            <p:ph type="title"/>
          </p:nvPr>
        </p:nvSpPr>
        <p:spPr/>
        <p:txBody>
          <a:bodyPr/>
          <a:lstStyle/>
          <a:p>
            <a:r>
              <a:rPr lang="en-US" dirty="0" err="1"/>
              <a:t>Rega</a:t>
            </a:r>
            <a:endParaRPr lang="en-US" dirty="0"/>
          </a:p>
        </p:txBody>
      </p:sp>
      <p:sp>
        <p:nvSpPr>
          <p:cNvPr id="3" name="Content Placeholder 2">
            <a:extLst>
              <a:ext uri="{FF2B5EF4-FFF2-40B4-BE49-F238E27FC236}">
                <a16:creationId xmlns:a16="http://schemas.microsoft.com/office/drawing/2014/main" id="{956E4554-872D-4024-A697-D7F318AF4592}"/>
              </a:ext>
            </a:extLst>
          </p:cNvPr>
          <p:cNvSpPr>
            <a:spLocks noGrp="1"/>
          </p:cNvSpPr>
          <p:nvPr>
            <p:ph idx="1"/>
          </p:nvPr>
        </p:nvSpPr>
        <p:spPr/>
        <p:txBody>
          <a:bodyPr>
            <a:normAutofit/>
          </a:bodyPr>
          <a:lstStyle/>
          <a:p>
            <a:pPr algn="just"/>
            <a:r>
              <a:rPr lang="en-US" dirty="0" err="1"/>
              <a:t>Rega</a:t>
            </a:r>
            <a:r>
              <a:rPr lang="en-US" dirty="0"/>
              <a:t> risk sharing is a </a:t>
            </a:r>
            <a:r>
              <a:rPr lang="en-US" b="1" dirty="0" err="1"/>
              <a:t>crowdsurance</a:t>
            </a:r>
            <a:r>
              <a:rPr lang="en-US" b="1" dirty="0"/>
              <a:t> platform </a:t>
            </a:r>
            <a:r>
              <a:rPr lang="en-US" dirty="0"/>
              <a:t>that will allow people cover and manage the variety of risks without excessive and inefficient chain of </a:t>
            </a:r>
            <a:r>
              <a:rPr lang="en-US" b="1" dirty="0"/>
              <a:t>intermediaries</a:t>
            </a:r>
          </a:p>
          <a:p>
            <a:pPr algn="just"/>
            <a:r>
              <a:rPr lang="en-US" dirty="0"/>
              <a:t>Peers may finally get the opportunity to manage their own risks at their own price without intermediary risk carriers receiving all upside of risk premiums. The platform just takes a flat fee for providing the technological solution to the market, peers receive all the benefits and prolonged risk coverage</a:t>
            </a:r>
          </a:p>
          <a:p>
            <a:pPr algn="just"/>
            <a:r>
              <a:rPr lang="en-US" dirty="0"/>
              <a:t>REGA Risk Sharing platform will use smart tokens basing on </a:t>
            </a:r>
            <a:r>
              <a:rPr lang="en-US" dirty="0" err="1"/>
              <a:t>Bancor</a:t>
            </a:r>
            <a:r>
              <a:rPr lang="en-US" dirty="0"/>
              <a:t> protocol</a:t>
            </a:r>
          </a:p>
          <a:p>
            <a:pPr lvl="1" algn="just"/>
            <a:r>
              <a:rPr lang="en-US" dirty="0"/>
              <a:t>REGA Tokens can be used as an contribution in pools for </a:t>
            </a:r>
            <a:r>
              <a:rPr lang="en-US" dirty="0" err="1"/>
              <a:t>crowdsurance</a:t>
            </a:r>
            <a:r>
              <a:rPr lang="en-US" dirty="0"/>
              <a:t> products, and means of payment for REGA services</a:t>
            </a:r>
          </a:p>
          <a:p>
            <a:pPr lvl="1" algn="just"/>
            <a:r>
              <a:rPr lang="en-US" dirty="0"/>
              <a:t> Those tokens will also be used as REGA expert license to manage the parameters of the REGA risk models and to process some difficult cases.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55</a:t>
            </a:fld>
            <a:endParaRPr lang="en-US"/>
          </a:p>
        </p:txBody>
      </p:sp>
      <p:pic>
        <p:nvPicPr>
          <p:cNvPr id="7" name="Picture 6">
            <a:extLst>
              <a:ext uri="{FF2B5EF4-FFF2-40B4-BE49-F238E27FC236}">
                <a16:creationId xmlns:a16="http://schemas.microsoft.com/office/drawing/2014/main" id="{756BAFB8-C06D-4378-BCFC-45F3B1475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456" y="737212"/>
            <a:ext cx="1963382" cy="581390"/>
          </a:xfrm>
          <a:prstGeom prst="rect">
            <a:avLst/>
          </a:prstGeom>
        </p:spPr>
      </p:pic>
    </p:spTree>
    <p:extLst>
      <p:ext uri="{BB962C8B-B14F-4D97-AF65-F5344CB8AC3E}">
        <p14:creationId xmlns:p14="http://schemas.microsoft.com/office/powerpoint/2010/main" val="2298804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6FC8-D850-4D37-8512-853AF0478189}"/>
              </a:ext>
            </a:extLst>
          </p:cNvPr>
          <p:cNvSpPr>
            <a:spLocks noGrp="1"/>
          </p:cNvSpPr>
          <p:nvPr>
            <p:ph type="title"/>
          </p:nvPr>
        </p:nvSpPr>
        <p:spPr/>
        <p:txBody>
          <a:bodyPr/>
          <a:lstStyle/>
          <a:p>
            <a:r>
              <a:rPr lang="en-US" dirty="0"/>
              <a:t>BBOD</a:t>
            </a:r>
          </a:p>
        </p:txBody>
      </p:sp>
      <p:sp>
        <p:nvSpPr>
          <p:cNvPr id="3" name="Content Placeholder 2">
            <a:extLst>
              <a:ext uri="{FF2B5EF4-FFF2-40B4-BE49-F238E27FC236}">
                <a16:creationId xmlns:a16="http://schemas.microsoft.com/office/drawing/2014/main" id="{84E83562-D0E1-4997-906B-FDAD8F70ACEF}"/>
              </a:ext>
            </a:extLst>
          </p:cNvPr>
          <p:cNvSpPr>
            <a:spLocks noGrp="1"/>
          </p:cNvSpPr>
          <p:nvPr>
            <p:ph idx="1"/>
          </p:nvPr>
        </p:nvSpPr>
        <p:spPr/>
        <p:txBody>
          <a:bodyPr>
            <a:normAutofit/>
          </a:bodyPr>
          <a:lstStyle/>
          <a:p>
            <a:pPr algn="just"/>
            <a:r>
              <a:rPr lang="en-US" dirty="0"/>
              <a:t>Blockchain Board of Derivatives (BBOD) is </a:t>
            </a:r>
            <a:r>
              <a:rPr lang="en-US" b="1" dirty="0"/>
              <a:t>world’s first decentralized platform to trade cryptocurrency options, futures and exchange digital coins and tokens</a:t>
            </a:r>
            <a:r>
              <a:rPr lang="en-US" dirty="0"/>
              <a:t> </a:t>
            </a:r>
          </a:p>
          <a:p>
            <a:pPr algn="just"/>
            <a:r>
              <a:rPr lang="en-US" dirty="0"/>
              <a:t>BBD utility tokens are used solely to pay for the platform’s trade execution fees. All BBD tokens that BBOD collects from fees, after paying Exchange Operator and Partners, will be burned and taken out of circulation, ceasing to exist, forever.</a:t>
            </a:r>
          </a:p>
          <a:p>
            <a:pPr algn="just"/>
            <a:r>
              <a:rPr lang="en-US" dirty="0"/>
              <a:t>“Please note, we do not recommend buying BBD tokens for speculative investment purposes”</a:t>
            </a:r>
          </a:p>
        </p:txBody>
      </p:sp>
      <p:sp>
        <p:nvSpPr>
          <p:cNvPr id="6" name="Slide Number Placeholder 5"/>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56</a:t>
            </a:fld>
            <a:endParaRPr lang="en-US"/>
          </a:p>
        </p:txBody>
      </p:sp>
      <p:pic>
        <p:nvPicPr>
          <p:cNvPr id="5" name="Picture 4">
            <a:extLst>
              <a:ext uri="{FF2B5EF4-FFF2-40B4-BE49-F238E27FC236}">
                <a16:creationId xmlns:a16="http://schemas.microsoft.com/office/drawing/2014/main" id="{012A9D84-C411-4CB5-B78F-A02B03194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692" y="365126"/>
            <a:ext cx="3299849" cy="1177478"/>
          </a:xfrm>
          <a:prstGeom prst="rect">
            <a:avLst/>
          </a:prstGeom>
        </p:spPr>
      </p:pic>
    </p:spTree>
    <p:extLst>
      <p:ext uri="{BB962C8B-B14F-4D97-AF65-F5344CB8AC3E}">
        <p14:creationId xmlns:p14="http://schemas.microsoft.com/office/powerpoint/2010/main" val="3411634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 Platforms	</a:t>
            </a:r>
          </a:p>
        </p:txBody>
      </p:sp>
      <p:sp>
        <p:nvSpPr>
          <p:cNvPr id="3" name="Content Placeholder 2"/>
          <p:cNvSpPr>
            <a:spLocks noGrp="1"/>
          </p:cNvSpPr>
          <p:nvPr>
            <p:ph idx="1"/>
          </p:nvPr>
        </p:nvSpPr>
        <p:spPr/>
        <p:txBody>
          <a:bodyPr>
            <a:normAutofit/>
          </a:bodyPr>
          <a:lstStyle/>
          <a:p>
            <a:r>
              <a:rPr lang="en-US" b="1" dirty="0" err="1"/>
              <a:t>Ethereum</a:t>
            </a:r>
            <a:r>
              <a:rPr lang="en-US" dirty="0"/>
              <a:t> is the predominant platform</a:t>
            </a:r>
          </a:p>
          <a:p>
            <a:pPr lvl="1"/>
            <a:r>
              <a:rPr lang="en-US" dirty="0"/>
              <a:t>Over 500 ICOs</a:t>
            </a:r>
          </a:p>
          <a:p>
            <a:pPr lvl="1"/>
            <a:r>
              <a:rPr lang="en-US" dirty="0"/>
              <a:t>Typically use the ERC-20 token standard</a:t>
            </a:r>
          </a:p>
          <a:p>
            <a:pPr lvl="2"/>
            <a:r>
              <a:rPr lang="en-US" dirty="0"/>
              <a:t>ERC-20 token is a standard smart contract that can be modified</a:t>
            </a:r>
          </a:p>
          <a:p>
            <a:pPr lvl="2"/>
            <a:r>
              <a:rPr lang="en-US" dirty="0"/>
              <a:t>Once launched, an ERC20 token’s rules cannot be changed, and its supply cannot be increased</a:t>
            </a:r>
          </a:p>
          <a:p>
            <a:pPr lvl="1"/>
            <a:r>
              <a:rPr lang="en-US" dirty="0"/>
              <a:t>Highest liquidity and transaction volume</a:t>
            </a:r>
          </a:p>
          <a:p>
            <a:pPr lvl="1"/>
            <a:r>
              <a:rPr lang="en-US" dirty="0"/>
              <a:t>Due to the wide applications, the </a:t>
            </a:r>
            <a:r>
              <a:rPr lang="en-US" dirty="0" err="1"/>
              <a:t>Ethereum</a:t>
            </a:r>
            <a:r>
              <a:rPr lang="en-US" dirty="0"/>
              <a:t> network can sometimes get congested, transaction fees can also be higher than other platforms</a:t>
            </a:r>
          </a:p>
          <a:p>
            <a:r>
              <a:rPr lang="en-US" dirty="0"/>
              <a:t>Other platforms: </a:t>
            </a:r>
            <a:r>
              <a:rPr lang="en-US" dirty="0" err="1"/>
              <a:t>Bitshares</a:t>
            </a:r>
            <a:r>
              <a:rPr lang="en-US" dirty="0"/>
              <a:t>, NEM, Neo, </a:t>
            </a:r>
            <a:r>
              <a:rPr lang="en-US" dirty="0" err="1"/>
              <a:t>Nxt</a:t>
            </a:r>
            <a:r>
              <a:rPr lang="en-US" dirty="0"/>
              <a:t>, Omni, </a:t>
            </a:r>
            <a:r>
              <a:rPr lang="en-US" dirty="0" err="1"/>
              <a:t>Qtum</a:t>
            </a:r>
            <a:r>
              <a:rPr lang="en-US" dirty="0"/>
              <a:t>, Stellar, Waves, </a:t>
            </a:r>
            <a:r>
              <a:rPr lang="en-US" dirty="0" err="1"/>
              <a:t>etc</a:t>
            </a:r>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57</a:t>
            </a:fld>
            <a:endParaRPr lang="en-US"/>
          </a:p>
        </p:txBody>
      </p:sp>
    </p:spTree>
    <p:extLst>
      <p:ext uri="{BB962C8B-B14F-4D97-AF65-F5344CB8AC3E}">
        <p14:creationId xmlns:p14="http://schemas.microsoft.com/office/powerpoint/2010/main" val="41585868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 Rounds</a:t>
            </a:r>
          </a:p>
        </p:txBody>
      </p:sp>
      <p:sp>
        <p:nvSpPr>
          <p:cNvPr id="3" name="Content Placeholder 2"/>
          <p:cNvSpPr>
            <a:spLocks noGrp="1"/>
          </p:cNvSpPr>
          <p:nvPr>
            <p:ph idx="1"/>
          </p:nvPr>
        </p:nvSpPr>
        <p:spPr/>
        <p:txBody>
          <a:bodyPr>
            <a:normAutofit/>
          </a:bodyPr>
          <a:lstStyle/>
          <a:p>
            <a:r>
              <a:rPr lang="en-US" dirty="0"/>
              <a:t>ICO financing is commonly staged, </a:t>
            </a:r>
            <a:r>
              <a:rPr lang="en-US" b="1" dirty="0"/>
              <a:t>similar to angel investor and VC rounds</a:t>
            </a:r>
          </a:p>
          <a:p>
            <a:r>
              <a:rPr lang="en-US" dirty="0"/>
              <a:t>Example: Telegram, a messaging app, is planning to raise a staggering </a:t>
            </a:r>
            <a:r>
              <a:rPr lang="en-US" dirty="0">
                <a:hlinkClick r:id="rId2"/>
              </a:rPr>
              <a:t>$1.2 billion</a:t>
            </a:r>
            <a:r>
              <a:rPr lang="en-US" dirty="0"/>
              <a:t> in an ICO to build and support a payment system on its platform</a:t>
            </a:r>
          </a:p>
          <a:p>
            <a:r>
              <a:rPr lang="en-US" dirty="0"/>
              <a:t>Telegram, similar to a number of the stronger companies to stage ICOs, plans a $20 million “</a:t>
            </a:r>
            <a:r>
              <a:rPr lang="en-US" b="1" dirty="0"/>
              <a:t>pre-sale</a:t>
            </a:r>
            <a:r>
              <a:rPr lang="en-US" dirty="0"/>
              <a:t>” in which numerous venture firms are poised to participate, including Sequoia Capital, Benchmark, and </a:t>
            </a:r>
            <a:r>
              <a:rPr lang="en-US" dirty="0" err="1"/>
              <a:t>Kleiner</a:t>
            </a:r>
            <a:r>
              <a:rPr lang="en-US" dirty="0"/>
              <a:t> Perkins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58</a:t>
            </a:fld>
            <a:endParaRPr lang="en-US"/>
          </a:p>
        </p:txBody>
      </p:sp>
    </p:spTree>
    <p:extLst>
      <p:ext uri="{BB962C8B-B14F-4D97-AF65-F5344CB8AC3E}">
        <p14:creationId xmlns:p14="http://schemas.microsoft.com/office/powerpoint/2010/main" val="2998039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ICO a security?	</a:t>
            </a:r>
          </a:p>
        </p:txBody>
      </p:sp>
      <p:sp>
        <p:nvSpPr>
          <p:cNvPr id="3" name="Content Placeholder 2"/>
          <p:cNvSpPr>
            <a:spLocks noGrp="1"/>
          </p:cNvSpPr>
          <p:nvPr>
            <p:ph idx="1"/>
          </p:nvPr>
        </p:nvSpPr>
        <p:spPr/>
        <p:txBody>
          <a:bodyPr/>
          <a:lstStyle/>
          <a:p>
            <a:pPr marL="0" indent="0">
              <a:buNone/>
            </a:pPr>
            <a:r>
              <a:rPr lang="en-US" i="1" dirty="0"/>
              <a:t>Howey Test </a:t>
            </a:r>
            <a:r>
              <a:rPr lang="en-US" dirty="0"/>
              <a:t>of whether an investment is a security:</a:t>
            </a:r>
            <a:endParaRPr lang="en-US" i="1" dirty="0"/>
          </a:p>
          <a:p>
            <a:r>
              <a:rPr lang="en-US" dirty="0"/>
              <a:t>It is an investment of money</a:t>
            </a:r>
          </a:p>
          <a:p>
            <a:r>
              <a:rPr lang="en-US" dirty="0"/>
              <a:t>There is an expectation of profits from the investment</a:t>
            </a:r>
          </a:p>
          <a:p>
            <a:r>
              <a:rPr lang="en-US" dirty="0"/>
              <a:t>The investment of money is in a common enterprise</a:t>
            </a:r>
          </a:p>
          <a:p>
            <a:r>
              <a:rPr lang="en-US" dirty="0"/>
              <a:t>Profit from the efforts of a promoter or third party</a:t>
            </a: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59</a:t>
            </a:fld>
            <a:endParaRPr lang="en-US"/>
          </a:p>
        </p:txBody>
      </p:sp>
    </p:spTree>
    <p:extLst>
      <p:ext uri="{BB962C8B-B14F-4D97-AF65-F5344CB8AC3E}">
        <p14:creationId xmlns:p14="http://schemas.microsoft.com/office/powerpoint/2010/main" val="391574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Ethereum</a:t>
            </a:r>
            <a:endParaRPr lang="en-US" dirty="0"/>
          </a:p>
        </p:txBody>
      </p:sp>
      <p:sp>
        <p:nvSpPr>
          <p:cNvPr id="3" name="Content Placeholder 2"/>
          <p:cNvSpPr>
            <a:spLocks noGrp="1"/>
          </p:cNvSpPr>
          <p:nvPr>
            <p:ph idx="1"/>
          </p:nvPr>
        </p:nvSpPr>
        <p:spPr/>
        <p:txBody>
          <a:bodyPr>
            <a:normAutofit/>
          </a:bodyPr>
          <a:lstStyle/>
          <a:p>
            <a:r>
              <a:rPr lang="en-US" dirty="0">
                <a:sym typeface="Wingdings" panose="05000000000000000000" pitchFamily="2" charset="2"/>
              </a:rPr>
              <a:t>Founded by </a:t>
            </a:r>
            <a:r>
              <a:rPr lang="en-US" dirty="0" err="1">
                <a:sym typeface="Wingdings" panose="05000000000000000000" pitchFamily="2" charset="2"/>
              </a:rPr>
              <a:t>Vitalik</a:t>
            </a:r>
            <a:r>
              <a:rPr lang="en-US" dirty="0">
                <a:sym typeface="Wingdings" panose="05000000000000000000" pitchFamily="2" charset="2"/>
              </a:rPr>
              <a:t> </a:t>
            </a:r>
            <a:r>
              <a:rPr lang="en-US" dirty="0" err="1">
                <a:sym typeface="Wingdings" panose="05000000000000000000" pitchFamily="2" charset="2"/>
              </a:rPr>
              <a:t>Buterin</a:t>
            </a:r>
            <a:r>
              <a:rPr lang="en-US" dirty="0">
                <a:sym typeface="Wingdings" panose="05000000000000000000" pitchFamily="2" charset="2"/>
              </a:rPr>
              <a:t> in 2014</a:t>
            </a:r>
          </a:p>
          <a:p>
            <a:r>
              <a:rPr lang="en-US" dirty="0">
                <a:sym typeface="Wingdings" panose="05000000000000000000" pitchFamily="2" charset="2"/>
              </a:rPr>
              <a:t>Cryptocurrency (Ether) and smart contract platform</a:t>
            </a:r>
          </a:p>
          <a:p>
            <a:pPr lvl="1"/>
            <a:r>
              <a:rPr lang="en-US" dirty="0">
                <a:sym typeface="Wingdings" panose="05000000000000000000" pitchFamily="2" charset="2"/>
              </a:rPr>
              <a:t>Allows Turing-complete programs</a:t>
            </a:r>
          </a:p>
          <a:p>
            <a:r>
              <a:rPr lang="en-US" dirty="0">
                <a:sym typeface="Wingdings" panose="05000000000000000000" pitchFamily="2" charset="2"/>
              </a:rPr>
              <a:t>Base platform for hundreds of ICO’s</a:t>
            </a:r>
          </a:p>
          <a:p>
            <a:r>
              <a:rPr lang="en-US" dirty="0">
                <a:sym typeface="Wingdings" panose="05000000000000000000" pitchFamily="2" charset="2"/>
              </a:rPr>
              <a:t>DAO Attack: a hacker stole $60 million using a loop hole in the codes</a:t>
            </a:r>
          </a:p>
          <a:p>
            <a:pPr lvl="1"/>
            <a:r>
              <a:rPr lang="en-US" dirty="0">
                <a:sym typeface="Wingdings" panose="05000000000000000000" pitchFamily="2" charset="2"/>
              </a:rPr>
              <a:t>Led to a hard fork of the </a:t>
            </a:r>
            <a:r>
              <a:rPr lang="en-US" dirty="0" err="1">
                <a:sym typeface="Wingdings" panose="05000000000000000000" pitchFamily="2" charset="2"/>
              </a:rPr>
              <a:t>blockchain</a:t>
            </a:r>
            <a:endParaRPr lang="en-US" dirty="0">
              <a:sym typeface="Wingdings" panose="05000000000000000000" pitchFamily="2" charset="2"/>
            </a:endParaRPr>
          </a:p>
          <a:p>
            <a:pPr lvl="1"/>
            <a:r>
              <a:rPr lang="en-US" dirty="0" err="1">
                <a:sym typeface="Wingdings" panose="05000000000000000000" pitchFamily="2" charset="2"/>
              </a:rPr>
              <a:t>Ethereum</a:t>
            </a:r>
            <a:r>
              <a:rPr lang="en-US" dirty="0">
                <a:sym typeface="Wingdings" panose="05000000000000000000" pitchFamily="2" charset="2"/>
              </a:rPr>
              <a:t> split into two chains: </a:t>
            </a:r>
            <a:r>
              <a:rPr lang="en-US" dirty="0" err="1">
                <a:sym typeface="Wingdings" panose="05000000000000000000" pitchFamily="2" charset="2"/>
              </a:rPr>
              <a:t>Ethereum</a:t>
            </a:r>
            <a:r>
              <a:rPr lang="en-US" dirty="0">
                <a:sym typeface="Wingdings" panose="05000000000000000000" pitchFamily="2" charset="2"/>
              </a:rPr>
              <a:t> and </a:t>
            </a:r>
            <a:r>
              <a:rPr lang="en-US" dirty="0" err="1">
                <a:sym typeface="Wingdings" panose="05000000000000000000" pitchFamily="2" charset="2"/>
              </a:rPr>
              <a:t>Ethereum</a:t>
            </a:r>
            <a:r>
              <a:rPr lang="en-US" dirty="0">
                <a:sym typeface="Wingdings" panose="05000000000000000000" pitchFamily="2" charset="2"/>
              </a:rPr>
              <a:t> Classic</a:t>
            </a:r>
          </a:p>
          <a:p>
            <a:r>
              <a:rPr lang="en-US" dirty="0">
                <a:sym typeface="Wingdings" panose="05000000000000000000" pitchFamily="2" charset="2"/>
              </a:rPr>
              <a:t>More details on </a:t>
            </a:r>
            <a:r>
              <a:rPr lang="en-US" dirty="0" err="1">
                <a:sym typeface="Wingdings" panose="05000000000000000000" pitchFamily="2" charset="2"/>
              </a:rPr>
              <a:t>Ethereum</a:t>
            </a:r>
            <a:r>
              <a:rPr lang="en-US" dirty="0">
                <a:sym typeface="Wingdings" panose="05000000000000000000" pitchFamily="2" charset="2"/>
              </a:rPr>
              <a:t> later</a:t>
            </a:r>
          </a:p>
          <a:p>
            <a:endParaRPr lang="en-US" dirty="0">
              <a:sym typeface="Wingdings" panose="05000000000000000000" pitchFamily="2" charset="2"/>
            </a:endParaRPr>
          </a:p>
          <a:p>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a:t>
            </a:fld>
            <a:endParaRPr lang="en-US"/>
          </a:p>
        </p:txBody>
      </p:sp>
      <p:pic>
        <p:nvPicPr>
          <p:cNvPr id="2052" name="Picture 4" descr="Ethereum logo 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220" y="595103"/>
            <a:ext cx="943743" cy="1540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712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 Investigation of DAO</a:t>
            </a:r>
          </a:p>
        </p:txBody>
      </p:sp>
      <p:pic>
        <p:nvPicPr>
          <p:cNvPr id="4" name="Content Placeholder 3"/>
          <p:cNvPicPr>
            <a:picLocks noGrp="1" noChangeAspect="1"/>
          </p:cNvPicPr>
          <p:nvPr>
            <p:ph idx="1"/>
          </p:nvPr>
        </p:nvPicPr>
        <p:blipFill>
          <a:blip r:embed="rId2"/>
          <a:stretch>
            <a:fillRect/>
          </a:stretch>
        </p:blipFill>
        <p:spPr>
          <a:xfrm>
            <a:off x="2907030" y="1518460"/>
            <a:ext cx="5989320" cy="4669933"/>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60</a:t>
            </a:fld>
            <a:endParaRPr lang="en-US"/>
          </a:p>
        </p:txBody>
      </p:sp>
    </p:spTree>
    <p:extLst>
      <p:ext uri="{BB962C8B-B14F-4D97-AF65-F5344CB8AC3E}">
        <p14:creationId xmlns:p14="http://schemas.microsoft.com/office/powerpoint/2010/main" val="3745353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 Investigation of DAO</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61</a:t>
            </a:fld>
            <a:endParaRPr lang="en-US"/>
          </a:p>
        </p:txBody>
      </p:sp>
      <p:pic>
        <p:nvPicPr>
          <p:cNvPr id="11" name="Picture 10"/>
          <p:cNvPicPr>
            <a:picLocks noChangeAspect="1"/>
          </p:cNvPicPr>
          <p:nvPr/>
        </p:nvPicPr>
        <p:blipFill>
          <a:blip r:embed="rId2"/>
          <a:stretch>
            <a:fillRect/>
          </a:stretch>
        </p:blipFill>
        <p:spPr>
          <a:xfrm>
            <a:off x="2346210" y="3446794"/>
            <a:ext cx="7693141" cy="1696707"/>
          </a:xfrm>
          <a:prstGeom prst="rect">
            <a:avLst/>
          </a:prstGeom>
        </p:spPr>
      </p:pic>
      <p:pic>
        <p:nvPicPr>
          <p:cNvPr id="12" name="Picture 11"/>
          <p:cNvPicPr>
            <a:picLocks noChangeAspect="1"/>
          </p:cNvPicPr>
          <p:nvPr/>
        </p:nvPicPr>
        <p:blipFill>
          <a:blip r:embed="rId3"/>
          <a:stretch>
            <a:fillRect/>
          </a:stretch>
        </p:blipFill>
        <p:spPr>
          <a:xfrm>
            <a:off x="2367915" y="2023270"/>
            <a:ext cx="7582097" cy="1497170"/>
          </a:xfrm>
          <a:prstGeom prst="rect">
            <a:avLst/>
          </a:prstGeom>
        </p:spPr>
      </p:pic>
    </p:spTree>
    <p:extLst>
      <p:ext uri="{BB962C8B-B14F-4D97-AF65-F5344CB8AC3E}">
        <p14:creationId xmlns:p14="http://schemas.microsoft.com/office/powerpoint/2010/main" val="1184009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 Regulation of ICO</a:t>
            </a:r>
          </a:p>
        </p:txBody>
      </p:sp>
      <p:pic>
        <p:nvPicPr>
          <p:cNvPr id="4" name="Content Placeholder 3"/>
          <p:cNvPicPr>
            <a:picLocks noGrp="1" noChangeAspect="1"/>
          </p:cNvPicPr>
          <p:nvPr>
            <p:ph idx="1"/>
          </p:nvPr>
        </p:nvPicPr>
        <p:blipFill>
          <a:blip r:embed="rId2"/>
          <a:stretch>
            <a:fillRect/>
          </a:stretch>
        </p:blipFill>
        <p:spPr>
          <a:xfrm>
            <a:off x="2534603" y="1690689"/>
            <a:ext cx="6505575" cy="4191000"/>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62</a:t>
            </a:fld>
            <a:endParaRPr lang="en-US"/>
          </a:p>
        </p:txBody>
      </p:sp>
    </p:spTree>
    <p:extLst>
      <p:ext uri="{BB962C8B-B14F-4D97-AF65-F5344CB8AC3E}">
        <p14:creationId xmlns:p14="http://schemas.microsoft.com/office/powerpoint/2010/main" val="662399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SEC Case</a:t>
            </a:r>
          </a:p>
        </p:txBody>
      </p:sp>
      <p:pic>
        <p:nvPicPr>
          <p:cNvPr id="8" name="Content Placeholder 7"/>
          <p:cNvPicPr>
            <a:picLocks noGrp="1" noChangeAspect="1"/>
          </p:cNvPicPr>
          <p:nvPr>
            <p:ph idx="1"/>
          </p:nvPr>
        </p:nvPicPr>
        <p:blipFill>
          <a:blip r:embed="rId2"/>
          <a:stretch>
            <a:fillRect/>
          </a:stretch>
        </p:blipFill>
        <p:spPr>
          <a:xfrm>
            <a:off x="2689860" y="1577182"/>
            <a:ext cx="6515100" cy="3362325"/>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63</a:t>
            </a:fld>
            <a:endParaRPr lang="en-US"/>
          </a:p>
        </p:txBody>
      </p:sp>
      <p:pic>
        <p:nvPicPr>
          <p:cNvPr id="9" name="Picture 8"/>
          <p:cNvPicPr>
            <a:picLocks noChangeAspect="1"/>
          </p:cNvPicPr>
          <p:nvPr/>
        </p:nvPicPr>
        <p:blipFill>
          <a:blip r:embed="rId3"/>
          <a:stretch>
            <a:fillRect/>
          </a:stretch>
        </p:blipFill>
        <p:spPr>
          <a:xfrm>
            <a:off x="2760345" y="4960937"/>
            <a:ext cx="6419850" cy="1190625"/>
          </a:xfrm>
          <a:prstGeom prst="rect">
            <a:avLst/>
          </a:prstGeom>
        </p:spPr>
      </p:pic>
    </p:spTree>
    <p:extLst>
      <p:ext uri="{BB962C8B-B14F-4D97-AF65-F5344CB8AC3E}">
        <p14:creationId xmlns:p14="http://schemas.microsoft.com/office/powerpoint/2010/main" val="1193120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Regulation of ICOs</a:t>
            </a:r>
          </a:p>
        </p:txBody>
      </p:sp>
      <p:pic>
        <p:nvPicPr>
          <p:cNvPr id="6" name="Content Placeholder 5"/>
          <p:cNvPicPr>
            <a:picLocks noGrp="1" noChangeAspect="1"/>
          </p:cNvPicPr>
          <p:nvPr>
            <p:ph idx="1"/>
          </p:nvPr>
        </p:nvPicPr>
        <p:blipFill>
          <a:blip r:embed="rId2"/>
          <a:stretch>
            <a:fillRect/>
          </a:stretch>
        </p:blipFill>
        <p:spPr>
          <a:xfrm>
            <a:off x="2239328" y="1887697"/>
            <a:ext cx="4238625" cy="752475"/>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64</a:t>
            </a:fld>
            <a:endParaRPr lang="en-US"/>
          </a:p>
        </p:txBody>
      </p:sp>
      <p:pic>
        <p:nvPicPr>
          <p:cNvPr id="7" name="Picture 6"/>
          <p:cNvPicPr>
            <a:picLocks noChangeAspect="1"/>
          </p:cNvPicPr>
          <p:nvPr/>
        </p:nvPicPr>
        <p:blipFill>
          <a:blip r:embed="rId3"/>
          <a:stretch>
            <a:fillRect/>
          </a:stretch>
        </p:blipFill>
        <p:spPr>
          <a:xfrm>
            <a:off x="2239328" y="2640171"/>
            <a:ext cx="6600825" cy="3257550"/>
          </a:xfrm>
          <a:prstGeom prst="rect">
            <a:avLst/>
          </a:prstGeom>
        </p:spPr>
      </p:pic>
      <p:sp>
        <p:nvSpPr>
          <p:cNvPr id="8" name="TextBox 7"/>
          <p:cNvSpPr txBox="1"/>
          <p:nvPr/>
        </p:nvSpPr>
        <p:spPr>
          <a:xfrm>
            <a:off x="2198370" y="6069330"/>
            <a:ext cx="1611630" cy="261610"/>
          </a:xfrm>
          <a:prstGeom prst="rect">
            <a:avLst/>
          </a:prstGeom>
          <a:noFill/>
        </p:spPr>
        <p:txBody>
          <a:bodyPr wrap="square" rtlCol="0">
            <a:spAutoFit/>
          </a:bodyPr>
          <a:lstStyle/>
          <a:p>
            <a:r>
              <a:rPr lang="en-US" sz="1100" dirty="0"/>
              <a:t>Source: Ted Crunch</a:t>
            </a:r>
          </a:p>
        </p:txBody>
      </p:sp>
    </p:spTree>
    <p:extLst>
      <p:ext uri="{BB962C8B-B14F-4D97-AF65-F5344CB8AC3E}">
        <p14:creationId xmlns:p14="http://schemas.microsoft.com/office/powerpoint/2010/main" val="3801986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Regulation of ICOs</a:t>
            </a:r>
          </a:p>
        </p:txBody>
      </p:sp>
      <p:pic>
        <p:nvPicPr>
          <p:cNvPr id="8" name="Content Placeholder 7"/>
          <p:cNvPicPr>
            <a:picLocks noGrp="1" noChangeAspect="1"/>
          </p:cNvPicPr>
          <p:nvPr>
            <p:ph idx="1"/>
          </p:nvPr>
        </p:nvPicPr>
        <p:blipFill>
          <a:blip r:embed="rId2"/>
          <a:stretch>
            <a:fillRect/>
          </a:stretch>
        </p:blipFill>
        <p:spPr>
          <a:xfrm>
            <a:off x="2647950" y="4722493"/>
            <a:ext cx="6819900" cy="1762125"/>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65</a:t>
            </a:fld>
            <a:endParaRPr lang="en-US"/>
          </a:p>
        </p:txBody>
      </p:sp>
      <p:pic>
        <p:nvPicPr>
          <p:cNvPr id="9" name="Picture 8"/>
          <p:cNvPicPr>
            <a:picLocks noChangeAspect="1"/>
          </p:cNvPicPr>
          <p:nvPr/>
        </p:nvPicPr>
        <p:blipFill>
          <a:blip r:embed="rId3"/>
          <a:stretch>
            <a:fillRect/>
          </a:stretch>
        </p:blipFill>
        <p:spPr>
          <a:xfrm>
            <a:off x="2686050" y="1429703"/>
            <a:ext cx="6477000" cy="1552575"/>
          </a:xfrm>
          <a:prstGeom prst="rect">
            <a:avLst/>
          </a:prstGeom>
        </p:spPr>
      </p:pic>
      <p:pic>
        <p:nvPicPr>
          <p:cNvPr id="10" name="Picture 9"/>
          <p:cNvPicPr>
            <a:picLocks noChangeAspect="1"/>
          </p:cNvPicPr>
          <p:nvPr/>
        </p:nvPicPr>
        <p:blipFill>
          <a:blip r:embed="rId4"/>
          <a:stretch>
            <a:fillRect/>
          </a:stretch>
        </p:blipFill>
        <p:spPr>
          <a:xfrm>
            <a:off x="2686050" y="2982277"/>
            <a:ext cx="6743700" cy="1657350"/>
          </a:xfrm>
          <a:prstGeom prst="rect">
            <a:avLst/>
          </a:prstGeom>
        </p:spPr>
      </p:pic>
    </p:spTree>
    <p:extLst>
      <p:ext uri="{BB962C8B-B14F-4D97-AF65-F5344CB8AC3E}">
        <p14:creationId xmlns:p14="http://schemas.microsoft.com/office/powerpoint/2010/main" val="1213898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hlinkClick r:id="rId2"/>
              </a:rPr>
              <a:t>https://www.icoalert.com/</a:t>
            </a:r>
            <a:endParaRPr lang="en-US" sz="1800" dirty="0"/>
          </a:p>
          <a:p>
            <a:r>
              <a:rPr lang="en-US" sz="1800" dirty="0">
                <a:hlinkClick r:id="rId3"/>
              </a:rPr>
              <a:t>https://icowatchlist.com/finished</a:t>
            </a:r>
            <a:endParaRPr lang="en-US" sz="1800" dirty="0"/>
          </a:p>
          <a:p>
            <a:r>
              <a:rPr lang="en-US" sz="1800" dirty="0">
                <a:hlinkClick r:id="rId4"/>
              </a:rPr>
              <a:t>https://www.coindesk.com/</a:t>
            </a:r>
            <a:endParaRPr lang="en-US" sz="1800" dirty="0"/>
          </a:p>
          <a:p>
            <a:r>
              <a:rPr lang="en-US" altLang="en-US" sz="1800" dirty="0">
                <a:hlinkClick r:id="rId5"/>
              </a:rPr>
              <a:t>https://www.smithandcrown.com/icos/</a:t>
            </a:r>
            <a:endParaRPr lang="en-US" altLang="en-US" sz="1800" dirty="0"/>
          </a:p>
          <a:p>
            <a:r>
              <a:rPr lang="en-US" sz="1800" dirty="0">
                <a:hlinkClick r:id="rId6"/>
              </a:rPr>
              <a:t>https://topicolist.com/</a:t>
            </a:r>
            <a:endParaRPr lang="en-US" sz="1800" dirty="0"/>
          </a:p>
          <a:p>
            <a:r>
              <a:rPr lang="en-US" sz="1800" dirty="0">
                <a:hlinkClick r:id="rId7"/>
              </a:rPr>
              <a:t>http://www.wikipedia.com/</a:t>
            </a:r>
            <a:endParaRPr lang="en-US" sz="1800" dirty="0"/>
          </a:p>
          <a:p>
            <a:r>
              <a:rPr lang="en-US" sz="1800" dirty="0">
                <a:hlinkClick r:id="rId8"/>
              </a:rPr>
              <a:t>http://www.Investopia.com/</a:t>
            </a:r>
            <a:endParaRPr lang="en-US" sz="1800" dirty="0"/>
          </a:p>
          <a:p>
            <a:r>
              <a:rPr lang="en-US" sz="1800" dirty="0">
                <a:hlinkClick r:id="rId9"/>
              </a:rPr>
              <a:t>https://coinmarketcap.com/tokens/views/all/</a:t>
            </a:r>
            <a:endParaRPr lang="en-US" sz="1800"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66</a:t>
            </a:fld>
            <a:endParaRPr lang="en-US"/>
          </a:p>
        </p:txBody>
      </p:sp>
    </p:spTree>
    <p:extLst>
      <p:ext uri="{BB962C8B-B14F-4D97-AF65-F5344CB8AC3E}">
        <p14:creationId xmlns:p14="http://schemas.microsoft.com/office/powerpoint/2010/main" val="38880659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Central Banks and Digital Currency</a:t>
            </a:r>
          </a:p>
        </p:txBody>
      </p:sp>
      <p:sp>
        <p:nvSpPr>
          <p:cNvPr id="6" name="Subtitle 5"/>
          <p:cNvSpPr>
            <a:spLocks noGrp="1"/>
          </p:cNvSpPr>
          <p:nvPr>
            <p:ph type="subTitle" idx="1"/>
          </p:nvPr>
        </p:nvSpPr>
        <p:spPr/>
        <p:txBody>
          <a:bodyPr/>
          <a:lstStyle/>
          <a:p>
            <a:endParaRPr lang="en-US"/>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67</a:t>
            </a:fld>
            <a:endParaRPr lang="en-US"/>
          </a:p>
        </p:txBody>
      </p:sp>
    </p:spTree>
    <p:extLst>
      <p:ext uri="{BB962C8B-B14F-4D97-AF65-F5344CB8AC3E}">
        <p14:creationId xmlns:p14="http://schemas.microsoft.com/office/powerpoint/2010/main" val="37960199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Central Bank Roles</a:t>
            </a:r>
          </a:p>
        </p:txBody>
      </p:sp>
      <p:sp>
        <p:nvSpPr>
          <p:cNvPr id="3" name="Content Placeholder 2"/>
          <p:cNvSpPr>
            <a:spLocks noGrp="1"/>
          </p:cNvSpPr>
          <p:nvPr>
            <p:ph idx="1"/>
          </p:nvPr>
        </p:nvSpPr>
        <p:spPr/>
        <p:txBody>
          <a:bodyPr>
            <a:normAutofit/>
          </a:bodyPr>
          <a:lstStyle/>
          <a:p>
            <a:r>
              <a:rPr lang="en-US" dirty="0"/>
              <a:t>Issue and replace coins and paper currency</a:t>
            </a:r>
          </a:p>
          <a:p>
            <a:r>
              <a:rPr lang="en-US" dirty="0"/>
              <a:t>Conduct monetary policy by changing money supply and interest rates</a:t>
            </a:r>
          </a:p>
          <a:p>
            <a:pPr lvl="1"/>
            <a:r>
              <a:rPr lang="en-US" dirty="0"/>
              <a:t>The Federal Reserve buy or sell treasury bonds in open market operations to change money supply</a:t>
            </a:r>
          </a:p>
          <a:p>
            <a:pPr lvl="1"/>
            <a:r>
              <a:rPr lang="en-US" dirty="0"/>
              <a:t>When money supply increases, interest rates decrease and economy is stimulated</a:t>
            </a:r>
          </a:p>
          <a:p>
            <a:pPr lvl="1"/>
            <a:r>
              <a:rPr lang="en-US" dirty="0"/>
              <a:t>When the Fed wants to fight inflation or overheated economy, it decreases money supply and increase interest rates</a:t>
            </a:r>
          </a:p>
          <a:p>
            <a:pPr lvl="1"/>
            <a:r>
              <a:rPr lang="en-US" dirty="0"/>
              <a:t>The effectiveness of monetary policy also depends on the banking system</a:t>
            </a:r>
          </a:p>
          <a:p>
            <a:pPr lvl="2"/>
            <a:r>
              <a:rPr lang="en-US" dirty="0"/>
              <a:t>When the central bank increases money supply, how much of it will be loaned out to businesses and other borrowers and boost the economy?</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68</a:t>
            </a:fld>
            <a:endParaRPr lang="en-US"/>
          </a:p>
        </p:txBody>
      </p:sp>
    </p:spTree>
    <p:extLst>
      <p:ext uri="{BB962C8B-B14F-4D97-AF65-F5344CB8AC3E}">
        <p14:creationId xmlns:p14="http://schemas.microsoft.com/office/powerpoint/2010/main" val="7509518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04" y="236012"/>
            <a:ext cx="7886700" cy="1325563"/>
          </a:xfrm>
        </p:spPr>
        <p:txBody>
          <a:bodyPr>
            <a:normAutofit fontScale="90000"/>
          </a:bodyPr>
          <a:lstStyle/>
          <a:p>
            <a:r>
              <a:rPr lang="en-US" dirty="0" err="1"/>
              <a:t>Rscoin</a:t>
            </a:r>
            <a:r>
              <a:rPr lang="en-US" dirty="0"/>
              <a:t> -  a framework for central bank issued cryptocurrency </a:t>
            </a:r>
            <a:br>
              <a:rPr lang="en-US" dirty="0"/>
            </a:br>
            <a:endParaRPr lang="en-US" dirty="0"/>
          </a:p>
        </p:txBody>
      </p:sp>
      <p:pic>
        <p:nvPicPr>
          <p:cNvPr id="11" name="Content Placeholder 10"/>
          <p:cNvPicPr>
            <a:picLocks noGrp="1" noChangeAspect="1"/>
          </p:cNvPicPr>
          <p:nvPr>
            <p:ph idx="1"/>
          </p:nvPr>
        </p:nvPicPr>
        <p:blipFill>
          <a:blip r:embed="rId2"/>
          <a:stretch>
            <a:fillRect/>
          </a:stretch>
        </p:blipFill>
        <p:spPr>
          <a:xfrm>
            <a:off x="6248422" y="2312966"/>
            <a:ext cx="4365030" cy="1901906"/>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69</a:t>
            </a:fld>
            <a:endParaRPr lang="en-US"/>
          </a:p>
        </p:txBody>
      </p:sp>
      <p:sp>
        <p:nvSpPr>
          <p:cNvPr id="7" name="Rectangular Callout 6"/>
          <p:cNvSpPr/>
          <p:nvPr/>
        </p:nvSpPr>
        <p:spPr>
          <a:xfrm>
            <a:off x="5563914" y="1707795"/>
            <a:ext cx="1434662" cy="244366"/>
          </a:xfrm>
          <a:prstGeom prst="wedgeRectCallout">
            <a:avLst>
              <a:gd name="adj1" fmla="val -55448"/>
              <a:gd name="adj2" fmla="val 168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Low-level blocks</a:t>
            </a:r>
          </a:p>
        </p:txBody>
      </p:sp>
      <p:grpSp>
        <p:nvGrpSpPr>
          <p:cNvPr id="14" name="Group 13"/>
          <p:cNvGrpSpPr/>
          <p:nvPr/>
        </p:nvGrpSpPr>
        <p:grpSpPr>
          <a:xfrm>
            <a:off x="2195679" y="1754170"/>
            <a:ext cx="3736755" cy="2444634"/>
            <a:chOff x="728828" y="1754170"/>
            <a:chExt cx="3736755" cy="2444634"/>
          </a:xfrm>
        </p:grpSpPr>
        <p:pic>
          <p:nvPicPr>
            <p:cNvPr id="6" name="Picture 5"/>
            <p:cNvPicPr>
              <a:picLocks noChangeAspect="1"/>
            </p:cNvPicPr>
            <p:nvPr/>
          </p:nvPicPr>
          <p:blipFill>
            <a:blip r:embed="rId3"/>
            <a:stretch>
              <a:fillRect/>
            </a:stretch>
          </p:blipFill>
          <p:spPr>
            <a:xfrm>
              <a:off x="728828" y="1754170"/>
              <a:ext cx="3311086" cy="2444634"/>
            </a:xfrm>
            <a:prstGeom prst="rect">
              <a:avLst/>
            </a:prstGeom>
          </p:spPr>
        </p:pic>
        <p:sp>
          <p:nvSpPr>
            <p:cNvPr id="8" name="Rectangular Callout 7"/>
            <p:cNvSpPr/>
            <p:nvPr/>
          </p:nvSpPr>
          <p:spPr>
            <a:xfrm>
              <a:off x="3030921" y="3749433"/>
              <a:ext cx="1434662" cy="244366"/>
            </a:xfrm>
            <a:prstGeom prst="wedgeRectCallout">
              <a:avLst>
                <a:gd name="adj1" fmla="val -62591"/>
                <a:gd name="adj2" fmla="val 36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High-level blocks</a:t>
              </a:r>
            </a:p>
          </p:txBody>
        </p:sp>
      </p:grpSp>
      <p:sp>
        <p:nvSpPr>
          <p:cNvPr id="9" name="Rectangular Callout 8"/>
          <p:cNvSpPr/>
          <p:nvPr/>
        </p:nvSpPr>
        <p:spPr>
          <a:xfrm>
            <a:off x="4694182" y="3019553"/>
            <a:ext cx="1434662" cy="244366"/>
          </a:xfrm>
          <a:prstGeom prst="wedgeRectCallout">
            <a:avLst>
              <a:gd name="adj1" fmla="val -62591"/>
              <a:gd name="adj2" fmla="val 36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Central bank</a:t>
            </a:r>
          </a:p>
        </p:txBody>
      </p:sp>
      <p:sp>
        <p:nvSpPr>
          <p:cNvPr id="10" name="Rectangular Callout 9"/>
          <p:cNvSpPr/>
          <p:nvPr/>
        </p:nvSpPr>
        <p:spPr>
          <a:xfrm>
            <a:off x="3440823" y="1748327"/>
            <a:ext cx="1434662" cy="244366"/>
          </a:xfrm>
          <a:prstGeom prst="wedgeRectCallout">
            <a:avLst>
              <a:gd name="adj1" fmla="val -60943"/>
              <a:gd name="adj2" fmla="val 56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banks</a:t>
            </a:r>
          </a:p>
        </p:txBody>
      </p:sp>
      <p:sp>
        <p:nvSpPr>
          <p:cNvPr id="17" name="Rectangle 16"/>
          <p:cNvSpPr/>
          <p:nvPr/>
        </p:nvSpPr>
        <p:spPr>
          <a:xfrm>
            <a:off x="2242513" y="4523520"/>
            <a:ext cx="8158655" cy="1477328"/>
          </a:xfrm>
          <a:prstGeom prst="rect">
            <a:avLst/>
          </a:prstGeom>
          <a:solidFill>
            <a:schemeClr val="bg1"/>
          </a:solidFill>
        </p:spPr>
        <p:txBody>
          <a:bodyPr wrap="square">
            <a:spAutoFit/>
          </a:bodyPr>
          <a:lstStyle/>
          <a:p>
            <a:pPr marL="171450" indent="-171450">
              <a:buFont typeface="Arial" panose="020B0604020202020204" pitchFamily="34" charset="0"/>
              <a:buChar char="•"/>
            </a:pPr>
            <a:r>
              <a:rPr lang="en-US" dirty="0">
                <a:solidFill>
                  <a:srgbClr val="404041"/>
                </a:solidFill>
              </a:rPr>
              <a:t>Banks (</a:t>
            </a:r>
            <a:r>
              <a:rPr lang="en-US" dirty="0" err="1">
                <a:solidFill>
                  <a:srgbClr val="404041"/>
                </a:solidFill>
              </a:rPr>
              <a:t>mintettes</a:t>
            </a:r>
            <a:r>
              <a:rPr lang="en-US" dirty="0">
                <a:solidFill>
                  <a:srgbClr val="404041"/>
                </a:solidFill>
              </a:rPr>
              <a:t>) are authorized by central bank to add transactions to valid (low-level) blocks</a:t>
            </a:r>
          </a:p>
          <a:p>
            <a:pPr marL="171450" indent="-171450">
              <a:buFont typeface="Arial" panose="020B0604020202020204" pitchFamily="34" charset="0"/>
              <a:buChar char="•"/>
            </a:pPr>
            <a:r>
              <a:rPr lang="en-US" dirty="0" err="1">
                <a:solidFill>
                  <a:srgbClr val="404041"/>
                </a:solidFill>
              </a:rPr>
              <a:t>Mintettes</a:t>
            </a:r>
            <a:r>
              <a:rPr lang="en-US" dirty="0">
                <a:solidFill>
                  <a:srgbClr val="404041"/>
                </a:solidFill>
              </a:rPr>
              <a:t> can exchange transaction blocks with other valid </a:t>
            </a:r>
            <a:r>
              <a:rPr lang="en-US" dirty="0" err="1">
                <a:solidFill>
                  <a:srgbClr val="404041"/>
                </a:solidFill>
              </a:rPr>
              <a:t>mintettes</a:t>
            </a:r>
            <a:endParaRPr lang="en-US" dirty="0">
              <a:solidFill>
                <a:srgbClr val="404041"/>
              </a:solidFill>
            </a:endParaRPr>
          </a:p>
          <a:p>
            <a:pPr marL="171450" indent="-171450">
              <a:buFont typeface="Arial" panose="020B0604020202020204" pitchFamily="34" charset="0"/>
              <a:buChar char="•"/>
            </a:pPr>
            <a:r>
              <a:rPr lang="en-US" dirty="0">
                <a:solidFill>
                  <a:srgbClr val="404041"/>
                </a:solidFill>
              </a:rPr>
              <a:t>Low-level blocks are gathered and sent to central bank; central bank creates high-level blocks that are auditable</a:t>
            </a:r>
            <a:endParaRPr lang="en-US" dirty="0"/>
          </a:p>
        </p:txBody>
      </p:sp>
      <p:sp>
        <p:nvSpPr>
          <p:cNvPr id="19" name="TextBox 18"/>
          <p:cNvSpPr txBox="1"/>
          <p:nvPr/>
        </p:nvSpPr>
        <p:spPr>
          <a:xfrm>
            <a:off x="2195678" y="6206490"/>
            <a:ext cx="3736755" cy="415498"/>
          </a:xfrm>
          <a:prstGeom prst="rect">
            <a:avLst/>
          </a:prstGeom>
          <a:noFill/>
        </p:spPr>
        <p:txBody>
          <a:bodyPr wrap="square" rtlCol="0">
            <a:spAutoFit/>
          </a:bodyPr>
          <a:lstStyle/>
          <a:p>
            <a:r>
              <a:rPr lang="en-US" sz="1050" dirty="0"/>
              <a:t>Source: Centrally Banked </a:t>
            </a:r>
            <a:r>
              <a:rPr lang="en-US" sz="1050" dirty="0" err="1"/>
              <a:t>Cyptocurrencies</a:t>
            </a:r>
            <a:r>
              <a:rPr lang="en-US" sz="1050" dirty="0"/>
              <a:t>, UCL Research paper</a:t>
            </a:r>
          </a:p>
        </p:txBody>
      </p:sp>
    </p:spTree>
    <p:extLst>
      <p:ext uri="{BB962C8B-B14F-4D97-AF65-F5344CB8AC3E}">
        <p14:creationId xmlns:p14="http://schemas.microsoft.com/office/powerpoint/2010/main" val="255591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Cash</a:t>
            </a:r>
          </a:p>
        </p:txBody>
      </p:sp>
      <p:sp>
        <p:nvSpPr>
          <p:cNvPr id="3" name="Content Placeholder 2"/>
          <p:cNvSpPr>
            <a:spLocks noGrp="1"/>
          </p:cNvSpPr>
          <p:nvPr>
            <p:ph idx="1"/>
          </p:nvPr>
        </p:nvSpPr>
        <p:spPr/>
        <p:txBody>
          <a:bodyPr>
            <a:normAutofit/>
          </a:bodyPr>
          <a:lstStyle/>
          <a:p>
            <a:r>
              <a:rPr lang="en-US" sz="3200" dirty="0">
                <a:sym typeface="Wingdings" panose="05000000000000000000" pitchFamily="2" charset="2"/>
              </a:rPr>
              <a:t>Bitcoin scalability is a big concern</a:t>
            </a:r>
          </a:p>
          <a:p>
            <a:r>
              <a:rPr lang="en-US" sz="3200" dirty="0">
                <a:sym typeface="Wingdings" panose="05000000000000000000" pitchFamily="2" charset="2"/>
              </a:rPr>
              <a:t>Bitcoin Improvement Proposal (BIP) 91, or Segregated Witness (</a:t>
            </a:r>
            <a:r>
              <a:rPr lang="en-US" sz="3200" dirty="0" err="1">
                <a:sym typeface="Wingdings" panose="05000000000000000000" pitchFamily="2" charset="2"/>
              </a:rPr>
              <a:t>SegWit</a:t>
            </a:r>
            <a:r>
              <a:rPr lang="en-US" sz="3200" dirty="0">
                <a:sym typeface="Wingdings" panose="05000000000000000000" pitchFamily="2" charset="2"/>
              </a:rPr>
              <a:t>), activated on July 20, 2017</a:t>
            </a:r>
          </a:p>
          <a:p>
            <a:r>
              <a:rPr lang="en-US" sz="3200" dirty="0" err="1">
                <a:sym typeface="Wingdings" panose="05000000000000000000" pitchFamily="2" charset="2"/>
              </a:rPr>
              <a:t>SegWit</a:t>
            </a:r>
            <a:r>
              <a:rPr lang="en-US" sz="3200" dirty="0">
                <a:sym typeface="Wingdings" panose="05000000000000000000" pitchFamily="2" charset="2"/>
              </a:rPr>
              <a:t> effectively increases </a:t>
            </a:r>
            <a:r>
              <a:rPr lang="en-US" sz="3200" dirty="0" err="1">
                <a:sym typeface="Wingdings" panose="05000000000000000000" pitchFamily="2" charset="2"/>
              </a:rPr>
              <a:t>blocksize</a:t>
            </a:r>
            <a:r>
              <a:rPr lang="en-US" sz="3200" dirty="0">
                <a:sym typeface="Wingdings" panose="05000000000000000000" pitchFamily="2" charset="2"/>
              </a:rPr>
              <a:t> slightly (1MB to 1.8MB) and would allow Lightning Network in the future  </a:t>
            </a:r>
          </a:p>
          <a:p>
            <a:r>
              <a:rPr lang="en-US" sz="3200" dirty="0">
                <a:sym typeface="Wingdings" panose="05000000000000000000" pitchFamily="2" charset="2"/>
              </a:rPr>
              <a:t>A group of developers and miners are not satisfied and proposed another solution: increasing </a:t>
            </a:r>
            <a:r>
              <a:rPr lang="en-US" sz="3200" dirty="0" err="1">
                <a:sym typeface="Wingdings" panose="05000000000000000000" pitchFamily="2" charset="2"/>
              </a:rPr>
              <a:t>blocksize</a:t>
            </a:r>
            <a:r>
              <a:rPr lang="en-US" sz="3200" dirty="0">
                <a:sym typeface="Wingdings" panose="05000000000000000000" pitchFamily="2" charset="2"/>
              </a:rPr>
              <a:t> to 8MB </a:t>
            </a:r>
            <a:endParaRPr lang="en-US" sz="2800" dirty="0">
              <a:sym typeface="Wingdings" panose="05000000000000000000" pitchFamily="2" charset="2"/>
            </a:endParaRPr>
          </a:p>
          <a:p>
            <a:r>
              <a:rPr lang="en-US" altLang="ko-KR" sz="3200" dirty="0">
                <a:solidFill>
                  <a:prstClr val="black"/>
                </a:solidFill>
                <a:sym typeface="Wingdings" panose="05000000000000000000" pitchFamily="2" charset="2"/>
              </a:rPr>
              <a:t>Bitcoin Cash </a:t>
            </a:r>
          </a:p>
          <a:p>
            <a:pPr lvl="1"/>
            <a:r>
              <a:rPr lang="en-US" dirty="0">
                <a:sym typeface="Wingdings" panose="05000000000000000000" pitchFamily="2" charset="2"/>
              </a:rPr>
              <a:t>Hard fork from Bitcoin on August 1, 2017</a:t>
            </a:r>
            <a:endParaRPr lang="en-US" altLang="ko-KR" dirty="0">
              <a:solidFill>
                <a:prstClr val="black"/>
              </a:solidFill>
            </a:endParaRP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a:t>
            </a:fld>
            <a:endParaRPr lang="en-US"/>
          </a:p>
        </p:txBody>
      </p:sp>
      <p:pic>
        <p:nvPicPr>
          <p:cNvPr id="1028" name="Picture 4" descr="Bitcoin Cas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6380" y="437571"/>
            <a:ext cx="1445341" cy="120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283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Bank Digital Currency: Benefits</a:t>
            </a:r>
          </a:p>
        </p:txBody>
      </p:sp>
      <p:sp>
        <p:nvSpPr>
          <p:cNvPr id="3" name="Content Placeholder 2"/>
          <p:cNvSpPr>
            <a:spLocks noGrp="1"/>
          </p:cNvSpPr>
          <p:nvPr>
            <p:ph idx="1"/>
          </p:nvPr>
        </p:nvSpPr>
        <p:spPr/>
        <p:txBody>
          <a:bodyPr/>
          <a:lstStyle/>
          <a:p>
            <a:r>
              <a:rPr lang="en-US" dirty="0"/>
              <a:t>“…we find that CBDC issuance of 30% of GDP, against government bonds, could permanently raise GDP by as much as 3%, due to </a:t>
            </a:r>
            <a:r>
              <a:rPr lang="en-US" b="1" dirty="0"/>
              <a:t>reductions in real interest rates, distortionary taxes, and monetary transaction costs</a:t>
            </a:r>
            <a:r>
              <a:rPr lang="en-US" dirty="0"/>
              <a:t>.” </a:t>
            </a:r>
          </a:p>
          <a:p>
            <a:endParaRPr lang="en-US" dirty="0"/>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70</a:t>
            </a:fld>
            <a:endParaRPr lang="en-US"/>
          </a:p>
        </p:txBody>
      </p:sp>
      <p:sp>
        <p:nvSpPr>
          <p:cNvPr id="6" name="TextBox 5"/>
          <p:cNvSpPr txBox="1"/>
          <p:nvPr/>
        </p:nvSpPr>
        <p:spPr>
          <a:xfrm>
            <a:off x="6198870" y="4001294"/>
            <a:ext cx="3737610" cy="369332"/>
          </a:xfrm>
          <a:prstGeom prst="rect">
            <a:avLst/>
          </a:prstGeom>
          <a:noFill/>
        </p:spPr>
        <p:txBody>
          <a:bodyPr wrap="square" rtlCol="0">
            <a:spAutoFit/>
          </a:bodyPr>
          <a:lstStyle/>
          <a:p>
            <a:r>
              <a:rPr lang="en-US" dirty="0"/>
              <a:t>Bank of England Research Paper</a:t>
            </a:r>
          </a:p>
        </p:txBody>
      </p:sp>
    </p:spTree>
    <p:extLst>
      <p:ext uri="{BB962C8B-B14F-4D97-AF65-F5344CB8AC3E}">
        <p14:creationId xmlns:p14="http://schemas.microsoft.com/office/powerpoint/2010/main" val="1755298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4"/>
            <a:ext cx="10515600" cy="1325563"/>
          </a:xfrm>
        </p:spPr>
        <p:txBody>
          <a:bodyPr/>
          <a:lstStyle/>
          <a:p>
            <a:r>
              <a:rPr lang="en-US" dirty="0"/>
              <a:t>Considerations for Central-Bank Digital Currencies</a:t>
            </a:r>
          </a:p>
        </p:txBody>
      </p:sp>
      <p:sp>
        <p:nvSpPr>
          <p:cNvPr id="3" name="Content Placeholder 2"/>
          <p:cNvSpPr>
            <a:spLocks noGrp="1"/>
          </p:cNvSpPr>
          <p:nvPr>
            <p:ph idx="1"/>
          </p:nvPr>
        </p:nvSpPr>
        <p:spPr/>
        <p:txBody>
          <a:bodyPr>
            <a:normAutofit fontScale="92500" lnSpcReduction="10000"/>
          </a:bodyPr>
          <a:lstStyle/>
          <a:p>
            <a:r>
              <a:rPr lang="en-US" dirty="0"/>
              <a:t>Structural issues:</a:t>
            </a:r>
          </a:p>
          <a:p>
            <a:pPr lvl="1"/>
            <a:r>
              <a:rPr lang="en-US" dirty="0"/>
              <a:t>Retail deposits (you and me!) may switch to central banks</a:t>
            </a:r>
          </a:p>
          <a:p>
            <a:pPr lvl="1"/>
            <a:r>
              <a:rPr lang="en-US" dirty="0"/>
              <a:t>Bank deposit rates go down, as banks will depend on wholesale deposits (B2B)/debt capital/other avenues</a:t>
            </a:r>
          </a:p>
          <a:p>
            <a:pPr lvl="1"/>
            <a:r>
              <a:rPr lang="en-US" dirty="0"/>
              <a:t>Central banks can conduct open market operations directly</a:t>
            </a:r>
          </a:p>
          <a:p>
            <a:pPr lvl="1"/>
            <a:r>
              <a:rPr lang="en-US" dirty="0"/>
              <a:t>Intense competition for deposit and payment services</a:t>
            </a:r>
          </a:p>
          <a:p>
            <a:pPr lvl="1"/>
            <a:r>
              <a:rPr lang="en-US" dirty="0"/>
              <a:t>Reduction in cost of settlement and collateral requirements (elimination of liquidity and credit risk) – This is huge!</a:t>
            </a:r>
          </a:p>
          <a:p>
            <a:pPr lvl="1"/>
            <a:r>
              <a:rPr lang="en-US" dirty="0"/>
              <a:t>Settlement around the clock – 24 X 7</a:t>
            </a:r>
          </a:p>
          <a:p>
            <a:r>
              <a:rPr lang="en-US" dirty="0"/>
              <a:t>Price and output stability issues:</a:t>
            </a:r>
          </a:p>
          <a:p>
            <a:pPr lvl="1"/>
            <a:r>
              <a:rPr lang="en-US" dirty="0"/>
              <a:t>Reduction in taxes</a:t>
            </a:r>
          </a:p>
          <a:p>
            <a:pPr lvl="1"/>
            <a:r>
              <a:rPr lang="en-US" dirty="0"/>
              <a:t>Reduction in govt. interest expenses, therefore interest rates</a:t>
            </a:r>
          </a:p>
          <a:p>
            <a:r>
              <a:rPr lang="en-US" dirty="0"/>
              <a:t>Financial stability issues:</a:t>
            </a:r>
          </a:p>
          <a:p>
            <a:pPr lvl="1"/>
            <a:r>
              <a:rPr lang="en-US" dirty="0"/>
              <a:t>Transition – how to retrain staff, architect &amp; fund new infrastructure?</a:t>
            </a:r>
          </a:p>
          <a:p>
            <a:pPr lvl="1"/>
            <a:r>
              <a:rPr lang="en-US" dirty="0"/>
              <a:t>Bank balance sheet shrinkage</a:t>
            </a:r>
          </a:p>
          <a:p>
            <a:pPr lvl="1"/>
            <a:r>
              <a:rPr lang="en-US" dirty="0"/>
              <a:t>Partial removal of too-big-to-fail concerns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71</a:t>
            </a:fld>
            <a:endParaRPr lang="en-US" dirty="0"/>
          </a:p>
        </p:txBody>
      </p:sp>
      <p:sp>
        <p:nvSpPr>
          <p:cNvPr id="6" name="Rectangle 5"/>
          <p:cNvSpPr/>
          <p:nvPr/>
        </p:nvSpPr>
        <p:spPr>
          <a:xfrm>
            <a:off x="2013957" y="6279196"/>
            <a:ext cx="5617243" cy="261610"/>
          </a:xfrm>
          <a:prstGeom prst="rect">
            <a:avLst/>
          </a:prstGeom>
        </p:spPr>
        <p:txBody>
          <a:bodyPr wrap="none">
            <a:spAutoFit/>
          </a:bodyPr>
          <a:lstStyle/>
          <a:p>
            <a:r>
              <a:rPr lang="en-US" sz="1100" dirty="0">
                <a:latin typeface="NimbusRomNo9L-Regu"/>
              </a:rPr>
              <a:t>Macro economics of central bank issued digital currencies, Bank of England staff working paper</a:t>
            </a:r>
            <a:endParaRPr lang="en-US" sz="1100" dirty="0"/>
          </a:p>
        </p:txBody>
      </p:sp>
    </p:spTree>
    <p:extLst>
      <p:ext uri="{BB962C8B-B14F-4D97-AF65-F5344CB8AC3E}">
        <p14:creationId xmlns:p14="http://schemas.microsoft.com/office/powerpoint/2010/main" val="18707849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banks adopting digital currency</a:t>
            </a:r>
          </a:p>
        </p:txBody>
      </p:sp>
      <p:sp>
        <p:nvSpPr>
          <p:cNvPr id="3" name="Content Placeholder 2"/>
          <p:cNvSpPr>
            <a:spLocks noGrp="1"/>
          </p:cNvSpPr>
          <p:nvPr>
            <p:ph idx="1"/>
          </p:nvPr>
        </p:nvSpPr>
        <p:spPr/>
        <p:txBody>
          <a:bodyPr>
            <a:normAutofit/>
          </a:bodyPr>
          <a:lstStyle/>
          <a:p>
            <a:r>
              <a:rPr lang="en-US" dirty="0"/>
              <a:t>Tunisia</a:t>
            </a:r>
          </a:p>
          <a:p>
            <a:pPr lvl="1"/>
            <a:r>
              <a:rPr lang="en-US" dirty="0"/>
              <a:t>In 2015, boost its </a:t>
            </a:r>
            <a:r>
              <a:rPr lang="en-US" dirty="0" err="1"/>
              <a:t>eDinar</a:t>
            </a:r>
            <a:r>
              <a:rPr lang="en-US" dirty="0"/>
              <a:t> digital currency using the </a:t>
            </a:r>
            <a:r>
              <a:rPr lang="en-US" dirty="0" err="1"/>
              <a:t>blockchain</a:t>
            </a:r>
            <a:r>
              <a:rPr lang="en-US" dirty="0"/>
              <a:t>, with the help of a universal contracting platform, </a:t>
            </a:r>
            <a:r>
              <a:rPr lang="en-US" dirty="0" err="1"/>
              <a:t>Monetas</a:t>
            </a:r>
            <a:endParaRPr lang="en-US" dirty="0"/>
          </a:p>
          <a:p>
            <a:r>
              <a:rPr lang="en-US" dirty="0"/>
              <a:t>Ecuador</a:t>
            </a:r>
          </a:p>
          <a:p>
            <a:pPr lvl="1"/>
            <a:r>
              <a:rPr lang="en-US" dirty="0"/>
              <a:t>The South American country banned Bitcoin and cryptocurrencies in 2014</a:t>
            </a:r>
          </a:p>
          <a:p>
            <a:pPr lvl="1"/>
            <a:r>
              <a:rPr lang="en-US" dirty="0"/>
              <a:t>Issued a national cryptocurrency, </a:t>
            </a:r>
            <a:r>
              <a:rPr lang="en-US" dirty="0" err="1"/>
              <a:t>Dinero</a:t>
            </a:r>
            <a:r>
              <a:rPr lang="en-US" dirty="0"/>
              <a:t> </a:t>
            </a:r>
            <a:r>
              <a:rPr lang="en-US" dirty="0" err="1"/>
              <a:t>Electrónico</a:t>
            </a:r>
            <a:r>
              <a:rPr lang="en-US" dirty="0"/>
              <a:t>, in 2015</a:t>
            </a:r>
          </a:p>
          <a:p>
            <a:pPr lvl="1"/>
            <a:r>
              <a:rPr lang="en-US" dirty="0"/>
              <a:t>The </a:t>
            </a:r>
            <a:r>
              <a:rPr lang="en-US" dirty="0" err="1"/>
              <a:t>Dinero</a:t>
            </a:r>
            <a:r>
              <a:rPr lang="en-US" dirty="0"/>
              <a:t> </a:t>
            </a:r>
            <a:r>
              <a:rPr lang="en-US" dirty="0" err="1"/>
              <a:t>Electrónico</a:t>
            </a:r>
            <a:r>
              <a:rPr lang="en-US" dirty="0"/>
              <a:t> tokens are backed by the assets of Ecuador’s central bank, Banco Central del </a:t>
            </a:r>
            <a:r>
              <a:rPr lang="en-US" dirty="0" err="1"/>
              <a:t>Equador</a:t>
            </a:r>
            <a:r>
              <a:rPr lang="en-US" dirty="0"/>
              <a:t>, and pegged one-to-one to the US dollar, which is Ecuador’s national currency</a:t>
            </a:r>
          </a:p>
          <a:p>
            <a:r>
              <a:rPr lang="en-US" dirty="0"/>
              <a:t>Senegal</a:t>
            </a:r>
          </a:p>
          <a:p>
            <a:r>
              <a:rPr lang="en-US" dirty="0"/>
              <a:t>Sweden, China, Japan, Russia, Venezuela, and others are considering digital currencies</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72</a:t>
            </a:fld>
            <a:endParaRPr lang="en-US"/>
          </a:p>
        </p:txBody>
      </p:sp>
    </p:spTree>
    <p:extLst>
      <p:ext uri="{BB962C8B-B14F-4D97-AF65-F5344CB8AC3E}">
        <p14:creationId xmlns:p14="http://schemas.microsoft.com/office/powerpoint/2010/main" val="3884273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 y="365127"/>
            <a:ext cx="10515600" cy="1325563"/>
          </a:xfrm>
        </p:spPr>
        <p:txBody>
          <a:bodyPr/>
          <a:lstStyle/>
          <a:p>
            <a:r>
              <a:rPr lang="en-US" dirty="0"/>
              <a:t>Sweden considering Central Bank Cryptocurrency</a:t>
            </a:r>
          </a:p>
        </p:txBody>
      </p:sp>
      <p:pic>
        <p:nvPicPr>
          <p:cNvPr id="6" name="Content Placeholder 5"/>
          <p:cNvPicPr>
            <a:picLocks noGrp="1" noChangeAspect="1"/>
          </p:cNvPicPr>
          <p:nvPr>
            <p:ph idx="1"/>
          </p:nvPr>
        </p:nvPicPr>
        <p:blipFill>
          <a:blip r:embed="rId2"/>
          <a:stretch>
            <a:fillRect/>
          </a:stretch>
        </p:blipFill>
        <p:spPr>
          <a:xfrm>
            <a:off x="2373202" y="2023111"/>
            <a:ext cx="7353728" cy="3103086"/>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73</a:t>
            </a:fld>
            <a:endParaRPr lang="en-US"/>
          </a:p>
        </p:txBody>
      </p:sp>
      <p:sp>
        <p:nvSpPr>
          <p:cNvPr id="7" name="TextBox 6"/>
          <p:cNvSpPr txBox="1"/>
          <p:nvPr/>
        </p:nvSpPr>
        <p:spPr>
          <a:xfrm>
            <a:off x="2152650" y="5657851"/>
            <a:ext cx="5977890" cy="246221"/>
          </a:xfrm>
          <a:prstGeom prst="rect">
            <a:avLst/>
          </a:prstGeom>
          <a:noFill/>
        </p:spPr>
        <p:txBody>
          <a:bodyPr wrap="square" rtlCol="0">
            <a:spAutoFit/>
          </a:bodyPr>
          <a:lstStyle/>
          <a:p>
            <a:r>
              <a:rPr lang="en-US" sz="1000" dirty="0"/>
              <a:t>Source: </a:t>
            </a:r>
            <a:r>
              <a:rPr lang="en-US" sz="1000" dirty="0" err="1"/>
              <a:t>Bech</a:t>
            </a:r>
            <a:r>
              <a:rPr lang="en-US" sz="1000" dirty="0"/>
              <a:t> and Garratt, Bank of International Settlements</a:t>
            </a:r>
          </a:p>
        </p:txBody>
      </p:sp>
    </p:spTree>
    <p:extLst>
      <p:ext uri="{BB962C8B-B14F-4D97-AF65-F5344CB8AC3E}">
        <p14:creationId xmlns:p14="http://schemas.microsoft.com/office/powerpoint/2010/main" val="1669777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 y="194493"/>
            <a:ext cx="10515600" cy="1325563"/>
          </a:xfrm>
        </p:spPr>
        <p:txBody>
          <a:bodyPr/>
          <a:lstStyle/>
          <a:p>
            <a:r>
              <a:rPr lang="en-US" dirty="0"/>
              <a:t>Sweden considering Central Bank Cryptocurrency</a:t>
            </a:r>
          </a:p>
        </p:txBody>
      </p:sp>
      <p:pic>
        <p:nvPicPr>
          <p:cNvPr id="8" name="Content Placeholder 7"/>
          <p:cNvPicPr>
            <a:picLocks noGrp="1" noChangeAspect="1"/>
          </p:cNvPicPr>
          <p:nvPr>
            <p:ph idx="1"/>
          </p:nvPr>
        </p:nvPicPr>
        <p:blipFill>
          <a:blip r:embed="rId2"/>
          <a:stretch>
            <a:fillRect/>
          </a:stretch>
        </p:blipFill>
        <p:spPr>
          <a:xfrm>
            <a:off x="1597152" y="1520056"/>
            <a:ext cx="8567218" cy="3590469"/>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74</a:t>
            </a:fld>
            <a:endParaRPr lang="en-US"/>
          </a:p>
        </p:txBody>
      </p:sp>
      <p:sp>
        <p:nvSpPr>
          <p:cNvPr id="7" name="TextBox 6"/>
          <p:cNvSpPr txBox="1"/>
          <p:nvPr/>
        </p:nvSpPr>
        <p:spPr>
          <a:xfrm>
            <a:off x="2152650" y="5657851"/>
            <a:ext cx="5977890" cy="246221"/>
          </a:xfrm>
          <a:prstGeom prst="rect">
            <a:avLst/>
          </a:prstGeom>
          <a:noFill/>
        </p:spPr>
        <p:txBody>
          <a:bodyPr wrap="square" rtlCol="0">
            <a:spAutoFit/>
          </a:bodyPr>
          <a:lstStyle/>
          <a:p>
            <a:r>
              <a:rPr lang="en-US" sz="1000" dirty="0"/>
              <a:t>Source: </a:t>
            </a:r>
            <a:r>
              <a:rPr lang="en-US" sz="1000" dirty="0" err="1"/>
              <a:t>Bech</a:t>
            </a:r>
            <a:r>
              <a:rPr lang="en-US" sz="1000" dirty="0"/>
              <a:t> and Garratt, Bank of International Settlements</a:t>
            </a:r>
          </a:p>
        </p:txBody>
      </p:sp>
    </p:spTree>
    <p:extLst>
      <p:ext uri="{BB962C8B-B14F-4D97-AF65-F5344CB8AC3E}">
        <p14:creationId xmlns:p14="http://schemas.microsoft.com/office/powerpoint/2010/main" val="16726040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of England halts plans for cryptocurrency</a:t>
            </a:r>
          </a:p>
        </p:txBody>
      </p:sp>
      <p:pic>
        <p:nvPicPr>
          <p:cNvPr id="6" name="Content Placeholder 5"/>
          <p:cNvPicPr>
            <a:picLocks noGrp="1" noChangeAspect="1"/>
          </p:cNvPicPr>
          <p:nvPr>
            <p:ph idx="1"/>
          </p:nvPr>
        </p:nvPicPr>
        <p:blipFill>
          <a:blip r:embed="rId2"/>
          <a:stretch>
            <a:fillRect/>
          </a:stretch>
        </p:blipFill>
        <p:spPr>
          <a:xfrm>
            <a:off x="2301240" y="2365614"/>
            <a:ext cx="6286500" cy="1362075"/>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75</a:t>
            </a:fld>
            <a:endParaRPr lang="en-US"/>
          </a:p>
        </p:txBody>
      </p:sp>
      <p:pic>
        <p:nvPicPr>
          <p:cNvPr id="7" name="Picture 6"/>
          <p:cNvPicPr>
            <a:picLocks noChangeAspect="1"/>
          </p:cNvPicPr>
          <p:nvPr/>
        </p:nvPicPr>
        <p:blipFill>
          <a:blip r:embed="rId3"/>
          <a:stretch>
            <a:fillRect/>
          </a:stretch>
        </p:blipFill>
        <p:spPr>
          <a:xfrm>
            <a:off x="2301240" y="1757561"/>
            <a:ext cx="2762250" cy="609600"/>
          </a:xfrm>
          <a:prstGeom prst="rect">
            <a:avLst/>
          </a:prstGeom>
        </p:spPr>
      </p:pic>
      <p:sp>
        <p:nvSpPr>
          <p:cNvPr id="8" name="TextBox 7"/>
          <p:cNvSpPr txBox="1"/>
          <p:nvPr/>
        </p:nvSpPr>
        <p:spPr>
          <a:xfrm>
            <a:off x="2301240" y="3771028"/>
            <a:ext cx="6983730"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Concerns:</a:t>
            </a:r>
          </a:p>
          <a:p>
            <a:pPr marL="342900" indent="-342900">
              <a:buAutoNum type="arabicPeriod"/>
            </a:pPr>
            <a:r>
              <a:rPr lang="en-US" dirty="0">
                <a:latin typeface="Times New Roman" panose="02020603050405020304" pitchFamily="18" charset="0"/>
                <a:cs typeface="Times New Roman" panose="02020603050405020304" pitchFamily="18" charset="0"/>
              </a:rPr>
              <a:t>Consumers would stop using commercial banks and directly use accounts with the central bank</a:t>
            </a:r>
          </a:p>
          <a:p>
            <a:pPr marL="342900" indent="-342900">
              <a:buAutoNum type="arabicPeriod"/>
            </a:pPr>
            <a:r>
              <a:rPr lang="en-US" dirty="0">
                <a:latin typeface="Times New Roman" panose="02020603050405020304" pitchFamily="18" charset="0"/>
                <a:cs typeface="Times New Roman" panose="02020603050405020304" pitchFamily="18" charset="0"/>
              </a:rPr>
              <a:t>The central bank may find its monetary policy less effective</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Demand for traditional form of money has been relatively elastic to changes in interest rates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Uncertain whether it will remain so for digital currency</a:t>
            </a:r>
          </a:p>
          <a:p>
            <a:r>
              <a:rPr lang="en-US" dirty="0">
                <a:latin typeface="Times New Roman" panose="02020603050405020304" pitchFamily="18" charset="0"/>
                <a:cs typeface="Times New Roman" panose="02020603050405020304" pitchFamily="18" charset="0"/>
              </a:rPr>
              <a:t>Bank of England is still conducting studies and does not think other crypto-currencies pose a threat to financial stability</a:t>
            </a:r>
          </a:p>
        </p:txBody>
      </p:sp>
    </p:spTree>
    <p:extLst>
      <p:ext uri="{BB962C8B-B14F-4D97-AF65-F5344CB8AC3E}">
        <p14:creationId xmlns:p14="http://schemas.microsoft.com/office/powerpoint/2010/main" val="4275874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Basecoin</a:t>
            </a:r>
            <a:r>
              <a:rPr lang="en-US" dirty="0"/>
              <a:t>: “Algorithmic central bank”</a:t>
            </a:r>
          </a:p>
        </p:txBody>
      </p:sp>
      <p:sp>
        <p:nvSpPr>
          <p:cNvPr id="3" name="Content Placeholder 2"/>
          <p:cNvSpPr>
            <a:spLocks noGrp="1"/>
          </p:cNvSpPr>
          <p:nvPr>
            <p:ph idx="1"/>
          </p:nvPr>
        </p:nvSpPr>
        <p:spPr/>
        <p:txBody>
          <a:bodyPr>
            <a:normAutofit/>
          </a:bodyPr>
          <a:lstStyle/>
          <a:p>
            <a:r>
              <a:rPr lang="en-US" dirty="0"/>
              <a:t>The cryptocurrency will be pegged to the US dollar</a:t>
            </a:r>
          </a:p>
          <a:p>
            <a:r>
              <a:rPr lang="en-US" dirty="0"/>
              <a:t>Includes programmed “monetary policies”</a:t>
            </a:r>
          </a:p>
          <a:p>
            <a:r>
              <a:rPr lang="en-US" dirty="0"/>
              <a:t>When coin price is traded at less than $1, a monetary contraction will be performed</a:t>
            </a:r>
          </a:p>
          <a:p>
            <a:pPr lvl="1"/>
            <a:r>
              <a:rPr lang="en-US" dirty="0"/>
              <a:t>The </a:t>
            </a:r>
            <a:r>
              <a:rPr lang="en-US" dirty="0" err="1"/>
              <a:t>blockchain</a:t>
            </a:r>
            <a:r>
              <a:rPr lang="en-US" dirty="0"/>
              <a:t> offers coin holders a chance to buy bonds, that pays interests and principal in the future</a:t>
            </a:r>
          </a:p>
          <a:p>
            <a:pPr lvl="1"/>
            <a:r>
              <a:rPr lang="en-US" dirty="0"/>
              <a:t>When bonds are purchased, coins are destroyed and money supply shrinks</a:t>
            </a:r>
          </a:p>
          <a:p>
            <a:r>
              <a:rPr lang="en-US" dirty="0"/>
              <a:t>When coin price is traded at more than $1</a:t>
            </a:r>
          </a:p>
          <a:p>
            <a:pPr lvl="1"/>
            <a:r>
              <a:rPr lang="en-US" dirty="0"/>
              <a:t>The </a:t>
            </a:r>
            <a:r>
              <a:rPr lang="en-US" dirty="0" err="1"/>
              <a:t>blockchain</a:t>
            </a:r>
            <a:r>
              <a:rPr lang="en-US" dirty="0"/>
              <a:t> will issue new coins and pay bond holders</a:t>
            </a:r>
          </a:p>
          <a:p>
            <a:pPr lvl="1"/>
            <a:r>
              <a:rPr lang="en-US" dirty="0"/>
              <a:t>If bonds are all paid off, it will issue coins to shareholders who hold tokens that have claims to new coin issues</a:t>
            </a:r>
          </a:p>
          <a:p>
            <a:r>
              <a:rPr lang="en-US" dirty="0"/>
              <a:t>In the long run, the currency can be pegged to the Consumer Price Index</a:t>
            </a:r>
          </a:p>
          <a:p>
            <a:r>
              <a:rPr lang="en-US" dirty="0"/>
              <a:t>Not launched yet, backed by venture capitals such as Andreessen Horowitz, Bain Capital Ventures, </a:t>
            </a:r>
            <a:r>
              <a:rPr lang="en-US" dirty="0" err="1"/>
              <a:t>Libertus</a:t>
            </a:r>
            <a:r>
              <a:rPr lang="en-US" dirty="0"/>
              <a:t> Capital, </a:t>
            </a:r>
            <a:r>
              <a:rPr lang="en-US" dirty="0" err="1"/>
              <a:t>PolyChain</a:t>
            </a:r>
            <a:r>
              <a:rPr lang="en-US" dirty="0"/>
              <a:t> Capital, </a:t>
            </a:r>
            <a:r>
              <a:rPr lang="en-US" dirty="0" err="1"/>
              <a:t>Pantera</a:t>
            </a:r>
            <a:r>
              <a:rPr lang="en-US" dirty="0"/>
              <a:t> Capital, Digital Currency Group</a:t>
            </a:r>
          </a:p>
        </p:txBody>
      </p:sp>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76</a:t>
            </a:fld>
            <a:endParaRPr lang="en-US"/>
          </a:p>
        </p:txBody>
      </p:sp>
    </p:spTree>
    <p:extLst>
      <p:ext uri="{BB962C8B-B14F-4D97-AF65-F5344CB8AC3E}">
        <p14:creationId xmlns:p14="http://schemas.microsoft.com/office/powerpoint/2010/main" val="34218072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350E-AF47-4B52-31AC-2B321EA7D502}"/>
              </a:ext>
            </a:extLst>
          </p:cNvPr>
          <p:cNvSpPr>
            <a:spLocks noGrp="1"/>
          </p:cNvSpPr>
          <p:nvPr>
            <p:ph type="title"/>
          </p:nvPr>
        </p:nvSpPr>
        <p:spPr/>
        <p:txBody>
          <a:bodyPr/>
          <a:lstStyle/>
          <a:p>
            <a:r>
              <a:rPr lang="en-US" dirty="0"/>
              <a:t>Central Bank Cryptocurrency in China </a:t>
            </a:r>
          </a:p>
        </p:txBody>
      </p:sp>
      <p:sp>
        <p:nvSpPr>
          <p:cNvPr id="3" name="Content Placeholder 2">
            <a:extLst>
              <a:ext uri="{FF2B5EF4-FFF2-40B4-BE49-F238E27FC236}">
                <a16:creationId xmlns:a16="http://schemas.microsoft.com/office/drawing/2014/main" id="{C7C48F08-2BCC-65FD-D364-5FB6350E9493}"/>
              </a:ext>
            </a:extLst>
          </p:cNvPr>
          <p:cNvSpPr>
            <a:spLocks noGrp="1"/>
          </p:cNvSpPr>
          <p:nvPr>
            <p:ph idx="1"/>
          </p:nvPr>
        </p:nvSpPr>
        <p:spPr>
          <a:xfrm>
            <a:off x="838200" y="1480185"/>
            <a:ext cx="10515600" cy="4351338"/>
          </a:xfrm>
        </p:spPr>
        <p:txBody>
          <a:bodyPr/>
          <a:lstStyle/>
          <a:p>
            <a:r>
              <a:rPr lang="en-US" dirty="0">
                <a:solidFill>
                  <a:srgbClr val="000102"/>
                </a:solidFill>
              </a:rPr>
              <a:t>T</a:t>
            </a:r>
            <a:r>
              <a:rPr lang="en-US" i="0" dirty="0">
                <a:solidFill>
                  <a:srgbClr val="000102"/>
                </a:solidFill>
                <a:effectLst/>
              </a:rPr>
              <a:t>he Digital Yuan currency has a state-formed centralized structure. Multiple assets control existing cryptocurrencies, while the activities of the digital Yuan are strictly supervised and controlled by the Chinese government. </a:t>
            </a:r>
          </a:p>
          <a:p>
            <a:r>
              <a:rPr lang="en-US" i="0" dirty="0">
                <a:solidFill>
                  <a:srgbClr val="000102"/>
                </a:solidFill>
                <a:effectLst/>
              </a:rPr>
              <a:t>Another difference between a standard cryptocurrency and a digital yuan is anonymity. While </a:t>
            </a:r>
            <a:r>
              <a:rPr lang="en-US" dirty="0">
                <a:solidFill>
                  <a:srgbClr val="000102"/>
                </a:solidFill>
              </a:rPr>
              <a:t>existing cryptocurrencies can be </a:t>
            </a:r>
            <a:r>
              <a:rPr lang="en-US" i="0" dirty="0">
                <a:solidFill>
                  <a:srgbClr val="000102"/>
                </a:solidFill>
                <a:effectLst/>
              </a:rPr>
              <a:t>anonymous to varying degrees depending on the coin, the Chinese government will monitor the use of the currency moving in its economy. </a:t>
            </a:r>
          </a:p>
          <a:p>
            <a:r>
              <a:rPr lang="en-US" dirty="0">
                <a:solidFill>
                  <a:srgbClr val="000102"/>
                </a:solidFill>
              </a:rPr>
              <a:t>Benefits:</a:t>
            </a:r>
            <a:endParaRPr lang="en-US" i="0" dirty="0">
              <a:solidFill>
                <a:srgbClr val="000102"/>
              </a:solidFill>
              <a:effectLst/>
            </a:endParaRPr>
          </a:p>
          <a:p>
            <a:pPr marL="457200" indent="-457200">
              <a:buFont typeface="+mj-lt"/>
              <a:buAutoNum type="arabicPeriod"/>
            </a:pPr>
            <a:r>
              <a:rPr lang="en-US" dirty="0">
                <a:solidFill>
                  <a:srgbClr val="000102"/>
                </a:solidFill>
              </a:rPr>
              <a:t>This has great meanings of anti money laundering. </a:t>
            </a:r>
          </a:p>
          <a:p>
            <a:pPr marL="457200" indent="-457200" algn="l">
              <a:buFont typeface="+mj-lt"/>
              <a:buAutoNum type="arabicPeriod"/>
            </a:pPr>
            <a:r>
              <a:rPr lang="en-US" i="0" dirty="0">
                <a:solidFill>
                  <a:srgbClr val="000102"/>
                </a:solidFill>
                <a:effectLst/>
              </a:rPr>
              <a:t>It will help position the Renminbi to international reserve status. US dollar has an 88.3% stake in the international economic network, while the Chinese currency renminbi only has a 4% share. </a:t>
            </a:r>
          </a:p>
          <a:p>
            <a:pPr marL="457200" indent="-457200">
              <a:buFont typeface="+mj-lt"/>
              <a:buAutoNum type="arabicPeriod"/>
            </a:pPr>
            <a:r>
              <a:rPr lang="en-US" dirty="0">
                <a:solidFill>
                  <a:srgbClr val="000102"/>
                </a:solidFill>
              </a:rPr>
              <a:t>It will increase financial inclusion. </a:t>
            </a:r>
            <a:r>
              <a:rPr lang="en-US" i="0" dirty="0">
                <a:solidFill>
                  <a:srgbClr val="000102"/>
                </a:solidFill>
                <a:effectLst/>
              </a:rPr>
              <a:t>The unbanked population will participate in the economy.</a:t>
            </a:r>
          </a:p>
          <a:p>
            <a:pPr algn="l"/>
            <a:endParaRPr lang="en-US" dirty="0">
              <a:solidFill>
                <a:srgbClr val="000102"/>
              </a:solidFill>
            </a:endParaRPr>
          </a:p>
        </p:txBody>
      </p:sp>
    </p:spTree>
    <p:extLst>
      <p:ext uri="{BB962C8B-B14F-4D97-AF65-F5344CB8AC3E}">
        <p14:creationId xmlns:p14="http://schemas.microsoft.com/office/powerpoint/2010/main" val="309215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5DE8-7B10-1A61-8893-B7FB3918FE31}"/>
              </a:ext>
            </a:extLst>
          </p:cNvPr>
          <p:cNvSpPr>
            <a:spLocks noGrp="1"/>
          </p:cNvSpPr>
          <p:nvPr>
            <p:ph type="title"/>
          </p:nvPr>
        </p:nvSpPr>
        <p:spPr/>
        <p:txBody>
          <a:bodyPr/>
          <a:lstStyle/>
          <a:p>
            <a:r>
              <a:rPr lang="en-US" altLang="ko-KR" sz="3600" dirty="0">
                <a:solidFill>
                  <a:prstClr val="black"/>
                </a:solidFill>
                <a:sym typeface="Wingdings" panose="05000000000000000000" pitchFamily="2" charset="2"/>
              </a:rPr>
              <a:t>Bitcoin Cash </a:t>
            </a:r>
            <a:endParaRPr lang="en-US" dirty="0"/>
          </a:p>
        </p:txBody>
      </p:sp>
      <p:sp>
        <p:nvSpPr>
          <p:cNvPr id="3" name="Content Placeholder 2">
            <a:extLst>
              <a:ext uri="{FF2B5EF4-FFF2-40B4-BE49-F238E27FC236}">
                <a16:creationId xmlns:a16="http://schemas.microsoft.com/office/drawing/2014/main" id="{F9F6D9CA-ED72-0F0B-C83C-8926D9DAA5E3}"/>
              </a:ext>
            </a:extLst>
          </p:cNvPr>
          <p:cNvSpPr>
            <a:spLocks noGrp="1"/>
          </p:cNvSpPr>
          <p:nvPr>
            <p:ph idx="1"/>
          </p:nvPr>
        </p:nvSpPr>
        <p:spPr/>
        <p:txBody>
          <a:bodyPr/>
          <a:lstStyle/>
          <a:p>
            <a:r>
              <a:rPr lang="en-US" sz="2400" b="0" i="0" dirty="0" err="1">
                <a:effectLst/>
              </a:rPr>
              <a:t>Blocksize</a:t>
            </a:r>
            <a:endParaRPr lang="en-US" sz="2400" dirty="0"/>
          </a:p>
          <a:p>
            <a:pPr lvl="1"/>
            <a:r>
              <a:rPr lang="en-US" sz="2100" b="0" i="0" dirty="0">
                <a:effectLst/>
              </a:rPr>
              <a:t>the </a:t>
            </a:r>
            <a:r>
              <a:rPr lang="en-US" sz="2100" b="1" i="0" dirty="0">
                <a:effectLst/>
              </a:rPr>
              <a:t>size of a block in data storage and file systems</a:t>
            </a:r>
            <a:r>
              <a:rPr lang="en-US" sz="2100" b="0" i="0" dirty="0">
                <a:effectLst/>
              </a:rPr>
              <a:t>.</a:t>
            </a:r>
          </a:p>
          <a:p>
            <a:pPr algn="l"/>
            <a:r>
              <a:rPr lang="en-US" sz="2400" b="0" i="0" dirty="0">
                <a:effectLst/>
              </a:rPr>
              <a:t>Segregated Witness (</a:t>
            </a:r>
            <a:r>
              <a:rPr lang="en-US" sz="2400" b="0" i="0" dirty="0" err="1">
                <a:effectLst/>
              </a:rPr>
              <a:t>SegWit</a:t>
            </a:r>
            <a:r>
              <a:rPr lang="en-US" sz="2400" b="0" i="0" dirty="0">
                <a:effectLst/>
              </a:rPr>
              <a:t>) </a:t>
            </a:r>
          </a:p>
          <a:p>
            <a:pPr lvl="1"/>
            <a:r>
              <a:rPr lang="en-US" sz="2100" b="0" i="0" dirty="0">
                <a:effectLst/>
              </a:rPr>
              <a:t>a Bitcoin transaction change that separates transaction signatures and scripts (witness data) from inputs and outputs data. </a:t>
            </a:r>
          </a:p>
          <a:p>
            <a:pPr lvl="1"/>
            <a:r>
              <a:rPr lang="en-US" sz="2100" b="0" i="0" dirty="0">
                <a:effectLst/>
              </a:rPr>
              <a:t>By separating the witness data, </a:t>
            </a:r>
            <a:r>
              <a:rPr lang="en-US" sz="2100" b="0" i="0" dirty="0" err="1">
                <a:effectLst/>
              </a:rPr>
              <a:t>SegWit</a:t>
            </a:r>
            <a:r>
              <a:rPr lang="en-US" sz="2100" b="0" i="0" dirty="0">
                <a:effectLst/>
              </a:rPr>
              <a:t> </a:t>
            </a:r>
            <a:r>
              <a:rPr lang="en-US" sz="2100" b="1" i="0" dirty="0">
                <a:effectLst/>
              </a:rPr>
              <a:t>allows for more transactions to fit in a Bitcoin block</a:t>
            </a:r>
            <a:r>
              <a:rPr lang="en-US" sz="2100" b="0" i="0" dirty="0">
                <a:effectLst/>
              </a:rPr>
              <a:t>, </a:t>
            </a:r>
            <a:r>
              <a:rPr lang="en-US" sz="2100" b="1" i="0" dirty="0">
                <a:effectLst/>
              </a:rPr>
              <a:t>increasing throughput and reducing fees </a:t>
            </a:r>
            <a:r>
              <a:rPr lang="en-US" sz="2100" b="0" i="0" dirty="0">
                <a:effectLst/>
              </a:rPr>
              <a:t>for users on the network.</a:t>
            </a:r>
          </a:p>
          <a:p>
            <a:pPr algn="l"/>
            <a:r>
              <a:rPr lang="en-US" sz="2400" b="0" i="0" dirty="0">
                <a:effectLst/>
              </a:rPr>
              <a:t>Lightning Network </a:t>
            </a:r>
          </a:p>
          <a:p>
            <a:pPr lvl="1"/>
            <a:r>
              <a:rPr lang="en-US" sz="2100" b="0" i="0" dirty="0">
                <a:effectLst/>
              </a:rPr>
              <a:t>uses smart contracts to establish off-blockchain payment channels between pairs of users. Once these payment channels are established, funds can be transferred between them almost instantly. Cleverly, the network doesn't need to create pairs between all users.</a:t>
            </a:r>
          </a:p>
          <a:p>
            <a:endParaRPr lang="en-US" sz="2400" dirty="0"/>
          </a:p>
        </p:txBody>
      </p:sp>
    </p:spTree>
    <p:extLst>
      <p:ext uri="{BB962C8B-B14F-4D97-AF65-F5344CB8AC3E}">
        <p14:creationId xmlns:p14="http://schemas.microsoft.com/office/powerpoint/2010/main" val="417302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Ripple</a:t>
            </a:r>
          </a:p>
        </p:txBody>
      </p:sp>
      <p:pic>
        <p:nvPicPr>
          <p:cNvPr id="6" name="bU79HunxJp8"/>
          <p:cNvPicPr>
            <a:picLocks noGrp="1" noRot="1" noChangeAspect="1"/>
          </p:cNvPicPr>
          <p:nvPr>
            <p:ph idx="1"/>
            <a:videoFile r:link="rId1"/>
          </p:nvPr>
        </p:nvPicPr>
        <p:blipFill>
          <a:blip r:embed="rId3"/>
          <a:stretch>
            <a:fillRect/>
          </a:stretch>
        </p:blipFill>
        <p:spPr>
          <a:xfrm>
            <a:off x="3810000" y="2286794"/>
            <a:ext cx="4572000" cy="3429000"/>
          </a:xfrm>
          <a:prstGeom prst="rect">
            <a:avLst/>
          </a:prstGeom>
        </p:spPr>
      </p:pic>
      <p:sp>
        <p:nvSpPr>
          <p:cNvPr id="5" name="Slide Number Placeholder 4"/>
          <p:cNvSpPr>
            <a:spLocks noGrp="1"/>
          </p:cNvSpPr>
          <p:nvPr>
            <p:ph type="sldNum" sz="quarter" idx="4294967295"/>
          </p:nvPr>
        </p:nvSpPr>
        <p:spPr>
          <a:xfrm>
            <a:off x="8610600" y="6356351"/>
            <a:ext cx="2057400" cy="365125"/>
          </a:xfrm>
          <a:prstGeom prst="rect">
            <a:avLst/>
          </a:prstGeom>
        </p:spPr>
        <p:txBody>
          <a:bodyPr/>
          <a:lstStyle/>
          <a:p>
            <a:fld id="{43F5CEFE-D997-449B-B8ED-78E3F733E1FD}" type="slidenum">
              <a:rPr lang="en-US" smtClean="0"/>
              <a:t>9</a:t>
            </a:fld>
            <a:endParaRPr lang="en-US"/>
          </a:p>
        </p:txBody>
      </p:sp>
      <p:pic>
        <p:nvPicPr>
          <p:cNvPr id="3074" name="Picture 2" descr="Rippl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872" y="756444"/>
            <a:ext cx="190500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71420"/>
      </p:ext>
    </p:extLst>
  </p:cSld>
  <p:clrMapOvr>
    <a:masterClrMapping/>
  </p:clrMapOvr>
</p:sld>
</file>

<file path=ppt/theme/theme1.xml><?xml version="1.0" encoding="utf-8"?>
<a:theme xmlns:a="http://schemas.openxmlformats.org/drawingml/2006/main" name="ppt_template_2024_v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2024" id="{36E019F3-8EA1-4447-96E3-B0D869CD0E16}" vid="{2907BA53-B649-4AE9-B18F-88943F36D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ppt_template_2024_v1</Template>
  <TotalTime>78262</TotalTime>
  <Words>5088</Words>
  <Application>Microsoft Office PowerPoint</Application>
  <PresentationFormat>Widescreen</PresentationFormat>
  <Paragraphs>581</Paragraphs>
  <Slides>77</Slides>
  <Notes>2</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NimbusRomNo9L-Regu</vt:lpstr>
      <vt:lpstr>Aptos</vt:lpstr>
      <vt:lpstr>Arial</vt:lpstr>
      <vt:lpstr>Calibri</vt:lpstr>
      <vt:lpstr>Thorndale AMT</vt:lpstr>
      <vt:lpstr>Times New Roman</vt:lpstr>
      <vt:lpstr>Wingdings</vt:lpstr>
      <vt:lpstr>ppt_template_2024_v1</vt:lpstr>
      <vt:lpstr>Cryptocurrencies and ICOs</vt:lpstr>
      <vt:lpstr>Cryptocurrencies</vt:lpstr>
      <vt:lpstr>Top 15 Cryptocurrencies by Market Capitalization  (Nov. 2017)</vt:lpstr>
      <vt:lpstr>PowerPoint Presentation</vt:lpstr>
      <vt:lpstr>Bitcoin</vt:lpstr>
      <vt:lpstr>Ethereum</vt:lpstr>
      <vt:lpstr>Bitcoin Cash</vt:lpstr>
      <vt:lpstr>Bitcoin Cash </vt:lpstr>
      <vt:lpstr>Ripple</vt:lpstr>
      <vt:lpstr>Ripple</vt:lpstr>
      <vt:lpstr>Ripple</vt:lpstr>
      <vt:lpstr>Ripple</vt:lpstr>
      <vt:lpstr>Litecoin</vt:lpstr>
      <vt:lpstr>Dash</vt:lpstr>
      <vt:lpstr>Proof of Work vs. Proof of Stake </vt:lpstr>
      <vt:lpstr>Proof of Work vs. Proof of Stake </vt:lpstr>
      <vt:lpstr>Proof of Work vs. Proof of Stake </vt:lpstr>
      <vt:lpstr>Proof-of-stake (POS) Consensus</vt:lpstr>
      <vt:lpstr>Issues of Proof of Stake </vt:lpstr>
      <vt:lpstr>Proof-of-stake consensus</vt:lpstr>
      <vt:lpstr>Proof-of-stake consensus</vt:lpstr>
      <vt:lpstr>Delegated Proof-of-Stake (DPOS)</vt:lpstr>
      <vt:lpstr>Monero</vt:lpstr>
      <vt:lpstr>Monero</vt:lpstr>
      <vt:lpstr>NEO</vt:lpstr>
      <vt:lpstr>NEM</vt:lpstr>
      <vt:lpstr>NEM</vt:lpstr>
      <vt:lpstr>Coincheck hack</vt:lpstr>
      <vt:lpstr>IOTA</vt:lpstr>
      <vt:lpstr>IOTA</vt:lpstr>
      <vt:lpstr>Ethereum Classic</vt:lpstr>
      <vt:lpstr>Qtum</vt:lpstr>
      <vt:lpstr>Omisego</vt:lpstr>
      <vt:lpstr>Lisk</vt:lpstr>
      <vt:lpstr>Zcash</vt:lpstr>
      <vt:lpstr>Classifications of Cyptocurrencies based on Hash Type and Consensus Algorithm</vt:lpstr>
      <vt:lpstr>Regulation of Cryptocurrencies</vt:lpstr>
      <vt:lpstr>Regulation: New York’s BitLicense</vt:lpstr>
      <vt:lpstr>Initial Coin Offerings</vt:lpstr>
      <vt:lpstr>Initial Coin Offering</vt:lpstr>
      <vt:lpstr>PowerPoint Presentation</vt:lpstr>
      <vt:lpstr>Returns of ICOs as of 2017 June</vt:lpstr>
      <vt:lpstr>PowerPoint Presentation</vt:lpstr>
      <vt:lpstr>ICO funding far exceeds VC funding for blockchain companies in 2017</vt:lpstr>
      <vt:lpstr>Participation in the ICO</vt:lpstr>
      <vt:lpstr>Reasons for ICOs</vt:lpstr>
      <vt:lpstr>What to do with the tokens?</vt:lpstr>
      <vt:lpstr>PowerPoint Presentation</vt:lpstr>
      <vt:lpstr>Ethereum was the first ICO</vt:lpstr>
      <vt:lpstr>BAT</vt:lpstr>
      <vt:lpstr>Decentralized Autonomous Organization (DAO) </vt:lpstr>
      <vt:lpstr>Milkcoin</vt:lpstr>
      <vt:lpstr>BetBox</vt:lpstr>
      <vt:lpstr>XRED</vt:lpstr>
      <vt:lpstr>Rega</vt:lpstr>
      <vt:lpstr>BBOD</vt:lpstr>
      <vt:lpstr>ICO Platforms </vt:lpstr>
      <vt:lpstr>ICO Rounds</vt:lpstr>
      <vt:lpstr>Is ICO a security? </vt:lpstr>
      <vt:lpstr>SEC Investigation of DAO</vt:lpstr>
      <vt:lpstr>SEC Investigation of DAO</vt:lpstr>
      <vt:lpstr>SEC Regulation of ICO</vt:lpstr>
      <vt:lpstr>Another SEC Case</vt:lpstr>
      <vt:lpstr>International Regulation of ICOs</vt:lpstr>
      <vt:lpstr>International Regulation of ICOs</vt:lpstr>
      <vt:lpstr>References</vt:lpstr>
      <vt:lpstr>Central Banks and Digital Currency</vt:lpstr>
      <vt:lpstr>Classical Central Bank Roles</vt:lpstr>
      <vt:lpstr>Rscoin -  a framework for central bank issued cryptocurrency  </vt:lpstr>
      <vt:lpstr>Central Bank Digital Currency: Benefits</vt:lpstr>
      <vt:lpstr>Considerations for Central-Bank Digital Currencies</vt:lpstr>
      <vt:lpstr>Central banks adopting digital currency</vt:lpstr>
      <vt:lpstr>Sweden considering Central Bank Cryptocurrency</vt:lpstr>
      <vt:lpstr>Sweden considering Central Bank Cryptocurrency</vt:lpstr>
      <vt:lpstr>Bank of England halts plans for cryptocurrency</vt:lpstr>
      <vt:lpstr>Basecoin: “Algorithmic central bank”</vt:lpstr>
      <vt:lpstr>Central Bank Cryptocurrency in China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Baozhong Yang</dc:creator>
  <cp:lastModifiedBy>Joanna Wang</cp:lastModifiedBy>
  <cp:revision>395</cp:revision>
  <dcterms:created xsi:type="dcterms:W3CDTF">2017-11-21T21:14:18Z</dcterms:created>
  <dcterms:modified xsi:type="dcterms:W3CDTF">2024-08-10T17:39:39Z</dcterms:modified>
</cp:coreProperties>
</file>