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13"/>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30" r:id="rId16"/>
    <p:sldId id="359" r:id="rId17"/>
    <p:sldId id="360" r:id="rId18"/>
    <p:sldId id="361" r:id="rId19"/>
    <p:sldId id="358" r:id="rId20"/>
    <p:sldId id="355" r:id="rId21"/>
    <p:sldId id="356" r:id="rId22"/>
    <p:sldId id="357" r:id="rId23"/>
    <p:sldId id="377" r:id="rId24"/>
    <p:sldId id="352" r:id="rId25"/>
    <p:sldId id="353" r:id="rId26"/>
    <p:sldId id="354" r:id="rId27"/>
    <p:sldId id="335" r:id="rId28"/>
    <p:sldId id="365" r:id="rId29"/>
    <p:sldId id="366" r:id="rId30"/>
    <p:sldId id="367" r:id="rId31"/>
    <p:sldId id="368" r:id="rId32"/>
    <p:sldId id="336" r:id="rId33"/>
    <p:sldId id="369" r:id="rId34"/>
    <p:sldId id="370" r:id="rId35"/>
    <p:sldId id="371" r:id="rId36"/>
    <p:sldId id="372" r:id="rId37"/>
    <p:sldId id="373" r:id="rId38"/>
    <p:sldId id="374" r:id="rId39"/>
    <p:sldId id="337" r:id="rId40"/>
    <p:sldId id="375" r:id="rId41"/>
    <p:sldId id="376" r:id="rId42"/>
    <p:sldId id="378" r:id="rId43"/>
    <p:sldId id="379" r:id="rId44"/>
    <p:sldId id="338" r:id="rId45"/>
    <p:sldId id="362" r:id="rId46"/>
    <p:sldId id="363" r:id="rId47"/>
    <p:sldId id="364" r:id="rId48"/>
    <p:sldId id="334" r:id="rId49"/>
    <p:sldId id="261" r:id="rId50"/>
    <p:sldId id="259" r:id="rId51"/>
    <p:sldId id="264" r:id="rId52"/>
    <p:sldId id="311" r:id="rId53"/>
    <p:sldId id="262" r:id="rId54"/>
    <p:sldId id="297" r:id="rId55"/>
    <p:sldId id="312" r:id="rId56"/>
    <p:sldId id="313" r:id="rId57"/>
    <p:sldId id="332" r:id="rId58"/>
    <p:sldId id="310" r:id="rId59"/>
    <p:sldId id="333" r:id="rId60"/>
    <p:sldId id="265" r:id="rId61"/>
    <p:sldId id="285" r:id="rId62"/>
    <p:sldId id="292" r:id="rId63"/>
    <p:sldId id="286" r:id="rId64"/>
    <p:sldId id="319" r:id="rId65"/>
    <p:sldId id="318" r:id="rId66"/>
    <p:sldId id="268" r:id="rId67"/>
    <p:sldId id="296" r:id="rId68"/>
    <p:sldId id="269" r:id="rId69"/>
    <p:sldId id="293" r:id="rId70"/>
    <p:sldId id="314" r:id="rId71"/>
    <p:sldId id="294" r:id="rId72"/>
    <p:sldId id="315" r:id="rId73"/>
    <p:sldId id="298" r:id="rId74"/>
    <p:sldId id="316" r:id="rId75"/>
    <p:sldId id="301" r:id="rId76"/>
    <p:sldId id="302" r:id="rId77"/>
    <p:sldId id="304" r:id="rId78"/>
    <p:sldId id="303" r:id="rId79"/>
    <p:sldId id="317" r:id="rId80"/>
    <p:sldId id="299" r:id="rId81"/>
    <p:sldId id="300" r:id="rId82"/>
    <p:sldId id="305" r:id="rId83"/>
    <p:sldId id="309" r:id="rId84"/>
    <p:sldId id="306" r:id="rId85"/>
    <p:sldId id="307" r:id="rId86"/>
    <p:sldId id="308" r:id="rId87"/>
    <p:sldId id="270" r:id="rId88"/>
    <p:sldId id="273" r:id="rId89"/>
    <p:sldId id="271" r:id="rId90"/>
    <p:sldId id="272" r:id="rId91"/>
    <p:sldId id="274" r:id="rId92"/>
    <p:sldId id="278" r:id="rId93"/>
    <p:sldId id="279" r:id="rId94"/>
    <p:sldId id="280" r:id="rId95"/>
    <p:sldId id="281" r:id="rId96"/>
    <p:sldId id="287" r:id="rId97"/>
    <p:sldId id="288" r:id="rId98"/>
    <p:sldId id="289" r:id="rId99"/>
    <p:sldId id="290" r:id="rId100"/>
    <p:sldId id="291" r:id="rId101"/>
    <p:sldId id="320" r:id="rId102"/>
    <p:sldId id="321" r:id="rId103"/>
    <p:sldId id="322" r:id="rId104"/>
    <p:sldId id="284" r:id="rId105"/>
    <p:sldId id="323" r:id="rId106"/>
    <p:sldId id="324" r:id="rId107"/>
    <p:sldId id="283" r:id="rId108"/>
    <p:sldId id="326" r:id="rId109"/>
    <p:sldId id="327" r:id="rId110"/>
    <p:sldId id="328" r:id="rId111"/>
    <p:sldId id="329" r:id="rId11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4AD514-863F-05FD-6A82-F0EBDBA9C0E9}" name="Joanna Wang" initials="JW" userId="55ef99a1d7b56da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microsoft.com/office/2018/10/relationships/authors" Targe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920B8-3FF3-4F72-8CC3-BEDE425AF8A8}"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4D5C9-6A90-4645-899A-892CB4637B4C}" type="slidenum">
              <a:rPr lang="en-US" smtClean="0"/>
              <a:t>‹#›</a:t>
            </a:fld>
            <a:endParaRPr lang="en-US"/>
          </a:p>
        </p:txBody>
      </p:sp>
    </p:spTree>
    <p:extLst>
      <p:ext uri="{BB962C8B-B14F-4D97-AF65-F5344CB8AC3E}">
        <p14:creationId xmlns:p14="http://schemas.microsoft.com/office/powerpoint/2010/main" val="310015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atin typeface="Thorndale AMT" panose="02020603050405020304" pitchFamily="18" charset="0"/>
                <a:cs typeface="Thorndale AMT" panose="02020603050405020304" pitchFamily="18"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atin typeface="Thorndale AMT" panose="02020603050405020304" pitchFamily="18" charset="0"/>
                <a:cs typeface="Thorndale AMT"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33663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166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D4A57790-44F5-E066-27F7-8188BABC79E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7" name="Picture 6">
            <a:extLst>
              <a:ext uri="{FF2B5EF4-FFF2-40B4-BE49-F238E27FC236}">
                <a16:creationId xmlns:a16="http://schemas.microsoft.com/office/drawing/2014/main" id="{D9BE0656-FBD9-9C8E-D232-75B36F9231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024" t="23915" r="10062" b="25822"/>
          <a:stretch>
            <a:fillRect/>
          </a:stretch>
        </p:blipFill>
        <p:spPr bwMode="auto">
          <a:xfrm>
            <a:off x="8893177" y="2"/>
            <a:ext cx="3298825" cy="112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2">
            <a:extLst>
              <a:ext uri="{FF2B5EF4-FFF2-40B4-BE49-F238E27FC236}">
                <a16:creationId xmlns:a16="http://schemas.microsoft.com/office/drawing/2014/main" id="{C546BAC3-1906-FE8A-C5B1-BC4F440AABED}"/>
              </a:ext>
              <a:ext uri="{C183D7F6-B498-43B3-948B-1728B52AA6E4}">
                <adec:decorative xmlns:adec="http://schemas.microsoft.com/office/drawing/2017/decorative" val="1"/>
              </a:ext>
            </a:extLst>
          </p:cNvPr>
          <p:cNvGrpSpPr/>
          <p:nvPr/>
        </p:nvGrpSpPr>
        <p:grpSpPr bwMode="auto">
          <a:xfrm flipH="1">
            <a:off x="9677400" y="2"/>
            <a:ext cx="2514600" cy="2174875"/>
            <a:chOff x="-305" y="-4155"/>
            <a:chExt cx="2514948" cy="2174333"/>
          </a:xfrm>
        </p:grpSpPr>
        <p:sp>
          <p:nvSpPr>
            <p:cNvPr id="3" name="Freeform: Shape 2" descr="&quot;&quot;">
              <a:extLst>
                <a:ext uri="{FF2B5EF4-FFF2-40B4-BE49-F238E27FC236}">
                  <a16:creationId xmlns:a16="http://schemas.microsoft.com/office/drawing/2014/main" id="{F04BDDED-9B4D-28C0-9722-BF1359E426B3}"/>
                </a:ext>
              </a:extLst>
            </p:cNvPr>
            <p:cNvSpPr/>
            <p:nvPr/>
          </p:nvSpPr>
          <p:spPr>
            <a:xfrm>
              <a:off x="-305" y="607"/>
              <a:ext cx="2514948" cy="2169571"/>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4" name="Freeform: Shape 3" descr="&quot;&quot;">
              <a:extLst>
                <a:ext uri="{FF2B5EF4-FFF2-40B4-BE49-F238E27FC236}">
                  <a16:creationId xmlns:a16="http://schemas.microsoft.com/office/drawing/2014/main" id="{2F2BD1F5-6684-D6C4-0C2F-E1991A9BE4DD}"/>
                </a:ext>
              </a:extLst>
            </p:cNvPr>
            <p:cNvSpPr/>
            <p:nvPr/>
          </p:nvSpPr>
          <p:spPr>
            <a:xfrm>
              <a:off x="-305" y="-4155"/>
              <a:ext cx="2492720" cy="1947378"/>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5" name="Freeform: Shape 4" descr="&quot;&quot;">
              <a:extLst>
                <a:ext uri="{FF2B5EF4-FFF2-40B4-BE49-F238E27FC236}">
                  <a16:creationId xmlns:a16="http://schemas.microsoft.com/office/drawing/2014/main" id="{6F4023FA-BA3E-611B-E9B3-979B176EEE88}"/>
                </a:ext>
              </a:extLst>
            </p:cNvPr>
            <p:cNvSpPr/>
            <p:nvPr/>
          </p:nvSpPr>
          <p:spPr>
            <a:xfrm>
              <a:off x="-305" y="607"/>
              <a:ext cx="2500658" cy="1972770"/>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00"/>
            </a:p>
          </p:txBody>
        </p:sp>
        <p:sp>
          <p:nvSpPr>
            <p:cNvPr id="6" name="Freeform: Shape 5" descr="&quot;&quot;">
              <a:extLst>
                <a:ext uri="{FF2B5EF4-FFF2-40B4-BE49-F238E27FC236}">
                  <a16:creationId xmlns:a16="http://schemas.microsoft.com/office/drawing/2014/main" id="{8844C335-7823-2ACD-7CBD-E96E9E06C814}"/>
                </a:ext>
              </a:extLst>
            </p:cNvPr>
            <p:cNvSpPr/>
            <p:nvPr/>
          </p:nvSpPr>
          <p:spPr>
            <a:xfrm>
              <a:off x="-305" y="607"/>
              <a:ext cx="2491132" cy="1942616"/>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p>
          </p:txBody>
        </p:sp>
      </p:grpSp>
      <p:grpSp>
        <p:nvGrpSpPr>
          <p:cNvPr id="7" name="Group 18">
            <a:extLst>
              <a:ext uri="{FF2B5EF4-FFF2-40B4-BE49-F238E27FC236}">
                <a16:creationId xmlns:a16="http://schemas.microsoft.com/office/drawing/2014/main" id="{22943F55-6305-490D-4035-4165BE598CA5}"/>
              </a:ext>
              <a:ext uri="{C183D7F6-B498-43B3-948B-1728B52AA6E4}">
                <adec:decorative xmlns:adec="http://schemas.microsoft.com/office/drawing/2017/decorative" val="1"/>
              </a:ext>
            </a:extLst>
          </p:cNvPr>
          <p:cNvGrpSpPr/>
          <p:nvPr/>
        </p:nvGrpSpPr>
        <p:grpSpPr bwMode="auto">
          <a:xfrm rot="10800000" flipH="1">
            <a:off x="0" y="4322765"/>
            <a:ext cx="3378200" cy="2535237"/>
            <a:chOff x="-305" y="-1"/>
            <a:chExt cx="3832880" cy="2876136"/>
          </a:xfrm>
        </p:grpSpPr>
        <p:sp>
          <p:nvSpPr>
            <p:cNvPr id="8" name="Freeform: Shape 7" descr="&quot;&quot;">
              <a:extLst>
                <a:ext uri="{FF2B5EF4-FFF2-40B4-BE49-F238E27FC236}">
                  <a16:creationId xmlns:a16="http://schemas.microsoft.com/office/drawing/2014/main" id="{04051944-00A5-DF91-4EA3-41E3B04D60FA}"/>
                </a:ext>
              </a:extLst>
            </p:cNvPr>
            <p:cNvSpPr/>
            <p:nvPr/>
          </p:nvSpPr>
          <p:spPr>
            <a:xfrm>
              <a:off x="-2107" y="-1"/>
              <a:ext cx="3816670" cy="2652817"/>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Freeform: Shape 8" descr="&quot;&quot;">
              <a:extLst>
                <a:ext uri="{FF2B5EF4-FFF2-40B4-BE49-F238E27FC236}">
                  <a16:creationId xmlns:a16="http://schemas.microsoft.com/office/drawing/2014/main" id="{18F1AA25-90AE-D999-44C6-47847723B677}"/>
                </a:ext>
              </a:extLst>
            </p:cNvPr>
            <p:cNvSpPr/>
            <p:nvPr/>
          </p:nvSpPr>
          <p:spPr>
            <a:xfrm>
              <a:off x="-2107" y="-1"/>
              <a:ext cx="3816670" cy="2652817"/>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p>
          </p:txBody>
        </p:sp>
        <p:sp>
          <p:nvSpPr>
            <p:cNvPr id="10" name="Freeform: Shape 9" descr="&quot;&quot;">
              <a:extLst>
                <a:ext uri="{FF2B5EF4-FFF2-40B4-BE49-F238E27FC236}">
                  <a16:creationId xmlns:a16="http://schemas.microsoft.com/office/drawing/2014/main" id="{876FB947-B69C-3B63-BA9F-04AA1979E556}"/>
                </a:ext>
              </a:extLst>
            </p:cNvPr>
            <p:cNvSpPr/>
            <p:nvPr/>
          </p:nvSpPr>
          <p:spPr>
            <a:xfrm>
              <a:off x="-2107" y="-1803"/>
              <a:ext cx="3816670" cy="2676230"/>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p>
          </p:txBody>
        </p:sp>
        <p:sp>
          <p:nvSpPr>
            <p:cNvPr id="11" name="Freeform: Shape 10" descr="&quot;&quot;">
              <a:extLst>
                <a:ext uri="{FF2B5EF4-FFF2-40B4-BE49-F238E27FC236}">
                  <a16:creationId xmlns:a16="http://schemas.microsoft.com/office/drawing/2014/main" id="{B501011F-596E-522E-B5B8-B906C5955D10}"/>
                </a:ext>
              </a:extLst>
            </p:cNvPr>
            <p:cNvSpPr/>
            <p:nvPr/>
          </p:nvSpPr>
          <p:spPr>
            <a:xfrm>
              <a:off x="-305" y="-1"/>
              <a:ext cx="383288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Tree>
    <p:extLst>
      <p:ext uri="{BB962C8B-B14F-4D97-AF65-F5344CB8AC3E}">
        <p14:creationId xmlns:p14="http://schemas.microsoft.com/office/powerpoint/2010/main" val="2699740387"/>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dt="0"/>
  <p:txStyles>
    <p:titleStyle>
      <a:lvl1pPr algn="l" rtl="0" eaLnBrk="1" fontAlgn="base" hangingPunct="1">
        <a:lnSpc>
          <a:spcPct val="90000"/>
        </a:lnSpc>
        <a:spcBef>
          <a:spcPct val="0"/>
        </a:spcBef>
        <a:spcAft>
          <a:spcPct val="0"/>
        </a:spcAft>
        <a:defRPr sz="3300" kern="1200">
          <a:solidFill>
            <a:schemeClr val="tx1"/>
          </a:solidFill>
          <a:latin typeface="Times New Roman" panose="02020603050405020304" pitchFamily="18" charset="0"/>
          <a:ea typeface="+mj-ea"/>
          <a:cs typeface="Times New Roman" panose="02020603050405020304" pitchFamily="18" charset="0"/>
        </a:defRPr>
      </a:lvl1pPr>
      <a:lvl2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5pPr>
      <a:lvl6pPr marL="3429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6pPr>
      <a:lvl7pPr marL="6858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7pPr>
      <a:lvl8pPr marL="10287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8pPr>
      <a:lvl9pPr marL="13716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data-analysis-with-python/?ref=outin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privateinternetaccess.com/" TargetMode="External"/><Relationship Id="rId2" Type="http://schemas.openxmlformats.org/officeDocument/2006/relationships/hyperlink" Target="https://www.ethereum.org/" TargetMode="External"/><Relationship Id="rId1" Type="http://schemas.openxmlformats.org/officeDocument/2006/relationships/slideLayout" Target="../slideLayouts/slideLayout2.xml"/><Relationship Id="rId5" Type="http://schemas.openxmlformats.org/officeDocument/2006/relationships/hyperlink" Target="https://arstechnica.com/tech-policy/2017/05/gops-internet-freedom-act-permanently-guts-net-neutrality-authority/" TargetMode="External"/><Relationship Id="rId4" Type="http://schemas.openxmlformats.org/officeDocument/2006/relationships/hyperlink" Target="https://geth.ethereum.org/download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remix.ethereum.or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496" y="1792859"/>
            <a:ext cx="10308336" cy="1053909"/>
          </a:xfrm>
        </p:spPr>
        <p:txBody>
          <a:bodyPr/>
          <a:lstStyle/>
          <a:p>
            <a:r>
              <a:rPr lang="en-US" dirty="0"/>
              <a:t>Data Analysis and Programming</a:t>
            </a:r>
          </a:p>
        </p:txBody>
      </p:sp>
      <p:sp>
        <p:nvSpPr>
          <p:cNvPr id="3" name="Subtitle 2"/>
          <p:cNvSpPr>
            <a:spLocks noGrp="1"/>
          </p:cNvSpPr>
          <p:nvPr>
            <p:ph type="subTitle" idx="1"/>
          </p:nvPr>
        </p:nvSpPr>
        <p:spPr>
          <a:xfrm>
            <a:off x="2675878" y="3637548"/>
            <a:ext cx="6858000" cy="1655762"/>
          </a:xfrm>
        </p:spPr>
        <p:txBody>
          <a:bodyPr>
            <a:normAutofit/>
          </a:bodyPr>
          <a:lstStyle/>
          <a:p>
            <a:r>
              <a:rPr lang="en-US" sz="2000" dirty="0"/>
              <a:t>Introduction to FinTech</a:t>
            </a:r>
          </a:p>
          <a:p>
            <a:r>
              <a:rPr lang="en-US" sz="2000" dirty="0"/>
              <a:t>Prof. </a:t>
            </a:r>
            <a:r>
              <a:rPr lang="en-US" sz="2000" dirty="0" err="1"/>
              <a:t>Xiaoyu</a:t>
            </a:r>
            <a:r>
              <a:rPr lang="en-US" sz="2000" dirty="0"/>
              <a:t> (Joanna) Wang</a:t>
            </a:r>
          </a:p>
          <a:p>
            <a:r>
              <a:rPr lang="en-US" sz="2000" dirty="0"/>
              <a:t>Peking University</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Tree>
    <p:extLst>
      <p:ext uri="{BB962C8B-B14F-4D97-AF65-F5344CB8AC3E}">
        <p14:creationId xmlns:p14="http://schemas.microsoft.com/office/powerpoint/2010/main" val="411766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60DFF0-F679-D440-BB74-8A7A7A232DFC}"/>
              </a:ext>
            </a:extLst>
          </p:cNvPr>
          <p:cNvPicPr>
            <a:picLocks noGrp="1" noChangeAspect="1"/>
          </p:cNvPicPr>
          <p:nvPr>
            <p:ph idx="1"/>
          </p:nvPr>
        </p:nvPicPr>
        <p:blipFill>
          <a:blip r:embed="rId2"/>
          <a:stretch>
            <a:fillRect/>
          </a:stretch>
        </p:blipFill>
        <p:spPr>
          <a:xfrm>
            <a:off x="1520590" y="2401012"/>
            <a:ext cx="9150820" cy="3200564"/>
          </a:xfrm>
        </p:spPr>
      </p:pic>
      <p:sp>
        <p:nvSpPr>
          <p:cNvPr id="6" name="Title 1">
            <a:extLst>
              <a:ext uri="{FF2B5EF4-FFF2-40B4-BE49-F238E27FC236}">
                <a16:creationId xmlns:a16="http://schemas.microsoft.com/office/drawing/2014/main" id="{6F612EB0-E717-63C4-810E-B097AD72424B}"/>
              </a:ext>
            </a:extLst>
          </p:cNvPr>
          <p:cNvSpPr>
            <a:spLocks noGrp="1"/>
          </p:cNvSpPr>
          <p:nvPr>
            <p:ph type="title"/>
          </p:nvPr>
        </p:nvSpPr>
        <p:spPr>
          <a:xfrm>
            <a:off x="838200" y="365127"/>
            <a:ext cx="10515600" cy="1325563"/>
          </a:xfrm>
        </p:spPr>
        <p:txBody>
          <a:bodyPr/>
          <a:lstStyle/>
          <a:p>
            <a:r>
              <a:rPr lang="en-US" dirty="0"/>
              <a:t>Big Data - Examples</a:t>
            </a:r>
          </a:p>
        </p:txBody>
      </p:sp>
      <p:sp>
        <p:nvSpPr>
          <p:cNvPr id="7" name="Content Placeholder 2">
            <a:extLst>
              <a:ext uri="{FF2B5EF4-FFF2-40B4-BE49-F238E27FC236}">
                <a16:creationId xmlns:a16="http://schemas.microsoft.com/office/drawing/2014/main" id="{28EA4BAE-AC64-1FF1-E228-CBBC2D56EB6A}"/>
              </a:ext>
            </a:extLst>
          </p:cNvPr>
          <p:cNvSpPr txBox="1">
            <a:spLocks/>
          </p:cNvSpPr>
          <p:nvPr/>
        </p:nvSpPr>
        <p:spPr bwMode="auto">
          <a:xfrm>
            <a:off x="990600" y="1476851"/>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Crypto Companies Database</a:t>
            </a:r>
          </a:p>
          <a:p>
            <a:endParaRPr lang="en-US" dirty="0"/>
          </a:p>
        </p:txBody>
      </p:sp>
    </p:spTree>
    <p:extLst>
      <p:ext uri="{BB962C8B-B14F-4D97-AF65-F5344CB8AC3E}">
        <p14:creationId xmlns:p14="http://schemas.microsoft.com/office/powerpoint/2010/main" val="19046086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Interfaces</a:t>
            </a:r>
          </a:p>
        </p:txBody>
      </p:sp>
      <p:sp>
        <p:nvSpPr>
          <p:cNvPr id="3" name="Content Placeholder 2"/>
          <p:cNvSpPr>
            <a:spLocks noGrp="1"/>
          </p:cNvSpPr>
          <p:nvPr>
            <p:ph idx="1"/>
          </p:nvPr>
        </p:nvSpPr>
        <p:spPr/>
        <p:txBody>
          <a:bodyPr>
            <a:normAutofit/>
          </a:bodyPr>
          <a:lstStyle/>
          <a:p>
            <a:r>
              <a:rPr lang="en-US" dirty="0"/>
              <a:t>Interfaces are similar to abstract contracts but cannot have any functions implemented or variables defined</a:t>
            </a:r>
          </a:p>
          <a:p>
            <a:r>
              <a:rPr lang="en-US" dirty="0"/>
              <a:t>Usually provides ways for a contract to be called in other contracts</a:t>
            </a:r>
          </a:p>
          <a:p>
            <a:pPr marL="0" indent="0">
              <a:buNone/>
            </a:pPr>
            <a:r>
              <a:rPr lang="en-US" sz="2000" b="1" dirty="0">
                <a:solidFill>
                  <a:srgbClr val="007121"/>
                </a:solidFill>
                <a:latin typeface="Courier New" panose="02070309020205020404" pitchFamily="49" charset="0"/>
                <a:cs typeface="Courier New" panose="02070309020205020404" pitchFamily="49" charset="0"/>
              </a:rPr>
              <a:t>pragma </a:t>
            </a:r>
            <a:r>
              <a:rPr lang="en-US" sz="2000" dirty="0">
                <a:solidFill>
                  <a:srgbClr val="000000"/>
                </a:solidFill>
                <a:latin typeface="Courier New" panose="02070309020205020404" pitchFamily="49" charset="0"/>
                <a:cs typeface="Courier New" panose="02070309020205020404" pitchFamily="49" charset="0"/>
              </a:rPr>
              <a:t>solidity </a:t>
            </a:r>
            <a:r>
              <a:rPr lang="en-US" sz="2000" dirty="0">
                <a:solidFill>
                  <a:srgbClr val="666666"/>
                </a:solidFill>
                <a:latin typeface="Courier New" panose="02070309020205020404" pitchFamily="49" charset="0"/>
                <a:cs typeface="Courier New" panose="02070309020205020404" pitchFamily="49" charset="0"/>
              </a:rPr>
              <a:t>^</a:t>
            </a:r>
            <a:r>
              <a:rPr lang="en-US" sz="2000" dirty="0">
                <a:solidFill>
                  <a:srgbClr val="21804F"/>
                </a:solidFill>
                <a:latin typeface="Courier New" panose="02070309020205020404" pitchFamily="49" charset="0"/>
                <a:cs typeface="Courier New" panose="02070309020205020404" pitchFamily="49" charset="0"/>
              </a:rPr>
              <a:t>0.4</a:t>
            </a:r>
            <a:r>
              <a:rPr lang="en-US" sz="2000" dirty="0">
                <a:solidFill>
                  <a:srgbClr val="000000"/>
                </a:solidFill>
                <a:latin typeface="Courier New" panose="02070309020205020404" pitchFamily="49" charset="0"/>
                <a:cs typeface="Courier New" panose="02070309020205020404" pitchFamily="49" charset="0"/>
              </a:rPr>
              <a:t>.</a:t>
            </a:r>
            <a:r>
              <a:rPr lang="en-US" sz="2000" dirty="0">
                <a:solidFill>
                  <a:srgbClr val="21804F"/>
                </a:solidFill>
                <a:latin typeface="Courier New" panose="02070309020205020404" pitchFamily="49" charset="0"/>
                <a:cs typeface="Courier New" panose="02070309020205020404" pitchFamily="49" charset="0"/>
              </a:rPr>
              <a:t>11</a:t>
            </a:r>
            <a:r>
              <a:rPr lang="en-US" sz="2000" dirty="0">
                <a:solidFill>
                  <a:srgbClr val="000000"/>
                </a:solidFill>
                <a:latin typeface="Courier New" panose="02070309020205020404" pitchFamily="49" charset="0"/>
                <a:cs typeface="Courier New" panose="02070309020205020404" pitchFamily="49" charset="0"/>
              </a:rPr>
              <a:t>;</a:t>
            </a:r>
          </a:p>
          <a:p>
            <a:pPr marL="0" indent="0">
              <a:buNone/>
            </a:pP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r>
              <a:rPr lang="en-US" sz="2000" b="1" dirty="0">
                <a:solidFill>
                  <a:srgbClr val="007121"/>
                </a:solidFill>
                <a:latin typeface="Courier New" panose="02070309020205020404" pitchFamily="49" charset="0"/>
                <a:cs typeface="Courier New" panose="02070309020205020404" pitchFamily="49" charset="0"/>
              </a:rPr>
              <a:t>interface </a:t>
            </a:r>
            <a:r>
              <a:rPr lang="en-US" sz="2000" dirty="0">
                <a:solidFill>
                  <a:srgbClr val="000000"/>
                </a:solidFill>
                <a:latin typeface="Courier New" panose="02070309020205020404" pitchFamily="49" charset="0"/>
                <a:cs typeface="Courier New" panose="02070309020205020404" pitchFamily="49" charset="0"/>
              </a:rPr>
              <a:t>Token {</a:t>
            </a:r>
          </a:p>
          <a:p>
            <a:pPr marL="0" indent="0">
              <a:buNone/>
            </a:pPr>
            <a:r>
              <a:rPr lang="en-US" sz="2000" b="1" dirty="0">
                <a:solidFill>
                  <a:srgbClr val="007121"/>
                </a:solidFill>
                <a:latin typeface="Courier New" panose="02070309020205020404" pitchFamily="49" charset="0"/>
                <a:cs typeface="Courier New" panose="02070309020205020404" pitchFamily="49" charset="0"/>
              </a:rPr>
              <a:t>	function </a:t>
            </a:r>
            <a:r>
              <a:rPr lang="en-US" sz="2000" dirty="0">
                <a:solidFill>
                  <a:srgbClr val="000000"/>
                </a:solidFill>
                <a:latin typeface="Courier New" panose="02070309020205020404" pitchFamily="49" charset="0"/>
                <a:cs typeface="Courier New" panose="02070309020205020404" pitchFamily="49" charset="0"/>
              </a:rPr>
              <a:t>transfer(</a:t>
            </a:r>
            <a:r>
              <a:rPr lang="en-US" sz="2000" b="1" dirty="0">
                <a:solidFill>
                  <a:srgbClr val="8F2100"/>
                </a:solidFill>
                <a:latin typeface="Courier New" panose="02070309020205020404" pitchFamily="49" charset="0"/>
                <a:cs typeface="Courier New" panose="02070309020205020404" pitchFamily="49" charset="0"/>
              </a:rPr>
              <a:t>address </a:t>
            </a:r>
            <a:r>
              <a:rPr lang="en-US" sz="2000" dirty="0">
                <a:solidFill>
                  <a:srgbClr val="000000"/>
                </a:solidFill>
                <a:latin typeface="Courier New" panose="02070309020205020404" pitchFamily="49" charset="0"/>
                <a:cs typeface="Courier New" panose="02070309020205020404" pitchFamily="49" charset="0"/>
              </a:rPr>
              <a:t>recipient, </a:t>
            </a:r>
            <a:r>
              <a:rPr lang="en-US" sz="2000" b="1" dirty="0" err="1">
                <a:solidFill>
                  <a:srgbClr val="8F2100"/>
                </a:solidFill>
                <a:latin typeface="Courier New" panose="02070309020205020404" pitchFamily="49" charset="0"/>
                <a:cs typeface="Courier New" panose="02070309020205020404" pitchFamily="49" charset="0"/>
              </a:rPr>
              <a:t>uint</a:t>
            </a:r>
            <a:r>
              <a:rPr lang="en-US" sz="2000" b="1" dirty="0">
                <a:solidFill>
                  <a:srgbClr val="8F2100"/>
                </a:solidFill>
                <a:latin typeface="Courier New" panose="02070309020205020404" pitchFamily="49" charset="0"/>
                <a:cs typeface="Courier New" panose="02070309020205020404" pitchFamily="49" charset="0"/>
              </a:rPr>
              <a:t> 		</a:t>
            </a:r>
            <a:r>
              <a:rPr lang="en-US" sz="2000" dirty="0">
                <a:solidFill>
                  <a:srgbClr val="000000"/>
                </a:solidFill>
                <a:latin typeface="Courier New" panose="02070309020205020404" pitchFamily="49" charset="0"/>
                <a:cs typeface="Courier New" panose="02070309020205020404" pitchFamily="49" charset="0"/>
              </a:rPr>
              <a:t>amount);</a:t>
            </a:r>
          </a:p>
          <a:p>
            <a:pPr marL="0" indent="0">
              <a:buNone/>
            </a:pPr>
            <a:r>
              <a:rPr lang="en-US" sz="2000" dirty="0">
                <a:solidFill>
                  <a:srgbClr val="000000"/>
                </a:solidFill>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100</a:t>
            </a:fld>
            <a:endParaRPr lang="en-US"/>
          </a:p>
        </p:txBody>
      </p:sp>
    </p:spTree>
    <p:extLst>
      <p:ext uri="{BB962C8B-B14F-4D97-AF65-F5344CB8AC3E}">
        <p14:creationId xmlns:p14="http://schemas.microsoft.com/office/powerpoint/2010/main" val="29704238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40293"/>
          </a:xfrm>
        </p:spPr>
        <p:txBody>
          <a:bodyPr>
            <a:normAutofit/>
          </a:bodyPr>
          <a:lstStyle/>
          <a:p>
            <a:r>
              <a:rPr lang="en-US" dirty="0"/>
              <a:t>Tools for </a:t>
            </a:r>
            <a:r>
              <a:rPr lang="en-US" dirty="0" err="1"/>
              <a:t>Blockchains</a:t>
            </a: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6" name="Subtitle 5">
            <a:extLst>
              <a:ext uri="{FF2B5EF4-FFF2-40B4-BE49-F238E27FC236}">
                <a16:creationId xmlns:a16="http://schemas.microsoft.com/office/drawing/2014/main" id="{E307202A-76D3-F00E-84E9-C1C610878A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57528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Geth</a:t>
            </a:r>
            <a:r>
              <a:rPr lang="en-US" dirty="0"/>
              <a:t> and Mist</a:t>
            </a:r>
          </a:p>
        </p:txBody>
      </p:sp>
      <p:sp>
        <p:nvSpPr>
          <p:cNvPr id="3" name="Content Placeholder 2"/>
          <p:cNvSpPr>
            <a:spLocks noGrp="1"/>
          </p:cNvSpPr>
          <p:nvPr>
            <p:ph idx="1"/>
          </p:nvPr>
        </p:nvSpPr>
        <p:spPr/>
        <p:txBody>
          <a:bodyPr/>
          <a:lstStyle/>
          <a:p>
            <a:r>
              <a:rPr lang="en-US" dirty="0" err="1"/>
              <a:t>Geth</a:t>
            </a:r>
            <a:endParaRPr lang="en-US" dirty="0"/>
          </a:p>
          <a:p>
            <a:pPr lvl="1"/>
            <a:r>
              <a:rPr lang="en-US" dirty="0"/>
              <a:t>Runs a </a:t>
            </a:r>
            <a:r>
              <a:rPr lang="en-US" dirty="0" err="1"/>
              <a:t>Ethereum</a:t>
            </a:r>
            <a:r>
              <a:rPr lang="en-US" dirty="0"/>
              <a:t> node</a:t>
            </a:r>
          </a:p>
          <a:p>
            <a:pPr lvl="1"/>
            <a:r>
              <a:rPr lang="en-US" dirty="0"/>
              <a:t>Also has a console version that can interact with the </a:t>
            </a:r>
            <a:r>
              <a:rPr lang="en-US" dirty="0" err="1"/>
              <a:t>blockchain</a:t>
            </a:r>
            <a:r>
              <a:rPr lang="en-US" dirty="0"/>
              <a:t> via </a:t>
            </a:r>
            <a:r>
              <a:rPr lang="en-US" dirty="0" err="1"/>
              <a:t>Javascript</a:t>
            </a:r>
            <a:r>
              <a:rPr lang="en-US" dirty="0"/>
              <a:t> codes</a:t>
            </a:r>
          </a:p>
          <a:p>
            <a:r>
              <a:rPr lang="en-US" dirty="0"/>
              <a:t>Mist</a:t>
            </a:r>
          </a:p>
          <a:p>
            <a:pPr lvl="1"/>
            <a:r>
              <a:rPr lang="en-US" dirty="0"/>
              <a:t>Graphical interface that connects to a </a:t>
            </a:r>
            <a:r>
              <a:rPr lang="en-US" dirty="0" err="1"/>
              <a:t>blockchain</a:t>
            </a:r>
            <a:r>
              <a:rPr lang="en-US" dirty="0"/>
              <a:t> using </a:t>
            </a:r>
            <a:r>
              <a:rPr lang="en-US" dirty="0" err="1"/>
              <a:t>geth</a:t>
            </a:r>
            <a:endParaRPr lang="en-US" dirty="0"/>
          </a:p>
          <a:p>
            <a:pPr lvl="1"/>
            <a:r>
              <a:rPr lang="en-US" dirty="0"/>
              <a:t>Can show account balances and transfer balances</a:t>
            </a:r>
          </a:p>
          <a:p>
            <a:pPr lvl="1"/>
            <a:r>
              <a:rPr lang="en-US" dirty="0"/>
              <a:t>Can compile and deploy contracts</a:t>
            </a:r>
          </a:p>
          <a:p>
            <a:pPr lvl="1"/>
            <a:r>
              <a:rPr lang="en-US" dirty="0"/>
              <a:t>Can view and call contracts</a:t>
            </a:r>
          </a:p>
          <a:p>
            <a:pPr lvl="1"/>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102</a:t>
            </a:fld>
            <a:endParaRPr lang="en-US"/>
          </a:p>
        </p:txBody>
      </p:sp>
    </p:spTree>
    <p:extLst>
      <p:ext uri="{BB962C8B-B14F-4D97-AF65-F5344CB8AC3E}">
        <p14:creationId xmlns:p14="http://schemas.microsoft.com/office/powerpoint/2010/main" val="17211287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Programming IDEs	</a:t>
            </a:r>
          </a:p>
        </p:txBody>
      </p:sp>
      <p:sp>
        <p:nvSpPr>
          <p:cNvPr id="3" name="Content Placeholder 2"/>
          <p:cNvSpPr>
            <a:spLocks noGrp="1"/>
          </p:cNvSpPr>
          <p:nvPr>
            <p:ph idx="1"/>
          </p:nvPr>
        </p:nvSpPr>
        <p:spPr/>
        <p:txBody>
          <a:bodyPr/>
          <a:lstStyle/>
          <a:p>
            <a:r>
              <a:rPr lang="en-US" dirty="0"/>
              <a:t>Remix</a:t>
            </a:r>
          </a:p>
          <a:p>
            <a:pPr lvl="1"/>
            <a:r>
              <a:rPr lang="en-US" dirty="0"/>
              <a:t>A simple IDE with syntax highlighting, grammar checking, and compiling abilities</a:t>
            </a:r>
          </a:p>
          <a:p>
            <a:pPr lvl="1"/>
            <a:r>
              <a:rPr lang="en-US" dirty="0"/>
              <a:t>Available from Mist</a:t>
            </a:r>
          </a:p>
          <a:p>
            <a:pPr lvl="1"/>
            <a:r>
              <a:rPr lang="en-US" dirty="0"/>
              <a:t>Can also be used to deploy contracts to the </a:t>
            </a:r>
            <a:r>
              <a:rPr lang="en-US" dirty="0" err="1"/>
              <a:t>blockchain</a:t>
            </a:r>
            <a:r>
              <a:rPr lang="en-US" dirty="0"/>
              <a:t> directly</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103</a:t>
            </a:fld>
            <a:endParaRPr lang="en-US"/>
          </a:p>
        </p:txBody>
      </p:sp>
    </p:spTree>
    <p:extLst>
      <p:ext uri="{BB962C8B-B14F-4D97-AF65-F5344CB8AC3E}">
        <p14:creationId xmlns:p14="http://schemas.microsoft.com/office/powerpoint/2010/main" val="13130397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Programming IDEs	</a:t>
            </a:r>
          </a:p>
        </p:txBody>
      </p:sp>
      <p:sp>
        <p:nvSpPr>
          <p:cNvPr id="3" name="Content Placeholder 2"/>
          <p:cNvSpPr>
            <a:spLocks noGrp="1"/>
          </p:cNvSpPr>
          <p:nvPr>
            <p:ph idx="1"/>
          </p:nvPr>
        </p:nvSpPr>
        <p:spPr/>
        <p:txBody>
          <a:bodyPr/>
          <a:lstStyle/>
          <a:p>
            <a:r>
              <a:rPr lang="en-US" dirty="0"/>
              <a:t>Visual Studio Code</a:t>
            </a:r>
          </a:p>
          <a:p>
            <a:pPr lvl="1"/>
            <a:r>
              <a:rPr lang="en-US" dirty="0"/>
              <a:t>Powerful for bigger projects</a:t>
            </a:r>
          </a:p>
          <a:p>
            <a:pPr lvl="1"/>
            <a:r>
              <a:rPr lang="en-US" dirty="0"/>
              <a:t>Can install a module to allow Solidity syntax highlighting and compiling</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104</a:t>
            </a:fld>
            <a:endParaRPr lang="en-US"/>
          </a:p>
        </p:txBody>
      </p:sp>
      <p:pic>
        <p:nvPicPr>
          <p:cNvPr id="7" name="Picture 6"/>
          <p:cNvPicPr>
            <a:picLocks noChangeAspect="1"/>
          </p:cNvPicPr>
          <p:nvPr/>
        </p:nvPicPr>
        <p:blipFill>
          <a:blip r:embed="rId2"/>
          <a:stretch>
            <a:fillRect/>
          </a:stretch>
        </p:blipFill>
        <p:spPr>
          <a:xfrm>
            <a:off x="2145436" y="3805919"/>
            <a:ext cx="7893914" cy="1927225"/>
          </a:xfrm>
          <a:prstGeom prst="rect">
            <a:avLst/>
          </a:prstGeom>
        </p:spPr>
      </p:pic>
    </p:spTree>
    <p:extLst>
      <p:ext uri="{BB962C8B-B14F-4D97-AF65-F5344CB8AC3E}">
        <p14:creationId xmlns:p14="http://schemas.microsoft.com/office/powerpoint/2010/main" val="13262993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Interaction with a </a:t>
            </a:r>
            <a:r>
              <a:rPr lang="en-US" dirty="0" err="1"/>
              <a:t>blockchain</a:t>
            </a:r>
            <a:endParaRPr lang="en-US" dirty="0"/>
          </a:p>
        </p:txBody>
      </p:sp>
      <p:sp>
        <p:nvSpPr>
          <p:cNvPr id="3" name="Content Placeholder 2"/>
          <p:cNvSpPr>
            <a:spLocks noGrp="1"/>
          </p:cNvSpPr>
          <p:nvPr>
            <p:ph idx="1"/>
          </p:nvPr>
        </p:nvSpPr>
        <p:spPr/>
        <p:txBody>
          <a:bodyPr>
            <a:normAutofit/>
          </a:bodyPr>
          <a:lstStyle/>
          <a:p>
            <a:r>
              <a:rPr lang="en-US" dirty="0" err="1"/>
              <a:t>Geth</a:t>
            </a:r>
            <a:r>
              <a:rPr lang="en-US" dirty="0"/>
              <a:t> console</a:t>
            </a:r>
          </a:p>
          <a:p>
            <a:r>
              <a:rPr lang="en-US" dirty="0"/>
              <a:t>Mist browser</a:t>
            </a:r>
          </a:p>
          <a:p>
            <a:r>
              <a:rPr lang="en-US" dirty="0"/>
              <a:t>Node.js console</a:t>
            </a:r>
          </a:p>
          <a:p>
            <a:r>
              <a:rPr lang="en-US" dirty="0"/>
              <a:t>An HTML file of a decentralized application (</a:t>
            </a:r>
            <a:r>
              <a:rPr lang="en-US" dirty="0" err="1"/>
              <a:t>DApp</a:t>
            </a:r>
            <a:r>
              <a:rPr lang="en-US" dirty="0"/>
              <a:t>)</a:t>
            </a:r>
          </a:p>
          <a:p>
            <a:r>
              <a:rPr lang="en-US" dirty="0"/>
              <a:t>Web3.js</a:t>
            </a:r>
          </a:p>
          <a:p>
            <a:pPr lvl="1"/>
            <a:r>
              <a:rPr lang="en-US" dirty="0"/>
              <a:t>A </a:t>
            </a:r>
            <a:r>
              <a:rPr lang="en-US" dirty="0" err="1"/>
              <a:t>Javascript</a:t>
            </a:r>
            <a:r>
              <a:rPr lang="en-US" dirty="0"/>
              <a:t> module that interacts with the </a:t>
            </a:r>
            <a:r>
              <a:rPr lang="en-US" dirty="0" err="1"/>
              <a:t>Ethereum</a:t>
            </a:r>
            <a:r>
              <a:rPr lang="en-US" dirty="0"/>
              <a:t> </a:t>
            </a:r>
            <a:r>
              <a:rPr lang="en-US" dirty="0" err="1"/>
              <a:t>blockchain</a:t>
            </a:r>
            <a:r>
              <a:rPr lang="en-US" dirty="0"/>
              <a:t> – Key to build a </a:t>
            </a:r>
            <a:r>
              <a:rPr lang="en-US" dirty="0" err="1"/>
              <a:t>DApp</a:t>
            </a:r>
            <a:endParaRPr lang="en-US" dirty="0"/>
          </a:p>
          <a:p>
            <a:pPr lvl="1"/>
            <a:r>
              <a:rPr lang="en-US" dirty="0"/>
              <a:t>Can interact with a local or remote </a:t>
            </a:r>
            <a:r>
              <a:rPr lang="en-US" dirty="0" err="1"/>
              <a:t>ethereum</a:t>
            </a:r>
            <a:r>
              <a:rPr lang="en-US" dirty="0"/>
              <a:t> node, using a HTTP or IPC connection</a:t>
            </a:r>
          </a:p>
        </p:txBody>
      </p:sp>
      <p:sp>
        <p:nvSpPr>
          <p:cNvPr id="5" name="Footer Placeholder 4"/>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105</a:t>
            </a:fld>
            <a:endParaRPr lang="en-US"/>
          </a:p>
        </p:txBody>
      </p:sp>
      <p:sp>
        <p:nvSpPr>
          <p:cNvPr id="7" name="TextBox 6"/>
          <p:cNvSpPr txBox="1"/>
          <p:nvPr/>
        </p:nvSpPr>
        <p:spPr>
          <a:xfrm>
            <a:off x="1828800" y="6328230"/>
            <a:ext cx="2540000" cy="276999"/>
          </a:xfrm>
          <a:prstGeom prst="rect">
            <a:avLst/>
          </a:prstGeom>
          <a:noFill/>
        </p:spPr>
        <p:txBody>
          <a:bodyPr wrap="square" rtlCol="0">
            <a:spAutoFit/>
          </a:bodyPr>
          <a:lstStyle/>
          <a:p>
            <a:r>
              <a:rPr lang="en-US" sz="1200" dirty="0"/>
              <a:t>Source: Gupta and </a:t>
            </a:r>
            <a:r>
              <a:rPr lang="en-US" sz="1200" dirty="0" err="1"/>
              <a:t>Tham</a:t>
            </a:r>
            <a:r>
              <a:rPr lang="en-US" sz="1200" dirty="0"/>
              <a:t> (2018)</a:t>
            </a:r>
          </a:p>
        </p:txBody>
      </p:sp>
    </p:spTree>
    <p:extLst>
      <p:ext uri="{BB962C8B-B14F-4D97-AF65-F5344CB8AC3E}">
        <p14:creationId xmlns:p14="http://schemas.microsoft.com/office/powerpoint/2010/main" val="26805216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Web3.js functions</a:t>
            </a:r>
          </a:p>
        </p:txBody>
      </p:sp>
      <p:sp>
        <p:nvSpPr>
          <p:cNvPr id="3" name="Content Placeholder 2"/>
          <p:cNvSpPr>
            <a:spLocks noGrp="1"/>
          </p:cNvSpPr>
          <p:nvPr>
            <p:ph idx="1"/>
          </p:nvPr>
        </p:nvSpPr>
        <p:spPr/>
        <p:txBody>
          <a:bodyPr/>
          <a:lstStyle/>
          <a:p>
            <a:r>
              <a:rPr lang="en-US" dirty="0"/>
              <a:t>E.g., Can try these commands under the </a:t>
            </a:r>
            <a:r>
              <a:rPr lang="en-US" dirty="0" err="1"/>
              <a:t>geth</a:t>
            </a:r>
            <a:r>
              <a:rPr lang="en-US" dirty="0"/>
              <a:t> client</a:t>
            </a:r>
          </a:p>
          <a:p>
            <a:r>
              <a:rPr lang="en-US" dirty="0">
                <a:solidFill>
                  <a:srgbClr val="0070C0"/>
                </a:solidFill>
              </a:rPr>
              <a:t>web3.eth.accounts</a:t>
            </a:r>
            <a:r>
              <a:rPr lang="en-US" dirty="0"/>
              <a:t>: show account addresses controlled by the node</a:t>
            </a:r>
          </a:p>
          <a:p>
            <a:r>
              <a:rPr lang="en-US" dirty="0">
                <a:solidFill>
                  <a:srgbClr val="0070C0"/>
                </a:solidFill>
              </a:rPr>
              <a:t>web3.eth.getBlock</a:t>
            </a:r>
            <a:r>
              <a:rPr lang="en-US" dirty="0"/>
              <a:t>(Number or hash): get the Nth block or a block matching a hash</a:t>
            </a:r>
          </a:p>
          <a:p>
            <a:r>
              <a:rPr lang="en-US" dirty="0">
                <a:solidFill>
                  <a:srgbClr val="0070C0"/>
                </a:solidFill>
              </a:rPr>
              <a:t>web3.eth.sendTransaction</a:t>
            </a:r>
            <a:r>
              <a:rPr lang="en-US" dirty="0"/>
              <a:t>: send a transaction to the network</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106</a:t>
            </a:fld>
            <a:endParaRPr lang="en-US"/>
          </a:p>
        </p:txBody>
      </p:sp>
    </p:spTree>
    <p:extLst>
      <p:ext uri="{BB962C8B-B14F-4D97-AF65-F5344CB8AC3E}">
        <p14:creationId xmlns:p14="http://schemas.microsoft.com/office/powerpoint/2010/main" val="11905757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Ganache</a:t>
            </a:r>
          </a:p>
        </p:txBody>
      </p:sp>
      <p:sp>
        <p:nvSpPr>
          <p:cNvPr id="3" name="Content Placeholder 2"/>
          <p:cNvSpPr>
            <a:spLocks noGrp="1"/>
          </p:cNvSpPr>
          <p:nvPr>
            <p:ph idx="1"/>
          </p:nvPr>
        </p:nvSpPr>
        <p:spPr/>
        <p:txBody>
          <a:bodyPr/>
          <a:lstStyle/>
          <a:p>
            <a:r>
              <a:rPr lang="en-US" dirty="0"/>
              <a:t>A Test RPC </a:t>
            </a:r>
            <a:r>
              <a:rPr lang="en-US" dirty="0" err="1"/>
              <a:t>Ethereum</a:t>
            </a:r>
            <a:r>
              <a:rPr lang="en-US" dirty="0"/>
              <a:t> client</a:t>
            </a:r>
          </a:p>
          <a:p>
            <a:r>
              <a:rPr lang="en-US" dirty="0"/>
              <a:t>Benefits: </a:t>
            </a:r>
          </a:p>
          <a:p>
            <a:pPr lvl="1"/>
            <a:r>
              <a:rPr lang="en-US" dirty="0"/>
              <a:t>Mining is instant</a:t>
            </a:r>
          </a:p>
          <a:p>
            <a:pPr lvl="1"/>
            <a:r>
              <a:rPr lang="en-US" dirty="0"/>
              <a:t>Mining only when there are transactions</a:t>
            </a:r>
          </a:p>
          <a:p>
            <a:pPr lvl="1"/>
            <a:r>
              <a:rPr lang="en-US" dirty="0"/>
              <a:t>Offer a quick test environment</a:t>
            </a:r>
          </a:p>
          <a:p>
            <a:r>
              <a:rPr lang="en-US" dirty="0"/>
              <a:t>Command line version: ganache-cli</a:t>
            </a:r>
          </a:p>
          <a:p>
            <a:r>
              <a:rPr lang="en-US" dirty="0"/>
              <a:t>Graphical version: Ganache</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107</a:t>
            </a:fld>
            <a:endParaRPr lang="en-US"/>
          </a:p>
        </p:txBody>
      </p:sp>
    </p:spTree>
    <p:extLst>
      <p:ext uri="{BB962C8B-B14F-4D97-AF65-F5344CB8AC3E}">
        <p14:creationId xmlns:p14="http://schemas.microsoft.com/office/powerpoint/2010/main" val="8739481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Ganache</a:t>
            </a:r>
          </a:p>
        </p:txBody>
      </p:sp>
      <p:pic>
        <p:nvPicPr>
          <p:cNvPr id="6" name="Content Placeholder 5"/>
          <p:cNvPicPr>
            <a:picLocks noGrp="1" noChangeAspect="1"/>
          </p:cNvPicPr>
          <p:nvPr>
            <p:ph idx="1"/>
          </p:nvPr>
        </p:nvPicPr>
        <p:blipFill>
          <a:blip r:embed="rId2"/>
          <a:stretch>
            <a:fillRect/>
          </a:stretch>
        </p:blipFill>
        <p:spPr>
          <a:xfrm>
            <a:off x="1760284" y="1553029"/>
            <a:ext cx="8787066" cy="3467207"/>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108</a:t>
            </a:fld>
            <a:endParaRPr lang="en-US"/>
          </a:p>
        </p:txBody>
      </p:sp>
    </p:spTree>
    <p:extLst>
      <p:ext uri="{BB962C8B-B14F-4D97-AF65-F5344CB8AC3E}">
        <p14:creationId xmlns:p14="http://schemas.microsoft.com/office/powerpoint/2010/main" val="29050441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Ganache-cli</a:t>
            </a:r>
          </a:p>
        </p:txBody>
      </p:sp>
      <p:pic>
        <p:nvPicPr>
          <p:cNvPr id="6" name="Content Placeholder 5"/>
          <p:cNvPicPr>
            <a:picLocks noGrp="1" noChangeAspect="1"/>
          </p:cNvPicPr>
          <p:nvPr>
            <p:ph idx="1"/>
          </p:nvPr>
        </p:nvPicPr>
        <p:blipFill>
          <a:blip r:embed="rId2"/>
          <a:stretch>
            <a:fillRect/>
          </a:stretch>
        </p:blipFill>
        <p:spPr>
          <a:xfrm>
            <a:off x="2152650" y="1825855"/>
            <a:ext cx="7886700" cy="3044593"/>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109</a:t>
            </a:fld>
            <a:endParaRPr lang="en-US"/>
          </a:p>
        </p:txBody>
      </p:sp>
    </p:spTree>
    <p:extLst>
      <p:ext uri="{BB962C8B-B14F-4D97-AF65-F5344CB8AC3E}">
        <p14:creationId xmlns:p14="http://schemas.microsoft.com/office/powerpoint/2010/main" val="255277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F612EB0-E717-63C4-810E-B097AD72424B}"/>
              </a:ext>
            </a:extLst>
          </p:cNvPr>
          <p:cNvSpPr>
            <a:spLocks noGrp="1"/>
          </p:cNvSpPr>
          <p:nvPr>
            <p:ph type="title"/>
          </p:nvPr>
        </p:nvSpPr>
        <p:spPr>
          <a:xfrm>
            <a:off x="838200" y="365127"/>
            <a:ext cx="10515600" cy="1325563"/>
          </a:xfrm>
        </p:spPr>
        <p:txBody>
          <a:bodyPr/>
          <a:lstStyle/>
          <a:p>
            <a:r>
              <a:rPr lang="en-US" dirty="0"/>
              <a:t>Big Data - Examples</a:t>
            </a:r>
          </a:p>
        </p:txBody>
      </p:sp>
      <p:sp>
        <p:nvSpPr>
          <p:cNvPr id="7" name="Content Placeholder 2">
            <a:extLst>
              <a:ext uri="{FF2B5EF4-FFF2-40B4-BE49-F238E27FC236}">
                <a16:creationId xmlns:a16="http://schemas.microsoft.com/office/drawing/2014/main" id="{28EA4BAE-AC64-1FF1-E228-CBBC2D56EB6A}"/>
              </a:ext>
            </a:extLst>
          </p:cNvPr>
          <p:cNvSpPr txBox="1">
            <a:spLocks/>
          </p:cNvSpPr>
          <p:nvPr/>
        </p:nvSpPr>
        <p:spPr bwMode="auto">
          <a:xfrm>
            <a:off x="838200" y="1325181"/>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Investors’ footprint on SEC website</a:t>
            </a:r>
          </a:p>
          <a:p>
            <a:endParaRPr lang="en-US" dirty="0"/>
          </a:p>
        </p:txBody>
      </p:sp>
      <p:pic>
        <p:nvPicPr>
          <p:cNvPr id="3" name="Picture 2">
            <a:extLst>
              <a:ext uri="{FF2B5EF4-FFF2-40B4-BE49-F238E27FC236}">
                <a16:creationId xmlns:a16="http://schemas.microsoft.com/office/drawing/2014/main" id="{BED22FC4-CEB8-384A-6735-8093963CD189}"/>
              </a:ext>
            </a:extLst>
          </p:cNvPr>
          <p:cNvPicPr>
            <a:picLocks noChangeAspect="1"/>
          </p:cNvPicPr>
          <p:nvPr/>
        </p:nvPicPr>
        <p:blipFill>
          <a:blip r:embed="rId2"/>
          <a:stretch>
            <a:fillRect/>
          </a:stretch>
        </p:blipFill>
        <p:spPr>
          <a:xfrm>
            <a:off x="1274289" y="2196077"/>
            <a:ext cx="9199519" cy="2772457"/>
          </a:xfrm>
          <a:prstGeom prst="rect">
            <a:avLst/>
          </a:prstGeom>
        </p:spPr>
      </p:pic>
    </p:spTree>
    <p:extLst>
      <p:ext uri="{BB962C8B-B14F-4D97-AF65-F5344CB8AC3E}">
        <p14:creationId xmlns:p14="http://schemas.microsoft.com/office/powerpoint/2010/main" val="25183543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Truffle</a:t>
            </a:r>
          </a:p>
        </p:txBody>
      </p:sp>
      <p:sp>
        <p:nvSpPr>
          <p:cNvPr id="3" name="Content Placeholder 2"/>
          <p:cNvSpPr>
            <a:spLocks noGrp="1"/>
          </p:cNvSpPr>
          <p:nvPr>
            <p:ph idx="1"/>
          </p:nvPr>
        </p:nvSpPr>
        <p:spPr/>
        <p:txBody>
          <a:bodyPr/>
          <a:lstStyle/>
          <a:p>
            <a:r>
              <a:rPr lang="en-US" dirty="0"/>
              <a:t>A set of tools developed by </a:t>
            </a:r>
            <a:r>
              <a:rPr lang="en-US" dirty="0" err="1"/>
              <a:t>Consensys</a:t>
            </a:r>
            <a:r>
              <a:rPr lang="en-US" dirty="0"/>
              <a:t> for easy testing and development of Decentralized Apps based on </a:t>
            </a:r>
            <a:r>
              <a:rPr lang="en-US" dirty="0" err="1"/>
              <a:t>Ethereum</a:t>
            </a:r>
            <a:r>
              <a:rPr lang="en-US" dirty="0"/>
              <a:t> (</a:t>
            </a:r>
            <a:r>
              <a:rPr lang="en-US" dirty="0" err="1"/>
              <a:t>Dapps</a:t>
            </a:r>
            <a:r>
              <a:rPr lang="en-US" dirty="0"/>
              <a:t>)</a:t>
            </a:r>
          </a:p>
          <a:p>
            <a:r>
              <a:rPr lang="en-US" dirty="0"/>
              <a:t>Benefit:</a:t>
            </a:r>
          </a:p>
          <a:p>
            <a:pPr lvl="1"/>
            <a:r>
              <a:rPr lang="en-US" dirty="0"/>
              <a:t>Make the compilation and migration procedure more systematic and automatic</a:t>
            </a:r>
          </a:p>
          <a:p>
            <a:pPr lvl="1"/>
            <a:r>
              <a:rPr lang="en-US" dirty="0"/>
              <a:t>Can interact with Ganache, </a:t>
            </a:r>
            <a:r>
              <a:rPr lang="en-US" dirty="0" err="1"/>
              <a:t>Geth</a:t>
            </a:r>
            <a:r>
              <a:rPr lang="en-US" dirty="0"/>
              <a:t>, or other </a:t>
            </a:r>
            <a:r>
              <a:rPr lang="en-US" dirty="0" err="1"/>
              <a:t>Ethereum</a:t>
            </a:r>
            <a:r>
              <a:rPr lang="en-US" dirty="0"/>
              <a:t> clients</a:t>
            </a:r>
          </a:p>
          <a:p>
            <a:r>
              <a:rPr lang="en-US" dirty="0"/>
              <a:t>Cost:</a:t>
            </a:r>
          </a:p>
          <a:p>
            <a:pPr lvl="1"/>
            <a:r>
              <a:rPr lang="en-US" dirty="0"/>
              <a:t>May take a while to understand all the files</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110</a:t>
            </a:fld>
            <a:endParaRPr lang="en-US"/>
          </a:p>
        </p:txBody>
      </p:sp>
    </p:spTree>
    <p:extLst>
      <p:ext uri="{BB962C8B-B14F-4D97-AF65-F5344CB8AC3E}">
        <p14:creationId xmlns:p14="http://schemas.microsoft.com/office/powerpoint/2010/main" val="25773216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Truffle</a:t>
            </a:r>
          </a:p>
        </p:txBody>
      </p:sp>
      <p:sp>
        <p:nvSpPr>
          <p:cNvPr id="3" name="Content Placeholder 2"/>
          <p:cNvSpPr>
            <a:spLocks noGrp="1"/>
          </p:cNvSpPr>
          <p:nvPr>
            <p:ph idx="1"/>
          </p:nvPr>
        </p:nvSpPr>
        <p:spPr/>
        <p:txBody>
          <a:bodyPr/>
          <a:lstStyle/>
          <a:p>
            <a:r>
              <a:rPr lang="en-US" dirty="0"/>
              <a:t>Truffle compile</a:t>
            </a:r>
          </a:p>
          <a:p>
            <a:pPr lvl="1"/>
            <a:r>
              <a:rPr lang="en-US" dirty="0"/>
              <a:t>Compile contracts</a:t>
            </a:r>
          </a:p>
          <a:p>
            <a:r>
              <a:rPr lang="en-US" dirty="0"/>
              <a:t>Truffle migrate</a:t>
            </a:r>
          </a:p>
          <a:p>
            <a:pPr lvl="1"/>
            <a:r>
              <a:rPr lang="en-US" dirty="0"/>
              <a:t>Deploy contracts on </a:t>
            </a:r>
            <a:r>
              <a:rPr lang="en-US" dirty="0" err="1"/>
              <a:t>blockchain</a:t>
            </a:r>
            <a:endParaRPr lang="en-US" dirty="0"/>
          </a:p>
          <a:p>
            <a:r>
              <a:rPr lang="en-US" dirty="0"/>
              <a:t>Truffle test</a:t>
            </a:r>
          </a:p>
          <a:p>
            <a:pPr lvl="1"/>
            <a:r>
              <a:rPr lang="en-US" dirty="0"/>
              <a:t>Test contracts</a:t>
            </a:r>
          </a:p>
          <a:p>
            <a:endParaRPr lang="en-US" dirty="0"/>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111</a:t>
            </a:fld>
            <a:endParaRPr lang="en-US"/>
          </a:p>
        </p:txBody>
      </p:sp>
    </p:spTree>
    <p:extLst>
      <p:ext uri="{BB962C8B-B14F-4D97-AF65-F5344CB8AC3E}">
        <p14:creationId xmlns:p14="http://schemas.microsoft.com/office/powerpoint/2010/main" val="2197440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EEDD-F9BC-4A63-02FC-674239F2E907}"/>
              </a:ext>
            </a:extLst>
          </p:cNvPr>
          <p:cNvSpPr>
            <a:spLocks noGrp="1"/>
          </p:cNvSpPr>
          <p:nvPr>
            <p:ph type="title"/>
          </p:nvPr>
        </p:nvSpPr>
        <p:spPr>
          <a:xfrm>
            <a:off x="838200" y="365127"/>
            <a:ext cx="10515600" cy="579753"/>
          </a:xfrm>
        </p:spPr>
        <p:txBody>
          <a:bodyPr/>
          <a:lstStyle/>
          <a:p>
            <a:r>
              <a:rPr lang="en-US" dirty="0"/>
              <a:t>Big Data - Examples</a:t>
            </a:r>
          </a:p>
        </p:txBody>
      </p:sp>
      <p:sp>
        <p:nvSpPr>
          <p:cNvPr id="3" name="Content Placeholder 2">
            <a:extLst>
              <a:ext uri="{FF2B5EF4-FFF2-40B4-BE49-F238E27FC236}">
                <a16:creationId xmlns:a16="http://schemas.microsoft.com/office/drawing/2014/main" id="{FAFBC7CA-C12C-EFA5-ACBF-0F1CC8A7F9A9}"/>
              </a:ext>
            </a:extLst>
          </p:cNvPr>
          <p:cNvSpPr>
            <a:spLocks noGrp="1"/>
          </p:cNvSpPr>
          <p:nvPr>
            <p:ph idx="1"/>
          </p:nvPr>
        </p:nvSpPr>
        <p:spPr>
          <a:xfrm>
            <a:off x="838200" y="1345250"/>
            <a:ext cx="10515600" cy="4351338"/>
          </a:xfrm>
        </p:spPr>
        <p:txBody>
          <a:bodyPr/>
          <a:lstStyle/>
          <a:p>
            <a:r>
              <a:rPr lang="en-US" dirty="0"/>
              <a:t>USPTO patent data – firm innovation</a:t>
            </a:r>
          </a:p>
        </p:txBody>
      </p:sp>
      <p:pic>
        <p:nvPicPr>
          <p:cNvPr id="5" name="Picture 4">
            <a:extLst>
              <a:ext uri="{FF2B5EF4-FFF2-40B4-BE49-F238E27FC236}">
                <a16:creationId xmlns:a16="http://schemas.microsoft.com/office/drawing/2014/main" id="{B3C1AEA9-9666-E742-8AC4-A24EAD0C89F4}"/>
              </a:ext>
            </a:extLst>
          </p:cNvPr>
          <p:cNvPicPr>
            <a:picLocks noChangeAspect="1"/>
          </p:cNvPicPr>
          <p:nvPr/>
        </p:nvPicPr>
        <p:blipFill>
          <a:blip r:embed="rId2"/>
          <a:stretch>
            <a:fillRect/>
          </a:stretch>
        </p:blipFill>
        <p:spPr>
          <a:xfrm>
            <a:off x="1380882" y="1919379"/>
            <a:ext cx="9430235" cy="4349974"/>
          </a:xfrm>
          <a:prstGeom prst="rect">
            <a:avLst/>
          </a:prstGeom>
        </p:spPr>
      </p:pic>
    </p:spTree>
    <p:extLst>
      <p:ext uri="{BB962C8B-B14F-4D97-AF65-F5344CB8AC3E}">
        <p14:creationId xmlns:p14="http://schemas.microsoft.com/office/powerpoint/2010/main" val="49567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8C0D-701D-76B6-DA89-569E7180FAD6}"/>
              </a:ext>
            </a:extLst>
          </p:cNvPr>
          <p:cNvSpPr>
            <a:spLocks noGrp="1"/>
          </p:cNvSpPr>
          <p:nvPr>
            <p:ph type="title"/>
          </p:nvPr>
        </p:nvSpPr>
        <p:spPr/>
        <p:txBody>
          <a:bodyPr/>
          <a:lstStyle/>
          <a:p>
            <a:r>
              <a:rPr lang="en-US" dirty="0"/>
              <a:t>Big Data - Examples</a:t>
            </a:r>
          </a:p>
        </p:txBody>
      </p:sp>
      <p:pic>
        <p:nvPicPr>
          <p:cNvPr id="5" name="Content Placeholder 4">
            <a:extLst>
              <a:ext uri="{FF2B5EF4-FFF2-40B4-BE49-F238E27FC236}">
                <a16:creationId xmlns:a16="http://schemas.microsoft.com/office/drawing/2014/main" id="{F6CB277D-1F49-9473-29D5-9B7B4DE6FB1C}"/>
              </a:ext>
            </a:extLst>
          </p:cNvPr>
          <p:cNvPicPr>
            <a:picLocks noGrp="1" noChangeAspect="1"/>
          </p:cNvPicPr>
          <p:nvPr>
            <p:ph idx="1"/>
          </p:nvPr>
        </p:nvPicPr>
        <p:blipFill>
          <a:blip r:embed="rId2"/>
          <a:stretch>
            <a:fillRect/>
          </a:stretch>
        </p:blipFill>
        <p:spPr>
          <a:xfrm>
            <a:off x="764982" y="2195760"/>
            <a:ext cx="10227064" cy="3717360"/>
          </a:xfrm>
        </p:spPr>
      </p:pic>
      <p:sp>
        <p:nvSpPr>
          <p:cNvPr id="6" name="Content Placeholder 2">
            <a:extLst>
              <a:ext uri="{FF2B5EF4-FFF2-40B4-BE49-F238E27FC236}">
                <a16:creationId xmlns:a16="http://schemas.microsoft.com/office/drawing/2014/main" id="{FD0FFB1E-37D1-685C-B27A-DEFA0E8353ED}"/>
              </a:ext>
            </a:extLst>
          </p:cNvPr>
          <p:cNvSpPr txBox="1">
            <a:spLocks/>
          </p:cNvSpPr>
          <p:nvPr/>
        </p:nvSpPr>
        <p:spPr bwMode="auto">
          <a:xfrm>
            <a:off x="1071880" y="1416370"/>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TAQ database – Transaction-level stock market data</a:t>
            </a:r>
          </a:p>
        </p:txBody>
      </p:sp>
    </p:spTree>
    <p:extLst>
      <p:ext uri="{BB962C8B-B14F-4D97-AF65-F5344CB8AC3E}">
        <p14:creationId xmlns:p14="http://schemas.microsoft.com/office/powerpoint/2010/main" val="260170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8C0D-701D-76B6-DA89-569E7180FAD6}"/>
              </a:ext>
            </a:extLst>
          </p:cNvPr>
          <p:cNvSpPr>
            <a:spLocks noGrp="1"/>
          </p:cNvSpPr>
          <p:nvPr>
            <p:ph type="title"/>
          </p:nvPr>
        </p:nvSpPr>
        <p:spPr/>
        <p:txBody>
          <a:bodyPr/>
          <a:lstStyle/>
          <a:p>
            <a:r>
              <a:rPr lang="en-US" dirty="0"/>
              <a:t>Big Data - Examples</a:t>
            </a:r>
          </a:p>
        </p:txBody>
      </p:sp>
      <p:sp>
        <p:nvSpPr>
          <p:cNvPr id="6" name="Content Placeholder 2">
            <a:extLst>
              <a:ext uri="{FF2B5EF4-FFF2-40B4-BE49-F238E27FC236}">
                <a16:creationId xmlns:a16="http://schemas.microsoft.com/office/drawing/2014/main" id="{FD0FFB1E-37D1-685C-B27A-DEFA0E8353ED}"/>
              </a:ext>
            </a:extLst>
          </p:cNvPr>
          <p:cNvSpPr txBox="1">
            <a:spLocks/>
          </p:cNvSpPr>
          <p:nvPr/>
        </p:nvSpPr>
        <p:spPr bwMode="auto">
          <a:xfrm>
            <a:off x="838200" y="1253331"/>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Conference call transcript – Communication between insiders vs. outsiders</a:t>
            </a:r>
          </a:p>
        </p:txBody>
      </p:sp>
      <p:pic>
        <p:nvPicPr>
          <p:cNvPr id="7" name="Content Placeholder 6">
            <a:extLst>
              <a:ext uri="{FF2B5EF4-FFF2-40B4-BE49-F238E27FC236}">
                <a16:creationId xmlns:a16="http://schemas.microsoft.com/office/drawing/2014/main" id="{776AD31E-1D69-D47E-D9BC-D6B6D5A64D5C}"/>
              </a:ext>
            </a:extLst>
          </p:cNvPr>
          <p:cNvPicPr>
            <a:picLocks noGrp="1" noChangeAspect="1"/>
          </p:cNvPicPr>
          <p:nvPr>
            <p:ph idx="1"/>
          </p:nvPr>
        </p:nvPicPr>
        <p:blipFill>
          <a:blip r:embed="rId2"/>
          <a:stretch>
            <a:fillRect/>
          </a:stretch>
        </p:blipFill>
        <p:spPr>
          <a:xfrm>
            <a:off x="1318706" y="1972280"/>
            <a:ext cx="8130094" cy="4068554"/>
          </a:xfrm>
        </p:spPr>
      </p:pic>
    </p:spTree>
    <p:extLst>
      <p:ext uri="{BB962C8B-B14F-4D97-AF65-F5344CB8AC3E}">
        <p14:creationId xmlns:p14="http://schemas.microsoft.com/office/powerpoint/2010/main" val="143563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8191-8738-37D9-728F-A2D81C5631DC}"/>
              </a:ext>
            </a:extLst>
          </p:cNvPr>
          <p:cNvSpPr>
            <a:spLocks noGrp="1"/>
          </p:cNvSpPr>
          <p:nvPr>
            <p:ph type="title"/>
          </p:nvPr>
        </p:nvSpPr>
        <p:spPr>
          <a:xfrm>
            <a:off x="1493520" y="2784823"/>
            <a:ext cx="9204960" cy="1288354"/>
          </a:xfrm>
        </p:spPr>
        <p:txBody>
          <a:bodyPr/>
          <a:lstStyle/>
          <a:p>
            <a:pPr algn="ctr"/>
            <a:r>
              <a:rPr lang="en-US" sz="3600" dirty="0"/>
              <a:t>Analyze Big Data Using Python </a:t>
            </a:r>
            <a:br>
              <a:rPr lang="en-US" sz="2000" dirty="0"/>
            </a:br>
            <a:br>
              <a:rPr lang="en-US" sz="2000" dirty="0"/>
            </a:br>
            <a:br>
              <a:rPr lang="en-US" sz="2000" dirty="0"/>
            </a:br>
            <a:endParaRPr lang="en-US" sz="2000" dirty="0"/>
          </a:p>
        </p:txBody>
      </p:sp>
    </p:spTree>
    <p:extLst>
      <p:ext uri="{BB962C8B-B14F-4D97-AF65-F5344CB8AC3E}">
        <p14:creationId xmlns:p14="http://schemas.microsoft.com/office/powerpoint/2010/main" val="116904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622C6-D73C-1846-D6D6-425030FF3FB1}"/>
              </a:ext>
            </a:extLst>
          </p:cNvPr>
          <p:cNvSpPr>
            <a:spLocks noGrp="1"/>
          </p:cNvSpPr>
          <p:nvPr>
            <p:ph idx="1"/>
          </p:nvPr>
        </p:nvSpPr>
        <p:spPr>
          <a:xfrm>
            <a:off x="838200" y="1510665"/>
            <a:ext cx="10515600" cy="4351338"/>
          </a:xfrm>
        </p:spPr>
        <p:txBody>
          <a:bodyPr/>
          <a:lstStyle/>
          <a:p>
            <a:pPr marL="0" indent="0">
              <a:buNone/>
            </a:pPr>
            <a:r>
              <a:rPr lang="en-US" sz="2400" b="0" dirty="0">
                <a:effectLst/>
                <a:highlight>
                  <a:srgbClr val="F7F7F7"/>
                </a:highlight>
              </a:rPr>
              <a:t>Install and import </a:t>
            </a:r>
            <a:r>
              <a:rPr lang="en-US" sz="2400" dirty="0">
                <a:highlight>
                  <a:srgbClr val="F7F7F7"/>
                </a:highlight>
              </a:rPr>
              <a:t>some packages</a:t>
            </a:r>
          </a:p>
          <a:p>
            <a:endParaRPr lang="en-US" b="0" dirty="0">
              <a:solidFill>
                <a:srgbClr val="008000"/>
              </a:solidFill>
              <a:effectLst/>
              <a:highlight>
                <a:srgbClr val="F7F7F7"/>
              </a:highlight>
              <a:latin typeface="Courier New" panose="02070309020205020404" pitchFamily="49" charset="0"/>
            </a:endParaRPr>
          </a:p>
          <a:p>
            <a:r>
              <a:rPr lang="en-US" b="0" dirty="0">
                <a:solidFill>
                  <a:srgbClr val="008000"/>
                </a:solidFill>
                <a:effectLst/>
                <a:highlight>
                  <a:srgbClr val="F7F7F7"/>
                </a:highlight>
                <a:latin typeface="Courier New" panose="02070309020205020404" pitchFamily="49" charset="0"/>
              </a:rPr>
              <a:t># Use: Download and unzip patent application files</a:t>
            </a:r>
            <a:endParaRPr lang="en-US" b="0" dirty="0">
              <a:solidFill>
                <a:srgbClr val="000000"/>
              </a:solidFill>
              <a:effectLst/>
              <a:highlight>
                <a:srgbClr val="F7F7F7"/>
              </a:highlight>
              <a:latin typeface="Courier New" panose="02070309020205020404" pitchFamily="49" charset="0"/>
            </a:endParaRPr>
          </a:p>
          <a:p>
            <a:pPr marL="0" indent="0">
              <a:buNone/>
            </a:pPr>
            <a:br>
              <a:rPr lang="en-US" b="0" dirty="0">
                <a:solidFill>
                  <a:srgbClr val="000000"/>
                </a:solidFill>
                <a:effectLst/>
                <a:highlight>
                  <a:srgbClr val="F7F7F7"/>
                </a:highlight>
                <a:latin typeface="Courier New" panose="02070309020205020404" pitchFamily="49" charset="0"/>
              </a:rPr>
            </a:br>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urllib.request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urllib.parse</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urllib.error</a:t>
            </a:r>
            <a:endParaRPr lang="en-US" b="0" dirty="0">
              <a:solidFill>
                <a:srgbClr val="000000"/>
              </a:solidFill>
              <a:effectLst/>
              <a:highlight>
                <a:srgbClr val="F7F7F7"/>
              </a:highlight>
              <a:latin typeface="Courier New" panose="02070309020205020404" pitchFamily="49" charset="0"/>
            </a:endParaRPr>
          </a:p>
          <a:p>
            <a:r>
              <a:rPr lang="en-US" b="0" dirty="0">
                <a:solidFill>
                  <a:srgbClr val="AF00DB"/>
                </a:solidFill>
                <a:effectLst/>
                <a:highlight>
                  <a:srgbClr val="F7F7F7"/>
                </a:highlight>
                <a:latin typeface="Courier New" panose="02070309020205020404" pitchFamily="49" charset="0"/>
              </a:rPr>
              <a:t>from</a:t>
            </a:r>
            <a:r>
              <a:rPr lang="en-US" b="0" dirty="0">
                <a:solidFill>
                  <a:srgbClr val="000000"/>
                </a:solidFill>
                <a:effectLst/>
                <a:highlight>
                  <a:srgbClr val="F7F7F7"/>
                </a:highlight>
                <a:latin typeface="Courier New" panose="02070309020205020404" pitchFamily="49" charset="0"/>
              </a:rPr>
              <a:t> bs4 </a:t>
            </a:r>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BeautifulSoup</a:t>
            </a:r>
            <a:endParaRPr lang="en-US" b="0" dirty="0">
              <a:solidFill>
                <a:srgbClr val="000000"/>
              </a:solidFill>
              <a:effectLst/>
              <a:highlight>
                <a:srgbClr val="F7F7F7"/>
              </a:highlight>
              <a:latin typeface="Courier New" panose="02070309020205020404" pitchFamily="49" charset="0"/>
            </a:endParaRPr>
          </a:p>
          <a:p>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re, </a:t>
            </a:r>
            <a:r>
              <a:rPr lang="en-US" b="0" dirty="0" err="1">
                <a:solidFill>
                  <a:srgbClr val="000000"/>
                </a:solidFill>
                <a:effectLst/>
                <a:highlight>
                  <a:srgbClr val="F7F7F7"/>
                </a:highlight>
                <a:latin typeface="Courier New" panose="02070309020205020404" pitchFamily="49" charset="0"/>
              </a:rPr>
              <a:t>os</a:t>
            </a:r>
            <a:endParaRPr lang="en-US" b="0" dirty="0">
              <a:solidFill>
                <a:srgbClr val="000000"/>
              </a:solidFill>
              <a:effectLst/>
              <a:highlight>
                <a:srgbClr val="F7F7F7"/>
              </a:highlight>
              <a:latin typeface="Courier New" panose="02070309020205020404" pitchFamily="49" charset="0"/>
            </a:endParaRPr>
          </a:p>
          <a:p>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glob</a:t>
            </a:r>
          </a:p>
          <a:p>
            <a:r>
              <a:rPr lang="en-US" b="0" dirty="0">
                <a:solidFill>
                  <a:srgbClr val="AF00DB"/>
                </a:solidFill>
                <a:effectLst/>
                <a:highlight>
                  <a:srgbClr val="F7F7F7"/>
                </a:highlight>
                <a:latin typeface="Courier New" panose="02070309020205020404" pitchFamily="49" charset="0"/>
              </a:rPr>
              <a:t>from</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zipfile</a:t>
            </a:r>
            <a:r>
              <a:rPr lang="en-US" b="0" dirty="0">
                <a:solidFill>
                  <a:srgbClr val="000000"/>
                </a:solidFill>
                <a:effectLst/>
                <a:highlight>
                  <a:srgbClr val="F7F7F7"/>
                </a:highlight>
                <a:latin typeface="Courier New" panose="02070309020205020404" pitchFamily="49" charset="0"/>
              </a:rPr>
              <a:t> </a:t>
            </a:r>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ZipFile</a:t>
            </a:r>
            <a:endParaRPr lang="en-US" b="0" dirty="0">
              <a:solidFill>
                <a:srgbClr val="000000"/>
              </a:solidFill>
              <a:effectLst/>
              <a:highlight>
                <a:srgbClr val="F7F7F7"/>
              </a:highlight>
              <a:latin typeface="Courier New" panose="02070309020205020404" pitchFamily="49" charset="0"/>
            </a:endParaRPr>
          </a:p>
          <a:p>
            <a:pPr marL="0" indent="0">
              <a:buNone/>
            </a:pPr>
            <a:endParaRPr lang="en-US" dirty="0">
              <a:solidFill>
                <a:srgbClr val="000000"/>
              </a:solidFill>
              <a:highlight>
                <a:srgbClr val="F7F7F7"/>
              </a:highlight>
              <a:latin typeface="Courier New" panose="02070309020205020404" pitchFamily="49" charset="0"/>
            </a:endParaRPr>
          </a:p>
          <a:p>
            <a:pPr marL="0" indent="0">
              <a:buNone/>
            </a:pPr>
            <a:r>
              <a:rPr lang="en-US" b="0" dirty="0">
                <a:solidFill>
                  <a:srgbClr val="000000"/>
                </a:solidFill>
                <a:effectLst/>
              </a:rPr>
              <a:t>Other basic packages</a:t>
            </a:r>
            <a:r>
              <a:rPr lang="en-US" dirty="0">
                <a:solidFill>
                  <a:srgbClr val="000000"/>
                </a:solidFill>
              </a:rPr>
              <a:t>, see </a:t>
            </a:r>
            <a:r>
              <a:rPr lang="en-US" sz="2400" dirty="0">
                <a:hlinkClick r:id="rId2"/>
              </a:rPr>
              <a:t>https://www.geeksforgeeks.org/data-analysis-with-python/?ref=outind</a:t>
            </a:r>
            <a:r>
              <a:rPr lang="en-US" sz="2400" dirty="0"/>
              <a:t> </a:t>
            </a:r>
            <a:endParaRPr lang="en-US" b="0" dirty="0">
              <a:solidFill>
                <a:srgbClr val="000000"/>
              </a:solidFill>
              <a:effectLst/>
            </a:endParaRPr>
          </a:p>
          <a:p>
            <a:endParaRPr lang="en-US" dirty="0"/>
          </a:p>
        </p:txBody>
      </p:sp>
      <p:sp>
        <p:nvSpPr>
          <p:cNvPr id="4" name="Title 1">
            <a:extLst>
              <a:ext uri="{FF2B5EF4-FFF2-40B4-BE49-F238E27FC236}">
                <a16:creationId xmlns:a16="http://schemas.microsoft.com/office/drawing/2014/main" id="{32962983-74F2-1BAA-9A79-687EACB826E8}"/>
              </a:ext>
            </a:extLst>
          </p:cNvPr>
          <p:cNvSpPr>
            <a:spLocks noGrp="1"/>
          </p:cNvSpPr>
          <p:nvPr>
            <p:ph type="title"/>
          </p:nvPr>
        </p:nvSpPr>
        <p:spPr>
          <a:xfrm>
            <a:off x="838200" y="365125"/>
            <a:ext cx="10515600" cy="1325563"/>
          </a:xfrm>
        </p:spPr>
        <p:txBody>
          <a:bodyPr/>
          <a:lstStyle/>
          <a:p>
            <a:r>
              <a:rPr lang="en-US" dirty="0"/>
              <a:t>Python- Download data from website</a:t>
            </a:r>
          </a:p>
        </p:txBody>
      </p:sp>
    </p:spTree>
    <p:extLst>
      <p:ext uri="{BB962C8B-B14F-4D97-AF65-F5344CB8AC3E}">
        <p14:creationId xmlns:p14="http://schemas.microsoft.com/office/powerpoint/2010/main" val="177906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0C07-C9B0-9712-DBEC-66ED4FE004CD}"/>
              </a:ext>
            </a:extLst>
          </p:cNvPr>
          <p:cNvSpPr>
            <a:spLocks noGrp="1"/>
          </p:cNvSpPr>
          <p:nvPr>
            <p:ph type="title"/>
          </p:nvPr>
        </p:nvSpPr>
        <p:spPr>
          <a:xfrm>
            <a:off x="838200" y="365127"/>
            <a:ext cx="10515600" cy="1026793"/>
          </a:xfrm>
        </p:spPr>
        <p:txBody>
          <a:bodyPr/>
          <a:lstStyle/>
          <a:p>
            <a:r>
              <a:rPr lang="en-US" dirty="0"/>
              <a:t>Python- Download data from website</a:t>
            </a:r>
          </a:p>
        </p:txBody>
      </p:sp>
      <p:sp>
        <p:nvSpPr>
          <p:cNvPr id="3" name="Content Placeholder 2">
            <a:extLst>
              <a:ext uri="{FF2B5EF4-FFF2-40B4-BE49-F238E27FC236}">
                <a16:creationId xmlns:a16="http://schemas.microsoft.com/office/drawing/2014/main" id="{107D6F4D-06F2-0165-1351-01E41E6FD88D}"/>
              </a:ext>
            </a:extLst>
          </p:cNvPr>
          <p:cNvSpPr>
            <a:spLocks noGrp="1"/>
          </p:cNvSpPr>
          <p:nvPr>
            <p:ph idx="1"/>
          </p:nvPr>
        </p:nvSpPr>
        <p:spPr/>
        <p:txBody>
          <a:bodyPr/>
          <a:lstStyle/>
          <a:p>
            <a:r>
              <a:rPr lang="en-US" sz="1800" b="0" dirty="0">
                <a:solidFill>
                  <a:srgbClr val="000000"/>
                </a:solidFill>
                <a:effectLst/>
                <a:highlight>
                  <a:srgbClr val="F7F7F7"/>
                </a:highlight>
                <a:latin typeface="Courier New" panose="02070309020205020404" pitchFamily="49" charset="0"/>
              </a:rPr>
              <a:t>Folder = </a:t>
            </a:r>
            <a:r>
              <a:rPr lang="en-US" sz="1800" b="0" dirty="0">
                <a:solidFill>
                  <a:srgbClr val="A31515"/>
                </a:solidFill>
                <a:effectLst/>
                <a:highlight>
                  <a:srgbClr val="F7F7F7"/>
                </a:highlight>
                <a:latin typeface="Courier New" panose="02070309020205020404" pitchFamily="49" charset="0"/>
              </a:rPr>
              <a:t>‘</a:t>
            </a:r>
            <a:r>
              <a:rPr lang="en-US" sz="1800" b="0" dirty="0" err="1">
                <a:solidFill>
                  <a:srgbClr val="A31515"/>
                </a:solidFill>
                <a:effectLst/>
                <a:highlight>
                  <a:srgbClr val="F7F7F7"/>
                </a:highlight>
                <a:latin typeface="Courier New" panose="02070309020205020404" pitchFamily="49" charset="0"/>
              </a:rPr>
              <a:t>yourpath</a:t>
            </a:r>
            <a:r>
              <a:rPr lang="en-US" sz="1800" dirty="0" err="1">
                <a:solidFill>
                  <a:srgbClr val="A31515"/>
                </a:solidFill>
                <a:highlight>
                  <a:srgbClr val="F7F7F7"/>
                </a:highlight>
                <a:latin typeface="Courier New" panose="02070309020205020404" pitchFamily="49" charset="0"/>
              </a:rPr>
              <a:t>forallURLyouneed</a:t>
            </a:r>
            <a:r>
              <a:rPr lang="en-US" sz="1800" b="0" dirty="0">
                <a:solidFill>
                  <a:srgbClr val="A31515"/>
                </a:solidFill>
                <a:effectLst/>
                <a:highlight>
                  <a:srgbClr val="F7F7F7"/>
                </a:highlight>
                <a:latin typeface="Courier New" panose="02070309020205020404" pitchFamily="49" charset="0"/>
              </a:rPr>
              <a:t>’</a:t>
            </a:r>
            <a:br>
              <a:rPr lang="en-US" sz="1800" b="0" dirty="0">
                <a:solidFill>
                  <a:srgbClr val="000000"/>
                </a:solidFill>
                <a:effectLst/>
                <a:highlight>
                  <a:srgbClr val="F7F7F7"/>
                </a:highlight>
                <a:latin typeface="Courier New" panose="02070309020205020404" pitchFamily="49" charset="0"/>
              </a:rPr>
            </a:br>
            <a:r>
              <a:rPr lang="en-US" sz="1800" b="0" dirty="0" err="1">
                <a:solidFill>
                  <a:srgbClr val="000000"/>
                </a:solidFill>
                <a:effectLst/>
                <a:highlight>
                  <a:srgbClr val="F7F7F7"/>
                </a:highlight>
                <a:latin typeface="Courier New" panose="02070309020205020404" pitchFamily="49" charset="0"/>
              </a:rPr>
              <a:t>savefolder</a:t>
            </a:r>
            <a:r>
              <a:rPr lang="en-US" sz="1800" b="0" dirty="0">
                <a:solidFill>
                  <a:srgbClr val="000000"/>
                </a:solidFill>
                <a:effectLst/>
                <a:highlight>
                  <a:srgbClr val="F7F7F7"/>
                </a:highlight>
                <a:latin typeface="Courier New" panose="02070309020205020404" pitchFamily="49" charset="0"/>
              </a:rPr>
              <a:t> = </a:t>
            </a:r>
            <a:r>
              <a:rPr lang="en-US" sz="1800" b="0" dirty="0">
                <a:solidFill>
                  <a:srgbClr val="A31515"/>
                </a:solidFill>
                <a:effectLst/>
                <a:highlight>
                  <a:srgbClr val="F7F7F7"/>
                </a:highlight>
                <a:latin typeface="Courier New" panose="02070309020205020404" pitchFamily="49" charset="0"/>
              </a:rPr>
              <a:t>‘</a:t>
            </a:r>
            <a:r>
              <a:rPr lang="en-US" sz="1800" b="0" dirty="0" err="1">
                <a:solidFill>
                  <a:srgbClr val="A31515"/>
                </a:solidFill>
                <a:effectLst/>
                <a:highlight>
                  <a:srgbClr val="F7F7F7"/>
                </a:highlight>
                <a:latin typeface="Courier New" panose="02070309020205020404" pitchFamily="49" charset="0"/>
              </a:rPr>
              <a:t>yourpath</a:t>
            </a:r>
            <a:r>
              <a:rPr lang="en-US" sz="1800" b="0" dirty="0">
                <a:solidFill>
                  <a:srgbClr val="A31515"/>
                </a:solidFill>
                <a:effectLst/>
                <a:highlight>
                  <a:srgbClr val="F7F7F7"/>
                </a:highlight>
                <a:latin typeface="Courier New" panose="02070309020205020404" pitchFamily="49" charset="0"/>
              </a:rPr>
              <a:t>’</a:t>
            </a:r>
            <a:br>
              <a:rPr lang="en-US" sz="1800" b="0" dirty="0">
                <a:solidFill>
                  <a:srgbClr val="000000"/>
                </a:solidFill>
                <a:effectLst/>
                <a:highlight>
                  <a:srgbClr val="F7F7F7"/>
                </a:highlight>
                <a:latin typeface="Courier New" panose="02070309020205020404" pitchFamily="49" charset="0"/>
              </a:rPr>
            </a:br>
            <a:r>
              <a:rPr lang="en-US" sz="1800" b="0" dirty="0" err="1">
                <a:solidFill>
                  <a:srgbClr val="000000"/>
                </a:solidFill>
                <a:effectLst/>
                <a:highlight>
                  <a:srgbClr val="F7F7F7"/>
                </a:highlight>
                <a:latin typeface="Courier New" panose="02070309020205020404" pitchFamily="49" charset="0"/>
              </a:rPr>
              <a:t>os.mkdir</a:t>
            </a:r>
            <a:r>
              <a:rPr lang="en-US" sz="1800" b="0" dirty="0">
                <a:solidFill>
                  <a:srgbClr val="000000"/>
                </a:solidFill>
                <a:effectLst/>
                <a:highlight>
                  <a:srgbClr val="F7F7F7"/>
                </a:highlight>
                <a:latin typeface="Courier New" panose="02070309020205020404" pitchFamily="49" charset="0"/>
              </a:rPr>
              <a:t>(</a:t>
            </a:r>
            <a:r>
              <a:rPr lang="en-US" sz="1800" b="0" dirty="0" err="1">
                <a:solidFill>
                  <a:srgbClr val="000000"/>
                </a:solidFill>
                <a:effectLst/>
                <a:highlight>
                  <a:srgbClr val="F7F7F7"/>
                </a:highlight>
                <a:latin typeface="Courier New" panose="02070309020205020404" pitchFamily="49" charset="0"/>
              </a:rPr>
              <a:t>savefolder</a:t>
            </a:r>
            <a:r>
              <a:rPr lang="en-US" sz="1800" b="0" dirty="0">
                <a:solidFill>
                  <a:srgbClr val="000000"/>
                </a:solidFill>
                <a:effectLst/>
                <a:highlight>
                  <a:srgbClr val="F7F7F7"/>
                </a:highlight>
                <a:latin typeface="Courier New" panose="02070309020205020404" pitchFamily="49" charset="0"/>
              </a:rPr>
              <a:t>)</a:t>
            </a:r>
            <a:br>
              <a:rPr lang="en-US" sz="1800" b="0" dirty="0">
                <a:solidFill>
                  <a:srgbClr val="000000"/>
                </a:solidFill>
                <a:effectLst/>
                <a:highlight>
                  <a:srgbClr val="F7F7F7"/>
                </a:highlight>
                <a:latin typeface="Courier New" panose="02070309020205020404" pitchFamily="49" charset="0"/>
              </a:rPr>
            </a:br>
            <a:r>
              <a:rPr lang="en-US" sz="1800" b="0" dirty="0">
                <a:solidFill>
                  <a:srgbClr val="000000"/>
                </a:solidFill>
                <a:effectLst/>
                <a:highlight>
                  <a:srgbClr val="F7F7F7"/>
                </a:highlight>
                <a:latin typeface="Courier New" panose="02070309020205020404" pitchFamily="49" charset="0"/>
              </a:rPr>
              <a:t>response = </a:t>
            </a:r>
            <a:r>
              <a:rPr lang="en-US" sz="1800" b="0" dirty="0" err="1">
                <a:solidFill>
                  <a:srgbClr val="000000"/>
                </a:solidFill>
                <a:effectLst/>
                <a:highlight>
                  <a:srgbClr val="F7F7F7"/>
                </a:highlight>
                <a:latin typeface="Courier New" panose="02070309020205020404" pitchFamily="49" charset="0"/>
              </a:rPr>
              <a:t>urllib.request.urlopen</a:t>
            </a:r>
            <a:r>
              <a:rPr lang="en-US" sz="1800" b="0" dirty="0">
                <a:solidFill>
                  <a:srgbClr val="000000"/>
                </a:solidFill>
                <a:effectLst/>
                <a:highlight>
                  <a:srgbClr val="F7F7F7"/>
                </a:highlight>
                <a:latin typeface="Courier New" panose="02070309020205020404" pitchFamily="49" charset="0"/>
              </a:rPr>
              <a:t>(folder)</a:t>
            </a:r>
          </a:p>
          <a:p>
            <a:r>
              <a:rPr lang="en-US" sz="1800" b="0" dirty="0">
                <a:solidFill>
                  <a:srgbClr val="000000"/>
                </a:solidFill>
                <a:effectLst/>
                <a:highlight>
                  <a:srgbClr val="F7F7F7"/>
                </a:highlight>
                <a:latin typeface="Courier New" panose="02070309020205020404" pitchFamily="49" charset="0"/>
              </a:rPr>
              <a:t>soup = </a:t>
            </a:r>
            <a:r>
              <a:rPr lang="en-US" sz="1800" b="0" dirty="0" err="1">
                <a:solidFill>
                  <a:srgbClr val="000000"/>
                </a:solidFill>
                <a:effectLst/>
                <a:highlight>
                  <a:srgbClr val="F7F7F7"/>
                </a:highlight>
                <a:latin typeface="Courier New" panose="02070309020205020404" pitchFamily="49" charset="0"/>
              </a:rPr>
              <a:t>BeautifulSoup</a:t>
            </a:r>
            <a:r>
              <a:rPr lang="en-US" sz="1800" b="0" dirty="0">
                <a:solidFill>
                  <a:srgbClr val="000000"/>
                </a:solidFill>
                <a:effectLst/>
                <a:highlight>
                  <a:srgbClr val="F7F7F7"/>
                </a:highlight>
                <a:latin typeface="Courier New" panose="02070309020205020404" pitchFamily="49" charset="0"/>
              </a:rPr>
              <a:t>(html, </a:t>
            </a:r>
            <a:r>
              <a:rPr lang="en-US" sz="1800" b="0" dirty="0">
                <a:solidFill>
                  <a:srgbClr val="A31515"/>
                </a:solidFill>
                <a:effectLst/>
                <a:highlight>
                  <a:srgbClr val="F7F7F7"/>
                </a:highlight>
                <a:latin typeface="Courier New" panose="02070309020205020404" pitchFamily="49" charset="0"/>
              </a:rPr>
              <a:t>"</a:t>
            </a:r>
            <a:r>
              <a:rPr lang="en-US" sz="1800" b="0" dirty="0" err="1">
                <a:solidFill>
                  <a:srgbClr val="A31515"/>
                </a:solidFill>
                <a:effectLst/>
                <a:highlight>
                  <a:srgbClr val="F7F7F7"/>
                </a:highlight>
                <a:latin typeface="Courier New" panose="02070309020205020404" pitchFamily="49" charset="0"/>
              </a:rPr>
              <a:t>lxml</a:t>
            </a:r>
            <a:r>
              <a:rPr lang="en-US" sz="1800" b="0" dirty="0">
                <a:solidFill>
                  <a:srgbClr val="A31515"/>
                </a:solidFill>
                <a:effectLst/>
                <a:highlight>
                  <a:srgbClr val="F7F7F7"/>
                </a:highlight>
                <a:latin typeface="Courier New" panose="02070309020205020404" pitchFamily="49" charset="0"/>
              </a:rPr>
              <a:t>"</a:t>
            </a:r>
            <a:r>
              <a:rPr lang="en-US" sz="1800" b="0" dirty="0">
                <a:solidFill>
                  <a:srgbClr val="000000"/>
                </a:solidFill>
                <a:effectLst/>
                <a:highlight>
                  <a:srgbClr val="F7F7F7"/>
                </a:highlight>
                <a:latin typeface="Courier New" panose="02070309020205020404" pitchFamily="49" charset="0"/>
              </a:rPr>
              <a:t>)</a:t>
            </a:r>
          </a:p>
          <a:p>
            <a:r>
              <a:rPr lang="en-US" sz="1800" b="0" dirty="0">
                <a:solidFill>
                  <a:srgbClr val="000000"/>
                </a:solidFill>
                <a:effectLst/>
                <a:highlight>
                  <a:srgbClr val="F7F7F7"/>
                </a:highlight>
                <a:latin typeface="Courier New" panose="02070309020205020404" pitchFamily="49" charset="0"/>
              </a:rPr>
              <a:t>links = </a:t>
            </a:r>
            <a:r>
              <a:rPr lang="en-US" sz="1800" b="0" dirty="0" err="1">
                <a:solidFill>
                  <a:srgbClr val="000000"/>
                </a:solidFill>
                <a:effectLst/>
                <a:highlight>
                  <a:srgbClr val="F7F7F7"/>
                </a:highlight>
                <a:latin typeface="Courier New" panose="02070309020205020404" pitchFamily="49" charset="0"/>
              </a:rPr>
              <a:t>soup.find_all</a:t>
            </a:r>
            <a:r>
              <a:rPr lang="en-US" sz="1800" b="0" dirty="0">
                <a:solidFill>
                  <a:srgbClr val="000000"/>
                </a:solidFill>
                <a:effectLst/>
                <a:highlight>
                  <a:srgbClr val="F7F7F7"/>
                </a:highlight>
                <a:latin typeface="Courier New" panose="02070309020205020404" pitchFamily="49" charset="0"/>
              </a:rPr>
              <a:t>(</a:t>
            </a:r>
            <a:r>
              <a:rPr lang="en-US" sz="1800" b="0" dirty="0">
                <a:solidFill>
                  <a:srgbClr val="A31515"/>
                </a:solidFill>
                <a:effectLst/>
                <a:highlight>
                  <a:srgbClr val="F7F7F7"/>
                </a:highlight>
                <a:latin typeface="Courier New" panose="02070309020205020404" pitchFamily="49" charset="0"/>
              </a:rPr>
              <a:t>‘</a:t>
            </a:r>
            <a:r>
              <a:rPr lang="en-US" sz="1800" b="0" dirty="0" err="1">
                <a:solidFill>
                  <a:srgbClr val="A31515"/>
                </a:solidFill>
                <a:effectLst/>
                <a:highlight>
                  <a:srgbClr val="F7F7F7"/>
                </a:highlight>
                <a:latin typeface="Courier New" panose="02070309020205020404" pitchFamily="49" charset="0"/>
              </a:rPr>
              <a:t>yourURLpath</a:t>
            </a:r>
            <a:r>
              <a:rPr lang="en-US" sz="1800" b="0" dirty="0">
                <a:solidFill>
                  <a:srgbClr val="A31515"/>
                </a:solidFill>
                <a:effectLst/>
                <a:highlight>
                  <a:srgbClr val="F7F7F7"/>
                </a:highlight>
                <a:latin typeface="Courier New" panose="02070309020205020404" pitchFamily="49" charset="0"/>
              </a:rPr>
              <a:t>’</a:t>
            </a:r>
            <a:r>
              <a:rPr lang="en-US" sz="1800" b="0" dirty="0">
                <a:solidFill>
                  <a:srgbClr val="000000"/>
                </a:solidFill>
                <a:effectLst/>
                <a:highlight>
                  <a:srgbClr val="F7F7F7"/>
                </a:highlight>
                <a:latin typeface="Courier New" panose="02070309020205020404" pitchFamily="49" charset="0"/>
              </a:rPr>
              <a:t>)</a:t>
            </a:r>
          </a:p>
          <a:p>
            <a:pPr marL="0" indent="0">
              <a:buNone/>
            </a:pPr>
            <a:endParaRPr lang="en-US" sz="1800" b="0" dirty="0">
              <a:solidFill>
                <a:srgbClr val="000000"/>
              </a:solidFill>
              <a:effectLst/>
              <a:highlight>
                <a:srgbClr val="F7F7F7"/>
              </a:highlight>
              <a:latin typeface="Courier New" panose="02070309020205020404" pitchFamily="49" charset="0"/>
            </a:endParaRPr>
          </a:p>
          <a:p>
            <a:r>
              <a:rPr lang="en-US" sz="1800" b="0" dirty="0">
                <a:solidFill>
                  <a:srgbClr val="AF00DB"/>
                </a:solidFill>
                <a:effectLst/>
                <a:highlight>
                  <a:srgbClr val="F7F7F7"/>
                </a:highlight>
                <a:latin typeface="Courier New" panose="02070309020205020404" pitchFamily="49" charset="0"/>
              </a:rPr>
              <a:t>for</a:t>
            </a:r>
            <a:r>
              <a:rPr lang="en-US" sz="1800" b="0" dirty="0">
                <a:solidFill>
                  <a:srgbClr val="000000"/>
                </a:solidFill>
                <a:effectLst/>
                <a:highlight>
                  <a:srgbClr val="F7F7F7"/>
                </a:highlight>
                <a:latin typeface="Courier New" panose="02070309020205020404" pitchFamily="49" charset="0"/>
              </a:rPr>
              <a:t> link </a:t>
            </a:r>
            <a:r>
              <a:rPr lang="en-US" sz="1800" b="0" dirty="0">
                <a:solidFill>
                  <a:srgbClr val="0000FF"/>
                </a:solidFill>
                <a:effectLst/>
                <a:highlight>
                  <a:srgbClr val="F7F7F7"/>
                </a:highlight>
                <a:latin typeface="Courier New" panose="02070309020205020404" pitchFamily="49" charset="0"/>
              </a:rPr>
              <a:t>in</a:t>
            </a:r>
            <a:r>
              <a:rPr lang="en-US" sz="1800" b="0" dirty="0">
                <a:solidFill>
                  <a:srgbClr val="000000"/>
                </a:solidFill>
                <a:effectLst/>
                <a:highlight>
                  <a:srgbClr val="F7F7F7"/>
                </a:highlight>
                <a:latin typeface="Courier New" panose="02070309020205020404" pitchFamily="49" charset="0"/>
              </a:rPr>
              <a:t> links:</a:t>
            </a:r>
          </a:p>
          <a:p>
            <a:pPr marL="342900" lvl="1" indent="0">
              <a:buNone/>
            </a:pPr>
            <a:r>
              <a:rPr lang="en-US" b="0" dirty="0">
                <a:solidFill>
                  <a:srgbClr val="AF00DB"/>
                </a:solidFill>
                <a:effectLst/>
                <a:highlight>
                  <a:srgbClr val="F7F7F7"/>
                </a:highlight>
                <a:latin typeface="Courier New" panose="02070309020205020404" pitchFamily="49" charset="0"/>
              </a:rPr>
              <a:t>if</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re.search</a:t>
            </a:r>
            <a:r>
              <a:rPr lang="en-US" b="0" dirty="0">
                <a:solidFill>
                  <a:srgbClr val="000000"/>
                </a:solidFill>
                <a:effectLst/>
                <a:highlight>
                  <a:srgbClr val="F7F7F7"/>
                </a:highlight>
                <a:latin typeface="Courier New" panose="02070309020205020404" pitchFamily="49" charset="0"/>
              </a:rPr>
              <a:t>(r</a:t>
            </a:r>
            <a:r>
              <a:rPr lang="en-US" b="0" dirty="0">
                <a:solidFill>
                  <a:srgbClr val="A31515"/>
                </a:solidFill>
                <a:effectLst/>
                <a:highlight>
                  <a:srgbClr val="F7F7F7"/>
                </a:highlight>
                <a:latin typeface="Courier New" panose="02070309020205020404" pitchFamily="49" charset="0"/>
              </a:rPr>
              <a:t>'\.zip'</a:t>
            </a:r>
            <a:r>
              <a:rPr lang="en-US" b="0" dirty="0">
                <a:solidFill>
                  <a:srgbClr val="000000"/>
                </a:solidFill>
                <a:effectLst/>
                <a:highlight>
                  <a:srgbClr val="F7F7F7"/>
                </a:highlight>
                <a:latin typeface="Courier New" panose="02070309020205020404" pitchFamily="49" charset="0"/>
              </a:rPr>
              <a:t>, li):</a:t>
            </a:r>
            <a:br>
              <a:rPr lang="en-US" b="0" dirty="0">
                <a:solidFill>
                  <a:srgbClr val="000000"/>
                </a:solidFill>
                <a:effectLst/>
                <a:highlight>
                  <a:srgbClr val="F7F7F7"/>
                </a:highlight>
                <a:latin typeface="Courier New" panose="02070309020205020404" pitchFamily="49" charset="0"/>
              </a:rPr>
            </a:br>
            <a:r>
              <a:rPr lang="en-US" b="0" dirty="0">
                <a:solidFill>
                  <a:srgbClr val="000000"/>
                </a:solidFill>
                <a:effectLst/>
                <a:highlight>
                  <a:srgbClr val="F7F7F7"/>
                </a:highlight>
                <a:latin typeface="Courier New" panose="02070309020205020404" pitchFamily="49" charset="0"/>
              </a:rPr>
              <a:t>	</a:t>
            </a:r>
            <a:r>
              <a:rPr lang="en-US" b="0" dirty="0">
                <a:solidFill>
                  <a:srgbClr val="001080"/>
                </a:solidFill>
                <a:effectLst/>
                <a:highlight>
                  <a:srgbClr val="F7F7F7"/>
                </a:highlight>
                <a:latin typeface="Courier New" panose="02070309020205020404" pitchFamily="49" charset="0"/>
              </a:rPr>
              <a:t>file</a:t>
            </a:r>
            <a:r>
              <a:rPr lang="en-US" b="0" dirty="0">
                <a:solidFill>
                  <a:srgbClr val="000000"/>
                </a:solidFill>
                <a:effectLst/>
                <a:highlight>
                  <a:srgbClr val="F7F7F7"/>
                </a:highlight>
                <a:latin typeface="Courier New" panose="02070309020205020404" pitchFamily="49" charset="0"/>
              </a:rPr>
              <a:t> = link</a:t>
            </a:r>
          </a:p>
          <a:p>
            <a:pPr marL="0" indent="0">
              <a:buNone/>
            </a:pPr>
            <a:r>
              <a:rPr lang="en-US" sz="1800" b="0" dirty="0">
                <a:solidFill>
                  <a:srgbClr val="795E26"/>
                </a:solidFill>
                <a:effectLst/>
                <a:highlight>
                  <a:srgbClr val="F7F7F7"/>
                </a:highlight>
                <a:latin typeface="Courier New" panose="02070309020205020404" pitchFamily="49" charset="0"/>
              </a:rPr>
              <a:t>	print</a:t>
            </a:r>
            <a:r>
              <a:rPr lang="en-US" sz="1800" b="0" dirty="0">
                <a:solidFill>
                  <a:srgbClr val="000000"/>
                </a:solidFill>
                <a:effectLst/>
                <a:highlight>
                  <a:srgbClr val="F7F7F7"/>
                </a:highlight>
                <a:latin typeface="Courier New" panose="02070309020205020404" pitchFamily="49" charset="0"/>
              </a:rPr>
              <a:t>(</a:t>
            </a:r>
            <a:r>
              <a:rPr lang="en-US" sz="1800" b="0" dirty="0">
                <a:solidFill>
                  <a:srgbClr val="A31515"/>
                </a:solidFill>
                <a:effectLst/>
                <a:highlight>
                  <a:srgbClr val="F7F7F7"/>
                </a:highlight>
                <a:latin typeface="Courier New" panose="02070309020205020404" pitchFamily="49" charset="0"/>
              </a:rPr>
              <a:t>"Downloading "</a:t>
            </a:r>
            <a:r>
              <a:rPr lang="en-US" sz="1800" b="0" dirty="0">
                <a:solidFill>
                  <a:srgbClr val="000000"/>
                </a:solidFill>
                <a:effectLst/>
                <a:highlight>
                  <a:srgbClr val="F7F7F7"/>
                </a:highlight>
                <a:latin typeface="Courier New" panose="02070309020205020404" pitchFamily="49" charset="0"/>
              </a:rPr>
              <a:t> + </a:t>
            </a:r>
            <a:r>
              <a:rPr lang="en-US" sz="1800" b="0" dirty="0">
                <a:solidFill>
                  <a:srgbClr val="001080"/>
                </a:solidFill>
                <a:effectLst/>
                <a:highlight>
                  <a:srgbClr val="F7F7F7"/>
                </a:highlight>
                <a:latin typeface="Courier New" panose="02070309020205020404" pitchFamily="49" charset="0"/>
              </a:rPr>
              <a:t>file</a:t>
            </a:r>
            <a:r>
              <a:rPr lang="en-US" sz="1800" b="0" dirty="0">
                <a:solidFill>
                  <a:srgbClr val="000000"/>
                </a:solidFill>
                <a:effectLst/>
                <a:highlight>
                  <a:srgbClr val="F7F7F7"/>
                </a:highlight>
                <a:latin typeface="Courier New" panose="02070309020205020404" pitchFamily="49" charset="0"/>
              </a:rPr>
              <a:t>)</a:t>
            </a:r>
          </a:p>
          <a:p>
            <a:pPr marL="0" indent="0">
              <a:buNone/>
            </a:pPr>
            <a:r>
              <a:rPr lang="en-US" sz="1800" dirty="0">
                <a:solidFill>
                  <a:srgbClr val="000000"/>
                </a:solidFill>
                <a:highlight>
                  <a:srgbClr val="F7F7F7"/>
                </a:highlight>
                <a:latin typeface="Courier New" panose="02070309020205020404" pitchFamily="49" charset="0"/>
              </a:rPr>
              <a:t>	</a:t>
            </a:r>
            <a:r>
              <a:rPr lang="en-US" sz="1800" b="0" dirty="0" err="1">
                <a:solidFill>
                  <a:srgbClr val="000000"/>
                </a:solidFill>
                <a:effectLst/>
                <a:highlight>
                  <a:srgbClr val="F7F7F7"/>
                </a:highlight>
                <a:latin typeface="Courier New" panose="02070309020205020404" pitchFamily="49" charset="0"/>
              </a:rPr>
              <a:t>urllib.request.urlretrieve</a:t>
            </a:r>
            <a:r>
              <a:rPr lang="en-US" sz="1800" b="0" dirty="0">
                <a:solidFill>
                  <a:srgbClr val="000000"/>
                </a:solidFill>
                <a:effectLst/>
                <a:highlight>
                  <a:srgbClr val="F7F7F7"/>
                </a:highlight>
                <a:latin typeface="Courier New" panose="02070309020205020404" pitchFamily="49" charset="0"/>
              </a:rPr>
              <a:t>(</a:t>
            </a:r>
            <a:r>
              <a:rPr lang="en-US" sz="1800" b="0" dirty="0">
                <a:solidFill>
                  <a:srgbClr val="001080"/>
                </a:solidFill>
                <a:effectLst/>
                <a:highlight>
                  <a:srgbClr val="F7F7F7"/>
                </a:highlight>
                <a:latin typeface="Courier New" panose="02070309020205020404" pitchFamily="49" charset="0"/>
              </a:rPr>
              <a:t>file</a:t>
            </a:r>
            <a:r>
              <a:rPr lang="en-US" sz="1800" b="0" dirty="0">
                <a:solidFill>
                  <a:srgbClr val="000000"/>
                </a:solidFill>
                <a:effectLst/>
                <a:highlight>
                  <a:srgbClr val="F7F7F7"/>
                </a:highlight>
                <a:latin typeface="Courier New" panose="02070309020205020404" pitchFamily="49" charset="0"/>
              </a:rPr>
              <a:t>, </a:t>
            </a:r>
            <a:r>
              <a:rPr lang="en-US" sz="1800" b="0" dirty="0" err="1">
                <a:solidFill>
                  <a:srgbClr val="000000"/>
                </a:solidFill>
                <a:effectLst/>
                <a:highlight>
                  <a:srgbClr val="F7F7F7"/>
                </a:highlight>
                <a:latin typeface="Courier New" panose="02070309020205020404" pitchFamily="49" charset="0"/>
              </a:rPr>
              <a:t>savefolder</a:t>
            </a:r>
            <a:r>
              <a:rPr lang="en-US" sz="1800" b="0" dirty="0">
                <a:solidFill>
                  <a:srgbClr val="000000"/>
                </a:solidFill>
                <a:effectLst/>
                <a:highlight>
                  <a:srgbClr val="F7F7F7"/>
                </a:highlight>
                <a:latin typeface="Courier New" panose="02070309020205020404" pitchFamily="49" charset="0"/>
              </a:rPr>
              <a:t> + </a:t>
            </a:r>
            <a:r>
              <a:rPr lang="en-US" sz="1800" b="0" dirty="0">
                <a:solidFill>
                  <a:srgbClr val="A31515"/>
                </a:solidFill>
                <a:effectLst/>
                <a:highlight>
                  <a:srgbClr val="F7F7F7"/>
                </a:highlight>
                <a:latin typeface="Courier New" panose="02070309020205020404" pitchFamily="49" charset="0"/>
              </a:rPr>
              <a:t>'/'</a:t>
            </a:r>
            <a:r>
              <a:rPr lang="en-US" sz="1800" b="0" dirty="0">
                <a:solidFill>
                  <a:srgbClr val="000000"/>
                </a:solidFill>
                <a:effectLst/>
                <a:highlight>
                  <a:srgbClr val="F7F7F7"/>
                </a:highlight>
                <a:latin typeface="Courier New" panose="02070309020205020404" pitchFamily="49" charset="0"/>
              </a:rPr>
              <a:t> + </a:t>
            </a:r>
            <a:r>
              <a:rPr lang="en-US" sz="1800" b="0" dirty="0">
                <a:solidFill>
                  <a:srgbClr val="001080"/>
                </a:solidFill>
                <a:effectLst/>
                <a:highlight>
                  <a:srgbClr val="F7F7F7"/>
                </a:highlight>
                <a:latin typeface="Courier New" panose="02070309020205020404" pitchFamily="49" charset="0"/>
              </a:rPr>
              <a:t>file</a:t>
            </a:r>
            <a:r>
              <a:rPr lang="en-US" sz="1800" b="0" dirty="0">
                <a:solidFill>
                  <a:srgbClr val="000000"/>
                </a:solidFill>
                <a:effectLst/>
                <a:highlight>
                  <a:srgbClr val="F7F7F7"/>
                </a:highlight>
                <a:latin typeface="Courier New" panose="02070309020205020404" pitchFamily="49" charset="0"/>
              </a:rPr>
              <a:t>)</a:t>
            </a:r>
            <a:br>
              <a:rPr lang="en-US" sz="1800" b="0" dirty="0">
                <a:solidFill>
                  <a:srgbClr val="000000"/>
                </a:solidFill>
                <a:effectLst/>
                <a:highlight>
                  <a:srgbClr val="F7F7F7"/>
                </a:highlight>
                <a:latin typeface="Courier New" panose="02070309020205020404" pitchFamily="49" charset="0"/>
              </a:rPr>
            </a:br>
            <a:r>
              <a:rPr lang="en-US" sz="1800" b="0" dirty="0">
                <a:solidFill>
                  <a:srgbClr val="000000"/>
                </a:solidFill>
                <a:effectLst/>
                <a:highlight>
                  <a:srgbClr val="F7F7F7"/>
                </a:highlight>
                <a:latin typeface="Courier New" panose="02070309020205020404" pitchFamily="49" charset="0"/>
              </a:rPr>
              <a:t>    	</a:t>
            </a:r>
            <a:r>
              <a:rPr lang="en-US" sz="1800" b="0" dirty="0" err="1">
                <a:solidFill>
                  <a:srgbClr val="000000"/>
                </a:solidFill>
                <a:effectLst/>
                <a:highlight>
                  <a:srgbClr val="F7F7F7"/>
                </a:highlight>
                <a:latin typeface="Courier New" panose="02070309020205020404" pitchFamily="49" charset="0"/>
              </a:rPr>
              <a:t>os.chdir</a:t>
            </a:r>
            <a:r>
              <a:rPr lang="en-US" sz="1800" b="0" dirty="0">
                <a:solidFill>
                  <a:srgbClr val="000000"/>
                </a:solidFill>
                <a:effectLst/>
                <a:highlight>
                  <a:srgbClr val="F7F7F7"/>
                </a:highlight>
                <a:latin typeface="Courier New" panose="02070309020205020404" pitchFamily="49" charset="0"/>
              </a:rPr>
              <a:t>(</a:t>
            </a:r>
            <a:r>
              <a:rPr lang="en-US" sz="1800" b="0" dirty="0" err="1">
                <a:solidFill>
                  <a:srgbClr val="000000"/>
                </a:solidFill>
                <a:effectLst/>
                <a:highlight>
                  <a:srgbClr val="F7F7F7"/>
                </a:highlight>
                <a:latin typeface="Courier New" panose="02070309020205020404" pitchFamily="49" charset="0"/>
              </a:rPr>
              <a:t>savefolder</a:t>
            </a:r>
            <a:r>
              <a:rPr lang="en-US" sz="1800" b="0" dirty="0">
                <a:solidFill>
                  <a:srgbClr val="000000"/>
                </a:solidFill>
                <a:effectLst/>
                <a:highlight>
                  <a:srgbClr val="F7F7F7"/>
                </a:highlight>
                <a:latin typeface="Courier New" panose="02070309020205020404" pitchFamily="49" charset="0"/>
              </a:rPr>
              <a:t>)</a:t>
            </a:r>
            <a:br>
              <a:rPr lang="en-US" sz="1800" b="0" dirty="0">
                <a:solidFill>
                  <a:srgbClr val="000000"/>
                </a:solidFill>
                <a:effectLst/>
                <a:highlight>
                  <a:srgbClr val="F7F7F7"/>
                </a:highlight>
                <a:latin typeface="Courier New" panose="02070309020205020404" pitchFamily="49" charset="0"/>
              </a:rPr>
            </a:br>
            <a:br>
              <a:rPr lang="en-US" sz="1800" b="0" dirty="0">
                <a:solidFill>
                  <a:srgbClr val="000000"/>
                </a:solidFill>
                <a:effectLst/>
                <a:highlight>
                  <a:srgbClr val="F7F7F7"/>
                </a:highlight>
                <a:latin typeface="Courier New" panose="02070309020205020404" pitchFamily="49" charset="0"/>
              </a:rPr>
            </a:br>
            <a:endParaRPr lang="en-US" sz="1800" b="0" dirty="0">
              <a:solidFill>
                <a:srgbClr val="000000"/>
              </a:solidFill>
              <a:effectLst/>
              <a:highlight>
                <a:srgbClr val="F7F7F7"/>
              </a:highlight>
              <a:latin typeface="Courier New" panose="02070309020205020404" pitchFamily="49" charset="0"/>
            </a:endParaRPr>
          </a:p>
          <a:p>
            <a:endParaRPr lang="en-US" sz="1800" dirty="0"/>
          </a:p>
        </p:txBody>
      </p:sp>
    </p:spTree>
    <p:extLst>
      <p:ext uri="{BB962C8B-B14F-4D97-AF65-F5344CB8AC3E}">
        <p14:creationId xmlns:p14="http://schemas.microsoft.com/office/powerpoint/2010/main" val="140367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BC38-A460-012D-BA5B-D30C73B56B73}"/>
              </a:ext>
            </a:extLst>
          </p:cNvPr>
          <p:cNvSpPr>
            <a:spLocks noGrp="1"/>
          </p:cNvSpPr>
          <p:nvPr>
            <p:ph type="title"/>
          </p:nvPr>
        </p:nvSpPr>
        <p:spPr/>
        <p:txBody>
          <a:bodyPr/>
          <a:lstStyle/>
          <a:p>
            <a:r>
              <a:rPr lang="en-US" dirty="0"/>
              <a:t>Python- Download data from website</a:t>
            </a:r>
          </a:p>
        </p:txBody>
      </p:sp>
      <p:sp>
        <p:nvSpPr>
          <p:cNvPr id="3" name="Content Placeholder 2">
            <a:extLst>
              <a:ext uri="{FF2B5EF4-FFF2-40B4-BE49-F238E27FC236}">
                <a16:creationId xmlns:a16="http://schemas.microsoft.com/office/drawing/2014/main" id="{7590A683-D2E1-A4F6-2EAB-85CB5D9721CC}"/>
              </a:ext>
            </a:extLst>
          </p:cNvPr>
          <p:cNvSpPr>
            <a:spLocks noGrp="1"/>
          </p:cNvSpPr>
          <p:nvPr>
            <p:ph idx="1"/>
          </p:nvPr>
        </p:nvSpPr>
        <p:spPr/>
        <p:txBody>
          <a:bodyPr/>
          <a:lstStyle/>
          <a:p>
            <a:r>
              <a:rPr lang="en-US" dirty="0"/>
              <a:t>Unzip the zip file (if necessary) </a:t>
            </a:r>
          </a:p>
        </p:txBody>
      </p:sp>
      <p:sp>
        <p:nvSpPr>
          <p:cNvPr id="5" name="TextBox 4">
            <a:extLst>
              <a:ext uri="{FF2B5EF4-FFF2-40B4-BE49-F238E27FC236}">
                <a16:creationId xmlns:a16="http://schemas.microsoft.com/office/drawing/2014/main" id="{F9C1D1C2-B272-FB6A-F495-73249AE9713F}"/>
              </a:ext>
            </a:extLst>
          </p:cNvPr>
          <p:cNvSpPr txBox="1"/>
          <p:nvPr/>
        </p:nvSpPr>
        <p:spPr>
          <a:xfrm>
            <a:off x="1788160" y="2828835"/>
            <a:ext cx="7924800" cy="1200329"/>
          </a:xfrm>
          <a:prstGeom prst="rect">
            <a:avLst/>
          </a:prstGeom>
          <a:noFill/>
        </p:spPr>
        <p:txBody>
          <a:bodyPr wrap="square">
            <a:spAutoFit/>
          </a:bodyPr>
          <a:lstStyle/>
          <a:p>
            <a:pPr marL="0" indent="0">
              <a:buNone/>
            </a:pPr>
            <a:r>
              <a:rPr lang="en-US" b="0" dirty="0">
                <a:solidFill>
                  <a:srgbClr val="000000"/>
                </a:solidFill>
                <a:effectLst/>
                <a:highlight>
                  <a:srgbClr val="F7F7F7"/>
                </a:highlight>
                <a:latin typeface="Courier New" panose="02070309020205020404" pitchFamily="49" charset="0"/>
              </a:rPr>
              <a:t>    </a:t>
            </a:r>
            <a:r>
              <a:rPr lang="en-US" b="0" dirty="0">
                <a:solidFill>
                  <a:srgbClr val="AF00DB"/>
                </a:solidFill>
                <a:effectLst/>
                <a:highlight>
                  <a:srgbClr val="F7F7F7"/>
                </a:highlight>
                <a:latin typeface="Courier New" panose="02070309020205020404" pitchFamily="49" charset="0"/>
              </a:rPr>
              <a:t>for</a:t>
            </a:r>
            <a:r>
              <a:rPr lang="en-US" b="0" dirty="0">
                <a:solidFill>
                  <a:srgbClr val="000000"/>
                </a:solidFill>
                <a:effectLst/>
                <a:highlight>
                  <a:srgbClr val="F7F7F7"/>
                </a:highlight>
                <a:latin typeface="Courier New" panose="02070309020205020404" pitchFamily="49" charset="0"/>
              </a:rPr>
              <a:t> </a:t>
            </a:r>
            <a:r>
              <a:rPr lang="en-US" b="0" dirty="0">
                <a:solidFill>
                  <a:srgbClr val="001080"/>
                </a:solidFill>
                <a:effectLst/>
                <a:highlight>
                  <a:srgbClr val="F7F7F7"/>
                </a:highlight>
                <a:latin typeface="Courier New" panose="02070309020205020404" pitchFamily="49" charset="0"/>
              </a:rPr>
              <a:t>file</a:t>
            </a:r>
            <a:r>
              <a:rPr lang="en-US" b="0" dirty="0">
                <a:solidFill>
                  <a:srgbClr val="000000"/>
                </a:solidFill>
                <a:effectLst/>
                <a:highlight>
                  <a:srgbClr val="F7F7F7"/>
                </a:highlight>
                <a:latin typeface="Courier New" panose="02070309020205020404" pitchFamily="49" charset="0"/>
              </a:rPr>
              <a:t> </a:t>
            </a:r>
            <a:r>
              <a:rPr lang="en-US" b="0" dirty="0">
                <a:solidFill>
                  <a:srgbClr val="0000FF"/>
                </a:solidFill>
                <a:effectLst/>
                <a:highlight>
                  <a:srgbClr val="F7F7F7"/>
                </a:highlight>
                <a:latin typeface="Courier New" panose="02070309020205020404" pitchFamily="49" charset="0"/>
              </a:rPr>
              <a:t>in</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glob.glob</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"*.zip"</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a:solidFill>
                  <a:srgbClr val="795E26"/>
                </a:solidFill>
                <a:effectLst/>
                <a:highlight>
                  <a:srgbClr val="F7F7F7"/>
                </a:highlight>
                <a:latin typeface="Courier New" panose="02070309020205020404" pitchFamily="49" charset="0"/>
              </a:rPr>
              <a:t>print</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"Unzipping "</a:t>
            </a:r>
            <a:r>
              <a:rPr lang="en-US" b="0" dirty="0">
                <a:solidFill>
                  <a:srgbClr val="000000"/>
                </a:solidFill>
                <a:effectLst/>
                <a:highlight>
                  <a:srgbClr val="F7F7F7"/>
                </a:highlight>
                <a:latin typeface="Courier New" panose="02070309020205020404" pitchFamily="49" charset="0"/>
              </a:rPr>
              <a:t> + </a:t>
            </a:r>
            <a:r>
              <a:rPr lang="en-US" b="0" dirty="0">
                <a:solidFill>
                  <a:srgbClr val="001080"/>
                </a:solidFill>
                <a:effectLst/>
                <a:highlight>
                  <a:srgbClr val="F7F7F7"/>
                </a:highlight>
                <a:latin typeface="Courier New" panose="02070309020205020404" pitchFamily="49" charset="0"/>
              </a:rPr>
              <a:t>file</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a:solidFill>
                  <a:srgbClr val="AF00DB"/>
                </a:solidFill>
                <a:effectLst/>
                <a:highlight>
                  <a:srgbClr val="F7F7F7"/>
                </a:highlight>
                <a:latin typeface="Courier New" panose="02070309020205020404" pitchFamily="49" charset="0"/>
              </a:rPr>
              <a:t>with</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ZipFile</a:t>
            </a:r>
            <a:r>
              <a:rPr lang="en-US" b="0" dirty="0">
                <a:solidFill>
                  <a:srgbClr val="000000"/>
                </a:solidFill>
                <a:effectLst/>
                <a:highlight>
                  <a:srgbClr val="F7F7F7"/>
                </a:highlight>
                <a:latin typeface="Courier New" panose="02070309020205020404" pitchFamily="49" charset="0"/>
              </a:rPr>
              <a:t>(</a:t>
            </a:r>
            <a:r>
              <a:rPr lang="en-US" b="0" dirty="0">
                <a:solidFill>
                  <a:srgbClr val="001080"/>
                </a:solidFill>
                <a:effectLst/>
                <a:highlight>
                  <a:srgbClr val="F7F7F7"/>
                </a:highlight>
                <a:latin typeface="Courier New" panose="02070309020205020404" pitchFamily="49" charset="0"/>
              </a:rPr>
              <a:t>file</a:t>
            </a:r>
            <a:r>
              <a:rPr lang="en-US" b="0" dirty="0">
                <a:solidFill>
                  <a:srgbClr val="000000"/>
                </a:solidFill>
                <a:effectLst/>
                <a:highlight>
                  <a:srgbClr val="F7F7F7"/>
                </a:highlight>
                <a:latin typeface="Courier New" panose="02070309020205020404" pitchFamily="49" charset="0"/>
              </a:rPr>
              <a:t>) </a:t>
            </a:r>
            <a:r>
              <a:rPr lang="en-US" b="0" dirty="0">
                <a:solidFill>
                  <a:srgbClr val="AF00DB"/>
                </a:solidFill>
                <a:effectLst/>
                <a:highlight>
                  <a:srgbClr val="F7F7F7"/>
                </a:highlight>
                <a:latin typeface="Courier New" panose="02070309020205020404" pitchFamily="49" charset="0"/>
              </a:rPr>
              <a:t>as</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myzip</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myzip.extractall</a:t>
            </a:r>
            <a:r>
              <a:rPr lang="en-US" b="0" dirty="0">
                <a:solidFill>
                  <a:srgbClr val="000000"/>
                </a:solidFill>
                <a:effectLst/>
                <a:highlight>
                  <a:srgbClr val="F7F7F7"/>
                </a:highlight>
                <a:latin typeface="Courier New" panose="02070309020205020404" pitchFamily="49" charset="0"/>
              </a:rPr>
              <a:t>()</a:t>
            </a:r>
          </a:p>
        </p:txBody>
      </p:sp>
    </p:spTree>
    <p:extLst>
      <p:ext uri="{BB962C8B-B14F-4D97-AF65-F5344CB8AC3E}">
        <p14:creationId xmlns:p14="http://schemas.microsoft.com/office/powerpoint/2010/main" val="136085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62CE-229E-12A9-DB2E-DEC4253FD17C}"/>
              </a:ext>
            </a:extLst>
          </p:cNvPr>
          <p:cNvSpPr>
            <a:spLocks noGrp="1"/>
          </p:cNvSpPr>
          <p:nvPr>
            <p:ph type="title"/>
          </p:nvPr>
        </p:nvSpPr>
        <p:spPr>
          <a:xfrm>
            <a:off x="259080" y="233047"/>
            <a:ext cx="10515600" cy="1325563"/>
          </a:xfrm>
        </p:spPr>
        <p:txBody>
          <a:bodyPr/>
          <a:lstStyle/>
          <a:p>
            <a:r>
              <a:rPr lang="en-US" dirty="0"/>
              <a:t>Python- Parsing XML file from unstructured data</a:t>
            </a:r>
          </a:p>
        </p:txBody>
      </p:sp>
      <p:pic>
        <p:nvPicPr>
          <p:cNvPr id="5" name="Content Placeholder 4">
            <a:extLst>
              <a:ext uri="{FF2B5EF4-FFF2-40B4-BE49-F238E27FC236}">
                <a16:creationId xmlns:a16="http://schemas.microsoft.com/office/drawing/2014/main" id="{C81AEA22-61D8-1C6D-20FE-DF5C2D9AB0C0}"/>
              </a:ext>
            </a:extLst>
          </p:cNvPr>
          <p:cNvPicPr>
            <a:picLocks noGrp="1" noChangeAspect="1"/>
          </p:cNvPicPr>
          <p:nvPr>
            <p:ph idx="1"/>
          </p:nvPr>
        </p:nvPicPr>
        <p:blipFill>
          <a:blip r:embed="rId2"/>
          <a:stretch>
            <a:fillRect/>
          </a:stretch>
        </p:blipFill>
        <p:spPr>
          <a:xfrm>
            <a:off x="2497339" y="995680"/>
            <a:ext cx="6314224" cy="5497193"/>
          </a:xfrm>
        </p:spPr>
      </p:pic>
    </p:spTree>
    <p:extLst>
      <p:ext uri="{BB962C8B-B14F-4D97-AF65-F5344CB8AC3E}">
        <p14:creationId xmlns:p14="http://schemas.microsoft.com/office/powerpoint/2010/main" val="195674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D3D1-DFB5-08CC-9D37-75564956DDA5}"/>
              </a:ext>
            </a:extLst>
          </p:cNvPr>
          <p:cNvSpPr>
            <a:spLocks noGrp="1"/>
          </p:cNvSpPr>
          <p:nvPr>
            <p:ph type="title"/>
          </p:nvPr>
        </p:nvSpPr>
        <p:spPr>
          <a:xfrm>
            <a:off x="421640" y="354967"/>
            <a:ext cx="10515600" cy="1325563"/>
          </a:xfrm>
        </p:spPr>
        <p:txBody>
          <a:bodyPr/>
          <a:lstStyle/>
          <a:p>
            <a:r>
              <a:rPr lang="en-US" dirty="0"/>
              <a:t>Benefits of using big data in finance</a:t>
            </a:r>
            <a:br>
              <a:rPr lang="en-US" dirty="0"/>
            </a:br>
            <a:endParaRPr lang="en-US" dirty="0"/>
          </a:p>
        </p:txBody>
      </p:sp>
      <p:sp>
        <p:nvSpPr>
          <p:cNvPr id="3" name="Content Placeholder 2">
            <a:extLst>
              <a:ext uri="{FF2B5EF4-FFF2-40B4-BE49-F238E27FC236}">
                <a16:creationId xmlns:a16="http://schemas.microsoft.com/office/drawing/2014/main" id="{82BB530B-64B7-41DB-B86E-B858392A8FD6}"/>
              </a:ext>
            </a:extLst>
          </p:cNvPr>
          <p:cNvSpPr>
            <a:spLocks noGrp="1"/>
          </p:cNvSpPr>
          <p:nvPr>
            <p:ph idx="1"/>
          </p:nvPr>
        </p:nvSpPr>
        <p:spPr>
          <a:xfrm>
            <a:off x="746760" y="1141571"/>
            <a:ext cx="10515600" cy="4351338"/>
          </a:xfrm>
        </p:spPr>
        <p:txBody>
          <a:bodyPr/>
          <a:lstStyle/>
          <a:p>
            <a:r>
              <a:rPr lang="en-US" sz="2000" b="1" dirty="0"/>
              <a:t>Improved decision-making</a:t>
            </a:r>
          </a:p>
          <a:p>
            <a:pPr lvl="1"/>
            <a:r>
              <a:rPr lang="en-US" sz="2000" b="0" i="0" dirty="0">
                <a:effectLst/>
              </a:rPr>
              <a:t>providing valuable insights into market trends and customer behavior, allowing them to predict future outcomes</a:t>
            </a:r>
            <a:endParaRPr lang="en-US" sz="2000" dirty="0"/>
          </a:p>
          <a:p>
            <a:r>
              <a:rPr lang="en-US" sz="2000" b="1" dirty="0"/>
              <a:t>Cost reduction</a:t>
            </a:r>
          </a:p>
          <a:p>
            <a:pPr lvl="1"/>
            <a:r>
              <a:rPr lang="en-US" sz="2000" b="0" i="0" dirty="0">
                <a:effectLst/>
              </a:rPr>
              <a:t>Big data can automate several manual tasks, such as compliance checks, fraud detection, and risk management. </a:t>
            </a:r>
            <a:endParaRPr lang="en-US" sz="2000" dirty="0"/>
          </a:p>
          <a:p>
            <a:r>
              <a:rPr lang="en-US" sz="2000" b="1" dirty="0"/>
              <a:t>Enhanced customer experience</a:t>
            </a:r>
          </a:p>
          <a:p>
            <a:pPr lvl="1"/>
            <a:r>
              <a:rPr lang="en-US" sz="2000" b="0" i="0" dirty="0">
                <a:effectLst/>
              </a:rPr>
              <a:t>can use big data to segment their customers into various groups based on different criteria, such as demographics, transaction history, and behavior, and offer them personalized customer service</a:t>
            </a:r>
            <a:endParaRPr lang="en-US" sz="2000" dirty="0"/>
          </a:p>
          <a:p>
            <a:r>
              <a:rPr lang="en-US" sz="2000" b="1" dirty="0"/>
              <a:t>Operational efficiency</a:t>
            </a:r>
          </a:p>
          <a:p>
            <a:pPr lvl="1"/>
            <a:r>
              <a:rPr lang="en-US" sz="2000" b="0" i="0" dirty="0">
                <a:effectLst/>
              </a:rPr>
              <a:t>For example, a bank can use big data to identify unprofitable branches or products and automate various tasks, such as fraud detection, then utilize employees' time to focus on more strategic tasks.</a:t>
            </a:r>
            <a:endParaRPr lang="en-US" sz="2000" dirty="0"/>
          </a:p>
          <a:p>
            <a:r>
              <a:rPr lang="en-US" sz="2000" b="1" dirty="0"/>
              <a:t>Regulatory compliance</a:t>
            </a:r>
          </a:p>
          <a:p>
            <a:pPr lvl="1"/>
            <a:r>
              <a:rPr lang="en-US" sz="2000" b="0" i="0" dirty="0">
                <a:effectLst/>
              </a:rPr>
              <a:t>E.g., organizations utilize big data analytics to detect and report suspicious activities promptly, helping them remain compliant with government regulations</a:t>
            </a:r>
            <a:endParaRPr lang="en-US" sz="2000" dirty="0"/>
          </a:p>
        </p:txBody>
      </p:sp>
    </p:spTree>
    <p:extLst>
      <p:ext uri="{BB962C8B-B14F-4D97-AF65-F5344CB8AC3E}">
        <p14:creationId xmlns:p14="http://schemas.microsoft.com/office/powerpoint/2010/main" val="398109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3B41-819C-47F6-D998-3BFC794FE443}"/>
              </a:ext>
            </a:extLst>
          </p:cNvPr>
          <p:cNvSpPr>
            <a:spLocks noGrp="1"/>
          </p:cNvSpPr>
          <p:nvPr>
            <p:ph type="title"/>
          </p:nvPr>
        </p:nvSpPr>
        <p:spPr>
          <a:xfrm>
            <a:off x="838200" y="365127"/>
            <a:ext cx="7330440" cy="1325563"/>
          </a:xfrm>
        </p:spPr>
        <p:txBody>
          <a:bodyPr/>
          <a:lstStyle/>
          <a:p>
            <a:r>
              <a:rPr lang="en-US" dirty="0"/>
              <a:t>Python- Parsing XML file from unstructured data</a:t>
            </a:r>
          </a:p>
        </p:txBody>
      </p:sp>
      <p:sp>
        <p:nvSpPr>
          <p:cNvPr id="3" name="Content Placeholder 2">
            <a:extLst>
              <a:ext uri="{FF2B5EF4-FFF2-40B4-BE49-F238E27FC236}">
                <a16:creationId xmlns:a16="http://schemas.microsoft.com/office/drawing/2014/main" id="{04A8EF7C-AE5C-4CB8-FA81-503E6885A6A8}"/>
              </a:ext>
            </a:extLst>
          </p:cNvPr>
          <p:cNvSpPr>
            <a:spLocks noGrp="1"/>
          </p:cNvSpPr>
          <p:nvPr>
            <p:ph idx="1"/>
          </p:nvPr>
        </p:nvSpPr>
        <p:spPr/>
        <p:txBody>
          <a:bodyPr/>
          <a:lstStyle/>
          <a:p>
            <a:pPr marL="0" indent="0">
              <a:buNone/>
            </a:pPr>
            <a:r>
              <a:rPr lang="en-US" sz="2000" b="0" dirty="0">
                <a:effectLst/>
                <a:highlight>
                  <a:srgbClr val="F7F7F7"/>
                </a:highlight>
              </a:rPr>
              <a:t>Install and import </a:t>
            </a:r>
            <a:r>
              <a:rPr lang="en-US" sz="2000" dirty="0">
                <a:highlight>
                  <a:srgbClr val="F7F7F7"/>
                </a:highlight>
              </a:rPr>
              <a:t>some packages</a:t>
            </a:r>
          </a:p>
          <a:p>
            <a:pPr marL="0" indent="0">
              <a:buNone/>
            </a:pPr>
            <a:endParaRPr lang="en-US" b="0" dirty="0">
              <a:solidFill>
                <a:srgbClr val="AF00DB"/>
              </a:solidFill>
              <a:effectLst/>
              <a:highlight>
                <a:srgbClr val="F7F7F7"/>
              </a:highlight>
              <a:latin typeface="Courier New" panose="02070309020205020404" pitchFamily="49" charset="0"/>
            </a:endParaRPr>
          </a:p>
          <a:p>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pandas </a:t>
            </a:r>
            <a:r>
              <a:rPr lang="en-US" b="0" dirty="0">
                <a:solidFill>
                  <a:srgbClr val="AF00DB"/>
                </a:solidFill>
                <a:effectLst/>
                <a:highlight>
                  <a:srgbClr val="F7F7F7"/>
                </a:highlight>
                <a:latin typeface="Courier New" panose="02070309020205020404" pitchFamily="49" charset="0"/>
              </a:rPr>
              <a:t>as</a:t>
            </a:r>
            <a:r>
              <a:rPr lang="en-US" b="0" dirty="0">
                <a:solidFill>
                  <a:srgbClr val="000000"/>
                </a:solidFill>
                <a:effectLst/>
                <a:highlight>
                  <a:srgbClr val="F7F7F7"/>
                </a:highlight>
                <a:latin typeface="Courier New" panose="02070309020205020404" pitchFamily="49" charset="0"/>
              </a:rPr>
              <a:t> pd</a:t>
            </a:r>
          </a:p>
          <a:p>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os</a:t>
            </a:r>
            <a:endParaRPr lang="en-US" b="0" dirty="0">
              <a:solidFill>
                <a:srgbClr val="000000"/>
              </a:solidFill>
              <a:effectLst/>
              <a:highlight>
                <a:srgbClr val="F7F7F7"/>
              </a:highlight>
              <a:latin typeface="Courier New" panose="02070309020205020404" pitchFamily="49" charset="0"/>
            </a:endParaRPr>
          </a:p>
          <a:p>
            <a:r>
              <a:rPr lang="en-US" b="0" dirty="0">
                <a:solidFill>
                  <a:srgbClr val="AF00DB"/>
                </a:solidFill>
                <a:effectLst/>
                <a:highlight>
                  <a:srgbClr val="F7F7F7"/>
                </a:highlight>
                <a:latin typeface="Courier New" panose="02070309020205020404" pitchFamily="49" charset="0"/>
              </a:rPr>
              <a:t>from</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xml.etree</a:t>
            </a:r>
            <a:r>
              <a:rPr lang="en-US" b="0" dirty="0">
                <a:solidFill>
                  <a:srgbClr val="000000"/>
                </a:solidFill>
                <a:effectLst/>
                <a:highlight>
                  <a:srgbClr val="F7F7F7"/>
                </a:highlight>
                <a:latin typeface="Courier New" panose="02070309020205020404" pitchFamily="49" charset="0"/>
              </a:rPr>
              <a:t> </a:t>
            </a:r>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cElementTree</a:t>
            </a:r>
            <a:r>
              <a:rPr lang="en-US" b="0" dirty="0">
                <a:solidFill>
                  <a:srgbClr val="000000"/>
                </a:solidFill>
                <a:effectLst/>
                <a:highlight>
                  <a:srgbClr val="F7F7F7"/>
                </a:highlight>
                <a:latin typeface="Courier New" panose="02070309020205020404" pitchFamily="49" charset="0"/>
              </a:rPr>
              <a:t> </a:t>
            </a:r>
            <a:r>
              <a:rPr lang="en-US" b="0" dirty="0">
                <a:solidFill>
                  <a:srgbClr val="AF00DB"/>
                </a:solidFill>
                <a:effectLst/>
                <a:highlight>
                  <a:srgbClr val="F7F7F7"/>
                </a:highlight>
                <a:latin typeface="Courier New" panose="02070309020205020404" pitchFamily="49" charset="0"/>
              </a:rPr>
              <a:t>as</a:t>
            </a:r>
            <a:r>
              <a:rPr lang="en-US" b="0" dirty="0">
                <a:solidFill>
                  <a:srgbClr val="000000"/>
                </a:solidFill>
                <a:effectLst/>
                <a:highlight>
                  <a:srgbClr val="F7F7F7"/>
                </a:highlight>
                <a:latin typeface="Courier New" panose="02070309020205020404" pitchFamily="49" charset="0"/>
              </a:rPr>
              <a:t> ET</a:t>
            </a:r>
          </a:p>
          <a:p>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re</a:t>
            </a:r>
          </a:p>
          <a:p>
            <a:r>
              <a:rPr lang="en-US" b="0" dirty="0">
                <a:solidFill>
                  <a:srgbClr val="AF00DB"/>
                </a:solidFill>
                <a:effectLst/>
                <a:highlight>
                  <a:srgbClr val="F7F7F7"/>
                </a:highlight>
                <a:latin typeface="Courier New" panose="02070309020205020404" pitchFamily="49" charset="0"/>
              </a:rPr>
              <a:t>from</a:t>
            </a:r>
            <a:r>
              <a:rPr lang="en-US" b="0" dirty="0">
                <a:solidFill>
                  <a:srgbClr val="000000"/>
                </a:solidFill>
                <a:effectLst/>
                <a:highlight>
                  <a:srgbClr val="F7F7F7"/>
                </a:highlight>
                <a:latin typeface="Courier New" panose="02070309020205020404" pitchFamily="49" charset="0"/>
              </a:rPr>
              <a:t> bs4 </a:t>
            </a:r>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BeautifulSoup</a:t>
            </a:r>
            <a:endParaRPr lang="en-US" b="0" dirty="0">
              <a:solidFill>
                <a:srgbClr val="000000"/>
              </a:solidFill>
              <a:effectLst/>
              <a:highlight>
                <a:srgbClr val="F7F7F7"/>
              </a:highlight>
              <a:latin typeface="Courier New" panose="02070309020205020404" pitchFamily="49" charset="0"/>
            </a:endParaRPr>
          </a:p>
          <a:p>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lxml</a:t>
            </a:r>
            <a:endParaRPr lang="en-US" b="0" dirty="0">
              <a:solidFill>
                <a:srgbClr val="000000"/>
              </a:solidFill>
              <a:effectLst/>
              <a:highlight>
                <a:srgbClr val="F7F7F7"/>
              </a:highlight>
              <a:latin typeface="Courier New" panose="02070309020205020404" pitchFamily="49" charset="0"/>
            </a:endParaRPr>
          </a:p>
          <a:p>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csv</a:t>
            </a:r>
          </a:p>
          <a:p>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datetime</a:t>
            </a:r>
          </a:p>
          <a:p>
            <a:r>
              <a:rPr lang="en-US" b="0" dirty="0">
                <a:solidFill>
                  <a:srgbClr val="AF00DB"/>
                </a:solidFill>
                <a:effectLst/>
                <a:highlight>
                  <a:srgbClr val="F7F7F7"/>
                </a:highlight>
                <a:latin typeface="Courier New" panose="02070309020205020404" pitchFamily="49" charset="0"/>
              </a:rPr>
              <a:t>from</a:t>
            </a:r>
            <a:r>
              <a:rPr lang="en-US" b="0" dirty="0">
                <a:solidFill>
                  <a:srgbClr val="000000"/>
                </a:solidFill>
                <a:effectLst/>
                <a:highlight>
                  <a:srgbClr val="F7F7F7"/>
                </a:highlight>
                <a:latin typeface="Courier New" panose="02070309020205020404" pitchFamily="49" charset="0"/>
              </a:rPr>
              <a:t> datetime </a:t>
            </a:r>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datetime</a:t>
            </a:r>
          </a:p>
          <a:p>
            <a:pPr marL="0" indent="0">
              <a:buNone/>
            </a:pPr>
            <a:endParaRPr lang="en-US" dirty="0"/>
          </a:p>
        </p:txBody>
      </p:sp>
    </p:spTree>
    <p:extLst>
      <p:ext uri="{BB962C8B-B14F-4D97-AF65-F5344CB8AC3E}">
        <p14:creationId xmlns:p14="http://schemas.microsoft.com/office/powerpoint/2010/main" val="343087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78AD8-B427-06D5-9E1E-BCC174F1704B}"/>
              </a:ext>
            </a:extLst>
          </p:cNvPr>
          <p:cNvSpPr>
            <a:spLocks noGrp="1"/>
          </p:cNvSpPr>
          <p:nvPr>
            <p:ph idx="1"/>
          </p:nvPr>
        </p:nvSpPr>
        <p:spPr>
          <a:xfrm>
            <a:off x="767080" y="1270000"/>
            <a:ext cx="10515600" cy="4602163"/>
          </a:xfrm>
        </p:spPr>
        <p:txBody>
          <a:bodyPr/>
          <a:lstStyle/>
          <a:p>
            <a:r>
              <a:rPr lang="en-US" b="0" dirty="0">
                <a:solidFill>
                  <a:srgbClr val="001080"/>
                </a:solidFill>
                <a:effectLst/>
                <a:highlight>
                  <a:srgbClr val="F7F7F7"/>
                </a:highlight>
                <a:latin typeface="Courier New" panose="02070309020205020404" pitchFamily="49" charset="0"/>
              </a:rPr>
              <a:t>file</a:t>
            </a:r>
            <a:r>
              <a:rPr lang="en-US" b="0" dirty="0">
                <a:solidFill>
                  <a:srgbClr val="000000"/>
                </a:solidFill>
                <a:effectLst/>
                <a:highlight>
                  <a:srgbClr val="F7F7F7"/>
                </a:highlight>
                <a:latin typeface="Courier New" panose="02070309020205020404" pitchFamily="49" charset="0"/>
              </a:rPr>
              <a:t> = rf</a:t>
            </a:r>
            <a:r>
              <a:rPr lang="en-US" b="0" dirty="0">
                <a:solidFill>
                  <a:srgbClr val="A31515"/>
                </a:solidFill>
                <a:effectLst/>
                <a:highlight>
                  <a:srgbClr val="F7F7F7"/>
                </a:highlight>
                <a:latin typeface="Courier New" panose="02070309020205020404" pitchFamily="49" charset="0"/>
              </a:rPr>
              <a:t>’yourfile.xml’</a:t>
            </a:r>
            <a:endParaRPr lang="en-US" b="0" dirty="0">
              <a:solidFill>
                <a:srgbClr val="000000"/>
              </a:solidFill>
              <a:effectLst/>
              <a:highlight>
                <a:srgbClr val="F7F7F7"/>
              </a:highlight>
              <a:latin typeface="Courier New" panose="02070309020205020404" pitchFamily="49" charset="0"/>
            </a:endParaRPr>
          </a:p>
          <a:p>
            <a:r>
              <a:rPr lang="en-US" b="0" dirty="0">
                <a:solidFill>
                  <a:srgbClr val="000000"/>
                </a:solidFill>
                <a:effectLst/>
                <a:highlight>
                  <a:srgbClr val="F7F7F7"/>
                </a:highlight>
                <a:latin typeface="Courier New" panose="02070309020205020404" pitchFamily="49" charset="0"/>
              </a:rPr>
              <a:t>soup = </a:t>
            </a:r>
            <a:r>
              <a:rPr lang="en-US" b="0" dirty="0" err="1">
                <a:solidFill>
                  <a:srgbClr val="000000"/>
                </a:solidFill>
                <a:effectLst/>
                <a:highlight>
                  <a:srgbClr val="F7F7F7"/>
                </a:highlight>
                <a:latin typeface="Courier New" panose="02070309020205020404" pitchFamily="49" charset="0"/>
              </a:rPr>
              <a:t>BeautifulSoup</a:t>
            </a:r>
            <a:r>
              <a:rPr lang="en-US" b="0" dirty="0">
                <a:solidFill>
                  <a:srgbClr val="000000"/>
                </a:solidFill>
                <a:effectLst/>
                <a:highlight>
                  <a:srgbClr val="F7F7F7"/>
                </a:highlight>
                <a:latin typeface="Courier New" panose="02070309020205020404" pitchFamily="49" charset="0"/>
              </a:rPr>
              <a:t>(</a:t>
            </a:r>
            <a:r>
              <a:rPr lang="en-US" b="0" dirty="0">
                <a:solidFill>
                  <a:srgbClr val="795E26"/>
                </a:solidFill>
                <a:effectLst/>
                <a:highlight>
                  <a:srgbClr val="F7F7F7"/>
                </a:highlight>
                <a:latin typeface="Courier New" panose="02070309020205020404" pitchFamily="49" charset="0"/>
              </a:rPr>
              <a:t>open</a:t>
            </a:r>
            <a:r>
              <a:rPr lang="en-US" b="0" dirty="0">
                <a:solidFill>
                  <a:srgbClr val="000000"/>
                </a:solidFill>
                <a:effectLst/>
                <a:highlight>
                  <a:srgbClr val="F7F7F7"/>
                </a:highlight>
                <a:latin typeface="Courier New" panose="02070309020205020404" pitchFamily="49" charset="0"/>
              </a:rPr>
              <a:t>(</a:t>
            </a:r>
            <a:r>
              <a:rPr lang="en-US" b="0" dirty="0">
                <a:solidFill>
                  <a:srgbClr val="001080"/>
                </a:solidFill>
                <a:effectLst/>
                <a:highlight>
                  <a:srgbClr val="F7F7F7"/>
                </a:highlight>
                <a:latin typeface="Courier New" panose="02070309020205020404" pitchFamily="49" charset="0"/>
              </a:rPr>
              <a:t>file</a:t>
            </a:r>
            <a:r>
              <a:rPr lang="en-US" b="0" dirty="0">
                <a:solidFill>
                  <a:srgbClr val="000000"/>
                </a:solidFill>
                <a:effectLst/>
                <a:highlight>
                  <a:srgbClr val="F7F7F7"/>
                </a:highlight>
                <a:latin typeface="Courier New" panose="02070309020205020404" pitchFamily="49" charset="0"/>
              </a:rPr>
              <a:t>), </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lxml</a:t>
            </a:r>
            <a:r>
              <a:rPr lang="en-US" b="0" dirty="0">
                <a:solidFill>
                  <a:srgbClr val="A31515"/>
                </a:solidFill>
                <a:effectLst/>
                <a:highlight>
                  <a:srgbClr val="F7F7F7"/>
                </a:highlight>
                <a:latin typeface="Courier New" panose="02070309020205020404" pitchFamily="49" charset="0"/>
              </a:rPr>
              <a:t>-xml"</a:t>
            </a:r>
            <a:r>
              <a:rPr lang="en-US" b="0" dirty="0">
                <a:solidFill>
                  <a:srgbClr val="000000"/>
                </a:solidFill>
                <a:effectLst/>
                <a:highlight>
                  <a:srgbClr val="F7F7F7"/>
                </a:highlight>
                <a:latin typeface="Courier New" panose="02070309020205020404" pitchFamily="49" charset="0"/>
              </a:rPr>
              <a:t>)</a:t>
            </a:r>
          </a:p>
          <a:p>
            <a:r>
              <a:rPr lang="en-US" b="0" dirty="0" err="1">
                <a:solidFill>
                  <a:srgbClr val="000000"/>
                </a:solidFill>
                <a:effectLst/>
                <a:highlight>
                  <a:srgbClr val="F7F7F7"/>
                </a:highlight>
                <a:latin typeface="Courier New" panose="02070309020205020404" pitchFamily="49" charset="0"/>
              </a:rPr>
              <a:t>filing_numbers</a:t>
            </a:r>
            <a:r>
              <a:rPr lang="en-US" b="0" dirty="0">
                <a:solidFill>
                  <a:srgbClr val="000000"/>
                </a:solidFill>
                <a:effectLst/>
                <a:highlight>
                  <a:srgbClr val="F7F7F7"/>
                </a:highlight>
                <a:latin typeface="Courier New" panose="02070309020205020404" pitchFamily="49" charset="0"/>
              </a:rPr>
              <a:t> = []</a:t>
            </a:r>
          </a:p>
          <a:p>
            <a:r>
              <a:rPr lang="en-US" b="0" dirty="0" err="1">
                <a:solidFill>
                  <a:srgbClr val="000000"/>
                </a:solidFill>
                <a:effectLst/>
                <a:highlight>
                  <a:srgbClr val="F7F7F7"/>
                </a:highlight>
                <a:latin typeface="Courier New" panose="02070309020205020404" pitchFamily="49" charset="0"/>
              </a:rPr>
              <a:t>filing_dates</a:t>
            </a:r>
            <a:r>
              <a:rPr lang="en-US" b="0" dirty="0">
                <a:solidFill>
                  <a:srgbClr val="000000"/>
                </a:solidFill>
                <a:effectLst/>
                <a:highlight>
                  <a:srgbClr val="F7F7F7"/>
                </a:highlight>
                <a:latin typeface="Courier New" panose="02070309020205020404" pitchFamily="49" charset="0"/>
              </a:rPr>
              <a:t> = []</a:t>
            </a:r>
          </a:p>
          <a:p>
            <a:r>
              <a:rPr lang="en-US" b="0" dirty="0">
                <a:solidFill>
                  <a:srgbClr val="000000"/>
                </a:solidFill>
                <a:effectLst/>
                <a:highlight>
                  <a:srgbClr val="F7F7F7"/>
                </a:highlight>
                <a:latin typeface="Courier New" panose="02070309020205020404" pitchFamily="49" charset="0"/>
              </a:rPr>
              <a:t>examiners = []</a:t>
            </a:r>
          </a:p>
          <a:p>
            <a:r>
              <a:rPr lang="en-US" b="0" dirty="0">
                <a:solidFill>
                  <a:srgbClr val="AF00DB"/>
                </a:solidFill>
                <a:effectLst/>
                <a:highlight>
                  <a:srgbClr val="F7F7F7"/>
                </a:highlight>
                <a:latin typeface="Courier New" panose="02070309020205020404" pitchFamily="49" charset="0"/>
              </a:rPr>
              <a:t>for</a:t>
            </a:r>
            <a:r>
              <a:rPr lang="en-US" b="0" dirty="0">
                <a:solidFill>
                  <a:srgbClr val="000000"/>
                </a:solidFill>
                <a:effectLst/>
                <a:highlight>
                  <a:srgbClr val="F7F7F7"/>
                </a:highlight>
                <a:latin typeface="Courier New" panose="02070309020205020404" pitchFamily="49" charset="0"/>
              </a:rPr>
              <a:t> Patent </a:t>
            </a:r>
            <a:r>
              <a:rPr lang="en-US" b="0" dirty="0">
                <a:solidFill>
                  <a:srgbClr val="0000FF"/>
                </a:solidFill>
                <a:effectLst/>
                <a:highlight>
                  <a:srgbClr val="F7F7F7"/>
                </a:highlight>
                <a:latin typeface="Courier New" panose="02070309020205020404" pitchFamily="49" charset="0"/>
              </a:rPr>
              <a:t>in</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soup.find_all</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PatentData</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filing_number</a:t>
            </a:r>
            <a:r>
              <a:rPr lang="en-US" b="0" dirty="0">
                <a:solidFill>
                  <a:srgbClr val="000000"/>
                </a:solidFill>
                <a:effectLst/>
                <a:highlight>
                  <a:srgbClr val="F7F7F7"/>
                </a:highlight>
                <a:latin typeface="Courier New" panose="02070309020205020404" pitchFamily="49" charset="0"/>
              </a:rPr>
              <a:t> = </a:t>
            </a:r>
            <a:r>
              <a:rPr lang="en-US" b="0" dirty="0" err="1">
                <a:solidFill>
                  <a:srgbClr val="000000"/>
                </a:solidFill>
                <a:effectLst/>
                <a:highlight>
                  <a:srgbClr val="F7F7F7"/>
                </a:highlight>
                <a:latin typeface="Courier New" panose="02070309020205020404" pitchFamily="49" charset="0"/>
              </a:rPr>
              <a:t>Patent.find</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ApplicationNumberText</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filing_number</a:t>
            </a:r>
            <a:r>
              <a:rPr lang="en-US" b="0" dirty="0">
                <a:solidFill>
                  <a:srgbClr val="000000"/>
                </a:solidFill>
                <a:effectLst/>
                <a:highlight>
                  <a:srgbClr val="F7F7F7"/>
                </a:highlight>
                <a:latin typeface="Courier New" panose="02070309020205020404" pitchFamily="49" charset="0"/>
              </a:rPr>
              <a:t> = </a:t>
            </a:r>
            <a:r>
              <a:rPr lang="en-US" b="0" dirty="0" err="1">
                <a:solidFill>
                  <a:srgbClr val="000000"/>
                </a:solidFill>
                <a:effectLst/>
                <a:highlight>
                  <a:srgbClr val="F7F7F7"/>
                </a:highlight>
                <a:latin typeface="Courier New" panose="02070309020205020404" pitchFamily="49" charset="0"/>
              </a:rPr>
              <a:t>tagstring</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filing_number</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filing_date</a:t>
            </a:r>
            <a:r>
              <a:rPr lang="en-US" b="0" dirty="0">
                <a:solidFill>
                  <a:srgbClr val="000000"/>
                </a:solidFill>
                <a:effectLst/>
                <a:highlight>
                  <a:srgbClr val="F7F7F7"/>
                </a:highlight>
                <a:latin typeface="Courier New" panose="02070309020205020404" pitchFamily="49" charset="0"/>
              </a:rPr>
              <a:t> = </a:t>
            </a:r>
            <a:r>
              <a:rPr lang="en-US" b="0" dirty="0" err="1">
                <a:solidFill>
                  <a:srgbClr val="000000"/>
                </a:solidFill>
                <a:effectLst/>
                <a:highlight>
                  <a:srgbClr val="F7F7F7"/>
                </a:highlight>
                <a:latin typeface="Courier New" panose="02070309020205020404" pitchFamily="49" charset="0"/>
              </a:rPr>
              <a:t>Patent.find</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FilingDate</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filing_date</a:t>
            </a:r>
            <a:r>
              <a:rPr lang="en-US" b="0" dirty="0">
                <a:solidFill>
                  <a:srgbClr val="000000"/>
                </a:solidFill>
                <a:effectLst/>
                <a:highlight>
                  <a:srgbClr val="F7F7F7"/>
                </a:highlight>
                <a:latin typeface="Courier New" panose="02070309020205020404" pitchFamily="49" charset="0"/>
              </a:rPr>
              <a:t> = </a:t>
            </a:r>
            <a:r>
              <a:rPr lang="en-US" b="0" dirty="0" err="1">
                <a:solidFill>
                  <a:srgbClr val="000000"/>
                </a:solidFill>
                <a:effectLst/>
                <a:highlight>
                  <a:srgbClr val="F7F7F7"/>
                </a:highlight>
                <a:latin typeface="Courier New" panose="02070309020205020404" pitchFamily="49" charset="0"/>
              </a:rPr>
              <a:t>tagstring</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filing_date</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examiner = </a:t>
            </a:r>
            <a:r>
              <a:rPr lang="en-US" b="0" dirty="0" err="1">
                <a:solidFill>
                  <a:srgbClr val="000000"/>
                </a:solidFill>
                <a:effectLst/>
                <a:highlight>
                  <a:srgbClr val="F7F7F7"/>
                </a:highlight>
                <a:latin typeface="Courier New" panose="02070309020205020404" pitchFamily="49" charset="0"/>
              </a:rPr>
              <a:t>Patent.find</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PersonFullName</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examiner = </a:t>
            </a:r>
            <a:r>
              <a:rPr lang="en-US" b="0" dirty="0" err="1">
                <a:solidFill>
                  <a:srgbClr val="000000"/>
                </a:solidFill>
                <a:effectLst/>
                <a:highlight>
                  <a:srgbClr val="F7F7F7"/>
                </a:highlight>
                <a:latin typeface="Courier New" panose="02070309020205020404" pitchFamily="49" charset="0"/>
              </a:rPr>
              <a:t>tagstring</a:t>
            </a:r>
            <a:r>
              <a:rPr lang="en-US" b="0" dirty="0">
                <a:solidFill>
                  <a:srgbClr val="000000"/>
                </a:solidFill>
                <a:effectLst/>
                <a:highlight>
                  <a:srgbClr val="F7F7F7"/>
                </a:highlight>
                <a:latin typeface="Courier New" panose="02070309020205020404" pitchFamily="49" charset="0"/>
              </a:rPr>
              <a:t>(examiner)</a:t>
            </a:r>
          </a:p>
          <a:p>
            <a:r>
              <a:rPr lang="en-US" b="0" dirty="0">
                <a:solidFill>
                  <a:srgbClr val="000000"/>
                </a:solidFill>
                <a:effectLst/>
                <a:highlight>
                  <a:srgbClr val="F7F7F7"/>
                </a:highlight>
                <a:latin typeface="Courier New" panose="02070309020205020404" pitchFamily="49" charset="0"/>
              </a:rPr>
              <a:t>        </a:t>
            </a:r>
            <a:r>
              <a:rPr lang="en-US" b="0" dirty="0">
                <a:solidFill>
                  <a:srgbClr val="008000"/>
                </a:solidFill>
                <a:effectLst/>
                <a:highlight>
                  <a:srgbClr val="F7F7F7"/>
                </a:highlight>
                <a:latin typeface="Courier New" panose="02070309020205020404" pitchFamily="49" charset="0"/>
              </a:rPr>
              <a:t># print(examiner)</a:t>
            </a:r>
            <a:endParaRPr lang="en-US" b="0" dirty="0">
              <a:solidFill>
                <a:srgbClr val="000000"/>
              </a:solidFill>
              <a:effectLst/>
              <a:highlight>
                <a:srgbClr val="F7F7F7"/>
              </a:highlight>
              <a:latin typeface="Courier New" panose="02070309020205020404" pitchFamily="49" charset="0"/>
            </a:endParaRPr>
          </a:p>
          <a:p>
            <a:endParaRPr lang="en-US" dirty="0"/>
          </a:p>
        </p:txBody>
      </p:sp>
      <p:sp>
        <p:nvSpPr>
          <p:cNvPr id="4" name="Title 1">
            <a:extLst>
              <a:ext uri="{FF2B5EF4-FFF2-40B4-BE49-F238E27FC236}">
                <a16:creationId xmlns:a16="http://schemas.microsoft.com/office/drawing/2014/main" id="{36E45EA7-45D2-DDD6-B257-52E455B162F9}"/>
              </a:ext>
            </a:extLst>
          </p:cNvPr>
          <p:cNvSpPr>
            <a:spLocks noGrp="1"/>
          </p:cNvSpPr>
          <p:nvPr>
            <p:ph type="title"/>
          </p:nvPr>
        </p:nvSpPr>
        <p:spPr>
          <a:xfrm>
            <a:off x="340360" y="323055"/>
            <a:ext cx="10515600" cy="1325563"/>
          </a:xfrm>
        </p:spPr>
        <p:txBody>
          <a:bodyPr/>
          <a:lstStyle/>
          <a:p>
            <a:r>
              <a:rPr lang="en-US" dirty="0"/>
              <a:t>Python- Parsing XML file from unstructured data</a:t>
            </a:r>
          </a:p>
        </p:txBody>
      </p:sp>
    </p:spTree>
    <p:extLst>
      <p:ext uri="{BB962C8B-B14F-4D97-AF65-F5344CB8AC3E}">
        <p14:creationId xmlns:p14="http://schemas.microsoft.com/office/powerpoint/2010/main" val="50985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A967A-FF8C-5129-77DE-ADD292366CC1}"/>
              </a:ext>
            </a:extLst>
          </p:cNvPr>
          <p:cNvSpPr>
            <a:spLocks noGrp="1"/>
          </p:cNvSpPr>
          <p:nvPr>
            <p:ph idx="1"/>
          </p:nvPr>
        </p:nvSpPr>
        <p:spPr/>
        <p:txBody>
          <a:bodyPr/>
          <a:lstStyle/>
          <a:p>
            <a:pPr marL="0" indent="0">
              <a:buNone/>
            </a:pPr>
            <a:r>
              <a:rPr lang="en-US" sz="2400" b="0" dirty="0">
                <a:solidFill>
                  <a:srgbClr val="000000"/>
                </a:solidFill>
                <a:effectLst/>
              </a:rPr>
              <a:t>Create a </a:t>
            </a:r>
            <a:r>
              <a:rPr lang="en-US" sz="2400" b="0" dirty="0" err="1">
                <a:solidFill>
                  <a:srgbClr val="000000"/>
                </a:solidFill>
                <a:effectLst/>
              </a:rPr>
              <a:t>dataframe</a:t>
            </a:r>
            <a:r>
              <a:rPr lang="en-US" sz="2400" b="0" dirty="0">
                <a:solidFill>
                  <a:srgbClr val="000000"/>
                </a:solidFill>
                <a:effectLst/>
              </a:rPr>
              <a:t> for the parsed dataset and save them out in CSV format. </a:t>
            </a:r>
          </a:p>
          <a:p>
            <a:pPr marL="0" indent="0">
              <a:buNone/>
            </a:pPr>
            <a:br>
              <a:rPr lang="en-US" b="0" dirty="0">
                <a:solidFill>
                  <a:srgbClr val="000000"/>
                </a:solidFill>
                <a:effectLst/>
                <a:highlight>
                  <a:srgbClr val="F7F7F7"/>
                </a:highlight>
                <a:latin typeface="Courier New" panose="02070309020205020404" pitchFamily="49" charset="0"/>
              </a:rPr>
            </a:br>
            <a:r>
              <a:rPr lang="en-US" b="0" dirty="0">
                <a:solidFill>
                  <a:srgbClr val="000000"/>
                </a:solidFill>
                <a:effectLst/>
                <a:highlight>
                  <a:srgbClr val="F7F7F7"/>
                </a:highlight>
                <a:latin typeface="Courier New" panose="02070309020205020404" pitchFamily="49" charset="0"/>
              </a:rPr>
              <a:t>    data = {</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filing_numbers</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filing_numbers</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filing_dates</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filing_dates</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examiners'</a:t>
            </a:r>
            <a:r>
              <a:rPr lang="en-US" b="0" dirty="0" err="1">
                <a:solidFill>
                  <a:srgbClr val="000000"/>
                </a:solidFill>
                <a:effectLst/>
                <a:highlight>
                  <a:srgbClr val="F7F7F7"/>
                </a:highlight>
                <a:latin typeface="Courier New" panose="02070309020205020404" pitchFamily="49" charset="0"/>
              </a:rPr>
              <a:t>:examiners</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output = </a:t>
            </a:r>
            <a:r>
              <a:rPr lang="en-US" b="0" dirty="0" err="1">
                <a:solidFill>
                  <a:srgbClr val="000000"/>
                </a:solidFill>
                <a:effectLst/>
                <a:highlight>
                  <a:srgbClr val="F7F7F7"/>
                </a:highlight>
                <a:latin typeface="Courier New" panose="02070309020205020404" pitchFamily="49" charset="0"/>
              </a:rPr>
              <a:t>pd.DataFrame</a:t>
            </a:r>
            <a:r>
              <a:rPr lang="en-US" b="0" dirty="0">
                <a:solidFill>
                  <a:srgbClr val="000000"/>
                </a:solidFill>
                <a:effectLst/>
                <a:highlight>
                  <a:srgbClr val="F7F7F7"/>
                </a:highlight>
                <a:latin typeface="Courier New" panose="02070309020205020404" pitchFamily="49" charset="0"/>
              </a:rPr>
              <a:t>(data)</a:t>
            </a:r>
          </a:p>
          <a:p>
            <a:r>
              <a:rPr lang="en-US" b="0" dirty="0">
                <a:solidFill>
                  <a:srgbClr val="000000"/>
                </a:solidFill>
                <a:effectLst/>
                <a:highlight>
                  <a:srgbClr val="F7F7F7"/>
                </a:highlight>
                <a:latin typeface="Courier New" panose="02070309020205020404" pitchFamily="49" charset="0"/>
              </a:rPr>
              <a:t>    </a:t>
            </a:r>
            <a:r>
              <a:rPr lang="en-US" b="0" dirty="0">
                <a:solidFill>
                  <a:srgbClr val="795E26"/>
                </a:solidFill>
                <a:effectLst/>
                <a:highlight>
                  <a:srgbClr val="F7F7F7"/>
                </a:highlight>
                <a:latin typeface="Courier New" panose="02070309020205020404" pitchFamily="49" charset="0"/>
              </a:rPr>
              <a:t>print</a:t>
            </a:r>
            <a:r>
              <a:rPr lang="en-US" b="0" dirty="0">
                <a:solidFill>
                  <a:srgbClr val="000000"/>
                </a:solidFill>
                <a:effectLst/>
                <a:highlight>
                  <a:srgbClr val="F7F7F7"/>
                </a:highlight>
                <a:latin typeface="Courier New" panose="02070309020205020404" pitchFamily="49" charset="0"/>
              </a:rPr>
              <a:t>(output)</a:t>
            </a:r>
          </a:p>
          <a:p>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output.to_csv</a:t>
            </a:r>
            <a:r>
              <a:rPr lang="en-US" b="0" dirty="0">
                <a:solidFill>
                  <a:srgbClr val="000000"/>
                </a:solidFill>
                <a:effectLst/>
                <a:highlight>
                  <a:srgbClr val="F7F7F7"/>
                </a:highlight>
                <a:latin typeface="Courier New" panose="02070309020205020404" pitchFamily="49" charset="0"/>
              </a:rPr>
              <a:t>(rf</a:t>
            </a:r>
            <a:r>
              <a:rPr lang="en-US" b="0" dirty="0">
                <a:solidFill>
                  <a:srgbClr val="A31515"/>
                </a:solidFill>
                <a:effectLst/>
                <a:highlight>
                  <a:srgbClr val="F7F7F7"/>
                </a:highlight>
                <a:latin typeface="Courier New" panose="02070309020205020404" pitchFamily="49" charset="0"/>
              </a:rPr>
              <a:t>’yourpath.csv'</a:t>
            </a:r>
            <a:r>
              <a:rPr lang="en-US" b="0" dirty="0">
                <a:solidFill>
                  <a:srgbClr val="000000"/>
                </a:solidFill>
                <a:effectLst/>
                <a:highlight>
                  <a:srgbClr val="F7F7F7"/>
                </a:highlight>
                <a:latin typeface="Courier New" panose="02070309020205020404" pitchFamily="49" charset="0"/>
              </a:rPr>
              <a:t>)</a:t>
            </a:r>
            <a:br>
              <a:rPr lang="en-US" b="0" dirty="0">
                <a:solidFill>
                  <a:srgbClr val="000000"/>
                </a:solidFill>
                <a:effectLst/>
                <a:highlight>
                  <a:srgbClr val="F7F7F7"/>
                </a:highlight>
                <a:latin typeface="Courier New" panose="02070309020205020404" pitchFamily="49" charset="0"/>
              </a:rPr>
            </a:br>
            <a:endParaRPr lang="en-US" b="0" dirty="0">
              <a:solidFill>
                <a:srgbClr val="000000"/>
              </a:solidFill>
              <a:effectLst/>
              <a:highlight>
                <a:srgbClr val="F7F7F7"/>
              </a:highlight>
              <a:latin typeface="Courier New" panose="02070309020205020404" pitchFamily="49" charset="0"/>
            </a:endParaRPr>
          </a:p>
          <a:p>
            <a:endParaRPr lang="en-US" dirty="0"/>
          </a:p>
        </p:txBody>
      </p:sp>
      <p:sp>
        <p:nvSpPr>
          <p:cNvPr id="4" name="Title 1">
            <a:extLst>
              <a:ext uri="{FF2B5EF4-FFF2-40B4-BE49-F238E27FC236}">
                <a16:creationId xmlns:a16="http://schemas.microsoft.com/office/drawing/2014/main" id="{A760100C-B741-713A-B385-1EE837FBA8DF}"/>
              </a:ext>
            </a:extLst>
          </p:cNvPr>
          <p:cNvSpPr>
            <a:spLocks noGrp="1"/>
          </p:cNvSpPr>
          <p:nvPr>
            <p:ph type="title"/>
          </p:nvPr>
        </p:nvSpPr>
        <p:spPr>
          <a:xfrm>
            <a:off x="320040" y="324485"/>
            <a:ext cx="10515600" cy="1325563"/>
          </a:xfrm>
        </p:spPr>
        <p:txBody>
          <a:bodyPr/>
          <a:lstStyle/>
          <a:p>
            <a:r>
              <a:rPr lang="en-US" dirty="0"/>
              <a:t>Python- Parsing XML file from unstructured data</a:t>
            </a:r>
          </a:p>
        </p:txBody>
      </p:sp>
    </p:spTree>
    <p:extLst>
      <p:ext uri="{BB962C8B-B14F-4D97-AF65-F5344CB8AC3E}">
        <p14:creationId xmlns:p14="http://schemas.microsoft.com/office/powerpoint/2010/main" val="2472064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1326-59B6-13FF-51E3-F23CC4D169D6}"/>
              </a:ext>
            </a:extLst>
          </p:cNvPr>
          <p:cNvSpPr>
            <a:spLocks noGrp="1"/>
          </p:cNvSpPr>
          <p:nvPr>
            <p:ph type="title"/>
          </p:nvPr>
        </p:nvSpPr>
        <p:spPr/>
        <p:txBody>
          <a:bodyPr/>
          <a:lstStyle/>
          <a:p>
            <a:r>
              <a:rPr lang="en-US" dirty="0"/>
              <a:t>From numeric data analysis to textual analysis </a:t>
            </a:r>
          </a:p>
        </p:txBody>
      </p:sp>
      <p:pic>
        <p:nvPicPr>
          <p:cNvPr id="5" name="Content Placeholder 4">
            <a:extLst>
              <a:ext uri="{FF2B5EF4-FFF2-40B4-BE49-F238E27FC236}">
                <a16:creationId xmlns:a16="http://schemas.microsoft.com/office/drawing/2014/main" id="{07D47038-E9E5-6009-24BC-5AFD5E9B6A5A}"/>
              </a:ext>
            </a:extLst>
          </p:cNvPr>
          <p:cNvPicPr>
            <a:picLocks noGrp="1" noChangeAspect="1"/>
          </p:cNvPicPr>
          <p:nvPr>
            <p:ph idx="1"/>
          </p:nvPr>
        </p:nvPicPr>
        <p:blipFill>
          <a:blip r:embed="rId2"/>
          <a:stretch>
            <a:fillRect/>
          </a:stretch>
        </p:blipFill>
        <p:spPr>
          <a:xfrm>
            <a:off x="1948041" y="3000746"/>
            <a:ext cx="8050792" cy="2787539"/>
          </a:xfrm>
        </p:spPr>
      </p:pic>
      <p:sp>
        <p:nvSpPr>
          <p:cNvPr id="6" name="Content Placeholder 2">
            <a:extLst>
              <a:ext uri="{FF2B5EF4-FFF2-40B4-BE49-F238E27FC236}">
                <a16:creationId xmlns:a16="http://schemas.microsoft.com/office/drawing/2014/main" id="{F7BCAAAE-5938-3D88-D8CD-FAAFCEAA9465}"/>
              </a:ext>
            </a:extLst>
          </p:cNvPr>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000000"/>
                </a:solidFill>
              </a:rPr>
              <a:t>We can always convert text into numeric vectors with n dimensions/elements. </a:t>
            </a:r>
          </a:p>
          <a:p>
            <a:endParaRPr lang="en-US" dirty="0"/>
          </a:p>
        </p:txBody>
      </p:sp>
    </p:spTree>
    <p:extLst>
      <p:ext uri="{BB962C8B-B14F-4D97-AF65-F5344CB8AC3E}">
        <p14:creationId xmlns:p14="http://schemas.microsoft.com/office/powerpoint/2010/main" val="503710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528B-ED27-FECD-0CC5-3826D87F4D4F}"/>
              </a:ext>
            </a:extLst>
          </p:cNvPr>
          <p:cNvSpPr>
            <a:spLocks noGrp="1"/>
          </p:cNvSpPr>
          <p:nvPr>
            <p:ph type="title"/>
          </p:nvPr>
        </p:nvSpPr>
        <p:spPr/>
        <p:txBody>
          <a:bodyPr/>
          <a:lstStyle/>
          <a:p>
            <a:r>
              <a:rPr lang="en-US" dirty="0"/>
              <a:t>Python- Sentence Encoding</a:t>
            </a:r>
          </a:p>
        </p:txBody>
      </p:sp>
      <p:sp>
        <p:nvSpPr>
          <p:cNvPr id="3" name="Content Placeholder 2">
            <a:extLst>
              <a:ext uri="{FF2B5EF4-FFF2-40B4-BE49-F238E27FC236}">
                <a16:creationId xmlns:a16="http://schemas.microsoft.com/office/drawing/2014/main" id="{B41235A7-74B0-27C7-B189-B5C4799994C8}"/>
              </a:ext>
            </a:extLst>
          </p:cNvPr>
          <p:cNvSpPr>
            <a:spLocks noGrp="1"/>
          </p:cNvSpPr>
          <p:nvPr>
            <p:ph idx="1"/>
          </p:nvPr>
        </p:nvSpPr>
        <p:spPr>
          <a:xfrm>
            <a:off x="767080" y="1419225"/>
            <a:ext cx="10515600" cy="4351338"/>
          </a:xfrm>
        </p:spPr>
        <p:txBody>
          <a:bodyPr/>
          <a:lstStyle/>
          <a:p>
            <a:pPr marL="0" indent="0">
              <a:buNone/>
            </a:pPr>
            <a:r>
              <a:rPr lang="en-US" sz="2400" b="0" dirty="0">
                <a:effectLst/>
                <a:highlight>
                  <a:srgbClr val="F7F7F7"/>
                </a:highlight>
              </a:rPr>
              <a:t>Install and import </a:t>
            </a:r>
            <a:r>
              <a:rPr lang="en-US" sz="2400" dirty="0">
                <a:highlight>
                  <a:srgbClr val="F7F7F7"/>
                </a:highlight>
              </a:rPr>
              <a:t>some packages</a:t>
            </a:r>
            <a:endParaRPr lang="en-US" sz="2400" b="0" dirty="0">
              <a:effectLst/>
              <a:highlight>
                <a:srgbClr val="F7F7F7"/>
              </a:highlight>
            </a:endParaRPr>
          </a:p>
          <a:p>
            <a:endParaRPr lang="en-US" sz="2000" dirty="0">
              <a:solidFill>
                <a:srgbClr val="0000FF"/>
              </a:solidFill>
              <a:highlight>
                <a:srgbClr val="F7F7F7"/>
              </a:highlight>
              <a:latin typeface="Courier New" panose="02070309020205020404" pitchFamily="49" charset="0"/>
            </a:endParaRPr>
          </a:p>
          <a:p>
            <a:r>
              <a:rPr lang="en-US" sz="2000" b="0" dirty="0">
                <a:solidFill>
                  <a:srgbClr val="0000FF"/>
                </a:solidFill>
                <a:effectLst/>
                <a:highlight>
                  <a:srgbClr val="F7F7F7"/>
                </a:highlight>
                <a:latin typeface="Courier New" panose="02070309020205020404" pitchFamily="49" charset="0"/>
              </a:rPr>
              <a:t>!</a:t>
            </a:r>
            <a:r>
              <a:rPr lang="en-US" sz="2000" b="0" dirty="0">
                <a:solidFill>
                  <a:srgbClr val="000000"/>
                </a:solidFill>
                <a:effectLst/>
                <a:highlight>
                  <a:srgbClr val="F7F7F7"/>
                </a:highlight>
                <a:latin typeface="Courier New" panose="02070309020205020404" pitchFamily="49" charset="0"/>
              </a:rPr>
              <a:t>pip install </a:t>
            </a:r>
            <a:r>
              <a:rPr lang="en-US" sz="2000" b="0" dirty="0" err="1">
                <a:solidFill>
                  <a:srgbClr val="000000"/>
                </a:solidFill>
                <a:effectLst/>
                <a:highlight>
                  <a:srgbClr val="F7F7F7"/>
                </a:highlight>
                <a:latin typeface="Courier New" panose="02070309020205020404" pitchFamily="49" charset="0"/>
              </a:rPr>
              <a:t>tensorflow_text</a:t>
            </a:r>
            <a:endParaRPr lang="en-US" sz="2000" b="0" dirty="0">
              <a:solidFill>
                <a:srgbClr val="000000"/>
              </a:solidFill>
              <a:effectLst/>
              <a:highlight>
                <a:srgbClr val="F7F7F7"/>
              </a:highlight>
              <a:latin typeface="Courier New" panose="02070309020205020404" pitchFamily="49" charset="0"/>
            </a:endParaRPr>
          </a:p>
          <a:p>
            <a:r>
              <a:rPr lang="en-US" sz="2000" b="0" dirty="0">
                <a:solidFill>
                  <a:srgbClr val="AF00DB"/>
                </a:solidFill>
                <a:effectLst/>
                <a:highlight>
                  <a:srgbClr val="F7F7F7"/>
                </a:highlight>
                <a:latin typeface="Courier New" panose="02070309020205020404" pitchFamily="49" charset="0"/>
              </a:rPr>
              <a:t>import</a:t>
            </a:r>
            <a:r>
              <a:rPr lang="en-US" sz="2000" b="0" dirty="0">
                <a:solidFill>
                  <a:srgbClr val="000000"/>
                </a:solidFill>
                <a:effectLst/>
                <a:highlight>
                  <a:srgbClr val="F7F7F7"/>
                </a:highlight>
                <a:latin typeface="Courier New" panose="02070309020205020404" pitchFamily="49" charset="0"/>
              </a:rPr>
              <a:t> </a:t>
            </a:r>
            <a:r>
              <a:rPr lang="en-US" sz="2000" b="0" dirty="0" err="1">
                <a:solidFill>
                  <a:srgbClr val="000000"/>
                </a:solidFill>
                <a:effectLst/>
                <a:highlight>
                  <a:srgbClr val="F7F7F7"/>
                </a:highlight>
                <a:latin typeface="Courier New" panose="02070309020205020404" pitchFamily="49" charset="0"/>
              </a:rPr>
              <a:t>tensorflow_hub</a:t>
            </a:r>
            <a:r>
              <a:rPr lang="en-US" sz="2000" b="0" dirty="0">
                <a:solidFill>
                  <a:srgbClr val="000000"/>
                </a:solidFill>
                <a:effectLst/>
                <a:highlight>
                  <a:srgbClr val="F7F7F7"/>
                </a:highlight>
                <a:latin typeface="Courier New" panose="02070309020205020404" pitchFamily="49" charset="0"/>
              </a:rPr>
              <a:t> </a:t>
            </a:r>
            <a:r>
              <a:rPr lang="en-US" sz="2000" b="0" dirty="0">
                <a:solidFill>
                  <a:srgbClr val="AF00DB"/>
                </a:solidFill>
                <a:effectLst/>
                <a:highlight>
                  <a:srgbClr val="F7F7F7"/>
                </a:highlight>
                <a:latin typeface="Courier New" panose="02070309020205020404" pitchFamily="49" charset="0"/>
              </a:rPr>
              <a:t>as</a:t>
            </a:r>
            <a:r>
              <a:rPr lang="en-US" sz="2000" b="0" dirty="0">
                <a:solidFill>
                  <a:srgbClr val="000000"/>
                </a:solidFill>
                <a:effectLst/>
                <a:highlight>
                  <a:srgbClr val="F7F7F7"/>
                </a:highlight>
                <a:latin typeface="Courier New" panose="02070309020205020404" pitchFamily="49" charset="0"/>
              </a:rPr>
              <a:t> hub</a:t>
            </a:r>
          </a:p>
          <a:p>
            <a:r>
              <a:rPr lang="en-US" sz="2000" b="0" dirty="0">
                <a:solidFill>
                  <a:srgbClr val="AF00DB"/>
                </a:solidFill>
                <a:effectLst/>
                <a:highlight>
                  <a:srgbClr val="F7F7F7"/>
                </a:highlight>
                <a:latin typeface="Courier New" panose="02070309020205020404" pitchFamily="49" charset="0"/>
              </a:rPr>
              <a:t>import</a:t>
            </a:r>
            <a:r>
              <a:rPr lang="en-US" sz="2000" b="0" dirty="0">
                <a:solidFill>
                  <a:srgbClr val="000000"/>
                </a:solidFill>
                <a:effectLst/>
                <a:highlight>
                  <a:srgbClr val="F7F7F7"/>
                </a:highlight>
                <a:latin typeface="Courier New" panose="02070309020205020404" pitchFamily="49" charset="0"/>
              </a:rPr>
              <a:t> </a:t>
            </a:r>
            <a:r>
              <a:rPr lang="en-US" sz="2000" b="0" dirty="0" err="1">
                <a:solidFill>
                  <a:srgbClr val="000000"/>
                </a:solidFill>
                <a:effectLst/>
                <a:highlight>
                  <a:srgbClr val="F7F7F7"/>
                </a:highlight>
                <a:latin typeface="Courier New" panose="02070309020205020404" pitchFamily="49" charset="0"/>
              </a:rPr>
              <a:t>tensorflow</a:t>
            </a:r>
            <a:r>
              <a:rPr lang="en-US" sz="2000" b="0" dirty="0">
                <a:solidFill>
                  <a:srgbClr val="000000"/>
                </a:solidFill>
                <a:effectLst/>
                <a:highlight>
                  <a:srgbClr val="F7F7F7"/>
                </a:highlight>
                <a:latin typeface="Courier New" panose="02070309020205020404" pitchFamily="49" charset="0"/>
              </a:rPr>
              <a:t> </a:t>
            </a:r>
            <a:r>
              <a:rPr lang="en-US" sz="2000" b="0" dirty="0">
                <a:solidFill>
                  <a:srgbClr val="AF00DB"/>
                </a:solidFill>
                <a:effectLst/>
                <a:highlight>
                  <a:srgbClr val="F7F7F7"/>
                </a:highlight>
                <a:latin typeface="Courier New" panose="02070309020205020404" pitchFamily="49" charset="0"/>
              </a:rPr>
              <a:t>as</a:t>
            </a:r>
            <a:r>
              <a:rPr lang="en-US" sz="2000" b="0" dirty="0">
                <a:solidFill>
                  <a:srgbClr val="000000"/>
                </a:solidFill>
                <a:effectLst/>
                <a:highlight>
                  <a:srgbClr val="F7F7F7"/>
                </a:highlight>
                <a:latin typeface="Courier New" panose="02070309020205020404" pitchFamily="49" charset="0"/>
              </a:rPr>
              <a:t> </a:t>
            </a:r>
            <a:r>
              <a:rPr lang="en-US" sz="2000" b="0" dirty="0" err="1">
                <a:solidFill>
                  <a:srgbClr val="000000"/>
                </a:solidFill>
                <a:effectLst/>
                <a:highlight>
                  <a:srgbClr val="F7F7F7"/>
                </a:highlight>
                <a:latin typeface="Courier New" panose="02070309020205020404" pitchFamily="49" charset="0"/>
              </a:rPr>
              <a:t>tf</a:t>
            </a:r>
            <a:endParaRPr lang="en-US" sz="2000" b="0" dirty="0">
              <a:solidFill>
                <a:srgbClr val="000000"/>
              </a:solidFill>
              <a:effectLst/>
              <a:highlight>
                <a:srgbClr val="F7F7F7"/>
              </a:highlight>
              <a:latin typeface="Courier New" panose="02070309020205020404" pitchFamily="49" charset="0"/>
            </a:endParaRPr>
          </a:p>
          <a:p>
            <a:r>
              <a:rPr lang="en-US" sz="2000" b="0" dirty="0">
                <a:solidFill>
                  <a:srgbClr val="AF00DB"/>
                </a:solidFill>
                <a:effectLst/>
                <a:highlight>
                  <a:srgbClr val="F7F7F7"/>
                </a:highlight>
                <a:latin typeface="Courier New" panose="02070309020205020404" pitchFamily="49" charset="0"/>
              </a:rPr>
              <a:t>import</a:t>
            </a:r>
            <a:r>
              <a:rPr lang="en-US" sz="2000" b="0" dirty="0">
                <a:solidFill>
                  <a:srgbClr val="000000"/>
                </a:solidFill>
                <a:effectLst/>
                <a:highlight>
                  <a:srgbClr val="F7F7F7"/>
                </a:highlight>
                <a:latin typeface="Courier New" panose="02070309020205020404" pitchFamily="49" charset="0"/>
              </a:rPr>
              <a:t> </a:t>
            </a:r>
            <a:r>
              <a:rPr lang="en-US" sz="2000" b="0" dirty="0" err="1">
                <a:solidFill>
                  <a:srgbClr val="000000"/>
                </a:solidFill>
                <a:effectLst/>
                <a:highlight>
                  <a:srgbClr val="F7F7F7"/>
                </a:highlight>
                <a:latin typeface="Courier New" panose="02070309020205020404" pitchFamily="49" charset="0"/>
              </a:rPr>
              <a:t>matplotlib.pyplot</a:t>
            </a:r>
            <a:r>
              <a:rPr lang="en-US" sz="2000" b="0" dirty="0">
                <a:solidFill>
                  <a:srgbClr val="000000"/>
                </a:solidFill>
                <a:effectLst/>
                <a:highlight>
                  <a:srgbClr val="F7F7F7"/>
                </a:highlight>
                <a:latin typeface="Courier New" panose="02070309020205020404" pitchFamily="49" charset="0"/>
              </a:rPr>
              <a:t> </a:t>
            </a:r>
            <a:r>
              <a:rPr lang="en-US" sz="2000" b="0" dirty="0">
                <a:solidFill>
                  <a:srgbClr val="AF00DB"/>
                </a:solidFill>
                <a:effectLst/>
                <a:highlight>
                  <a:srgbClr val="F7F7F7"/>
                </a:highlight>
                <a:latin typeface="Courier New" panose="02070309020205020404" pitchFamily="49" charset="0"/>
              </a:rPr>
              <a:t>as</a:t>
            </a:r>
            <a:r>
              <a:rPr lang="en-US" sz="2000" b="0" dirty="0">
                <a:solidFill>
                  <a:srgbClr val="000000"/>
                </a:solidFill>
                <a:effectLst/>
                <a:highlight>
                  <a:srgbClr val="F7F7F7"/>
                </a:highlight>
                <a:latin typeface="Courier New" panose="02070309020205020404" pitchFamily="49" charset="0"/>
              </a:rPr>
              <a:t> </a:t>
            </a:r>
            <a:r>
              <a:rPr lang="en-US" sz="2000" b="0" dirty="0" err="1">
                <a:solidFill>
                  <a:srgbClr val="000000"/>
                </a:solidFill>
                <a:effectLst/>
                <a:highlight>
                  <a:srgbClr val="F7F7F7"/>
                </a:highlight>
                <a:latin typeface="Courier New" panose="02070309020205020404" pitchFamily="49" charset="0"/>
              </a:rPr>
              <a:t>plt</a:t>
            </a:r>
            <a:endParaRPr lang="en-US" sz="2000" b="0" dirty="0">
              <a:solidFill>
                <a:srgbClr val="000000"/>
              </a:solidFill>
              <a:effectLst/>
              <a:highlight>
                <a:srgbClr val="F7F7F7"/>
              </a:highlight>
              <a:latin typeface="Courier New" panose="02070309020205020404" pitchFamily="49" charset="0"/>
            </a:endParaRPr>
          </a:p>
          <a:p>
            <a:r>
              <a:rPr lang="en-US" sz="2000" b="0" dirty="0">
                <a:solidFill>
                  <a:srgbClr val="AF00DB"/>
                </a:solidFill>
                <a:effectLst/>
                <a:highlight>
                  <a:srgbClr val="F7F7F7"/>
                </a:highlight>
                <a:latin typeface="Courier New" panose="02070309020205020404" pitchFamily="49" charset="0"/>
              </a:rPr>
              <a:t>import</a:t>
            </a:r>
            <a:r>
              <a:rPr lang="en-US" sz="2000" b="0" dirty="0">
                <a:solidFill>
                  <a:srgbClr val="000000"/>
                </a:solidFill>
                <a:effectLst/>
                <a:highlight>
                  <a:srgbClr val="F7F7F7"/>
                </a:highlight>
                <a:latin typeface="Courier New" panose="02070309020205020404" pitchFamily="49" charset="0"/>
              </a:rPr>
              <a:t> </a:t>
            </a:r>
            <a:r>
              <a:rPr lang="en-US" sz="2000" b="0" dirty="0" err="1">
                <a:solidFill>
                  <a:srgbClr val="000000"/>
                </a:solidFill>
                <a:effectLst/>
                <a:highlight>
                  <a:srgbClr val="F7F7F7"/>
                </a:highlight>
                <a:latin typeface="Courier New" panose="02070309020205020404" pitchFamily="49" charset="0"/>
              </a:rPr>
              <a:t>numpy</a:t>
            </a:r>
            <a:r>
              <a:rPr lang="en-US" sz="2000" b="0" dirty="0">
                <a:solidFill>
                  <a:srgbClr val="000000"/>
                </a:solidFill>
                <a:effectLst/>
                <a:highlight>
                  <a:srgbClr val="F7F7F7"/>
                </a:highlight>
                <a:latin typeface="Courier New" panose="02070309020205020404" pitchFamily="49" charset="0"/>
              </a:rPr>
              <a:t> </a:t>
            </a:r>
            <a:r>
              <a:rPr lang="en-US" sz="2000" b="0" dirty="0">
                <a:solidFill>
                  <a:srgbClr val="AF00DB"/>
                </a:solidFill>
                <a:effectLst/>
                <a:highlight>
                  <a:srgbClr val="F7F7F7"/>
                </a:highlight>
                <a:latin typeface="Courier New" panose="02070309020205020404" pitchFamily="49" charset="0"/>
              </a:rPr>
              <a:t>as</a:t>
            </a:r>
            <a:r>
              <a:rPr lang="en-US" sz="2000" b="0" dirty="0">
                <a:solidFill>
                  <a:srgbClr val="000000"/>
                </a:solidFill>
                <a:effectLst/>
                <a:highlight>
                  <a:srgbClr val="F7F7F7"/>
                </a:highlight>
                <a:latin typeface="Courier New" panose="02070309020205020404" pitchFamily="49" charset="0"/>
              </a:rPr>
              <a:t> np</a:t>
            </a:r>
          </a:p>
          <a:p>
            <a:r>
              <a:rPr lang="en-US" sz="2000" b="0" dirty="0">
                <a:solidFill>
                  <a:srgbClr val="AF00DB"/>
                </a:solidFill>
                <a:effectLst/>
                <a:highlight>
                  <a:srgbClr val="F7F7F7"/>
                </a:highlight>
                <a:latin typeface="Courier New" panose="02070309020205020404" pitchFamily="49" charset="0"/>
              </a:rPr>
              <a:t>import</a:t>
            </a:r>
            <a:r>
              <a:rPr lang="en-US" sz="2000" b="0" dirty="0">
                <a:solidFill>
                  <a:srgbClr val="000000"/>
                </a:solidFill>
                <a:effectLst/>
                <a:highlight>
                  <a:srgbClr val="F7F7F7"/>
                </a:highlight>
                <a:latin typeface="Courier New" panose="02070309020205020404" pitchFamily="49" charset="0"/>
              </a:rPr>
              <a:t> </a:t>
            </a:r>
            <a:r>
              <a:rPr lang="en-US" sz="2000" b="0" dirty="0" err="1">
                <a:solidFill>
                  <a:srgbClr val="000000"/>
                </a:solidFill>
                <a:effectLst/>
                <a:highlight>
                  <a:srgbClr val="F7F7F7"/>
                </a:highlight>
                <a:latin typeface="Courier New" panose="02070309020205020404" pitchFamily="49" charset="0"/>
              </a:rPr>
              <a:t>os</a:t>
            </a:r>
            <a:endParaRPr lang="en-US" sz="2000" b="0" dirty="0">
              <a:solidFill>
                <a:srgbClr val="000000"/>
              </a:solidFill>
              <a:effectLst/>
              <a:highlight>
                <a:srgbClr val="F7F7F7"/>
              </a:highlight>
              <a:latin typeface="Courier New" panose="02070309020205020404" pitchFamily="49" charset="0"/>
            </a:endParaRPr>
          </a:p>
          <a:p>
            <a:r>
              <a:rPr lang="en-US" sz="2000" b="0" dirty="0">
                <a:solidFill>
                  <a:srgbClr val="AF00DB"/>
                </a:solidFill>
                <a:effectLst/>
                <a:highlight>
                  <a:srgbClr val="F7F7F7"/>
                </a:highlight>
                <a:latin typeface="Courier New" panose="02070309020205020404" pitchFamily="49" charset="0"/>
              </a:rPr>
              <a:t>import</a:t>
            </a:r>
            <a:r>
              <a:rPr lang="en-US" sz="2000" b="0" dirty="0">
                <a:solidFill>
                  <a:srgbClr val="000000"/>
                </a:solidFill>
                <a:effectLst/>
                <a:highlight>
                  <a:srgbClr val="F7F7F7"/>
                </a:highlight>
                <a:latin typeface="Courier New" panose="02070309020205020404" pitchFamily="49" charset="0"/>
              </a:rPr>
              <a:t> pandas </a:t>
            </a:r>
            <a:r>
              <a:rPr lang="en-US" sz="2000" b="0" dirty="0">
                <a:solidFill>
                  <a:srgbClr val="AF00DB"/>
                </a:solidFill>
                <a:effectLst/>
                <a:highlight>
                  <a:srgbClr val="F7F7F7"/>
                </a:highlight>
                <a:latin typeface="Courier New" panose="02070309020205020404" pitchFamily="49" charset="0"/>
              </a:rPr>
              <a:t>as</a:t>
            </a:r>
            <a:r>
              <a:rPr lang="en-US" sz="2000" b="0" dirty="0">
                <a:solidFill>
                  <a:srgbClr val="000000"/>
                </a:solidFill>
                <a:effectLst/>
                <a:highlight>
                  <a:srgbClr val="F7F7F7"/>
                </a:highlight>
                <a:latin typeface="Courier New" panose="02070309020205020404" pitchFamily="49" charset="0"/>
              </a:rPr>
              <a:t> pd</a:t>
            </a:r>
          </a:p>
          <a:p>
            <a:r>
              <a:rPr lang="en-US" sz="2000" b="0" dirty="0">
                <a:solidFill>
                  <a:srgbClr val="AF00DB"/>
                </a:solidFill>
                <a:effectLst/>
                <a:highlight>
                  <a:srgbClr val="F7F7F7"/>
                </a:highlight>
                <a:latin typeface="Courier New" panose="02070309020205020404" pitchFamily="49" charset="0"/>
              </a:rPr>
              <a:t>import</a:t>
            </a:r>
            <a:r>
              <a:rPr lang="en-US" sz="2000" b="0" dirty="0">
                <a:solidFill>
                  <a:srgbClr val="000000"/>
                </a:solidFill>
                <a:effectLst/>
                <a:highlight>
                  <a:srgbClr val="F7F7F7"/>
                </a:highlight>
                <a:latin typeface="Courier New" panose="02070309020205020404" pitchFamily="49" charset="0"/>
              </a:rPr>
              <a:t> re</a:t>
            </a:r>
          </a:p>
          <a:p>
            <a:r>
              <a:rPr lang="en-US" sz="2000" b="0" dirty="0">
                <a:solidFill>
                  <a:srgbClr val="AF00DB"/>
                </a:solidFill>
                <a:effectLst/>
                <a:highlight>
                  <a:srgbClr val="F7F7F7"/>
                </a:highlight>
                <a:latin typeface="Courier New" panose="02070309020205020404" pitchFamily="49" charset="0"/>
              </a:rPr>
              <a:t>import</a:t>
            </a:r>
            <a:r>
              <a:rPr lang="en-US" sz="2000" b="0" dirty="0">
                <a:solidFill>
                  <a:srgbClr val="000000"/>
                </a:solidFill>
                <a:effectLst/>
                <a:highlight>
                  <a:srgbClr val="F7F7F7"/>
                </a:highlight>
                <a:latin typeface="Courier New" panose="02070309020205020404" pitchFamily="49" charset="0"/>
              </a:rPr>
              <a:t> </a:t>
            </a:r>
            <a:r>
              <a:rPr lang="en-US" sz="2000" b="0" dirty="0" err="1">
                <a:solidFill>
                  <a:srgbClr val="000000"/>
                </a:solidFill>
                <a:effectLst/>
                <a:highlight>
                  <a:srgbClr val="F7F7F7"/>
                </a:highlight>
                <a:latin typeface="Courier New" panose="02070309020205020404" pitchFamily="49" charset="0"/>
              </a:rPr>
              <a:t>tensorflow_text</a:t>
            </a:r>
            <a:r>
              <a:rPr lang="en-US" sz="2000" b="0" dirty="0">
                <a:solidFill>
                  <a:srgbClr val="000000"/>
                </a:solidFill>
                <a:effectLst/>
                <a:highlight>
                  <a:srgbClr val="F7F7F7"/>
                </a:highlight>
                <a:latin typeface="Courier New" panose="02070309020205020404" pitchFamily="49" charset="0"/>
              </a:rPr>
              <a:t> </a:t>
            </a:r>
            <a:r>
              <a:rPr lang="en-US" sz="2000" b="0" dirty="0">
                <a:solidFill>
                  <a:srgbClr val="AF00DB"/>
                </a:solidFill>
                <a:effectLst/>
                <a:highlight>
                  <a:srgbClr val="F7F7F7"/>
                </a:highlight>
                <a:latin typeface="Courier New" panose="02070309020205020404" pitchFamily="49" charset="0"/>
              </a:rPr>
              <a:t>as</a:t>
            </a:r>
            <a:r>
              <a:rPr lang="en-US" sz="2000" b="0" dirty="0">
                <a:solidFill>
                  <a:srgbClr val="000000"/>
                </a:solidFill>
                <a:effectLst/>
                <a:highlight>
                  <a:srgbClr val="F7F7F7"/>
                </a:highlight>
                <a:latin typeface="Courier New" panose="02070309020205020404" pitchFamily="49" charset="0"/>
              </a:rPr>
              <a:t> text  </a:t>
            </a:r>
            <a:r>
              <a:rPr lang="en-US" sz="2000" b="0" dirty="0">
                <a:solidFill>
                  <a:srgbClr val="008000"/>
                </a:solidFill>
                <a:effectLst/>
                <a:highlight>
                  <a:srgbClr val="F7F7F7"/>
                </a:highlight>
                <a:latin typeface="Courier New" panose="02070309020205020404" pitchFamily="49" charset="0"/>
              </a:rPr>
              <a:t># Registers the ops.</a:t>
            </a:r>
            <a:endParaRPr lang="en-US" sz="2000" b="0" dirty="0">
              <a:solidFill>
                <a:srgbClr val="000000"/>
              </a:solidFill>
              <a:effectLst/>
              <a:highlight>
                <a:srgbClr val="F7F7F7"/>
              </a:highlight>
              <a:latin typeface="Courier New" panose="02070309020205020404" pitchFamily="49" charset="0"/>
            </a:endParaRPr>
          </a:p>
          <a:p>
            <a:endParaRPr lang="en-US" sz="2000" dirty="0"/>
          </a:p>
        </p:txBody>
      </p:sp>
    </p:spTree>
    <p:extLst>
      <p:ext uri="{BB962C8B-B14F-4D97-AF65-F5344CB8AC3E}">
        <p14:creationId xmlns:p14="http://schemas.microsoft.com/office/powerpoint/2010/main" val="511162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B6C4-BF51-A578-4608-B3963FA8E313}"/>
              </a:ext>
            </a:extLst>
          </p:cNvPr>
          <p:cNvSpPr>
            <a:spLocks noGrp="1"/>
          </p:cNvSpPr>
          <p:nvPr>
            <p:ph type="title"/>
          </p:nvPr>
        </p:nvSpPr>
        <p:spPr/>
        <p:txBody>
          <a:bodyPr/>
          <a:lstStyle/>
          <a:p>
            <a:r>
              <a:rPr lang="en-US" dirty="0"/>
              <a:t>Python- Sentence Encoding</a:t>
            </a:r>
          </a:p>
        </p:txBody>
      </p:sp>
      <p:sp>
        <p:nvSpPr>
          <p:cNvPr id="3" name="Content Placeholder 2">
            <a:extLst>
              <a:ext uri="{FF2B5EF4-FFF2-40B4-BE49-F238E27FC236}">
                <a16:creationId xmlns:a16="http://schemas.microsoft.com/office/drawing/2014/main" id="{EF56EFBF-D87F-1E38-FFFA-F06C39FB6A33}"/>
              </a:ext>
            </a:extLst>
          </p:cNvPr>
          <p:cNvSpPr>
            <a:spLocks noGrp="1"/>
          </p:cNvSpPr>
          <p:nvPr>
            <p:ph idx="1"/>
          </p:nvPr>
        </p:nvSpPr>
        <p:spPr>
          <a:xfrm>
            <a:off x="838200" y="1530985"/>
            <a:ext cx="10515600" cy="4351338"/>
          </a:xfrm>
        </p:spPr>
        <p:txBody>
          <a:bodyPr/>
          <a:lstStyle/>
          <a:p>
            <a:pPr marL="0" indent="0">
              <a:buNone/>
            </a:pPr>
            <a:r>
              <a:rPr lang="en-US" sz="2400" b="0" dirty="0">
                <a:effectLst/>
              </a:rPr>
              <a:t>Loading the encoding/embedding model and load the input text data</a:t>
            </a:r>
          </a:p>
          <a:p>
            <a:pPr marL="0" indent="0">
              <a:buNone/>
            </a:pPr>
            <a:endParaRPr lang="en-US" sz="2400" b="0" dirty="0">
              <a:effectLst/>
            </a:endParaRPr>
          </a:p>
          <a:p>
            <a:r>
              <a:rPr lang="en-US" b="0" dirty="0" err="1">
                <a:solidFill>
                  <a:srgbClr val="000000"/>
                </a:solidFill>
                <a:effectLst/>
                <a:highlight>
                  <a:srgbClr val="F7F7F7"/>
                </a:highlight>
                <a:latin typeface="Courier New" panose="02070309020205020404" pitchFamily="49" charset="0"/>
              </a:rPr>
              <a:t>hub_url</a:t>
            </a:r>
            <a:r>
              <a:rPr lang="en-US" b="0" dirty="0">
                <a:solidFill>
                  <a:srgbClr val="000000"/>
                </a:solidFill>
                <a:effectLst/>
                <a:highlight>
                  <a:srgbClr val="F7F7F7"/>
                </a:highlight>
                <a:latin typeface="Courier New" panose="02070309020205020404" pitchFamily="49" charset="0"/>
              </a:rPr>
              <a:t> = </a:t>
            </a:r>
            <a:r>
              <a:rPr lang="en-US" b="0" dirty="0">
                <a:solidFill>
                  <a:srgbClr val="A31515"/>
                </a:solidFill>
                <a:effectLst/>
                <a:highlight>
                  <a:srgbClr val="F7F7F7"/>
                </a:highlight>
                <a:latin typeface="Courier New" panose="02070309020205020404" pitchFamily="49" charset="0"/>
              </a:rPr>
              <a:t>"https://tfhub.dev/google/sentence-t5/st5-3b/1"</a:t>
            </a:r>
            <a:endParaRPr lang="en-US" dirty="0">
              <a:solidFill>
                <a:srgbClr val="000000"/>
              </a:solidFill>
              <a:highlight>
                <a:srgbClr val="F7F7F7"/>
              </a:highlight>
              <a:latin typeface="Courier New" panose="02070309020205020404" pitchFamily="49" charset="0"/>
            </a:endParaRPr>
          </a:p>
          <a:p>
            <a:r>
              <a:rPr lang="en-US" b="0" dirty="0">
                <a:solidFill>
                  <a:srgbClr val="000000"/>
                </a:solidFill>
                <a:effectLst/>
                <a:highlight>
                  <a:srgbClr val="F7F7F7"/>
                </a:highlight>
                <a:latin typeface="Courier New" panose="02070309020205020404" pitchFamily="49" charset="0"/>
              </a:rPr>
              <a:t>encoder = </a:t>
            </a:r>
            <a:r>
              <a:rPr lang="en-US" b="0" dirty="0" err="1">
                <a:solidFill>
                  <a:srgbClr val="000000"/>
                </a:solidFill>
                <a:effectLst/>
                <a:highlight>
                  <a:srgbClr val="F7F7F7"/>
                </a:highlight>
                <a:latin typeface="Courier New" panose="02070309020205020404" pitchFamily="49" charset="0"/>
              </a:rPr>
              <a:t>hub.KerasLayer</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hub_url</a:t>
            </a:r>
            <a:r>
              <a:rPr lang="en-US" b="0" dirty="0">
                <a:solidFill>
                  <a:srgbClr val="000000"/>
                </a:solidFill>
                <a:effectLst/>
                <a:highlight>
                  <a:srgbClr val="F7F7F7"/>
                </a:highlight>
                <a:latin typeface="Courier New" panose="02070309020205020404" pitchFamily="49" charset="0"/>
              </a:rPr>
              <a:t>)</a:t>
            </a:r>
          </a:p>
          <a:p>
            <a:r>
              <a:rPr lang="en-US" b="0" dirty="0">
                <a:solidFill>
                  <a:srgbClr val="0000FF"/>
                </a:solidFill>
                <a:effectLst/>
                <a:highlight>
                  <a:srgbClr val="F7F7F7"/>
                </a:highlight>
                <a:latin typeface="Courier New" panose="02070309020205020404" pitchFamily="49" charset="0"/>
              </a:rPr>
              <a:t>def</a:t>
            </a:r>
            <a:r>
              <a:rPr lang="en-US" b="0" dirty="0">
                <a:solidFill>
                  <a:srgbClr val="000000"/>
                </a:solidFill>
                <a:effectLst/>
                <a:highlight>
                  <a:srgbClr val="F7F7F7"/>
                </a:highlight>
                <a:latin typeface="Courier New" panose="02070309020205020404" pitchFamily="49" charset="0"/>
              </a:rPr>
              <a:t> </a:t>
            </a:r>
            <a:r>
              <a:rPr lang="en-US" b="0" dirty="0">
                <a:solidFill>
                  <a:srgbClr val="795E26"/>
                </a:solidFill>
                <a:effectLst/>
                <a:highlight>
                  <a:srgbClr val="F7F7F7"/>
                </a:highlight>
                <a:latin typeface="Courier New" panose="02070309020205020404" pitchFamily="49" charset="0"/>
              </a:rPr>
              <a:t>embed</a:t>
            </a:r>
            <a:r>
              <a:rPr lang="en-US" b="0" dirty="0">
                <a:solidFill>
                  <a:srgbClr val="000000"/>
                </a:solidFill>
                <a:effectLst/>
                <a:highlight>
                  <a:srgbClr val="F7F7F7"/>
                </a:highlight>
                <a:latin typeface="Courier New" panose="02070309020205020404" pitchFamily="49" charset="0"/>
              </a:rPr>
              <a:t>(</a:t>
            </a:r>
            <a:r>
              <a:rPr lang="en-US" b="0" dirty="0">
                <a:solidFill>
                  <a:srgbClr val="001080"/>
                </a:solidFill>
                <a:effectLst/>
                <a:highlight>
                  <a:srgbClr val="F7F7F7"/>
                </a:highlight>
                <a:latin typeface="Courier New" panose="02070309020205020404" pitchFamily="49" charset="0"/>
              </a:rPr>
              <a:t>input</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a:solidFill>
                  <a:srgbClr val="AF00DB"/>
                </a:solidFill>
                <a:effectLst/>
                <a:highlight>
                  <a:srgbClr val="F7F7F7"/>
                </a:highlight>
                <a:latin typeface="Courier New" panose="02070309020205020404" pitchFamily="49" charset="0"/>
              </a:rPr>
              <a:t>return</a:t>
            </a:r>
            <a:r>
              <a:rPr lang="en-US" b="0" dirty="0">
                <a:solidFill>
                  <a:srgbClr val="000000"/>
                </a:solidFill>
                <a:effectLst/>
                <a:highlight>
                  <a:srgbClr val="F7F7F7"/>
                </a:highlight>
                <a:latin typeface="Courier New" panose="02070309020205020404" pitchFamily="49" charset="0"/>
              </a:rPr>
              <a:t> model(input)</a:t>
            </a:r>
          </a:p>
          <a:p>
            <a:r>
              <a:rPr lang="en-US" b="0" dirty="0">
                <a:solidFill>
                  <a:srgbClr val="000000"/>
                </a:solidFill>
                <a:effectLst/>
                <a:highlight>
                  <a:srgbClr val="F7F7F7"/>
                </a:highlight>
                <a:latin typeface="Courier New" panose="02070309020205020404" pitchFamily="49" charset="0"/>
              </a:rPr>
              <a:t>data = </a:t>
            </a:r>
            <a:r>
              <a:rPr lang="en-US" b="0" dirty="0" err="1">
                <a:solidFill>
                  <a:srgbClr val="000000"/>
                </a:solidFill>
                <a:effectLst/>
                <a:highlight>
                  <a:srgbClr val="F7F7F7"/>
                </a:highlight>
                <a:latin typeface="Courier New" panose="02070309020205020404" pitchFamily="49" charset="0"/>
              </a:rPr>
              <a:t>pd.read_stata</a:t>
            </a:r>
            <a:r>
              <a:rPr lang="en-US" b="0" dirty="0">
                <a:solidFill>
                  <a:srgbClr val="000000"/>
                </a:solidFill>
                <a:effectLst/>
                <a:highlight>
                  <a:srgbClr val="F7F7F7"/>
                </a:highlight>
                <a:latin typeface="Courier New" panose="02070309020205020404" pitchFamily="49" charset="0"/>
              </a:rPr>
              <a:t>(rf</a:t>
            </a:r>
            <a:r>
              <a:rPr lang="en-US" b="0" dirty="0">
                <a:solidFill>
                  <a:srgbClr val="A31515"/>
                </a:solidFill>
                <a:effectLst/>
                <a:highlight>
                  <a:srgbClr val="F7F7F7"/>
                </a:highlight>
                <a:latin typeface="Courier New" panose="02070309020205020404" pitchFamily="49" charset="0"/>
              </a:rPr>
              <a:t>"/content/drive/</a:t>
            </a:r>
            <a:r>
              <a:rPr lang="en-US" b="0" dirty="0" err="1">
                <a:solidFill>
                  <a:srgbClr val="A31515"/>
                </a:solidFill>
                <a:effectLst/>
                <a:highlight>
                  <a:srgbClr val="F7F7F7"/>
                </a:highlight>
                <a:latin typeface="Courier New" panose="02070309020205020404" pitchFamily="49" charset="0"/>
              </a:rPr>
              <a:t>MyDrive</a:t>
            </a:r>
            <a:r>
              <a:rPr lang="en-US" b="0" dirty="0">
                <a:solidFill>
                  <a:srgbClr val="A31515"/>
                </a:solidFill>
                <a:effectLst/>
                <a:highlight>
                  <a:srgbClr val="F7F7F7"/>
                </a:highlight>
                <a:latin typeface="Courier New" panose="02070309020205020404" pitchFamily="49" charset="0"/>
              </a:rPr>
              <a:t>/Project with Mark/</a:t>
            </a:r>
            <a:r>
              <a:rPr lang="en-US" b="0" dirty="0" err="1">
                <a:solidFill>
                  <a:srgbClr val="A31515"/>
                </a:solidFill>
                <a:effectLst/>
                <a:highlight>
                  <a:srgbClr val="F7F7F7"/>
                </a:highlight>
                <a:latin typeface="Courier New" panose="02070309020205020404" pitchFamily="49" charset="0"/>
              </a:rPr>
              <a:t>Labor_Saving_Innovation</a:t>
            </a:r>
            <a:r>
              <a:rPr lang="en-US" b="0" dirty="0">
                <a:solidFill>
                  <a:srgbClr val="A31515"/>
                </a:solidFill>
                <a:effectLst/>
                <a:highlight>
                  <a:srgbClr val="F7F7F7"/>
                </a:highlight>
                <a:latin typeface="Courier New" panose="02070309020205020404" pitchFamily="49" charset="0"/>
              </a:rPr>
              <a:t>/Grants Data/</a:t>
            </a:r>
            <a:r>
              <a:rPr lang="en-US" b="0" dirty="0" err="1">
                <a:solidFill>
                  <a:srgbClr val="A31515"/>
                </a:solidFill>
                <a:effectLst/>
                <a:highlight>
                  <a:srgbClr val="F7F7F7"/>
                </a:highlight>
                <a:latin typeface="Courier New" panose="02070309020205020404" pitchFamily="49" charset="0"/>
              </a:rPr>
              <a:t>sentence_new</a:t>
            </a:r>
            <a:r>
              <a:rPr lang="en-US" b="0" dirty="0">
                <a:solidFill>
                  <a:srgbClr val="A31515"/>
                </a:solidFill>
                <a:effectLst/>
                <a:highlight>
                  <a:srgbClr val="F7F7F7"/>
                </a:highlight>
                <a:latin typeface="Courier New" panose="02070309020205020404" pitchFamily="49" charset="0"/>
              </a:rPr>
              <a:t>/abstract/{year}.</a:t>
            </a:r>
            <a:r>
              <a:rPr lang="en-US" b="0" dirty="0" err="1">
                <a:solidFill>
                  <a:srgbClr val="A31515"/>
                </a:solidFill>
                <a:effectLst/>
                <a:highlight>
                  <a:srgbClr val="F7F7F7"/>
                </a:highlight>
                <a:latin typeface="Courier New" panose="02070309020205020404" pitchFamily="49" charset="0"/>
              </a:rPr>
              <a:t>dta</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p>
          <a:p>
            <a:r>
              <a:rPr lang="en-US" b="0" dirty="0">
                <a:solidFill>
                  <a:srgbClr val="000000"/>
                </a:solidFill>
                <a:effectLst/>
                <a:highlight>
                  <a:srgbClr val="F7F7F7"/>
                </a:highlight>
                <a:latin typeface="Courier New" panose="02070309020205020404" pitchFamily="49" charset="0"/>
              </a:rPr>
              <a:t> </a:t>
            </a:r>
            <a:r>
              <a:rPr lang="en-US" b="0" dirty="0">
                <a:solidFill>
                  <a:srgbClr val="008000"/>
                </a:solidFill>
                <a:effectLst/>
                <a:highlight>
                  <a:srgbClr val="F7F7F7"/>
                </a:highlight>
                <a:latin typeface="Courier New" panose="02070309020205020404" pitchFamily="49" charset="0"/>
              </a:rPr>
              <a:t>print(</a:t>
            </a:r>
            <a:r>
              <a:rPr lang="en-US" b="0" dirty="0" err="1">
                <a:solidFill>
                  <a:srgbClr val="008000"/>
                </a:solidFill>
                <a:effectLst/>
                <a:highlight>
                  <a:srgbClr val="F7F7F7"/>
                </a:highlight>
                <a:latin typeface="Courier New" panose="02070309020205020404" pitchFamily="49" charset="0"/>
              </a:rPr>
              <a:t>data.columns</a:t>
            </a:r>
            <a:r>
              <a:rPr lang="en-US" b="0" dirty="0">
                <a:solidFill>
                  <a:srgbClr val="008000"/>
                </a:solidFill>
                <a:effectLst/>
                <a:highlight>
                  <a:srgbClr val="F7F7F7"/>
                </a:highlight>
                <a:latin typeface="Courier New" panose="02070309020205020404" pitchFamily="49" charset="0"/>
              </a:rPr>
              <a:t>)</a:t>
            </a:r>
            <a:endParaRPr lang="en-US" b="0" dirty="0">
              <a:solidFill>
                <a:srgbClr val="000000"/>
              </a:solidFill>
              <a:effectLst/>
              <a:highlight>
                <a:srgbClr val="F7F7F7"/>
              </a:highlight>
              <a:latin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77611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0B51-A3F1-672F-C737-1A47DF2E303A}"/>
              </a:ext>
            </a:extLst>
          </p:cNvPr>
          <p:cNvSpPr>
            <a:spLocks noGrp="1"/>
          </p:cNvSpPr>
          <p:nvPr>
            <p:ph type="title"/>
          </p:nvPr>
        </p:nvSpPr>
        <p:spPr/>
        <p:txBody>
          <a:bodyPr/>
          <a:lstStyle/>
          <a:p>
            <a:r>
              <a:rPr lang="en-US" dirty="0"/>
              <a:t>Python- Sentence Encoding</a:t>
            </a:r>
          </a:p>
        </p:txBody>
      </p:sp>
      <p:sp>
        <p:nvSpPr>
          <p:cNvPr id="3" name="Content Placeholder 2">
            <a:extLst>
              <a:ext uri="{FF2B5EF4-FFF2-40B4-BE49-F238E27FC236}">
                <a16:creationId xmlns:a16="http://schemas.microsoft.com/office/drawing/2014/main" id="{957187B7-57AD-88C6-6868-2928CDA7EB2A}"/>
              </a:ext>
            </a:extLst>
          </p:cNvPr>
          <p:cNvSpPr>
            <a:spLocks noGrp="1"/>
          </p:cNvSpPr>
          <p:nvPr>
            <p:ph idx="1"/>
          </p:nvPr>
        </p:nvSpPr>
        <p:spPr>
          <a:xfrm>
            <a:off x="1102360" y="1520825"/>
            <a:ext cx="10515600" cy="4351338"/>
          </a:xfrm>
        </p:spPr>
        <p:txBody>
          <a:bodyPr/>
          <a:lstStyle/>
          <a:p>
            <a:r>
              <a:rPr lang="en-US" dirty="0">
                <a:effectLst/>
              </a:rPr>
              <a:t>Encoding the text data into </a:t>
            </a:r>
            <a:r>
              <a:rPr lang="en-US" dirty="0" err="1">
                <a:effectLst/>
              </a:rPr>
              <a:t>numertic</a:t>
            </a:r>
            <a:r>
              <a:rPr lang="en-US" dirty="0">
                <a:effectLst/>
              </a:rPr>
              <a:t> vectors at sentence level and save them out in CSV format. </a:t>
            </a:r>
          </a:p>
          <a:p>
            <a:endParaRPr lang="en-US" dirty="0">
              <a:effectLst/>
              <a:highlight>
                <a:srgbClr val="F7F7F7"/>
              </a:highlight>
            </a:endParaRPr>
          </a:p>
          <a:p>
            <a:r>
              <a:rPr lang="en-US" b="0" dirty="0">
                <a:solidFill>
                  <a:srgbClr val="AF00DB"/>
                </a:solidFill>
                <a:effectLst/>
                <a:highlight>
                  <a:srgbClr val="F7F7F7"/>
                </a:highlight>
                <a:latin typeface="Courier New" panose="02070309020205020404" pitchFamily="49" charset="0"/>
              </a:rPr>
              <a:t>for</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i</a:t>
            </a:r>
            <a:r>
              <a:rPr lang="en-US" b="0" dirty="0">
                <a:solidFill>
                  <a:srgbClr val="000000"/>
                </a:solidFill>
                <a:effectLst/>
                <a:highlight>
                  <a:srgbClr val="F7F7F7"/>
                </a:highlight>
                <a:latin typeface="Courier New" panose="02070309020205020404" pitchFamily="49" charset="0"/>
              </a:rPr>
              <a:t>, sent </a:t>
            </a:r>
            <a:r>
              <a:rPr lang="en-US" b="0" dirty="0">
                <a:solidFill>
                  <a:srgbClr val="0000FF"/>
                </a:solidFill>
                <a:effectLst/>
                <a:highlight>
                  <a:srgbClr val="F7F7F7"/>
                </a:highlight>
                <a:latin typeface="Courier New" panose="02070309020205020404" pitchFamily="49" charset="0"/>
              </a:rPr>
              <a:t>in</a:t>
            </a:r>
            <a:r>
              <a:rPr lang="en-US" b="0" dirty="0">
                <a:solidFill>
                  <a:srgbClr val="000000"/>
                </a:solidFill>
                <a:effectLst/>
                <a:highlight>
                  <a:srgbClr val="F7F7F7"/>
                </a:highlight>
                <a:latin typeface="Courier New" panose="02070309020205020404" pitchFamily="49" charset="0"/>
              </a:rPr>
              <a:t> </a:t>
            </a:r>
            <a:r>
              <a:rPr lang="en-US" b="0" dirty="0">
                <a:solidFill>
                  <a:srgbClr val="795E26"/>
                </a:solidFill>
                <a:effectLst/>
                <a:highlight>
                  <a:srgbClr val="F7F7F7"/>
                </a:highlight>
                <a:latin typeface="Courier New" panose="02070309020205020404" pitchFamily="49" charset="0"/>
              </a:rPr>
              <a:t>enumerate</a:t>
            </a:r>
            <a:r>
              <a:rPr lang="en-US" b="0" dirty="0">
                <a:solidFill>
                  <a:srgbClr val="000000"/>
                </a:solidFill>
                <a:effectLst/>
                <a:highlight>
                  <a:srgbClr val="F7F7F7"/>
                </a:highlight>
                <a:latin typeface="Courier New" panose="02070309020205020404" pitchFamily="49" charset="0"/>
              </a:rPr>
              <a:t>(data[</a:t>
            </a:r>
            <a:r>
              <a:rPr lang="en-US" b="0" dirty="0">
                <a:solidFill>
                  <a:srgbClr val="A31515"/>
                </a:solidFill>
                <a:effectLst/>
                <a:highlight>
                  <a:srgbClr val="F7F7F7"/>
                </a:highlight>
                <a:latin typeface="Courier New" panose="02070309020205020404" pitchFamily="49" charset="0"/>
              </a:rPr>
              <a:t>'Sentence’</a:t>
            </a:r>
            <a:r>
              <a:rPr lang="en-US" b="0" dirty="0">
                <a:solidFill>
                  <a:srgbClr val="000000"/>
                </a:solidFill>
                <a:effectLst/>
                <a:highlight>
                  <a:srgbClr val="F7F7F7"/>
                </a:highlight>
                <a:latin typeface="Courier New" panose="02070309020205020404" pitchFamily="49" charset="0"/>
              </a:rPr>
              <a:t>]):</a:t>
            </a:r>
          </a:p>
          <a:p>
            <a:pPr lvl="1"/>
            <a:r>
              <a:rPr lang="en-US" b="0" dirty="0">
                <a:solidFill>
                  <a:srgbClr val="000000"/>
                </a:solidFill>
                <a:effectLst/>
                <a:highlight>
                  <a:srgbClr val="F7F7F7"/>
                </a:highlight>
                <a:latin typeface="Courier New" panose="02070309020205020404" pitchFamily="49" charset="0"/>
              </a:rPr>
              <a:t>messages = [sent]</a:t>
            </a:r>
          </a:p>
          <a:p>
            <a:pPr lvl="1"/>
            <a:r>
              <a:rPr lang="en-US" b="0" dirty="0" err="1">
                <a:solidFill>
                  <a:srgbClr val="000000"/>
                </a:solidFill>
                <a:effectLst/>
                <a:highlight>
                  <a:srgbClr val="F7F7F7"/>
                </a:highlight>
                <a:latin typeface="Courier New" panose="02070309020205020404" pitchFamily="49" charset="0"/>
              </a:rPr>
              <a:t>english_sentences</a:t>
            </a:r>
            <a:r>
              <a:rPr lang="en-US" b="0" dirty="0">
                <a:solidFill>
                  <a:srgbClr val="000000"/>
                </a:solidFill>
                <a:effectLst/>
                <a:highlight>
                  <a:srgbClr val="F7F7F7"/>
                </a:highlight>
                <a:latin typeface="Courier New" panose="02070309020205020404" pitchFamily="49" charset="0"/>
              </a:rPr>
              <a:t> = </a:t>
            </a:r>
            <a:r>
              <a:rPr lang="en-US" b="0" dirty="0" err="1">
                <a:solidFill>
                  <a:srgbClr val="000000"/>
                </a:solidFill>
                <a:effectLst/>
                <a:highlight>
                  <a:srgbClr val="F7F7F7"/>
                </a:highlight>
                <a:latin typeface="Courier New" panose="02070309020205020404" pitchFamily="49" charset="0"/>
              </a:rPr>
              <a:t>tf.constant</a:t>
            </a:r>
            <a:r>
              <a:rPr lang="en-US" b="0" dirty="0">
                <a:solidFill>
                  <a:srgbClr val="000000"/>
                </a:solidFill>
                <a:effectLst/>
                <a:highlight>
                  <a:srgbClr val="F7F7F7"/>
                </a:highlight>
                <a:latin typeface="Courier New" panose="02070309020205020404" pitchFamily="49" charset="0"/>
              </a:rPr>
              <a:t>(messages)</a:t>
            </a:r>
          </a:p>
          <a:p>
            <a:pPr lvl="1"/>
            <a:r>
              <a:rPr lang="en-US" b="0" dirty="0" err="1">
                <a:solidFill>
                  <a:srgbClr val="000000"/>
                </a:solidFill>
                <a:effectLst/>
                <a:highlight>
                  <a:srgbClr val="F7F7F7"/>
                </a:highlight>
                <a:latin typeface="Courier New" panose="02070309020205020404" pitchFamily="49" charset="0"/>
              </a:rPr>
              <a:t>english_embeds</a:t>
            </a:r>
            <a:r>
              <a:rPr lang="en-US" b="0" dirty="0">
                <a:solidFill>
                  <a:srgbClr val="000000"/>
                </a:solidFill>
                <a:effectLst/>
                <a:highlight>
                  <a:srgbClr val="F7F7F7"/>
                </a:highlight>
                <a:latin typeface="Courier New" panose="02070309020205020404" pitchFamily="49" charset="0"/>
              </a:rPr>
              <a:t> = encoder(</a:t>
            </a:r>
            <a:r>
              <a:rPr lang="en-US" b="0" dirty="0" err="1">
                <a:solidFill>
                  <a:srgbClr val="000000"/>
                </a:solidFill>
                <a:effectLst/>
                <a:highlight>
                  <a:srgbClr val="F7F7F7"/>
                </a:highlight>
                <a:latin typeface="Courier New" panose="02070309020205020404" pitchFamily="49" charset="0"/>
              </a:rPr>
              <a:t>english_sentences</a:t>
            </a:r>
            <a:r>
              <a:rPr lang="en-US" b="0" dirty="0">
                <a:solidFill>
                  <a:srgbClr val="000000"/>
                </a:solidFill>
                <a:effectLst/>
                <a:highlight>
                  <a:srgbClr val="F7F7F7"/>
                </a:highlight>
                <a:latin typeface="Courier New" panose="02070309020205020404" pitchFamily="49" charset="0"/>
              </a:rPr>
              <a:t>)</a:t>
            </a:r>
          </a:p>
          <a:p>
            <a:pPr lvl="1"/>
            <a:r>
              <a:rPr lang="en-US" b="0" dirty="0">
                <a:solidFill>
                  <a:srgbClr val="000000"/>
                </a:solidFill>
                <a:effectLst/>
                <a:highlight>
                  <a:srgbClr val="F7F7F7"/>
                </a:highlight>
                <a:latin typeface="Courier New" panose="02070309020205020404" pitchFamily="49" charset="0"/>
              </a:rPr>
              <a:t>vector = </a:t>
            </a:r>
            <a:r>
              <a:rPr lang="en-US" b="0" dirty="0" err="1">
                <a:solidFill>
                  <a:srgbClr val="000000"/>
                </a:solidFill>
                <a:effectLst/>
                <a:highlight>
                  <a:srgbClr val="F7F7F7"/>
                </a:highlight>
                <a:latin typeface="Courier New" panose="02070309020205020404" pitchFamily="49" charset="0"/>
              </a:rPr>
              <a:t>np.array</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english_embeds</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tolist</a:t>
            </a:r>
            <a:r>
              <a:rPr lang="en-US" b="0" dirty="0">
                <a:solidFill>
                  <a:srgbClr val="000000"/>
                </a:solidFill>
                <a:effectLst/>
                <a:highlight>
                  <a:srgbClr val="F7F7F7"/>
                </a:highlight>
                <a:latin typeface="Courier New" panose="02070309020205020404" pitchFamily="49" charset="0"/>
              </a:rPr>
              <a:t>()</a:t>
            </a:r>
          </a:p>
          <a:p>
            <a:pPr lvl="1"/>
            <a:r>
              <a:rPr lang="en-US" b="0" dirty="0" err="1">
                <a:solidFill>
                  <a:srgbClr val="000000"/>
                </a:solidFill>
                <a:effectLst/>
                <a:highlight>
                  <a:srgbClr val="F7F7F7"/>
                </a:highlight>
                <a:latin typeface="Courier New" panose="02070309020205020404" pitchFamily="49" charset="0"/>
              </a:rPr>
              <a:t>df</a:t>
            </a:r>
            <a:r>
              <a:rPr lang="en-US" b="0" dirty="0">
                <a:solidFill>
                  <a:srgbClr val="000000"/>
                </a:solidFill>
                <a:effectLst/>
                <a:highlight>
                  <a:srgbClr val="F7F7F7"/>
                </a:highlight>
                <a:latin typeface="Courier New" panose="02070309020205020404" pitchFamily="49" charset="0"/>
              </a:rPr>
              <a:t> = pd. </a:t>
            </a:r>
            <a:r>
              <a:rPr lang="en-US" b="0" dirty="0" err="1">
                <a:solidFill>
                  <a:srgbClr val="000000"/>
                </a:solidFill>
                <a:effectLst/>
                <a:highlight>
                  <a:srgbClr val="F7F7F7"/>
                </a:highlight>
                <a:latin typeface="Courier New" panose="02070309020205020404" pitchFamily="49" charset="0"/>
              </a:rPr>
              <a:t>DataFrame</a:t>
            </a:r>
            <a:r>
              <a:rPr lang="en-US" b="0" dirty="0">
                <a:solidFill>
                  <a:srgbClr val="000000"/>
                </a:solidFill>
                <a:effectLst/>
                <a:highlight>
                  <a:srgbClr val="F7F7F7"/>
                </a:highlight>
                <a:latin typeface="Courier New" panose="02070309020205020404" pitchFamily="49" charset="0"/>
              </a:rPr>
              <a:t>(vector[</a:t>
            </a:r>
            <a:r>
              <a:rPr lang="en-US" b="0" dirty="0">
                <a:solidFill>
                  <a:srgbClr val="116644"/>
                </a:solidFill>
                <a:effectLst/>
                <a:highlight>
                  <a:srgbClr val="F7F7F7"/>
                </a:highlight>
                <a:latin typeface="Courier New" panose="02070309020205020404" pitchFamily="49" charset="0"/>
              </a:rPr>
              <a:t>0</a:t>
            </a:r>
            <a:r>
              <a:rPr lang="en-US" b="0" dirty="0">
                <a:solidFill>
                  <a:srgbClr val="000000"/>
                </a:solidFill>
                <a:effectLst/>
                <a:highlight>
                  <a:srgbClr val="F7F7F7"/>
                </a:highlight>
                <a:latin typeface="Courier New" panose="02070309020205020404" pitchFamily="49" charset="0"/>
              </a:rPr>
              <a:t>])</a:t>
            </a:r>
          </a:p>
          <a:p>
            <a:pPr lvl="1"/>
            <a:r>
              <a:rPr lang="en-US" b="0" dirty="0" err="1">
                <a:solidFill>
                  <a:srgbClr val="000000"/>
                </a:solidFill>
                <a:effectLst/>
                <a:highlight>
                  <a:srgbClr val="F7F7F7"/>
                </a:highlight>
                <a:latin typeface="Courier New" panose="02070309020205020404" pitchFamily="49" charset="0"/>
              </a:rPr>
              <a:t>df</a:t>
            </a:r>
            <a:r>
              <a:rPr lang="en-US" b="0" dirty="0">
                <a:solidFill>
                  <a:srgbClr val="000000"/>
                </a:solidFill>
                <a:effectLst/>
                <a:highlight>
                  <a:srgbClr val="F7F7F7"/>
                </a:highlight>
                <a:latin typeface="Courier New" panose="02070309020205020404" pitchFamily="49" charset="0"/>
              </a:rPr>
              <a:t> = </a:t>
            </a:r>
            <a:r>
              <a:rPr lang="en-US" b="0" dirty="0" err="1">
                <a:solidFill>
                  <a:srgbClr val="000000"/>
                </a:solidFill>
                <a:effectLst/>
                <a:highlight>
                  <a:srgbClr val="F7F7F7"/>
                </a:highlight>
                <a:latin typeface="Courier New" panose="02070309020205020404" pitchFamily="49" charset="0"/>
              </a:rPr>
              <a:t>df.add_prefix</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'feature_'</a:t>
            </a:r>
            <a:r>
              <a:rPr lang="en-US" b="0" dirty="0">
                <a:solidFill>
                  <a:srgbClr val="000000"/>
                </a:solidFill>
                <a:effectLst/>
                <a:highlight>
                  <a:srgbClr val="F7F7F7"/>
                </a:highlight>
                <a:latin typeface="Courier New" panose="02070309020205020404" pitchFamily="49" charset="0"/>
              </a:rPr>
              <a:t>)</a:t>
            </a:r>
          </a:p>
          <a:p>
            <a:pPr lvl="1"/>
            <a:r>
              <a:rPr lang="en-US" b="0" dirty="0" err="1">
                <a:solidFill>
                  <a:srgbClr val="000000"/>
                </a:solidFill>
                <a:effectLst/>
                <a:highlight>
                  <a:srgbClr val="F7F7F7"/>
                </a:highlight>
                <a:latin typeface="Courier New" panose="02070309020205020404" pitchFamily="49" charset="0"/>
              </a:rPr>
              <a:t>df</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gvkey</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 = data[</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gvkey</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i</a:t>
            </a:r>
            <a:r>
              <a:rPr lang="en-US" b="0" dirty="0">
                <a:solidFill>
                  <a:srgbClr val="000000"/>
                </a:solidFill>
                <a:effectLst/>
                <a:highlight>
                  <a:srgbClr val="F7F7F7"/>
                </a:highlight>
                <a:latin typeface="Courier New" panose="02070309020205020404" pitchFamily="49" charset="0"/>
              </a:rPr>
              <a:t>]</a:t>
            </a:r>
          </a:p>
          <a:p>
            <a:pPr lvl="1"/>
            <a:r>
              <a:rPr lang="en-US" b="0" dirty="0" err="1">
                <a:solidFill>
                  <a:srgbClr val="000000"/>
                </a:solidFill>
                <a:effectLst/>
                <a:highlight>
                  <a:srgbClr val="F7F7F7"/>
                </a:highlight>
                <a:latin typeface="Courier New" panose="02070309020205020404" pitchFamily="49" charset="0"/>
              </a:rPr>
              <a:t>df</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sent_num</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 = data[</a:t>
            </a:r>
            <a:r>
              <a:rPr lang="en-US" b="0" dirty="0">
                <a:solidFill>
                  <a:srgbClr val="A31515"/>
                </a:solidFill>
                <a:effectLst/>
                <a:highlight>
                  <a:srgbClr val="F7F7F7"/>
                </a:highlight>
                <a:latin typeface="Courier New" panose="02070309020205020404" pitchFamily="49" charset="0"/>
              </a:rPr>
              <a:t>'</a:t>
            </a:r>
            <a:r>
              <a:rPr lang="en-US" b="0" dirty="0" err="1">
                <a:solidFill>
                  <a:srgbClr val="A31515"/>
                </a:solidFill>
                <a:effectLst/>
                <a:highlight>
                  <a:srgbClr val="F7F7F7"/>
                </a:highlight>
                <a:latin typeface="Courier New" panose="02070309020205020404" pitchFamily="49" charset="0"/>
              </a:rPr>
              <a:t>sent_num</a:t>
            </a:r>
            <a:r>
              <a:rPr lang="en-US" b="0" dirty="0">
                <a:solidFill>
                  <a:srgbClr val="A31515"/>
                </a:solidFill>
                <a:effectLst/>
                <a:highlight>
                  <a:srgbClr val="F7F7F7"/>
                </a:highlight>
                <a:latin typeface="Courier New" panose="02070309020205020404" pitchFamily="49" charset="0"/>
              </a:rPr>
              <a:t>'</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i</a:t>
            </a:r>
            <a:r>
              <a:rPr lang="en-US" b="0" dirty="0">
                <a:solidFill>
                  <a:srgbClr val="000000"/>
                </a:solidFill>
                <a:effectLst/>
                <a:highlight>
                  <a:srgbClr val="F7F7F7"/>
                </a:highlight>
                <a:latin typeface="Courier New" panose="02070309020205020404" pitchFamily="49" charset="0"/>
              </a:rPr>
              <a:t>]</a:t>
            </a:r>
          </a:p>
          <a:p>
            <a:pPr lvl="1"/>
            <a:r>
              <a:rPr lang="en-US" b="0" dirty="0" err="1">
                <a:solidFill>
                  <a:srgbClr val="000000"/>
                </a:solidFill>
                <a:effectLst/>
                <a:highlight>
                  <a:srgbClr val="F7F7F7"/>
                </a:highlight>
                <a:latin typeface="Courier New" panose="02070309020205020404" pitchFamily="49" charset="0"/>
              </a:rPr>
              <a:t>df</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'year'</a:t>
            </a:r>
            <a:r>
              <a:rPr lang="en-US" b="0" dirty="0">
                <a:solidFill>
                  <a:srgbClr val="000000"/>
                </a:solidFill>
                <a:effectLst/>
                <a:highlight>
                  <a:srgbClr val="F7F7F7"/>
                </a:highlight>
                <a:latin typeface="Courier New" panose="02070309020205020404" pitchFamily="49" charset="0"/>
              </a:rPr>
              <a:t>] = data[</a:t>
            </a:r>
            <a:r>
              <a:rPr lang="en-US" b="0" dirty="0">
                <a:solidFill>
                  <a:srgbClr val="A31515"/>
                </a:solidFill>
                <a:effectLst/>
                <a:highlight>
                  <a:srgbClr val="F7F7F7"/>
                </a:highlight>
                <a:latin typeface="Courier New" panose="02070309020205020404" pitchFamily="49" charset="0"/>
              </a:rPr>
              <a:t>'year'</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i</a:t>
            </a:r>
            <a:r>
              <a:rPr lang="en-US" b="0" dirty="0">
                <a:solidFill>
                  <a:srgbClr val="000000"/>
                </a:solidFill>
                <a:effectLst/>
                <a:highlight>
                  <a:srgbClr val="F7F7F7"/>
                </a:highlight>
                <a:latin typeface="Courier New" panose="02070309020205020404" pitchFamily="49" charset="0"/>
              </a:rPr>
              <a:t>]</a:t>
            </a:r>
          </a:p>
          <a:p>
            <a:pPr lvl="1"/>
            <a:r>
              <a:rPr lang="en-US" b="0" dirty="0">
                <a:solidFill>
                  <a:srgbClr val="795E26"/>
                </a:solidFill>
                <a:effectLst/>
                <a:highlight>
                  <a:srgbClr val="F7F7F7"/>
                </a:highlight>
                <a:latin typeface="Courier New" panose="02070309020205020404" pitchFamily="49" charset="0"/>
              </a:rPr>
              <a:t>print</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df</a:t>
            </a:r>
            <a:r>
              <a:rPr lang="en-US" b="0" dirty="0">
                <a:solidFill>
                  <a:srgbClr val="000000"/>
                </a:solidFill>
                <a:effectLst/>
                <a:highlight>
                  <a:srgbClr val="F7F7F7"/>
                </a:highlight>
                <a:latin typeface="Courier New" panose="02070309020205020404" pitchFamily="49" charset="0"/>
              </a:rPr>
              <a:t>)</a:t>
            </a:r>
          </a:p>
          <a:p>
            <a:pPr lvl="1"/>
            <a:r>
              <a:rPr lang="en-US" b="0" dirty="0" err="1">
                <a:solidFill>
                  <a:srgbClr val="000000"/>
                </a:solidFill>
                <a:effectLst/>
                <a:highlight>
                  <a:srgbClr val="F7F7F7"/>
                </a:highlight>
                <a:latin typeface="Courier New" panose="02070309020205020404" pitchFamily="49" charset="0"/>
              </a:rPr>
              <a:t>df.to_csv</a:t>
            </a:r>
            <a:r>
              <a:rPr lang="en-US" b="0" dirty="0">
                <a:solidFill>
                  <a:srgbClr val="000000"/>
                </a:solidFill>
                <a:effectLst/>
                <a:highlight>
                  <a:srgbClr val="F7F7F7"/>
                </a:highlight>
                <a:latin typeface="Courier New" panose="02070309020205020404" pitchFamily="49" charset="0"/>
              </a:rPr>
              <a:t>(</a:t>
            </a:r>
            <a:r>
              <a:rPr lang="en-US" b="0" dirty="0" err="1">
                <a:solidFill>
                  <a:srgbClr val="000000"/>
                </a:solidFill>
                <a:effectLst/>
                <a:highlight>
                  <a:srgbClr val="F7F7F7"/>
                </a:highlight>
                <a:latin typeface="Courier New" panose="02070309020205020404" pitchFamily="49" charset="0"/>
              </a:rPr>
              <a:t>rf</a:t>
            </a:r>
            <a:r>
              <a:rPr lang="en-US" dirty="0" err="1">
                <a:solidFill>
                  <a:srgbClr val="A31515"/>
                </a:solidFill>
                <a:highlight>
                  <a:srgbClr val="F7F7F7"/>
                </a:highlight>
                <a:latin typeface="Courier New" panose="02070309020205020404" pitchFamily="49" charset="0"/>
              </a:rPr>
              <a:t>”yourpath</a:t>
            </a:r>
            <a:r>
              <a:rPr lang="en-US" dirty="0">
                <a:solidFill>
                  <a:srgbClr val="A31515"/>
                </a:solidFill>
                <a:highlight>
                  <a:srgbClr val="F7F7F7"/>
                </a:highlight>
                <a:latin typeface="Courier New" panose="02070309020205020404" pitchFamily="49" charset="0"/>
              </a:rPr>
              <a:t>/file_name.</a:t>
            </a:r>
            <a:r>
              <a:rPr lang="en-US" b="0" dirty="0">
                <a:solidFill>
                  <a:srgbClr val="A31515"/>
                </a:solidFill>
                <a:effectLst/>
                <a:highlight>
                  <a:srgbClr val="F7F7F7"/>
                </a:highlight>
                <a:latin typeface="Courier New" panose="02070309020205020404" pitchFamily="49" charset="0"/>
              </a:rPr>
              <a:t>csv"</a:t>
            </a:r>
            <a:r>
              <a:rPr lang="en-US" b="0" dirty="0">
                <a:solidFill>
                  <a:srgbClr val="000000"/>
                </a:solidFill>
                <a:effectLst/>
                <a:highlight>
                  <a:srgbClr val="F7F7F7"/>
                </a:highlight>
                <a:latin typeface="Courier New" panose="02070309020205020404" pitchFamily="49" charset="0"/>
              </a:rPr>
              <a:t>, index=</a:t>
            </a:r>
            <a:r>
              <a:rPr lang="en-US" b="0" dirty="0">
                <a:solidFill>
                  <a:srgbClr val="0000FF"/>
                </a:solidFill>
                <a:effectLst/>
                <a:highlight>
                  <a:srgbClr val="F7F7F7"/>
                </a:highlight>
                <a:latin typeface="Courier New" panose="02070309020205020404" pitchFamily="49" charset="0"/>
              </a:rPr>
              <a:t>False</a:t>
            </a:r>
            <a:r>
              <a:rPr lang="en-US" b="0" dirty="0">
                <a:solidFill>
                  <a:srgbClr val="000000"/>
                </a:solidFill>
                <a:effectLst/>
                <a:highlight>
                  <a:srgbClr val="F7F7F7"/>
                </a:highlight>
                <a:latin typeface="Courier New" panose="02070309020205020404" pitchFamily="49" charset="0"/>
              </a:rPr>
              <a:t>)</a:t>
            </a:r>
          </a:p>
          <a:p>
            <a:endParaRPr lang="en-US" dirty="0"/>
          </a:p>
        </p:txBody>
      </p:sp>
    </p:spTree>
    <p:extLst>
      <p:ext uri="{BB962C8B-B14F-4D97-AF65-F5344CB8AC3E}">
        <p14:creationId xmlns:p14="http://schemas.microsoft.com/office/powerpoint/2010/main" val="3168589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8191-8738-37D9-728F-A2D81C5631DC}"/>
              </a:ext>
            </a:extLst>
          </p:cNvPr>
          <p:cNvSpPr>
            <a:spLocks noGrp="1"/>
          </p:cNvSpPr>
          <p:nvPr>
            <p:ph type="title"/>
          </p:nvPr>
        </p:nvSpPr>
        <p:spPr>
          <a:xfrm>
            <a:off x="1493520" y="2784823"/>
            <a:ext cx="9204960" cy="1288354"/>
          </a:xfrm>
        </p:spPr>
        <p:txBody>
          <a:bodyPr/>
          <a:lstStyle/>
          <a:p>
            <a:pPr algn="ctr"/>
            <a:r>
              <a:rPr lang="en-US" sz="3600" dirty="0"/>
              <a:t>Machine Learning with Numeric Features</a:t>
            </a:r>
          </a:p>
        </p:txBody>
      </p:sp>
    </p:spTree>
    <p:extLst>
      <p:ext uri="{BB962C8B-B14F-4D97-AF65-F5344CB8AC3E}">
        <p14:creationId xmlns:p14="http://schemas.microsoft.com/office/powerpoint/2010/main" val="3029316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EEE5-3A94-E35C-C33B-220F077F1E43}"/>
              </a:ext>
            </a:extLst>
          </p:cNvPr>
          <p:cNvSpPr>
            <a:spLocks noGrp="1"/>
          </p:cNvSpPr>
          <p:nvPr>
            <p:ph type="title"/>
          </p:nvPr>
        </p:nvSpPr>
        <p:spPr/>
        <p:txBody>
          <a:bodyPr/>
          <a:lstStyle/>
          <a:p>
            <a:r>
              <a:rPr lang="en-US" sz="3200" dirty="0"/>
              <a:t>Machine Learning with Numeric Features</a:t>
            </a:r>
            <a:endParaRPr lang="en-US" dirty="0"/>
          </a:p>
        </p:txBody>
      </p:sp>
      <p:graphicFrame>
        <p:nvGraphicFramePr>
          <p:cNvPr id="4" name="Content Placeholder 3">
            <a:extLst>
              <a:ext uri="{FF2B5EF4-FFF2-40B4-BE49-F238E27FC236}">
                <a16:creationId xmlns:a16="http://schemas.microsoft.com/office/drawing/2014/main" id="{6670865C-5879-B486-AFE5-B48FEC719971}"/>
              </a:ext>
            </a:extLst>
          </p:cNvPr>
          <p:cNvGraphicFramePr>
            <a:graphicFrameLocks noGrp="1"/>
          </p:cNvGraphicFramePr>
          <p:nvPr>
            <p:ph idx="1"/>
            <p:extLst>
              <p:ext uri="{D42A27DB-BD31-4B8C-83A1-F6EECF244321}">
                <p14:modId xmlns:p14="http://schemas.microsoft.com/office/powerpoint/2010/main" val="2046965025"/>
              </p:ext>
            </p:extLst>
          </p:nvPr>
        </p:nvGraphicFramePr>
        <p:xfrm>
          <a:off x="1325880" y="2018824"/>
          <a:ext cx="10764520" cy="3835400"/>
        </p:xfrm>
        <a:graphic>
          <a:graphicData uri="http://schemas.openxmlformats.org/drawingml/2006/table">
            <a:tbl>
              <a:tblPr/>
              <a:tblGrid>
                <a:gridCol w="10764520">
                  <a:extLst>
                    <a:ext uri="{9D8B030D-6E8A-4147-A177-3AD203B41FA5}">
                      <a16:colId xmlns:a16="http://schemas.microsoft.com/office/drawing/2014/main" val="3620637227"/>
                    </a:ext>
                  </a:extLst>
                </a:gridCol>
              </a:tblGrid>
              <a:tr h="0">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2400" b="0" dirty="0">
                          <a:effectLst/>
                          <a:highlight>
                            <a:srgbClr val="FFFFFF"/>
                          </a:highlight>
                          <a:latin typeface="Times New Roman" panose="02020603050405020304" pitchFamily="18" charset="0"/>
                          <a:cs typeface="Times New Roman" panose="02020603050405020304" pitchFamily="18" charset="0"/>
                        </a:rPr>
                        <a:t>Install and import </a:t>
                      </a:r>
                      <a:r>
                        <a:rPr lang="en-US" sz="2400" b="0" dirty="0">
                          <a:highlight>
                            <a:srgbClr val="FFFFFF"/>
                          </a:highlight>
                          <a:latin typeface="Times New Roman" panose="02020603050405020304" pitchFamily="18" charset="0"/>
                          <a:cs typeface="Times New Roman" panose="02020603050405020304" pitchFamily="18" charset="0"/>
                        </a:rPr>
                        <a:t>some packages</a:t>
                      </a:r>
                      <a:endParaRPr lang="en-US" sz="2400" b="0" dirty="0">
                        <a:effectLst/>
                        <a:highlight>
                          <a:srgbClr val="FFFFFF"/>
                        </a:highlight>
                        <a:latin typeface="Times New Roman" panose="02020603050405020304" pitchFamily="18" charset="0"/>
                        <a:cs typeface="Times New Roman" panose="02020603050405020304" pitchFamily="18" charset="0"/>
                      </a:endParaRPr>
                    </a:p>
                    <a:p>
                      <a:pPr algn="l" rtl="0" fontAlgn="base"/>
                      <a:endParaRPr lang="en-US" sz="1800" b="0" i="0" dirty="0">
                        <a:effectLst/>
                        <a:highlight>
                          <a:srgbClr val="FFFFFF"/>
                        </a:highlight>
                        <a:latin typeface="Times New Roman" panose="02020603050405020304" pitchFamily="18" charset="0"/>
                        <a:cs typeface="Times New Roman" panose="02020603050405020304" pitchFamily="18" charset="0"/>
                      </a:endParaRP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import </a:t>
                      </a:r>
                      <a:r>
                        <a:rPr lang="en-US" sz="1800" b="0" i="0" dirty="0" err="1">
                          <a:effectLst/>
                          <a:highlight>
                            <a:srgbClr val="FFFFFF"/>
                          </a:highlight>
                          <a:latin typeface="Times New Roman" panose="02020603050405020304" pitchFamily="18" charset="0"/>
                          <a:cs typeface="Times New Roman" panose="02020603050405020304" pitchFamily="18" charset="0"/>
                        </a:rPr>
                        <a:t>numpy</a:t>
                      </a:r>
                      <a:r>
                        <a:rPr lang="en-US" sz="1800" b="0" i="0" dirty="0">
                          <a:effectLst/>
                          <a:highlight>
                            <a:srgbClr val="FFFFFF"/>
                          </a:highlight>
                          <a:latin typeface="Times New Roman" panose="02020603050405020304" pitchFamily="18" charset="0"/>
                          <a:cs typeface="Times New Roman" panose="02020603050405020304" pitchFamily="18" charset="0"/>
                        </a:rPr>
                        <a:t> as np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import pandas as pd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import </a:t>
                      </a:r>
                      <a:r>
                        <a:rPr lang="en-US" sz="1800" b="0" i="0" dirty="0" err="1">
                          <a:effectLst/>
                          <a:highlight>
                            <a:srgbClr val="FFFFFF"/>
                          </a:highlight>
                          <a:latin typeface="Times New Roman" panose="02020603050405020304" pitchFamily="18" charset="0"/>
                          <a:cs typeface="Times New Roman" panose="02020603050405020304" pitchFamily="18" charset="0"/>
                        </a:rPr>
                        <a:t>matplotlib.pyplot</a:t>
                      </a:r>
                      <a:r>
                        <a:rPr lang="en-US" sz="1800" b="0" i="0" dirty="0">
                          <a:effectLst/>
                          <a:highlight>
                            <a:srgbClr val="FFFFFF"/>
                          </a:highlight>
                          <a:latin typeface="Times New Roman" panose="02020603050405020304" pitchFamily="18" charset="0"/>
                          <a:cs typeface="Times New Roman" panose="02020603050405020304" pitchFamily="18" charset="0"/>
                        </a:rPr>
                        <a:t> as </a:t>
                      </a:r>
                      <a:r>
                        <a:rPr lang="en-US" sz="1800" b="0" i="0" dirty="0" err="1">
                          <a:effectLst/>
                          <a:highlight>
                            <a:srgbClr val="FFFFFF"/>
                          </a:highlight>
                          <a:latin typeface="Times New Roman" panose="02020603050405020304" pitchFamily="18" charset="0"/>
                          <a:cs typeface="Times New Roman" panose="02020603050405020304" pitchFamily="18" charset="0"/>
                        </a:rPr>
                        <a:t>plt</a:t>
                      </a:r>
                      <a:r>
                        <a:rPr lang="en-US" sz="1800" b="0" i="0" dirty="0">
                          <a:effectLst/>
                          <a:highlight>
                            <a:srgbClr val="FFFFFF"/>
                          </a:highlight>
                          <a:latin typeface="Times New Roman" panose="02020603050405020304" pitchFamily="18" charset="0"/>
                          <a:cs typeface="Times New Roman" panose="02020603050405020304" pitchFamily="18" charset="0"/>
                        </a:rPr>
                        <a:t>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import seaborn as sb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from </a:t>
                      </a:r>
                      <a:r>
                        <a:rPr lang="en-US" sz="1800" b="0" i="0" dirty="0" err="1">
                          <a:effectLst/>
                          <a:highlight>
                            <a:srgbClr val="FFFFFF"/>
                          </a:highlight>
                          <a:latin typeface="Times New Roman" panose="02020603050405020304" pitchFamily="18" charset="0"/>
                          <a:cs typeface="Times New Roman" panose="02020603050405020304" pitchFamily="18" charset="0"/>
                        </a:rPr>
                        <a:t>sklearn.model_selection</a:t>
                      </a:r>
                      <a:r>
                        <a:rPr lang="en-US" sz="1800" b="0" i="0" dirty="0">
                          <a:effectLst/>
                          <a:highlight>
                            <a:srgbClr val="FFFFFF"/>
                          </a:highlight>
                          <a:latin typeface="Times New Roman" panose="02020603050405020304" pitchFamily="18" charset="0"/>
                          <a:cs typeface="Times New Roman" panose="02020603050405020304" pitchFamily="18" charset="0"/>
                        </a:rPr>
                        <a:t> import </a:t>
                      </a:r>
                      <a:r>
                        <a:rPr lang="en-US" sz="1800" b="0" i="0" dirty="0" err="1">
                          <a:effectLst/>
                          <a:highlight>
                            <a:srgbClr val="FFFFFF"/>
                          </a:highlight>
                          <a:latin typeface="Times New Roman" panose="02020603050405020304" pitchFamily="18" charset="0"/>
                          <a:cs typeface="Times New Roman" panose="02020603050405020304" pitchFamily="18" charset="0"/>
                        </a:rPr>
                        <a:t>train_test_split</a:t>
                      </a:r>
                      <a:r>
                        <a:rPr lang="en-US" sz="1800" b="0" i="0" dirty="0">
                          <a:effectLst/>
                          <a:highlight>
                            <a:srgbClr val="FFFFFF"/>
                          </a:highlight>
                          <a:latin typeface="Times New Roman" panose="02020603050405020304" pitchFamily="18" charset="0"/>
                          <a:cs typeface="Times New Roman" panose="02020603050405020304" pitchFamily="18" charset="0"/>
                        </a:rPr>
                        <a:t>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from </a:t>
                      </a:r>
                      <a:r>
                        <a:rPr lang="en-US" sz="1800" b="0" i="0" dirty="0" err="1">
                          <a:effectLst/>
                          <a:highlight>
                            <a:srgbClr val="FFFFFF"/>
                          </a:highlight>
                          <a:latin typeface="Times New Roman" panose="02020603050405020304" pitchFamily="18" charset="0"/>
                          <a:cs typeface="Times New Roman" panose="02020603050405020304" pitchFamily="18" charset="0"/>
                        </a:rPr>
                        <a:t>sklearn.preprocessing</a:t>
                      </a:r>
                      <a:r>
                        <a:rPr lang="en-US" sz="1800" b="0" i="0" dirty="0">
                          <a:effectLst/>
                          <a:highlight>
                            <a:srgbClr val="FFFFFF"/>
                          </a:highlight>
                          <a:latin typeface="Times New Roman" panose="02020603050405020304" pitchFamily="18" charset="0"/>
                          <a:cs typeface="Times New Roman" panose="02020603050405020304" pitchFamily="18" charset="0"/>
                        </a:rPr>
                        <a:t> import </a:t>
                      </a:r>
                      <a:r>
                        <a:rPr lang="en-US" sz="1800" b="0" i="0" dirty="0" err="1">
                          <a:effectLst/>
                          <a:highlight>
                            <a:srgbClr val="FFFFFF"/>
                          </a:highlight>
                          <a:latin typeface="Times New Roman" panose="02020603050405020304" pitchFamily="18" charset="0"/>
                          <a:cs typeface="Times New Roman" panose="02020603050405020304" pitchFamily="18" charset="0"/>
                        </a:rPr>
                        <a:t>StandardScaler</a:t>
                      </a:r>
                      <a:r>
                        <a:rPr lang="en-US" sz="1800" b="0" i="0" dirty="0">
                          <a:effectLst/>
                          <a:highlight>
                            <a:srgbClr val="FFFFFF"/>
                          </a:highlight>
                          <a:latin typeface="Times New Roman" panose="02020603050405020304" pitchFamily="18" charset="0"/>
                          <a:cs typeface="Times New Roman" panose="02020603050405020304" pitchFamily="18" charset="0"/>
                        </a:rPr>
                        <a:t>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from </a:t>
                      </a:r>
                      <a:r>
                        <a:rPr lang="en-US" sz="1800" b="0" i="0" dirty="0" err="1">
                          <a:effectLst/>
                          <a:highlight>
                            <a:srgbClr val="FFFFFF"/>
                          </a:highlight>
                          <a:latin typeface="Times New Roman" panose="02020603050405020304" pitchFamily="18" charset="0"/>
                          <a:cs typeface="Times New Roman" panose="02020603050405020304" pitchFamily="18" charset="0"/>
                        </a:rPr>
                        <a:t>sklearn.linear_model</a:t>
                      </a:r>
                      <a:r>
                        <a:rPr lang="en-US" sz="1800" b="0" i="0" dirty="0">
                          <a:effectLst/>
                          <a:highlight>
                            <a:srgbClr val="FFFFFF"/>
                          </a:highlight>
                          <a:latin typeface="Times New Roman" panose="02020603050405020304" pitchFamily="18" charset="0"/>
                          <a:cs typeface="Times New Roman" panose="02020603050405020304" pitchFamily="18" charset="0"/>
                        </a:rPr>
                        <a:t> import </a:t>
                      </a:r>
                      <a:r>
                        <a:rPr lang="en-US" sz="1800" b="0" i="0" dirty="0" err="1">
                          <a:effectLst/>
                          <a:highlight>
                            <a:srgbClr val="FFFFFF"/>
                          </a:highlight>
                          <a:latin typeface="Times New Roman" panose="02020603050405020304" pitchFamily="18" charset="0"/>
                          <a:cs typeface="Times New Roman" panose="02020603050405020304" pitchFamily="18" charset="0"/>
                        </a:rPr>
                        <a:t>LogisticRegression</a:t>
                      </a:r>
                      <a:r>
                        <a:rPr lang="en-US" sz="1800" b="0" i="0" dirty="0">
                          <a:effectLst/>
                          <a:highlight>
                            <a:srgbClr val="FFFFFF"/>
                          </a:highlight>
                          <a:latin typeface="Times New Roman" panose="02020603050405020304" pitchFamily="18" charset="0"/>
                          <a:cs typeface="Times New Roman" panose="02020603050405020304" pitchFamily="18" charset="0"/>
                        </a:rPr>
                        <a:t>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from </a:t>
                      </a:r>
                      <a:r>
                        <a:rPr lang="en-US" sz="1800" b="0" i="0" dirty="0" err="1">
                          <a:effectLst/>
                          <a:highlight>
                            <a:srgbClr val="FFFFFF"/>
                          </a:highlight>
                          <a:latin typeface="Times New Roman" panose="02020603050405020304" pitchFamily="18" charset="0"/>
                          <a:cs typeface="Times New Roman" panose="02020603050405020304" pitchFamily="18" charset="0"/>
                        </a:rPr>
                        <a:t>sklearn.svm</a:t>
                      </a:r>
                      <a:r>
                        <a:rPr lang="en-US" sz="1800" b="0" i="0" dirty="0">
                          <a:effectLst/>
                          <a:highlight>
                            <a:srgbClr val="FFFFFF"/>
                          </a:highlight>
                          <a:latin typeface="Times New Roman" panose="02020603050405020304" pitchFamily="18" charset="0"/>
                          <a:cs typeface="Times New Roman" panose="02020603050405020304" pitchFamily="18" charset="0"/>
                        </a:rPr>
                        <a:t> import SVC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from </a:t>
                      </a:r>
                      <a:r>
                        <a:rPr lang="en-US" sz="1800" b="0" i="0" dirty="0" err="1">
                          <a:effectLst/>
                          <a:highlight>
                            <a:srgbClr val="FFFFFF"/>
                          </a:highlight>
                          <a:latin typeface="Times New Roman" panose="02020603050405020304" pitchFamily="18" charset="0"/>
                          <a:cs typeface="Times New Roman" panose="02020603050405020304" pitchFamily="18" charset="0"/>
                        </a:rPr>
                        <a:t>xgboost</a:t>
                      </a:r>
                      <a:r>
                        <a:rPr lang="en-US" sz="1800" b="0" i="0" dirty="0">
                          <a:effectLst/>
                          <a:highlight>
                            <a:srgbClr val="FFFFFF"/>
                          </a:highlight>
                          <a:latin typeface="Times New Roman" panose="02020603050405020304" pitchFamily="18" charset="0"/>
                          <a:cs typeface="Times New Roman" panose="02020603050405020304" pitchFamily="18" charset="0"/>
                        </a:rPr>
                        <a:t> import </a:t>
                      </a:r>
                      <a:r>
                        <a:rPr lang="en-US" sz="1800" b="0" i="0" dirty="0" err="1">
                          <a:effectLst/>
                          <a:highlight>
                            <a:srgbClr val="FFFFFF"/>
                          </a:highlight>
                          <a:latin typeface="Times New Roman" panose="02020603050405020304" pitchFamily="18" charset="0"/>
                          <a:cs typeface="Times New Roman" panose="02020603050405020304" pitchFamily="18" charset="0"/>
                        </a:rPr>
                        <a:t>XGBClassifier</a:t>
                      </a:r>
                      <a:r>
                        <a:rPr lang="en-US" sz="1800" b="0" i="0" dirty="0">
                          <a:effectLst/>
                          <a:highlight>
                            <a:srgbClr val="FFFFFF"/>
                          </a:highlight>
                          <a:latin typeface="Times New Roman" panose="02020603050405020304" pitchFamily="18" charset="0"/>
                          <a:cs typeface="Times New Roman" panose="02020603050405020304" pitchFamily="18" charset="0"/>
                        </a:rPr>
                        <a:t> </a:t>
                      </a:r>
                    </a:p>
                    <a:p>
                      <a:pPr algn="l" rtl="0" fontAlgn="base"/>
                      <a:r>
                        <a:rPr lang="en-US" sz="1800" b="0" i="0" dirty="0">
                          <a:effectLst/>
                          <a:highlight>
                            <a:srgbClr val="FFFFFF"/>
                          </a:highlight>
                          <a:latin typeface="Times New Roman" panose="02020603050405020304" pitchFamily="18" charset="0"/>
                          <a:cs typeface="Times New Roman" panose="02020603050405020304" pitchFamily="18" charset="0"/>
                        </a:rPr>
                        <a:t>from </a:t>
                      </a:r>
                      <a:r>
                        <a:rPr lang="en-US" sz="1800" b="0" i="0" dirty="0" err="1">
                          <a:effectLst/>
                          <a:highlight>
                            <a:srgbClr val="FFFFFF"/>
                          </a:highlight>
                          <a:latin typeface="Times New Roman" panose="02020603050405020304" pitchFamily="18" charset="0"/>
                          <a:cs typeface="Times New Roman" panose="02020603050405020304" pitchFamily="18" charset="0"/>
                        </a:rPr>
                        <a:t>sklearn</a:t>
                      </a:r>
                      <a:r>
                        <a:rPr lang="en-US" sz="1800" b="0" i="0" dirty="0">
                          <a:effectLst/>
                          <a:highlight>
                            <a:srgbClr val="FFFFFF"/>
                          </a:highlight>
                          <a:latin typeface="Times New Roman" panose="02020603050405020304" pitchFamily="18" charset="0"/>
                          <a:cs typeface="Times New Roman" panose="02020603050405020304" pitchFamily="18" charset="0"/>
                        </a:rPr>
                        <a:t> import metrics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1349794282"/>
                  </a:ext>
                </a:extLst>
              </a:tr>
            </a:tbl>
          </a:graphicData>
        </a:graphic>
      </p:graphicFrame>
      <p:sp>
        <p:nvSpPr>
          <p:cNvPr id="5" name="Rectangle 2">
            <a:extLst>
              <a:ext uri="{FF2B5EF4-FFF2-40B4-BE49-F238E27FC236}">
                <a16:creationId xmlns:a16="http://schemas.microsoft.com/office/drawing/2014/main" id="{BF6AFF9E-3EAD-4EA7-BB86-14FC9E0537CC}"/>
              </a:ext>
            </a:extLst>
          </p:cNvPr>
          <p:cNvSpPr>
            <a:spLocks noChangeArrowheads="1"/>
          </p:cNvSpPr>
          <p:nvPr/>
        </p:nvSpPr>
        <p:spPr bwMode="auto">
          <a:xfrm>
            <a:off x="0" y="0"/>
            <a:ext cx="25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273239"/>
                </a:solidFill>
                <a:effectLst/>
                <a:latin typeface="Nunito" pitchFamily="2"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507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AD95-D593-9861-EF34-C457FA06D602}"/>
              </a:ext>
            </a:extLst>
          </p:cNvPr>
          <p:cNvSpPr>
            <a:spLocks noGrp="1"/>
          </p:cNvSpPr>
          <p:nvPr>
            <p:ph type="title"/>
          </p:nvPr>
        </p:nvSpPr>
        <p:spPr/>
        <p:txBody>
          <a:bodyPr/>
          <a:lstStyle/>
          <a:p>
            <a:r>
              <a:rPr lang="en-US" sz="3600" dirty="0"/>
              <a:t>Machine Learning with Numeric Features</a:t>
            </a:r>
            <a:endParaRPr lang="en-US" dirty="0"/>
          </a:p>
        </p:txBody>
      </p:sp>
      <p:sp>
        <p:nvSpPr>
          <p:cNvPr id="3" name="Content Placeholder 2">
            <a:extLst>
              <a:ext uri="{FF2B5EF4-FFF2-40B4-BE49-F238E27FC236}">
                <a16:creationId xmlns:a16="http://schemas.microsoft.com/office/drawing/2014/main" id="{A39A6E05-5003-4BE0-B4F7-8CBCAD000E49}"/>
              </a:ext>
            </a:extLst>
          </p:cNvPr>
          <p:cNvSpPr>
            <a:spLocks noGrp="1"/>
          </p:cNvSpPr>
          <p:nvPr>
            <p:ph idx="1"/>
          </p:nvPr>
        </p:nvSpPr>
        <p:spPr>
          <a:xfrm>
            <a:off x="838200" y="1825625"/>
            <a:ext cx="10876280" cy="4351338"/>
          </a:xfrm>
        </p:spPr>
        <p:txBody>
          <a:bodyPr/>
          <a:lstStyle/>
          <a:p>
            <a:pPr marL="0" indent="0">
              <a:buNone/>
            </a:pPr>
            <a:r>
              <a:rPr lang="en-US" sz="2400" dirty="0"/>
              <a:t>Data import and pre-process steps are omitted.. (same as other tasks discussed before)</a:t>
            </a:r>
          </a:p>
          <a:p>
            <a:pPr marL="0" indent="0">
              <a:buNone/>
            </a:pPr>
            <a:endParaRPr lang="en-US" sz="2400" dirty="0"/>
          </a:p>
          <a:p>
            <a:r>
              <a:rPr lang="en-US" dirty="0"/>
              <a:t>features = </a:t>
            </a:r>
            <a:r>
              <a:rPr lang="en-US" dirty="0" err="1"/>
              <a:t>df</a:t>
            </a:r>
            <a:r>
              <a:rPr lang="en-US" dirty="0"/>
              <a:t>[['open-close', 'low-high', '</a:t>
            </a:r>
            <a:r>
              <a:rPr lang="en-US" dirty="0" err="1"/>
              <a:t>is_quarter_end</a:t>
            </a:r>
            <a:r>
              <a:rPr lang="en-US" dirty="0"/>
              <a:t>']] </a:t>
            </a:r>
          </a:p>
          <a:p>
            <a:r>
              <a:rPr lang="en-US" dirty="0"/>
              <a:t>target = </a:t>
            </a:r>
            <a:r>
              <a:rPr lang="en-US" dirty="0" err="1"/>
              <a:t>df</a:t>
            </a:r>
            <a:r>
              <a:rPr lang="en-US" dirty="0"/>
              <a:t>['target'] </a:t>
            </a:r>
          </a:p>
          <a:p>
            <a:endParaRPr lang="en-US" dirty="0"/>
          </a:p>
          <a:p>
            <a:r>
              <a:rPr lang="en-US" dirty="0"/>
              <a:t>scaler = </a:t>
            </a:r>
            <a:r>
              <a:rPr lang="en-US" dirty="0" err="1"/>
              <a:t>StandardScaler</a:t>
            </a:r>
            <a:r>
              <a:rPr lang="en-US" dirty="0"/>
              <a:t>() </a:t>
            </a:r>
          </a:p>
          <a:p>
            <a:r>
              <a:rPr lang="en-US" dirty="0">
                <a:solidFill>
                  <a:srgbClr val="FF0000"/>
                </a:solidFill>
              </a:rPr>
              <a:t>features = </a:t>
            </a:r>
            <a:r>
              <a:rPr lang="en-US" dirty="0" err="1">
                <a:solidFill>
                  <a:srgbClr val="FF0000"/>
                </a:solidFill>
              </a:rPr>
              <a:t>scaler.fit_transform</a:t>
            </a:r>
            <a:r>
              <a:rPr lang="en-US" dirty="0">
                <a:solidFill>
                  <a:srgbClr val="FF0000"/>
                </a:solidFill>
              </a:rPr>
              <a:t>(features) </a:t>
            </a:r>
            <a:endParaRPr lang="en-US" dirty="0"/>
          </a:p>
          <a:p>
            <a:r>
              <a:rPr lang="en-US" dirty="0" err="1">
                <a:solidFill>
                  <a:srgbClr val="FF0000"/>
                </a:solidFill>
              </a:rPr>
              <a:t>X_train</a:t>
            </a:r>
            <a:r>
              <a:rPr lang="en-US" dirty="0">
                <a:solidFill>
                  <a:srgbClr val="FF0000"/>
                </a:solidFill>
              </a:rPr>
              <a:t>, </a:t>
            </a:r>
            <a:r>
              <a:rPr lang="en-US" dirty="0" err="1">
                <a:solidFill>
                  <a:srgbClr val="FF0000"/>
                </a:solidFill>
              </a:rPr>
              <a:t>X_valid</a:t>
            </a:r>
            <a:r>
              <a:rPr lang="en-US" dirty="0">
                <a:solidFill>
                  <a:srgbClr val="FF0000"/>
                </a:solidFill>
              </a:rPr>
              <a:t>, </a:t>
            </a:r>
            <a:r>
              <a:rPr lang="en-US" dirty="0" err="1">
                <a:solidFill>
                  <a:srgbClr val="FF0000"/>
                </a:solidFill>
              </a:rPr>
              <a:t>Y_train</a:t>
            </a:r>
            <a:r>
              <a:rPr lang="en-US" dirty="0">
                <a:solidFill>
                  <a:srgbClr val="FF0000"/>
                </a:solidFill>
              </a:rPr>
              <a:t>, </a:t>
            </a:r>
            <a:r>
              <a:rPr lang="en-US" dirty="0" err="1">
                <a:solidFill>
                  <a:srgbClr val="FF0000"/>
                </a:solidFill>
              </a:rPr>
              <a:t>Y_valid</a:t>
            </a:r>
            <a:r>
              <a:rPr lang="en-US" dirty="0">
                <a:solidFill>
                  <a:srgbClr val="FF0000"/>
                </a:solidFill>
              </a:rPr>
              <a:t> = </a:t>
            </a:r>
            <a:r>
              <a:rPr lang="en-US" dirty="0" err="1">
                <a:solidFill>
                  <a:srgbClr val="FF0000"/>
                </a:solidFill>
              </a:rPr>
              <a:t>train_test_split</a:t>
            </a:r>
            <a:r>
              <a:rPr lang="en-US" dirty="0">
                <a:solidFill>
                  <a:srgbClr val="FF0000"/>
                </a:solidFill>
              </a:rPr>
              <a:t>(features, target, </a:t>
            </a:r>
            <a:r>
              <a:rPr lang="en-US" dirty="0" err="1">
                <a:solidFill>
                  <a:srgbClr val="FF0000"/>
                </a:solidFill>
              </a:rPr>
              <a:t>test_size</a:t>
            </a:r>
            <a:r>
              <a:rPr lang="en-US" dirty="0">
                <a:solidFill>
                  <a:srgbClr val="FF0000"/>
                </a:solidFill>
              </a:rPr>
              <a:t>=0.1) </a:t>
            </a:r>
          </a:p>
          <a:p>
            <a:r>
              <a:rPr lang="en-US" dirty="0"/>
              <a:t>print(</a:t>
            </a:r>
            <a:r>
              <a:rPr lang="en-US" dirty="0" err="1"/>
              <a:t>X_train.shape</a:t>
            </a:r>
            <a:r>
              <a:rPr lang="en-US" dirty="0"/>
              <a:t>, </a:t>
            </a:r>
            <a:r>
              <a:rPr lang="en-US" dirty="0" err="1"/>
              <a:t>X_valid.shape</a:t>
            </a:r>
            <a:r>
              <a:rPr lang="en-US" dirty="0"/>
              <a:t>) </a:t>
            </a:r>
          </a:p>
          <a:p>
            <a:endParaRPr lang="en-US" dirty="0"/>
          </a:p>
          <a:p>
            <a:endParaRPr lang="en-US" dirty="0"/>
          </a:p>
        </p:txBody>
      </p:sp>
    </p:spTree>
    <p:extLst>
      <p:ext uri="{BB962C8B-B14F-4D97-AF65-F5344CB8AC3E}">
        <p14:creationId xmlns:p14="http://schemas.microsoft.com/office/powerpoint/2010/main" val="355192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BA04-7631-59EA-7D21-1634513D8230}"/>
              </a:ext>
            </a:extLst>
          </p:cNvPr>
          <p:cNvSpPr>
            <a:spLocks noGrp="1"/>
          </p:cNvSpPr>
          <p:nvPr>
            <p:ph type="title"/>
          </p:nvPr>
        </p:nvSpPr>
        <p:spPr/>
        <p:txBody>
          <a:bodyPr/>
          <a:lstStyle/>
          <a:p>
            <a:r>
              <a:rPr lang="en-US" i="0" dirty="0">
                <a:solidFill>
                  <a:srgbClr val="000000"/>
                </a:solidFill>
                <a:effectLst/>
                <a:highlight>
                  <a:srgbClr val="FFFFFF"/>
                </a:highlight>
              </a:rPr>
              <a:t>Analyze Big Data</a:t>
            </a:r>
            <a:br>
              <a:rPr lang="en-US" i="0" dirty="0">
                <a:effectLst/>
                <a:highlight>
                  <a:srgbClr val="FFFFFF"/>
                </a:highlight>
              </a:rPr>
            </a:br>
            <a:endParaRPr lang="en-US" dirty="0"/>
          </a:p>
        </p:txBody>
      </p:sp>
      <p:sp>
        <p:nvSpPr>
          <p:cNvPr id="3" name="Content Placeholder 2">
            <a:extLst>
              <a:ext uri="{FF2B5EF4-FFF2-40B4-BE49-F238E27FC236}">
                <a16:creationId xmlns:a16="http://schemas.microsoft.com/office/drawing/2014/main" id="{7FB9FC03-C6EF-C8BF-A0D9-8810DD4C1D33}"/>
              </a:ext>
            </a:extLst>
          </p:cNvPr>
          <p:cNvSpPr>
            <a:spLocks noGrp="1"/>
          </p:cNvSpPr>
          <p:nvPr>
            <p:ph idx="1"/>
          </p:nvPr>
        </p:nvSpPr>
        <p:spPr>
          <a:xfrm>
            <a:off x="838200" y="1544320"/>
            <a:ext cx="10515600" cy="4632643"/>
          </a:xfrm>
        </p:spPr>
        <p:txBody>
          <a:bodyPr/>
          <a:lstStyle/>
          <a:p>
            <a:r>
              <a:rPr lang="en-US" b="0" i="0" dirty="0">
                <a:solidFill>
                  <a:srgbClr val="171717"/>
                </a:solidFill>
                <a:effectLst/>
              </a:rPr>
              <a:t>First, data must be acquired from numerous sources, such as social media platforms, sensor networks, transaction records, and log files. </a:t>
            </a:r>
          </a:p>
          <a:p>
            <a:pPr lvl="1"/>
            <a:r>
              <a:rPr lang="en-US" b="0" i="0" dirty="0">
                <a:solidFill>
                  <a:srgbClr val="171717"/>
                </a:solidFill>
                <a:effectLst/>
              </a:rPr>
              <a:t>Typically characterized by its </a:t>
            </a:r>
            <a:r>
              <a:rPr lang="en-US" b="1" i="0" dirty="0">
                <a:solidFill>
                  <a:srgbClr val="171717"/>
                </a:solidFill>
                <a:effectLst/>
              </a:rPr>
              <a:t>volume</a:t>
            </a:r>
            <a:r>
              <a:rPr lang="en-US" b="0" i="0" dirty="0">
                <a:solidFill>
                  <a:srgbClr val="171717"/>
                </a:solidFill>
                <a:effectLst/>
              </a:rPr>
              <a:t> (the amount of data), </a:t>
            </a:r>
            <a:r>
              <a:rPr lang="en-US" b="1" i="0" dirty="0">
                <a:solidFill>
                  <a:srgbClr val="171717"/>
                </a:solidFill>
                <a:effectLst/>
              </a:rPr>
              <a:t>velocity</a:t>
            </a:r>
            <a:r>
              <a:rPr lang="en-US" b="0" i="0" dirty="0">
                <a:solidFill>
                  <a:srgbClr val="171717"/>
                </a:solidFill>
                <a:effectLst/>
              </a:rPr>
              <a:t> (the speed of data generation), and </a:t>
            </a:r>
            <a:r>
              <a:rPr lang="en-US" b="1" i="0" dirty="0">
                <a:solidFill>
                  <a:srgbClr val="171717"/>
                </a:solidFill>
                <a:effectLst/>
              </a:rPr>
              <a:t>variety</a:t>
            </a:r>
            <a:r>
              <a:rPr lang="en-US" b="0" i="0" dirty="0">
                <a:solidFill>
                  <a:srgbClr val="171717"/>
                </a:solidFill>
                <a:effectLst/>
              </a:rPr>
              <a:t> (the various formats and types of data).</a:t>
            </a:r>
          </a:p>
          <a:p>
            <a:r>
              <a:rPr lang="en-US" b="0" i="0" dirty="0">
                <a:solidFill>
                  <a:srgbClr val="171717"/>
                </a:solidFill>
                <a:effectLst/>
              </a:rPr>
              <a:t>Once acquired, the data undergoes </a:t>
            </a:r>
            <a:r>
              <a:rPr lang="en-US" b="1" i="0" dirty="0">
                <a:solidFill>
                  <a:srgbClr val="171717"/>
                </a:solidFill>
                <a:effectLst/>
              </a:rPr>
              <a:t>preprocessing, which includes cleaning, transforming, and aggregating</a:t>
            </a:r>
            <a:r>
              <a:rPr lang="en-US" b="0" i="0" dirty="0">
                <a:solidFill>
                  <a:srgbClr val="171717"/>
                </a:solidFill>
                <a:effectLst/>
              </a:rPr>
              <a:t> the information to make it suitable for analysis.</a:t>
            </a:r>
          </a:p>
          <a:p>
            <a:r>
              <a:rPr lang="en-US" b="0" i="0" dirty="0">
                <a:solidFill>
                  <a:srgbClr val="171717"/>
                </a:solidFill>
                <a:effectLst/>
              </a:rPr>
              <a:t>Then, use advanced analytical techniques to uncover hidden patterns and insights</a:t>
            </a:r>
          </a:p>
          <a:p>
            <a:pPr lvl="1"/>
            <a:r>
              <a:rPr lang="en-US" b="0" i="0" dirty="0">
                <a:solidFill>
                  <a:srgbClr val="171717"/>
                </a:solidFill>
                <a:effectLst/>
              </a:rPr>
              <a:t>Techniques can range from traditional </a:t>
            </a:r>
            <a:r>
              <a:rPr lang="en-US" b="1" i="0" dirty="0">
                <a:solidFill>
                  <a:srgbClr val="171717"/>
                </a:solidFill>
                <a:effectLst/>
              </a:rPr>
              <a:t>statistical methods to machine learning algorithms and artificial intelligence models</a:t>
            </a:r>
            <a:r>
              <a:rPr lang="en-US" b="0" i="0" dirty="0">
                <a:solidFill>
                  <a:srgbClr val="171717"/>
                </a:solidFill>
                <a:effectLst/>
              </a:rPr>
              <a:t>. E.g., Exploratory data analysis, data mining, predictive modeling, and sentiment analysis.</a:t>
            </a:r>
          </a:p>
          <a:p>
            <a:r>
              <a:rPr lang="en-US" dirty="0">
                <a:solidFill>
                  <a:srgbClr val="171717"/>
                </a:solidFill>
              </a:rPr>
              <a:t>Finally, </a:t>
            </a:r>
            <a:r>
              <a:rPr lang="en-US" b="1" i="0" dirty="0">
                <a:solidFill>
                  <a:srgbClr val="171717"/>
                </a:solidFill>
                <a:effectLst/>
              </a:rPr>
              <a:t>discover previously unknown relationships, make accurate predictions, optimize processes, enhance customer experiences, and gain a competitive edge in the marketplace</a:t>
            </a:r>
            <a:r>
              <a:rPr lang="en-US" b="0" i="0" dirty="0">
                <a:solidFill>
                  <a:srgbClr val="171717"/>
                </a:solidFill>
                <a:effectLst/>
              </a:rPr>
              <a:t>.</a:t>
            </a:r>
            <a:endParaRPr lang="en-US" dirty="0"/>
          </a:p>
        </p:txBody>
      </p:sp>
    </p:spTree>
    <p:extLst>
      <p:ext uri="{BB962C8B-B14F-4D97-AF65-F5344CB8AC3E}">
        <p14:creationId xmlns:p14="http://schemas.microsoft.com/office/powerpoint/2010/main" val="3410600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512E-8B8D-599F-03A3-4C6B6AFF9B74}"/>
              </a:ext>
            </a:extLst>
          </p:cNvPr>
          <p:cNvSpPr>
            <a:spLocks noGrp="1"/>
          </p:cNvSpPr>
          <p:nvPr>
            <p:ph type="title"/>
          </p:nvPr>
        </p:nvSpPr>
        <p:spPr/>
        <p:txBody>
          <a:bodyPr/>
          <a:lstStyle/>
          <a:p>
            <a:r>
              <a:rPr lang="en-US" sz="3200" dirty="0"/>
              <a:t>Machine Learning with Numeric Features</a:t>
            </a:r>
            <a:endParaRPr lang="en-US" dirty="0"/>
          </a:p>
        </p:txBody>
      </p:sp>
      <p:sp>
        <p:nvSpPr>
          <p:cNvPr id="3" name="Content Placeholder 2">
            <a:extLst>
              <a:ext uri="{FF2B5EF4-FFF2-40B4-BE49-F238E27FC236}">
                <a16:creationId xmlns:a16="http://schemas.microsoft.com/office/drawing/2014/main" id="{89710256-4C13-8AB1-12E5-1AF545D07194}"/>
              </a:ext>
            </a:extLst>
          </p:cNvPr>
          <p:cNvSpPr>
            <a:spLocks noGrp="1"/>
          </p:cNvSpPr>
          <p:nvPr>
            <p:ph idx="1"/>
          </p:nvPr>
        </p:nvSpPr>
        <p:spPr/>
        <p:txBody>
          <a:bodyPr/>
          <a:lstStyle/>
          <a:p>
            <a:r>
              <a:rPr lang="en-US" dirty="0"/>
              <a:t>models = [</a:t>
            </a:r>
            <a:r>
              <a:rPr lang="en-US" dirty="0" err="1"/>
              <a:t>LogisticRegression</a:t>
            </a:r>
            <a:r>
              <a:rPr lang="en-US" dirty="0"/>
              <a:t>(), SVC( </a:t>
            </a:r>
          </a:p>
          <a:p>
            <a:r>
              <a:rPr lang="en-US" dirty="0"/>
              <a:t>kernel='poly', probability=True), </a:t>
            </a:r>
            <a:r>
              <a:rPr lang="en-US" dirty="0" err="1"/>
              <a:t>XGBClassifier</a:t>
            </a:r>
            <a:r>
              <a:rPr lang="en-US" dirty="0"/>
              <a:t>()] </a:t>
            </a:r>
          </a:p>
          <a:p>
            <a:endParaRPr lang="en-US" dirty="0"/>
          </a:p>
          <a:p>
            <a:r>
              <a:rPr lang="en-US" dirty="0"/>
              <a:t>for </a:t>
            </a:r>
            <a:r>
              <a:rPr lang="en-US" dirty="0" err="1"/>
              <a:t>i</a:t>
            </a:r>
            <a:r>
              <a:rPr lang="en-US" dirty="0"/>
              <a:t> in range(3): </a:t>
            </a:r>
          </a:p>
          <a:p>
            <a:pPr lvl="1"/>
            <a:r>
              <a:rPr lang="en-US" sz="2000" dirty="0">
                <a:solidFill>
                  <a:srgbClr val="FF0000"/>
                </a:solidFill>
              </a:rPr>
              <a:t>models[</a:t>
            </a:r>
            <a:r>
              <a:rPr lang="en-US" sz="2000" dirty="0" err="1">
                <a:solidFill>
                  <a:srgbClr val="FF0000"/>
                </a:solidFill>
              </a:rPr>
              <a:t>i</a:t>
            </a:r>
            <a:r>
              <a:rPr lang="en-US" sz="2000" dirty="0">
                <a:solidFill>
                  <a:srgbClr val="FF0000"/>
                </a:solidFill>
              </a:rPr>
              <a:t>].fit(</a:t>
            </a:r>
            <a:r>
              <a:rPr lang="en-US" sz="2000" dirty="0" err="1">
                <a:solidFill>
                  <a:srgbClr val="FF0000"/>
                </a:solidFill>
              </a:rPr>
              <a:t>X_train</a:t>
            </a:r>
            <a:r>
              <a:rPr lang="en-US" sz="2000" dirty="0">
                <a:solidFill>
                  <a:srgbClr val="FF0000"/>
                </a:solidFill>
              </a:rPr>
              <a:t>, </a:t>
            </a:r>
            <a:r>
              <a:rPr lang="en-US" sz="2000" dirty="0" err="1">
                <a:solidFill>
                  <a:srgbClr val="FF0000"/>
                </a:solidFill>
              </a:rPr>
              <a:t>Y_train</a:t>
            </a:r>
            <a:r>
              <a:rPr lang="en-US" sz="2000" dirty="0">
                <a:solidFill>
                  <a:srgbClr val="FF0000"/>
                </a:solidFill>
              </a:rPr>
              <a:t>) </a:t>
            </a:r>
            <a:endParaRPr lang="en-US" dirty="0"/>
          </a:p>
          <a:p>
            <a:r>
              <a:rPr lang="en-US" dirty="0"/>
              <a:t>print(f'{models[</a:t>
            </a:r>
            <a:r>
              <a:rPr lang="en-US" dirty="0" err="1"/>
              <a:t>i</a:t>
            </a:r>
            <a:r>
              <a:rPr lang="en-US" dirty="0"/>
              <a:t>]} : ') </a:t>
            </a:r>
          </a:p>
          <a:p>
            <a:r>
              <a:rPr lang="en-US" dirty="0"/>
              <a:t>print('Training Accuracy : ', </a:t>
            </a:r>
            <a:r>
              <a:rPr lang="en-US" dirty="0" err="1"/>
              <a:t>metrics.roc_auc_score</a:t>
            </a:r>
            <a:r>
              <a:rPr lang="en-US" dirty="0"/>
              <a:t>(</a:t>
            </a:r>
            <a:r>
              <a:rPr lang="en-US" dirty="0" err="1"/>
              <a:t>Y_train</a:t>
            </a:r>
            <a:r>
              <a:rPr lang="en-US" dirty="0"/>
              <a:t>, models[</a:t>
            </a:r>
            <a:r>
              <a:rPr lang="en-US" dirty="0" err="1"/>
              <a:t>i</a:t>
            </a:r>
            <a:r>
              <a:rPr lang="en-US" dirty="0"/>
              <a:t>].</a:t>
            </a:r>
            <a:r>
              <a:rPr lang="en-US" dirty="0" err="1"/>
              <a:t>predict_proba</a:t>
            </a:r>
            <a:r>
              <a:rPr lang="en-US" dirty="0"/>
              <a:t>(</a:t>
            </a:r>
            <a:r>
              <a:rPr lang="en-US" dirty="0" err="1"/>
              <a:t>X_train</a:t>
            </a:r>
            <a:r>
              <a:rPr lang="en-US" dirty="0"/>
              <a:t>)[:,1])) </a:t>
            </a:r>
          </a:p>
          <a:p>
            <a:r>
              <a:rPr lang="en-US" dirty="0"/>
              <a:t>print('Validation Accuracy : ', </a:t>
            </a:r>
            <a:r>
              <a:rPr lang="en-US" dirty="0" err="1"/>
              <a:t>metrics.roc_auc_score</a:t>
            </a:r>
            <a:r>
              <a:rPr lang="en-US" dirty="0"/>
              <a:t>(</a:t>
            </a:r>
            <a:r>
              <a:rPr lang="en-US" dirty="0" err="1"/>
              <a:t>Y_valid</a:t>
            </a:r>
            <a:r>
              <a:rPr lang="en-US" dirty="0"/>
              <a:t>, models[</a:t>
            </a:r>
            <a:r>
              <a:rPr lang="en-US" dirty="0" err="1"/>
              <a:t>i</a:t>
            </a:r>
            <a:r>
              <a:rPr lang="en-US" dirty="0"/>
              <a:t>].</a:t>
            </a:r>
            <a:r>
              <a:rPr lang="en-US" dirty="0" err="1"/>
              <a:t>predict_proba</a:t>
            </a:r>
            <a:r>
              <a:rPr lang="en-US" dirty="0"/>
              <a:t>(</a:t>
            </a:r>
            <a:r>
              <a:rPr lang="en-US" dirty="0" err="1"/>
              <a:t>X_valid</a:t>
            </a:r>
            <a:r>
              <a:rPr lang="en-US" dirty="0"/>
              <a:t>)[:,1])) </a:t>
            </a:r>
          </a:p>
          <a:p>
            <a:endParaRPr lang="en-US" dirty="0"/>
          </a:p>
        </p:txBody>
      </p:sp>
    </p:spTree>
    <p:extLst>
      <p:ext uri="{BB962C8B-B14F-4D97-AF65-F5344CB8AC3E}">
        <p14:creationId xmlns:p14="http://schemas.microsoft.com/office/powerpoint/2010/main" val="966868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9FCB-349F-A09A-70E3-30A43A223370}"/>
              </a:ext>
            </a:extLst>
          </p:cNvPr>
          <p:cNvSpPr>
            <a:spLocks noGrp="1"/>
          </p:cNvSpPr>
          <p:nvPr>
            <p:ph type="title"/>
          </p:nvPr>
        </p:nvSpPr>
        <p:spPr/>
        <p:txBody>
          <a:bodyPr/>
          <a:lstStyle/>
          <a:p>
            <a:r>
              <a:rPr lang="en-US" sz="3600" dirty="0"/>
              <a:t>Machine Learning with Numeric Features</a:t>
            </a:r>
            <a:endParaRPr lang="en-US" dirty="0"/>
          </a:p>
        </p:txBody>
      </p:sp>
      <p:pic>
        <p:nvPicPr>
          <p:cNvPr id="5" name="Content Placeholder 4">
            <a:extLst>
              <a:ext uri="{FF2B5EF4-FFF2-40B4-BE49-F238E27FC236}">
                <a16:creationId xmlns:a16="http://schemas.microsoft.com/office/drawing/2014/main" id="{A4079C57-0919-A0FA-1D7B-58E4081FE007}"/>
              </a:ext>
            </a:extLst>
          </p:cNvPr>
          <p:cNvPicPr>
            <a:picLocks noGrp="1" noChangeAspect="1"/>
          </p:cNvPicPr>
          <p:nvPr>
            <p:ph idx="1"/>
          </p:nvPr>
        </p:nvPicPr>
        <p:blipFill>
          <a:blip r:embed="rId2"/>
          <a:stretch>
            <a:fillRect/>
          </a:stretch>
        </p:blipFill>
        <p:spPr>
          <a:xfrm>
            <a:off x="724495" y="1548450"/>
            <a:ext cx="10207270" cy="4181789"/>
          </a:xfrm>
        </p:spPr>
      </p:pic>
    </p:spTree>
    <p:extLst>
      <p:ext uri="{BB962C8B-B14F-4D97-AF65-F5344CB8AC3E}">
        <p14:creationId xmlns:p14="http://schemas.microsoft.com/office/powerpoint/2010/main" val="4024207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8191-8738-37D9-728F-A2D81C5631DC}"/>
              </a:ext>
            </a:extLst>
          </p:cNvPr>
          <p:cNvSpPr>
            <a:spLocks noGrp="1"/>
          </p:cNvSpPr>
          <p:nvPr>
            <p:ph type="title"/>
          </p:nvPr>
        </p:nvSpPr>
        <p:spPr>
          <a:xfrm>
            <a:off x="1493520" y="2784823"/>
            <a:ext cx="9204960" cy="1288354"/>
          </a:xfrm>
        </p:spPr>
        <p:txBody>
          <a:bodyPr/>
          <a:lstStyle/>
          <a:p>
            <a:pPr algn="ctr"/>
            <a:r>
              <a:rPr lang="en-US" sz="3600" dirty="0"/>
              <a:t>Natural Language Processing (NLP)</a:t>
            </a:r>
            <a:br>
              <a:rPr lang="en-US" sz="3600" dirty="0"/>
            </a:br>
            <a:r>
              <a:rPr lang="en-US" sz="3600" dirty="0"/>
              <a:t>Topic Modeling</a:t>
            </a:r>
          </a:p>
        </p:txBody>
      </p:sp>
    </p:spTree>
    <p:extLst>
      <p:ext uri="{BB962C8B-B14F-4D97-AF65-F5344CB8AC3E}">
        <p14:creationId xmlns:p14="http://schemas.microsoft.com/office/powerpoint/2010/main" val="997284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E15A-63AF-4E34-B5F6-C4C255FC59C5}"/>
              </a:ext>
            </a:extLst>
          </p:cNvPr>
          <p:cNvSpPr>
            <a:spLocks noGrp="1"/>
          </p:cNvSpPr>
          <p:nvPr>
            <p:ph type="title"/>
          </p:nvPr>
        </p:nvSpPr>
        <p:spPr/>
        <p:txBody>
          <a:bodyPr/>
          <a:lstStyle/>
          <a:p>
            <a:r>
              <a:rPr lang="en-US" sz="3600" b="0" i="0" dirty="0">
                <a:solidFill>
                  <a:srgbClr val="262626"/>
                </a:solidFill>
                <a:effectLst/>
              </a:rPr>
              <a:t>LDA topic model</a:t>
            </a:r>
            <a:br>
              <a:rPr lang="en-US" sz="3600" b="0" i="0" dirty="0">
                <a:solidFill>
                  <a:srgbClr val="262626"/>
                </a:solidFill>
                <a:effectLst/>
              </a:rPr>
            </a:br>
            <a:endParaRPr lang="en-US" sz="3600" dirty="0"/>
          </a:p>
        </p:txBody>
      </p:sp>
      <p:sp>
        <p:nvSpPr>
          <p:cNvPr id="3" name="Content Placeholder 2">
            <a:extLst>
              <a:ext uri="{FF2B5EF4-FFF2-40B4-BE49-F238E27FC236}">
                <a16:creationId xmlns:a16="http://schemas.microsoft.com/office/drawing/2014/main" id="{43E85102-C91F-F9D1-F113-433EAB04B535}"/>
              </a:ext>
            </a:extLst>
          </p:cNvPr>
          <p:cNvSpPr>
            <a:spLocks noGrp="1"/>
          </p:cNvSpPr>
          <p:nvPr>
            <p:ph idx="1"/>
          </p:nvPr>
        </p:nvSpPr>
        <p:spPr/>
        <p:txBody>
          <a:bodyPr/>
          <a:lstStyle/>
          <a:p>
            <a:pPr marL="0" indent="0">
              <a:buNone/>
            </a:pPr>
            <a:r>
              <a:rPr lang="en-US" sz="2400" b="0" dirty="0">
                <a:effectLst/>
                <a:highlight>
                  <a:srgbClr val="FFFFFF"/>
                </a:highlight>
                <a:latin typeface="Times New Roman" panose="02020603050405020304" pitchFamily="18" charset="0"/>
                <a:cs typeface="Times New Roman" panose="02020603050405020304" pitchFamily="18" charset="0"/>
              </a:rPr>
              <a:t>Install and import </a:t>
            </a:r>
            <a:r>
              <a:rPr lang="en-US" sz="2400" b="0" dirty="0">
                <a:highlight>
                  <a:srgbClr val="FFFFFF"/>
                </a:highlight>
                <a:latin typeface="Times New Roman" panose="02020603050405020304" pitchFamily="18" charset="0"/>
                <a:cs typeface="Times New Roman" panose="02020603050405020304" pitchFamily="18" charset="0"/>
              </a:rPr>
              <a:t>some packages</a:t>
            </a:r>
            <a:endParaRPr lang="en-US" sz="2400" b="0" dirty="0">
              <a:effectLst/>
              <a:highlight>
                <a:srgbClr val="FFFFFF"/>
              </a:highlight>
              <a:latin typeface="Times New Roman" panose="02020603050405020304" pitchFamily="18" charset="0"/>
              <a:cs typeface="Times New Roman" panose="02020603050405020304" pitchFamily="18" charset="0"/>
            </a:endParaRPr>
          </a:p>
          <a:p>
            <a:endParaRPr lang="en-US" dirty="0"/>
          </a:p>
          <a:p>
            <a:r>
              <a:rPr lang="en-US" dirty="0"/>
              <a:t>import </a:t>
            </a:r>
            <a:r>
              <a:rPr lang="en-US" dirty="0" err="1"/>
              <a:t>nltk</a:t>
            </a:r>
            <a:endParaRPr lang="en-US" dirty="0"/>
          </a:p>
          <a:p>
            <a:r>
              <a:rPr lang="en-US" dirty="0"/>
              <a:t>from </a:t>
            </a:r>
            <a:r>
              <a:rPr lang="en-US" dirty="0" err="1"/>
              <a:t>nltk.tokenize</a:t>
            </a:r>
            <a:r>
              <a:rPr lang="en-US" dirty="0"/>
              <a:t> import </a:t>
            </a:r>
            <a:r>
              <a:rPr lang="en-US" dirty="0" err="1"/>
              <a:t>RegexpTokenizer</a:t>
            </a:r>
            <a:endParaRPr lang="en-US" dirty="0"/>
          </a:p>
          <a:p>
            <a:r>
              <a:rPr lang="en-US" dirty="0"/>
              <a:t>from </a:t>
            </a:r>
            <a:r>
              <a:rPr lang="en-US" dirty="0" err="1"/>
              <a:t>nltk.corpus</a:t>
            </a:r>
            <a:r>
              <a:rPr lang="en-US" dirty="0"/>
              <a:t> import </a:t>
            </a:r>
            <a:r>
              <a:rPr lang="en-US" dirty="0" err="1"/>
              <a:t>stopwords</a:t>
            </a:r>
            <a:endParaRPr lang="en-US" dirty="0"/>
          </a:p>
          <a:p>
            <a:r>
              <a:rPr lang="en-US" dirty="0"/>
              <a:t>Import re</a:t>
            </a:r>
          </a:p>
        </p:txBody>
      </p:sp>
    </p:spTree>
    <p:extLst>
      <p:ext uri="{BB962C8B-B14F-4D97-AF65-F5344CB8AC3E}">
        <p14:creationId xmlns:p14="http://schemas.microsoft.com/office/powerpoint/2010/main" val="2974945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95F5-1C4A-3C91-8604-1BFA10B688AC}"/>
              </a:ext>
            </a:extLst>
          </p:cNvPr>
          <p:cNvSpPr>
            <a:spLocks noGrp="1"/>
          </p:cNvSpPr>
          <p:nvPr>
            <p:ph type="title"/>
          </p:nvPr>
        </p:nvSpPr>
        <p:spPr/>
        <p:txBody>
          <a:bodyPr/>
          <a:lstStyle/>
          <a:p>
            <a:r>
              <a:rPr lang="en-US" sz="3200" b="0" i="0" dirty="0">
                <a:solidFill>
                  <a:srgbClr val="262626"/>
                </a:solidFill>
                <a:effectLst/>
              </a:rPr>
              <a:t>LDA topic model</a:t>
            </a:r>
            <a:br>
              <a:rPr lang="en-US" sz="3200" b="0" i="0" dirty="0">
                <a:solidFill>
                  <a:srgbClr val="262626"/>
                </a:solidFill>
                <a:effectLst/>
              </a:rPr>
            </a:br>
            <a:endParaRPr lang="en-US" dirty="0"/>
          </a:p>
        </p:txBody>
      </p:sp>
      <p:sp>
        <p:nvSpPr>
          <p:cNvPr id="3" name="Content Placeholder 2">
            <a:extLst>
              <a:ext uri="{FF2B5EF4-FFF2-40B4-BE49-F238E27FC236}">
                <a16:creationId xmlns:a16="http://schemas.microsoft.com/office/drawing/2014/main" id="{A467B0C4-369B-EAAE-D036-DF67F5BE4D68}"/>
              </a:ext>
            </a:extLst>
          </p:cNvPr>
          <p:cNvSpPr>
            <a:spLocks noGrp="1"/>
          </p:cNvSpPr>
          <p:nvPr>
            <p:ph idx="1"/>
          </p:nvPr>
        </p:nvSpPr>
        <p:spPr>
          <a:xfrm>
            <a:off x="838200" y="1351280"/>
            <a:ext cx="10515600" cy="4825683"/>
          </a:xfrm>
        </p:spPr>
        <p:txBody>
          <a:bodyPr/>
          <a:lstStyle/>
          <a:p>
            <a:r>
              <a:rPr lang="en-US" dirty="0"/>
              <a:t>Clean up the text data (These are just example code. You might need specific cleaning depends on how clean your context was). </a:t>
            </a:r>
          </a:p>
          <a:p>
            <a:endParaRPr lang="en-US" dirty="0"/>
          </a:p>
          <a:p>
            <a:r>
              <a:rPr lang="en-US" dirty="0"/>
              <a:t>def </a:t>
            </a:r>
            <a:r>
              <a:rPr lang="en-US" dirty="0" err="1"/>
              <a:t>remove_links</a:t>
            </a:r>
            <a:r>
              <a:rPr lang="en-US" dirty="0"/>
              <a:t>(tweet):</a:t>
            </a:r>
          </a:p>
          <a:p>
            <a:r>
              <a:rPr lang="en-US" dirty="0"/>
              <a:t>    '''Takes a string and removes web links from it'''</a:t>
            </a:r>
          </a:p>
          <a:p>
            <a:r>
              <a:rPr lang="en-US" dirty="0"/>
              <a:t>    tweet = </a:t>
            </a:r>
            <a:r>
              <a:rPr lang="en-US" dirty="0" err="1"/>
              <a:t>re.sub</a:t>
            </a:r>
            <a:r>
              <a:rPr lang="en-US" dirty="0"/>
              <a:t>(</a:t>
            </a:r>
            <a:r>
              <a:rPr lang="en-US" dirty="0" err="1"/>
              <a:t>r'http</a:t>
            </a:r>
            <a:r>
              <a:rPr lang="en-US" dirty="0"/>
              <a:t>\S+', '', tweet) # remove http links</a:t>
            </a:r>
          </a:p>
          <a:p>
            <a:r>
              <a:rPr lang="en-US" dirty="0"/>
              <a:t>    tweet = </a:t>
            </a:r>
            <a:r>
              <a:rPr lang="en-US" dirty="0" err="1"/>
              <a:t>re.sub</a:t>
            </a:r>
            <a:r>
              <a:rPr lang="en-US" dirty="0"/>
              <a:t>(</a:t>
            </a:r>
            <a:r>
              <a:rPr lang="en-US" dirty="0" err="1"/>
              <a:t>r'bit.ly</a:t>
            </a:r>
            <a:r>
              <a:rPr lang="en-US" dirty="0"/>
              <a:t>/\S+', '', tweet) # </a:t>
            </a:r>
            <a:r>
              <a:rPr lang="en-US" dirty="0" err="1"/>
              <a:t>rempve</a:t>
            </a:r>
            <a:r>
              <a:rPr lang="en-US" dirty="0"/>
              <a:t> </a:t>
            </a:r>
            <a:r>
              <a:rPr lang="en-US" dirty="0" err="1"/>
              <a:t>bitly</a:t>
            </a:r>
            <a:r>
              <a:rPr lang="en-US" dirty="0"/>
              <a:t> links</a:t>
            </a:r>
          </a:p>
          <a:p>
            <a:r>
              <a:rPr lang="en-US" dirty="0"/>
              <a:t>    tweet = </a:t>
            </a:r>
            <a:r>
              <a:rPr lang="en-US" dirty="0" err="1"/>
              <a:t>tweet.strip</a:t>
            </a:r>
            <a:r>
              <a:rPr lang="en-US" dirty="0"/>
              <a:t>('[link]') # remove [links]</a:t>
            </a:r>
          </a:p>
          <a:p>
            <a:r>
              <a:rPr lang="en-US" dirty="0"/>
              <a:t>    return tweet</a:t>
            </a:r>
          </a:p>
          <a:p>
            <a:r>
              <a:rPr lang="en-US" dirty="0"/>
              <a:t>def </a:t>
            </a:r>
            <a:r>
              <a:rPr lang="en-US" dirty="0" err="1"/>
              <a:t>remove_users</a:t>
            </a:r>
            <a:r>
              <a:rPr lang="en-US" dirty="0"/>
              <a:t>(tweet):</a:t>
            </a:r>
          </a:p>
          <a:p>
            <a:r>
              <a:rPr lang="en-US" dirty="0"/>
              <a:t>    '''Takes a string and removes retweet and @user information'''</a:t>
            </a:r>
          </a:p>
          <a:p>
            <a:r>
              <a:rPr lang="en-US" dirty="0"/>
              <a:t>    tweet = </a:t>
            </a:r>
            <a:r>
              <a:rPr lang="en-US" dirty="0" err="1"/>
              <a:t>re.sub</a:t>
            </a:r>
            <a:r>
              <a:rPr lang="en-US" dirty="0"/>
              <a:t>('(RT\s@[A-Za-z]+[A-Za-z0-9-_]+)', '', tweet) # remove retweet</a:t>
            </a:r>
          </a:p>
          <a:p>
            <a:r>
              <a:rPr lang="en-US" dirty="0"/>
              <a:t>    tweet = </a:t>
            </a:r>
            <a:r>
              <a:rPr lang="en-US" dirty="0" err="1"/>
              <a:t>re.sub</a:t>
            </a:r>
            <a:r>
              <a:rPr lang="en-US" dirty="0"/>
              <a:t>('(@[A-Za-z]+[A-Za-z0-9-_]+)', '', tweet) # remove tweeted at</a:t>
            </a:r>
          </a:p>
          <a:p>
            <a:r>
              <a:rPr lang="en-US" dirty="0"/>
              <a:t>    return tweet</a:t>
            </a:r>
          </a:p>
        </p:txBody>
      </p:sp>
    </p:spTree>
    <p:extLst>
      <p:ext uri="{BB962C8B-B14F-4D97-AF65-F5344CB8AC3E}">
        <p14:creationId xmlns:p14="http://schemas.microsoft.com/office/powerpoint/2010/main" val="450035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95F5-1C4A-3C91-8604-1BFA10B688AC}"/>
              </a:ext>
            </a:extLst>
          </p:cNvPr>
          <p:cNvSpPr>
            <a:spLocks noGrp="1"/>
          </p:cNvSpPr>
          <p:nvPr>
            <p:ph type="title"/>
          </p:nvPr>
        </p:nvSpPr>
        <p:spPr/>
        <p:txBody>
          <a:bodyPr/>
          <a:lstStyle/>
          <a:p>
            <a:r>
              <a:rPr lang="en-US" sz="3200" b="0" i="0" dirty="0">
                <a:solidFill>
                  <a:srgbClr val="262626"/>
                </a:solidFill>
                <a:effectLst/>
              </a:rPr>
              <a:t>LDA topic model</a:t>
            </a:r>
            <a:br>
              <a:rPr lang="en-US" sz="3200" b="0" i="0" dirty="0">
                <a:solidFill>
                  <a:srgbClr val="262626"/>
                </a:solidFill>
                <a:effectLst/>
              </a:rPr>
            </a:br>
            <a:endParaRPr lang="en-US" dirty="0"/>
          </a:p>
        </p:txBody>
      </p:sp>
      <p:sp>
        <p:nvSpPr>
          <p:cNvPr id="3" name="Content Placeholder 2">
            <a:extLst>
              <a:ext uri="{FF2B5EF4-FFF2-40B4-BE49-F238E27FC236}">
                <a16:creationId xmlns:a16="http://schemas.microsoft.com/office/drawing/2014/main" id="{A467B0C4-369B-EAAE-D036-DF67F5BE4D68}"/>
              </a:ext>
            </a:extLst>
          </p:cNvPr>
          <p:cNvSpPr>
            <a:spLocks noGrp="1"/>
          </p:cNvSpPr>
          <p:nvPr>
            <p:ph idx="1"/>
          </p:nvPr>
        </p:nvSpPr>
        <p:spPr>
          <a:xfrm>
            <a:off x="838200" y="1351280"/>
            <a:ext cx="10515600" cy="4825683"/>
          </a:xfrm>
        </p:spPr>
        <p:txBody>
          <a:bodyPr/>
          <a:lstStyle/>
          <a:p>
            <a:r>
              <a:rPr lang="en-US" dirty="0"/>
              <a:t>Convert text data into numeric vectors</a:t>
            </a:r>
          </a:p>
          <a:p>
            <a:endParaRPr lang="en-US" dirty="0"/>
          </a:p>
          <a:p>
            <a:r>
              <a:rPr lang="en-US" dirty="0"/>
              <a:t> from </a:t>
            </a:r>
            <a:r>
              <a:rPr lang="en-US" dirty="0" err="1"/>
              <a:t>sklearn.feature_extraction.text</a:t>
            </a:r>
            <a:r>
              <a:rPr lang="en-US" dirty="0"/>
              <a:t> import </a:t>
            </a:r>
            <a:r>
              <a:rPr lang="en-US" dirty="0" err="1"/>
              <a:t>CountVectorizer</a:t>
            </a:r>
            <a:endParaRPr lang="en-US" dirty="0"/>
          </a:p>
          <a:p>
            <a:endParaRPr lang="en-US" dirty="0"/>
          </a:p>
          <a:p>
            <a:pPr marL="0" indent="0">
              <a:buNone/>
            </a:pPr>
            <a:r>
              <a:rPr lang="en-US" i="1" dirty="0"/>
              <a:t># the vectorizer object will be used to transform text to vector form</a:t>
            </a:r>
          </a:p>
          <a:p>
            <a:r>
              <a:rPr lang="en-US" dirty="0"/>
              <a:t>vectorizer = </a:t>
            </a:r>
            <a:r>
              <a:rPr lang="en-US" dirty="0" err="1"/>
              <a:t>CountVectorizer</a:t>
            </a:r>
            <a:r>
              <a:rPr lang="en-US" dirty="0"/>
              <a:t>(</a:t>
            </a:r>
            <a:r>
              <a:rPr lang="en-US" dirty="0" err="1"/>
              <a:t>max_df</a:t>
            </a:r>
            <a:r>
              <a:rPr lang="en-US" dirty="0"/>
              <a:t>=0.9, </a:t>
            </a:r>
            <a:r>
              <a:rPr lang="en-US" dirty="0" err="1"/>
              <a:t>min_df</a:t>
            </a:r>
            <a:r>
              <a:rPr lang="en-US" dirty="0"/>
              <a:t>=25, </a:t>
            </a:r>
            <a:r>
              <a:rPr lang="en-US" dirty="0" err="1"/>
              <a:t>token_pattern</a:t>
            </a:r>
            <a:r>
              <a:rPr lang="en-US" dirty="0"/>
              <a:t>='\w+|\$[\d\.]+|\S+')</a:t>
            </a:r>
          </a:p>
          <a:p>
            <a:endParaRPr lang="en-US" dirty="0"/>
          </a:p>
          <a:p>
            <a:pPr marL="0" indent="0">
              <a:buNone/>
            </a:pPr>
            <a:r>
              <a:rPr lang="en-US" i="1" dirty="0"/>
              <a:t># apply transformation</a:t>
            </a:r>
          </a:p>
          <a:p>
            <a:r>
              <a:rPr lang="en-US" dirty="0" err="1"/>
              <a:t>tf</a:t>
            </a:r>
            <a:r>
              <a:rPr lang="en-US" dirty="0"/>
              <a:t> = </a:t>
            </a:r>
            <a:r>
              <a:rPr lang="en-US" dirty="0" err="1"/>
              <a:t>vectorizer.fit_transform</a:t>
            </a:r>
            <a:r>
              <a:rPr lang="en-US" dirty="0"/>
              <a:t>(</a:t>
            </a:r>
            <a:r>
              <a:rPr lang="en-US" dirty="0" err="1"/>
              <a:t>df</a:t>
            </a:r>
            <a:r>
              <a:rPr lang="en-US" dirty="0"/>
              <a:t>['</a:t>
            </a:r>
            <a:r>
              <a:rPr lang="en-US" dirty="0" err="1"/>
              <a:t>clean_tweet</a:t>
            </a:r>
            <a:r>
              <a:rPr lang="en-US" dirty="0"/>
              <a:t>']).</a:t>
            </a:r>
            <a:r>
              <a:rPr lang="en-US" dirty="0" err="1"/>
              <a:t>toarray</a:t>
            </a:r>
            <a:r>
              <a:rPr lang="en-US" dirty="0"/>
              <a:t>()</a:t>
            </a:r>
          </a:p>
          <a:p>
            <a:endParaRPr lang="en-US" dirty="0"/>
          </a:p>
          <a:p>
            <a:pPr marL="0" indent="0">
              <a:buNone/>
            </a:pPr>
            <a:r>
              <a:rPr lang="en-US" i="1" dirty="0"/>
              <a:t># </a:t>
            </a:r>
            <a:r>
              <a:rPr lang="en-US" i="1" dirty="0" err="1"/>
              <a:t>tf_feature_names</a:t>
            </a:r>
            <a:r>
              <a:rPr lang="en-US" i="1" dirty="0"/>
              <a:t> tells us what word each column in the matric represents</a:t>
            </a:r>
          </a:p>
          <a:p>
            <a:r>
              <a:rPr lang="en-US" dirty="0" err="1"/>
              <a:t>tf_feature_names</a:t>
            </a:r>
            <a:r>
              <a:rPr lang="en-US" dirty="0"/>
              <a:t> = </a:t>
            </a:r>
            <a:r>
              <a:rPr lang="en-US" dirty="0" err="1"/>
              <a:t>vectorizer.get_feature_names</a:t>
            </a:r>
            <a:r>
              <a:rPr lang="en-US" dirty="0"/>
              <a:t>()</a:t>
            </a:r>
          </a:p>
          <a:p>
            <a:endParaRPr lang="en-US" dirty="0"/>
          </a:p>
        </p:txBody>
      </p:sp>
    </p:spTree>
    <p:extLst>
      <p:ext uri="{BB962C8B-B14F-4D97-AF65-F5344CB8AC3E}">
        <p14:creationId xmlns:p14="http://schemas.microsoft.com/office/powerpoint/2010/main" val="3325901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95F5-1C4A-3C91-8604-1BFA10B688AC}"/>
              </a:ext>
            </a:extLst>
          </p:cNvPr>
          <p:cNvSpPr>
            <a:spLocks noGrp="1"/>
          </p:cNvSpPr>
          <p:nvPr>
            <p:ph type="title"/>
          </p:nvPr>
        </p:nvSpPr>
        <p:spPr/>
        <p:txBody>
          <a:bodyPr/>
          <a:lstStyle/>
          <a:p>
            <a:r>
              <a:rPr lang="en-US" sz="3200" b="0" i="0" dirty="0">
                <a:solidFill>
                  <a:srgbClr val="262626"/>
                </a:solidFill>
                <a:effectLst/>
              </a:rPr>
              <a:t>LDA topic model</a:t>
            </a:r>
            <a:br>
              <a:rPr lang="en-US" sz="3200" b="0" i="0" dirty="0">
                <a:solidFill>
                  <a:srgbClr val="262626"/>
                </a:solidFill>
                <a:effectLst/>
              </a:rPr>
            </a:br>
            <a:endParaRPr lang="en-US" dirty="0"/>
          </a:p>
        </p:txBody>
      </p:sp>
      <p:sp>
        <p:nvSpPr>
          <p:cNvPr id="3" name="Content Placeholder 2">
            <a:extLst>
              <a:ext uri="{FF2B5EF4-FFF2-40B4-BE49-F238E27FC236}">
                <a16:creationId xmlns:a16="http://schemas.microsoft.com/office/drawing/2014/main" id="{A467B0C4-369B-EAAE-D036-DF67F5BE4D68}"/>
              </a:ext>
            </a:extLst>
          </p:cNvPr>
          <p:cNvSpPr>
            <a:spLocks noGrp="1"/>
          </p:cNvSpPr>
          <p:nvPr>
            <p:ph idx="1"/>
          </p:nvPr>
        </p:nvSpPr>
        <p:spPr>
          <a:xfrm>
            <a:off x="838200" y="1351280"/>
            <a:ext cx="10515600" cy="4825683"/>
          </a:xfrm>
        </p:spPr>
        <p:txBody>
          <a:bodyPr/>
          <a:lstStyle/>
          <a:p>
            <a:r>
              <a:rPr lang="en-US" dirty="0"/>
              <a:t>Apply LDA model </a:t>
            </a:r>
          </a:p>
          <a:p>
            <a:endParaRPr lang="en-US" dirty="0"/>
          </a:p>
          <a:p>
            <a:r>
              <a:rPr lang="en-US" dirty="0"/>
              <a:t> from </a:t>
            </a:r>
            <a:r>
              <a:rPr lang="en-US" dirty="0" err="1"/>
              <a:t>sklearn.decomposition</a:t>
            </a:r>
            <a:r>
              <a:rPr lang="en-US" dirty="0"/>
              <a:t> import </a:t>
            </a:r>
            <a:r>
              <a:rPr lang="en-US" dirty="0" err="1"/>
              <a:t>LatentDirichletAllocation</a:t>
            </a:r>
            <a:endParaRPr lang="en-US" dirty="0"/>
          </a:p>
          <a:p>
            <a:r>
              <a:rPr lang="en-US" dirty="0" err="1"/>
              <a:t>number_of_topics</a:t>
            </a:r>
            <a:r>
              <a:rPr lang="en-US" dirty="0"/>
              <a:t> = 10</a:t>
            </a:r>
          </a:p>
          <a:p>
            <a:r>
              <a:rPr lang="en-US" dirty="0"/>
              <a:t>model = </a:t>
            </a:r>
            <a:r>
              <a:rPr lang="en-US" dirty="0" err="1"/>
              <a:t>LatentDirichletAllocation</a:t>
            </a:r>
            <a:r>
              <a:rPr lang="en-US" dirty="0"/>
              <a:t>(</a:t>
            </a:r>
            <a:r>
              <a:rPr lang="en-US" dirty="0" err="1"/>
              <a:t>n_components</a:t>
            </a:r>
            <a:r>
              <a:rPr lang="en-US" dirty="0"/>
              <a:t>=</a:t>
            </a:r>
            <a:r>
              <a:rPr lang="en-US" dirty="0" err="1"/>
              <a:t>number_of_topics</a:t>
            </a:r>
            <a:r>
              <a:rPr lang="en-US" dirty="0"/>
              <a:t>, </a:t>
            </a:r>
            <a:r>
              <a:rPr lang="en-US" dirty="0" err="1"/>
              <a:t>random_state</a:t>
            </a:r>
            <a:r>
              <a:rPr lang="en-US" dirty="0"/>
              <a:t>=0)</a:t>
            </a:r>
          </a:p>
          <a:p>
            <a:r>
              <a:rPr lang="en-US" dirty="0" err="1"/>
              <a:t>model.fit</a:t>
            </a:r>
            <a:r>
              <a:rPr lang="en-US" dirty="0"/>
              <a:t>(</a:t>
            </a:r>
            <a:r>
              <a:rPr lang="en-US" dirty="0" err="1"/>
              <a:t>tf</a:t>
            </a:r>
            <a:r>
              <a:rPr lang="en-US" dirty="0"/>
              <a:t>)</a:t>
            </a:r>
          </a:p>
          <a:p>
            <a:endParaRPr lang="en-US" dirty="0"/>
          </a:p>
        </p:txBody>
      </p:sp>
    </p:spTree>
    <p:extLst>
      <p:ext uri="{BB962C8B-B14F-4D97-AF65-F5344CB8AC3E}">
        <p14:creationId xmlns:p14="http://schemas.microsoft.com/office/powerpoint/2010/main" val="3733762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9C93-1B23-1942-F270-CCD74214AADD}"/>
              </a:ext>
            </a:extLst>
          </p:cNvPr>
          <p:cNvSpPr>
            <a:spLocks noGrp="1"/>
          </p:cNvSpPr>
          <p:nvPr>
            <p:ph type="title"/>
          </p:nvPr>
        </p:nvSpPr>
        <p:spPr/>
        <p:txBody>
          <a:bodyPr/>
          <a:lstStyle/>
          <a:p>
            <a:r>
              <a:rPr lang="en-US" sz="3600" b="0" i="0" dirty="0">
                <a:solidFill>
                  <a:srgbClr val="262626"/>
                </a:solidFill>
                <a:effectLst/>
              </a:rPr>
              <a:t>LDA topic model</a:t>
            </a:r>
            <a:br>
              <a:rPr lang="en-US" sz="3600" b="0" i="0" dirty="0">
                <a:solidFill>
                  <a:srgbClr val="262626"/>
                </a:solidFill>
                <a:effectLst/>
              </a:rPr>
            </a:br>
            <a:endParaRPr lang="en-US" dirty="0"/>
          </a:p>
        </p:txBody>
      </p:sp>
      <p:sp>
        <p:nvSpPr>
          <p:cNvPr id="3" name="Content Placeholder 2">
            <a:extLst>
              <a:ext uri="{FF2B5EF4-FFF2-40B4-BE49-F238E27FC236}">
                <a16:creationId xmlns:a16="http://schemas.microsoft.com/office/drawing/2014/main" id="{CFBDA43A-3093-1A3F-1F2E-99D1C19A62C5}"/>
              </a:ext>
            </a:extLst>
          </p:cNvPr>
          <p:cNvSpPr>
            <a:spLocks noGrp="1"/>
          </p:cNvSpPr>
          <p:nvPr>
            <p:ph idx="1"/>
          </p:nvPr>
        </p:nvSpPr>
        <p:spPr/>
        <p:txBody>
          <a:bodyPr/>
          <a:lstStyle/>
          <a:p>
            <a:r>
              <a:rPr lang="en-US" dirty="0"/>
              <a:t>Export LDA model output</a:t>
            </a:r>
          </a:p>
          <a:p>
            <a:endParaRPr lang="en-US" dirty="0"/>
          </a:p>
          <a:p>
            <a:r>
              <a:rPr lang="en-US" dirty="0"/>
              <a:t>def </a:t>
            </a:r>
            <a:r>
              <a:rPr lang="en-US" dirty="0" err="1"/>
              <a:t>display_topics</a:t>
            </a:r>
            <a:r>
              <a:rPr lang="en-US" dirty="0"/>
              <a:t>(model, </a:t>
            </a:r>
            <a:r>
              <a:rPr lang="en-US" dirty="0" err="1"/>
              <a:t>feature_names</a:t>
            </a:r>
            <a:r>
              <a:rPr lang="en-US" dirty="0"/>
              <a:t>, </a:t>
            </a:r>
            <a:r>
              <a:rPr lang="en-US" dirty="0" err="1"/>
              <a:t>no_top_words</a:t>
            </a:r>
            <a:r>
              <a:rPr lang="en-US" dirty="0"/>
              <a:t>):</a:t>
            </a:r>
          </a:p>
          <a:p>
            <a:r>
              <a:rPr lang="en-US" dirty="0"/>
              <a:t>    </a:t>
            </a:r>
            <a:r>
              <a:rPr lang="en-US" dirty="0" err="1"/>
              <a:t>topic_dict</a:t>
            </a:r>
            <a:r>
              <a:rPr lang="en-US" dirty="0"/>
              <a:t> = {}</a:t>
            </a:r>
          </a:p>
          <a:p>
            <a:r>
              <a:rPr lang="en-US" dirty="0"/>
              <a:t>    for </a:t>
            </a:r>
            <a:r>
              <a:rPr lang="en-US" dirty="0" err="1"/>
              <a:t>topic_idx</a:t>
            </a:r>
            <a:r>
              <a:rPr lang="en-US" dirty="0"/>
              <a:t>, topic in enumerate(</a:t>
            </a:r>
            <a:r>
              <a:rPr lang="en-US" dirty="0" err="1"/>
              <a:t>model.components</a:t>
            </a:r>
            <a:r>
              <a:rPr lang="en-US" dirty="0"/>
              <a:t>_):</a:t>
            </a:r>
          </a:p>
          <a:p>
            <a:r>
              <a:rPr lang="en-US" dirty="0"/>
              <a:t>        </a:t>
            </a:r>
            <a:r>
              <a:rPr lang="en-US" dirty="0" err="1"/>
              <a:t>topic_dict</a:t>
            </a:r>
            <a:r>
              <a:rPr lang="en-US" dirty="0"/>
              <a:t>["Topic %d words" % (</a:t>
            </a:r>
            <a:r>
              <a:rPr lang="en-US" dirty="0" err="1"/>
              <a:t>topic_idx</a:t>
            </a:r>
            <a:r>
              <a:rPr lang="en-US" dirty="0"/>
              <a:t>)]= ['{}'.format(</a:t>
            </a:r>
            <a:r>
              <a:rPr lang="en-US" dirty="0" err="1"/>
              <a:t>feature_names</a:t>
            </a:r>
            <a:r>
              <a:rPr lang="en-US" dirty="0"/>
              <a:t>[</a:t>
            </a:r>
            <a:r>
              <a:rPr lang="en-US" dirty="0" err="1"/>
              <a:t>i</a:t>
            </a:r>
            <a:r>
              <a:rPr lang="en-US" dirty="0"/>
              <a:t>])</a:t>
            </a:r>
          </a:p>
          <a:p>
            <a:r>
              <a:rPr lang="en-US" dirty="0"/>
              <a:t>                        for </a:t>
            </a:r>
            <a:r>
              <a:rPr lang="en-US" dirty="0" err="1"/>
              <a:t>i</a:t>
            </a:r>
            <a:r>
              <a:rPr lang="en-US" dirty="0"/>
              <a:t> in </a:t>
            </a:r>
            <a:r>
              <a:rPr lang="en-US" dirty="0" err="1"/>
              <a:t>topic.argsort</a:t>
            </a:r>
            <a:r>
              <a:rPr lang="en-US" dirty="0"/>
              <a:t>()[:-</a:t>
            </a:r>
            <a:r>
              <a:rPr lang="en-US" dirty="0" err="1"/>
              <a:t>no_top_words</a:t>
            </a:r>
            <a:r>
              <a:rPr lang="en-US" dirty="0"/>
              <a:t> - 1:-1]]</a:t>
            </a:r>
          </a:p>
          <a:p>
            <a:r>
              <a:rPr lang="en-US" dirty="0"/>
              <a:t>        </a:t>
            </a:r>
            <a:r>
              <a:rPr lang="en-US" dirty="0" err="1"/>
              <a:t>topic_dict</a:t>
            </a:r>
            <a:r>
              <a:rPr lang="en-US" dirty="0"/>
              <a:t>["Topic %d weights" % (</a:t>
            </a:r>
            <a:r>
              <a:rPr lang="en-US" dirty="0" err="1"/>
              <a:t>topic_idx</a:t>
            </a:r>
            <a:r>
              <a:rPr lang="en-US" dirty="0"/>
              <a:t>)]= ['{:.1f}'.format(topic[</a:t>
            </a:r>
            <a:r>
              <a:rPr lang="en-US" dirty="0" err="1"/>
              <a:t>i</a:t>
            </a:r>
            <a:r>
              <a:rPr lang="en-US" dirty="0"/>
              <a:t>])</a:t>
            </a:r>
          </a:p>
          <a:p>
            <a:r>
              <a:rPr lang="en-US" dirty="0"/>
              <a:t>                        for </a:t>
            </a:r>
            <a:r>
              <a:rPr lang="en-US" dirty="0" err="1"/>
              <a:t>i</a:t>
            </a:r>
            <a:r>
              <a:rPr lang="en-US" dirty="0"/>
              <a:t> in </a:t>
            </a:r>
            <a:r>
              <a:rPr lang="en-US" dirty="0" err="1"/>
              <a:t>topic.argsort</a:t>
            </a:r>
            <a:r>
              <a:rPr lang="en-US" dirty="0"/>
              <a:t>()[:-</a:t>
            </a:r>
            <a:r>
              <a:rPr lang="en-US" dirty="0" err="1"/>
              <a:t>no_top_words</a:t>
            </a:r>
            <a:r>
              <a:rPr lang="en-US" dirty="0"/>
              <a:t> - 1:-1]]</a:t>
            </a:r>
          </a:p>
          <a:p>
            <a:r>
              <a:rPr lang="en-US" dirty="0"/>
              <a:t>    return </a:t>
            </a:r>
            <a:r>
              <a:rPr lang="en-US" dirty="0" err="1"/>
              <a:t>pd.DataFrame</a:t>
            </a:r>
            <a:r>
              <a:rPr lang="en-US" dirty="0"/>
              <a:t>(</a:t>
            </a:r>
            <a:r>
              <a:rPr lang="en-US" dirty="0" err="1"/>
              <a:t>topic_dict</a:t>
            </a:r>
            <a:r>
              <a:rPr lang="en-US" dirty="0"/>
              <a:t>)</a:t>
            </a:r>
          </a:p>
          <a:p>
            <a:r>
              <a:rPr lang="en-US" dirty="0" err="1"/>
              <a:t>no_top_words</a:t>
            </a:r>
            <a:r>
              <a:rPr lang="en-US" dirty="0"/>
              <a:t> = 10</a:t>
            </a:r>
          </a:p>
          <a:p>
            <a:r>
              <a:rPr lang="en-US" dirty="0" err="1"/>
              <a:t>display_topics</a:t>
            </a:r>
            <a:r>
              <a:rPr lang="en-US" dirty="0"/>
              <a:t>(model, </a:t>
            </a:r>
            <a:r>
              <a:rPr lang="en-US" dirty="0" err="1"/>
              <a:t>tf_feature_names</a:t>
            </a:r>
            <a:r>
              <a:rPr lang="en-US" dirty="0"/>
              <a:t>, </a:t>
            </a:r>
            <a:r>
              <a:rPr lang="en-US" dirty="0" err="1"/>
              <a:t>no_top_words</a:t>
            </a:r>
            <a:r>
              <a:rPr lang="en-US" dirty="0"/>
              <a:t>)</a:t>
            </a:r>
          </a:p>
        </p:txBody>
      </p:sp>
    </p:spTree>
    <p:extLst>
      <p:ext uri="{BB962C8B-B14F-4D97-AF65-F5344CB8AC3E}">
        <p14:creationId xmlns:p14="http://schemas.microsoft.com/office/powerpoint/2010/main" val="3533867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68B3-F528-2538-DEE6-53D6E8E83D44}"/>
              </a:ext>
            </a:extLst>
          </p:cNvPr>
          <p:cNvSpPr>
            <a:spLocks noGrp="1"/>
          </p:cNvSpPr>
          <p:nvPr>
            <p:ph type="title"/>
          </p:nvPr>
        </p:nvSpPr>
        <p:spPr/>
        <p:txBody>
          <a:bodyPr/>
          <a:lstStyle/>
          <a:p>
            <a:r>
              <a:rPr lang="en-US" sz="3600" b="0" i="0" dirty="0">
                <a:solidFill>
                  <a:srgbClr val="262626"/>
                </a:solidFill>
                <a:effectLst/>
              </a:rPr>
              <a:t>LDA topic model</a:t>
            </a:r>
            <a:br>
              <a:rPr lang="en-US" sz="3600" b="0" i="0" dirty="0">
                <a:solidFill>
                  <a:srgbClr val="262626"/>
                </a:solidFill>
                <a:effectLst/>
              </a:rPr>
            </a:br>
            <a:endParaRPr lang="en-US" dirty="0"/>
          </a:p>
        </p:txBody>
      </p:sp>
      <p:pic>
        <p:nvPicPr>
          <p:cNvPr id="5" name="Content Placeholder 4">
            <a:extLst>
              <a:ext uri="{FF2B5EF4-FFF2-40B4-BE49-F238E27FC236}">
                <a16:creationId xmlns:a16="http://schemas.microsoft.com/office/drawing/2014/main" id="{2228AC52-D5B7-D851-5D2E-5A65FAF1C402}"/>
              </a:ext>
            </a:extLst>
          </p:cNvPr>
          <p:cNvPicPr>
            <a:picLocks noGrp="1" noChangeAspect="1"/>
          </p:cNvPicPr>
          <p:nvPr>
            <p:ph idx="1"/>
          </p:nvPr>
        </p:nvPicPr>
        <p:blipFill>
          <a:blip r:embed="rId2"/>
          <a:stretch>
            <a:fillRect/>
          </a:stretch>
        </p:blipFill>
        <p:spPr>
          <a:xfrm>
            <a:off x="1440384" y="2217329"/>
            <a:ext cx="9311231" cy="2731195"/>
          </a:xfrm>
        </p:spPr>
      </p:pic>
    </p:spTree>
    <p:extLst>
      <p:ext uri="{BB962C8B-B14F-4D97-AF65-F5344CB8AC3E}">
        <p14:creationId xmlns:p14="http://schemas.microsoft.com/office/powerpoint/2010/main" val="326031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8191-8738-37D9-728F-A2D81C5631DC}"/>
              </a:ext>
            </a:extLst>
          </p:cNvPr>
          <p:cNvSpPr>
            <a:spLocks noGrp="1"/>
          </p:cNvSpPr>
          <p:nvPr>
            <p:ph type="title"/>
          </p:nvPr>
        </p:nvSpPr>
        <p:spPr>
          <a:xfrm>
            <a:off x="1493520" y="2140646"/>
            <a:ext cx="9204960" cy="1288354"/>
          </a:xfrm>
        </p:spPr>
        <p:txBody>
          <a:bodyPr/>
          <a:lstStyle/>
          <a:p>
            <a:pPr algn="ctr"/>
            <a:r>
              <a:rPr lang="en-US" sz="3600" dirty="0"/>
              <a:t>Natural Language Processing (NLP)</a:t>
            </a:r>
            <a:br>
              <a:rPr lang="en-US" sz="3600" dirty="0"/>
            </a:br>
            <a:r>
              <a:rPr lang="en-US" sz="3600" dirty="0"/>
              <a:t>Sentiment Analysis</a:t>
            </a:r>
            <a:br>
              <a:rPr lang="en-US" sz="3600" dirty="0"/>
            </a:br>
            <a:br>
              <a:rPr lang="en-US" sz="3600" dirty="0"/>
            </a:br>
            <a:r>
              <a:rPr lang="en-US" sz="2000" b="0" i="0" dirty="0">
                <a:solidFill>
                  <a:srgbClr val="05192D"/>
                </a:solidFill>
                <a:effectLst/>
              </a:rPr>
              <a:t>Sentiment analysis is a technique used to determine the emotional tone or sentiment expressed in a text. It involves analyzing the words and phrases used in the text to identify the underlying sentiment, </a:t>
            </a:r>
            <a:r>
              <a:rPr lang="en-US" sz="2000" b="1" i="0" dirty="0">
                <a:solidFill>
                  <a:srgbClr val="05192D"/>
                </a:solidFill>
                <a:effectLst/>
              </a:rPr>
              <a:t>whether it is positive, negative, or neutral</a:t>
            </a:r>
            <a:r>
              <a:rPr lang="en-US" sz="2000" b="0" i="0" dirty="0">
                <a:solidFill>
                  <a:srgbClr val="05192D"/>
                </a:solidFill>
                <a:effectLst/>
              </a:rPr>
              <a:t>.</a:t>
            </a:r>
            <a:endParaRPr lang="en-US" sz="3600" dirty="0"/>
          </a:p>
        </p:txBody>
      </p:sp>
    </p:spTree>
    <p:extLst>
      <p:ext uri="{BB962C8B-B14F-4D97-AF65-F5344CB8AC3E}">
        <p14:creationId xmlns:p14="http://schemas.microsoft.com/office/powerpoint/2010/main" val="399895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5CBF-1126-78DD-774C-B9CDDF5F375B}"/>
              </a:ext>
            </a:extLst>
          </p:cNvPr>
          <p:cNvSpPr>
            <a:spLocks noGrp="1"/>
          </p:cNvSpPr>
          <p:nvPr>
            <p:ph type="title"/>
          </p:nvPr>
        </p:nvSpPr>
        <p:spPr/>
        <p:txBody>
          <a:bodyPr/>
          <a:lstStyle/>
          <a:p>
            <a:r>
              <a:rPr lang="en-US" dirty="0"/>
              <a:t>Big Data – Use case</a:t>
            </a:r>
          </a:p>
        </p:txBody>
      </p:sp>
      <p:sp>
        <p:nvSpPr>
          <p:cNvPr id="3" name="Content Placeholder 2">
            <a:extLst>
              <a:ext uri="{FF2B5EF4-FFF2-40B4-BE49-F238E27FC236}">
                <a16:creationId xmlns:a16="http://schemas.microsoft.com/office/drawing/2014/main" id="{2EB02035-F491-CCA2-E41B-C7EC577C152A}"/>
              </a:ext>
            </a:extLst>
          </p:cNvPr>
          <p:cNvSpPr>
            <a:spLocks noGrp="1"/>
          </p:cNvSpPr>
          <p:nvPr>
            <p:ph idx="1"/>
          </p:nvPr>
        </p:nvSpPr>
        <p:spPr>
          <a:xfrm>
            <a:off x="838200" y="1412240"/>
            <a:ext cx="10515600" cy="4764723"/>
          </a:xfrm>
        </p:spPr>
        <p:txBody>
          <a:bodyPr/>
          <a:lstStyle/>
          <a:p>
            <a:r>
              <a:rPr lang="en-US" b="1" i="0" dirty="0">
                <a:solidFill>
                  <a:srgbClr val="212121"/>
                </a:solidFill>
                <a:effectLst/>
                <a:highlight>
                  <a:srgbClr val="FFFFFF"/>
                </a:highlight>
              </a:rPr>
              <a:t>JP Morgan &amp; Chase (Understand consumer behavior)</a:t>
            </a:r>
          </a:p>
          <a:p>
            <a:r>
              <a:rPr lang="en-US" b="0" i="0" dirty="0">
                <a:solidFill>
                  <a:srgbClr val="212121"/>
                </a:solidFill>
                <a:effectLst/>
                <a:highlight>
                  <a:srgbClr val="FFFFFF"/>
                </a:highlight>
              </a:rPr>
              <a:t>The JP Morgan Institute analyzed the income and spending habits of about 2.5m account holders for more than two years between 2012 and 2014 to find the earning and spending patterns.</a:t>
            </a:r>
          </a:p>
          <a:p>
            <a:endParaRPr lang="en-US" dirty="0"/>
          </a:p>
        </p:txBody>
      </p:sp>
      <p:pic>
        <p:nvPicPr>
          <p:cNvPr id="5" name="Picture 4">
            <a:extLst>
              <a:ext uri="{FF2B5EF4-FFF2-40B4-BE49-F238E27FC236}">
                <a16:creationId xmlns:a16="http://schemas.microsoft.com/office/drawing/2014/main" id="{E5335055-48BC-BBA5-732B-6D702703CB49}"/>
              </a:ext>
            </a:extLst>
          </p:cNvPr>
          <p:cNvPicPr>
            <a:picLocks noChangeAspect="1"/>
          </p:cNvPicPr>
          <p:nvPr/>
        </p:nvPicPr>
        <p:blipFill>
          <a:blip r:embed="rId2"/>
          <a:stretch>
            <a:fillRect/>
          </a:stretch>
        </p:blipFill>
        <p:spPr>
          <a:xfrm>
            <a:off x="1906074" y="2958128"/>
            <a:ext cx="7989766" cy="24876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4602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79C5-FA61-F4FD-0642-3C6173257805}"/>
              </a:ext>
            </a:extLst>
          </p:cNvPr>
          <p:cNvSpPr>
            <a:spLocks noGrp="1"/>
          </p:cNvSpPr>
          <p:nvPr>
            <p:ph type="title"/>
          </p:nvPr>
        </p:nvSpPr>
        <p:spPr/>
        <p:txBody>
          <a:bodyPr/>
          <a:lstStyle/>
          <a:p>
            <a:r>
              <a:rPr lang="en-US" sz="3200" dirty="0"/>
              <a:t>Sentiment Analysis</a:t>
            </a:r>
            <a:endParaRPr lang="en-US" dirty="0"/>
          </a:p>
        </p:txBody>
      </p:sp>
      <p:sp>
        <p:nvSpPr>
          <p:cNvPr id="3" name="Content Placeholder 2">
            <a:extLst>
              <a:ext uri="{FF2B5EF4-FFF2-40B4-BE49-F238E27FC236}">
                <a16:creationId xmlns:a16="http://schemas.microsoft.com/office/drawing/2014/main" id="{C438B678-0C38-C8F8-326E-4F01B99A5C90}"/>
              </a:ext>
            </a:extLst>
          </p:cNvPr>
          <p:cNvSpPr>
            <a:spLocks noGrp="1"/>
          </p:cNvSpPr>
          <p:nvPr>
            <p:ph idx="1"/>
          </p:nvPr>
        </p:nvSpPr>
        <p:spPr>
          <a:xfrm>
            <a:off x="838200" y="1107440"/>
            <a:ext cx="10515600" cy="5069523"/>
          </a:xfrm>
        </p:spPr>
        <p:txBody>
          <a:bodyPr/>
          <a:lstStyle/>
          <a:p>
            <a:pPr marL="0" indent="0">
              <a:buNone/>
            </a:pPr>
            <a:r>
              <a:rPr lang="en-US" sz="2000" b="0" dirty="0">
                <a:effectLst/>
                <a:highlight>
                  <a:srgbClr val="F7F7F7"/>
                </a:highlight>
              </a:rPr>
              <a:t>Install and import </a:t>
            </a:r>
            <a:r>
              <a:rPr lang="en-US" sz="2000" dirty="0">
                <a:highlight>
                  <a:srgbClr val="F7F7F7"/>
                </a:highlight>
              </a:rPr>
              <a:t>some packages</a:t>
            </a:r>
          </a:p>
          <a:p>
            <a:pPr marL="0" indent="0">
              <a:buNone/>
            </a:pPr>
            <a:endParaRPr lang="en-US" sz="2000" b="0" dirty="0">
              <a:effectLst/>
              <a:highlight>
                <a:srgbClr val="F7F7F7"/>
              </a:highlight>
            </a:endParaRPr>
          </a:p>
          <a:p>
            <a:r>
              <a:rPr lang="en-US" dirty="0"/>
              <a:t>import pandas as pd</a:t>
            </a:r>
          </a:p>
          <a:p>
            <a:r>
              <a:rPr lang="en-US" dirty="0"/>
              <a:t>import </a:t>
            </a:r>
            <a:r>
              <a:rPr lang="en-US" dirty="0" err="1"/>
              <a:t>nltk</a:t>
            </a:r>
            <a:endParaRPr lang="en-US" dirty="0"/>
          </a:p>
          <a:p>
            <a:r>
              <a:rPr lang="en-US" dirty="0"/>
              <a:t>from </a:t>
            </a:r>
            <a:r>
              <a:rPr lang="en-US" dirty="0" err="1"/>
              <a:t>nltk.sentiment.vader</a:t>
            </a:r>
            <a:r>
              <a:rPr lang="en-US" dirty="0"/>
              <a:t> import </a:t>
            </a:r>
            <a:r>
              <a:rPr lang="en-US" dirty="0" err="1"/>
              <a:t>SentimentIntensityAnalyzer</a:t>
            </a:r>
            <a:endParaRPr lang="en-US" dirty="0"/>
          </a:p>
          <a:p>
            <a:r>
              <a:rPr lang="en-US" dirty="0"/>
              <a:t>from </a:t>
            </a:r>
            <a:r>
              <a:rPr lang="en-US" dirty="0" err="1"/>
              <a:t>nltk.corpus</a:t>
            </a:r>
            <a:r>
              <a:rPr lang="en-US" dirty="0"/>
              <a:t> import </a:t>
            </a:r>
            <a:r>
              <a:rPr lang="en-US" dirty="0" err="1"/>
              <a:t>stopwords</a:t>
            </a:r>
            <a:endParaRPr lang="en-US" dirty="0"/>
          </a:p>
          <a:p>
            <a:r>
              <a:rPr lang="en-US" dirty="0"/>
              <a:t>from </a:t>
            </a:r>
            <a:r>
              <a:rPr lang="en-US" dirty="0" err="1"/>
              <a:t>nltk.tokenize</a:t>
            </a:r>
            <a:r>
              <a:rPr lang="en-US" dirty="0"/>
              <a:t> import </a:t>
            </a:r>
            <a:r>
              <a:rPr lang="en-US" dirty="0" err="1"/>
              <a:t>word_tokenize</a:t>
            </a:r>
            <a:endParaRPr lang="en-US" dirty="0"/>
          </a:p>
          <a:p>
            <a:r>
              <a:rPr lang="en-US" dirty="0"/>
              <a:t>from </a:t>
            </a:r>
            <a:r>
              <a:rPr lang="en-US" dirty="0" err="1"/>
              <a:t>nltk.stem</a:t>
            </a:r>
            <a:r>
              <a:rPr lang="en-US" dirty="0"/>
              <a:t> import </a:t>
            </a:r>
            <a:r>
              <a:rPr lang="en-US" dirty="0" err="1"/>
              <a:t>WordNetLemmatizer</a:t>
            </a:r>
            <a:endParaRPr lang="en-US" dirty="0"/>
          </a:p>
          <a:p>
            <a:r>
              <a:rPr lang="en-US" dirty="0"/>
              <a:t># download </a:t>
            </a:r>
            <a:r>
              <a:rPr lang="en-US" dirty="0" err="1"/>
              <a:t>nltk</a:t>
            </a:r>
            <a:r>
              <a:rPr lang="en-US" dirty="0"/>
              <a:t> corpus (first time only)</a:t>
            </a:r>
          </a:p>
          <a:p>
            <a:r>
              <a:rPr lang="en-US" dirty="0"/>
              <a:t>import </a:t>
            </a:r>
            <a:r>
              <a:rPr lang="en-US" dirty="0" err="1"/>
              <a:t>nltk</a:t>
            </a:r>
            <a:endParaRPr lang="en-US" dirty="0"/>
          </a:p>
          <a:p>
            <a:r>
              <a:rPr lang="en-US" dirty="0" err="1"/>
              <a:t>nltk.download</a:t>
            </a:r>
            <a:r>
              <a:rPr lang="en-US" dirty="0"/>
              <a:t>('all')</a:t>
            </a:r>
          </a:p>
          <a:p>
            <a:r>
              <a:rPr lang="en-US" dirty="0" err="1"/>
              <a:t>df</a:t>
            </a:r>
            <a:r>
              <a:rPr lang="en-US" dirty="0"/>
              <a:t> = </a:t>
            </a:r>
            <a:r>
              <a:rPr lang="en-US" dirty="0" err="1"/>
              <a:t>pd.read_csv</a:t>
            </a:r>
            <a:r>
              <a:rPr lang="en-US" dirty="0"/>
              <a:t>('yourdata.csv')</a:t>
            </a:r>
          </a:p>
        </p:txBody>
      </p:sp>
    </p:spTree>
    <p:extLst>
      <p:ext uri="{BB962C8B-B14F-4D97-AF65-F5344CB8AC3E}">
        <p14:creationId xmlns:p14="http://schemas.microsoft.com/office/powerpoint/2010/main" val="837800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79C5-FA61-F4FD-0642-3C6173257805}"/>
              </a:ext>
            </a:extLst>
          </p:cNvPr>
          <p:cNvSpPr>
            <a:spLocks noGrp="1"/>
          </p:cNvSpPr>
          <p:nvPr>
            <p:ph type="title"/>
          </p:nvPr>
        </p:nvSpPr>
        <p:spPr/>
        <p:txBody>
          <a:bodyPr/>
          <a:lstStyle/>
          <a:p>
            <a:r>
              <a:rPr lang="en-US" sz="3200" dirty="0"/>
              <a:t>Sentiment Analysis</a:t>
            </a:r>
            <a:endParaRPr lang="en-US" dirty="0"/>
          </a:p>
        </p:txBody>
      </p:sp>
      <p:sp>
        <p:nvSpPr>
          <p:cNvPr id="3" name="Content Placeholder 2">
            <a:extLst>
              <a:ext uri="{FF2B5EF4-FFF2-40B4-BE49-F238E27FC236}">
                <a16:creationId xmlns:a16="http://schemas.microsoft.com/office/drawing/2014/main" id="{C438B678-0C38-C8F8-326E-4F01B99A5C90}"/>
              </a:ext>
            </a:extLst>
          </p:cNvPr>
          <p:cNvSpPr>
            <a:spLocks noGrp="1"/>
          </p:cNvSpPr>
          <p:nvPr>
            <p:ph idx="1"/>
          </p:nvPr>
        </p:nvSpPr>
        <p:spPr/>
        <p:txBody>
          <a:bodyPr/>
          <a:lstStyle/>
          <a:p>
            <a:r>
              <a:rPr lang="en-US" dirty="0"/>
              <a:t>Preprocess the data is omitted, same as previous techniques.</a:t>
            </a:r>
          </a:p>
          <a:p>
            <a:r>
              <a:rPr lang="en-US" dirty="0"/>
              <a:t> Next, we’ll define a function called </a:t>
            </a:r>
            <a:r>
              <a:rPr lang="en-US" b="1" dirty="0" err="1"/>
              <a:t>get_sentiment</a:t>
            </a:r>
            <a:r>
              <a:rPr lang="en-US" b="1" dirty="0"/>
              <a:t> </a:t>
            </a:r>
            <a:r>
              <a:rPr lang="en-US" dirty="0"/>
              <a:t>that takes a text string as its input. </a:t>
            </a:r>
          </a:p>
          <a:p>
            <a:r>
              <a:rPr lang="en-US" dirty="0"/>
              <a:t>The function calls the </a:t>
            </a:r>
            <a:r>
              <a:rPr lang="en-US" b="1" dirty="0" err="1"/>
              <a:t>polarity_scores</a:t>
            </a:r>
            <a:r>
              <a:rPr lang="en-US" b="1" dirty="0"/>
              <a:t> </a:t>
            </a:r>
            <a:r>
              <a:rPr lang="en-US" dirty="0"/>
              <a:t>method of the analyzer object to obtain a dictionary of sentiment scores for the text, which includes a score for </a:t>
            </a:r>
            <a:r>
              <a:rPr lang="en-US" b="1" dirty="0"/>
              <a:t>positive, negative, and neutral sentiment.</a:t>
            </a:r>
            <a:endParaRPr lang="en-US" dirty="0"/>
          </a:p>
          <a:p>
            <a:r>
              <a:rPr lang="en-US" dirty="0"/>
              <a:t>The sentiment scores ranges from -1 to 1. Any text with a positive score will be classified as having a positive sentiment, and any text with a non-positive score will be classified as having a negative sentiment.</a:t>
            </a:r>
          </a:p>
          <a:p>
            <a:endParaRPr lang="en-US" dirty="0"/>
          </a:p>
        </p:txBody>
      </p:sp>
    </p:spTree>
    <p:extLst>
      <p:ext uri="{BB962C8B-B14F-4D97-AF65-F5344CB8AC3E}">
        <p14:creationId xmlns:p14="http://schemas.microsoft.com/office/powerpoint/2010/main" val="2738529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79C5-FA61-F4FD-0642-3C6173257805}"/>
              </a:ext>
            </a:extLst>
          </p:cNvPr>
          <p:cNvSpPr>
            <a:spLocks noGrp="1"/>
          </p:cNvSpPr>
          <p:nvPr>
            <p:ph type="title"/>
          </p:nvPr>
        </p:nvSpPr>
        <p:spPr/>
        <p:txBody>
          <a:bodyPr/>
          <a:lstStyle/>
          <a:p>
            <a:r>
              <a:rPr lang="en-US" sz="3200" dirty="0"/>
              <a:t>Sentiment Analysis</a:t>
            </a:r>
            <a:endParaRPr lang="en-US" dirty="0"/>
          </a:p>
        </p:txBody>
      </p:sp>
      <p:sp>
        <p:nvSpPr>
          <p:cNvPr id="3" name="Content Placeholder 2">
            <a:extLst>
              <a:ext uri="{FF2B5EF4-FFF2-40B4-BE49-F238E27FC236}">
                <a16:creationId xmlns:a16="http://schemas.microsoft.com/office/drawing/2014/main" id="{C438B678-0C38-C8F8-326E-4F01B99A5C90}"/>
              </a:ext>
            </a:extLst>
          </p:cNvPr>
          <p:cNvSpPr>
            <a:spLocks noGrp="1"/>
          </p:cNvSpPr>
          <p:nvPr>
            <p:ph idx="1"/>
          </p:nvPr>
        </p:nvSpPr>
        <p:spPr/>
        <p:txBody>
          <a:bodyPr/>
          <a:lstStyle/>
          <a:p>
            <a:r>
              <a:rPr lang="en-US" i="1" dirty="0"/>
              <a:t># initialize NLTK sentiment analyzer</a:t>
            </a:r>
          </a:p>
          <a:p>
            <a:r>
              <a:rPr lang="en-US" dirty="0"/>
              <a:t>analyzer = </a:t>
            </a:r>
            <a:r>
              <a:rPr lang="en-US" dirty="0" err="1"/>
              <a:t>SentimentIntensityAnalyzer</a:t>
            </a:r>
            <a:r>
              <a:rPr lang="en-US" dirty="0"/>
              <a:t>()</a:t>
            </a:r>
          </a:p>
          <a:p>
            <a:endParaRPr lang="en-US" dirty="0"/>
          </a:p>
          <a:p>
            <a:r>
              <a:rPr lang="en-US" i="1" dirty="0"/>
              <a:t># create </a:t>
            </a:r>
            <a:r>
              <a:rPr lang="en-US" i="1" dirty="0" err="1"/>
              <a:t>get_sentiment</a:t>
            </a:r>
            <a:r>
              <a:rPr lang="en-US" i="1" dirty="0"/>
              <a:t> function</a:t>
            </a:r>
          </a:p>
          <a:p>
            <a:r>
              <a:rPr lang="en-US" dirty="0"/>
              <a:t>def </a:t>
            </a:r>
            <a:r>
              <a:rPr lang="en-US" dirty="0" err="1"/>
              <a:t>get_sentiment</a:t>
            </a:r>
            <a:r>
              <a:rPr lang="en-US" dirty="0"/>
              <a:t>(text):</a:t>
            </a:r>
          </a:p>
          <a:p>
            <a:r>
              <a:rPr lang="en-US" dirty="0"/>
              <a:t>    scores = </a:t>
            </a:r>
            <a:r>
              <a:rPr lang="en-US" dirty="0" err="1"/>
              <a:t>analyzer.polarity_scores</a:t>
            </a:r>
            <a:r>
              <a:rPr lang="en-US" dirty="0"/>
              <a:t>(text)</a:t>
            </a:r>
          </a:p>
          <a:p>
            <a:r>
              <a:rPr lang="en-US" dirty="0"/>
              <a:t>    sentiment = 1 if scores['pos'] &gt; 0 else 0</a:t>
            </a:r>
          </a:p>
          <a:p>
            <a:r>
              <a:rPr lang="en-US" dirty="0"/>
              <a:t>    return sentiment</a:t>
            </a:r>
          </a:p>
          <a:p>
            <a:endParaRPr lang="en-US" dirty="0"/>
          </a:p>
          <a:p>
            <a:r>
              <a:rPr lang="en-US" i="1" dirty="0"/>
              <a:t># apply </a:t>
            </a:r>
            <a:r>
              <a:rPr lang="en-US" i="1" dirty="0" err="1"/>
              <a:t>get_sentiment</a:t>
            </a:r>
            <a:r>
              <a:rPr lang="en-US" i="1" dirty="0"/>
              <a:t> function</a:t>
            </a:r>
          </a:p>
          <a:p>
            <a:r>
              <a:rPr lang="en-US" dirty="0" err="1"/>
              <a:t>df</a:t>
            </a:r>
            <a:r>
              <a:rPr lang="en-US" dirty="0"/>
              <a:t>['sentiment'] = </a:t>
            </a:r>
            <a:r>
              <a:rPr lang="en-US" dirty="0" err="1"/>
              <a:t>df</a:t>
            </a:r>
            <a:r>
              <a:rPr lang="en-US" dirty="0"/>
              <a:t>['</a:t>
            </a:r>
            <a:r>
              <a:rPr lang="en-US" dirty="0" err="1"/>
              <a:t>reviewText</a:t>
            </a:r>
            <a:r>
              <a:rPr lang="en-US" dirty="0"/>
              <a:t>'].apply(</a:t>
            </a:r>
            <a:r>
              <a:rPr lang="en-US" dirty="0" err="1"/>
              <a:t>get_sentiment</a:t>
            </a:r>
            <a:r>
              <a:rPr lang="en-US" dirty="0"/>
              <a:t>)</a:t>
            </a:r>
          </a:p>
        </p:txBody>
      </p:sp>
    </p:spTree>
    <p:extLst>
      <p:ext uri="{BB962C8B-B14F-4D97-AF65-F5344CB8AC3E}">
        <p14:creationId xmlns:p14="http://schemas.microsoft.com/office/powerpoint/2010/main" val="3662031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79C5-FA61-F4FD-0642-3C6173257805}"/>
              </a:ext>
            </a:extLst>
          </p:cNvPr>
          <p:cNvSpPr>
            <a:spLocks noGrp="1"/>
          </p:cNvSpPr>
          <p:nvPr>
            <p:ph type="title"/>
          </p:nvPr>
        </p:nvSpPr>
        <p:spPr/>
        <p:txBody>
          <a:bodyPr/>
          <a:lstStyle/>
          <a:p>
            <a:r>
              <a:rPr lang="en-US" sz="3200" dirty="0"/>
              <a:t>Sentiment Analysis</a:t>
            </a:r>
            <a:endParaRPr lang="en-US" dirty="0"/>
          </a:p>
        </p:txBody>
      </p:sp>
      <p:pic>
        <p:nvPicPr>
          <p:cNvPr id="5" name="Content Placeholder 4">
            <a:extLst>
              <a:ext uri="{FF2B5EF4-FFF2-40B4-BE49-F238E27FC236}">
                <a16:creationId xmlns:a16="http://schemas.microsoft.com/office/drawing/2014/main" id="{845ACEFF-1288-402F-59BB-95CA967EEB21}"/>
              </a:ext>
            </a:extLst>
          </p:cNvPr>
          <p:cNvPicPr>
            <a:picLocks noGrp="1" noChangeAspect="1"/>
          </p:cNvPicPr>
          <p:nvPr>
            <p:ph idx="1"/>
          </p:nvPr>
        </p:nvPicPr>
        <p:blipFill>
          <a:blip r:embed="rId2"/>
          <a:stretch>
            <a:fillRect/>
          </a:stretch>
        </p:blipFill>
        <p:spPr>
          <a:xfrm>
            <a:off x="1846373" y="1222481"/>
            <a:ext cx="7185867" cy="5270392"/>
          </a:xfrm>
        </p:spPr>
      </p:pic>
    </p:spTree>
    <p:extLst>
      <p:ext uri="{BB962C8B-B14F-4D97-AF65-F5344CB8AC3E}">
        <p14:creationId xmlns:p14="http://schemas.microsoft.com/office/powerpoint/2010/main" val="2284082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8191-8738-37D9-728F-A2D81C5631DC}"/>
              </a:ext>
            </a:extLst>
          </p:cNvPr>
          <p:cNvSpPr>
            <a:spLocks noGrp="1"/>
          </p:cNvSpPr>
          <p:nvPr>
            <p:ph type="title"/>
          </p:nvPr>
        </p:nvSpPr>
        <p:spPr>
          <a:xfrm>
            <a:off x="1493520" y="2784823"/>
            <a:ext cx="9204960" cy="1288354"/>
          </a:xfrm>
        </p:spPr>
        <p:txBody>
          <a:bodyPr/>
          <a:lstStyle/>
          <a:p>
            <a:pPr algn="ctr"/>
            <a:r>
              <a:rPr lang="en-US" sz="3600" dirty="0"/>
              <a:t>Large Language Model (LLM)</a:t>
            </a:r>
            <a:br>
              <a:rPr lang="en-US" sz="3600" dirty="0"/>
            </a:br>
            <a:r>
              <a:rPr lang="en-US" sz="3600" dirty="0"/>
              <a:t>and RAG</a:t>
            </a:r>
          </a:p>
        </p:txBody>
      </p:sp>
    </p:spTree>
    <p:extLst>
      <p:ext uri="{BB962C8B-B14F-4D97-AF65-F5344CB8AC3E}">
        <p14:creationId xmlns:p14="http://schemas.microsoft.com/office/powerpoint/2010/main" val="1464469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633B-F0D3-CA72-8476-740BC411B98B}"/>
              </a:ext>
            </a:extLst>
          </p:cNvPr>
          <p:cNvSpPr>
            <a:spLocks noGrp="1"/>
          </p:cNvSpPr>
          <p:nvPr>
            <p:ph type="title"/>
          </p:nvPr>
        </p:nvSpPr>
        <p:spPr/>
        <p:txBody>
          <a:bodyPr/>
          <a:lstStyle/>
          <a:p>
            <a:r>
              <a:rPr lang="en-US" sz="3200" dirty="0"/>
              <a:t>Large Language Model (LLM)</a:t>
            </a:r>
            <a:endParaRPr lang="en-US" dirty="0"/>
          </a:p>
        </p:txBody>
      </p:sp>
      <p:sp>
        <p:nvSpPr>
          <p:cNvPr id="3" name="Content Placeholder 2">
            <a:extLst>
              <a:ext uri="{FF2B5EF4-FFF2-40B4-BE49-F238E27FC236}">
                <a16:creationId xmlns:a16="http://schemas.microsoft.com/office/drawing/2014/main" id="{D95D69DA-7183-5666-B0CC-E3FEE6C344B1}"/>
              </a:ext>
            </a:extLst>
          </p:cNvPr>
          <p:cNvSpPr>
            <a:spLocks noGrp="1"/>
          </p:cNvSpPr>
          <p:nvPr>
            <p:ph idx="1"/>
          </p:nvPr>
        </p:nvSpPr>
        <p:spPr/>
        <p:txBody>
          <a:bodyPr/>
          <a:lstStyle/>
          <a:p>
            <a:pPr marL="0" indent="0">
              <a:buNone/>
            </a:pPr>
            <a:r>
              <a:rPr lang="en-US" sz="2400" b="0" dirty="0">
                <a:effectLst/>
                <a:highlight>
                  <a:srgbClr val="F7F7F7"/>
                </a:highlight>
              </a:rPr>
              <a:t>Install and import </a:t>
            </a:r>
            <a:r>
              <a:rPr lang="en-US" sz="2400" dirty="0">
                <a:highlight>
                  <a:srgbClr val="F7F7F7"/>
                </a:highlight>
              </a:rPr>
              <a:t>some packages</a:t>
            </a:r>
            <a:endParaRPr lang="en-US" sz="2400" b="0" dirty="0">
              <a:effectLst/>
              <a:highlight>
                <a:srgbClr val="F7F7F7"/>
              </a:highlight>
            </a:endParaRPr>
          </a:p>
          <a:p>
            <a:endParaRPr lang="en-US" b="0" dirty="0">
              <a:solidFill>
                <a:srgbClr val="0000FF"/>
              </a:solidFill>
              <a:effectLst/>
              <a:highlight>
                <a:srgbClr val="F7F7F7"/>
              </a:highlight>
              <a:latin typeface="Courier New" panose="02070309020205020404" pitchFamily="49" charset="0"/>
            </a:endParaRPr>
          </a:p>
          <a:p>
            <a:r>
              <a:rPr lang="en-US" sz="1600" b="0" dirty="0">
                <a:solidFill>
                  <a:srgbClr val="0000FF"/>
                </a:solidFill>
                <a:effectLst/>
                <a:highlight>
                  <a:srgbClr val="F7F7F7"/>
                </a:highlight>
                <a:latin typeface="Courier New" panose="02070309020205020404" pitchFamily="49" charset="0"/>
              </a:rPr>
              <a:t>!</a:t>
            </a:r>
            <a:r>
              <a:rPr lang="en-US" sz="1600" b="0" dirty="0">
                <a:solidFill>
                  <a:srgbClr val="000000"/>
                </a:solidFill>
                <a:effectLst/>
                <a:highlight>
                  <a:srgbClr val="F7F7F7"/>
                </a:highlight>
                <a:latin typeface="Courier New" panose="02070309020205020404" pitchFamily="49" charset="0"/>
              </a:rPr>
              <a:t>pip install transformers==</a:t>
            </a:r>
            <a:r>
              <a:rPr lang="en-US" sz="1600" b="0" dirty="0">
                <a:solidFill>
                  <a:srgbClr val="098658"/>
                </a:solidFill>
                <a:effectLst/>
                <a:highlight>
                  <a:srgbClr val="F7F7F7"/>
                </a:highlight>
                <a:latin typeface="Courier New" panose="02070309020205020404" pitchFamily="49" charset="0"/>
              </a:rPr>
              <a:t>4.34.0</a:t>
            </a:r>
            <a:endParaRPr lang="en-US" sz="1600" b="0" dirty="0">
              <a:solidFill>
                <a:srgbClr val="000000"/>
              </a:solidFill>
              <a:effectLst/>
              <a:highlight>
                <a:srgbClr val="F7F7F7"/>
              </a:highlight>
              <a:latin typeface="Courier New" panose="02070309020205020404" pitchFamily="49" charset="0"/>
            </a:endParaRPr>
          </a:p>
          <a:p>
            <a:r>
              <a:rPr lang="en-US" sz="1600" b="0" dirty="0">
                <a:solidFill>
                  <a:srgbClr val="0000FF"/>
                </a:solidFill>
                <a:effectLst/>
                <a:highlight>
                  <a:srgbClr val="F7F7F7"/>
                </a:highlight>
                <a:latin typeface="Courier New" panose="02070309020205020404" pitchFamily="49" charset="0"/>
              </a:rPr>
              <a:t>!</a:t>
            </a:r>
            <a:r>
              <a:rPr lang="en-US" sz="1600" b="0" dirty="0">
                <a:solidFill>
                  <a:srgbClr val="000000"/>
                </a:solidFill>
                <a:effectLst/>
                <a:highlight>
                  <a:srgbClr val="F7F7F7"/>
                </a:highlight>
                <a:latin typeface="Courier New" panose="02070309020205020404" pitchFamily="49" charset="0"/>
              </a:rPr>
              <a:t>pip install </a:t>
            </a:r>
            <a:r>
              <a:rPr lang="en-US" sz="1600" b="0" dirty="0" err="1">
                <a:solidFill>
                  <a:srgbClr val="000000"/>
                </a:solidFill>
                <a:effectLst/>
                <a:highlight>
                  <a:srgbClr val="F7F7F7"/>
                </a:highlight>
                <a:latin typeface="Courier New" panose="02070309020205020404" pitchFamily="49" charset="0"/>
              </a:rPr>
              <a:t>sentencepiece</a:t>
            </a:r>
            <a:r>
              <a:rPr lang="en-US" sz="1600" b="0" dirty="0">
                <a:solidFill>
                  <a:srgbClr val="000000"/>
                </a:solidFill>
                <a:effectLst/>
                <a:highlight>
                  <a:srgbClr val="F7F7F7"/>
                </a:highlight>
                <a:latin typeface="Courier New" panose="02070309020205020404" pitchFamily="49" charset="0"/>
              </a:rPr>
              <a:t>==</a:t>
            </a:r>
            <a:r>
              <a:rPr lang="en-US" sz="1600" b="0" dirty="0">
                <a:solidFill>
                  <a:srgbClr val="098658"/>
                </a:solidFill>
                <a:effectLst/>
                <a:highlight>
                  <a:srgbClr val="F7F7F7"/>
                </a:highlight>
                <a:latin typeface="Courier New" panose="02070309020205020404" pitchFamily="49" charset="0"/>
              </a:rPr>
              <a:t>0.1.97</a:t>
            </a:r>
            <a:endParaRPr lang="en-US" sz="1600" b="0" dirty="0">
              <a:solidFill>
                <a:srgbClr val="000000"/>
              </a:solidFill>
              <a:effectLst/>
              <a:highlight>
                <a:srgbClr val="F7F7F7"/>
              </a:highlight>
              <a:latin typeface="Courier New" panose="02070309020205020404" pitchFamily="49" charset="0"/>
            </a:endParaRPr>
          </a:p>
          <a:p>
            <a:r>
              <a:rPr lang="en-US" sz="1600" b="0" dirty="0">
                <a:solidFill>
                  <a:srgbClr val="0000FF"/>
                </a:solidFill>
                <a:effectLst/>
                <a:highlight>
                  <a:srgbClr val="F7F7F7"/>
                </a:highlight>
                <a:latin typeface="Courier New" panose="02070309020205020404" pitchFamily="49" charset="0"/>
              </a:rPr>
              <a:t>!</a:t>
            </a:r>
            <a:r>
              <a:rPr lang="en-US" sz="1600" b="0" dirty="0">
                <a:solidFill>
                  <a:srgbClr val="000000"/>
                </a:solidFill>
                <a:effectLst/>
                <a:highlight>
                  <a:srgbClr val="F7F7F7"/>
                </a:highlight>
                <a:latin typeface="Courier New" panose="02070309020205020404" pitchFamily="49" charset="0"/>
              </a:rPr>
              <a:t>pip install </a:t>
            </a:r>
            <a:r>
              <a:rPr lang="en-US" sz="1600" b="0" dirty="0" err="1">
                <a:solidFill>
                  <a:srgbClr val="000000"/>
                </a:solidFill>
                <a:effectLst/>
                <a:highlight>
                  <a:srgbClr val="F7F7F7"/>
                </a:highlight>
                <a:latin typeface="Courier New" panose="02070309020205020404" pitchFamily="49" charset="0"/>
              </a:rPr>
              <a:t>bitsandbytes</a:t>
            </a:r>
            <a:r>
              <a:rPr lang="en-US" sz="1600" b="0" dirty="0">
                <a:solidFill>
                  <a:srgbClr val="000000"/>
                </a:solidFill>
                <a:effectLst/>
                <a:highlight>
                  <a:srgbClr val="F7F7F7"/>
                </a:highlight>
                <a:latin typeface="Courier New" panose="02070309020205020404" pitchFamily="49" charset="0"/>
              </a:rPr>
              <a:t>==</a:t>
            </a:r>
            <a:r>
              <a:rPr lang="en-US" sz="1600" b="0" dirty="0">
                <a:solidFill>
                  <a:srgbClr val="098658"/>
                </a:solidFill>
                <a:effectLst/>
                <a:highlight>
                  <a:srgbClr val="F7F7F7"/>
                </a:highlight>
                <a:latin typeface="Courier New" panose="02070309020205020404" pitchFamily="49" charset="0"/>
              </a:rPr>
              <a:t>0.41.0</a:t>
            </a:r>
            <a:endParaRPr lang="en-US" sz="1600" b="0" dirty="0">
              <a:solidFill>
                <a:srgbClr val="000000"/>
              </a:solidFill>
              <a:effectLst/>
              <a:highlight>
                <a:srgbClr val="F7F7F7"/>
              </a:highlight>
              <a:latin typeface="Courier New" panose="02070309020205020404" pitchFamily="49" charset="0"/>
            </a:endParaRPr>
          </a:p>
          <a:p>
            <a:r>
              <a:rPr lang="en-US" sz="1600" b="0" dirty="0">
                <a:solidFill>
                  <a:srgbClr val="0000FF"/>
                </a:solidFill>
                <a:effectLst/>
                <a:highlight>
                  <a:srgbClr val="F7F7F7"/>
                </a:highlight>
                <a:latin typeface="Courier New" panose="02070309020205020404" pitchFamily="49" charset="0"/>
              </a:rPr>
              <a:t>!</a:t>
            </a:r>
            <a:r>
              <a:rPr lang="en-US" sz="1600" b="0" dirty="0">
                <a:solidFill>
                  <a:srgbClr val="000000"/>
                </a:solidFill>
                <a:effectLst/>
                <a:highlight>
                  <a:srgbClr val="F7F7F7"/>
                </a:highlight>
                <a:latin typeface="Courier New" panose="02070309020205020404" pitchFamily="49" charset="0"/>
              </a:rPr>
              <a:t>pip install cohere</a:t>
            </a:r>
          </a:p>
          <a:p>
            <a:r>
              <a:rPr lang="en-US" sz="1600" b="0" dirty="0">
                <a:solidFill>
                  <a:srgbClr val="0000FF"/>
                </a:solidFill>
                <a:effectLst/>
                <a:highlight>
                  <a:srgbClr val="F7F7F7"/>
                </a:highlight>
                <a:latin typeface="Courier New" panose="02070309020205020404" pitchFamily="49" charset="0"/>
              </a:rPr>
              <a:t>!</a:t>
            </a:r>
            <a:r>
              <a:rPr lang="en-US" sz="1600" b="0" dirty="0">
                <a:solidFill>
                  <a:srgbClr val="000000"/>
                </a:solidFill>
                <a:effectLst/>
                <a:highlight>
                  <a:srgbClr val="F7F7F7"/>
                </a:highlight>
                <a:latin typeface="Courier New" panose="02070309020205020404" pitchFamily="49" charset="0"/>
              </a:rPr>
              <a:t>pip install llama-index</a:t>
            </a:r>
          </a:p>
          <a:p>
            <a:r>
              <a:rPr lang="en-US" sz="1600" b="0" dirty="0">
                <a:solidFill>
                  <a:srgbClr val="000000"/>
                </a:solidFill>
                <a:effectLst/>
                <a:highlight>
                  <a:srgbClr val="F7F7F7"/>
                </a:highlight>
                <a:latin typeface="Courier New" panose="02070309020205020404" pitchFamily="49" charset="0"/>
              </a:rPr>
              <a:t>pip install accelerate</a:t>
            </a:r>
          </a:p>
          <a:p>
            <a:r>
              <a:rPr lang="en-US" sz="1600" b="0" dirty="0">
                <a:solidFill>
                  <a:srgbClr val="AF00DB"/>
                </a:solidFill>
                <a:effectLst/>
                <a:highlight>
                  <a:srgbClr val="F7F7F7"/>
                </a:highlight>
                <a:latin typeface="Courier New" panose="02070309020205020404" pitchFamily="49" charset="0"/>
              </a:rPr>
              <a:t>from</a:t>
            </a:r>
            <a:r>
              <a:rPr lang="en-US" sz="1600" b="0" dirty="0">
                <a:solidFill>
                  <a:srgbClr val="000000"/>
                </a:solidFill>
                <a:effectLst/>
                <a:highlight>
                  <a:srgbClr val="F7F7F7"/>
                </a:highlight>
                <a:latin typeface="Courier New" panose="02070309020205020404" pitchFamily="49" charset="0"/>
              </a:rPr>
              <a:t> transformers </a:t>
            </a:r>
            <a:r>
              <a:rPr lang="en-US" sz="1600" b="0" dirty="0">
                <a:solidFill>
                  <a:srgbClr val="AF00DB"/>
                </a:solidFill>
                <a:effectLst/>
                <a:highlight>
                  <a:srgbClr val="F7F7F7"/>
                </a:highlight>
                <a:latin typeface="Courier New" panose="02070309020205020404" pitchFamily="49" charset="0"/>
              </a:rPr>
              <a:t>import</a:t>
            </a:r>
            <a:r>
              <a:rPr lang="en-US" sz="1600" b="0" dirty="0">
                <a:solidFill>
                  <a:srgbClr val="000000"/>
                </a:solidFill>
                <a:effectLst/>
                <a:highlight>
                  <a:srgbClr val="F7F7F7"/>
                </a:highlight>
                <a:latin typeface="Courier New" panose="02070309020205020404" pitchFamily="49" charset="0"/>
              </a:rPr>
              <a:t> </a:t>
            </a:r>
            <a:r>
              <a:rPr lang="en-US" sz="1600" b="0" dirty="0" err="1">
                <a:solidFill>
                  <a:srgbClr val="000000"/>
                </a:solidFill>
                <a:effectLst/>
                <a:highlight>
                  <a:srgbClr val="F7F7F7"/>
                </a:highlight>
                <a:latin typeface="Courier New" panose="02070309020205020404" pitchFamily="49" charset="0"/>
              </a:rPr>
              <a:t>AutoTokenizer</a:t>
            </a:r>
            <a:r>
              <a:rPr lang="en-US" sz="1600" b="0" dirty="0">
                <a:solidFill>
                  <a:srgbClr val="000000"/>
                </a:solidFill>
                <a:effectLst/>
                <a:highlight>
                  <a:srgbClr val="F7F7F7"/>
                </a:highlight>
                <a:latin typeface="Courier New" panose="02070309020205020404" pitchFamily="49" charset="0"/>
              </a:rPr>
              <a:t>, </a:t>
            </a:r>
            <a:r>
              <a:rPr lang="en-US" sz="1600" b="0" dirty="0" err="1">
                <a:solidFill>
                  <a:srgbClr val="000000"/>
                </a:solidFill>
                <a:effectLst/>
                <a:highlight>
                  <a:srgbClr val="F7F7F7"/>
                </a:highlight>
                <a:latin typeface="Courier New" panose="02070309020205020404" pitchFamily="49" charset="0"/>
              </a:rPr>
              <a:t>AutoModelForCausalLM</a:t>
            </a:r>
            <a:br>
              <a:rPr lang="en-US" sz="2400" b="0" dirty="0">
                <a:solidFill>
                  <a:srgbClr val="000000"/>
                </a:solidFill>
                <a:effectLst/>
                <a:highlight>
                  <a:srgbClr val="F7F7F7"/>
                </a:highlight>
                <a:latin typeface="Courier New" panose="02070309020205020404" pitchFamily="49" charset="0"/>
              </a:rPr>
            </a:br>
            <a:endParaRPr lang="en-US" b="0" dirty="0">
              <a:solidFill>
                <a:srgbClr val="000000"/>
              </a:solidFill>
              <a:effectLst/>
              <a:highlight>
                <a:srgbClr val="F7F7F7"/>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1675809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6341-526D-4FB1-6269-B4C8DBC9DB89}"/>
              </a:ext>
            </a:extLst>
          </p:cNvPr>
          <p:cNvSpPr>
            <a:spLocks noGrp="1"/>
          </p:cNvSpPr>
          <p:nvPr>
            <p:ph type="title"/>
          </p:nvPr>
        </p:nvSpPr>
        <p:spPr/>
        <p:txBody>
          <a:bodyPr/>
          <a:lstStyle/>
          <a:p>
            <a:r>
              <a:rPr lang="en-US" sz="3600" dirty="0"/>
              <a:t>Large Language Model (LLM)</a:t>
            </a:r>
            <a:endParaRPr lang="en-US" dirty="0"/>
          </a:p>
        </p:txBody>
      </p:sp>
      <p:sp>
        <p:nvSpPr>
          <p:cNvPr id="3" name="Content Placeholder 2">
            <a:extLst>
              <a:ext uri="{FF2B5EF4-FFF2-40B4-BE49-F238E27FC236}">
                <a16:creationId xmlns:a16="http://schemas.microsoft.com/office/drawing/2014/main" id="{8F13BD70-9C2D-4A55-E07C-57F7D103A097}"/>
              </a:ext>
            </a:extLst>
          </p:cNvPr>
          <p:cNvSpPr>
            <a:spLocks noGrp="1"/>
          </p:cNvSpPr>
          <p:nvPr>
            <p:ph idx="1"/>
          </p:nvPr>
        </p:nvSpPr>
        <p:spPr/>
        <p:txBody>
          <a:bodyPr/>
          <a:lstStyle/>
          <a:p>
            <a:r>
              <a:rPr lang="en-US" sz="1800" b="0" dirty="0" err="1">
                <a:solidFill>
                  <a:srgbClr val="000000"/>
                </a:solidFill>
                <a:effectLst/>
                <a:highlight>
                  <a:srgbClr val="F7F7F7"/>
                </a:highlight>
                <a:latin typeface="Courier New" panose="02070309020205020404" pitchFamily="49" charset="0"/>
              </a:rPr>
              <a:t>access_token</a:t>
            </a:r>
            <a:r>
              <a:rPr lang="en-US" sz="1800" b="0" dirty="0">
                <a:solidFill>
                  <a:srgbClr val="000000"/>
                </a:solidFill>
                <a:effectLst/>
                <a:highlight>
                  <a:srgbClr val="F7F7F7"/>
                </a:highlight>
                <a:latin typeface="Courier New" panose="02070309020205020404" pitchFamily="49" charset="0"/>
              </a:rPr>
              <a:t> = </a:t>
            </a:r>
            <a:r>
              <a:rPr lang="en-US" sz="1800" b="0" dirty="0">
                <a:solidFill>
                  <a:srgbClr val="A31515"/>
                </a:solidFill>
                <a:effectLst/>
                <a:highlight>
                  <a:srgbClr val="F7F7F7"/>
                </a:highlight>
                <a:latin typeface="Courier New" panose="02070309020205020404" pitchFamily="49" charset="0"/>
              </a:rPr>
              <a:t>'</a:t>
            </a:r>
            <a:r>
              <a:rPr lang="en-US" sz="1800" b="0" dirty="0" err="1">
                <a:solidFill>
                  <a:srgbClr val="A31515"/>
                </a:solidFill>
                <a:effectLst/>
                <a:highlight>
                  <a:srgbClr val="F7F7F7"/>
                </a:highlight>
                <a:latin typeface="Courier New" panose="02070309020205020404" pitchFamily="49" charset="0"/>
              </a:rPr>
              <a:t>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</a:t>
            </a:r>
            <a:r>
              <a:rPr lang="en-US" sz="1800" b="0" dirty="0">
                <a:solidFill>
                  <a:srgbClr val="A31515"/>
                </a:solidFill>
                <a:effectLst/>
                <a:highlight>
                  <a:srgbClr val="F7F7F7"/>
                </a:highlight>
                <a:latin typeface="Courier New" panose="02070309020205020404" pitchFamily="49" charset="0"/>
              </a:rPr>
              <a:t>’</a:t>
            </a:r>
          </a:p>
          <a:p>
            <a:r>
              <a:rPr lang="en-US" sz="1800" dirty="0">
                <a:solidFill>
                  <a:srgbClr val="A31515"/>
                </a:solidFill>
                <a:highlight>
                  <a:srgbClr val="F7F7F7"/>
                </a:highlight>
                <a:latin typeface="Courier New" panose="02070309020205020404" pitchFamily="49" charset="0"/>
              </a:rPr>
              <a:t>#This token need authorized access requested from the official website. </a:t>
            </a:r>
          </a:p>
          <a:p>
            <a:br>
              <a:rPr lang="en-US" sz="1800" b="0" dirty="0">
                <a:solidFill>
                  <a:srgbClr val="000000"/>
                </a:solidFill>
                <a:effectLst/>
                <a:highlight>
                  <a:srgbClr val="F7F7F7"/>
                </a:highlight>
                <a:latin typeface="Courier New" panose="02070309020205020404" pitchFamily="49" charset="0"/>
              </a:rPr>
            </a:br>
            <a:r>
              <a:rPr lang="en-US" sz="1800" b="0" dirty="0">
                <a:solidFill>
                  <a:srgbClr val="000000"/>
                </a:solidFill>
                <a:effectLst/>
                <a:highlight>
                  <a:srgbClr val="F7F7F7"/>
                </a:highlight>
                <a:latin typeface="Courier New" panose="02070309020205020404" pitchFamily="49" charset="0"/>
              </a:rPr>
              <a:t>tokenizer = </a:t>
            </a:r>
            <a:r>
              <a:rPr lang="en-US" sz="1800" b="0" dirty="0" err="1">
                <a:solidFill>
                  <a:srgbClr val="000000"/>
                </a:solidFill>
                <a:effectLst/>
                <a:highlight>
                  <a:srgbClr val="F7F7F7"/>
                </a:highlight>
                <a:latin typeface="Courier New" panose="02070309020205020404" pitchFamily="49" charset="0"/>
              </a:rPr>
              <a:t>AutoTokenizer.from_pretrained</a:t>
            </a:r>
            <a:r>
              <a:rPr lang="en-US" sz="1800" b="0" dirty="0">
                <a:solidFill>
                  <a:srgbClr val="000000"/>
                </a:solidFill>
                <a:effectLst/>
                <a:highlight>
                  <a:srgbClr val="F7F7F7"/>
                </a:highlight>
                <a:latin typeface="Courier New" panose="02070309020205020404" pitchFamily="49" charset="0"/>
              </a:rPr>
              <a:t>(</a:t>
            </a:r>
            <a:r>
              <a:rPr lang="en-US" sz="1800" b="0" dirty="0">
                <a:solidFill>
                  <a:srgbClr val="A31515"/>
                </a:solidFill>
                <a:effectLst/>
                <a:highlight>
                  <a:srgbClr val="F7F7F7"/>
                </a:highlight>
                <a:latin typeface="Courier New" panose="02070309020205020404" pitchFamily="49" charset="0"/>
              </a:rPr>
              <a:t>"google/gemma-7b"</a:t>
            </a:r>
            <a:r>
              <a:rPr lang="en-US" sz="1800" b="0" dirty="0">
                <a:solidFill>
                  <a:srgbClr val="000000"/>
                </a:solidFill>
                <a:effectLst/>
                <a:highlight>
                  <a:srgbClr val="F7F7F7"/>
                </a:highlight>
                <a:latin typeface="Courier New" panose="02070309020205020404" pitchFamily="49" charset="0"/>
              </a:rPr>
              <a:t>, token = </a:t>
            </a:r>
            <a:r>
              <a:rPr lang="en-US" sz="1800" b="0" dirty="0" err="1">
                <a:solidFill>
                  <a:srgbClr val="000000"/>
                </a:solidFill>
                <a:effectLst/>
                <a:highlight>
                  <a:srgbClr val="F7F7F7"/>
                </a:highlight>
                <a:latin typeface="Courier New" panose="02070309020205020404" pitchFamily="49" charset="0"/>
              </a:rPr>
              <a:t>access_token</a:t>
            </a:r>
            <a:r>
              <a:rPr lang="en-US" sz="1800" b="0" dirty="0">
                <a:solidFill>
                  <a:srgbClr val="000000"/>
                </a:solidFill>
                <a:effectLst/>
                <a:highlight>
                  <a:srgbClr val="F7F7F7"/>
                </a:highlight>
                <a:latin typeface="Courier New" panose="02070309020205020404" pitchFamily="49" charset="0"/>
              </a:rPr>
              <a:t>)</a:t>
            </a:r>
          </a:p>
          <a:p>
            <a:r>
              <a:rPr lang="en-US" sz="1800" b="0" dirty="0">
                <a:solidFill>
                  <a:srgbClr val="000000"/>
                </a:solidFill>
                <a:effectLst/>
                <a:highlight>
                  <a:srgbClr val="F7F7F7"/>
                </a:highlight>
                <a:latin typeface="Courier New" panose="02070309020205020404" pitchFamily="49" charset="0"/>
              </a:rPr>
              <a:t>model = </a:t>
            </a:r>
            <a:r>
              <a:rPr lang="en-US" sz="1800" b="0" dirty="0" err="1">
                <a:solidFill>
                  <a:srgbClr val="000000"/>
                </a:solidFill>
                <a:effectLst/>
                <a:highlight>
                  <a:srgbClr val="F7F7F7"/>
                </a:highlight>
                <a:latin typeface="Courier New" panose="02070309020205020404" pitchFamily="49" charset="0"/>
              </a:rPr>
              <a:t>AutoModelForCausalLM.from_pretrained</a:t>
            </a:r>
            <a:r>
              <a:rPr lang="en-US" sz="1800" b="0" dirty="0">
                <a:solidFill>
                  <a:srgbClr val="000000"/>
                </a:solidFill>
                <a:effectLst/>
                <a:highlight>
                  <a:srgbClr val="F7F7F7"/>
                </a:highlight>
                <a:latin typeface="Courier New" panose="02070309020205020404" pitchFamily="49" charset="0"/>
              </a:rPr>
              <a:t>(</a:t>
            </a:r>
            <a:r>
              <a:rPr lang="en-US" sz="1800" b="0" dirty="0">
                <a:solidFill>
                  <a:srgbClr val="A31515"/>
                </a:solidFill>
                <a:effectLst/>
                <a:highlight>
                  <a:srgbClr val="F7F7F7"/>
                </a:highlight>
                <a:latin typeface="Courier New" panose="02070309020205020404" pitchFamily="49" charset="0"/>
              </a:rPr>
              <a:t>"google/gemma-7b"</a:t>
            </a:r>
            <a:r>
              <a:rPr lang="en-US" sz="1800" b="0" dirty="0">
                <a:solidFill>
                  <a:srgbClr val="000000"/>
                </a:solidFill>
                <a:effectLst/>
                <a:highlight>
                  <a:srgbClr val="F7F7F7"/>
                </a:highlight>
                <a:latin typeface="Courier New" panose="02070309020205020404" pitchFamily="49" charset="0"/>
              </a:rPr>
              <a:t>, token = </a:t>
            </a:r>
            <a:r>
              <a:rPr lang="en-US" sz="1800" b="0" dirty="0" err="1">
                <a:solidFill>
                  <a:srgbClr val="000000"/>
                </a:solidFill>
                <a:effectLst/>
                <a:highlight>
                  <a:srgbClr val="F7F7F7"/>
                </a:highlight>
                <a:latin typeface="Courier New" panose="02070309020205020404" pitchFamily="49" charset="0"/>
              </a:rPr>
              <a:t>access_token</a:t>
            </a:r>
            <a:r>
              <a:rPr lang="en-US" sz="1800" b="0" dirty="0">
                <a:solidFill>
                  <a:srgbClr val="000000"/>
                </a:solidFill>
                <a:effectLst/>
                <a:highlight>
                  <a:srgbClr val="F7F7F7"/>
                </a:highlight>
                <a:latin typeface="Courier New" panose="02070309020205020404" pitchFamily="49" charset="0"/>
              </a:rPr>
              <a:t>)</a:t>
            </a:r>
          </a:p>
          <a:p>
            <a:br>
              <a:rPr lang="en-US" sz="1800" b="0" dirty="0">
                <a:solidFill>
                  <a:srgbClr val="000000"/>
                </a:solidFill>
                <a:effectLst/>
                <a:highlight>
                  <a:srgbClr val="F7F7F7"/>
                </a:highlight>
                <a:latin typeface="Courier New" panose="02070309020205020404" pitchFamily="49" charset="0"/>
              </a:rPr>
            </a:br>
            <a:r>
              <a:rPr lang="en-US" sz="1800" b="0" dirty="0" err="1">
                <a:solidFill>
                  <a:srgbClr val="000000"/>
                </a:solidFill>
                <a:effectLst/>
                <a:highlight>
                  <a:srgbClr val="F7F7F7"/>
                </a:highlight>
                <a:latin typeface="Courier New" panose="02070309020205020404" pitchFamily="49" charset="0"/>
              </a:rPr>
              <a:t>input_text</a:t>
            </a:r>
            <a:r>
              <a:rPr lang="en-US" sz="1800" b="0" dirty="0">
                <a:solidFill>
                  <a:srgbClr val="000000"/>
                </a:solidFill>
                <a:effectLst/>
                <a:highlight>
                  <a:srgbClr val="F7F7F7"/>
                </a:highlight>
                <a:latin typeface="Courier New" panose="02070309020205020404" pitchFamily="49" charset="0"/>
              </a:rPr>
              <a:t> = </a:t>
            </a:r>
            <a:r>
              <a:rPr lang="en-US" sz="1800" b="0" dirty="0">
                <a:solidFill>
                  <a:srgbClr val="A31515"/>
                </a:solidFill>
                <a:effectLst/>
                <a:highlight>
                  <a:srgbClr val="F7F7F7"/>
                </a:highlight>
                <a:latin typeface="Courier New" panose="02070309020205020404" pitchFamily="49" charset="0"/>
              </a:rPr>
              <a:t>"What is </a:t>
            </a:r>
            <a:r>
              <a:rPr lang="en-US" sz="1800" b="0" dirty="0" err="1">
                <a:solidFill>
                  <a:srgbClr val="A31515"/>
                </a:solidFill>
                <a:effectLst/>
                <a:highlight>
                  <a:srgbClr val="F7F7F7"/>
                </a:highlight>
                <a:latin typeface="Courier New" panose="02070309020205020404" pitchFamily="49" charset="0"/>
              </a:rPr>
              <a:t>aritificial</a:t>
            </a:r>
            <a:r>
              <a:rPr lang="en-US" sz="1800" b="0" dirty="0">
                <a:solidFill>
                  <a:srgbClr val="A31515"/>
                </a:solidFill>
                <a:effectLst/>
                <a:highlight>
                  <a:srgbClr val="F7F7F7"/>
                </a:highlight>
                <a:latin typeface="Courier New" panose="02070309020205020404" pitchFamily="49" charset="0"/>
              </a:rPr>
              <a:t> intelligence? Please give some examples."</a:t>
            </a:r>
            <a:endParaRPr lang="en-US" sz="1800" b="0" dirty="0">
              <a:solidFill>
                <a:srgbClr val="000000"/>
              </a:solidFill>
              <a:effectLst/>
              <a:highlight>
                <a:srgbClr val="F7F7F7"/>
              </a:highlight>
              <a:latin typeface="Courier New" panose="02070309020205020404" pitchFamily="49" charset="0"/>
            </a:endParaRPr>
          </a:p>
          <a:p>
            <a:r>
              <a:rPr lang="en-US" sz="1800" b="0" dirty="0" err="1">
                <a:solidFill>
                  <a:srgbClr val="000000"/>
                </a:solidFill>
                <a:effectLst/>
                <a:highlight>
                  <a:srgbClr val="F7F7F7"/>
                </a:highlight>
                <a:latin typeface="Courier New" panose="02070309020205020404" pitchFamily="49" charset="0"/>
              </a:rPr>
              <a:t>input_ids</a:t>
            </a:r>
            <a:r>
              <a:rPr lang="en-US" sz="1800" b="0" dirty="0">
                <a:solidFill>
                  <a:srgbClr val="000000"/>
                </a:solidFill>
                <a:effectLst/>
                <a:highlight>
                  <a:srgbClr val="F7F7F7"/>
                </a:highlight>
                <a:latin typeface="Courier New" panose="02070309020205020404" pitchFamily="49" charset="0"/>
              </a:rPr>
              <a:t> = tokenizer(</a:t>
            </a:r>
            <a:r>
              <a:rPr lang="en-US" sz="1800" b="0" dirty="0" err="1">
                <a:solidFill>
                  <a:srgbClr val="000000"/>
                </a:solidFill>
                <a:effectLst/>
                <a:highlight>
                  <a:srgbClr val="F7F7F7"/>
                </a:highlight>
                <a:latin typeface="Courier New" panose="02070309020205020404" pitchFamily="49" charset="0"/>
              </a:rPr>
              <a:t>input_text</a:t>
            </a:r>
            <a:r>
              <a:rPr lang="en-US" sz="1800" b="0" dirty="0">
                <a:solidFill>
                  <a:srgbClr val="000000"/>
                </a:solidFill>
                <a:effectLst/>
                <a:highlight>
                  <a:srgbClr val="F7F7F7"/>
                </a:highlight>
                <a:latin typeface="Courier New" panose="02070309020205020404" pitchFamily="49" charset="0"/>
              </a:rPr>
              <a:t>, </a:t>
            </a:r>
            <a:r>
              <a:rPr lang="en-US" sz="1800" b="0" dirty="0" err="1">
                <a:solidFill>
                  <a:srgbClr val="000000"/>
                </a:solidFill>
                <a:effectLst/>
                <a:highlight>
                  <a:srgbClr val="F7F7F7"/>
                </a:highlight>
                <a:latin typeface="Courier New" panose="02070309020205020404" pitchFamily="49" charset="0"/>
              </a:rPr>
              <a:t>return_tensors</a:t>
            </a:r>
            <a:r>
              <a:rPr lang="en-US" sz="1800" b="0" dirty="0">
                <a:solidFill>
                  <a:srgbClr val="000000"/>
                </a:solidFill>
                <a:effectLst/>
                <a:highlight>
                  <a:srgbClr val="F7F7F7"/>
                </a:highlight>
                <a:latin typeface="Courier New" panose="02070309020205020404" pitchFamily="49" charset="0"/>
              </a:rPr>
              <a:t>=</a:t>
            </a:r>
            <a:r>
              <a:rPr lang="en-US" sz="1800" b="0" dirty="0">
                <a:solidFill>
                  <a:srgbClr val="A31515"/>
                </a:solidFill>
                <a:effectLst/>
                <a:highlight>
                  <a:srgbClr val="F7F7F7"/>
                </a:highlight>
                <a:latin typeface="Courier New" panose="02070309020205020404" pitchFamily="49" charset="0"/>
              </a:rPr>
              <a:t>"pt"</a:t>
            </a:r>
            <a:r>
              <a:rPr lang="en-US" sz="1800" b="0" dirty="0">
                <a:solidFill>
                  <a:srgbClr val="000000"/>
                </a:solidFill>
                <a:effectLst/>
                <a:highlight>
                  <a:srgbClr val="F7F7F7"/>
                </a:highlight>
                <a:latin typeface="Courier New" panose="02070309020205020404" pitchFamily="49" charset="0"/>
              </a:rPr>
              <a:t>)</a:t>
            </a:r>
            <a:br>
              <a:rPr lang="en-US" sz="1800" b="0" dirty="0">
                <a:solidFill>
                  <a:srgbClr val="000000"/>
                </a:solidFill>
                <a:effectLst/>
                <a:highlight>
                  <a:srgbClr val="F7F7F7"/>
                </a:highlight>
                <a:latin typeface="Courier New" panose="02070309020205020404" pitchFamily="49" charset="0"/>
              </a:rPr>
            </a:br>
            <a:r>
              <a:rPr lang="en-US" sz="1800" b="0" dirty="0">
                <a:solidFill>
                  <a:srgbClr val="000000"/>
                </a:solidFill>
                <a:effectLst/>
                <a:highlight>
                  <a:srgbClr val="F7F7F7"/>
                </a:highlight>
                <a:latin typeface="Courier New" panose="02070309020205020404" pitchFamily="49" charset="0"/>
              </a:rPr>
              <a:t>outputs = </a:t>
            </a:r>
            <a:r>
              <a:rPr lang="en-US" sz="1800" b="0" dirty="0" err="1">
                <a:solidFill>
                  <a:srgbClr val="000000"/>
                </a:solidFill>
                <a:effectLst/>
                <a:highlight>
                  <a:srgbClr val="F7F7F7"/>
                </a:highlight>
                <a:latin typeface="Courier New" panose="02070309020205020404" pitchFamily="49" charset="0"/>
              </a:rPr>
              <a:t>model.generate</a:t>
            </a:r>
            <a:r>
              <a:rPr lang="en-US" sz="1800" b="0" dirty="0">
                <a:solidFill>
                  <a:srgbClr val="000000"/>
                </a:solidFill>
                <a:effectLst/>
                <a:highlight>
                  <a:srgbClr val="F7F7F7"/>
                </a:highlight>
                <a:latin typeface="Courier New" panose="02070309020205020404" pitchFamily="49" charset="0"/>
              </a:rPr>
              <a:t>(**</a:t>
            </a:r>
            <a:r>
              <a:rPr lang="en-US" sz="1800" b="0" dirty="0" err="1">
                <a:solidFill>
                  <a:srgbClr val="000000"/>
                </a:solidFill>
                <a:effectLst/>
                <a:highlight>
                  <a:srgbClr val="F7F7F7"/>
                </a:highlight>
                <a:latin typeface="Courier New" panose="02070309020205020404" pitchFamily="49" charset="0"/>
              </a:rPr>
              <a:t>input_ids</a:t>
            </a:r>
            <a:r>
              <a:rPr lang="en-US" sz="1800" b="0" dirty="0">
                <a:solidFill>
                  <a:srgbClr val="000000"/>
                </a:solidFill>
                <a:effectLst/>
                <a:highlight>
                  <a:srgbClr val="F7F7F7"/>
                </a:highlight>
                <a:latin typeface="Courier New" panose="02070309020205020404" pitchFamily="49" charset="0"/>
              </a:rPr>
              <a:t>, </a:t>
            </a:r>
            <a:r>
              <a:rPr lang="en-US" sz="1800" b="0" dirty="0" err="1">
                <a:solidFill>
                  <a:srgbClr val="000000"/>
                </a:solidFill>
                <a:effectLst/>
                <a:highlight>
                  <a:srgbClr val="F7F7F7"/>
                </a:highlight>
                <a:latin typeface="Courier New" panose="02070309020205020404" pitchFamily="49" charset="0"/>
              </a:rPr>
              <a:t>max_length</a:t>
            </a:r>
            <a:r>
              <a:rPr lang="en-US" sz="1800" b="0" dirty="0">
                <a:solidFill>
                  <a:srgbClr val="000000"/>
                </a:solidFill>
                <a:effectLst/>
                <a:highlight>
                  <a:srgbClr val="F7F7F7"/>
                </a:highlight>
                <a:latin typeface="Courier New" panose="02070309020205020404" pitchFamily="49" charset="0"/>
              </a:rPr>
              <a:t>=</a:t>
            </a:r>
            <a:r>
              <a:rPr lang="en-US" sz="1800" b="0" dirty="0">
                <a:solidFill>
                  <a:srgbClr val="116644"/>
                </a:solidFill>
                <a:effectLst/>
                <a:highlight>
                  <a:srgbClr val="F7F7F7"/>
                </a:highlight>
                <a:latin typeface="Courier New" panose="02070309020205020404" pitchFamily="49" charset="0"/>
              </a:rPr>
              <a:t>512</a:t>
            </a:r>
            <a:r>
              <a:rPr lang="en-US" sz="1800" b="0" dirty="0">
                <a:solidFill>
                  <a:srgbClr val="000000"/>
                </a:solidFill>
                <a:effectLst/>
                <a:highlight>
                  <a:srgbClr val="F7F7F7"/>
                </a:highlight>
                <a:latin typeface="Courier New" panose="02070309020205020404" pitchFamily="49" charset="0"/>
              </a:rPr>
              <a:t>)</a:t>
            </a:r>
          </a:p>
          <a:p>
            <a:r>
              <a:rPr lang="en-US" sz="1800" b="0" dirty="0">
                <a:solidFill>
                  <a:srgbClr val="795E26"/>
                </a:solidFill>
                <a:effectLst/>
                <a:highlight>
                  <a:srgbClr val="F7F7F7"/>
                </a:highlight>
                <a:latin typeface="Courier New" panose="02070309020205020404" pitchFamily="49" charset="0"/>
              </a:rPr>
              <a:t>print</a:t>
            </a:r>
            <a:r>
              <a:rPr lang="en-US" sz="1800" b="0" dirty="0">
                <a:solidFill>
                  <a:srgbClr val="000000"/>
                </a:solidFill>
                <a:effectLst/>
                <a:highlight>
                  <a:srgbClr val="F7F7F7"/>
                </a:highlight>
                <a:latin typeface="Courier New" panose="02070309020205020404" pitchFamily="49" charset="0"/>
              </a:rPr>
              <a:t>(</a:t>
            </a:r>
            <a:r>
              <a:rPr lang="en-US" sz="1800" b="0" dirty="0" err="1">
                <a:solidFill>
                  <a:srgbClr val="000000"/>
                </a:solidFill>
                <a:effectLst/>
                <a:highlight>
                  <a:srgbClr val="F7F7F7"/>
                </a:highlight>
                <a:latin typeface="Courier New" panose="02070309020205020404" pitchFamily="49" charset="0"/>
              </a:rPr>
              <a:t>tokenizer.decode</a:t>
            </a:r>
            <a:r>
              <a:rPr lang="en-US" sz="1800" b="0" dirty="0">
                <a:solidFill>
                  <a:srgbClr val="000000"/>
                </a:solidFill>
                <a:effectLst/>
                <a:highlight>
                  <a:srgbClr val="F7F7F7"/>
                </a:highlight>
                <a:latin typeface="Courier New" panose="02070309020205020404" pitchFamily="49" charset="0"/>
              </a:rPr>
              <a:t>(outputs[</a:t>
            </a:r>
            <a:r>
              <a:rPr lang="en-US" sz="1800" b="0" dirty="0">
                <a:solidFill>
                  <a:srgbClr val="116644"/>
                </a:solidFill>
                <a:effectLst/>
                <a:highlight>
                  <a:srgbClr val="F7F7F7"/>
                </a:highlight>
                <a:latin typeface="Courier New" panose="02070309020205020404" pitchFamily="49" charset="0"/>
              </a:rPr>
              <a:t>0</a:t>
            </a:r>
            <a:r>
              <a:rPr lang="en-US" sz="1800" b="0" dirty="0">
                <a:solidFill>
                  <a:srgbClr val="000000"/>
                </a:solidFill>
                <a:effectLst/>
                <a:highlight>
                  <a:srgbClr val="F7F7F7"/>
                </a:highlight>
                <a:latin typeface="Courier New" panose="02070309020205020404" pitchFamily="49" charset="0"/>
              </a:rPr>
              <a:t>]))</a:t>
            </a:r>
          </a:p>
          <a:p>
            <a:endParaRPr lang="en-US" sz="1800" dirty="0"/>
          </a:p>
        </p:txBody>
      </p:sp>
    </p:spTree>
    <p:extLst>
      <p:ext uri="{BB962C8B-B14F-4D97-AF65-F5344CB8AC3E}">
        <p14:creationId xmlns:p14="http://schemas.microsoft.com/office/powerpoint/2010/main" val="1413744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6341-526D-4FB1-6269-B4C8DBC9DB89}"/>
              </a:ext>
            </a:extLst>
          </p:cNvPr>
          <p:cNvSpPr>
            <a:spLocks noGrp="1"/>
          </p:cNvSpPr>
          <p:nvPr>
            <p:ph type="title"/>
          </p:nvPr>
        </p:nvSpPr>
        <p:spPr/>
        <p:txBody>
          <a:bodyPr/>
          <a:lstStyle/>
          <a:p>
            <a:r>
              <a:rPr lang="en-US" sz="3600" dirty="0"/>
              <a:t>Large Language Model (LLM)</a:t>
            </a:r>
            <a:endParaRPr lang="en-US" dirty="0"/>
          </a:p>
        </p:txBody>
      </p:sp>
      <p:sp>
        <p:nvSpPr>
          <p:cNvPr id="3" name="Content Placeholder 2">
            <a:extLst>
              <a:ext uri="{FF2B5EF4-FFF2-40B4-BE49-F238E27FC236}">
                <a16:creationId xmlns:a16="http://schemas.microsoft.com/office/drawing/2014/main" id="{8F13BD70-9C2D-4A55-E07C-57F7D103A097}"/>
              </a:ext>
            </a:extLst>
          </p:cNvPr>
          <p:cNvSpPr>
            <a:spLocks noGrp="1"/>
          </p:cNvSpPr>
          <p:nvPr>
            <p:ph idx="1"/>
          </p:nvPr>
        </p:nvSpPr>
        <p:spPr/>
        <p:txBody>
          <a:bodyPr/>
          <a:lstStyle/>
          <a:p>
            <a:r>
              <a:rPr lang="en-US" sz="1800" dirty="0"/>
              <a:t>Output from LLM (Like a response from ChatGPT!): </a:t>
            </a:r>
          </a:p>
          <a:p>
            <a:endParaRPr lang="en-US" sz="1800" dirty="0"/>
          </a:p>
          <a:p>
            <a:r>
              <a:rPr lang="en-US" sz="1400" b="0" i="0" dirty="0">
                <a:solidFill>
                  <a:srgbClr val="212121"/>
                </a:solidFill>
                <a:effectLst/>
                <a:highlight>
                  <a:srgbClr val="FFFFFF"/>
                </a:highlight>
                <a:latin typeface="Courier New" panose="02070309020205020404" pitchFamily="49" charset="0"/>
              </a:rPr>
              <a:t>Answer: </a:t>
            </a:r>
          </a:p>
          <a:p>
            <a:r>
              <a:rPr lang="en-US" sz="1400" b="0" i="0" dirty="0">
                <a:solidFill>
                  <a:srgbClr val="212121"/>
                </a:solidFill>
                <a:effectLst/>
                <a:highlight>
                  <a:srgbClr val="FFFFFF"/>
                </a:highlight>
                <a:latin typeface="Courier New" panose="02070309020205020404" pitchFamily="49" charset="0"/>
              </a:rPr>
              <a:t>Step 1/2 Artificial intelligence (AI) is the ability of a machine or computer program to perform tasks that typically require human intelligence, such as learning, problem-solving, and decision-making. Some examples of AI include: - Chatbots: These are computer programs that simulate human conversation through text or voice commands. They are often used in customer service and support, as well as for entertainment purposes. - Self-driving cars: These vehicles use AI algorithms to navigate roads and make decisions about when to accelerate, brake, and change lanes. - Virtual assistants: These are computer programs that can understand natural language and perform tasks such as scheduling appointments, setting reminders, and answering questions. </a:t>
            </a:r>
          </a:p>
          <a:p>
            <a:r>
              <a:rPr lang="en-US" sz="1400" b="0" i="0" dirty="0">
                <a:solidFill>
                  <a:srgbClr val="212121"/>
                </a:solidFill>
                <a:effectLst/>
                <a:highlight>
                  <a:srgbClr val="FFFFFF"/>
                </a:highlight>
                <a:latin typeface="Courier New" panose="02070309020205020404" pitchFamily="49" charset="0"/>
              </a:rPr>
              <a:t>Step 2/2 - Image recognition: AI algorithms can be trained to identify objects, faces, and other visual patterns in images and videos. This technology is used in a variety of applications, including security, medical imaging, and social media. - Natural language processing: AI algorithms can be trained to understand and generate human language, allowing computers to communicate with humans in a more natural way. This technology is used in applications such as voice recognition, translation, and text analysis.&lt;</a:t>
            </a:r>
            <a:r>
              <a:rPr lang="en-US" sz="1400" b="0" i="0" dirty="0" err="1">
                <a:solidFill>
                  <a:srgbClr val="212121"/>
                </a:solidFill>
                <a:effectLst/>
                <a:highlight>
                  <a:srgbClr val="FFFFFF"/>
                </a:highlight>
                <a:latin typeface="Courier New" panose="02070309020205020404" pitchFamily="49" charset="0"/>
              </a:rPr>
              <a:t>eos</a:t>
            </a:r>
            <a:r>
              <a:rPr lang="en-US" sz="1400" b="0" i="0" dirty="0">
                <a:solidFill>
                  <a:srgbClr val="212121"/>
                </a:solidFill>
                <a:effectLst/>
                <a:highlight>
                  <a:srgbClr val="FFFFFF"/>
                </a:highlight>
                <a:latin typeface="Courier New" panose="02070309020205020404" pitchFamily="49" charset="0"/>
              </a:rPr>
              <a:t>&gt;</a:t>
            </a:r>
            <a:endParaRPr lang="en-US" sz="1800" dirty="0"/>
          </a:p>
        </p:txBody>
      </p:sp>
    </p:spTree>
    <p:extLst>
      <p:ext uri="{BB962C8B-B14F-4D97-AF65-F5344CB8AC3E}">
        <p14:creationId xmlns:p14="http://schemas.microsoft.com/office/powerpoint/2010/main" val="2990221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C080-2699-7FE6-1410-0FB0362008F4}"/>
              </a:ext>
            </a:extLst>
          </p:cNvPr>
          <p:cNvSpPr>
            <a:spLocks noGrp="1"/>
          </p:cNvSpPr>
          <p:nvPr>
            <p:ph type="title"/>
          </p:nvPr>
        </p:nvSpPr>
        <p:spPr>
          <a:xfrm>
            <a:off x="909320" y="2569847"/>
            <a:ext cx="10515600" cy="1325563"/>
          </a:xfrm>
        </p:spPr>
        <p:txBody>
          <a:bodyPr/>
          <a:lstStyle/>
          <a:p>
            <a:pPr algn="ctr"/>
            <a:r>
              <a:rPr lang="en-US" sz="3600" dirty="0"/>
              <a:t>Execute Smart Contract on Blockchain</a:t>
            </a:r>
          </a:p>
        </p:txBody>
      </p:sp>
    </p:spTree>
    <p:extLst>
      <p:ext uri="{BB962C8B-B14F-4D97-AF65-F5344CB8AC3E}">
        <p14:creationId xmlns:p14="http://schemas.microsoft.com/office/powerpoint/2010/main" val="1372306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Ethereum</a:t>
            </a:r>
            <a:endParaRPr lang="en-US" dirty="0"/>
          </a:p>
        </p:txBody>
      </p:sp>
      <p:sp>
        <p:nvSpPr>
          <p:cNvPr id="3" name="Content Placeholder 2"/>
          <p:cNvSpPr>
            <a:spLocks noGrp="1"/>
          </p:cNvSpPr>
          <p:nvPr>
            <p:ph idx="1"/>
          </p:nvPr>
        </p:nvSpPr>
        <p:spPr>
          <a:xfrm>
            <a:off x="2152650" y="1825625"/>
            <a:ext cx="4137478" cy="4705804"/>
          </a:xfrm>
        </p:spPr>
        <p:txBody>
          <a:bodyPr/>
          <a:lstStyle/>
          <a:p>
            <a:r>
              <a:rPr lang="en-US" dirty="0"/>
              <a:t>Proposed in white paper by </a:t>
            </a:r>
            <a:r>
              <a:rPr lang="en-US" dirty="0" err="1"/>
              <a:t>Vitalik</a:t>
            </a:r>
            <a:r>
              <a:rPr lang="en-US" dirty="0"/>
              <a:t> </a:t>
            </a:r>
            <a:r>
              <a:rPr lang="en-US" dirty="0" err="1"/>
              <a:t>Buterin</a:t>
            </a:r>
            <a:r>
              <a:rPr lang="en-US" dirty="0"/>
              <a:t> in 2013</a:t>
            </a:r>
          </a:p>
          <a:p>
            <a:r>
              <a:rPr lang="en-US" dirty="0"/>
              <a:t>Development funded by the first ICO in July 2014</a:t>
            </a:r>
          </a:p>
          <a:p>
            <a:r>
              <a:rPr lang="en-US" dirty="0"/>
              <a:t>System went live on July 30, 2015</a:t>
            </a:r>
          </a:p>
          <a:p>
            <a:pPr marL="0" indent="0">
              <a:buNone/>
            </a:pP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49</a:t>
            </a:fld>
            <a:endParaRPr lang="en-US"/>
          </a:p>
        </p:txBody>
      </p:sp>
      <p:pic>
        <p:nvPicPr>
          <p:cNvPr id="7" name="Picture 6"/>
          <p:cNvPicPr>
            <a:picLocks noChangeAspect="1"/>
          </p:cNvPicPr>
          <p:nvPr/>
        </p:nvPicPr>
        <p:blipFill>
          <a:blip r:embed="rId2"/>
          <a:stretch>
            <a:fillRect/>
          </a:stretch>
        </p:blipFill>
        <p:spPr>
          <a:xfrm>
            <a:off x="6633029" y="1825626"/>
            <a:ext cx="3639979" cy="2045487"/>
          </a:xfrm>
          <a:prstGeom prst="rect">
            <a:avLst/>
          </a:prstGeom>
        </p:spPr>
      </p:pic>
    </p:spTree>
    <p:extLst>
      <p:ext uri="{BB962C8B-B14F-4D97-AF65-F5344CB8AC3E}">
        <p14:creationId xmlns:p14="http://schemas.microsoft.com/office/powerpoint/2010/main" val="77361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5CBF-1126-78DD-774C-B9CDDF5F375B}"/>
              </a:ext>
            </a:extLst>
          </p:cNvPr>
          <p:cNvSpPr>
            <a:spLocks noGrp="1"/>
          </p:cNvSpPr>
          <p:nvPr>
            <p:ph type="title"/>
          </p:nvPr>
        </p:nvSpPr>
        <p:spPr/>
        <p:txBody>
          <a:bodyPr/>
          <a:lstStyle/>
          <a:p>
            <a:r>
              <a:rPr lang="en-US" dirty="0"/>
              <a:t>Big Data – Use case</a:t>
            </a:r>
          </a:p>
        </p:txBody>
      </p:sp>
      <p:sp>
        <p:nvSpPr>
          <p:cNvPr id="3" name="Content Placeholder 2">
            <a:extLst>
              <a:ext uri="{FF2B5EF4-FFF2-40B4-BE49-F238E27FC236}">
                <a16:creationId xmlns:a16="http://schemas.microsoft.com/office/drawing/2014/main" id="{2EB02035-F491-CCA2-E41B-C7EC577C152A}"/>
              </a:ext>
            </a:extLst>
          </p:cNvPr>
          <p:cNvSpPr>
            <a:spLocks noGrp="1"/>
          </p:cNvSpPr>
          <p:nvPr>
            <p:ph idx="1"/>
          </p:nvPr>
        </p:nvSpPr>
        <p:spPr>
          <a:xfrm>
            <a:off x="838200" y="1412240"/>
            <a:ext cx="10515600" cy="4764723"/>
          </a:xfrm>
        </p:spPr>
        <p:txBody>
          <a:bodyPr/>
          <a:lstStyle/>
          <a:p>
            <a:pPr algn="l" fontAlgn="base"/>
            <a:r>
              <a:rPr lang="en-US" b="1" i="0" dirty="0">
                <a:solidFill>
                  <a:srgbClr val="212121"/>
                </a:solidFill>
                <a:effectLst/>
                <a:highlight>
                  <a:srgbClr val="FFFFFF"/>
                </a:highlight>
              </a:rPr>
              <a:t>Goldman Sachs</a:t>
            </a:r>
          </a:p>
          <a:p>
            <a:pPr algn="l" fontAlgn="base"/>
            <a:r>
              <a:rPr lang="en-US" b="0" i="0" dirty="0">
                <a:solidFill>
                  <a:srgbClr val="212121"/>
                </a:solidFill>
                <a:effectLst/>
                <a:highlight>
                  <a:srgbClr val="FFFFFF"/>
                </a:highlight>
              </a:rPr>
              <a:t>Machine learning techniques help them create dynamic models that adapt to different data formats, allowing them to import data from various sources. This method allows the banking giant to cover more companies than traditional methods.</a:t>
            </a:r>
          </a:p>
          <a:p>
            <a:pPr marL="0" indent="0">
              <a:buNone/>
            </a:pPr>
            <a:br>
              <a:rPr lang="en-US" dirty="0"/>
            </a:br>
            <a:endParaRPr lang="en-US" dirty="0"/>
          </a:p>
        </p:txBody>
      </p:sp>
      <p:pic>
        <p:nvPicPr>
          <p:cNvPr id="6" name="Picture 5">
            <a:extLst>
              <a:ext uri="{FF2B5EF4-FFF2-40B4-BE49-F238E27FC236}">
                <a16:creationId xmlns:a16="http://schemas.microsoft.com/office/drawing/2014/main" id="{E1323483-9DAF-2214-629B-8BEA197E7EFE}"/>
              </a:ext>
            </a:extLst>
          </p:cNvPr>
          <p:cNvPicPr>
            <a:picLocks noChangeAspect="1"/>
          </p:cNvPicPr>
          <p:nvPr/>
        </p:nvPicPr>
        <p:blipFill>
          <a:blip r:embed="rId2"/>
          <a:stretch>
            <a:fillRect/>
          </a:stretch>
        </p:blipFill>
        <p:spPr>
          <a:xfrm>
            <a:off x="1342835" y="3093605"/>
            <a:ext cx="8662890" cy="2626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7211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Ethereum</a:t>
            </a:r>
            <a:endParaRPr lang="en-US" dirty="0"/>
          </a:p>
        </p:txBody>
      </p:sp>
      <p:sp>
        <p:nvSpPr>
          <p:cNvPr id="3" name="Content Placeholder 2"/>
          <p:cNvSpPr>
            <a:spLocks noGrp="1"/>
          </p:cNvSpPr>
          <p:nvPr>
            <p:ph idx="1"/>
          </p:nvPr>
        </p:nvSpPr>
        <p:spPr/>
        <p:txBody>
          <a:bodyPr>
            <a:normAutofit/>
          </a:bodyPr>
          <a:lstStyle/>
          <a:p>
            <a:r>
              <a:rPr lang="en-US" dirty="0"/>
              <a:t>World computer</a:t>
            </a:r>
          </a:p>
          <a:p>
            <a:pPr lvl="1"/>
            <a:r>
              <a:rPr lang="en-US" dirty="0"/>
              <a:t>Any one can upload and run programs (with transaction costs)</a:t>
            </a:r>
          </a:p>
          <a:p>
            <a:pPr lvl="1"/>
            <a:r>
              <a:rPr lang="en-US" dirty="0"/>
              <a:t>General purpose </a:t>
            </a:r>
            <a:r>
              <a:rPr lang="en-US" dirty="0" err="1"/>
              <a:t>blockchain</a:t>
            </a:r>
            <a:endParaRPr lang="en-US" dirty="0"/>
          </a:p>
          <a:p>
            <a:pPr lvl="1"/>
            <a:r>
              <a:rPr lang="en-US" dirty="0"/>
              <a:t>Almost every team on </a:t>
            </a:r>
            <a:r>
              <a:rPr lang="en-US" dirty="0" err="1"/>
              <a:t>blockchain</a:t>
            </a:r>
            <a:r>
              <a:rPr lang="en-US" dirty="0"/>
              <a:t> hackathons uses </a:t>
            </a:r>
            <a:r>
              <a:rPr lang="en-US" dirty="0" err="1"/>
              <a:t>Ethereum</a:t>
            </a:r>
            <a:endParaRPr lang="en-US" dirty="0"/>
          </a:p>
          <a:p>
            <a:r>
              <a:rPr lang="en-US" dirty="0" err="1"/>
              <a:t>Ethereum</a:t>
            </a:r>
            <a:r>
              <a:rPr lang="en-US" dirty="0"/>
              <a:t> scripting language: </a:t>
            </a:r>
            <a:r>
              <a:rPr lang="en-US" dirty="0">
                <a:solidFill>
                  <a:srgbClr val="0070C0"/>
                </a:solidFill>
              </a:rPr>
              <a:t>Solidity</a:t>
            </a:r>
          </a:p>
          <a:p>
            <a:pPr lvl="1"/>
            <a:r>
              <a:rPr lang="en-US" dirty="0"/>
              <a:t>Turing-complete</a:t>
            </a:r>
          </a:p>
          <a:p>
            <a:pPr lvl="1"/>
            <a:r>
              <a:rPr lang="en-US" dirty="0"/>
              <a:t>In particular, allow loops and conditions</a:t>
            </a:r>
          </a:p>
          <a:p>
            <a:r>
              <a:rPr lang="en-US" dirty="0"/>
              <a:t>Open-sourced software</a:t>
            </a:r>
          </a:p>
          <a:p>
            <a:r>
              <a:rPr lang="en-US" dirty="0"/>
              <a:t>The network is decentralized</a:t>
            </a:r>
          </a:p>
          <a:p>
            <a:pPr lvl="1"/>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50</a:t>
            </a:fld>
            <a:endParaRPr lang="en-US"/>
          </a:p>
        </p:txBody>
      </p:sp>
    </p:spTree>
    <p:extLst>
      <p:ext uri="{BB962C8B-B14F-4D97-AF65-F5344CB8AC3E}">
        <p14:creationId xmlns:p14="http://schemas.microsoft.com/office/powerpoint/2010/main" val="1784694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Ethereum</a:t>
            </a:r>
            <a:endParaRPr lang="en-US" dirty="0"/>
          </a:p>
        </p:txBody>
      </p:sp>
      <p:sp>
        <p:nvSpPr>
          <p:cNvPr id="3" name="Content Placeholder 2"/>
          <p:cNvSpPr>
            <a:spLocks noGrp="1"/>
          </p:cNvSpPr>
          <p:nvPr>
            <p:ph idx="1"/>
          </p:nvPr>
        </p:nvSpPr>
        <p:spPr/>
        <p:txBody>
          <a:bodyPr>
            <a:normAutofit/>
          </a:bodyPr>
          <a:lstStyle/>
          <a:p>
            <a:r>
              <a:rPr lang="en-US" dirty="0"/>
              <a:t>“</a:t>
            </a:r>
            <a:r>
              <a:rPr lang="en-US" i="1" dirty="0"/>
              <a:t>The least efficient, yet most open and reliable way to compute</a:t>
            </a:r>
            <a:r>
              <a:rPr lang="en-US" dirty="0"/>
              <a:t>” – Aeron Buchanan</a:t>
            </a:r>
          </a:p>
          <a:p>
            <a:r>
              <a:rPr lang="en-US" dirty="0" err="1"/>
              <a:t>Ethereum</a:t>
            </a:r>
            <a:r>
              <a:rPr lang="en-US" dirty="0"/>
              <a:t> is mirrored many </a:t>
            </a:r>
            <a:r>
              <a:rPr lang="en-US" dirty="0" err="1"/>
              <a:t>many</a:t>
            </a:r>
            <a:r>
              <a:rPr lang="en-US" dirty="0"/>
              <a:t> times on nodes around the world</a:t>
            </a:r>
          </a:p>
          <a:p>
            <a:r>
              <a:rPr lang="en-US" dirty="0"/>
              <a:t>All nodes store the same data and carry out the </a:t>
            </a:r>
            <a:r>
              <a:rPr lang="en-US" dirty="0">
                <a:solidFill>
                  <a:srgbClr val="0070C0"/>
                </a:solidFill>
              </a:rPr>
              <a:t>same</a:t>
            </a:r>
            <a:r>
              <a:rPr lang="en-US" dirty="0"/>
              <a:t> calculations</a:t>
            </a:r>
          </a:p>
          <a:p>
            <a:pPr lvl="1"/>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51</a:t>
            </a:fld>
            <a:endParaRPr lang="en-US"/>
          </a:p>
        </p:txBody>
      </p:sp>
    </p:spTree>
    <p:extLst>
      <p:ext uri="{BB962C8B-B14F-4D97-AF65-F5344CB8AC3E}">
        <p14:creationId xmlns:p14="http://schemas.microsoft.com/office/powerpoint/2010/main" val="4070468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Ether units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74216086"/>
              </p:ext>
            </p:extLst>
          </p:nvPr>
        </p:nvGraphicFramePr>
        <p:xfrm>
          <a:off x="2152650" y="2355374"/>
          <a:ext cx="7886700" cy="2674620"/>
        </p:xfrm>
        <a:graphic>
          <a:graphicData uri="http://schemas.openxmlformats.org/drawingml/2006/table">
            <a:tbl>
              <a:tblPr/>
              <a:tblGrid>
                <a:gridCol w="2628900">
                  <a:extLst>
                    <a:ext uri="{9D8B030D-6E8A-4147-A177-3AD203B41FA5}">
                      <a16:colId xmlns:a16="http://schemas.microsoft.com/office/drawing/2014/main" val="1594804956"/>
                    </a:ext>
                  </a:extLst>
                </a:gridCol>
                <a:gridCol w="2628900">
                  <a:extLst>
                    <a:ext uri="{9D8B030D-6E8A-4147-A177-3AD203B41FA5}">
                      <a16:colId xmlns:a16="http://schemas.microsoft.com/office/drawing/2014/main" val="880806426"/>
                    </a:ext>
                  </a:extLst>
                </a:gridCol>
                <a:gridCol w="2628900">
                  <a:extLst>
                    <a:ext uri="{9D8B030D-6E8A-4147-A177-3AD203B41FA5}">
                      <a16:colId xmlns:a16="http://schemas.microsoft.com/office/drawing/2014/main" val="3726809105"/>
                    </a:ext>
                  </a:extLst>
                </a:gridCol>
              </a:tblGrid>
              <a:tr h="0">
                <a:tc>
                  <a:txBody>
                    <a:bodyPr/>
                    <a:lstStyle/>
                    <a:p>
                      <a:pPr algn="l"/>
                      <a:r>
                        <a:rPr lang="en-US">
                          <a:effectLst/>
                        </a:rPr>
                        <a:t>International System</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FFF"/>
                    </a:solidFill>
                  </a:tcPr>
                </a:tc>
                <a:tc>
                  <a:txBody>
                    <a:bodyPr/>
                    <a:lstStyle/>
                    <a:p>
                      <a:pPr algn="l"/>
                      <a:r>
                        <a:rPr lang="en-US">
                          <a:effectLst/>
                        </a:rPr>
                        <a:t>Usual name</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FFF"/>
                    </a:solidFill>
                  </a:tcPr>
                </a:tc>
                <a:tc>
                  <a:txBody>
                    <a:bodyPr/>
                    <a:lstStyle/>
                    <a:p>
                      <a:pPr algn="l"/>
                      <a:r>
                        <a:rPr lang="en-US" dirty="0">
                          <a:effectLst/>
                        </a:rPr>
                        <a:t>Named After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FFF"/>
                    </a:solidFill>
                  </a:tcPr>
                </a:tc>
                <a:extLst>
                  <a:ext uri="{0D108BD9-81ED-4DB2-BD59-A6C34878D82A}">
                    <a16:rowId xmlns:a16="http://schemas.microsoft.com/office/drawing/2014/main" val="4096396333"/>
                  </a:ext>
                </a:extLst>
              </a:tr>
              <a:tr h="0">
                <a:tc>
                  <a:txBody>
                    <a:bodyPr/>
                    <a:lstStyle/>
                    <a:p>
                      <a:pPr algn="ctr"/>
                      <a:r>
                        <a:rPr lang="en-US">
                          <a:effectLst/>
                        </a:rPr>
                        <a:t>10</a:t>
                      </a:r>
                      <a:r>
                        <a:rPr lang="en-US" baseline="30000">
                          <a:effectLst/>
                        </a:rPr>
                        <a:t>-18</a:t>
                      </a:r>
                      <a:r>
                        <a:rPr lang="en-US">
                          <a:effectLst/>
                        </a:rPr>
                        <a:t> – attoether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a:effectLst/>
                        </a:rPr>
                        <a:t>wei</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a:effectLst/>
                        </a:rPr>
                        <a:t>Wei Dai</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extLst>
                  <a:ext uri="{0D108BD9-81ED-4DB2-BD59-A6C34878D82A}">
                    <a16:rowId xmlns:a16="http://schemas.microsoft.com/office/drawing/2014/main" val="780830171"/>
                  </a:ext>
                </a:extLst>
              </a:tr>
              <a:tr h="0">
                <a:tc>
                  <a:txBody>
                    <a:bodyPr/>
                    <a:lstStyle/>
                    <a:p>
                      <a:pPr algn="ctr"/>
                      <a:r>
                        <a:rPr lang="en-US">
                          <a:effectLst/>
                        </a:rPr>
                        <a:t>10</a:t>
                      </a:r>
                      <a:r>
                        <a:rPr lang="en-US" baseline="30000">
                          <a:effectLst/>
                        </a:rPr>
                        <a:t>-15</a:t>
                      </a:r>
                      <a:r>
                        <a:rPr lang="en-US">
                          <a:effectLst/>
                        </a:rPr>
                        <a:t> – femtoether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dirty="0" err="1">
                          <a:effectLst/>
                        </a:rPr>
                        <a:t>lovelace</a:t>
                      </a:r>
                      <a:endParaRPr lang="en-US" dirty="0">
                        <a:effectLst/>
                      </a:endParaRP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a:effectLst/>
                        </a:rPr>
                        <a:t>Ada Lovelace</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extLst>
                  <a:ext uri="{0D108BD9-81ED-4DB2-BD59-A6C34878D82A}">
                    <a16:rowId xmlns:a16="http://schemas.microsoft.com/office/drawing/2014/main" val="3275645558"/>
                  </a:ext>
                </a:extLst>
              </a:tr>
              <a:tr h="0">
                <a:tc>
                  <a:txBody>
                    <a:bodyPr/>
                    <a:lstStyle/>
                    <a:p>
                      <a:pPr algn="ctr"/>
                      <a:r>
                        <a:rPr lang="en-US">
                          <a:effectLst/>
                        </a:rPr>
                        <a:t>10</a:t>
                      </a:r>
                      <a:r>
                        <a:rPr lang="en-US" baseline="30000">
                          <a:effectLst/>
                        </a:rPr>
                        <a:t>-12</a:t>
                      </a:r>
                      <a:r>
                        <a:rPr lang="en-US">
                          <a:effectLst/>
                        </a:rPr>
                        <a:t> – picoether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dirty="0" err="1">
                          <a:effectLst/>
                        </a:rPr>
                        <a:t>babbage</a:t>
                      </a:r>
                      <a:endParaRPr lang="en-US" dirty="0">
                        <a:effectLst/>
                      </a:endParaRP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a:effectLst/>
                        </a:rPr>
                        <a:t>Charles Babbage</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extLst>
                  <a:ext uri="{0D108BD9-81ED-4DB2-BD59-A6C34878D82A}">
                    <a16:rowId xmlns:a16="http://schemas.microsoft.com/office/drawing/2014/main" val="3482300775"/>
                  </a:ext>
                </a:extLst>
              </a:tr>
              <a:tr h="0">
                <a:tc>
                  <a:txBody>
                    <a:bodyPr/>
                    <a:lstStyle/>
                    <a:p>
                      <a:pPr algn="ctr"/>
                      <a:r>
                        <a:rPr lang="en-US">
                          <a:effectLst/>
                        </a:rPr>
                        <a:t>10</a:t>
                      </a:r>
                      <a:r>
                        <a:rPr lang="en-US" baseline="30000">
                          <a:effectLst/>
                        </a:rPr>
                        <a:t>-9</a:t>
                      </a:r>
                      <a:r>
                        <a:rPr lang="en-US">
                          <a:effectLst/>
                        </a:rPr>
                        <a:t> – nanoether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dirty="0" err="1">
                          <a:effectLst/>
                        </a:rPr>
                        <a:t>shannon</a:t>
                      </a:r>
                      <a:endParaRPr lang="en-US" dirty="0">
                        <a:effectLst/>
                      </a:endParaRP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dirty="0">
                          <a:effectLst/>
                        </a:rPr>
                        <a:t>Claude Shannon</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extLst>
                  <a:ext uri="{0D108BD9-81ED-4DB2-BD59-A6C34878D82A}">
                    <a16:rowId xmlns:a16="http://schemas.microsoft.com/office/drawing/2014/main" val="1519932516"/>
                  </a:ext>
                </a:extLst>
              </a:tr>
              <a:tr h="0">
                <a:tc>
                  <a:txBody>
                    <a:bodyPr/>
                    <a:lstStyle/>
                    <a:p>
                      <a:pPr algn="ctr"/>
                      <a:r>
                        <a:rPr lang="en-US">
                          <a:effectLst/>
                        </a:rPr>
                        <a:t>10</a:t>
                      </a:r>
                      <a:r>
                        <a:rPr lang="en-US" baseline="30000">
                          <a:effectLst/>
                        </a:rPr>
                        <a:t>-6</a:t>
                      </a:r>
                      <a:r>
                        <a:rPr lang="en-US">
                          <a:effectLst/>
                        </a:rPr>
                        <a:t> – microether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dirty="0" err="1">
                          <a:effectLst/>
                        </a:rPr>
                        <a:t>szabo</a:t>
                      </a:r>
                      <a:endParaRPr lang="en-US" dirty="0">
                        <a:effectLst/>
                      </a:endParaRP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a:effectLst/>
                        </a:rPr>
                        <a:t>Nick Szabo</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extLst>
                  <a:ext uri="{0D108BD9-81ED-4DB2-BD59-A6C34878D82A}">
                    <a16:rowId xmlns:a16="http://schemas.microsoft.com/office/drawing/2014/main" val="2029503677"/>
                  </a:ext>
                </a:extLst>
              </a:tr>
              <a:tr h="0">
                <a:tc>
                  <a:txBody>
                    <a:bodyPr/>
                    <a:lstStyle/>
                    <a:p>
                      <a:pPr algn="ctr"/>
                      <a:r>
                        <a:rPr lang="en-US">
                          <a:effectLst/>
                        </a:rPr>
                        <a:t>10</a:t>
                      </a:r>
                      <a:r>
                        <a:rPr lang="en-US" baseline="30000">
                          <a:effectLst/>
                        </a:rPr>
                        <a:t>-3</a:t>
                      </a:r>
                      <a:r>
                        <a:rPr lang="en-US">
                          <a:effectLst/>
                        </a:rPr>
                        <a:t> – milliether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dirty="0" err="1">
                          <a:effectLst/>
                        </a:rPr>
                        <a:t>finney</a:t>
                      </a:r>
                      <a:endParaRPr lang="en-US" dirty="0">
                        <a:effectLst/>
                      </a:endParaRP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a:effectLst/>
                        </a:rPr>
                        <a:t>Harold Finney</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extLst>
                  <a:ext uri="{0D108BD9-81ED-4DB2-BD59-A6C34878D82A}">
                    <a16:rowId xmlns:a16="http://schemas.microsoft.com/office/drawing/2014/main" val="656434538"/>
                  </a:ext>
                </a:extLst>
              </a:tr>
              <a:tr h="0">
                <a:tc>
                  <a:txBody>
                    <a:bodyPr/>
                    <a:lstStyle/>
                    <a:p>
                      <a:pPr algn="ctr"/>
                      <a:r>
                        <a:rPr lang="en-US">
                          <a:effectLst/>
                        </a:rPr>
                        <a:t>1 – ether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a:effectLst/>
                        </a:rPr>
                        <a:t>ether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endParaRPr lang="en-US">
                        <a:effectLst/>
                      </a:endParaRP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extLst>
                  <a:ext uri="{0D108BD9-81ED-4DB2-BD59-A6C34878D82A}">
                    <a16:rowId xmlns:a16="http://schemas.microsoft.com/office/drawing/2014/main" val="2763566409"/>
                  </a:ext>
                </a:extLst>
              </a:tr>
              <a:tr h="0">
                <a:tc>
                  <a:txBody>
                    <a:bodyPr/>
                    <a:lstStyle/>
                    <a:p>
                      <a:pPr algn="ctr"/>
                      <a:r>
                        <a:rPr lang="en-US">
                          <a:effectLst/>
                        </a:rPr>
                        <a:t>10</a:t>
                      </a:r>
                      <a:r>
                        <a:rPr lang="en-US" baseline="30000">
                          <a:effectLst/>
                        </a:rPr>
                        <a:t>3</a:t>
                      </a:r>
                      <a:r>
                        <a:rPr lang="en-US">
                          <a:effectLst/>
                        </a:rPr>
                        <a:t> – kiloether</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dirty="0" err="1">
                          <a:effectLst/>
                        </a:rPr>
                        <a:t>einstein</a:t>
                      </a:r>
                      <a:endParaRPr lang="en-US" dirty="0">
                        <a:effectLst/>
                      </a:endParaRP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tc>
                  <a:txBody>
                    <a:bodyPr/>
                    <a:lstStyle/>
                    <a:p>
                      <a:r>
                        <a:rPr lang="en-US" dirty="0">
                          <a:effectLst/>
                        </a:rPr>
                        <a:t>Albert Einstein</a:t>
                      </a:r>
                    </a:p>
                  </a:txBody>
                  <a:tcPr anchor="ctr">
                    <a:lnL w="9525" cap="flat" cmpd="sng" algn="ctr">
                      <a:solidFill>
                        <a:srgbClr val="84550F"/>
                      </a:solidFill>
                      <a:prstDash val="solid"/>
                      <a:round/>
                      <a:headEnd type="none" w="med" len="med"/>
                      <a:tailEnd type="none" w="med" len="med"/>
                    </a:lnL>
                    <a:lnR w="9525" cap="flat" cmpd="sng" algn="ctr">
                      <a:solidFill>
                        <a:srgbClr val="84550F"/>
                      </a:solidFill>
                      <a:prstDash val="solid"/>
                      <a:round/>
                      <a:headEnd type="none" w="med" len="med"/>
                      <a:tailEnd type="none" w="med" len="med"/>
                    </a:lnR>
                    <a:lnT w="9525" cap="flat" cmpd="sng" algn="ctr">
                      <a:solidFill>
                        <a:srgbClr val="84550F"/>
                      </a:solidFill>
                      <a:prstDash val="solid"/>
                      <a:round/>
                      <a:headEnd type="none" w="med" len="med"/>
                      <a:tailEnd type="none" w="med" len="med"/>
                    </a:lnT>
                    <a:lnB w="9525" cap="flat" cmpd="sng" algn="ctr">
                      <a:solidFill>
                        <a:srgbClr val="84550F"/>
                      </a:solidFill>
                      <a:prstDash val="solid"/>
                      <a:round/>
                      <a:headEnd type="none" w="med" len="med"/>
                      <a:tailEnd type="none" w="med" len="med"/>
                    </a:lnB>
                    <a:solidFill>
                      <a:srgbClr val="FFFAE9"/>
                    </a:solidFill>
                  </a:tcPr>
                </a:tc>
                <a:extLst>
                  <a:ext uri="{0D108BD9-81ED-4DB2-BD59-A6C34878D82A}">
                    <a16:rowId xmlns:a16="http://schemas.microsoft.com/office/drawing/2014/main" val="749457207"/>
                  </a:ext>
                </a:extLst>
              </a:tr>
            </a:tbl>
          </a:graphicData>
        </a:graphic>
      </p:graphicFrame>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52</a:t>
            </a:fld>
            <a:endParaRPr lang="en-US"/>
          </a:p>
        </p:txBody>
      </p:sp>
    </p:spTree>
    <p:extLst>
      <p:ext uri="{BB962C8B-B14F-4D97-AF65-F5344CB8AC3E}">
        <p14:creationId xmlns:p14="http://schemas.microsoft.com/office/powerpoint/2010/main" val="1700434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Smart Contracts</a:t>
            </a:r>
          </a:p>
        </p:txBody>
      </p:sp>
      <p:sp>
        <p:nvSpPr>
          <p:cNvPr id="3" name="Content Placeholder 2"/>
          <p:cNvSpPr>
            <a:spLocks noGrp="1"/>
          </p:cNvSpPr>
          <p:nvPr>
            <p:ph idx="1"/>
          </p:nvPr>
        </p:nvSpPr>
        <p:spPr/>
        <p:txBody>
          <a:bodyPr/>
          <a:lstStyle/>
          <a:p>
            <a:r>
              <a:rPr lang="en-US" dirty="0" err="1"/>
              <a:t>Ethereum</a:t>
            </a:r>
            <a:r>
              <a:rPr lang="en-US" dirty="0"/>
              <a:t> smart contracts are programs and associated data on the </a:t>
            </a:r>
            <a:r>
              <a:rPr lang="en-US" dirty="0" err="1"/>
              <a:t>blockchain</a:t>
            </a:r>
            <a:endParaRPr lang="en-US" dirty="0"/>
          </a:p>
          <a:p>
            <a:pPr lvl="1"/>
            <a:r>
              <a:rPr lang="en-US" dirty="0"/>
              <a:t>Smart contracts have state variables (e.g., account balances, data) stored on the </a:t>
            </a:r>
            <a:r>
              <a:rPr lang="en-US" dirty="0" err="1"/>
              <a:t>blockchain</a:t>
            </a:r>
            <a:endParaRPr lang="en-US" dirty="0"/>
          </a:p>
          <a:p>
            <a:pPr lvl="1"/>
            <a:r>
              <a:rPr lang="en-US" dirty="0"/>
              <a:t>Note that Bitcoin do not store account balances, rather, it stores all transactions</a:t>
            </a:r>
          </a:p>
          <a:p>
            <a:r>
              <a:rPr lang="en-US" dirty="0"/>
              <a:t>Smart contracts </a:t>
            </a:r>
            <a:r>
              <a:rPr lang="en-US" dirty="0">
                <a:solidFill>
                  <a:srgbClr val="00B050"/>
                </a:solidFill>
              </a:rPr>
              <a:t>hold and transact money</a:t>
            </a:r>
          </a:p>
          <a:p>
            <a:pPr lvl="1"/>
            <a:endParaRPr lang="en-US" dirty="0"/>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53</a:t>
            </a:fld>
            <a:endParaRPr lang="en-US"/>
          </a:p>
        </p:txBody>
      </p:sp>
    </p:spTree>
    <p:extLst>
      <p:ext uri="{BB962C8B-B14F-4D97-AF65-F5344CB8AC3E}">
        <p14:creationId xmlns:p14="http://schemas.microsoft.com/office/powerpoint/2010/main" val="1483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Ethereum</a:t>
            </a:r>
            <a:r>
              <a:rPr lang="en-US" dirty="0"/>
              <a:t> Mining	</a:t>
            </a:r>
          </a:p>
        </p:txBody>
      </p:sp>
      <p:sp>
        <p:nvSpPr>
          <p:cNvPr id="3" name="Content Placeholder 2"/>
          <p:cNvSpPr>
            <a:spLocks noGrp="1"/>
          </p:cNvSpPr>
          <p:nvPr>
            <p:ph idx="1"/>
          </p:nvPr>
        </p:nvSpPr>
        <p:spPr/>
        <p:txBody>
          <a:bodyPr/>
          <a:lstStyle/>
          <a:p>
            <a:r>
              <a:rPr lang="en-US" dirty="0" err="1"/>
              <a:t>Blocktime</a:t>
            </a:r>
            <a:r>
              <a:rPr lang="en-US" dirty="0"/>
              <a:t>: 14-15 seconds</a:t>
            </a:r>
          </a:p>
          <a:p>
            <a:r>
              <a:rPr lang="en-US" dirty="0"/>
              <a:t>Total supply: unbounded, current inflation rate is 10% per year, will reduce in the future</a:t>
            </a:r>
          </a:p>
          <a:p>
            <a:r>
              <a:rPr lang="en-US" dirty="0"/>
              <a:t>Hash algorithm: </a:t>
            </a:r>
            <a:r>
              <a:rPr lang="en-US" dirty="0" err="1"/>
              <a:t>Ethash</a:t>
            </a:r>
            <a:r>
              <a:rPr lang="en-US" dirty="0"/>
              <a:t>, based on SHA-3</a:t>
            </a:r>
          </a:p>
          <a:p>
            <a:r>
              <a:rPr lang="en-US" dirty="0"/>
              <a:t>Memory-hard hash function</a:t>
            </a:r>
          </a:p>
          <a:p>
            <a:r>
              <a:rPr lang="en-US" dirty="0"/>
              <a:t>Designed to be ASIC –resistant</a:t>
            </a:r>
          </a:p>
          <a:p>
            <a:r>
              <a:rPr lang="en-US" dirty="0"/>
              <a:t>Proof-of-work now but planned to switch to proof-of-stake</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54</a:t>
            </a:fld>
            <a:endParaRPr lang="en-US"/>
          </a:p>
        </p:txBody>
      </p:sp>
    </p:spTree>
    <p:extLst>
      <p:ext uri="{BB962C8B-B14F-4D97-AF65-F5344CB8AC3E}">
        <p14:creationId xmlns:p14="http://schemas.microsoft.com/office/powerpoint/2010/main" val="3404097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Transactions (Daily)</a:t>
            </a:r>
          </a:p>
        </p:txBody>
      </p:sp>
      <p:pic>
        <p:nvPicPr>
          <p:cNvPr id="6" name="Content Placeholder 5"/>
          <p:cNvPicPr>
            <a:picLocks noGrp="1" noChangeAspect="1"/>
          </p:cNvPicPr>
          <p:nvPr>
            <p:ph idx="1"/>
          </p:nvPr>
        </p:nvPicPr>
        <p:blipFill>
          <a:blip r:embed="rId2"/>
          <a:stretch>
            <a:fillRect/>
          </a:stretch>
        </p:blipFill>
        <p:spPr>
          <a:xfrm>
            <a:off x="1879183" y="1690689"/>
            <a:ext cx="8319824" cy="4129984"/>
          </a:xfrm>
          <a:prstGeom prst="rect">
            <a:avLst/>
          </a:prstGeom>
        </p:spPr>
      </p:pic>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55</a:t>
            </a:fld>
            <a:endParaRPr lang="en-US"/>
          </a:p>
        </p:txBody>
      </p:sp>
    </p:spTree>
    <p:extLst>
      <p:ext uri="{BB962C8B-B14F-4D97-AF65-F5344CB8AC3E}">
        <p14:creationId xmlns:p14="http://schemas.microsoft.com/office/powerpoint/2010/main" val="3453130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Scalability</a:t>
            </a:r>
          </a:p>
        </p:txBody>
      </p:sp>
      <p:sp>
        <p:nvSpPr>
          <p:cNvPr id="3" name="Content Placeholder 2"/>
          <p:cNvSpPr>
            <a:spLocks noGrp="1"/>
          </p:cNvSpPr>
          <p:nvPr>
            <p:ph idx="1"/>
          </p:nvPr>
        </p:nvSpPr>
        <p:spPr/>
        <p:txBody>
          <a:bodyPr>
            <a:normAutofit/>
          </a:bodyPr>
          <a:lstStyle/>
          <a:p>
            <a:r>
              <a:rPr lang="en-US" dirty="0"/>
              <a:t>Currently the </a:t>
            </a:r>
            <a:r>
              <a:rPr lang="en-US" dirty="0" err="1"/>
              <a:t>Ethereum</a:t>
            </a:r>
            <a:r>
              <a:rPr lang="en-US" dirty="0"/>
              <a:t> </a:t>
            </a:r>
            <a:r>
              <a:rPr lang="en-US" dirty="0" err="1"/>
              <a:t>blockchain</a:t>
            </a:r>
            <a:r>
              <a:rPr lang="en-US" dirty="0"/>
              <a:t> can only support up to 15 transactions/second</a:t>
            </a:r>
          </a:p>
          <a:p>
            <a:r>
              <a:rPr lang="en-US" dirty="0">
                <a:solidFill>
                  <a:srgbClr val="00B050"/>
                </a:solidFill>
              </a:rPr>
              <a:t>Sharding</a:t>
            </a:r>
            <a:endParaRPr lang="en-US" dirty="0"/>
          </a:p>
          <a:p>
            <a:pPr lvl="1"/>
            <a:r>
              <a:rPr lang="en-US" dirty="0"/>
              <a:t>Each node only need to record and process a subset of the </a:t>
            </a:r>
            <a:r>
              <a:rPr lang="en-US" dirty="0" err="1"/>
              <a:t>blockchain</a:t>
            </a:r>
            <a:endParaRPr lang="en-US" dirty="0"/>
          </a:p>
          <a:p>
            <a:pPr lvl="1"/>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56</a:t>
            </a:fld>
            <a:endParaRPr lang="en-US"/>
          </a:p>
        </p:txBody>
      </p:sp>
      <p:pic>
        <p:nvPicPr>
          <p:cNvPr id="7" name="Picture 6">
            <a:extLst>
              <a:ext uri="{FF2B5EF4-FFF2-40B4-BE49-F238E27FC236}">
                <a16:creationId xmlns:a16="http://schemas.microsoft.com/office/drawing/2014/main" id="{96984CCB-7DFB-5923-5E6F-0BB68D5524BA}"/>
              </a:ext>
            </a:extLst>
          </p:cNvPr>
          <p:cNvPicPr>
            <a:picLocks noChangeAspect="1"/>
          </p:cNvPicPr>
          <p:nvPr/>
        </p:nvPicPr>
        <p:blipFill>
          <a:blip r:embed="rId2"/>
          <a:stretch>
            <a:fillRect/>
          </a:stretch>
        </p:blipFill>
        <p:spPr>
          <a:xfrm>
            <a:off x="2995930" y="3159082"/>
            <a:ext cx="5695706" cy="2693078"/>
          </a:xfrm>
          <a:prstGeom prst="rect">
            <a:avLst/>
          </a:prstGeom>
        </p:spPr>
      </p:pic>
    </p:spTree>
    <p:extLst>
      <p:ext uri="{BB962C8B-B14F-4D97-AF65-F5344CB8AC3E}">
        <p14:creationId xmlns:p14="http://schemas.microsoft.com/office/powerpoint/2010/main" val="27384611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ACE1-02C0-6E29-1346-88A3ECFAD1C5}"/>
              </a:ext>
            </a:extLst>
          </p:cNvPr>
          <p:cNvSpPr>
            <a:spLocks noGrp="1"/>
          </p:cNvSpPr>
          <p:nvPr>
            <p:ph type="title"/>
          </p:nvPr>
        </p:nvSpPr>
        <p:spPr>
          <a:xfrm>
            <a:off x="635000" y="527687"/>
            <a:ext cx="10515600" cy="1325563"/>
          </a:xfrm>
        </p:spPr>
        <p:txBody>
          <a:bodyPr/>
          <a:lstStyle/>
          <a:p>
            <a:r>
              <a:rPr lang="en-US" sz="2000" b="1" dirty="0"/>
              <a:t>Two-layer system (layer 1 vs. layer 2)</a:t>
            </a:r>
            <a:br>
              <a:rPr lang="en-US" sz="2000" b="1" dirty="0"/>
            </a:br>
            <a:br>
              <a:rPr lang="en-US" sz="2000" dirty="0"/>
            </a:br>
            <a:r>
              <a:rPr lang="en-US" sz="2000" dirty="0"/>
              <a:t>- Payments clear first off-chain on a second layer and later clear on chain</a:t>
            </a:r>
            <a:br>
              <a:rPr lang="en-US" sz="2000" dirty="0"/>
            </a:br>
            <a:r>
              <a:rPr lang="en-US" sz="2000" dirty="0"/>
              <a:t>- Similar to the Lightning Network proposed for Bitcoin. </a:t>
            </a:r>
            <a:br>
              <a:rPr lang="en-US" sz="2000" dirty="0"/>
            </a:br>
            <a:endParaRPr lang="en-US" sz="2000" dirty="0"/>
          </a:p>
        </p:txBody>
      </p:sp>
      <p:pic>
        <p:nvPicPr>
          <p:cNvPr id="5" name="Content Placeholder 4">
            <a:extLst>
              <a:ext uri="{FF2B5EF4-FFF2-40B4-BE49-F238E27FC236}">
                <a16:creationId xmlns:a16="http://schemas.microsoft.com/office/drawing/2014/main" id="{517CD5D5-AACB-228C-1BBA-12BE804F5555}"/>
              </a:ext>
            </a:extLst>
          </p:cNvPr>
          <p:cNvPicPr>
            <a:picLocks noGrp="1" noChangeAspect="1"/>
          </p:cNvPicPr>
          <p:nvPr>
            <p:ph idx="1"/>
          </p:nvPr>
        </p:nvPicPr>
        <p:blipFill>
          <a:blip r:embed="rId2"/>
          <a:stretch>
            <a:fillRect/>
          </a:stretch>
        </p:blipFill>
        <p:spPr>
          <a:xfrm>
            <a:off x="2990459" y="2028730"/>
            <a:ext cx="5679098" cy="3965670"/>
          </a:xfrm>
        </p:spPr>
      </p:pic>
    </p:spTree>
    <p:extLst>
      <p:ext uri="{BB962C8B-B14F-4D97-AF65-F5344CB8AC3E}">
        <p14:creationId xmlns:p14="http://schemas.microsoft.com/office/powerpoint/2010/main" val="4144005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Gas</a:t>
            </a:r>
          </a:p>
        </p:txBody>
      </p:sp>
      <p:sp>
        <p:nvSpPr>
          <p:cNvPr id="3" name="Content Placeholder 2"/>
          <p:cNvSpPr>
            <a:spLocks noGrp="1"/>
          </p:cNvSpPr>
          <p:nvPr>
            <p:ph idx="1"/>
          </p:nvPr>
        </p:nvSpPr>
        <p:spPr/>
        <p:txBody>
          <a:bodyPr>
            <a:normAutofit/>
          </a:bodyPr>
          <a:lstStyle/>
          <a:p>
            <a:r>
              <a:rPr lang="en-US" dirty="0"/>
              <a:t>“Fuel” to run </a:t>
            </a:r>
            <a:r>
              <a:rPr lang="en-US" dirty="0" err="1"/>
              <a:t>Ethereum</a:t>
            </a:r>
            <a:r>
              <a:rPr lang="en-US" dirty="0"/>
              <a:t> contracts</a:t>
            </a:r>
          </a:p>
          <a:p>
            <a:r>
              <a:rPr lang="en-US" dirty="0"/>
              <a:t>Every operation in a contract/transaction on the </a:t>
            </a:r>
            <a:r>
              <a:rPr lang="en-US" dirty="0" err="1"/>
              <a:t>Ethereum</a:t>
            </a:r>
            <a:r>
              <a:rPr lang="en-US" dirty="0"/>
              <a:t> </a:t>
            </a:r>
            <a:r>
              <a:rPr lang="en-US" dirty="0" err="1"/>
              <a:t>blockchain</a:t>
            </a:r>
            <a:r>
              <a:rPr lang="en-US" dirty="0"/>
              <a:t> costs some gas</a:t>
            </a:r>
          </a:p>
          <a:p>
            <a:pPr lvl="1"/>
            <a:r>
              <a:rPr lang="en-US" dirty="0"/>
              <a:t>e.g., each hash costs 30 gas</a:t>
            </a:r>
          </a:p>
          <a:p>
            <a:pPr lvl="1"/>
            <a:r>
              <a:rPr lang="en-US" dirty="0"/>
              <a:t>Minimum gas limit is 21000 + cost to execute a fallback function</a:t>
            </a:r>
          </a:p>
          <a:p>
            <a:r>
              <a:rPr lang="en-US" dirty="0">
                <a:solidFill>
                  <a:srgbClr val="00B050"/>
                </a:solidFill>
              </a:rPr>
              <a:t>Gas limit</a:t>
            </a:r>
            <a:r>
              <a:rPr lang="en-US" dirty="0"/>
              <a:t>: you can specify the maximum amount of gas you are willing to spend on the transaction</a:t>
            </a:r>
          </a:p>
          <a:p>
            <a:pPr lvl="1"/>
            <a:r>
              <a:rPr lang="en-US" dirty="0"/>
              <a:t>If you run out of gas, the transaction won’t complete</a:t>
            </a:r>
          </a:p>
          <a:p>
            <a:r>
              <a:rPr lang="en-US" dirty="0">
                <a:solidFill>
                  <a:srgbClr val="00B050"/>
                </a:solidFill>
              </a:rPr>
              <a:t>Gas price</a:t>
            </a:r>
            <a:r>
              <a:rPr lang="en-US" dirty="0"/>
              <a:t>: amount of ether/</a:t>
            </a:r>
            <a:r>
              <a:rPr lang="en-US" dirty="0" err="1"/>
              <a:t>wei</a:t>
            </a:r>
            <a:r>
              <a:rPr lang="en-US" dirty="0"/>
              <a:t> to be spent on each unit of gas, higher gas price means faster execution on the network</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58</a:t>
            </a:fld>
            <a:endParaRPr lang="en-US"/>
          </a:p>
        </p:txBody>
      </p:sp>
    </p:spTree>
    <p:extLst>
      <p:ext uri="{BB962C8B-B14F-4D97-AF65-F5344CB8AC3E}">
        <p14:creationId xmlns:p14="http://schemas.microsoft.com/office/powerpoint/2010/main" val="2767325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45D02-42C1-4A66-1A9C-6D6516093370}"/>
              </a:ext>
            </a:extLst>
          </p:cNvPr>
          <p:cNvSpPr>
            <a:spLocks noGrp="1"/>
          </p:cNvSpPr>
          <p:nvPr>
            <p:ph idx="1"/>
          </p:nvPr>
        </p:nvSpPr>
        <p:spPr>
          <a:xfrm>
            <a:off x="751840" y="1310640"/>
            <a:ext cx="10601960" cy="4866323"/>
          </a:xfrm>
        </p:spPr>
        <p:txBody>
          <a:bodyPr/>
          <a:lstStyle/>
          <a:p>
            <a:pPr algn="l" fontAlgn="base">
              <a:buFont typeface="+mj-lt"/>
              <a:buAutoNum type="arabicPeriod"/>
            </a:pPr>
            <a:r>
              <a:rPr lang="en-US" b="1" i="0" dirty="0">
                <a:solidFill>
                  <a:srgbClr val="000000"/>
                </a:solidFill>
                <a:effectLst/>
              </a:rPr>
              <a:t>Frontier: </a:t>
            </a:r>
            <a:r>
              <a:rPr lang="en-US" b="0" i="0" dirty="0">
                <a:solidFill>
                  <a:srgbClr val="000000"/>
                </a:solidFill>
                <a:effectLst/>
              </a:rPr>
              <a:t>The first stage for the development of the Ethereum project was aimed mainly at people with a technical background due to the technical nature of the interaction interface of the network. </a:t>
            </a:r>
          </a:p>
          <a:p>
            <a:pPr lvl="1"/>
            <a:r>
              <a:rPr lang="en-US" b="0" i="0" dirty="0">
                <a:solidFill>
                  <a:srgbClr val="000000"/>
                </a:solidFill>
                <a:effectLst/>
              </a:rPr>
              <a:t>Frontier is essentially the Ethereum platform in its most minimalistic form where people can purchase ether to upload their own software.</a:t>
            </a:r>
          </a:p>
          <a:p>
            <a:pPr algn="l" fontAlgn="base">
              <a:buFont typeface="+mj-lt"/>
              <a:buAutoNum type="arabicPeriod"/>
            </a:pPr>
            <a:r>
              <a:rPr lang="en-US" b="1" i="0" dirty="0">
                <a:solidFill>
                  <a:srgbClr val="000000"/>
                </a:solidFill>
                <a:effectLst/>
              </a:rPr>
              <a:t>Homestead: </a:t>
            </a:r>
          </a:p>
          <a:p>
            <a:pPr lvl="1"/>
            <a:r>
              <a:rPr lang="en-US" dirty="0">
                <a:solidFill>
                  <a:srgbClr val="000000"/>
                </a:solidFill>
              </a:rPr>
              <a:t>L</a:t>
            </a:r>
            <a:r>
              <a:rPr lang="en-US" b="0" i="0" dirty="0">
                <a:solidFill>
                  <a:srgbClr val="000000"/>
                </a:solidFill>
                <a:effectLst/>
              </a:rPr>
              <a:t>aunched on March 14, 2016</a:t>
            </a:r>
          </a:p>
          <a:p>
            <a:pPr lvl="1"/>
            <a:r>
              <a:rPr lang="en-US" b="0" i="0" dirty="0">
                <a:solidFill>
                  <a:srgbClr val="000000"/>
                </a:solidFill>
                <a:effectLst/>
              </a:rPr>
              <a:t>This stage involved the activation of more blocks, while laying the foundation for future upgrades.</a:t>
            </a:r>
          </a:p>
          <a:p>
            <a:pPr algn="l" fontAlgn="base">
              <a:buFont typeface="+mj-lt"/>
              <a:buAutoNum type="arabicPeriod"/>
            </a:pPr>
            <a:r>
              <a:rPr lang="en-US" b="1" i="0" dirty="0">
                <a:solidFill>
                  <a:srgbClr val="000000"/>
                </a:solidFill>
                <a:effectLst/>
              </a:rPr>
              <a:t>Metropolis: </a:t>
            </a:r>
          </a:p>
          <a:p>
            <a:pPr lvl="1"/>
            <a:r>
              <a:rPr lang="en-US" dirty="0">
                <a:solidFill>
                  <a:srgbClr val="000000"/>
                </a:solidFill>
              </a:rPr>
              <a:t>T</a:t>
            </a:r>
            <a:r>
              <a:rPr lang="en-US" b="0" i="0" dirty="0">
                <a:solidFill>
                  <a:srgbClr val="000000"/>
                </a:solidFill>
                <a:effectLst/>
              </a:rPr>
              <a:t>he introduction of security updates and an increased degree of automation in smart contracts. </a:t>
            </a:r>
          </a:p>
          <a:p>
            <a:pPr lvl="1"/>
            <a:r>
              <a:rPr lang="en-US" b="0" i="0" dirty="0">
                <a:solidFill>
                  <a:srgbClr val="000000"/>
                </a:solidFill>
                <a:effectLst/>
              </a:rPr>
              <a:t>This phase will also make the platform easier for the layperson by introducing </a:t>
            </a:r>
            <a:r>
              <a:rPr lang="en-US" b="0" i="0" dirty="0" err="1">
                <a:solidFill>
                  <a:srgbClr val="000000"/>
                </a:solidFill>
                <a:effectLst/>
              </a:rPr>
              <a:t>programmes</a:t>
            </a:r>
            <a:r>
              <a:rPr lang="en-US" b="0" i="0" dirty="0">
                <a:solidFill>
                  <a:srgbClr val="000000"/>
                </a:solidFill>
                <a:effectLst/>
              </a:rPr>
              <a:t> that do not require the downloading of the entire blockchain locally.</a:t>
            </a:r>
          </a:p>
          <a:p>
            <a:pPr algn="l" fontAlgn="base">
              <a:buFont typeface="+mj-lt"/>
              <a:buAutoNum type="arabicPeriod"/>
            </a:pPr>
            <a:r>
              <a:rPr lang="en-US" b="1" i="0" dirty="0">
                <a:solidFill>
                  <a:srgbClr val="000000"/>
                </a:solidFill>
                <a:effectLst/>
              </a:rPr>
              <a:t>Ice Age or Serenity:</a:t>
            </a:r>
            <a:r>
              <a:rPr lang="en-US" b="0" i="0" dirty="0">
                <a:solidFill>
                  <a:srgbClr val="000000"/>
                </a:solidFill>
                <a:effectLst/>
              </a:rPr>
              <a:t> </a:t>
            </a:r>
          </a:p>
          <a:p>
            <a:pPr lvl="1"/>
            <a:r>
              <a:rPr lang="en-US" dirty="0">
                <a:solidFill>
                  <a:srgbClr val="000000"/>
                </a:solidFill>
              </a:rPr>
              <a:t>f</a:t>
            </a:r>
            <a:r>
              <a:rPr lang="en-US" b="0" i="0" dirty="0">
                <a:solidFill>
                  <a:srgbClr val="000000"/>
                </a:solidFill>
                <a:effectLst/>
              </a:rPr>
              <a:t>rom a Proof of Work method to a Proof of Stake method in a bid to reduce energy consumption. The network will also be faster, more efficient and easier for beginners to understand.</a:t>
            </a:r>
          </a:p>
          <a:p>
            <a:endParaRPr lang="en-US" dirty="0"/>
          </a:p>
        </p:txBody>
      </p:sp>
      <p:sp>
        <p:nvSpPr>
          <p:cNvPr id="4" name="Title 1">
            <a:extLst>
              <a:ext uri="{FF2B5EF4-FFF2-40B4-BE49-F238E27FC236}">
                <a16:creationId xmlns:a16="http://schemas.microsoft.com/office/drawing/2014/main" id="{A50B3988-6F0D-21FC-A762-13BFEB082A0F}"/>
              </a:ext>
            </a:extLst>
          </p:cNvPr>
          <p:cNvSpPr>
            <a:spLocks noGrp="1"/>
          </p:cNvSpPr>
          <p:nvPr>
            <p:ph type="title"/>
          </p:nvPr>
        </p:nvSpPr>
        <p:spPr>
          <a:xfrm>
            <a:off x="838200" y="365125"/>
            <a:ext cx="10515600" cy="1325563"/>
          </a:xfrm>
        </p:spPr>
        <p:txBody>
          <a:bodyPr>
            <a:normAutofit/>
          </a:bodyPr>
          <a:lstStyle/>
          <a:p>
            <a:r>
              <a:rPr lang="en-US" dirty="0" err="1"/>
              <a:t>Ethereum</a:t>
            </a:r>
            <a:r>
              <a:rPr lang="en-US" dirty="0"/>
              <a:t> Future Development</a:t>
            </a:r>
          </a:p>
        </p:txBody>
      </p:sp>
    </p:spTree>
    <p:extLst>
      <p:ext uri="{BB962C8B-B14F-4D97-AF65-F5344CB8AC3E}">
        <p14:creationId xmlns:p14="http://schemas.microsoft.com/office/powerpoint/2010/main" val="89825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5CBF-1126-78DD-774C-B9CDDF5F375B}"/>
              </a:ext>
            </a:extLst>
          </p:cNvPr>
          <p:cNvSpPr>
            <a:spLocks noGrp="1"/>
          </p:cNvSpPr>
          <p:nvPr>
            <p:ph type="title"/>
          </p:nvPr>
        </p:nvSpPr>
        <p:spPr/>
        <p:txBody>
          <a:bodyPr/>
          <a:lstStyle/>
          <a:p>
            <a:r>
              <a:rPr lang="en-US" dirty="0"/>
              <a:t>Big Data – Use case</a:t>
            </a:r>
          </a:p>
        </p:txBody>
      </p:sp>
      <p:sp>
        <p:nvSpPr>
          <p:cNvPr id="3" name="Content Placeholder 2">
            <a:extLst>
              <a:ext uri="{FF2B5EF4-FFF2-40B4-BE49-F238E27FC236}">
                <a16:creationId xmlns:a16="http://schemas.microsoft.com/office/drawing/2014/main" id="{2EB02035-F491-CCA2-E41B-C7EC577C152A}"/>
              </a:ext>
            </a:extLst>
          </p:cNvPr>
          <p:cNvSpPr>
            <a:spLocks noGrp="1"/>
          </p:cNvSpPr>
          <p:nvPr>
            <p:ph idx="1"/>
          </p:nvPr>
        </p:nvSpPr>
        <p:spPr>
          <a:xfrm>
            <a:off x="838200" y="1412240"/>
            <a:ext cx="10515600" cy="4764723"/>
          </a:xfrm>
        </p:spPr>
        <p:txBody>
          <a:bodyPr/>
          <a:lstStyle/>
          <a:p>
            <a:pPr algn="l" fontAlgn="base"/>
            <a:r>
              <a:rPr lang="en-US" b="1" i="0" dirty="0">
                <a:solidFill>
                  <a:srgbClr val="212121"/>
                </a:solidFill>
                <a:effectLst/>
                <a:highlight>
                  <a:srgbClr val="FFFFFF"/>
                </a:highlight>
              </a:rPr>
              <a:t>American Express</a:t>
            </a:r>
          </a:p>
          <a:p>
            <a:pPr algn="l" fontAlgn="base"/>
            <a:r>
              <a:rPr lang="en-US" b="0" i="0" dirty="0">
                <a:solidFill>
                  <a:srgbClr val="212121"/>
                </a:solidFill>
                <a:effectLst/>
                <a:highlight>
                  <a:srgbClr val="FFFFFF"/>
                </a:highlight>
              </a:rPr>
              <a:t>Amex cross-checks the information with the one stored in its database, helping them prevent fraud. According to a Harvard School of Business digital initiative report, American Express has been able to reduce fraudulent transactions by 60% using EA.</a:t>
            </a:r>
          </a:p>
          <a:p>
            <a:pPr marL="0" indent="0">
              <a:buNone/>
            </a:pPr>
            <a:br>
              <a:rPr lang="en-US" dirty="0"/>
            </a:br>
            <a:br>
              <a:rPr lang="en-US" dirty="0"/>
            </a:br>
            <a:endParaRPr lang="en-US" dirty="0"/>
          </a:p>
        </p:txBody>
      </p:sp>
      <p:pic>
        <p:nvPicPr>
          <p:cNvPr id="5" name="Picture 4">
            <a:extLst>
              <a:ext uri="{FF2B5EF4-FFF2-40B4-BE49-F238E27FC236}">
                <a16:creationId xmlns:a16="http://schemas.microsoft.com/office/drawing/2014/main" id="{9A44E486-0D87-3E92-43FE-79827BD889E5}"/>
              </a:ext>
            </a:extLst>
          </p:cNvPr>
          <p:cNvPicPr>
            <a:picLocks noChangeAspect="1"/>
          </p:cNvPicPr>
          <p:nvPr/>
        </p:nvPicPr>
        <p:blipFill>
          <a:blip r:embed="rId2"/>
          <a:stretch>
            <a:fillRect/>
          </a:stretch>
        </p:blipFill>
        <p:spPr>
          <a:xfrm>
            <a:off x="1395539" y="3096835"/>
            <a:ext cx="9236458" cy="2897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2010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Ethereum</a:t>
            </a:r>
            <a:r>
              <a:rPr lang="en-US" dirty="0"/>
              <a:t> Future Development</a:t>
            </a:r>
          </a:p>
        </p:txBody>
      </p:sp>
      <p:sp>
        <p:nvSpPr>
          <p:cNvPr id="3" name="Content Placeholder 2"/>
          <p:cNvSpPr>
            <a:spLocks noGrp="1"/>
          </p:cNvSpPr>
          <p:nvPr>
            <p:ph idx="1"/>
          </p:nvPr>
        </p:nvSpPr>
        <p:spPr/>
        <p:txBody>
          <a:bodyPr>
            <a:normAutofit/>
          </a:bodyPr>
          <a:lstStyle/>
          <a:p>
            <a:r>
              <a:rPr lang="en-US" sz="2000" dirty="0"/>
              <a:t>Version Byzantium launched in October 2017 (first </a:t>
            </a:r>
            <a:r>
              <a:rPr lang="en-US" sz="2000" i="0" dirty="0">
                <a:effectLst/>
                <a:highlight>
                  <a:srgbClr val="FFFFFF"/>
                </a:highlight>
              </a:rPr>
              <a:t>phase</a:t>
            </a:r>
            <a:r>
              <a:rPr lang="en-US" sz="2000" dirty="0"/>
              <a:t>)</a:t>
            </a:r>
          </a:p>
          <a:p>
            <a:pPr lvl="1" fontAlgn="base"/>
            <a:r>
              <a:rPr lang="en-US" sz="2000" dirty="0"/>
              <a:t>adds support for </a:t>
            </a:r>
            <a:r>
              <a:rPr lang="en-US" sz="2000" dirty="0" err="1"/>
              <a:t>zk</a:t>
            </a:r>
            <a:r>
              <a:rPr lang="en-US" sz="2000" dirty="0"/>
              <a:t>-SNARK (</a:t>
            </a:r>
            <a:r>
              <a:rPr lang="en-US" sz="2000" i="0" dirty="0">
                <a:effectLst/>
                <a:highlight>
                  <a:srgbClr val="FFFFFF"/>
                </a:highlight>
              </a:rPr>
              <a:t>zero-knowledge proofs </a:t>
            </a:r>
            <a:r>
              <a:rPr lang="en-US" sz="2000" dirty="0"/>
              <a:t>from </a:t>
            </a:r>
            <a:r>
              <a:rPr lang="en-US" sz="2000" dirty="0" err="1"/>
              <a:t>Zcash</a:t>
            </a:r>
            <a:r>
              <a:rPr lang="en-US" sz="2000" dirty="0"/>
              <a:t>)</a:t>
            </a:r>
          </a:p>
          <a:p>
            <a:r>
              <a:rPr lang="en-US" sz="2000" dirty="0"/>
              <a:t>Version </a:t>
            </a:r>
            <a:r>
              <a:rPr lang="en-US" sz="2000" dirty="0" err="1"/>
              <a:t>Constantinpole</a:t>
            </a:r>
            <a:r>
              <a:rPr lang="en-US" sz="2000" dirty="0"/>
              <a:t> (second </a:t>
            </a:r>
            <a:r>
              <a:rPr lang="en-US" sz="2000" i="0" dirty="0">
                <a:effectLst/>
                <a:highlight>
                  <a:srgbClr val="FFFFFF"/>
                </a:highlight>
              </a:rPr>
              <a:t>phase</a:t>
            </a:r>
            <a:r>
              <a:rPr lang="en-US" sz="2000" dirty="0"/>
              <a:t>)</a:t>
            </a:r>
          </a:p>
          <a:p>
            <a:pPr lvl="1"/>
            <a:r>
              <a:rPr lang="en-US" sz="2000" i="0" dirty="0">
                <a:effectLst/>
                <a:highlight>
                  <a:srgbClr val="FFFFFF"/>
                </a:highlight>
              </a:rPr>
              <a:t>hybrid Proof of Stake / Proof of Work blockchain</a:t>
            </a:r>
            <a:endParaRPr lang="en-US" sz="2000" dirty="0"/>
          </a:p>
          <a:p>
            <a:pPr fontAlgn="base"/>
            <a:r>
              <a:rPr lang="en-US" sz="2000" dirty="0"/>
              <a:t>Version Metropolis (</a:t>
            </a:r>
            <a:r>
              <a:rPr lang="en-US" sz="2000" i="0" dirty="0">
                <a:effectLst/>
                <a:highlight>
                  <a:srgbClr val="FFFFFF"/>
                </a:highlight>
              </a:rPr>
              <a:t>third phase) in Ethereum’s four-step roadmap </a:t>
            </a:r>
          </a:p>
          <a:p>
            <a:pPr lvl="1"/>
            <a:r>
              <a:rPr lang="en-US" sz="2000" i="0" dirty="0">
                <a:effectLst/>
                <a:highlight>
                  <a:srgbClr val="FFFFFF"/>
                </a:highlight>
              </a:rPr>
              <a:t>to improve its blockchain. The goal of the overall upgrade is to make the platform more secure and scalable.</a:t>
            </a:r>
            <a:endParaRPr lang="en-US" sz="2000" dirty="0"/>
          </a:p>
          <a:p>
            <a:pPr fontAlgn="base"/>
            <a:r>
              <a:rPr lang="en-US" sz="2000" dirty="0"/>
              <a:t>Version Serenity: TBA</a:t>
            </a:r>
          </a:p>
          <a:p>
            <a:pPr lvl="1" fontAlgn="base"/>
            <a:r>
              <a:rPr lang="en-US" sz="2000" dirty="0"/>
              <a:t>Future launch – moving from Proof of Work to Proof of Stake (Casper)</a:t>
            </a:r>
          </a:p>
          <a:p>
            <a:pPr lvl="1" fontAlgn="base"/>
            <a:r>
              <a:rPr lang="en-US" sz="2000" dirty="0"/>
              <a:t>Scalability: </a:t>
            </a:r>
            <a:r>
              <a:rPr lang="en-US" sz="2000" dirty="0" err="1"/>
              <a:t>Sharding</a:t>
            </a:r>
            <a:endParaRPr lang="en-US" sz="2000"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60</a:t>
            </a:fld>
            <a:endParaRPr lang="en-US"/>
          </a:p>
        </p:txBody>
      </p:sp>
    </p:spTree>
    <p:extLst>
      <p:ext uri="{BB962C8B-B14F-4D97-AF65-F5344CB8AC3E}">
        <p14:creationId xmlns:p14="http://schemas.microsoft.com/office/powerpoint/2010/main" val="3140438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Geth</a:t>
            </a:r>
            <a:r>
              <a:rPr lang="en-US" dirty="0"/>
              <a:t> and Mist</a:t>
            </a:r>
          </a:p>
        </p:txBody>
      </p:sp>
      <p:sp>
        <p:nvSpPr>
          <p:cNvPr id="3" name="Content Placeholder 2"/>
          <p:cNvSpPr>
            <a:spLocks noGrp="1"/>
          </p:cNvSpPr>
          <p:nvPr>
            <p:ph idx="1"/>
          </p:nvPr>
        </p:nvSpPr>
        <p:spPr/>
        <p:txBody>
          <a:bodyPr/>
          <a:lstStyle/>
          <a:p>
            <a:r>
              <a:rPr lang="en-US" sz="1800" b="1" dirty="0"/>
              <a:t>Geth (</a:t>
            </a:r>
            <a:r>
              <a:rPr lang="en-US" sz="1800" b="1" i="0" dirty="0">
                <a:effectLst/>
              </a:rPr>
              <a:t>Go Ethereum</a:t>
            </a:r>
            <a:r>
              <a:rPr lang="en-US" sz="1800" b="1" dirty="0"/>
              <a:t>)</a:t>
            </a:r>
          </a:p>
          <a:p>
            <a:pPr lvl="1"/>
            <a:r>
              <a:rPr lang="en-US" dirty="0"/>
              <a:t>A </a:t>
            </a:r>
            <a:r>
              <a:rPr lang="en-US" b="0" i="0" dirty="0">
                <a:effectLst/>
              </a:rPr>
              <a:t>command-line interface that gives developers the ability to process full Ethereum nodes, carry out smart contracts and mine the cryptocurrency.</a:t>
            </a:r>
            <a:endParaRPr lang="en-US" dirty="0"/>
          </a:p>
          <a:p>
            <a:pPr lvl="1"/>
            <a:r>
              <a:rPr lang="en-US" dirty="0"/>
              <a:t>Runs a Ethereum node</a:t>
            </a:r>
          </a:p>
          <a:p>
            <a:pPr lvl="1"/>
            <a:r>
              <a:rPr lang="en-US" dirty="0"/>
              <a:t>Also has a console version that can interact with the blockchain via </a:t>
            </a:r>
            <a:r>
              <a:rPr lang="en-US" dirty="0" err="1"/>
              <a:t>Javascript</a:t>
            </a:r>
            <a:r>
              <a:rPr lang="en-US" dirty="0"/>
              <a:t> codes</a:t>
            </a:r>
          </a:p>
          <a:p>
            <a:pPr lvl="1"/>
            <a:endParaRPr lang="en-US" dirty="0"/>
          </a:p>
          <a:p>
            <a:r>
              <a:rPr lang="en-US" sz="1800" b="1" dirty="0"/>
              <a:t>Mist</a:t>
            </a:r>
          </a:p>
          <a:p>
            <a:pPr lvl="1"/>
            <a:r>
              <a:rPr lang="en-US" dirty="0"/>
              <a:t>A</a:t>
            </a:r>
            <a:r>
              <a:rPr lang="en-US" b="0" i="0" dirty="0">
                <a:effectLst/>
              </a:rPr>
              <a:t> wallet used to send and receive Ether. It helps in executing transactions on the Ethereum network.</a:t>
            </a:r>
            <a:endParaRPr lang="en-US" dirty="0"/>
          </a:p>
          <a:p>
            <a:pPr lvl="1"/>
            <a:r>
              <a:rPr lang="en-US" dirty="0"/>
              <a:t>Graphical interface that connects to a blockchain using </a:t>
            </a:r>
            <a:r>
              <a:rPr lang="en-US" dirty="0" err="1"/>
              <a:t>geth</a:t>
            </a:r>
            <a:endParaRPr lang="en-US" dirty="0"/>
          </a:p>
          <a:p>
            <a:pPr lvl="1"/>
            <a:r>
              <a:rPr lang="en-US" dirty="0"/>
              <a:t>Can show account balances and transfer balances</a:t>
            </a:r>
          </a:p>
          <a:p>
            <a:pPr lvl="1"/>
            <a:r>
              <a:rPr lang="en-US" dirty="0"/>
              <a:t>Can compile and deploy contracts</a:t>
            </a:r>
          </a:p>
          <a:p>
            <a:pPr lvl="1"/>
            <a:r>
              <a:rPr lang="en-US" dirty="0"/>
              <a:t>Can view and call contracts</a:t>
            </a:r>
          </a:p>
          <a:p>
            <a:pPr marL="342900" lvl="1" indent="0">
              <a:buNone/>
            </a:pP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pPr algn="ctr" defTabSz="457200" eaLnBrk="1" fontAlgn="auto" hangingPunct="1">
              <a:spcBef>
                <a:spcPts val="0"/>
              </a:spcBef>
              <a:spcAft>
                <a:spcPts val="0"/>
              </a:spcAft>
              <a:defRPr/>
            </a:pPr>
            <a:endParaRPr lang="en-US" sz="1200" dirty="0">
              <a:solidFill>
                <a:prstClr val="black">
                  <a:tint val="75000"/>
                </a:prstClr>
              </a:solidFill>
              <a:latin typeface="Calibri" panose="020F0502020204030204"/>
            </a:endParaRP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pPr algn="r" defTabSz="457200" eaLnBrk="1" fontAlgn="auto" hangingPunct="1">
              <a:spcBef>
                <a:spcPts val="0"/>
              </a:spcBef>
              <a:spcAft>
                <a:spcPts val="0"/>
              </a:spcAft>
              <a:defRPr/>
            </a:pPr>
            <a:fld id="{43F5CEFE-D997-449B-B8ED-78E3F733E1FD}" type="slidenum">
              <a:rPr lang="en-US" sz="1200">
                <a:solidFill>
                  <a:prstClr val="black"/>
                </a:solidFill>
                <a:latin typeface="Calibri" panose="020F0502020204030204"/>
              </a:rPr>
              <a:pPr algn="r" defTabSz="457200" eaLnBrk="1" fontAlgn="auto" hangingPunct="1">
                <a:spcBef>
                  <a:spcPts val="0"/>
                </a:spcBef>
                <a:spcAft>
                  <a:spcPts val="0"/>
                </a:spcAft>
                <a:defRPr/>
              </a:pPr>
              <a:t>61</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1176852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94007"/>
            <a:ext cx="10515600" cy="1325563"/>
          </a:xfrm>
        </p:spPr>
        <p:txBody>
          <a:bodyPr>
            <a:normAutofit/>
          </a:bodyPr>
          <a:lstStyle/>
          <a:p>
            <a:r>
              <a:rPr lang="en-US" dirty="0"/>
              <a:t>Setting Up a Private Network</a:t>
            </a:r>
          </a:p>
        </p:txBody>
      </p:sp>
      <p:sp>
        <p:nvSpPr>
          <p:cNvPr id="3" name="Content Placeholder 2"/>
          <p:cNvSpPr>
            <a:spLocks noGrp="1"/>
          </p:cNvSpPr>
          <p:nvPr>
            <p:ph idx="1"/>
          </p:nvPr>
        </p:nvSpPr>
        <p:spPr>
          <a:xfrm>
            <a:off x="838200" y="1209040"/>
            <a:ext cx="10515600" cy="4967923"/>
          </a:xfrm>
        </p:spPr>
        <p:txBody>
          <a:bodyPr/>
          <a:lstStyle/>
          <a:p>
            <a:pPr algn="l">
              <a:buFont typeface="+mj-lt"/>
              <a:buAutoNum type="arabicPeriod"/>
            </a:pPr>
            <a:r>
              <a:rPr lang="en-US" b="0" i="0" dirty="0">
                <a:solidFill>
                  <a:srgbClr val="242424"/>
                </a:solidFill>
                <a:effectLst/>
                <a:highlight>
                  <a:srgbClr val="FFFFFF"/>
                </a:highlight>
              </a:rPr>
              <a:t>Download and install the </a:t>
            </a:r>
            <a:r>
              <a:rPr lang="en-US" b="0" i="0" u="sng" dirty="0">
                <a:solidFill>
                  <a:srgbClr val="242424"/>
                </a:solidFill>
                <a:effectLst/>
                <a:highlight>
                  <a:srgbClr val="FFFFFF"/>
                </a:highlight>
                <a:hlinkClick r:id="rId2"/>
              </a:rPr>
              <a:t>Mist Ethereum wallet</a:t>
            </a:r>
            <a:r>
              <a:rPr lang="en-US" b="0" i="0" dirty="0">
                <a:solidFill>
                  <a:srgbClr val="242424"/>
                </a:solidFill>
                <a:effectLst/>
                <a:highlight>
                  <a:srgbClr val="FFFFFF"/>
                </a:highlight>
              </a:rPr>
              <a:t>.</a:t>
            </a:r>
          </a:p>
          <a:p>
            <a:pPr algn="l">
              <a:buFont typeface="+mj-lt"/>
              <a:buAutoNum type="arabicPeriod"/>
            </a:pPr>
            <a:r>
              <a:rPr lang="en-US" b="0" i="0" dirty="0">
                <a:solidFill>
                  <a:srgbClr val="242424"/>
                </a:solidFill>
                <a:effectLst/>
                <a:highlight>
                  <a:srgbClr val="FFFFFF"/>
                </a:highlight>
              </a:rPr>
              <a:t>Download and install the </a:t>
            </a:r>
            <a:r>
              <a:rPr lang="en-US" b="0" i="0" u="sng" dirty="0">
                <a:solidFill>
                  <a:srgbClr val="242424"/>
                </a:solidFill>
                <a:effectLst/>
                <a:highlight>
                  <a:srgbClr val="FFFFFF"/>
                </a:highlight>
                <a:hlinkClick r:id="rId3"/>
              </a:rPr>
              <a:t>Private Internet Access VPN</a:t>
            </a:r>
            <a:r>
              <a:rPr lang="en-US" b="0" i="0" dirty="0">
                <a:solidFill>
                  <a:srgbClr val="242424"/>
                </a:solidFill>
                <a:effectLst/>
                <a:highlight>
                  <a:srgbClr val="FFFFFF"/>
                </a:highlight>
              </a:rPr>
              <a:t>.</a:t>
            </a:r>
          </a:p>
          <a:p>
            <a:pPr algn="l">
              <a:buFont typeface="+mj-lt"/>
              <a:buAutoNum type="arabicPeriod"/>
            </a:pPr>
            <a:r>
              <a:rPr lang="en-US" b="0" i="0" dirty="0">
                <a:solidFill>
                  <a:srgbClr val="242424"/>
                </a:solidFill>
                <a:effectLst/>
                <a:highlight>
                  <a:srgbClr val="FFFFFF"/>
                </a:highlight>
              </a:rPr>
              <a:t>Download and install </a:t>
            </a:r>
            <a:r>
              <a:rPr lang="en-US" b="0" i="0" u="sng" dirty="0">
                <a:solidFill>
                  <a:srgbClr val="242424"/>
                </a:solidFill>
                <a:effectLst/>
                <a:highlight>
                  <a:srgbClr val="FFFFFF"/>
                </a:highlight>
                <a:hlinkClick r:id="rId4"/>
              </a:rPr>
              <a:t>Geth</a:t>
            </a:r>
            <a:r>
              <a:rPr lang="en-US" b="0" i="0" dirty="0">
                <a:solidFill>
                  <a:srgbClr val="242424"/>
                </a:solidFill>
                <a:effectLst/>
                <a:highlight>
                  <a:srgbClr val="FFFFFF"/>
                </a:highlight>
              </a:rPr>
              <a:t>.</a:t>
            </a:r>
          </a:p>
          <a:p>
            <a:pPr algn="l">
              <a:buFont typeface="+mj-lt"/>
              <a:buAutoNum type="arabicPeriod"/>
            </a:pPr>
            <a:r>
              <a:rPr lang="en-US" b="0" i="0" dirty="0">
                <a:solidFill>
                  <a:srgbClr val="242424"/>
                </a:solidFill>
                <a:effectLst/>
                <a:highlight>
                  <a:srgbClr val="FFFFFF"/>
                </a:highlight>
              </a:rPr>
              <a:t>Delete any unsuccessfully downloaded chain data.</a:t>
            </a:r>
          </a:p>
          <a:p>
            <a:pPr algn="l">
              <a:buFont typeface="+mj-lt"/>
              <a:buAutoNum type="arabicPeriod"/>
            </a:pPr>
            <a:r>
              <a:rPr lang="en-US" b="0" i="0" dirty="0">
                <a:solidFill>
                  <a:srgbClr val="242424"/>
                </a:solidFill>
                <a:effectLst/>
                <a:highlight>
                  <a:srgbClr val="FFFFFF"/>
                </a:highlight>
              </a:rPr>
              <a:t>Start the VPN, choosing a European IP location to avoid any </a:t>
            </a:r>
            <a:r>
              <a:rPr lang="en-US" b="0" i="0" u="sng" dirty="0">
                <a:solidFill>
                  <a:srgbClr val="242424"/>
                </a:solidFill>
                <a:effectLst/>
                <a:highlight>
                  <a:srgbClr val="FFFFFF"/>
                </a:highlight>
                <a:hlinkClick r:id="rId5"/>
              </a:rPr>
              <a:t>possible blocking that might be occurring due to the recent changes to net neutrality laws in the US.</a:t>
            </a:r>
            <a:endParaRPr lang="en-US" b="0" i="0" dirty="0">
              <a:solidFill>
                <a:srgbClr val="242424"/>
              </a:solidFill>
              <a:effectLst/>
              <a:highlight>
                <a:srgbClr val="FFFFFF"/>
              </a:highlight>
            </a:endParaRPr>
          </a:p>
          <a:p>
            <a:pPr algn="l">
              <a:buFont typeface="+mj-lt"/>
              <a:buAutoNum type="arabicPeriod"/>
            </a:pPr>
            <a:r>
              <a:rPr lang="en-US" b="0" i="0" dirty="0">
                <a:solidFill>
                  <a:srgbClr val="242424"/>
                </a:solidFill>
                <a:effectLst/>
                <a:highlight>
                  <a:srgbClr val="FFFFFF"/>
                </a:highlight>
              </a:rPr>
              <a:t>Start Geth</a:t>
            </a:r>
          </a:p>
          <a:p>
            <a:pPr algn="l">
              <a:buFont typeface="+mj-lt"/>
              <a:buAutoNum type="arabicPeriod"/>
            </a:pPr>
            <a:r>
              <a:rPr lang="en-US" b="0" i="0" dirty="0">
                <a:solidFill>
                  <a:srgbClr val="242424"/>
                </a:solidFill>
                <a:effectLst/>
                <a:highlight>
                  <a:srgbClr val="FFFFFF"/>
                </a:highlight>
              </a:rPr>
              <a:t>Start Mist</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62</a:t>
            </a:fld>
            <a:endParaRPr lang="en-US"/>
          </a:p>
        </p:txBody>
      </p:sp>
    </p:spTree>
    <p:extLst>
      <p:ext uri="{BB962C8B-B14F-4D97-AF65-F5344CB8AC3E}">
        <p14:creationId xmlns:p14="http://schemas.microsoft.com/office/powerpoint/2010/main" val="29380538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7523480" cy="1325563"/>
          </a:xfrm>
        </p:spPr>
        <p:txBody>
          <a:bodyPr>
            <a:normAutofit/>
          </a:bodyPr>
          <a:lstStyle/>
          <a:p>
            <a:r>
              <a:rPr lang="en-US" dirty="0"/>
              <a:t>Programming integrated development environment (IDE) 	</a:t>
            </a:r>
          </a:p>
        </p:txBody>
      </p:sp>
      <p:sp>
        <p:nvSpPr>
          <p:cNvPr id="3" name="Content Placeholder 2"/>
          <p:cNvSpPr>
            <a:spLocks noGrp="1"/>
          </p:cNvSpPr>
          <p:nvPr>
            <p:ph idx="1"/>
          </p:nvPr>
        </p:nvSpPr>
        <p:spPr/>
        <p:txBody>
          <a:bodyPr/>
          <a:lstStyle/>
          <a:p>
            <a:r>
              <a:rPr lang="en-US" dirty="0"/>
              <a:t>Remix</a:t>
            </a:r>
          </a:p>
          <a:p>
            <a:pPr lvl="1"/>
            <a:r>
              <a:rPr lang="en-US" dirty="0"/>
              <a:t>A simple IDE with syntax highlighting, grammar checking, and compiling abilities</a:t>
            </a:r>
          </a:p>
          <a:p>
            <a:pPr lvl="1"/>
            <a:r>
              <a:rPr lang="en-US" dirty="0"/>
              <a:t>Available from Mist</a:t>
            </a:r>
          </a:p>
          <a:p>
            <a:pPr lvl="1"/>
            <a:r>
              <a:rPr lang="en-US" dirty="0"/>
              <a:t>Can also be used to deploy contracts to the </a:t>
            </a:r>
            <a:r>
              <a:rPr lang="en-US" dirty="0" err="1"/>
              <a:t>blockchain</a:t>
            </a:r>
            <a:r>
              <a:rPr lang="en-US" dirty="0"/>
              <a:t> directly</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pPr algn="ctr" defTabSz="457200" eaLnBrk="1" fontAlgn="auto" hangingPunct="1">
              <a:spcBef>
                <a:spcPts val="0"/>
              </a:spcBef>
              <a:spcAft>
                <a:spcPts val="0"/>
              </a:spcAft>
              <a:defRPr/>
            </a:pPr>
            <a:endParaRPr lang="en-US" sz="1200" dirty="0">
              <a:solidFill>
                <a:prstClr val="black">
                  <a:tint val="75000"/>
                </a:prstClr>
              </a:solidFill>
              <a:latin typeface="Calibri" panose="020F0502020204030204"/>
            </a:endParaRP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pPr algn="r" defTabSz="457200" eaLnBrk="1" fontAlgn="auto" hangingPunct="1">
              <a:spcBef>
                <a:spcPts val="0"/>
              </a:spcBef>
              <a:spcAft>
                <a:spcPts val="0"/>
              </a:spcAft>
              <a:defRPr/>
            </a:pPr>
            <a:fld id="{43F5CEFE-D997-449B-B8ED-78E3F733E1FD}" type="slidenum">
              <a:rPr lang="en-US" sz="1200">
                <a:solidFill>
                  <a:prstClr val="black"/>
                </a:solidFill>
                <a:latin typeface="Calibri" panose="020F0502020204030204"/>
              </a:rPr>
              <a:pPr algn="r" defTabSz="457200" eaLnBrk="1" fontAlgn="auto" hangingPunct="1">
                <a:spcBef>
                  <a:spcPts val="0"/>
                </a:spcBef>
                <a:spcAft>
                  <a:spcPts val="0"/>
                </a:spcAft>
                <a:defRPr/>
              </a:pPr>
              <a:t>63</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3677515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Ganache</a:t>
            </a:r>
          </a:p>
        </p:txBody>
      </p:sp>
      <p:sp>
        <p:nvSpPr>
          <p:cNvPr id="3" name="Content Placeholder 2"/>
          <p:cNvSpPr>
            <a:spLocks noGrp="1"/>
          </p:cNvSpPr>
          <p:nvPr>
            <p:ph idx="1"/>
          </p:nvPr>
        </p:nvSpPr>
        <p:spPr/>
        <p:txBody>
          <a:bodyPr/>
          <a:lstStyle/>
          <a:p>
            <a:r>
              <a:rPr lang="en-US" dirty="0"/>
              <a:t>A Test RPC </a:t>
            </a:r>
            <a:r>
              <a:rPr lang="en-US" dirty="0" err="1"/>
              <a:t>Ethereum</a:t>
            </a:r>
            <a:r>
              <a:rPr lang="en-US" dirty="0"/>
              <a:t> client</a:t>
            </a:r>
          </a:p>
          <a:p>
            <a:r>
              <a:rPr lang="en-US" dirty="0"/>
              <a:t>Benefits: </a:t>
            </a:r>
          </a:p>
          <a:p>
            <a:pPr lvl="1"/>
            <a:r>
              <a:rPr lang="en-US" dirty="0"/>
              <a:t>Mining is instant</a:t>
            </a:r>
          </a:p>
          <a:p>
            <a:pPr lvl="1"/>
            <a:r>
              <a:rPr lang="en-US" dirty="0"/>
              <a:t>Mining only when there are transactions</a:t>
            </a:r>
          </a:p>
          <a:p>
            <a:pPr lvl="1"/>
            <a:r>
              <a:rPr lang="en-US" dirty="0"/>
              <a:t>Offer a quick test environment</a:t>
            </a:r>
          </a:p>
          <a:p>
            <a:r>
              <a:rPr lang="en-US" dirty="0"/>
              <a:t>Command line version: ganache-cli</a:t>
            </a:r>
          </a:p>
          <a:p>
            <a:r>
              <a:rPr lang="en-US" dirty="0"/>
              <a:t>Graphical version: Ganache</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pPr algn="ctr" defTabSz="457200" eaLnBrk="1" fontAlgn="auto" hangingPunct="1">
              <a:spcBef>
                <a:spcPts val="0"/>
              </a:spcBef>
              <a:spcAft>
                <a:spcPts val="0"/>
              </a:spcAft>
              <a:defRPr/>
            </a:pPr>
            <a:endParaRPr lang="en-US" sz="1200" dirty="0">
              <a:solidFill>
                <a:prstClr val="black">
                  <a:tint val="75000"/>
                </a:prstClr>
              </a:solidFill>
              <a:latin typeface="Calibri" panose="020F0502020204030204"/>
            </a:endParaRP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pPr algn="r" defTabSz="457200" eaLnBrk="1" fontAlgn="auto" hangingPunct="1">
              <a:spcBef>
                <a:spcPts val="0"/>
              </a:spcBef>
              <a:spcAft>
                <a:spcPts val="0"/>
              </a:spcAft>
              <a:defRPr/>
            </a:pPr>
            <a:fld id="{43F5CEFE-D997-449B-B8ED-78E3F733E1FD}" type="slidenum">
              <a:rPr lang="en-US" sz="1200">
                <a:solidFill>
                  <a:prstClr val="black"/>
                </a:solidFill>
                <a:latin typeface="Calibri" panose="020F0502020204030204"/>
              </a:rPr>
              <a:pPr algn="r" defTabSz="457200" eaLnBrk="1" fontAlgn="auto" hangingPunct="1">
                <a:spcBef>
                  <a:spcPts val="0"/>
                </a:spcBef>
                <a:spcAft>
                  <a:spcPts val="0"/>
                </a:spcAft>
                <a:defRPr/>
              </a:pPr>
              <a:t>64</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2617006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Truffle</a:t>
            </a:r>
          </a:p>
        </p:txBody>
      </p:sp>
      <p:sp>
        <p:nvSpPr>
          <p:cNvPr id="3" name="Content Placeholder 2"/>
          <p:cNvSpPr>
            <a:spLocks noGrp="1"/>
          </p:cNvSpPr>
          <p:nvPr>
            <p:ph idx="1"/>
          </p:nvPr>
        </p:nvSpPr>
        <p:spPr/>
        <p:txBody>
          <a:bodyPr/>
          <a:lstStyle/>
          <a:p>
            <a:r>
              <a:rPr lang="en-US" dirty="0"/>
              <a:t>A set of tools developed by </a:t>
            </a:r>
            <a:r>
              <a:rPr lang="en-US" dirty="0" err="1"/>
              <a:t>Consensys</a:t>
            </a:r>
            <a:r>
              <a:rPr lang="en-US" dirty="0"/>
              <a:t> for easy testing and development of Decentralized Apps based on </a:t>
            </a:r>
            <a:r>
              <a:rPr lang="en-US" dirty="0" err="1"/>
              <a:t>Ethereum</a:t>
            </a:r>
            <a:r>
              <a:rPr lang="en-US" dirty="0"/>
              <a:t> (</a:t>
            </a:r>
            <a:r>
              <a:rPr lang="en-US" dirty="0" err="1"/>
              <a:t>Dapps</a:t>
            </a:r>
            <a:r>
              <a:rPr lang="en-US" dirty="0"/>
              <a:t>)</a:t>
            </a:r>
          </a:p>
          <a:p>
            <a:r>
              <a:rPr lang="en-US" dirty="0"/>
              <a:t>Benefit:</a:t>
            </a:r>
          </a:p>
          <a:p>
            <a:pPr lvl="1"/>
            <a:r>
              <a:rPr lang="en-US" dirty="0"/>
              <a:t>Make the compilation and migration procedure more systematic and automatic</a:t>
            </a:r>
          </a:p>
          <a:p>
            <a:pPr lvl="1"/>
            <a:r>
              <a:rPr lang="en-US" dirty="0"/>
              <a:t>Can interact with Ganache, </a:t>
            </a:r>
            <a:r>
              <a:rPr lang="en-US" dirty="0" err="1"/>
              <a:t>Geth</a:t>
            </a:r>
            <a:r>
              <a:rPr lang="en-US" dirty="0"/>
              <a:t>, or other </a:t>
            </a:r>
            <a:r>
              <a:rPr lang="en-US" dirty="0" err="1"/>
              <a:t>Ethereum</a:t>
            </a:r>
            <a:r>
              <a:rPr lang="en-US" dirty="0"/>
              <a:t> clients</a:t>
            </a:r>
          </a:p>
          <a:p>
            <a:r>
              <a:rPr lang="en-US" dirty="0"/>
              <a:t>Cost:</a:t>
            </a:r>
          </a:p>
          <a:p>
            <a:pPr lvl="1"/>
            <a:r>
              <a:rPr lang="en-US" dirty="0"/>
              <a:t>May take a while to understand all the files</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pPr algn="ctr" defTabSz="457200" eaLnBrk="1" fontAlgn="auto" hangingPunct="1">
              <a:spcBef>
                <a:spcPts val="0"/>
              </a:spcBef>
              <a:spcAft>
                <a:spcPts val="0"/>
              </a:spcAft>
              <a:defRPr/>
            </a:pPr>
            <a:endParaRPr lang="en-US" sz="1200" dirty="0">
              <a:solidFill>
                <a:prstClr val="black">
                  <a:tint val="75000"/>
                </a:prstClr>
              </a:solidFill>
              <a:latin typeface="Calibri" panose="020F0502020204030204"/>
            </a:endParaRP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pPr algn="r" defTabSz="457200" eaLnBrk="1" fontAlgn="auto" hangingPunct="1">
              <a:spcBef>
                <a:spcPts val="0"/>
              </a:spcBef>
              <a:spcAft>
                <a:spcPts val="0"/>
              </a:spcAft>
              <a:defRPr/>
            </a:pPr>
            <a:fld id="{43F5CEFE-D997-449B-B8ED-78E3F733E1FD}" type="slidenum">
              <a:rPr lang="en-US" sz="1200">
                <a:solidFill>
                  <a:prstClr val="black"/>
                </a:solidFill>
                <a:latin typeface="Calibri" panose="020F0502020204030204"/>
              </a:rPr>
              <a:pPr algn="r" defTabSz="457200" eaLnBrk="1" fontAlgn="auto" hangingPunct="1">
                <a:spcBef>
                  <a:spcPts val="0"/>
                </a:spcBef>
                <a:spcAft>
                  <a:spcPts val="0"/>
                </a:spcAft>
                <a:defRPr/>
              </a:pPr>
              <a:t>65</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2597813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Solidity</a:t>
            </a:r>
          </a:p>
        </p:txBody>
      </p:sp>
      <p:sp>
        <p:nvSpPr>
          <p:cNvPr id="3" name="Content Placeholder 2"/>
          <p:cNvSpPr>
            <a:spLocks noGrp="1"/>
          </p:cNvSpPr>
          <p:nvPr>
            <p:ph idx="1"/>
          </p:nvPr>
        </p:nvSpPr>
        <p:spPr/>
        <p:txBody>
          <a:bodyPr/>
          <a:lstStyle/>
          <a:p>
            <a:r>
              <a:rPr lang="en-US" dirty="0"/>
              <a:t>Contract-oriented, high-level language</a:t>
            </a:r>
          </a:p>
          <a:p>
            <a:r>
              <a:rPr lang="en-US" dirty="0"/>
              <a:t>Syntax similar to that of C++, Java, and </a:t>
            </a:r>
            <a:r>
              <a:rPr lang="en-US" dirty="0" err="1"/>
              <a:t>Javascript</a:t>
            </a:r>
            <a:endParaRPr lang="en-US" dirty="0"/>
          </a:p>
          <a:p>
            <a:r>
              <a:rPr lang="en-US" dirty="0"/>
              <a:t>Statically typed (like C++ and Java)</a:t>
            </a:r>
          </a:p>
          <a:p>
            <a:pPr lvl="1"/>
            <a:r>
              <a:rPr lang="en-US" dirty="0"/>
              <a:t>Programmer needs to provide type of variables</a:t>
            </a:r>
          </a:p>
          <a:p>
            <a:r>
              <a:rPr lang="en-US" dirty="0"/>
              <a:t>Supports inheritance, libraries, and user-defined types</a:t>
            </a:r>
          </a:p>
          <a:p>
            <a:r>
              <a:rPr lang="en-US" dirty="0"/>
              <a:t>Can use Mist to deploy contracts</a:t>
            </a:r>
          </a:p>
          <a:p>
            <a:r>
              <a:rPr lang="en-US" dirty="0"/>
              <a:t>Simple Development Environment: </a:t>
            </a:r>
            <a:r>
              <a:rPr lang="en-US" dirty="0">
                <a:hlinkClick r:id="rId2"/>
              </a:rPr>
              <a:t>Remix</a:t>
            </a:r>
            <a:r>
              <a:rPr lang="en-US" dirty="0"/>
              <a:t> (available in Mist)</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66</a:t>
            </a:fld>
            <a:endParaRPr lang="en-US"/>
          </a:p>
        </p:txBody>
      </p:sp>
    </p:spTree>
    <p:extLst>
      <p:ext uri="{BB962C8B-B14F-4D97-AF65-F5344CB8AC3E}">
        <p14:creationId xmlns:p14="http://schemas.microsoft.com/office/powerpoint/2010/main" val="644187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Compiled Language vs Interpreted Language</a:t>
            </a:r>
          </a:p>
        </p:txBody>
      </p:sp>
      <p:sp>
        <p:nvSpPr>
          <p:cNvPr id="3" name="Content Placeholder 2"/>
          <p:cNvSpPr>
            <a:spLocks noGrp="1"/>
          </p:cNvSpPr>
          <p:nvPr>
            <p:ph idx="1"/>
          </p:nvPr>
        </p:nvSpPr>
        <p:spPr/>
        <p:txBody>
          <a:bodyPr>
            <a:normAutofit/>
          </a:bodyPr>
          <a:lstStyle/>
          <a:p>
            <a:r>
              <a:rPr lang="en-US" dirty="0"/>
              <a:t>Compiled Language: source codes need to be converted (compiled) into executable codes</a:t>
            </a:r>
          </a:p>
          <a:p>
            <a:pPr lvl="1"/>
            <a:r>
              <a:rPr lang="en-US" dirty="0"/>
              <a:t>C++, Java</a:t>
            </a:r>
          </a:p>
          <a:p>
            <a:r>
              <a:rPr lang="en-US" dirty="0"/>
              <a:t>Interpreted Language: source codes are interpreted at run time</a:t>
            </a:r>
          </a:p>
          <a:p>
            <a:pPr lvl="1"/>
            <a:r>
              <a:rPr lang="en-US" dirty="0"/>
              <a:t>Python, </a:t>
            </a:r>
            <a:r>
              <a:rPr lang="en-US" dirty="0" err="1"/>
              <a:t>Javascript</a:t>
            </a:r>
            <a:r>
              <a:rPr lang="en-US" dirty="0"/>
              <a:t>, R, </a:t>
            </a:r>
            <a:r>
              <a:rPr lang="en-US" dirty="0" err="1"/>
              <a:t>Matlab</a:t>
            </a:r>
            <a:endParaRPr lang="en-US" dirty="0"/>
          </a:p>
          <a:p>
            <a:r>
              <a:rPr lang="en-US" dirty="0"/>
              <a:t>Compiled languages typically are much faster</a:t>
            </a:r>
          </a:p>
          <a:p>
            <a:r>
              <a:rPr lang="en-US" dirty="0"/>
              <a:t>Solidity is compiled into bytecode for the </a:t>
            </a:r>
            <a:r>
              <a:rPr lang="en-US" dirty="0" err="1"/>
              <a:t>Ethereum</a:t>
            </a:r>
            <a:r>
              <a:rPr lang="en-US" dirty="0"/>
              <a:t> Virtual Machine</a:t>
            </a:r>
          </a:p>
          <a:p>
            <a:pPr lvl="1"/>
            <a:r>
              <a:rPr lang="en-US" dirty="0"/>
              <a:t>Similar to Java, which is compiled into bytecode for the Java Virtual Machine</a:t>
            </a:r>
          </a:p>
          <a:p>
            <a:pPr lvl="1"/>
            <a:r>
              <a:rPr lang="en-US" dirty="0"/>
              <a:t>Key Benefits: bytecode is platform-independent</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67</a:t>
            </a:fld>
            <a:endParaRPr lang="en-US"/>
          </a:p>
        </p:txBody>
      </p:sp>
    </p:spTree>
    <p:extLst>
      <p:ext uri="{BB962C8B-B14F-4D97-AF65-F5344CB8AC3E}">
        <p14:creationId xmlns:p14="http://schemas.microsoft.com/office/powerpoint/2010/main" val="21835992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Smart Contract: Storage </a:t>
            </a:r>
          </a:p>
        </p:txBody>
      </p:sp>
      <p:sp>
        <p:nvSpPr>
          <p:cNvPr id="3" name="Content Placeholder 2"/>
          <p:cNvSpPr>
            <a:spLocks noGrp="1"/>
          </p:cNvSpPr>
          <p:nvPr>
            <p:ph idx="1"/>
          </p:nvPr>
        </p:nvSpPr>
        <p:spPr/>
        <p:txBody>
          <a:bodyPr>
            <a:noAutofit/>
          </a:bodyPr>
          <a:lstStyle/>
          <a:p>
            <a:pPr marL="0" indent="0">
              <a:buNone/>
            </a:pPr>
            <a:r>
              <a:rPr lang="en-US" sz="2000" b="1" dirty="0">
                <a:solidFill>
                  <a:srgbClr val="007121"/>
                </a:solidFill>
                <a:latin typeface="Courier New" panose="02070309020205020404" pitchFamily="49" charset="0"/>
                <a:cs typeface="Courier New" panose="02070309020205020404" pitchFamily="49" charset="0"/>
              </a:rPr>
              <a:t>pragma </a:t>
            </a:r>
            <a:r>
              <a:rPr lang="en-US" sz="2000" dirty="0">
                <a:solidFill>
                  <a:srgbClr val="000000"/>
                </a:solidFill>
                <a:latin typeface="Courier New" panose="02070309020205020404" pitchFamily="49" charset="0"/>
                <a:cs typeface="Courier New" panose="02070309020205020404" pitchFamily="49" charset="0"/>
              </a:rPr>
              <a:t>solidity </a:t>
            </a:r>
            <a:r>
              <a:rPr lang="en-US" sz="2000" dirty="0">
                <a:solidFill>
                  <a:srgbClr val="666666"/>
                </a:solidFill>
                <a:latin typeface="Courier New" panose="02070309020205020404" pitchFamily="49" charset="0"/>
                <a:cs typeface="Courier New" panose="02070309020205020404" pitchFamily="49" charset="0"/>
              </a:rPr>
              <a:t>^</a:t>
            </a:r>
            <a:r>
              <a:rPr lang="en-US" sz="2000" dirty="0">
                <a:solidFill>
                  <a:srgbClr val="21804F"/>
                </a:solidFill>
                <a:latin typeface="Courier New" panose="02070309020205020404" pitchFamily="49" charset="0"/>
                <a:cs typeface="Courier New" panose="02070309020205020404" pitchFamily="49" charset="0"/>
              </a:rPr>
              <a:t>0.4</a:t>
            </a:r>
            <a:r>
              <a:rPr lang="en-US" sz="2000" dirty="0">
                <a:solidFill>
                  <a:srgbClr val="000000"/>
                </a:solidFill>
                <a:latin typeface="Courier New" panose="02070309020205020404" pitchFamily="49" charset="0"/>
                <a:cs typeface="Courier New" panose="02070309020205020404" pitchFamily="49" charset="0"/>
              </a:rPr>
              <a:t>.</a:t>
            </a:r>
            <a:r>
              <a:rPr lang="en-US" sz="2000" dirty="0">
                <a:solidFill>
                  <a:srgbClr val="21804F"/>
                </a:solidFill>
                <a:latin typeface="Courier New" panose="02070309020205020404" pitchFamily="49" charset="0"/>
                <a:cs typeface="Courier New" panose="02070309020205020404" pitchFamily="49" charset="0"/>
              </a:rPr>
              <a:t>0</a:t>
            </a:r>
            <a:r>
              <a:rPr lang="en-US" sz="2000" dirty="0">
                <a:solidFill>
                  <a:srgbClr val="000000"/>
                </a:solidFill>
                <a:latin typeface="Courier New" panose="02070309020205020404" pitchFamily="49" charset="0"/>
                <a:cs typeface="Courier New" panose="02070309020205020404" pitchFamily="49" charset="0"/>
              </a:rPr>
              <a:t>;</a:t>
            </a:r>
          </a:p>
          <a:p>
            <a:pPr marL="0" indent="0">
              <a:buNone/>
            </a:pP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r>
              <a:rPr lang="en-US" sz="2000" b="1" dirty="0">
                <a:solidFill>
                  <a:srgbClr val="007121"/>
                </a:solidFill>
                <a:latin typeface="Courier New" panose="02070309020205020404" pitchFamily="49" charset="0"/>
                <a:cs typeface="Courier New" panose="02070309020205020404" pitchFamily="49" charset="0"/>
              </a:rPr>
              <a:t>contract </a:t>
            </a:r>
            <a:r>
              <a:rPr lang="en-US" sz="2000" dirty="0" err="1">
                <a:solidFill>
                  <a:srgbClr val="000000"/>
                </a:solidFill>
                <a:latin typeface="Courier New" panose="02070309020205020404" pitchFamily="49" charset="0"/>
                <a:cs typeface="Courier New" panose="02070309020205020404" pitchFamily="49" charset="0"/>
              </a:rPr>
              <a:t>SimpleStorage</a:t>
            </a:r>
            <a:r>
              <a:rPr lang="en-US" sz="2000" dirty="0">
                <a:solidFill>
                  <a:srgbClr val="000000"/>
                </a:solidFill>
                <a:latin typeface="Courier New" panose="02070309020205020404" pitchFamily="49" charset="0"/>
                <a:cs typeface="Courier New" panose="02070309020205020404" pitchFamily="49" charset="0"/>
              </a:rPr>
              <a:t> {</a:t>
            </a:r>
          </a:p>
          <a:p>
            <a:pPr marL="457200" lvl="1" indent="0">
              <a:buNone/>
            </a:pPr>
            <a:r>
              <a:rPr lang="en-US" sz="2000" b="1" dirty="0" err="1">
                <a:solidFill>
                  <a:srgbClr val="8F2100"/>
                </a:solidFill>
                <a:latin typeface="Courier New" panose="02070309020205020404" pitchFamily="49" charset="0"/>
                <a:cs typeface="Courier New" panose="02070309020205020404" pitchFamily="49" charset="0"/>
              </a:rPr>
              <a:t>uint</a:t>
            </a:r>
            <a:r>
              <a:rPr lang="en-US" sz="2000" b="1" dirty="0">
                <a:solidFill>
                  <a:srgbClr val="8F2100"/>
                </a:solidFill>
                <a:latin typeface="Courier New" panose="02070309020205020404" pitchFamily="49" charset="0"/>
                <a:cs typeface="Courier New" panose="02070309020205020404" pitchFamily="49" charset="0"/>
              </a:rPr>
              <a:t> </a:t>
            </a:r>
            <a:r>
              <a:rPr lang="en-US" sz="2000" b="1" dirty="0">
                <a:solidFill>
                  <a:srgbClr val="007121"/>
                </a:solidFill>
                <a:latin typeface="Courier New" panose="02070309020205020404" pitchFamily="49" charset="0"/>
                <a:cs typeface="Courier New" panose="02070309020205020404" pitchFamily="49" charset="0"/>
              </a:rPr>
              <a:t>public</a:t>
            </a:r>
            <a:r>
              <a:rPr lang="en-US" sz="2000" b="1" dirty="0">
                <a:solidFill>
                  <a:srgbClr val="8F21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storedData</a:t>
            </a:r>
            <a:r>
              <a:rPr lang="en-US" sz="2000" dirty="0">
                <a:solidFill>
                  <a:srgbClr val="000000"/>
                </a:solidFill>
                <a:latin typeface="Courier New" panose="02070309020205020404" pitchFamily="49" charset="0"/>
                <a:cs typeface="Courier New" panose="02070309020205020404" pitchFamily="49" charset="0"/>
              </a:rPr>
              <a:t>;</a:t>
            </a:r>
          </a:p>
          <a:p>
            <a:pPr marL="457200" lvl="1" indent="0">
              <a:buNone/>
            </a:pPr>
            <a:endParaRPr lang="en-US" sz="2000" dirty="0">
              <a:solidFill>
                <a:srgbClr val="000000"/>
              </a:solidFill>
              <a:latin typeface="Courier New" panose="02070309020205020404" pitchFamily="49" charset="0"/>
              <a:cs typeface="Courier New" panose="02070309020205020404" pitchFamily="49" charset="0"/>
            </a:endParaRPr>
          </a:p>
          <a:p>
            <a:pPr marL="457200" lvl="1" indent="0">
              <a:buNone/>
            </a:pPr>
            <a:r>
              <a:rPr lang="en-US" sz="2000" b="1" dirty="0">
                <a:solidFill>
                  <a:srgbClr val="007121"/>
                </a:solidFill>
                <a:latin typeface="Courier New" panose="02070309020205020404" pitchFamily="49" charset="0"/>
                <a:cs typeface="Courier New" panose="02070309020205020404" pitchFamily="49" charset="0"/>
              </a:rPr>
              <a:t>function </a:t>
            </a:r>
            <a:r>
              <a:rPr lang="en-US" sz="2000" dirty="0">
                <a:solidFill>
                  <a:srgbClr val="000000"/>
                </a:solidFill>
                <a:latin typeface="Courier New" panose="02070309020205020404" pitchFamily="49" charset="0"/>
                <a:cs typeface="Courier New" panose="02070309020205020404" pitchFamily="49" charset="0"/>
              </a:rPr>
              <a:t>set(</a:t>
            </a:r>
            <a:r>
              <a:rPr lang="en-US" sz="2000" b="1" dirty="0" err="1">
                <a:solidFill>
                  <a:srgbClr val="8F2100"/>
                </a:solidFill>
                <a:latin typeface="Courier New" panose="02070309020205020404" pitchFamily="49" charset="0"/>
                <a:cs typeface="Courier New" panose="02070309020205020404" pitchFamily="49" charset="0"/>
              </a:rPr>
              <a:t>uint</a:t>
            </a:r>
            <a:r>
              <a:rPr lang="en-US" sz="2000" b="1" dirty="0">
                <a:solidFill>
                  <a:srgbClr val="8F2100"/>
                </a:solidFill>
                <a:latin typeface="Courier New" panose="02070309020205020404" pitchFamily="49" charset="0"/>
                <a:cs typeface="Courier New" panose="02070309020205020404" pitchFamily="49" charset="0"/>
              </a:rPr>
              <a:t> </a:t>
            </a:r>
            <a:r>
              <a:rPr lang="en-US" sz="2000" dirty="0">
                <a:solidFill>
                  <a:srgbClr val="000000"/>
                </a:solidFill>
                <a:latin typeface="Courier New" panose="02070309020205020404" pitchFamily="49" charset="0"/>
                <a:cs typeface="Courier New" panose="02070309020205020404" pitchFamily="49" charset="0"/>
              </a:rPr>
              <a:t>x) {</a:t>
            </a:r>
          </a:p>
          <a:p>
            <a:pPr marL="457200" lvl="1" indent="0">
              <a:buNone/>
            </a:pP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storedData</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66666"/>
                </a:solidFill>
                <a:latin typeface="Courier New" panose="02070309020205020404" pitchFamily="49" charset="0"/>
                <a:cs typeface="Courier New" panose="02070309020205020404" pitchFamily="49" charset="0"/>
              </a:rPr>
              <a:t>= </a:t>
            </a:r>
            <a:r>
              <a:rPr lang="en-US" sz="2000" dirty="0">
                <a:solidFill>
                  <a:srgbClr val="000000"/>
                </a:solidFill>
                <a:latin typeface="Courier New" panose="02070309020205020404" pitchFamily="49" charset="0"/>
                <a:cs typeface="Courier New" panose="02070309020205020404" pitchFamily="49" charset="0"/>
              </a:rPr>
              <a:t>x;</a:t>
            </a:r>
          </a:p>
          <a:p>
            <a:pPr marL="457200" lvl="1" indent="0">
              <a:buNone/>
            </a:pPr>
            <a:r>
              <a:rPr lang="en-US" sz="2000" dirty="0">
                <a:solidFill>
                  <a:srgbClr val="000000"/>
                </a:solidFill>
                <a:latin typeface="Courier New" panose="02070309020205020404" pitchFamily="49" charset="0"/>
                <a:cs typeface="Courier New" panose="02070309020205020404" pitchFamily="49" charset="0"/>
              </a:rPr>
              <a:t>}</a:t>
            </a:r>
          </a:p>
          <a:p>
            <a:pPr marL="457200" lvl="1" indent="0">
              <a:buNone/>
            </a:pPr>
            <a:endParaRPr lang="en-US" sz="2000" dirty="0">
              <a:solidFill>
                <a:srgbClr val="000000"/>
              </a:solidFill>
              <a:latin typeface="Courier New" panose="02070309020205020404" pitchFamily="49" charset="0"/>
              <a:cs typeface="Courier New" panose="02070309020205020404" pitchFamily="49" charset="0"/>
            </a:endParaRPr>
          </a:p>
          <a:p>
            <a:pPr marL="457200" lvl="1" indent="0">
              <a:buNone/>
            </a:pPr>
            <a:r>
              <a:rPr lang="en-US" sz="2000" b="1" dirty="0">
                <a:solidFill>
                  <a:srgbClr val="007121"/>
                </a:solidFill>
                <a:latin typeface="Courier New" panose="02070309020205020404" pitchFamily="49" charset="0"/>
                <a:cs typeface="Courier New" panose="02070309020205020404" pitchFamily="49" charset="0"/>
              </a:rPr>
              <a:t>function </a:t>
            </a:r>
            <a:r>
              <a:rPr lang="en-US" sz="2000" dirty="0">
                <a:solidFill>
                  <a:srgbClr val="000000"/>
                </a:solidFill>
                <a:latin typeface="Courier New" panose="02070309020205020404" pitchFamily="49" charset="0"/>
                <a:cs typeface="Courier New" panose="02070309020205020404" pitchFamily="49" charset="0"/>
              </a:rPr>
              <a:t>get() </a:t>
            </a:r>
            <a:r>
              <a:rPr lang="en-US" sz="2000" b="1" dirty="0">
                <a:solidFill>
                  <a:srgbClr val="007121"/>
                </a:solidFill>
                <a:latin typeface="Courier New" panose="02070309020205020404" pitchFamily="49" charset="0"/>
                <a:cs typeface="Courier New" panose="02070309020205020404" pitchFamily="49" charset="0"/>
              </a:rPr>
              <a:t>constant returns </a:t>
            </a:r>
            <a:r>
              <a:rPr lang="en-US" sz="2000" dirty="0">
                <a:solidFill>
                  <a:srgbClr val="000000"/>
                </a:solidFill>
                <a:latin typeface="Courier New" panose="02070309020205020404" pitchFamily="49" charset="0"/>
                <a:cs typeface="Courier New" panose="02070309020205020404" pitchFamily="49" charset="0"/>
              </a:rPr>
              <a:t>(</a:t>
            </a:r>
            <a:r>
              <a:rPr lang="en-US" sz="2000" b="1" dirty="0" err="1">
                <a:solidFill>
                  <a:srgbClr val="8F2100"/>
                </a:solidFill>
                <a:latin typeface="Courier New" panose="02070309020205020404" pitchFamily="49" charset="0"/>
                <a:cs typeface="Courier New" panose="02070309020205020404" pitchFamily="49" charset="0"/>
              </a:rPr>
              <a:t>uint</a:t>
            </a:r>
            <a:r>
              <a:rPr lang="en-US" sz="2000" dirty="0">
                <a:solidFill>
                  <a:srgbClr val="000000"/>
                </a:solidFill>
                <a:latin typeface="Courier New" panose="02070309020205020404" pitchFamily="49" charset="0"/>
                <a:cs typeface="Courier New" panose="02070309020205020404" pitchFamily="49" charset="0"/>
              </a:rPr>
              <a:t>) {</a:t>
            </a:r>
          </a:p>
          <a:p>
            <a:pPr marL="457200" lvl="1" indent="0">
              <a:buNone/>
            </a:pPr>
            <a:r>
              <a:rPr lang="en-US" sz="2000" b="1" dirty="0">
                <a:solidFill>
                  <a:srgbClr val="007121"/>
                </a:solidFill>
                <a:latin typeface="Courier New" panose="02070309020205020404" pitchFamily="49" charset="0"/>
                <a:cs typeface="Courier New" panose="02070309020205020404" pitchFamily="49" charset="0"/>
              </a:rPr>
              <a:t>	return </a:t>
            </a:r>
            <a:r>
              <a:rPr lang="en-US" sz="2000" dirty="0" err="1">
                <a:solidFill>
                  <a:srgbClr val="000000"/>
                </a:solidFill>
                <a:latin typeface="Courier New" panose="02070309020205020404" pitchFamily="49" charset="0"/>
                <a:cs typeface="Courier New" panose="02070309020205020404" pitchFamily="49" charset="0"/>
              </a:rPr>
              <a:t>storedData</a:t>
            </a:r>
            <a:r>
              <a:rPr lang="en-US" sz="2000" dirty="0">
                <a:solidFill>
                  <a:srgbClr val="000000"/>
                </a:solidFill>
                <a:latin typeface="Courier New" panose="02070309020205020404" pitchFamily="49" charset="0"/>
                <a:cs typeface="Courier New" panose="02070309020205020404" pitchFamily="49" charset="0"/>
              </a:rPr>
              <a:t>;</a:t>
            </a:r>
          </a:p>
          <a:p>
            <a:pPr marL="457200" lvl="1" indent="0">
              <a:buNone/>
            </a:pPr>
            <a:r>
              <a:rPr lang="en-US" sz="2000" dirty="0">
                <a:solidFill>
                  <a:srgbClr val="000000"/>
                </a:solidFill>
                <a:latin typeface="Courier New" panose="02070309020205020404" pitchFamily="49" charset="0"/>
                <a:cs typeface="Courier New" panose="02070309020205020404" pitchFamily="49" charset="0"/>
              </a:rPr>
              <a:t>}</a:t>
            </a:r>
          </a:p>
          <a:p>
            <a:pPr marL="0" indent="0">
              <a:buNone/>
            </a:pPr>
            <a:r>
              <a:rPr lang="en-US" sz="2000" dirty="0">
                <a:solidFill>
                  <a:srgbClr val="000000"/>
                </a:solidFill>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68</a:t>
            </a:fld>
            <a:endParaRPr lang="en-US"/>
          </a:p>
        </p:txBody>
      </p:sp>
      <p:sp>
        <p:nvSpPr>
          <p:cNvPr id="6" name="TextBox 5"/>
          <p:cNvSpPr txBox="1"/>
          <p:nvPr/>
        </p:nvSpPr>
        <p:spPr>
          <a:xfrm>
            <a:off x="6420133" y="3147102"/>
            <a:ext cx="1995054" cy="1477328"/>
          </a:xfrm>
          <a:prstGeom prst="rect">
            <a:avLst/>
          </a:prstGeom>
          <a:noFill/>
        </p:spPr>
        <p:txBody>
          <a:bodyPr wrap="square" rtlCol="0">
            <a:spAutoFit/>
          </a:bodyPr>
          <a:lstStyle/>
          <a:p>
            <a:r>
              <a:rPr lang="en-US" dirty="0"/>
              <a:t>Declare a publicly accessible state variable of type </a:t>
            </a:r>
            <a:r>
              <a:rPr lang="en-US" dirty="0" err="1"/>
              <a:t>uint</a:t>
            </a:r>
            <a:r>
              <a:rPr lang="en-US" dirty="0"/>
              <a:t>: unsigned 256-bit integer</a:t>
            </a:r>
          </a:p>
        </p:txBody>
      </p:sp>
      <p:cxnSp>
        <p:nvCxnSpPr>
          <p:cNvPr id="8" name="Straight Arrow Connector 7"/>
          <p:cNvCxnSpPr/>
          <p:nvPr/>
        </p:nvCxnSpPr>
        <p:spPr>
          <a:xfrm flipH="1" flipV="1">
            <a:off x="5372669" y="3376616"/>
            <a:ext cx="914400" cy="158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829870" y="1870077"/>
            <a:ext cx="1044053" cy="19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73923" y="1546912"/>
            <a:ext cx="2715905" cy="1200329"/>
          </a:xfrm>
          <a:prstGeom prst="rect">
            <a:avLst/>
          </a:prstGeom>
          <a:noFill/>
        </p:spPr>
        <p:txBody>
          <a:bodyPr wrap="square" rtlCol="0">
            <a:spAutoFit/>
          </a:bodyPr>
          <a:lstStyle/>
          <a:p>
            <a:r>
              <a:rPr lang="en-US" dirty="0"/>
              <a:t>Specify which solidity complier version to use (newer compilers than this version are OK)</a:t>
            </a:r>
          </a:p>
        </p:txBody>
      </p:sp>
    </p:spTree>
    <p:extLst>
      <p:ext uri="{BB962C8B-B14F-4D97-AF65-F5344CB8AC3E}">
        <p14:creationId xmlns:p14="http://schemas.microsoft.com/office/powerpoint/2010/main" val="2298790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Solidity Basic Syntax</a:t>
            </a:r>
          </a:p>
        </p:txBody>
      </p:sp>
      <p:sp>
        <p:nvSpPr>
          <p:cNvPr id="3" name="Content Placeholder 2"/>
          <p:cNvSpPr>
            <a:spLocks noGrp="1"/>
          </p:cNvSpPr>
          <p:nvPr>
            <p:ph idx="1"/>
          </p:nvPr>
        </p:nvSpPr>
        <p:spPr>
          <a:xfrm>
            <a:off x="2152650" y="1825625"/>
            <a:ext cx="7886700" cy="4530726"/>
          </a:xfrm>
        </p:spPr>
        <p:txBody>
          <a:bodyPr>
            <a:normAutofit/>
          </a:bodyPr>
          <a:lstStyle/>
          <a:p>
            <a:r>
              <a:rPr lang="en-US" dirty="0"/>
              <a:t>Case sensitive: variable names are case sensitive, e.g.  </a:t>
            </a:r>
            <a:r>
              <a:rPr lang="en-US" dirty="0" err="1">
                <a:solidFill>
                  <a:srgbClr val="000000"/>
                </a:solidFill>
                <a:latin typeface="Courier New" panose="02070309020205020404" pitchFamily="49" charset="0"/>
                <a:cs typeface="Courier New" panose="02070309020205020404" pitchFamily="49" charset="0"/>
              </a:rPr>
              <a:t>storedData</a:t>
            </a:r>
            <a:r>
              <a:rPr lang="en-US" dirty="0"/>
              <a:t> and </a:t>
            </a:r>
            <a:r>
              <a:rPr lang="en-US" dirty="0" err="1">
                <a:solidFill>
                  <a:srgbClr val="000000"/>
                </a:solidFill>
                <a:latin typeface="Courier New" panose="02070309020205020404" pitchFamily="49" charset="0"/>
                <a:cs typeface="Courier New" panose="02070309020205020404" pitchFamily="49" charset="0"/>
              </a:rPr>
              <a:t>storeddata</a:t>
            </a:r>
            <a:r>
              <a:rPr lang="en-US" dirty="0"/>
              <a:t> are different variables</a:t>
            </a:r>
          </a:p>
          <a:p>
            <a:r>
              <a:rPr lang="en-US" dirty="0"/>
              <a:t>Each statement (except after a pair of </a:t>
            </a:r>
            <a:r>
              <a:rPr lang="en-US" dirty="0">
                <a:solidFill>
                  <a:srgbClr val="000000"/>
                </a:solidFill>
                <a:latin typeface="Courier New" panose="02070309020205020404" pitchFamily="49" charset="0"/>
                <a:cs typeface="Courier New" panose="02070309020205020404" pitchFamily="49" charset="0"/>
              </a:rPr>
              <a:t>{ }</a:t>
            </a:r>
            <a:r>
              <a:rPr lang="en-US" dirty="0"/>
              <a:t> that enclose codes) should end with a semicolon</a:t>
            </a:r>
          </a:p>
          <a:p>
            <a:pPr marL="0" indent="0">
              <a:buNone/>
            </a:pPr>
            <a:r>
              <a:rPr lang="en-US" sz="2000" dirty="0">
                <a:solidFill>
                  <a:srgbClr val="000000"/>
                </a:solidFill>
                <a:latin typeface="Courier New" panose="02070309020205020404" pitchFamily="49" charset="0"/>
                <a:cs typeface="Courier New" panose="02070309020205020404" pitchFamily="49" charset="0"/>
              </a:rPr>
              <a:t>	a = b + c;</a:t>
            </a:r>
            <a:endParaRPr lang="en-US" dirty="0"/>
          </a:p>
          <a:p>
            <a:r>
              <a:rPr lang="en-US" dirty="0"/>
              <a:t>White spaces (space, tab, enter) do not matter in the code. The following is equivalent to the above (though it is much better to have a coherent style for the reader’s sake!)</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sz="2200" dirty="0">
                <a:solidFill>
                  <a:srgbClr val="000000"/>
                </a:solidFill>
                <a:latin typeface="Courier New" panose="02070309020205020404" pitchFamily="49" charset="0"/>
                <a:cs typeface="Courier New" panose="02070309020205020404" pitchFamily="49" charset="0"/>
              </a:rPr>
              <a:t>a=b+ c  ;</a:t>
            </a:r>
            <a:endParaRPr lang="en-US" sz="2200" dirty="0"/>
          </a:p>
          <a:p>
            <a:r>
              <a:rPr lang="en-US" dirty="0"/>
              <a:t>Comments are in C style. These will not be processed.</a:t>
            </a:r>
          </a:p>
          <a:p>
            <a:pPr marL="457200" lvl="1" indent="0">
              <a:buNone/>
            </a:pPr>
            <a:r>
              <a:rPr lang="en-US" sz="2000" i="1" dirty="0">
                <a:solidFill>
                  <a:schemeClr val="accent1"/>
                </a:solidFill>
                <a:latin typeface="Courier New" panose="02070309020205020404" pitchFamily="49" charset="0"/>
                <a:cs typeface="Courier New" panose="02070309020205020404" pitchFamily="49" charset="0"/>
              </a:rPr>
              <a:t>// a short, one-line comment</a:t>
            </a:r>
          </a:p>
          <a:p>
            <a:pPr marL="457200" lvl="1" indent="0">
              <a:buNone/>
            </a:pPr>
            <a:r>
              <a:rPr lang="en-US" sz="2000" i="1" dirty="0">
                <a:solidFill>
                  <a:schemeClr val="accent1"/>
                </a:solidFill>
                <a:latin typeface="Courier New" panose="02070309020205020404" pitchFamily="49" charset="0"/>
                <a:cs typeface="Courier New" panose="02070309020205020404" pitchFamily="49" charset="0"/>
              </a:rPr>
              <a:t>/* this is a long, multi-line comment</a:t>
            </a:r>
          </a:p>
          <a:p>
            <a:pPr marL="457200" lvl="1" indent="0">
              <a:buNone/>
            </a:pPr>
            <a:r>
              <a:rPr lang="en-US" sz="2000" i="1" dirty="0">
                <a:solidFill>
                  <a:schemeClr val="accent1"/>
                </a:solidFill>
                <a:latin typeface="Courier New" panose="02070309020205020404" pitchFamily="49" charset="0"/>
                <a:cs typeface="Courier New" panose="02070309020205020404" pitchFamily="49" charset="0"/>
              </a:rPr>
              <a:t>about the program. */</a:t>
            </a:r>
          </a:p>
          <a:p>
            <a:pPr marL="0" indent="0">
              <a:buNone/>
            </a:pPr>
            <a:endParaRPr lang="en-US" sz="2000" dirty="0">
              <a:solidFill>
                <a:srgbClr val="00000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69</a:t>
            </a:fld>
            <a:endParaRPr lang="en-US"/>
          </a:p>
        </p:txBody>
      </p:sp>
    </p:spTree>
    <p:extLst>
      <p:ext uri="{BB962C8B-B14F-4D97-AF65-F5344CB8AC3E}">
        <p14:creationId xmlns:p14="http://schemas.microsoft.com/office/powerpoint/2010/main" val="328331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5CBF-1126-78DD-774C-B9CDDF5F375B}"/>
              </a:ext>
            </a:extLst>
          </p:cNvPr>
          <p:cNvSpPr>
            <a:spLocks noGrp="1"/>
          </p:cNvSpPr>
          <p:nvPr>
            <p:ph type="title"/>
          </p:nvPr>
        </p:nvSpPr>
        <p:spPr/>
        <p:txBody>
          <a:bodyPr/>
          <a:lstStyle/>
          <a:p>
            <a:r>
              <a:rPr lang="en-US" dirty="0"/>
              <a:t>Big Data – Use case</a:t>
            </a:r>
          </a:p>
        </p:txBody>
      </p:sp>
      <p:sp>
        <p:nvSpPr>
          <p:cNvPr id="3" name="Content Placeholder 2">
            <a:extLst>
              <a:ext uri="{FF2B5EF4-FFF2-40B4-BE49-F238E27FC236}">
                <a16:creationId xmlns:a16="http://schemas.microsoft.com/office/drawing/2014/main" id="{2EB02035-F491-CCA2-E41B-C7EC577C152A}"/>
              </a:ext>
            </a:extLst>
          </p:cNvPr>
          <p:cNvSpPr>
            <a:spLocks noGrp="1"/>
          </p:cNvSpPr>
          <p:nvPr>
            <p:ph idx="1"/>
          </p:nvPr>
        </p:nvSpPr>
        <p:spPr>
          <a:xfrm>
            <a:off x="838200" y="1412240"/>
            <a:ext cx="10515600" cy="4764723"/>
          </a:xfrm>
        </p:spPr>
        <p:txBody>
          <a:bodyPr/>
          <a:lstStyle/>
          <a:p>
            <a:pPr algn="l" fontAlgn="base"/>
            <a:r>
              <a:rPr lang="en-US" b="1" i="0" dirty="0">
                <a:solidFill>
                  <a:srgbClr val="212121"/>
                </a:solidFill>
                <a:effectLst/>
                <a:highlight>
                  <a:srgbClr val="FFFFFF"/>
                </a:highlight>
              </a:rPr>
              <a:t>Morgan Stanley</a:t>
            </a:r>
          </a:p>
          <a:p>
            <a:pPr algn="l" fontAlgn="base"/>
            <a:r>
              <a:rPr lang="en-US" b="0" i="0" dirty="0">
                <a:solidFill>
                  <a:srgbClr val="212121"/>
                </a:solidFill>
                <a:effectLst/>
                <a:highlight>
                  <a:srgbClr val="FFFFFF"/>
                </a:highlight>
              </a:rPr>
              <a:t>The company has invested a whopping approximate amount of $2.7 billion in 2021 in the latest technologies, including AI, ML, big data, and others. </a:t>
            </a:r>
          </a:p>
          <a:p>
            <a:pPr algn="l" fontAlgn="base"/>
            <a:r>
              <a:rPr lang="en-US" b="0" i="0" dirty="0">
                <a:solidFill>
                  <a:srgbClr val="212121"/>
                </a:solidFill>
                <a:effectLst/>
                <a:highlight>
                  <a:srgbClr val="FFFFFF"/>
                </a:highlight>
              </a:rPr>
              <a:t>Utilizing big data, they extract insights, trends, and hidden patterns to help financial advisors and clients make the right investment decisions to achieve their financial goals.</a:t>
            </a:r>
            <a:br>
              <a:rPr lang="en-US" dirty="0"/>
            </a:br>
            <a:br>
              <a:rPr lang="en-US" dirty="0"/>
            </a:br>
            <a:endParaRPr lang="en-US" dirty="0"/>
          </a:p>
        </p:txBody>
      </p:sp>
      <p:pic>
        <p:nvPicPr>
          <p:cNvPr id="6" name="Picture 5">
            <a:extLst>
              <a:ext uri="{FF2B5EF4-FFF2-40B4-BE49-F238E27FC236}">
                <a16:creationId xmlns:a16="http://schemas.microsoft.com/office/drawing/2014/main" id="{95506DA0-4C1D-091D-C3DF-22E7B9D57167}"/>
              </a:ext>
            </a:extLst>
          </p:cNvPr>
          <p:cNvPicPr>
            <a:picLocks noChangeAspect="1"/>
          </p:cNvPicPr>
          <p:nvPr/>
        </p:nvPicPr>
        <p:blipFill>
          <a:blip r:embed="rId2"/>
          <a:stretch>
            <a:fillRect/>
          </a:stretch>
        </p:blipFill>
        <p:spPr>
          <a:xfrm>
            <a:off x="1110943" y="3651493"/>
            <a:ext cx="9607857" cy="1408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2894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Solidity Basic Syntax</a:t>
            </a:r>
          </a:p>
        </p:txBody>
      </p:sp>
      <p:sp>
        <p:nvSpPr>
          <p:cNvPr id="3" name="Content Placeholder 2"/>
          <p:cNvSpPr>
            <a:spLocks noGrp="1"/>
          </p:cNvSpPr>
          <p:nvPr>
            <p:ph idx="1"/>
          </p:nvPr>
        </p:nvSpPr>
        <p:spPr/>
        <p:txBody>
          <a:bodyPr>
            <a:normAutofit/>
          </a:bodyPr>
          <a:lstStyle/>
          <a:p>
            <a:r>
              <a:rPr lang="en-US" dirty="0"/>
              <a:t>Variable names:</a:t>
            </a:r>
          </a:p>
          <a:p>
            <a:pPr lvl="1"/>
            <a:r>
              <a:rPr lang="en-US" dirty="0"/>
              <a:t>The first character must be an ASCII letter (either uppercase or lowercase), or an underscore (_) character. Note that a number cannot be used as the first character</a:t>
            </a:r>
          </a:p>
          <a:p>
            <a:pPr lvl="1"/>
            <a:r>
              <a:rPr lang="en-US" dirty="0"/>
              <a:t>Subsequent characters must be letters, numbers, or underscores (_)</a:t>
            </a:r>
          </a:p>
          <a:p>
            <a:pPr lvl="1"/>
            <a:r>
              <a:rPr lang="en-US" dirty="0"/>
              <a:t>The variable name must not be a reserved word such as </a:t>
            </a:r>
            <a:r>
              <a:rPr lang="en-US" b="1" dirty="0">
                <a:solidFill>
                  <a:srgbClr val="00B050"/>
                </a:solidFill>
              </a:rPr>
              <a:t>public</a:t>
            </a:r>
            <a:r>
              <a:rPr lang="en-US" dirty="0"/>
              <a:t>, </a:t>
            </a:r>
            <a:r>
              <a:rPr lang="en-US" b="1" dirty="0" err="1">
                <a:solidFill>
                  <a:srgbClr val="C00000"/>
                </a:solidFill>
              </a:rPr>
              <a:t>uint</a:t>
            </a:r>
            <a:r>
              <a:rPr lang="en-US" dirty="0"/>
              <a:t>, etc.</a:t>
            </a:r>
          </a:p>
          <a:p>
            <a:pPr lvl="1"/>
            <a:r>
              <a:rPr lang="en-US" dirty="0"/>
              <a:t>Examples: </a:t>
            </a:r>
            <a:r>
              <a:rPr lang="en-US" sz="2000" dirty="0" err="1">
                <a:latin typeface="Courier New" panose="02070309020205020404" pitchFamily="49" charset="0"/>
                <a:cs typeface="Courier New" panose="02070309020205020404" pitchFamily="49" charset="0"/>
              </a:rPr>
              <a:t>eventName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eventDate</a:t>
            </a:r>
            <a:r>
              <a:rPr lang="en-US" sz="2000" dirty="0">
                <a:latin typeface="Courier New" panose="02070309020205020404" pitchFamily="49" charset="0"/>
                <a:cs typeface="Courier New" panose="02070309020205020404" pitchFamily="49" charset="0"/>
              </a:rPr>
              <a:t>, _</a:t>
            </a:r>
            <a:r>
              <a:rPr lang="en-US" sz="2000" dirty="0" err="1">
                <a:latin typeface="Courier New" panose="02070309020205020404" pitchFamily="49" charset="0"/>
                <a:cs typeface="Courier New" panose="02070309020205020404" pitchFamily="49" charset="0"/>
              </a:rPr>
              <a:t>buyerName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balance_of_account</a:t>
            </a:r>
            <a:endParaRPr lang="en-US" sz="2000" dirty="0">
              <a:latin typeface="Courier New" panose="02070309020205020404" pitchFamily="49" charset="0"/>
              <a:cs typeface="Courier New" panose="02070309020205020404" pitchFamily="49" charset="0"/>
            </a:endParaRPr>
          </a:p>
          <a:p>
            <a:pPr lvl="1"/>
            <a:r>
              <a:rPr lang="en-US" b="1" dirty="0"/>
              <a:t>Tip</a:t>
            </a:r>
            <a:r>
              <a:rPr lang="en-US" dirty="0"/>
              <a:t>: try to use variable names that are self-explanatory </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70</a:t>
            </a:fld>
            <a:endParaRPr lang="en-US"/>
          </a:p>
        </p:txBody>
      </p:sp>
    </p:spTree>
    <p:extLst>
      <p:ext uri="{BB962C8B-B14F-4D97-AF65-F5344CB8AC3E}">
        <p14:creationId xmlns:p14="http://schemas.microsoft.com/office/powerpoint/2010/main" val="1460064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Type: Booleans</a:t>
            </a:r>
          </a:p>
        </p:txBody>
      </p:sp>
      <p:sp>
        <p:nvSpPr>
          <p:cNvPr id="3" name="Content Placeholder 2"/>
          <p:cNvSpPr>
            <a:spLocks noGrp="1"/>
          </p:cNvSpPr>
          <p:nvPr>
            <p:ph idx="1"/>
          </p:nvPr>
        </p:nvSpPr>
        <p:spPr/>
        <p:txBody>
          <a:bodyPr>
            <a:normAutofit/>
          </a:bodyPr>
          <a:lstStyle/>
          <a:p>
            <a:r>
              <a:rPr lang="en-US" dirty="0"/>
              <a:t>Solidity is </a:t>
            </a:r>
            <a:r>
              <a:rPr lang="en-US" dirty="0">
                <a:solidFill>
                  <a:srgbClr val="00B050"/>
                </a:solidFill>
              </a:rPr>
              <a:t>statically typed </a:t>
            </a:r>
            <a:r>
              <a:rPr lang="en-US" dirty="0"/>
              <a:t>(similar to C)</a:t>
            </a:r>
          </a:p>
          <a:p>
            <a:pPr lvl="1"/>
            <a:r>
              <a:rPr lang="en-US" dirty="0"/>
              <a:t>The type of each variable needs to be specified or known at compile time</a:t>
            </a:r>
          </a:p>
          <a:p>
            <a:r>
              <a:rPr lang="en-US" dirty="0">
                <a:solidFill>
                  <a:srgbClr val="0070C0"/>
                </a:solidFill>
              </a:rPr>
              <a:t>Booleans</a:t>
            </a:r>
            <a:br>
              <a:rPr lang="en-US" dirty="0">
                <a:solidFill>
                  <a:srgbClr val="0070C0"/>
                </a:solidFill>
              </a:rPr>
            </a:br>
            <a:r>
              <a:rPr lang="en-US" sz="2200" b="1" dirty="0">
                <a:solidFill>
                  <a:srgbClr val="8F2100"/>
                </a:solidFill>
                <a:latin typeface="Courier New" panose="02070309020205020404" pitchFamily="49" charset="0"/>
                <a:cs typeface="Courier New" panose="02070309020205020404" pitchFamily="49" charset="0"/>
              </a:rPr>
              <a:t>bool</a:t>
            </a:r>
            <a:r>
              <a:rPr lang="en-US" dirty="0"/>
              <a:t>: variables with only two possible values </a:t>
            </a:r>
            <a:r>
              <a:rPr lang="en-US" sz="1900" dirty="0">
                <a:solidFill>
                  <a:srgbClr val="000000"/>
                </a:solidFill>
                <a:latin typeface="Courier New" panose="02070309020205020404" pitchFamily="49" charset="0"/>
                <a:cs typeface="Courier New" panose="02070309020205020404" pitchFamily="49" charset="0"/>
              </a:rPr>
              <a:t>true </a:t>
            </a:r>
            <a:r>
              <a:rPr lang="en-US" dirty="0"/>
              <a:t>or </a:t>
            </a:r>
            <a:r>
              <a:rPr lang="en-US" sz="1900" dirty="0">
                <a:solidFill>
                  <a:srgbClr val="000000"/>
                </a:solidFill>
                <a:latin typeface="Courier New" panose="02070309020205020404" pitchFamily="49" charset="0"/>
                <a:cs typeface="Courier New" panose="02070309020205020404" pitchFamily="49" charset="0"/>
              </a:rPr>
              <a:t>false</a:t>
            </a:r>
          </a:p>
          <a:p>
            <a:r>
              <a:rPr lang="en-US" dirty="0"/>
              <a:t>Commonly used in conditional statements</a:t>
            </a:r>
          </a:p>
          <a:p>
            <a:r>
              <a:rPr lang="en-US" dirty="0"/>
              <a:t>Boolean operators:</a:t>
            </a:r>
          </a:p>
          <a:p>
            <a:pPr lvl="1"/>
            <a:r>
              <a:rPr lang="en-US" sz="1900" dirty="0">
                <a:solidFill>
                  <a:srgbClr val="000000"/>
                </a:solidFill>
                <a:latin typeface="Courier New" panose="02070309020205020404" pitchFamily="49" charset="0"/>
                <a:cs typeface="Courier New" panose="02070309020205020404" pitchFamily="49" charset="0"/>
              </a:rPr>
              <a:t>! </a:t>
            </a:r>
            <a:r>
              <a:rPr lang="en-US" dirty="0"/>
              <a:t> (logical negation)</a:t>
            </a:r>
          </a:p>
          <a:p>
            <a:pPr lvl="1"/>
            <a:r>
              <a:rPr lang="en-US" sz="1900" dirty="0">
                <a:solidFill>
                  <a:srgbClr val="000000"/>
                </a:solidFill>
                <a:latin typeface="Courier New" panose="02070309020205020404" pitchFamily="49" charset="0"/>
                <a:cs typeface="Courier New" panose="02070309020205020404" pitchFamily="49" charset="0"/>
              </a:rPr>
              <a:t>&amp;&amp;</a:t>
            </a:r>
            <a:r>
              <a:rPr lang="en-US" dirty="0"/>
              <a:t> ( “and”)</a:t>
            </a:r>
          </a:p>
          <a:p>
            <a:pPr lvl="1"/>
            <a:r>
              <a:rPr lang="en-US" sz="1900" dirty="0">
                <a:solidFill>
                  <a:srgbClr val="000000"/>
                </a:solidFill>
                <a:latin typeface="Courier New" panose="02070309020205020404" pitchFamily="49" charset="0"/>
                <a:cs typeface="Courier New" panose="02070309020205020404" pitchFamily="49" charset="0"/>
              </a:rPr>
              <a:t>|| </a:t>
            </a:r>
            <a:r>
              <a:rPr lang="en-US" dirty="0"/>
              <a:t>(“or”)</a:t>
            </a:r>
          </a:p>
          <a:p>
            <a:pPr lvl="1"/>
            <a:r>
              <a:rPr lang="en-US" sz="1900" dirty="0">
                <a:solidFill>
                  <a:srgbClr val="000000"/>
                </a:solidFill>
                <a:latin typeface="Courier New" panose="02070309020205020404" pitchFamily="49" charset="0"/>
                <a:cs typeface="Courier New" panose="02070309020205020404" pitchFamily="49" charset="0"/>
              </a:rPr>
              <a:t>== </a:t>
            </a:r>
            <a:r>
              <a:rPr lang="en-US" dirty="0"/>
              <a:t>(equality)</a:t>
            </a:r>
          </a:p>
          <a:p>
            <a:pPr lvl="1"/>
            <a:r>
              <a:rPr lang="en-US" sz="1900" dirty="0">
                <a:solidFill>
                  <a:srgbClr val="000000"/>
                </a:solidFill>
                <a:latin typeface="Courier New" panose="02070309020205020404" pitchFamily="49" charset="0"/>
                <a:cs typeface="Courier New" panose="02070309020205020404" pitchFamily="49" charset="0"/>
              </a:rPr>
              <a:t>!= </a:t>
            </a:r>
            <a:r>
              <a:rPr lang="en-US" dirty="0"/>
              <a:t>(inequality)</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71</a:t>
            </a:fld>
            <a:endParaRPr lang="en-US"/>
          </a:p>
        </p:txBody>
      </p:sp>
    </p:spTree>
    <p:extLst>
      <p:ext uri="{BB962C8B-B14F-4D97-AF65-F5344CB8AC3E}">
        <p14:creationId xmlns:p14="http://schemas.microsoft.com/office/powerpoint/2010/main" val="35668566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Boolean Variables</a:t>
            </a:r>
          </a:p>
        </p:txBody>
      </p:sp>
      <p:sp>
        <p:nvSpPr>
          <p:cNvPr id="3" name="Content Placeholder 2"/>
          <p:cNvSpPr>
            <a:spLocks noGrp="1"/>
          </p:cNvSpPr>
          <p:nvPr>
            <p:ph idx="1"/>
          </p:nvPr>
        </p:nvSpPr>
        <p:spPr/>
        <p:txBody>
          <a:bodyPr/>
          <a:lstStyle/>
          <a:p>
            <a:r>
              <a:rPr lang="en-US" dirty="0"/>
              <a:t>Examples:</a:t>
            </a:r>
          </a:p>
          <a:p>
            <a:pPr marL="0" indent="0">
              <a:buNone/>
            </a:pPr>
            <a:r>
              <a:rPr lang="en-US" sz="2000" b="1" dirty="0">
                <a:solidFill>
                  <a:srgbClr val="C00000"/>
                </a:solidFill>
                <a:latin typeface="Courier New" panose="02070309020205020404" pitchFamily="49" charset="0"/>
                <a:cs typeface="Courier New" panose="02070309020205020404" pitchFamily="49" charset="0"/>
              </a:rPr>
              <a:t>bool</a:t>
            </a:r>
            <a:r>
              <a:rPr lang="en-US" sz="2000" dirty="0">
                <a:latin typeface="Courier New" panose="02070309020205020404" pitchFamily="49" charset="0"/>
                <a:cs typeface="Courier New" panose="02070309020205020404" pitchFamily="49" charset="0"/>
              </a:rPr>
              <a:t> x = true;</a:t>
            </a:r>
          </a:p>
          <a:p>
            <a:pPr marL="0" indent="0">
              <a:buNone/>
            </a:pPr>
            <a:r>
              <a:rPr lang="en-US" sz="2000" b="1" dirty="0">
                <a:solidFill>
                  <a:srgbClr val="C00000"/>
                </a:solidFill>
                <a:latin typeface="Courier New" panose="02070309020205020404" pitchFamily="49" charset="0"/>
                <a:cs typeface="Courier New" panose="02070309020205020404" pitchFamily="49" charset="0"/>
              </a:rPr>
              <a:t>bool</a:t>
            </a:r>
            <a:r>
              <a:rPr lang="en-US" sz="2000" dirty="0">
                <a:latin typeface="Courier New" panose="02070309020205020404" pitchFamily="49" charset="0"/>
                <a:cs typeface="Courier New" panose="02070309020205020404" pitchFamily="49" charset="0"/>
              </a:rPr>
              <a:t> y = false;</a:t>
            </a:r>
          </a:p>
          <a:p>
            <a:pPr marL="0" indent="0">
              <a:buNone/>
            </a:pPr>
            <a:r>
              <a:rPr lang="en-US" sz="2000" b="1" dirty="0">
                <a:solidFill>
                  <a:srgbClr val="C00000"/>
                </a:solidFill>
                <a:latin typeface="Courier New" panose="02070309020205020404" pitchFamily="49" charset="0"/>
                <a:cs typeface="Courier New" panose="02070309020205020404" pitchFamily="49" charset="0"/>
              </a:rPr>
              <a:t>bool</a:t>
            </a:r>
            <a:r>
              <a:rPr lang="en-US" sz="2000" dirty="0">
                <a:latin typeface="Courier New" panose="02070309020205020404" pitchFamily="49" charset="0"/>
                <a:cs typeface="Courier New" panose="02070309020205020404" pitchFamily="49" charset="0"/>
              </a:rPr>
              <a:t> z;</a:t>
            </a:r>
          </a:p>
          <a:p>
            <a:pPr marL="0" indent="0">
              <a:buNone/>
            </a:pPr>
            <a:r>
              <a:rPr lang="en-US" sz="2000" dirty="0">
                <a:latin typeface="Courier New" panose="02070309020205020404" pitchFamily="49" charset="0"/>
                <a:cs typeface="Courier New" panose="02070309020205020404" pitchFamily="49" charset="0"/>
              </a:rPr>
              <a:t>z = !x; </a:t>
            </a:r>
            <a:r>
              <a:rPr lang="en-US" sz="1900" i="1" dirty="0">
                <a:solidFill>
                  <a:schemeClr val="accent1"/>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1900" i="1" dirty="0">
                <a:solidFill>
                  <a:schemeClr val="accent1"/>
                </a:solidFill>
                <a:latin typeface="Courier New" panose="02070309020205020404" pitchFamily="49" charset="0"/>
                <a:cs typeface="Courier New" panose="02070309020205020404" pitchFamily="49" charset="0"/>
              </a:rPr>
              <a:t>false</a:t>
            </a:r>
          </a:p>
          <a:p>
            <a:pPr marL="0" indent="0">
              <a:buNone/>
            </a:pPr>
            <a:r>
              <a:rPr lang="en-US" sz="2000" dirty="0">
                <a:latin typeface="Courier New" panose="02070309020205020404" pitchFamily="49" charset="0"/>
                <a:cs typeface="Courier New" panose="02070309020205020404" pitchFamily="49" charset="0"/>
              </a:rPr>
              <a:t>z = x &amp;&amp; y; </a:t>
            </a:r>
            <a:r>
              <a:rPr lang="en-US" sz="1900" i="1" dirty="0">
                <a:solidFill>
                  <a:schemeClr val="accent1"/>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1900" i="1" dirty="0">
                <a:solidFill>
                  <a:schemeClr val="accent1"/>
                </a:solidFill>
                <a:latin typeface="Courier New" panose="02070309020205020404" pitchFamily="49" charset="0"/>
                <a:cs typeface="Courier New" panose="02070309020205020404" pitchFamily="49" charset="0"/>
              </a:rPr>
              <a:t>false</a:t>
            </a:r>
          </a:p>
          <a:p>
            <a:pPr marL="0" indent="0">
              <a:buNone/>
            </a:pPr>
            <a:r>
              <a:rPr lang="en-US" sz="2000" dirty="0">
                <a:latin typeface="Courier New" panose="02070309020205020404" pitchFamily="49" charset="0"/>
                <a:cs typeface="Courier New" panose="02070309020205020404" pitchFamily="49" charset="0"/>
              </a:rPr>
              <a:t>z = x || y; </a:t>
            </a:r>
            <a:r>
              <a:rPr lang="en-US" sz="1900" i="1" dirty="0">
                <a:solidFill>
                  <a:schemeClr val="accent1"/>
                </a:solidFill>
                <a:latin typeface="Courier New" panose="02070309020205020404" pitchFamily="49" charset="0"/>
                <a:cs typeface="Courier New" panose="02070309020205020404" pitchFamily="49" charset="0"/>
              </a:rPr>
              <a:t>// true </a:t>
            </a:r>
          </a:p>
          <a:p>
            <a:pPr marL="0" indent="0">
              <a:buNone/>
            </a:pPr>
            <a:r>
              <a:rPr lang="en-US" sz="2000" dirty="0">
                <a:latin typeface="Courier New" panose="02070309020205020404" pitchFamily="49" charset="0"/>
                <a:cs typeface="Courier New" panose="02070309020205020404" pitchFamily="49" charset="0"/>
              </a:rPr>
              <a:t>z = (x == y); </a:t>
            </a:r>
            <a:r>
              <a:rPr lang="en-US" sz="1900" i="1" dirty="0">
                <a:solidFill>
                  <a:schemeClr val="accent1"/>
                </a:solidFill>
                <a:latin typeface="Courier New" panose="02070309020205020404" pitchFamily="49" charset="0"/>
                <a:cs typeface="Courier New" panose="02070309020205020404" pitchFamily="49" charset="0"/>
              </a:rPr>
              <a:t>// false</a:t>
            </a:r>
          </a:p>
          <a:p>
            <a:pPr marL="0" indent="0">
              <a:buNone/>
            </a:pPr>
            <a:r>
              <a:rPr lang="en-US" sz="2000" dirty="0">
                <a:latin typeface="Courier New" panose="02070309020205020404" pitchFamily="49" charset="0"/>
                <a:cs typeface="Courier New" panose="02070309020205020404" pitchFamily="49" charset="0"/>
              </a:rPr>
              <a:t>z = (x != y); </a:t>
            </a:r>
            <a:r>
              <a:rPr lang="en-US" sz="1900" i="1" dirty="0">
                <a:solidFill>
                  <a:schemeClr val="accent1"/>
                </a:solidFill>
                <a:latin typeface="Courier New" panose="02070309020205020404" pitchFamily="49" charset="0"/>
                <a:cs typeface="Courier New" panose="02070309020205020404" pitchFamily="49" charset="0"/>
              </a:rPr>
              <a:t>// true </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72</a:t>
            </a:fld>
            <a:endParaRPr lang="en-US"/>
          </a:p>
        </p:txBody>
      </p:sp>
    </p:spTree>
    <p:extLst>
      <p:ext uri="{BB962C8B-B14F-4D97-AF65-F5344CB8AC3E}">
        <p14:creationId xmlns:p14="http://schemas.microsoft.com/office/powerpoint/2010/main" val="994249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Types: Integers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600" dirty="0">
                    <a:latin typeface="Courier New" panose="02070309020205020404" pitchFamily="49" charset="0"/>
                    <a:cs typeface="Courier New" panose="02070309020205020404" pitchFamily="49" charset="0"/>
                  </a:rPr>
                  <a:t>int</a:t>
                </a:r>
                <a:r>
                  <a:rPr lang="en-US" sz="2600" dirty="0"/>
                  <a:t> / </a:t>
                </a:r>
                <a:r>
                  <a:rPr lang="en-US" sz="2600" dirty="0" err="1">
                    <a:latin typeface="Courier New" panose="02070309020205020404" pitchFamily="49" charset="0"/>
                    <a:cs typeface="Courier New" panose="02070309020205020404" pitchFamily="49" charset="0"/>
                  </a:rPr>
                  <a:t>uint</a:t>
                </a:r>
                <a:r>
                  <a:rPr lang="en-US" dirty="0"/>
                  <a:t>: signed and unsigned integers of various sizes</a:t>
                </a:r>
              </a:p>
              <a:p>
                <a:r>
                  <a:rPr lang="en-US" sz="2600" dirty="0">
                    <a:latin typeface="Courier New" panose="02070309020205020404" pitchFamily="49" charset="0"/>
                    <a:cs typeface="Courier New" panose="02070309020205020404" pitchFamily="49" charset="0"/>
                  </a:rPr>
                  <a:t>uint8, unit16, …, uint256 (int8, …, int256)</a:t>
                </a:r>
                <a:r>
                  <a:rPr lang="en-US" sz="2600" dirty="0"/>
                  <a:t>: </a:t>
                </a:r>
                <a:r>
                  <a:rPr lang="en-US" dirty="0"/>
                  <a:t>unsigned (signed) integers of 8 up to 256 bits</a:t>
                </a:r>
              </a:p>
              <a:p>
                <a:r>
                  <a:rPr lang="en-US" dirty="0"/>
                  <a:t>Example: </a:t>
                </a:r>
                <a:r>
                  <a:rPr lang="en-US" sz="2600" dirty="0">
                    <a:latin typeface="Courier New" panose="02070309020205020404" pitchFamily="49" charset="0"/>
                    <a:cs typeface="Courier New" panose="02070309020205020404" pitchFamily="49" charset="0"/>
                  </a:rPr>
                  <a:t>unit8</a:t>
                </a:r>
                <a:r>
                  <a:rPr lang="en-US" dirty="0"/>
                  <a:t> is an 8-digit binary number, ranging from 0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8</m:t>
                        </m:r>
                      </m:sup>
                    </m:sSup>
                    <m:r>
                      <a:rPr lang="en-US" b="0" i="1" smtClean="0">
                        <a:latin typeface="Cambria Math" panose="02040503050406030204" pitchFamily="18" charset="0"/>
                      </a:rPr>
                      <m:t>−1=255.</m:t>
                    </m:r>
                  </m:oMath>
                </a14:m>
                <a:r>
                  <a:rPr lang="en-US" dirty="0"/>
                  <a:t> It takes one byte (8 bits) of storage space.</a:t>
                </a:r>
              </a:p>
              <a:p>
                <a:r>
                  <a:rPr lang="en-US" sz="2600" dirty="0" err="1">
                    <a:latin typeface="Courier New" panose="02070309020205020404" pitchFamily="49" charset="0"/>
                    <a:cs typeface="Courier New" panose="02070309020205020404" pitchFamily="49" charset="0"/>
                  </a:rPr>
                  <a:t>int</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uint</a:t>
                </a:r>
                <a:r>
                  <a:rPr lang="en-US" sz="2600" dirty="0">
                    <a:latin typeface="Courier New" panose="02070309020205020404" pitchFamily="49" charset="0"/>
                    <a:cs typeface="Courier New" panose="02070309020205020404" pitchFamily="49" charset="0"/>
                  </a:rPr>
                  <a:t> </a:t>
                </a:r>
                <a:r>
                  <a:rPr lang="en-US" dirty="0"/>
                  <a:t>are aliases for </a:t>
                </a:r>
                <a:r>
                  <a:rPr lang="en-US" sz="2600" dirty="0">
                    <a:latin typeface="Courier New" panose="02070309020205020404" pitchFamily="49" charset="0"/>
                    <a:cs typeface="Courier New" panose="02070309020205020404" pitchFamily="49" charset="0"/>
                  </a:rPr>
                  <a:t>int256</a:t>
                </a:r>
                <a:r>
                  <a:rPr lang="en-US" dirty="0"/>
                  <a:t> and </a:t>
                </a:r>
                <a:r>
                  <a:rPr lang="en-US" sz="2600" dirty="0">
                    <a:latin typeface="Courier New" panose="02070309020205020404" pitchFamily="49" charset="0"/>
                    <a:cs typeface="Courier New" panose="02070309020205020404" pitchFamily="49" charset="0"/>
                  </a:rPr>
                  <a:t>uint256</a:t>
                </a:r>
                <a:r>
                  <a:rPr lang="en-US" dirty="0"/>
                  <a:t> </a:t>
                </a:r>
              </a:p>
              <a:p>
                <a:r>
                  <a:rPr lang="en-US" dirty="0"/>
                  <a:t>Comparisons: </a:t>
                </a:r>
                <a:r>
                  <a:rPr lang="en-US" sz="2600" dirty="0">
                    <a:latin typeface="Courier New" panose="02070309020205020404" pitchFamily="49" charset="0"/>
                    <a:cs typeface="Courier New" panose="02070309020205020404" pitchFamily="49" charset="0"/>
                  </a:rPr>
                  <a:t>&lt;=,</a:t>
                </a:r>
                <a:r>
                  <a:rPr lang="en-US" dirty="0"/>
                  <a:t> </a:t>
                </a:r>
                <a:r>
                  <a:rPr lang="en-US" sz="2600" dirty="0">
                    <a:latin typeface="Courier New" panose="02070309020205020404" pitchFamily="49" charset="0"/>
                    <a:cs typeface="Courier New" panose="02070309020205020404" pitchFamily="49" charset="0"/>
                  </a:rPr>
                  <a:t>&lt;,</a:t>
                </a:r>
                <a:r>
                  <a:rPr lang="en-US" dirty="0"/>
                  <a:t> </a:t>
                </a:r>
                <a:r>
                  <a:rPr lang="en-US" sz="2600" dirty="0">
                    <a:latin typeface="Courier New" panose="02070309020205020404" pitchFamily="49" charset="0"/>
                    <a:cs typeface="Courier New" panose="02070309020205020404" pitchFamily="49" charset="0"/>
                  </a:rPr>
                  <a:t>==,</a:t>
                </a:r>
                <a:r>
                  <a:rPr lang="en-US" dirty="0"/>
                  <a:t> </a:t>
                </a:r>
                <a:r>
                  <a:rPr lang="en-US" sz="2600" dirty="0">
                    <a:latin typeface="Courier New" panose="02070309020205020404" pitchFamily="49" charset="0"/>
                    <a:cs typeface="Courier New" panose="02070309020205020404" pitchFamily="49" charset="0"/>
                  </a:rPr>
                  <a:t>!=,</a:t>
                </a:r>
                <a:r>
                  <a:rPr lang="en-US" dirty="0"/>
                  <a:t> </a:t>
                </a:r>
                <a:r>
                  <a:rPr lang="en-US" sz="2600" dirty="0">
                    <a:latin typeface="Courier New" panose="02070309020205020404" pitchFamily="49" charset="0"/>
                    <a:cs typeface="Courier New" panose="02070309020205020404" pitchFamily="49" charset="0"/>
                  </a:rPr>
                  <a:t>&gt;=,</a:t>
                </a:r>
                <a:r>
                  <a:rPr lang="en-US" dirty="0"/>
                  <a:t> </a:t>
                </a:r>
                <a:r>
                  <a:rPr lang="en-US" sz="2600" dirty="0">
                    <a:latin typeface="Courier New" panose="02070309020205020404" pitchFamily="49" charset="0"/>
                    <a:cs typeface="Courier New" panose="02070309020205020404" pitchFamily="49" charset="0"/>
                  </a:rPr>
                  <a:t>&gt;</a:t>
                </a:r>
                <a:r>
                  <a:rPr lang="en-US" dirty="0"/>
                  <a:t> </a:t>
                </a:r>
              </a:p>
              <a:p>
                <a:pPr lvl="1"/>
                <a:r>
                  <a:rPr lang="en-US" dirty="0"/>
                  <a:t>An comparison will evaluate to a </a:t>
                </a:r>
                <a:r>
                  <a:rPr lang="en-US" dirty="0">
                    <a:latin typeface="Courier New" panose="02070309020205020404" pitchFamily="49" charset="0"/>
                    <a:cs typeface="Courier New" panose="02070309020205020404" pitchFamily="49" charset="0"/>
                  </a:rPr>
                  <a:t>bool</a:t>
                </a:r>
                <a:r>
                  <a:rPr lang="en-US" dirty="0"/>
                  <a:t> value</a:t>
                </a:r>
              </a:p>
              <a:p>
                <a:r>
                  <a:rPr lang="en-US" dirty="0"/>
                  <a:t>Operations: </a:t>
                </a:r>
                <a:r>
                  <a:rPr lang="en-US" sz="2600" dirty="0">
                    <a:latin typeface="Courier New" panose="02070309020205020404" pitchFamily="49" charset="0"/>
                    <a:cs typeface="Courier New" panose="02070309020205020404" pitchFamily="49" charset="0"/>
                  </a:rPr>
                  <a:t>+,</a:t>
                </a:r>
                <a:r>
                  <a:rPr lang="en-US" dirty="0"/>
                  <a:t> </a:t>
                </a:r>
                <a:r>
                  <a:rPr lang="en-US" sz="2600" dirty="0">
                    <a:latin typeface="Courier New" panose="02070309020205020404" pitchFamily="49" charset="0"/>
                    <a:cs typeface="Courier New" panose="02070309020205020404" pitchFamily="49" charset="0"/>
                  </a:rPr>
                  <a:t>-,</a:t>
                </a:r>
                <a:r>
                  <a:rPr lang="en-US" dirty="0"/>
                  <a:t> </a:t>
                </a:r>
                <a:r>
                  <a:rPr lang="en-US" sz="2600" dirty="0">
                    <a:latin typeface="Courier New" panose="02070309020205020404" pitchFamily="49" charset="0"/>
                    <a:cs typeface="Courier New" panose="02070309020205020404" pitchFamily="49" charset="0"/>
                  </a:rPr>
                  <a:t>*,</a:t>
                </a:r>
                <a:r>
                  <a:rPr lang="en-US" dirty="0"/>
                  <a:t> </a:t>
                </a:r>
                <a:r>
                  <a:rPr lang="en-US" sz="2600" dirty="0">
                    <a:latin typeface="Courier New" panose="02070309020205020404" pitchFamily="49" charset="0"/>
                    <a:cs typeface="Courier New" panose="02070309020205020404" pitchFamily="49" charset="0"/>
                  </a:rPr>
                  <a:t>/,</a:t>
                </a:r>
                <a:r>
                  <a:rPr lang="en-US" dirty="0"/>
                  <a:t> % (remainder), </a:t>
                </a:r>
                <a:r>
                  <a:rPr lang="en-US" sz="2600" dirty="0">
                    <a:latin typeface="Courier New" panose="02070309020205020404" pitchFamily="49" charset="0"/>
                    <a:cs typeface="Courier New" panose="02070309020205020404" pitchFamily="49" charset="0"/>
                  </a:rPr>
                  <a:t>**</a:t>
                </a:r>
                <a:r>
                  <a:rPr lang="en-US" dirty="0"/>
                  <a:t> (exponentiation), etc.</a:t>
                </a:r>
              </a:p>
              <a:p>
                <a:r>
                  <a:rPr lang="en-US" dirty="0"/>
                  <a:t>Fixed point numbers (decimals) are not currently supported</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381"/>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73</a:t>
            </a:fld>
            <a:endParaRPr lang="en-US"/>
          </a:p>
        </p:txBody>
      </p:sp>
    </p:spTree>
    <p:extLst>
      <p:ext uri="{BB962C8B-B14F-4D97-AF65-F5344CB8AC3E}">
        <p14:creationId xmlns:p14="http://schemas.microsoft.com/office/powerpoint/2010/main" val="24640199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Integer Variables</a:t>
            </a:r>
          </a:p>
        </p:txBody>
      </p:sp>
      <p:sp>
        <p:nvSpPr>
          <p:cNvPr id="3" name="Content Placeholder 2"/>
          <p:cNvSpPr>
            <a:spLocks noGrp="1"/>
          </p:cNvSpPr>
          <p:nvPr>
            <p:ph idx="1"/>
          </p:nvPr>
        </p:nvSpPr>
        <p:spPr/>
        <p:txBody>
          <a:bodyPr/>
          <a:lstStyle/>
          <a:p>
            <a:r>
              <a:rPr lang="en-US" dirty="0"/>
              <a:t>Examples:</a:t>
            </a:r>
          </a:p>
          <a:p>
            <a:pPr marL="0" indent="0">
              <a:buNone/>
            </a:pPr>
            <a:r>
              <a:rPr lang="en-US" sz="2000" b="1" dirty="0" err="1">
                <a:solidFill>
                  <a:srgbClr val="C00000"/>
                </a:solidFill>
                <a:latin typeface="Courier New" panose="02070309020205020404" pitchFamily="49" charset="0"/>
                <a:cs typeface="Courier New" panose="02070309020205020404" pitchFamily="49" charset="0"/>
              </a:rPr>
              <a:t>uint</a:t>
            </a:r>
            <a:r>
              <a:rPr lang="en-US" sz="2000" dirty="0">
                <a:latin typeface="Courier New" panose="02070309020205020404" pitchFamily="49" charset="0"/>
                <a:cs typeface="Courier New" panose="02070309020205020404" pitchFamily="49" charset="0"/>
              </a:rPr>
              <a:t> x = 120;</a:t>
            </a:r>
          </a:p>
          <a:p>
            <a:pPr marL="0" indent="0">
              <a:buNone/>
            </a:pPr>
            <a:r>
              <a:rPr lang="en-US" sz="2000" b="1" dirty="0" err="1">
                <a:solidFill>
                  <a:srgbClr val="C00000"/>
                </a:solidFill>
                <a:latin typeface="Courier New" panose="02070309020205020404" pitchFamily="49" charset="0"/>
                <a:cs typeface="Courier New" panose="02070309020205020404" pitchFamily="49" charset="0"/>
              </a:rPr>
              <a:t>uint</a:t>
            </a:r>
            <a:r>
              <a:rPr lang="en-US" sz="2000" dirty="0">
                <a:latin typeface="Courier New" panose="02070309020205020404" pitchFamily="49" charset="0"/>
                <a:cs typeface="Courier New" panose="02070309020205020404" pitchFamily="49" charset="0"/>
              </a:rPr>
              <a:t> y = 50;</a:t>
            </a:r>
          </a:p>
          <a:p>
            <a:pPr marL="0" indent="0">
              <a:buNone/>
            </a:pPr>
            <a:r>
              <a:rPr lang="en-US" sz="2000" b="1" dirty="0" err="1">
                <a:solidFill>
                  <a:srgbClr val="C00000"/>
                </a:solidFill>
                <a:latin typeface="Courier New" panose="02070309020205020404" pitchFamily="49" charset="0"/>
                <a:cs typeface="Courier New" panose="02070309020205020404" pitchFamily="49" charset="0"/>
              </a:rPr>
              <a:t>uint</a:t>
            </a:r>
            <a:r>
              <a:rPr lang="en-US" sz="2000" dirty="0">
                <a:latin typeface="Courier New" panose="02070309020205020404" pitchFamily="49" charset="0"/>
                <a:cs typeface="Courier New" panose="02070309020205020404" pitchFamily="49" charset="0"/>
              </a:rPr>
              <a:t> z;</a:t>
            </a:r>
          </a:p>
          <a:p>
            <a:pPr marL="0" indent="0">
              <a:buNone/>
            </a:pPr>
            <a:r>
              <a:rPr lang="en-US" sz="2000" dirty="0">
                <a:latin typeface="Courier New" panose="02070309020205020404" pitchFamily="49" charset="0"/>
                <a:cs typeface="Courier New" panose="02070309020205020404" pitchFamily="49" charset="0"/>
              </a:rPr>
              <a:t>z = x + y * 10 ** 2; </a:t>
            </a:r>
            <a:r>
              <a:rPr lang="en-US" sz="1900" i="1" dirty="0">
                <a:solidFill>
                  <a:schemeClr val="accent1"/>
                </a:solidFill>
                <a:latin typeface="Courier New" panose="02070309020205020404" pitchFamily="49" charset="0"/>
                <a:cs typeface="Courier New" panose="02070309020205020404" pitchFamily="49" charset="0"/>
              </a:rPr>
              <a:t>// 5120</a:t>
            </a:r>
          </a:p>
          <a:p>
            <a:pPr marL="0" indent="0">
              <a:buNone/>
            </a:pPr>
            <a:r>
              <a:rPr lang="en-US" sz="2000" dirty="0">
                <a:latin typeface="Courier New" panose="02070309020205020404" pitchFamily="49" charset="0"/>
                <a:cs typeface="Courier New" panose="02070309020205020404" pitchFamily="49" charset="0"/>
              </a:rPr>
              <a:t>z = x / y; </a:t>
            </a:r>
            <a:r>
              <a:rPr lang="en-US" sz="1900" i="1" dirty="0">
                <a:solidFill>
                  <a:schemeClr val="accent1"/>
                </a:solidFill>
                <a:latin typeface="Courier New" panose="02070309020205020404" pitchFamily="49" charset="0"/>
                <a:cs typeface="Courier New" panose="02070309020205020404" pitchFamily="49" charset="0"/>
              </a:rPr>
              <a:t>// 2</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z = x % y; </a:t>
            </a:r>
            <a:r>
              <a:rPr lang="en-US" sz="1900" i="1" dirty="0">
                <a:solidFill>
                  <a:schemeClr val="accent1"/>
                </a:solidFill>
                <a:latin typeface="Courier New" panose="02070309020205020404" pitchFamily="49" charset="0"/>
                <a:cs typeface="Courier New" panose="02070309020205020404" pitchFamily="49" charset="0"/>
              </a:rPr>
              <a:t>// 20</a:t>
            </a:r>
          </a:p>
          <a:p>
            <a:pPr marL="0" indent="0">
              <a:buNone/>
            </a:pPr>
            <a:r>
              <a:rPr lang="en-US" sz="2000" dirty="0">
                <a:latin typeface="Courier New" panose="02070309020205020404" pitchFamily="49" charset="0"/>
                <a:cs typeface="Courier New" panose="02070309020205020404" pitchFamily="49" charset="0"/>
              </a:rPr>
              <a:t>z = x &gt; y; </a:t>
            </a:r>
            <a:r>
              <a:rPr lang="en-US" sz="1900" i="1" dirty="0">
                <a:solidFill>
                  <a:schemeClr val="accent1"/>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1900" i="1" dirty="0">
                <a:solidFill>
                  <a:schemeClr val="accent1"/>
                </a:solidFill>
                <a:latin typeface="Courier New" panose="02070309020205020404" pitchFamily="49" charset="0"/>
                <a:cs typeface="Courier New" panose="02070309020205020404" pitchFamily="49" charset="0"/>
              </a:rPr>
              <a:t>true</a:t>
            </a:r>
          </a:p>
          <a:p>
            <a:pPr marL="0" indent="0">
              <a:buNone/>
            </a:pPr>
            <a:r>
              <a:rPr lang="en-US" sz="2000" dirty="0">
                <a:latin typeface="Courier New" panose="02070309020205020404" pitchFamily="49" charset="0"/>
                <a:cs typeface="Courier New" panose="02070309020205020404" pitchFamily="49" charset="0"/>
              </a:rPr>
              <a:t>z = x != y; </a:t>
            </a:r>
            <a:r>
              <a:rPr lang="en-US" sz="1900" i="1" dirty="0">
                <a:solidFill>
                  <a:schemeClr val="accent1"/>
                </a:solidFill>
                <a:latin typeface="Courier New" panose="02070309020205020404" pitchFamily="49" charset="0"/>
                <a:cs typeface="Courier New" panose="02070309020205020404" pitchFamily="49" charset="0"/>
              </a:rPr>
              <a:t>// true </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74</a:t>
            </a:fld>
            <a:endParaRPr lang="en-US"/>
          </a:p>
        </p:txBody>
      </p:sp>
    </p:spTree>
    <p:extLst>
      <p:ext uri="{BB962C8B-B14F-4D97-AF65-F5344CB8AC3E}">
        <p14:creationId xmlns:p14="http://schemas.microsoft.com/office/powerpoint/2010/main" val="3902667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Type: Address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400" dirty="0">
                    <a:solidFill>
                      <a:prstClr val="black"/>
                    </a:solidFill>
                    <a:latin typeface="Courier New" panose="02070309020205020404" pitchFamily="49" charset="0"/>
                    <a:cs typeface="Courier New" panose="02070309020205020404" pitchFamily="49" charset="0"/>
                  </a:rPr>
                  <a:t>address: </a:t>
                </a:r>
                <a:r>
                  <a:rPr lang="en-US" dirty="0"/>
                  <a:t>holds a 40-digit hexadecimal integer, the size of an </a:t>
                </a:r>
                <a:r>
                  <a:rPr lang="en-US" dirty="0" err="1"/>
                  <a:t>Ethereum</a:t>
                </a:r>
                <a:r>
                  <a:rPr lang="en-US" dirty="0"/>
                  <a:t> address (160-bit, or 20-byte)</a:t>
                </a:r>
              </a:p>
              <a:p>
                <a:r>
                  <a:rPr lang="en-US" dirty="0"/>
                  <a:t>Operators: </a:t>
                </a:r>
                <a:r>
                  <a:rPr lang="en-US" sz="2200" dirty="0">
                    <a:solidFill>
                      <a:prstClr val="black"/>
                    </a:solidFill>
                    <a:latin typeface="Courier New" panose="02070309020205020404" pitchFamily="49" charset="0"/>
                    <a:cs typeface="Courier New" panose="02070309020205020404" pitchFamily="49" charset="0"/>
                  </a:rPr>
                  <a:t>&lt;=,</a:t>
                </a:r>
                <a:r>
                  <a:rPr lang="en-US" sz="2400" dirty="0">
                    <a:solidFill>
                      <a:prstClr val="black"/>
                    </a:solidFill>
                  </a:rPr>
                  <a:t> </a:t>
                </a:r>
                <a:r>
                  <a:rPr lang="en-US" sz="2200" dirty="0">
                    <a:solidFill>
                      <a:prstClr val="black"/>
                    </a:solidFill>
                    <a:latin typeface="Courier New" panose="02070309020205020404" pitchFamily="49" charset="0"/>
                    <a:cs typeface="Courier New" panose="02070309020205020404" pitchFamily="49" charset="0"/>
                  </a:rPr>
                  <a:t>&lt;,</a:t>
                </a:r>
                <a:r>
                  <a:rPr lang="en-US" sz="2400" dirty="0">
                    <a:solidFill>
                      <a:prstClr val="black"/>
                    </a:solidFill>
                  </a:rPr>
                  <a:t> </a:t>
                </a:r>
                <a:r>
                  <a:rPr lang="en-US" sz="2200" dirty="0">
                    <a:solidFill>
                      <a:prstClr val="black"/>
                    </a:solidFill>
                    <a:latin typeface="Courier New" panose="02070309020205020404" pitchFamily="49" charset="0"/>
                    <a:cs typeface="Courier New" panose="02070309020205020404" pitchFamily="49" charset="0"/>
                  </a:rPr>
                  <a:t>==,</a:t>
                </a:r>
                <a:r>
                  <a:rPr lang="en-US" sz="2400" dirty="0">
                    <a:solidFill>
                      <a:prstClr val="black"/>
                    </a:solidFill>
                  </a:rPr>
                  <a:t> </a:t>
                </a:r>
                <a:r>
                  <a:rPr lang="en-US" sz="2200" dirty="0">
                    <a:solidFill>
                      <a:prstClr val="black"/>
                    </a:solidFill>
                    <a:latin typeface="Courier New" panose="02070309020205020404" pitchFamily="49" charset="0"/>
                    <a:cs typeface="Courier New" panose="02070309020205020404" pitchFamily="49" charset="0"/>
                  </a:rPr>
                  <a:t>!=,</a:t>
                </a:r>
                <a:r>
                  <a:rPr lang="en-US" sz="2400" dirty="0">
                    <a:solidFill>
                      <a:prstClr val="black"/>
                    </a:solidFill>
                  </a:rPr>
                  <a:t> </a:t>
                </a:r>
                <a:r>
                  <a:rPr lang="en-US" sz="2200" dirty="0">
                    <a:solidFill>
                      <a:prstClr val="black"/>
                    </a:solidFill>
                    <a:latin typeface="Courier New" panose="02070309020205020404" pitchFamily="49" charset="0"/>
                    <a:cs typeface="Courier New" panose="02070309020205020404" pitchFamily="49" charset="0"/>
                  </a:rPr>
                  <a:t>&gt;=,</a:t>
                </a:r>
                <a:r>
                  <a:rPr lang="en-US" sz="2400" dirty="0">
                    <a:solidFill>
                      <a:prstClr val="black"/>
                    </a:solidFill>
                  </a:rPr>
                  <a:t> </a:t>
                </a:r>
                <a:r>
                  <a:rPr lang="en-US" sz="2200" dirty="0">
                    <a:solidFill>
                      <a:prstClr val="black"/>
                    </a:solidFill>
                    <a:latin typeface="Courier New" panose="02070309020205020404" pitchFamily="49" charset="0"/>
                    <a:cs typeface="Courier New" panose="02070309020205020404" pitchFamily="49" charset="0"/>
                  </a:rPr>
                  <a:t>&gt;</a:t>
                </a:r>
                <a:r>
                  <a:rPr lang="en-US" sz="2400" dirty="0">
                    <a:solidFill>
                      <a:prstClr val="black"/>
                    </a:solidFill>
                  </a:rPr>
                  <a:t> </a:t>
                </a:r>
              </a:p>
              <a:p>
                <a:r>
                  <a:rPr lang="en-US" sz="2400" dirty="0">
                    <a:solidFill>
                      <a:prstClr val="black"/>
                    </a:solidFill>
                  </a:rPr>
                  <a:t>Address is a class as in Object-Oriented Languages</a:t>
                </a:r>
              </a:p>
              <a:p>
                <a:r>
                  <a:rPr lang="en-US" sz="2400" dirty="0">
                    <a:solidFill>
                      <a:prstClr val="black"/>
                    </a:solidFill>
                  </a:rPr>
                  <a:t>Members of address include variables or functions:</a:t>
                </a:r>
              </a:p>
              <a:p>
                <a:r>
                  <a:rPr lang="en-US" sz="2400" dirty="0">
                    <a:solidFill>
                      <a:prstClr val="black"/>
                    </a:solidFill>
                    <a:latin typeface="Courier New" panose="02070309020205020404" pitchFamily="49" charset="0"/>
                    <a:cs typeface="Courier New" panose="02070309020205020404" pitchFamily="49" charset="0"/>
                  </a:rPr>
                  <a:t>balance</a:t>
                </a:r>
                <a:r>
                  <a:rPr lang="en-US" sz="2400" dirty="0">
                    <a:solidFill>
                      <a:prstClr val="black"/>
                    </a:solidFill>
                  </a:rPr>
                  <a:t> and </a:t>
                </a:r>
                <a:r>
                  <a:rPr lang="en-US" sz="2400" dirty="0">
                    <a:solidFill>
                      <a:prstClr val="black"/>
                    </a:solidFill>
                    <a:latin typeface="Courier New" panose="02070309020205020404" pitchFamily="49" charset="0"/>
                    <a:cs typeface="Courier New" panose="02070309020205020404" pitchFamily="49" charset="0"/>
                  </a:rPr>
                  <a:t>transfer</a:t>
                </a:r>
              </a:p>
              <a:p>
                <a:pPr lvl="1"/>
                <a:r>
                  <a:rPr lang="en-US" sz="2000" dirty="0">
                    <a:solidFill>
                      <a:prstClr val="black"/>
                    </a:solidFill>
                  </a:rPr>
                  <a:t>Note that the units are in Wei (</a:t>
                </a:r>
                <a14:m>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10</m:t>
                        </m:r>
                      </m:e>
                      <m:sup>
                        <m:r>
                          <a:rPr lang="en-US" sz="2000" i="1">
                            <a:solidFill>
                              <a:prstClr val="black"/>
                            </a:solidFill>
                            <a:latin typeface="Cambria Math" panose="02040503050406030204" pitchFamily="18" charset="0"/>
                          </a:rPr>
                          <m:t>18</m:t>
                        </m:r>
                      </m:sup>
                    </m:sSup>
                  </m:oMath>
                </a14:m>
                <a:r>
                  <a:rPr lang="en-US" sz="2000" dirty="0">
                    <a:solidFill>
                      <a:prstClr val="black"/>
                    </a:solidFill>
                  </a:rPr>
                  <a:t> Wei = 1 Ether) </a:t>
                </a:r>
              </a:p>
              <a:p>
                <a:pPr lvl="1"/>
                <a:endParaRPr lang="en-US" dirty="0">
                  <a:solidFill>
                    <a:prstClr val="black"/>
                  </a:solidFill>
                  <a:latin typeface="Courier New" panose="02070309020205020404" pitchFamily="49" charset="0"/>
                  <a:cs typeface="Courier New" panose="02070309020205020404" pitchFamily="49" charset="0"/>
                </a:endParaRPr>
              </a:p>
              <a:p>
                <a:pPr marL="0" indent="0">
                  <a:buNone/>
                </a:pPr>
                <a:r>
                  <a:rPr lang="en-US" sz="2000" b="1" dirty="0">
                    <a:solidFill>
                      <a:srgbClr val="8F2100"/>
                    </a:solidFill>
                    <a:latin typeface="Courier New" panose="02070309020205020404" pitchFamily="49" charset="0"/>
                    <a:cs typeface="Courier New" panose="02070309020205020404" pitchFamily="49" charset="0"/>
                  </a:rPr>
                  <a:t>address </a:t>
                </a:r>
                <a:r>
                  <a:rPr lang="en-US" sz="2000" dirty="0">
                    <a:solidFill>
                      <a:srgbClr val="000000"/>
                    </a:solidFill>
                    <a:latin typeface="Courier New" panose="02070309020205020404" pitchFamily="49" charset="0"/>
                    <a:cs typeface="Courier New" panose="02070309020205020404" pitchFamily="49" charset="0"/>
                  </a:rPr>
                  <a:t>x </a:t>
                </a:r>
                <a:r>
                  <a:rPr lang="en-US" sz="2000" dirty="0">
                    <a:solidFill>
                      <a:srgbClr val="666666"/>
                    </a:solidFill>
                    <a:latin typeface="Courier New" panose="02070309020205020404" pitchFamily="49" charset="0"/>
                    <a:cs typeface="Courier New" panose="02070309020205020404" pitchFamily="49" charset="0"/>
                  </a:rPr>
                  <a:t>= </a:t>
                </a:r>
                <a:r>
                  <a:rPr lang="en-US" sz="2000" dirty="0">
                    <a:solidFill>
                      <a:srgbClr val="21804F"/>
                    </a:solidFill>
                    <a:latin typeface="Courier New" panose="02070309020205020404" pitchFamily="49" charset="0"/>
                    <a:cs typeface="Courier New" panose="02070309020205020404" pitchFamily="49" charset="0"/>
                  </a:rPr>
                  <a:t>0x123</a:t>
                </a:r>
                <a:r>
                  <a:rPr lang="en-US" sz="2000" dirty="0">
                    <a:solidFill>
                      <a:srgbClr val="000000"/>
                    </a:solidFill>
                    <a:latin typeface="Courier New" panose="02070309020205020404" pitchFamily="49" charset="0"/>
                    <a:cs typeface="Courier New" panose="02070309020205020404" pitchFamily="49" charset="0"/>
                  </a:rPr>
                  <a:t>;</a:t>
                </a:r>
              </a:p>
              <a:p>
                <a:pPr marL="0" indent="0">
                  <a:buNone/>
                </a:pPr>
                <a:r>
                  <a:rPr lang="en-US" sz="2000" b="1" dirty="0">
                    <a:solidFill>
                      <a:srgbClr val="8F2100"/>
                    </a:solidFill>
                    <a:latin typeface="Courier New" panose="02070309020205020404" pitchFamily="49" charset="0"/>
                    <a:cs typeface="Courier New" panose="02070309020205020404" pitchFamily="49" charset="0"/>
                  </a:rPr>
                  <a:t>address </a:t>
                </a:r>
                <a:r>
                  <a:rPr lang="en-US" sz="2000" dirty="0" err="1">
                    <a:solidFill>
                      <a:srgbClr val="000000"/>
                    </a:solidFill>
                    <a:latin typeface="Courier New" panose="02070309020205020404" pitchFamily="49" charset="0"/>
                    <a:cs typeface="Courier New" panose="02070309020205020404" pitchFamily="49" charset="0"/>
                  </a:rPr>
                  <a:t>myAddress</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66666"/>
                    </a:solidFill>
                    <a:latin typeface="Courier New" panose="02070309020205020404" pitchFamily="49" charset="0"/>
                    <a:cs typeface="Courier New" panose="02070309020205020404" pitchFamily="49" charset="0"/>
                  </a:rPr>
                  <a:t>= </a:t>
                </a:r>
                <a:r>
                  <a:rPr lang="en-US" sz="2000" b="1" dirty="0">
                    <a:solidFill>
                      <a:srgbClr val="007121"/>
                    </a:solidFill>
                    <a:latin typeface="Courier New" panose="02070309020205020404" pitchFamily="49" charset="0"/>
                    <a:cs typeface="Courier New" panose="02070309020205020404" pitchFamily="49" charset="0"/>
                  </a:rPr>
                  <a:t>this</a:t>
                </a:r>
                <a:r>
                  <a:rPr lang="en-US" sz="2000" dirty="0">
                    <a:solidFill>
                      <a:srgbClr val="000000"/>
                    </a:solidFill>
                    <a:latin typeface="Courier New" panose="02070309020205020404" pitchFamily="49" charset="0"/>
                    <a:cs typeface="Courier New" panose="02070309020205020404" pitchFamily="49" charset="0"/>
                  </a:rPr>
                  <a:t>;</a:t>
                </a:r>
              </a:p>
              <a:p>
                <a:pPr marL="0" indent="0">
                  <a:buNone/>
                </a:pPr>
                <a:r>
                  <a:rPr lang="en-US" sz="2000" b="1" dirty="0">
                    <a:solidFill>
                      <a:srgbClr val="007121"/>
                    </a:solidFill>
                    <a:latin typeface="Courier New" panose="02070309020205020404" pitchFamily="49" charset="0"/>
                    <a:cs typeface="Courier New" panose="02070309020205020404" pitchFamily="49" charset="0"/>
                  </a:rPr>
                  <a:t>if </a:t>
                </a:r>
                <a:r>
                  <a:rPr lang="en-US" sz="2000" dirty="0">
                    <a:solidFill>
                      <a:srgbClr val="00000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x.balance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66666"/>
                    </a:solidFill>
                    <a:latin typeface="Courier New" panose="02070309020205020404" pitchFamily="49" charset="0"/>
                    <a:cs typeface="Courier New" panose="02070309020205020404" pitchFamily="49" charset="0"/>
                  </a:rPr>
                  <a:t>&lt; </a:t>
                </a:r>
                <a:r>
                  <a:rPr lang="en-US" sz="2000" dirty="0">
                    <a:solidFill>
                      <a:srgbClr val="21804F"/>
                    </a:solidFill>
                    <a:latin typeface="Courier New" panose="02070309020205020404" pitchFamily="49" charset="0"/>
                    <a:cs typeface="Courier New" panose="02070309020205020404" pitchFamily="49" charset="0"/>
                  </a:rPr>
                  <a:t>10 </a:t>
                </a:r>
                <a:r>
                  <a:rPr lang="en-US" sz="2000" dirty="0">
                    <a:solidFill>
                      <a:srgbClr val="666666"/>
                    </a:solidFill>
                    <a:latin typeface="Courier New" panose="02070309020205020404" pitchFamily="49" charset="0"/>
                    <a:cs typeface="Courier New" panose="02070309020205020404" pitchFamily="49" charset="0"/>
                  </a:rPr>
                  <a:t>&amp;&amp; </a:t>
                </a:r>
                <a:r>
                  <a:rPr lang="en-US" sz="2000" dirty="0" err="1">
                    <a:solidFill>
                      <a:srgbClr val="000000"/>
                    </a:solidFill>
                    <a:latin typeface="Courier New" panose="02070309020205020404" pitchFamily="49" charset="0"/>
                    <a:cs typeface="Courier New" panose="02070309020205020404" pitchFamily="49" charset="0"/>
                  </a:rPr>
                  <a:t>myAddress.balance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66666"/>
                    </a:solidFill>
                    <a:latin typeface="Courier New" panose="02070309020205020404" pitchFamily="49" charset="0"/>
                    <a:cs typeface="Courier New" panose="02070309020205020404" pitchFamily="49" charset="0"/>
                  </a:rPr>
                  <a:t>&gt;= </a:t>
                </a:r>
                <a:r>
                  <a:rPr lang="en-US" sz="2000" dirty="0">
                    <a:solidFill>
                      <a:srgbClr val="21804F"/>
                    </a:solidFill>
                    <a:latin typeface="Courier New" panose="02070309020205020404" pitchFamily="49" charset="0"/>
                    <a:cs typeface="Courier New" panose="02070309020205020404" pitchFamily="49" charset="0"/>
                  </a:rPr>
                  <a:t>10</a:t>
                </a:r>
                <a:r>
                  <a:rPr lang="en-US" sz="2000" dirty="0">
                    <a:solidFill>
                      <a:srgbClr val="000000"/>
                    </a:solidFill>
                    <a:latin typeface="Courier New" panose="02070309020205020404" pitchFamily="49" charset="0"/>
                    <a:cs typeface="Courier New" panose="02070309020205020404" pitchFamily="49" charset="0"/>
                  </a:rPr>
                  <a:t>)</a:t>
                </a:r>
              </a:p>
              <a:p>
                <a:pPr marL="0" indent="0">
                  <a:buNone/>
                </a:pP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x.transfer</a:t>
                </a:r>
                <a:r>
                  <a:rPr lang="en-US" sz="2000" dirty="0">
                    <a:solidFill>
                      <a:srgbClr val="000000"/>
                    </a:solidFill>
                    <a:latin typeface="Courier New" panose="02070309020205020404" pitchFamily="49" charset="0"/>
                    <a:cs typeface="Courier New" panose="02070309020205020404" pitchFamily="49" charset="0"/>
                  </a:rPr>
                  <a:t>(</a:t>
                </a:r>
                <a:r>
                  <a:rPr lang="en-US" sz="2000" dirty="0">
                    <a:solidFill>
                      <a:srgbClr val="21804F"/>
                    </a:solidFill>
                    <a:latin typeface="Courier New" panose="02070309020205020404" pitchFamily="49" charset="0"/>
                    <a:cs typeface="Courier New" panose="02070309020205020404" pitchFamily="49" charset="0"/>
                  </a:rPr>
                  <a:t>10</a:t>
                </a:r>
                <a:r>
                  <a:rPr lang="en-US" sz="2000" dirty="0">
                    <a:solidFill>
                      <a:srgbClr val="000000"/>
                    </a:solidFill>
                    <a:latin typeface="Courier New" panose="02070309020205020404" pitchFamily="49" charset="0"/>
                    <a:cs typeface="Courier New" panose="02070309020205020404" pitchFamily="49" charset="0"/>
                  </a:rPr>
                  <a:t>); </a:t>
                </a:r>
                <a:r>
                  <a:rPr lang="en-US" i="1" dirty="0">
                    <a:solidFill>
                      <a:schemeClr val="accent1"/>
                    </a:solidFill>
                    <a:latin typeface="Courier New" panose="02070309020205020404" pitchFamily="49" charset="0"/>
                    <a:cs typeface="Courier New" panose="02070309020205020404" pitchFamily="49" charset="0"/>
                  </a:rPr>
                  <a:t>// transfer 10 </a:t>
                </a:r>
                <a:r>
                  <a:rPr lang="en-US" i="1" dirty="0" err="1">
                    <a:solidFill>
                      <a:schemeClr val="accent1"/>
                    </a:solidFill>
                    <a:latin typeface="Courier New" panose="02070309020205020404" pitchFamily="49" charset="0"/>
                    <a:cs typeface="Courier New" panose="02070309020205020404" pitchFamily="49" charset="0"/>
                  </a:rPr>
                  <a:t>wei</a:t>
                </a:r>
                <a:r>
                  <a:rPr lang="en-US" i="1" dirty="0">
                    <a:solidFill>
                      <a:schemeClr val="accent1"/>
                    </a:solidFill>
                    <a:latin typeface="Courier New" panose="02070309020205020404" pitchFamily="49" charset="0"/>
                    <a:cs typeface="Courier New" panose="02070309020205020404" pitchFamily="49" charset="0"/>
                  </a:rPr>
                  <a:t>!</a:t>
                </a:r>
              </a:p>
              <a:p>
                <a:pPr marL="0" indent="0">
                  <a:buNone/>
                </a:pPr>
                <a:r>
                  <a:rPr lang="en-US" dirty="0" err="1">
                    <a:solidFill>
                      <a:srgbClr val="000000"/>
                    </a:solidFill>
                    <a:latin typeface="Courier New" panose="02070309020205020404" pitchFamily="49" charset="0"/>
                    <a:cs typeface="Courier New" panose="02070309020205020404" pitchFamily="49" charset="0"/>
                  </a:rPr>
                  <a:t>x.transfer</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21804F"/>
                    </a:solidFill>
                    <a:latin typeface="Courier New" panose="02070309020205020404" pitchFamily="49" charset="0"/>
                    <a:cs typeface="Courier New" panose="02070309020205020404" pitchFamily="49" charset="0"/>
                  </a:rPr>
                  <a:t>10</a:t>
                </a:r>
                <a:r>
                  <a:rPr lang="en-US" dirty="0">
                    <a:solidFill>
                      <a:srgbClr val="000000"/>
                    </a:solidFill>
                    <a:latin typeface="Courier New" panose="02070309020205020404" pitchFamily="49" charset="0"/>
                    <a:cs typeface="Courier New" panose="02070309020205020404" pitchFamily="49" charset="0"/>
                  </a:rPr>
                  <a:t> * </a:t>
                </a:r>
                <a:r>
                  <a:rPr lang="en-US" dirty="0">
                    <a:solidFill>
                      <a:srgbClr val="21804F"/>
                    </a:solidFill>
                    <a:latin typeface="Courier New" panose="02070309020205020404" pitchFamily="49" charset="0"/>
                    <a:cs typeface="Courier New" panose="02070309020205020404" pitchFamily="49" charset="0"/>
                  </a:rPr>
                  <a:t>1</a:t>
                </a:r>
                <a:r>
                  <a:rPr lang="en-US" dirty="0">
                    <a:solidFill>
                      <a:srgbClr val="000000"/>
                    </a:solidFill>
                    <a:latin typeface="Courier New" panose="02070309020205020404" pitchFamily="49" charset="0"/>
                    <a:cs typeface="Courier New" panose="02070309020205020404" pitchFamily="49" charset="0"/>
                  </a:rPr>
                  <a:t> ether); </a:t>
                </a:r>
                <a:r>
                  <a:rPr lang="en-US" i="1" dirty="0">
                    <a:solidFill>
                      <a:schemeClr val="accent1"/>
                    </a:solidFill>
                    <a:latin typeface="Courier New" panose="02070309020205020404" pitchFamily="49" charset="0"/>
                    <a:cs typeface="Courier New" panose="02070309020205020404" pitchFamily="49" charset="0"/>
                  </a:rPr>
                  <a:t>// transfer 10 ether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241" b="-980"/>
                </a:stretch>
              </a:blipFill>
            </p:spPr>
            <p:txBody>
              <a:bodyPr/>
              <a:lstStyle/>
              <a:p>
                <a:r>
                  <a:rPr lang="en-US">
                    <a:noFill/>
                  </a:rPr>
                  <a:t> </a:t>
                </a:r>
              </a:p>
            </p:txBody>
          </p:sp>
        </mc:Fallback>
      </mc:AlternateContent>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75</a:t>
            </a:fld>
            <a:endParaRPr lang="en-US"/>
          </a:p>
        </p:txBody>
      </p:sp>
    </p:spTree>
    <p:extLst>
      <p:ext uri="{BB962C8B-B14F-4D97-AF65-F5344CB8AC3E}">
        <p14:creationId xmlns:p14="http://schemas.microsoft.com/office/powerpoint/2010/main" val="12950968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Types: Address</a:t>
            </a:r>
          </a:p>
        </p:txBody>
      </p:sp>
      <p:sp>
        <p:nvSpPr>
          <p:cNvPr id="3" name="Content Placeholder 2"/>
          <p:cNvSpPr>
            <a:spLocks noGrp="1"/>
          </p:cNvSpPr>
          <p:nvPr>
            <p:ph idx="1"/>
          </p:nvPr>
        </p:nvSpPr>
        <p:spPr/>
        <p:txBody>
          <a:bodyPr>
            <a:normAutofit/>
          </a:bodyPr>
          <a:lstStyle/>
          <a:p>
            <a:r>
              <a:rPr lang="en-US" sz="2400" dirty="0">
                <a:latin typeface="Courier New" panose="02070309020205020404" pitchFamily="49" charset="0"/>
                <a:cs typeface="Courier New" panose="02070309020205020404" pitchFamily="49" charset="0"/>
              </a:rPr>
              <a:t>call, </a:t>
            </a:r>
            <a:r>
              <a:rPr lang="en-US" sz="2400" dirty="0" err="1">
                <a:latin typeface="Courier New" panose="02070309020205020404" pitchFamily="49" charset="0"/>
                <a:cs typeface="Courier New" panose="02070309020205020404" pitchFamily="49" charset="0"/>
              </a:rPr>
              <a:t>callcode</a:t>
            </a:r>
            <a:r>
              <a:rPr lang="en-US" sz="2400" dirty="0">
                <a:latin typeface="Courier New" panose="02070309020205020404" pitchFamily="49" charset="0"/>
                <a:cs typeface="Courier New" panose="02070309020205020404" pitchFamily="49" charset="0"/>
              </a:rPr>
              <a:t> or </a:t>
            </a:r>
            <a:r>
              <a:rPr lang="en-US" sz="2400" dirty="0" err="1">
                <a:latin typeface="Courier New" panose="02070309020205020404" pitchFamily="49" charset="0"/>
                <a:cs typeface="Courier New" panose="02070309020205020404" pitchFamily="49" charset="0"/>
              </a:rPr>
              <a:t>delegatecall</a:t>
            </a:r>
            <a:r>
              <a:rPr lang="en-US" dirty="0"/>
              <a:t>: Allows interaction with a contract without need to know the contract’s structure (</a:t>
            </a:r>
            <a:r>
              <a:rPr lang="en-US" b="0" i="0" dirty="0">
                <a:solidFill>
                  <a:srgbClr val="474747"/>
                </a:solidFill>
                <a:effectLst/>
                <a:highlight>
                  <a:srgbClr val="FFFFFF"/>
                </a:highlight>
                <a:latin typeface="Google Sans"/>
              </a:rPr>
              <a:t>Application Binary Interface - </a:t>
            </a:r>
            <a:r>
              <a:rPr lang="en-US" dirty="0"/>
              <a:t>ABI)</a:t>
            </a:r>
          </a:p>
          <a:p>
            <a:pPr marL="0" indent="0">
              <a:buNone/>
            </a:pPr>
            <a:r>
              <a:rPr lang="en-US" sz="2000" b="1" dirty="0">
                <a:solidFill>
                  <a:srgbClr val="8F2100"/>
                </a:solidFill>
                <a:latin typeface="Courier New" panose="02070309020205020404" pitchFamily="49" charset="0"/>
                <a:cs typeface="Courier New" panose="02070309020205020404" pitchFamily="49" charset="0"/>
              </a:rPr>
              <a:t>address </a:t>
            </a:r>
            <a:r>
              <a:rPr lang="en-US" sz="2000" dirty="0" err="1">
                <a:solidFill>
                  <a:srgbClr val="000000"/>
                </a:solidFill>
                <a:latin typeface="Courier New" panose="02070309020205020404" pitchFamily="49" charset="0"/>
                <a:cs typeface="Courier New" panose="02070309020205020404" pitchFamily="49" charset="0"/>
              </a:rPr>
              <a:t>nameReg</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66666"/>
                </a:solidFill>
                <a:latin typeface="Courier New" panose="02070309020205020404" pitchFamily="49" charset="0"/>
                <a:cs typeface="Courier New" panose="02070309020205020404" pitchFamily="49" charset="0"/>
              </a:rPr>
              <a:t>= </a:t>
            </a:r>
            <a:r>
              <a:rPr lang="en-US" sz="2000" dirty="0">
                <a:solidFill>
                  <a:srgbClr val="21804F"/>
                </a:solidFill>
                <a:latin typeface="Courier New" panose="02070309020205020404" pitchFamily="49" charset="0"/>
                <a:cs typeface="Courier New" panose="02070309020205020404" pitchFamily="49" charset="0"/>
              </a:rPr>
              <a:t>0x72ba7d8e73fe8eb666ea66babc8116a41bfb10e2</a:t>
            </a:r>
            <a:r>
              <a:rPr lang="en-US" sz="2000" dirty="0">
                <a:solidFill>
                  <a:srgbClr val="000000"/>
                </a:solidFill>
                <a:latin typeface="Courier New" panose="02070309020205020404" pitchFamily="49" charset="0"/>
                <a:cs typeface="Courier New" panose="02070309020205020404" pitchFamily="49" charset="0"/>
              </a:rPr>
              <a:t>;</a:t>
            </a:r>
          </a:p>
          <a:p>
            <a:pPr marL="0" indent="0">
              <a:buNone/>
            </a:pPr>
            <a:r>
              <a:rPr lang="en-US" sz="2000" dirty="0" err="1">
                <a:solidFill>
                  <a:srgbClr val="000000"/>
                </a:solidFill>
                <a:latin typeface="Courier New" panose="02070309020205020404" pitchFamily="49" charset="0"/>
                <a:cs typeface="Courier New" panose="02070309020205020404" pitchFamily="49" charset="0"/>
              </a:rPr>
              <a:t>nameReg.call</a:t>
            </a:r>
            <a:r>
              <a:rPr lang="en-US" sz="2000" dirty="0">
                <a:solidFill>
                  <a:srgbClr val="000000"/>
                </a:solidFill>
                <a:latin typeface="Courier New" panose="02070309020205020404" pitchFamily="49" charset="0"/>
                <a:cs typeface="Courier New" panose="02070309020205020404" pitchFamily="49" charset="0"/>
              </a:rPr>
              <a:t>(</a:t>
            </a:r>
            <a:r>
              <a:rPr lang="en-US" sz="2000" dirty="0">
                <a:solidFill>
                  <a:srgbClr val="4071A1"/>
                </a:solidFill>
                <a:latin typeface="Courier New" panose="02070309020205020404" pitchFamily="49" charset="0"/>
                <a:cs typeface="Courier New" panose="02070309020205020404" pitchFamily="49" charset="0"/>
              </a:rPr>
              <a:t>"register"</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4071A1"/>
                </a:solidFill>
                <a:latin typeface="Courier New" panose="02070309020205020404" pitchFamily="49" charset="0"/>
                <a:cs typeface="Courier New" panose="02070309020205020404" pitchFamily="49" charset="0"/>
              </a:rPr>
              <a:t>"</a:t>
            </a:r>
            <a:r>
              <a:rPr lang="en-US" sz="2000" dirty="0" err="1">
                <a:solidFill>
                  <a:srgbClr val="4071A1"/>
                </a:solidFill>
                <a:latin typeface="Courier New" panose="02070309020205020404" pitchFamily="49" charset="0"/>
                <a:cs typeface="Courier New" panose="02070309020205020404" pitchFamily="49" charset="0"/>
              </a:rPr>
              <a:t>MyName</a:t>
            </a:r>
            <a:r>
              <a:rPr lang="en-US" sz="2000" dirty="0">
                <a:solidFill>
                  <a:srgbClr val="4071A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r>
              <a:rPr lang="en-US" dirty="0"/>
              <a:t>However, these functions are very low-level functions and may cause security issues if the contract called contains malicious/problematic codes. Should only be used as a last resort</a:t>
            </a:r>
          </a:p>
          <a:p>
            <a:r>
              <a:rPr lang="en-US" dirty="0"/>
              <a:t>Usually, to access another contract, one should call a function using contract interfaces (later)</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76</a:t>
            </a:fld>
            <a:endParaRPr lang="en-US"/>
          </a:p>
        </p:txBody>
      </p:sp>
    </p:spTree>
    <p:extLst>
      <p:ext uri="{BB962C8B-B14F-4D97-AF65-F5344CB8AC3E}">
        <p14:creationId xmlns:p14="http://schemas.microsoft.com/office/powerpoint/2010/main" val="41492905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Types: Byte arrays/String</a:t>
            </a:r>
          </a:p>
        </p:txBody>
      </p:sp>
      <p:sp>
        <p:nvSpPr>
          <p:cNvPr id="3" name="Content Placeholder 2"/>
          <p:cNvSpPr>
            <a:spLocks noGrp="1"/>
          </p:cNvSpPr>
          <p:nvPr>
            <p:ph idx="1"/>
          </p:nvPr>
        </p:nvSpPr>
        <p:spPr/>
        <p:txBody>
          <a:bodyPr>
            <a:normAutofit/>
          </a:bodyPr>
          <a:lstStyle/>
          <a:p>
            <a:r>
              <a:rPr lang="en-US" sz="2400" dirty="0">
                <a:latin typeface="Courier New" panose="02070309020205020404" pitchFamily="49" charset="0"/>
                <a:cs typeface="Courier New" panose="02070309020205020404" pitchFamily="49" charset="0"/>
              </a:rPr>
              <a:t>bytes1,bytes2,…, bytes32</a:t>
            </a:r>
            <a:r>
              <a:rPr lang="en-US" dirty="0"/>
              <a:t>: Fixed-size byte arrays (can think of each byte (8-bit) as a character or a 2-digit hexadecimal number) </a:t>
            </a:r>
          </a:p>
          <a:p>
            <a:pPr lvl="0"/>
            <a:r>
              <a:rPr lang="en-US" sz="2600" dirty="0">
                <a:solidFill>
                  <a:prstClr val="black"/>
                </a:solidFill>
              </a:rPr>
              <a:t>Comparisons: </a:t>
            </a:r>
            <a:r>
              <a:rPr lang="en-US" sz="2000" dirty="0">
                <a:solidFill>
                  <a:prstClr val="black"/>
                </a:solidFill>
                <a:latin typeface="Courier New" panose="02070309020205020404" pitchFamily="49" charset="0"/>
                <a:cs typeface="Courier New" panose="02070309020205020404" pitchFamily="49" charset="0"/>
              </a:rPr>
              <a:t>&lt;=,</a:t>
            </a:r>
            <a:r>
              <a:rPr lang="en-US" sz="2200" dirty="0">
                <a:solidFill>
                  <a:prstClr val="black"/>
                </a:solidFill>
              </a:rPr>
              <a:t> </a:t>
            </a:r>
            <a:r>
              <a:rPr lang="en-US" sz="2000" dirty="0">
                <a:solidFill>
                  <a:prstClr val="black"/>
                </a:solidFill>
                <a:latin typeface="Courier New" panose="02070309020205020404" pitchFamily="49" charset="0"/>
                <a:cs typeface="Courier New" panose="02070309020205020404" pitchFamily="49" charset="0"/>
              </a:rPr>
              <a:t>&lt;,</a:t>
            </a:r>
            <a:r>
              <a:rPr lang="en-US" sz="2200" dirty="0">
                <a:solidFill>
                  <a:prstClr val="black"/>
                </a:solidFill>
              </a:rPr>
              <a:t> </a:t>
            </a:r>
            <a:r>
              <a:rPr lang="en-US" sz="2000" dirty="0">
                <a:solidFill>
                  <a:prstClr val="black"/>
                </a:solidFill>
                <a:latin typeface="Courier New" panose="02070309020205020404" pitchFamily="49" charset="0"/>
                <a:cs typeface="Courier New" panose="02070309020205020404" pitchFamily="49" charset="0"/>
              </a:rPr>
              <a:t>==,</a:t>
            </a:r>
            <a:r>
              <a:rPr lang="en-US" sz="2200" dirty="0">
                <a:solidFill>
                  <a:prstClr val="black"/>
                </a:solidFill>
              </a:rPr>
              <a:t> </a:t>
            </a:r>
            <a:r>
              <a:rPr lang="en-US" sz="2000" dirty="0">
                <a:solidFill>
                  <a:prstClr val="black"/>
                </a:solidFill>
                <a:latin typeface="Courier New" panose="02070309020205020404" pitchFamily="49" charset="0"/>
                <a:cs typeface="Courier New" panose="02070309020205020404" pitchFamily="49" charset="0"/>
              </a:rPr>
              <a:t>!=,</a:t>
            </a:r>
            <a:r>
              <a:rPr lang="en-US" sz="2200" dirty="0">
                <a:solidFill>
                  <a:prstClr val="black"/>
                </a:solidFill>
              </a:rPr>
              <a:t> </a:t>
            </a:r>
            <a:r>
              <a:rPr lang="en-US" sz="2000" dirty="0">
                <a:solidFill>
                  <a:prstClr val="black"/>
                </a:solidFill>
                <a:latin typeface="Courier New" panose="02070309020205020404" pitchFamily="49" charset="0"/>
                <a:cs typeface="Courier New" panose="02070309020205020404" pitchFamily="49" charset="0"/>
              </a:rPr>
              <a:t>&gt;=,</a:t>
            </a:r>
            <a:r>
              <a:rPr lang="en-US" sz="2200" dirty="0">
                <a:solidFill>
                  <a:prstClr val="black"/>
                </a:solidFill>
              </a:rPr>
              <a:t> </a:t>
            </a:r>
            <a:r>
              <a:rPr lang="en-US" sz="2000" dirty="0">
                <a:solidFill>
                  <a:prstClr val="black"/>
                </a:solidFill>
                <a:latin typeface="Courier New" panose="02070309020205020404" pitchFamily="49" charset="0"/>
                <a:cs typeface="Courier New" panose="02070309020205020404" pitchFamily="49" charset="0"/>
              </a:rPr>
              <a:t>&gt;</a:t>
            </a:r>
            <a:r>
              <a:rPr lang="en-US" sz="2200" dirty="0">
                <a:solidFill>
                  <a:prstClr val="black"/>
                </a:solidFill>
              </a:rPr>
              <a:t> </a:t>
            </a:r>
          </a:p>
          <a:p>
            <a:pPr lvl="0"/>
            <a:r>
              <a:rPr lang="en-US" sz="2400" dirty="0">
                <a:solidFill>
                  <a:prstClr val="black"/>
                </a:solidFill>
              </a:rPr>
              <a:t>Index Access</a:t>
            </a:r>
            <a:r>
              <a:rPr lang="en-US" sz="2200" dirty="0">
                <a:solidFill>
                  <a:prstClr val="black"/>
                </a:solidFill>
              </a:rPr>
              <a:t>: If </a:t>
            </a:r>
            <a:r>
              <a:rPr lang="en-US" sz="2200" dirty="0">
                <a:solidFill>
                  <a:prstClr val="black"/>
                </a:solidFill>
                <a:latin typeface="Courier New" panose="02070309020205020404" pitchFamily="49" charset="0"/>
                <a:cs typeface="Courier New" panose="02070309020205020404" pitchFamily="49" charset="0"/>
              </a:rPr>
              <a:t>x</a:t>
            </a:r>
            <a:r>
              <a:rPr lang="en-US" sz="2200" dirty="0">
                <a:solidFill>
                  <a:prstClr val="black"/>
                </a:solidFill>
              </a:rPr>
              <a:t> is of type </a:t>
            </a:r>
            <a:r>
              <a:rPr lang="en-US" sz="2200" dirty="0" err="1">
                <a:solidFill>
                  <a:prstClr val="black"/>
                </a:solidFill>
                <a:latin typeface="Courier New" panose="02070309020205020404" pitchFamily="49" charset="0"/>
                <a:cs typeface="Courier New" panose="02070309020205020404" pitchFamily="49" charset="0"/>
              </a:rPr>
              <a:t>bytesI</a:t>
            </a:r>
            <a:r>
              <a:rPr lang="en-US" sz="2200" dirty="0">
                <a:solidFill>
                  <a:prstClr val="black"/>
                </a:solidFill>
              </a:rPr>
              <a:t>, then </a:t>
            </a:r>
            <a:br>
              <a:rPr lang="en-US" sz="2200" dirty="0">
                <a:solidFill>
                  <a:prstClr val="black"/>
                </a:solidFill>
              </a:rPr>
            </a:br>
            <a:r>
              <a:rPr lang="en-US" sz="2200" dirty="0">
                <a:solidFill>
                  <a:prstClr val="black"/>
                </a:solidFill>
                <a:latin typeface="Courier New" panose="02070309020205020404" pitchFamily="49" charset="0"/>
                <a:cs typeface="Courier New" panose="02070309020205020404" pitchFamily="49" charset="0"/>
              </a:rPr>
              <a:t>x[k]</a:t>
            </a:r>
            <a:r>
              <a:rPr lang="en-US" sz="2200" dirty="0">
                <a:solidFill>
                  <a:prstClr val="black"/>
                </a:solidFill>
              </a:rPr>
              <a:t> for </a:t>
            </a:r>
            <a:r>
              <a:rPr lang="en-US" sz="2200" dirty="0">
                <a:solidFill>
                  <a:prstClr val="black"/>
                </a:solidFill>
                <a:latin typeface="Courier New" panose="02070309020205020404" pitchFamily="49" charset="0"/>
                <a:cs typeface="Courier New" panose="02070309020205020404" pitchFamily="49" charset="0"/>
              </a:rPr>
              <a:t>0 &lt;= k &lt; I </a:t>
            </a:r>
            <a:r>
              <a:rPr lang="en-US" sz="2200" dirty="0">
                <a:solidFill>
                  <a:prstClr val="black"/>
                </a:solidFill>
              </a:rPr>
              <a:t>returns the </a:t>
            </a:r>
            <a:r>
              <a:rPr lang="en-US" sz="2200" dirty="0">
                <a:solidFill>
                  <a:prstClr val="black"/>
                </a:solidFill>
                <a:latin typeface="Courier New" panose="02070309020205020404" pitchFamily="49" charset="0"/>
                <a:cs typeface="Courier New" panose="02070309020205020404" pitchFamily="49" charset="0"/>
              </a:rPr>
              <a:t>k</a:t>
            </a:r>
            <a:r>
              <a:rPr lang="en-US" sz="2200" dirty="0">
                <a:solidFill>
                  <a:prstClr val="black"/>
                </a:solidFill>
              </a:rPr>
              <a:t> </a:t>
            </a:r>
            <a:r>
              <a:rPr lang="en-US" sz="2200" dirty="0" err="1">
                <a:solidFill>
                  <a:prstClr val="black"/>
                </a:solidFill>
              </a:rPr>
              <a:t>th</a:t>
            </a:r>
            <a:r>
              <a:rPr lang="en-US" sz="2200" dirty="0">
                <a:solidFill>
                  <a:prstClr val="black"/>
                </a:solidFill>
              </a:rPr>
              <a:t> byte (read-only).</a:t>
            </a:r>
          </a:p>
          <a:p>
            <a:pPr lvl="0"/>
            <a:r>
              <a:rPr lang="en-US" sz="2200" dirty="0">
                <a:solidFill>
                  <a:prstClr val="black"/>
                </a:solidFill>
                <a:latin typeface="Courier New" panose="02070309020205020404" pitchFamily="49" charset="0"/>
                <a:cs typeface="Courier New" panose="02070309020205020404" pitchFamily="49" charset="0"/>
              </a:rPr>
              <a:t>.length: </a:t>
            </a:r>
            <a:r>
              <a:rPr lang="en-US" sz="2200" dirty="0">
                <a:solidFill>
                  <a:prstClr val="black"/>
                </a:solidFill>
              </a:rPr>
              <a:t>gives the length of the array</a:t>
            </a:r>
          </a:p>
          <a:p>
            <a:pPr lvl="0"/>
            <a:r>
              <a:rPr lang="en-US" sz="2200" dirty="0">
                <a:solidFill>
                  <a:prstClr val="black"/>
                </a:solidFill>
                <a:latin typeface="Courier New" panose="02070309020205020404" pitchFamily="49" charset="0"/>
                <a:cs typeface="Courier New" panose="02070309020205020404" pitchFamily="49" charset="0"/>
              </a:rPr>
              <a:t>bytes, string</a:t>
            </a:r>
            <a:r>
              <a:rPr lang="en-US" sz="2200" dirty="0">
                <a:solidFill>
                  <a:prstClr val="black"/>
                </a:solidFill>
              </a:rPr>
              <a:t>: dynamically sized byte arrays (string is UTF-8 encoded, i.e., a character array). Size determined at run-time.</a:t>
            </a:r>
          </a:p>
          <a:p>
            <a:pPr marL="0" indent="0">
              <a:buNone/>
            </a:pPr>
            <a:endParaRPr lang="en-US" sz="2200" dirty="0">
              <a:solidFill>
                <a:prstClr val="black"/>
              </a:solidFill>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77</a:t>
            </a:fld>
            <a:endParaRPr lang="en-US"/>
          </a:p>
        </p:txBody>
      </p:sp>
    </p:spTree>
    <p:extLst>
      <p:ext uri="{BB962C8B-B14F-4D97-AF65-F5344CB8AC3E}">
        <p14:creationId xmlns:p14="http://schemas.microsoft.com/office/powerpoint/2010/main" val="148471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Literals</a:t>
            </a:r>
          </a:p>
        </p:txBody>
      </p:sp>
      <p:sp>
        <p:nvSpPr>
          <p:cNvPr id="3" name="Content Placeholder 2"/>
          <p:cNvSpPr>
            <a:spLocks noGrp="1"/>
          </p:cNvSpPr>
          <p:nvPr>
            <p:ph idx="1"/>
          </p:nvPr>
        </p:nvSpPr>
        <p:spPr/>
        <p:txBody>
          <a:bodyPr>
            <a:normAutofit/>
          </a:bodyPr>
          <a:lstStyle/>
          <a:p>
            <a:r>
              <a:rPr lang="en-US" dirty="0"/>
              <a:t>One can use decimals or scientific notations for </a:t>
            </a:r>
            <a:r>
              <a:rPr lang="en-US" dirty="0">
                <a:solidFill>
                  <a:srgbClr val="00B050"/>
                </a:solidFill>
              </a:rPr>
              <a:t>literal numbers</a:t>
            </a:r>
          </a:p>
          <a:p>
            <a:pPr marL="0" indent="0">
              <a:buNone/>
            </a:pPr>
            <a:r>
              <a:rPr lang="en-US" sz="2000" dirty="0">
                <a:latin typeface="Courier New" panose="02070309020205020404" pitchFamily="49" charset="0"/>
                <a:cs typeface="Courier New" panose="02070309020205020404" pitchFamily="49" charset="0"/>
              </a:rPr>
              <a:t>2e10, -2e10, 2e-10, 2.5e1, .5 * 8, 2**8, 5/2</a:t>
            </a:r>
          </a:p>
          <a:p>
            <a:r>
              <a:rPr lang="en-US" dirty="0"/>
              <a:t>Literal numbers are kept with </a:t>
            </a:r>
            <a:r>
              <a:rPr lang="en-US" i="1" dirty="0"/>
              <a:t>precise values </a:t>
            </a:r>
            <a:r>
              <a:rPr lang="en-US" dirty="0"/>
              <a:t>until they are converted to non-literal values (e.g., assigned to an </a:t>
            </a:r>
            <a:r>
              <a:rPr lang="en-US" dirty="0" err="1">
                <a:latin typeface="Courier New" panose="02070309020205020404" pitchFamily="49" charset="0"/>
                <a:cs typeface="Courier New" panose="02070309020205020404" pitchFamily="49" charset="0"/>
              </a:rPr>
              <a:t>int</a:t>
            </a:r>
            <a:r>
              <a:rPr lang="en-US" dirty="0"/>
              <a:t> variable)</a:t>
            </a:r>
          </a:p>
          <a:p>
            <a:r>
              <a:rPr lang="en-US" dirty="0">
                <a:solidFill>
                  <a:srgbClr val="00B050"/>
                </a:solidFill>
              </a:rPr>
              <a:t>Address literals</a:t>
            </a:r>
            <a:r>
              <a:rPr lang="en-US" dirty="0"/>
              <a:t>: hexadecimal literals that pass checksum test </a:t>
            </a:r>
            <a:r>
              <a:rPr lang="en-US" sz="2000" dirty="0">
                <a:latin typeface="Courier New" panose="02070309020205020404" pitchFamily="49" charset="0"/>
                <a:cs typeface="Courier New" panose="02070309020205020404" pitchFamily="49" charset="0"/>
              </a:rPr>
              <a:t>0xdCad3a6d3569DF655070DEd06cb7A1b2Ccd1D3AF</a:t>
            </a:r>
          </a:p>
          <a:p>
            <a:r>
              <a:rPr lang="en-US" dirty="0">
                <a:solidFill>
                  <a:srgbClr val="00B050"/>
                </a:solidFill>
              </a:rPr>
              <a:t>String literals</a:t>
            </a:r>
            <a:r>
              <a:rPr lang="en-US" dirty="0"/>
              <a:t>: use double quotes or single quotes</a:t>
            </a:r>
          </a:p>
          <a:p>
            <a:pPr marL="0" indent="0">
              <a:buNone/>
            </a:pPr>
            <a:r>
              <a:rPr lang="en-US" sz="2200" dirty="0">
                <a:latin typeface="Courier New" panose="02070309020205020404" pitchFamily="49" charset="0"/>
                <a:cs typeface="Courier New" panose="02070309020205020404" pitchFamily="49" charset="0"/>
              </a:rPr>
              <a:t>”foo”, ’bar’</a:t>
            </a:r>
          </a:p>
          <a:p>
            <a:r>
              <a:rPr lang="en-US" sz="2600" dirty="0">
                <a:solidFill>
                  <a:srgbClr val="00B050"/>
                </a:solidFill>
              </a:rPr>
              <a:t>Hexadecimal literals</a:t>
            </a:r>
            <a:r>
              <a:rPr lang="en-US" sz="2600" dirty="0"/>
              <a:t>: </a:t>
            </a:r>
            <a:r>
              <a:rPr lang="en-US" sz="2200" dirty="0">
                <a:latin typeface="Courier New" panose="02070309020205020404" pitchFamily="49" charset="0"/>
                <a:cs typeface="Courier New" panose="02070309020205020404" pitchFamily="49" charset="0"/>
              </a:rPr>
              <a:t>hex”001122FF”</a:t>
            </a:r>
            <a:endParaRPr lang="en-US" sz="26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78</a:t>
            </a:fld>
            <a:endParaRPr lang="en-US"/>
          </a:p>
        </p:txBody>
      </p:sp>
    </p:spTree>
    <p:extLst>
      <p:ext uri="{BB962C8B-B14F-4D97-AF65-F5344CB8AC3E}">
        <p14:creationId xmlns:p14="http://schemas.microsoft.com/office/powerpoint/2010/main" val="939390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Literals</a:t>
            </a:r>
          </a:p>
        </p:txBody>
      </p:sp>
      <p:sp>
        <p:nvSpPr>
          <p:cNvPr id="3" name="Content Placeholder 2"/>
          <p:cNvSpPr>
            <a:spLocks noGrp="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pragma solidity ^0.4.16;</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contract </a:t>
            </a:r>
            <a:r>
              <a:rPr lang="en-US" sz="1800" dirty="0" err="1">
                <a:latin typeface="Courier New" panose="02070309020205020404" pitchFamily="49" charset="0"/>
                <a:cs typeface="Courier New" panose="02070309020205020404" pitchFamily="49" charset="0"/>
              </a:rPr>
              <a:t>testcode</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string public x = "Falcon Wins!";</a:t>
            </a:r>
          </a:p>
          <a:p>
            <a:pPr marL="0" indent="0">
              <a:buNone/>
            </a:pPr>
            <a:r>
              <a:rPr lang="en-US" sz="1800" dirty="0">
                <a:latin typeface="Courier New" panose="02070309020205020404" pitchFamily="49" charset="0"/>
                <a:cs typeface="Courier New" panose="02070309020205020404" pitchFamily="49" charset="0"/>
              </a:rPr>
              <a:t>	bytes public y = hex"46616c636f6e2057696e7321";</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uint</a:t>
            </a:r>
            <a:r>
              <a:rPr lang="en-US" sz="1800" dirty="0">
                <a:latin typeface="Courier New" panose="02070309020205020404" pitchFamily="49" charset="0"/>
                <a:cs typeface="Courier New" panose="02070309020205020404" pitchFamily="49" charset="0"/>
              </a:rPr>
              <a:t> public z = 2e10 + 256;</a:t>
            </a:r>
          </a:p>
          <a:p>
            <a:pPr marL="0" indent="0">
              <a:buNone/>
            </a:pPr>
            <a:r>
              <a:rPr lang="en-US" sz="1800" dirty="0">
                <a:latin typeface="Courier New" panose="02070309020205020404" pitchFamily="49" charset="0"/>
                <a:cs typeface="Courier New" panose="02070309020205020404" pitchFamily="49" charset="0"/>
              </a:rPr>
              <a:t>	address public </a:t>
            </a:r>
            <a:r>
              <a:rPr lang="en-US" sz="1800" dirty="0" err="1">
                <a:latin typeface="Courier New" panose="02070309020205020404" pitchFamily="49" charset="0"/>
                <a:cs typeface="Courier New" panose="02070309020205020404" pitchFamily="49" charset="0"/>
              </a:rPr>
              <a:t>addr</a:t>
            </a:r>
            <a:r>
              <a:rPr lang="en-US" sz="1800" dirty="0">
                <a:latin typeface="Courier New" panose="02070309020205020404" pitchFamily="49" charset="0"/>
                <a:cs typeface="Courier New" panose="02070309020205020404" pitchFamily="49" charset="0"/>
              </a:rPr>
              <a:t> = 	0xdCad3a6d3569DF655070DEd06cb7A1b2Ccd1D3AF;</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2400" dirty="0">
                <a:cs typeface="Courier New" panose="02070309020205020404" pitchFamily="49" charset="0"/>
              </a:rPr>
              <a:t>Note: the contents of x and y are in fact the same. Can use </a:t>
            </a:r>
            <a:r>
              <a:rPr lang="en-US" sz="2000" dirty="0">
                <a:latin typeface="Courier New" panose="02070309020205020404" pitchFamily="49" charset="0"/>
                <a:cs typeface="Courier New" panose="02070309020205020404" pitchFamily="49" charset="0"/>
              </a:rPr>
              <a:t>web3.toHex()</a:t>
            </a:r>
            <a:r>
              <a:rPr lang="en-US" sz="2400" dirty="0">
                <a:cs typeface="Courier New" panose="02070309020205020404" pitchFamily="49" charset="0"/>
              </a:rPr>
              <a:t> and </a:t>
            </a:r>
            <a:r>
              <a:rPr lang="en-US" sz="2000" dirty="0">
                <a:latin typeface="Courier New" panose="02070309020205020404" pitchFamily="49" charset="0"/>
                <a:cs typeface="Courier New" panose="02070309020205020404" pitchFamily="49" charset="0"/>
              </a:rPr>
              <a:t>web3.toUtf8()</a:t>
            </a:r>
            <a:r>
              <a:rPr lang="en-US" sz="2400" dirty="0">
                <a:cs typeface="Courier New" panose="02070309020205020404" pitchFamily="49" charset="0"/>
              </a:rPr>
              <a:t> in </a:t>
            </a:r>
            <a:r>
              <a:rPr lang="en-US" sz="2400" dirty="0" err="1">
                <a:cs typeface="Courier New" panose="02070309020205020404" pitchFamily="49" charset="0"/>
              </a:rPr>
              <a:t>geth</a:t>
            </a:r>
            <a:r>
              <a:rPr lang="en-US" sz="2400" dirty="0">
                <a:cs typeface="Courier New" panose="02070309020205020404" pitchFamily="49" charset="0"/>
              </a:rPr>
              <a:t> to convert between strings and hexadecimal numbers </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79</a:t>
            </a:fld>
            <a:endParaRPr lang="en-US"/>
          </a:p>
        </p:txBody>
      </p:sp>
    </p:spTree>
    <p:extLst>
      <p:ext uri="{BB962C8B-B14F-4D97-AF65-F5344CB8AC3E}">
        <p14:creationId xmlns:p14="http://schemas.microsoft.com/office/powerpoint/2010/main" val="182041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7906-ECA3-9EE8-67B6-B36C878BFFAB}"/>
              </a:ext>
            </a:extLst>
          </p:cNvPr>
          <p:cNvSpPr>
            <a:spLocks noGrp="1"/>
          </p:cNvSpPr>
          <p:nvPr>
            <p:ph type="title"/>
          </p:nvPr>
        </p:nvSpPr>
        <p:spPr/>
        <p:txBody>
          <a:bodyPr/>
          <a:lstStyle/>
          <a:p>
            <a:r>
              <a:rPr lang="en-US" dirty="0"/>
              <a:t>Big Data - Examples</a:t>
            </a:r>
          </a:p>
        </p:txBody>
      </p:sp>
      <p:sp>
        <p:nvSpPr>
          <p:cNvPr id="3" name="Content Placeholder 2">
            <a:extLst>
              <a:ext uri="{FF2B5EF4-FFF2-40B4-BE49-F238E27FC236}">
                <a16:creationId xmlns:a16="http://schemas.microsoft.com/office/drawing/2014/main" id="{6BA4E3F1-F93F-1E35-3219-147B46891FAF}"/>
              </a:ext>
            </a:extLst>
          </p:cNvPr>
          <p:cNvSpPr>
            <a:spLocks noGrp="1"/>
          </p:cNvSpPr>
          <p:nvPr>
            <p:ph idx="1"/>
          </p:nvPr>
        </p:nvSpPr>
        <p:spPr>
          <a:xfrm>
            <a:off x="767080" y="1253331"/>
            <a:ext cx="10515600" cy="4351338"/>
          </a:xfrm>
        </p:spPr>
        <p:txBody>
          <a:bodyPr/>
          <a:lstStyle/>
          <a:p>
            <a:r>
              <a:rPr lang="en-US" dirty="0"/>
              <a:t>Public Firms’ disclosure </a:t>
            </a:r>
          </a:p>
          <a:p>
            <a:endParaRPr lang="en-US" dirty="0"/>
          </a:p>
        </p:txBody>
      </p:sp>
      <p:pic>
        <p:nvPicPr>
          <p:cNvPr id="5" name="Picture 4">
            <a:extLst>
              <a:ext uri="{FF2B5EF4-FFF2-40B4-BE49-F238E27FC236}">
                <a16:creationId xmlns:a16="http://schemas.microsoft.com/office/drawing/2014/main" id="{15701AF1-14F7-B4E7-3B2B-A80DDC2A4CF1}"/>
              </a:ext>
            </a:extLst>
          </p:cNvPr>
          <p:cNvPicPr>
            <a:picLocks noChangeAspect="1"/>
          </p:cNvPicPr>
          <p:nvPr/>
        </p:nvPicPr>
        <p:blipFill>
          <a:blip r:embed="rId2"/>
          <a:stretch>
            <a:fillRect/>
          </a:stretch>
        </p:blipFill>
        <p:spPr>
          <a:xfrm>
            <a:off x="5925690" y="1597744"/>
            <a:ext cx="5054860" cy="3702240"/>
          </a:xfrm>
          <a:prstGeom prst="rect">
            <a:avLst/>
          </a:prstGeom>
        </p:spPr>
      </p:pic>
      <p:pic>
        <p:nvPicPr>
          <p:cNvPr id="7" name="Picture 6">
            <a:extLst>
              <a:ext uri="{FF2B5EF4-FFF2-40B4-BE49-F238E27FC236}">
                <a16:creationId xmlns:a16="http://schemas.microsoft.com/office/drawing/2014/main" id="{1AF99128-429E-D02F-ED6C-82DA951A06C1}"/>
              </a:ext>
            </a:extLst>
          </p:cNvPr>
          <p:cNvPicPr>
            <a:picLocks noChangeAspect="1"/>
          </p:cNvPicPr>
          <p:nvPr/>
        </p:nvPicPr>
        <p:blipFill>
          <a:blip r:embed="rId3"/>
          <a:stretch>
            <a:fillRect/>
          </a:stretch>
        </p:blipFill>
        <p:spPr>
          <a:xfrm>
            <a:off x="670305" y="2025171"/>
            <a:ext cx="4953255" cy="3245017"/>
          </a:xfrm>
          <a:prstGeom prst="rect">
            <a:avLst/>
          </a:prstGeom>
        </p:spPr>
      </p:pic>
    </p:spTree>
    <p:extLst>
      <p:ext uri="{BB962C8B-B14F-4D97-AF65-F5344CB8AC3E}">
        <p14:creationId xmlns:p14="http://schemas.microsoft.com/office/powerpoint/2010/main" val="24732589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statements</a:t>
            </a:r>
          </a:p>
        </p:txBody>
      </p:sp>
      <p:sp>
        <p:nvSpPr>
          <p:cNvPr id="3" name="Content Placeholder 2"/>
          <p:cNvSpPr>
            <a:spLocks noGrp="1"/>
          </p:cNvSpPr>
          <p:nvPr>
            <p:ph idx="1"/>
          </p:nvPr>
        </p:nvSpPr>
        <p:spPr/>
        <p:txBody>
          <a:bodyPr>
            <a:normAutofit/>
          </a:bodyPr>
          <a:lstStyle/>
          <a:p>
            <a:pPr marL="0" indent="0">
              <a:buNone/>
            </a:pPr>
            <a:r>
              <a:rPr lang="en-US" sz="1800" b="1" dirty="0" err="1">
                <a:solidFill>
                  <a:srgbClr val="8F2100"/>
                </a:solidFill>
                <a:latin typeface="Courier New" panose="02070309020205020404" pitchFamily="49" charset="0"/>
                <a:cs typeface="Courier New" panose="02070309020205020404" pitchFamily="49" charset="0"/>
              </a:rPr>
              <a:t>uint</a:t>
            </a:r>
            <a:r>
              <a:rPr lang="en-US" sz="1800" dirty="0">
                <a:solidFill>
                  <a:srgbClr val="000000"/>
                </a:solidFill>
                <a:latin typeface="Courier New" panose="02070309020205020404" pitchFamily="49" charset="0"/>
                <a:cs typeface="Courier New" panose="02070309020205020404" pitchFamily="49" charset="0"/>
              </a:rPr>
              <a:t> x = 3;</a:t>
            </a:r>
          </a:p>
          <a:p>
            <a:pPr marL="0" indent="0">
              <a:buNone/>
            </a:pPr>
            <a:r>
              <a:rPr lang="en-US" sz="1800" b="1" dirty="0" err="1">
                <a:solidFill>
                  <a:srgbClr val="8F2100"/>
                </a:solidFill>
                <a:latin typeface="Courier New" panose="02070309020205020404" pitchFamily="49" charset="0"/>
                <a:cs typeface="Courier New" panose="02070309020205020404" pitchFamily="49" charset="0"/>
              </a:rPr>
              <a:t>uint</a:t>
            </a:r>
            <a:r>
              <a:rPr lang="en-US" sz="1800" dirty="0">
                <a:solidFill>
                  <a:srgbClr val="000000"/>
                </a:solidFill>
                <a:latin typeface="Courier New" panose="02070309020205020404" pitchFamily="49" charset="0"/>
                <a:cs typeface="Courier New" panose="02070309020205020404" pitchFamily="49" charset="0"/>
              </a:rPr>
              <a:t> y; </a:t>
            </a:r>
            <a:endParaRPr lang="en-US" dirty="0"/>
          </a:p>
          <a:p>
            <a:pPr marL="0" indent="0">
              <a:buNone/>
            </a:pPr>
            <a:r>
              <a:rPr lang="en-US" sz="1800" b="1" dirty="0">
                <a:solidFill>
                  <a:srgbClr val="00B050"/>
                </a:solidFill>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(x == 1) {</a:t>
            </a:r>
          </a:p>
          <a:p>
            <a:pPr marL="0" indent="0">
              <a:buNone/>
            </a:pPr>
            <a:r>
              <a:rPr lang="en-US" sz="1800" dirty="0">
                <a:latin typeface="Courier New" panose="02070309020205020404" pitchFamily="49" charset="0"/>
                <a:cs typeface="Courier New" panose="02070309020205020404" pitchFamily="49" charset="0"/>
              </a:rPr>
              <a:t>       y = 10;    // statements</a:t>
            </a:r>
          </a:p>
          <a:p>
            <a:pPr marL="0" indent="0">
              <a:buNone/>
            </a:pPr>
            <a:r>
              <a:rPr lang="en-US" sz="1800" dirty="0">
                <a:latin typeface="Courier New" panose="02070309020205020404" pitchFamily="49" charset="0"/>
                <a:cs typeface="Courier New" panose="02070309020205020404" pitchFamily="49" charset="0"/>
              </a:rPr>
              <a:t>} </a:t>
            </a:r>
            <a:r>
              <a:rPr lang="en-US" sz="1800" b="1" dirty="0">
                <a:solidFill>
                  <a:srgbClr val="00B050"/>
                </a:solidFill>
                <a:latin typeface="Courier New" panose="02070309020205020404" pitchFamily="49" charset="0"/>
                <a:cs typeface="Courier New" panose="02070309020205020404" pitchFamily="49" charset="0"/>
              </a:rPr>
              <a:t>else</a:t>
            </a:r>
            <a:r>
              <a:rPr lang="en-US" sz="1800" dirty="0">
                <a:latin typeface="Courier New" panose="02070309020205020404" pitchFamily="49" charset="0"/>
                <a:cs typeface="Courier New" panose="02070309020205020404" pitchFamily="49" charset="0"/>
              </a:rPr>
              <a:t> </a:t>
            </a:r>
            <a:r>
              <a:rPr lang="en-US" sz="1800" b="1" dirty="0">
                <a:solidFill>
                  <a:srgbClr val="00B050"/>
                </a:solidFill>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(x == 2) {</a:t>
            </a:r>
          </a:p>
          <a:p>
            <a:pPr marL="0" indent="0">
              <a:buNone/>
            </a:pPr>
            <a:r>
              <a:rPr lang="en-US" sz="1800" dirty="0">
                <a:latin typeface="Courier New" panose="02070309020205020404" pitchFamily="49" charset="0"/>
                <a:cs typeface="Courier New" panose="02070309020205020404" pitchFamily="49" charset="0"/>
              </a:rPr>
              <a:t>	y = 100; // statements</a:t>
            </a:r>
          </a:p>
          <a:p>
            <a:pPr marL="0" indent="0">
              <a:buNone/>
            </a:pPr>
            <a:r>
              <a:rPr lang="en-US" sz="1800" dirty="0">
                <a:latin typeface="Courier New" panose="02070309020205020404" pitchFamily="49" charset="0"/>
                <a:cs typeface="Courier New" panose="02070309020205020404" pitchFamily="49" charset="0"/>
              </a:rPr>
              <a:t>} </a:t>
            </a:r>
            <a:r>
              <a:rPr lang="en-US" sz="1800" b="1" dirty="0">
                <a:solidFill>
                  <a:srgbClr val="00B050"/>
                </a:solidFill>
                <a:latin typeface="Courier New" panose="02070309020205020404" pitchFamily="49" charset="0"/>
                <a:cs typeface="Courier New" panose="02070309020205020404" pitchFamily="49" charset="0"/>
              </a:rPr>
              <a:t>else</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y = 1000; // statements</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2600" dirty="0"/>
              <a:t>Note: curly brackets </a:t>
            </a:r>
            <a:r>
              <a:rPr lang="en-US" sz="2600" dirty="0">
                <a:latin typeface="Courier New" panose="02070309020205020404" pitchFamily="49" charset="0"/>
                <a:cs typeface="Courier New" panose="02070309020205020404" pitchFamily="49" charset="0"/>
              </a:rPr>
              <a:t>{ } </a:t>
            </a:r>
            <a:r>
              <a:rPr lang="en-US" sz="2600" dirty="0"/>
              <a:t>can enclose an arbitrary number of statements</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80</a:t>
            </a:fld>
            <a:endParaRPr lang="en-US"/>
          </a:p>
        </p:txBody>
      </p:sp>
    </p:spTree>
    <p:extLst>
      <p:ext uri="{BB962C8B-B14F-4D97-AF65-F5344CB8AC3E}">
        <p14:creationId xmlns:p14="http://schemas.microsoft.com/office/powerpoint/2010/main" val="35398251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Loops</a:t>
            </a:r>
          </a:p>
        </p:txBody>
      </p:sp>
      <p:sp>
        <p:nvSpPr>
          <p:cNvPr id="3" name="Content Placeholder 2"/>
          <p:cNvSpPr>
            <a:spLocks noGrp="1"/>
          </p:cNvSpPr>
          <p:nvPr>
            <p:ph idx="1"/>
          </p:nvPr>
        </p:nvSpPr>
        <p:spPr/>
        <p:txBody>
          <a:bodyPr>
            <a:normAutofit lnSpcReduction="10000"/>
          </a:bodyPr>
          <a:lstStyle/>
          <a:p>
            <a:r>
              <a:rPr lang="en-US" sz="2400" dirty="0"/>
              <a:t>For loop:</a:t>
            </a:r>
            <a:endParaRPr lang="en-US" sz="1800" b="1" dirty="0">
              <a:solidFill>
                <a:srgbClr val="8F2100"/>
              </a:solidFill>
              <a:latin typeface="Courier New" panose="02070309020205020404" pitchFamily="49" charset="0"/>
              <a:cs typeface="Courier New" panose="02070309020205020404" pitchFamily="49" charset="0"/>
            </a:endParaRPr>
          </a:p>
          <a:p>
            <a:pPr marL="0" indent="0">
              <a:buNone/>
            </a:pPr>
            <a:r>
              <a:rPr lang="en-US" sz="1800" b="1" dirty="0" err="1">
                <a:solidFill>
                  <a:srgbClr val="8F2100"/>
                </a:solidFill>
                <a:latin typeface="Courier New" panose="02070309020205020404" pitchFamily="49" charset="0"/>
                <a:cs typeface="Courier New" panose="02070309020205020404" pitchFamily="49" charset="0"/>
              </a:rPr>
              <a:t>uint</a:t>
            </a:r>
            <a:r>
              <a:rPr lang="en-US" sz="1800" dirty="0">
                <a:solidFill>
                  <a:srgbClr val="000000"/>
                </a:solidFill>
                <a:latin typeface="Courier New" panose="02070309020205020404" pitchFamily="49" charset="0"/>
                <a:cs typeface="Courier New" panose="02070309020205020404" pitchFamily="49" charset="0"/>
              </a:rPr>
              <a:t> sum = 0; </a:t>
            </a:r>
          </a:p>
          <a:p>
            <a:pPr marL="0" indent="0">
              <a:buNone/>
            </a:pPr>
            <a:r>
              <a:rPr lang="en-US" sz="1800" b="1" dirty="0">
                <a:solidFill>
                  <a:srgbClr val="007121"/>
                </a:solidFill>
                <a:latin typeface="Courier New" panose="02070309020205020404" pitchFamily="49" charset="0"/>
                <a:cs typeface="Courier New" panose="02070309020205020404" pitchFamily="49" charset="0"/>
              </a:rPr>
              <a:t>for </a:t>
            </a:r>
            <a:r>
              <a:rPr lang="en-US" sz="1800" dirty="0">
                <a:solidFill>
                  <a:srgbClr val="000000"/>
                </a:solidFill>
                <a:latin typeface="Courier New" panose="02070309020205020404" pitchFamily="49" charset="0"/>
                <a:cs typeface="Courier New" panose="02070309020205020404" pitchFamily="49" charset="0"/>
              </a:rPr>
              <a:t>(</a:t>
            </a:r>
            <a:r>
              <a:rPr lang="en-US" sz="1800" b="1" dirty="0" err="1">
                <a:solidFill>
                  <a:srgbClr val="8F2100"/>
                </a:solidFill>
                <a:latin typeface="Courier New" panose="02070309020205020404" pitchFamily="49" charset="0"/>
                <a:cs typeface="Courier New" panose="02070309020205020404" pitchFamily="49" charset="0"/>
              </a:rPr>
              <a:t>uint</a:t>
            </a:r>
            <a:r>
              <a:rPr lang="en-US" sz="1800" b="1" dirty="0">
                <a:solidFill>
                  <a:srgbClr val="8F21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i</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666666"/>
                </a:solidFill>
                <a:latin typeface="Courier New" panose="02070309020205020404" pitchFamily="49" charset="0"/>
                <a:cs typeface="Courier New" panose="02070309020205020404" pitchFamily="49" charset="0"/>
              </a:rPr>
              <a:t>= </a:t>
            </a:r>
            <a:r>
              <a:rPr lang="en-US" sz="1800" dirty="0">
                <a:solidFill>
                  <a:srgbClr val="21804F"/>
                </a:solidFill>
                <a:latin typeface="Courier New" panose="02070309020205020404" pitchFamily="49" charset="0"/>
                <a:cs typeface="Courier New" panose="02070309020205020404" pitchFamily="49" charset="0"/>
              </a:rPr>
              <a:t>1</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i</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666666"/>
                </a:solidFill>
                <a:latin typeface="Courier New" panose="02070309020205020404" pitchFamily="49" charset="0"/>
                <a:cs typeface="Courier New" panose="02070309020205020404" pitchFamily="49" charset="0"/>
              </a:rPr>
              <a:t>&lt;= </a:t>
            </a:r>
            <a:r>
              <a:rPr lang="en-US" sz="1800" dirty="0">
                <a:solidFill>
                  <a:srgbClr val="000000"/>
                </a:solidFill>
                <a:latin typeface="Courier New" panose="02070309020205020404" pitchFamily="49" charset="0"/>
                <a:cs typeface="Courier New" panose="02070309020205020404" pitchFamily="49" charset="0"/>
              </a:rPr>
              <a:t>100; </a:t>
            </a:r>
            <a:r>
              <a:rPr lang="en-US" sz="1800" dirty="0" err="1">
                <a:solidFill>
                  <a:srgbClr val="000000"/>
                </a:solidFill>
                <a:latin typeface="Courier New" panose="02070309020205020404" pitchFamily="49" charset="0"/>
                <a:cs typeface="Courier New" panose="02070309020205020404" pitchFamily="49" charset="0"/>
              </a:rPr>
              <a:t>i</a:t>
            </a:r>
            <a:r>
              <a:rPr lang="en-US" sz="1800" dirty="0">
                <a:solidFill>
                  <a:srgbClr val="666666"/>
                </a:solidFill>
                <a:latin typeface="Courier New" panose="02070309020205020404" pitchFamily="49" charset="0"/>
                <a:cs typeface="Courier New" panose="02070309020205020404" pitchFamily="49" charset="0"/>
              </a:rPr>
              <a:t>++</a:t>
            </a:r>
            <a:r>
              <a:rPr lang="en-US" sz="1800" dirty="0">
                <a:solidFill>
                  <a:srgbClr val="000000"/>
                </a:solidFill>
                <a:latin typeface="Courier New" panose="02070309020205020404" pitchFamily="49" charset="0"/>
                <a:cs typeface="Courier New" panose="02070309020205020404" pitchFamily="49" charset="0"/>
              </a:rPr>
              <a:t>) {</a:t>
            </a:r>
          </a:p>
          <a:p>
            <a:pPr marL="0" indent="0">
              <a:buNone/>
            </a:pPr>
            <a:r>
              <a:rPr lang="en-US" sz="1800" dirty="0">
                <a:solidFill>
                  <a:srgbClr val="000000"/>
                </a:solidFill>
                <a:latin typeface="Courier New" panose="02070309020205020404" pitchFamily="49" charset="0"/>
                <a:cs typeface="Courier New" panose="02070309020205020404" pitchFamily="49" charset="0"/>
              </a:rPr>
              <a:t>	sum </a:t>
            </a:r>
            <a:r>
              <a:rPr lang="en-US" sz="1800" dirty="0">
                <a:solidFill>
                  <a:srgbClr val="666666"/>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i</a:t>
            </a:r>
            <a:r>
              <a:rPr lang="en-US" sz="1800" dirty="0">
                <a:solidFill>
                  <a:srgbClr val="000000"/>
                </a:solidFill>
                <a:latin typeface="Courier New" panose="02070309020205020404" pitchFamily="49" charset="0"/>
                <a:cs typeface="Courier New" panose="02070309020205020404" pitchFamily="49" charset="0"/>
              </a:rPr>
              <a:t>;</a:t>
            </a:r>
          </a:p>
          <a:p>
            <a:pPr marL="0" indent="0">
              <a:buNone/>
            </a:pPr>
            <a:r>
              <a:rPr lang="en-US" sz="1800" dirty="0">
                <a:solidFill>
                  <a:srgbClr val="000000"/>
                </a:solidFill>
                <a:latin typeface="Courier New" panose="02070309020205020404" pitchFamily="49" charset="0"/>
                <a:cs typeface="Courier New" panose="02070309020205020404" pitchFamily="49" charset="0"/>
              </a:rPr>
              <a:t>} // calculate the sum of first 100 natural numbers</a:t>
            </a:r>
          </a:p>
          <a:p>
            <a:r>
              <a:rPr lang="en-US" sz="2400" dirty="0"/>
              <a:t>While loop:</a:t>
            </a:r>
          </a:p>
          <a:p>
            <a:pPr marL="0" indent="0">
              <a:buNone/>
            </a:pPr>
            <a:r>
              <a:rPr lang="en-US" sz="2000" b="1" dirty="0" err="1">
                <a:solidFill>
                  <a:srgbClr val="8F2100"/>
                </a:solidFill>
                <a:latin typeface="Courier New" panose="02070309020205020404" pitchFamily="49" charset="0"/>
                <a:cs typeface="Courier New" panose="02070309020205020404" pitchFamily="49" charset="0"/>
              </a:rPr>
              <a:t>uint</a:t>
            </a:r>
            <a:r>
              <a:rPr lang="en-US" sz="2000" dirty="0">
                <a:solidFill>
                  <a:srgbClr val="000000"/>
                </a:solidFill>
                <a:latin typeface="Courier New" panose="02070309020205020404" pitchFamily="49" charset="0"/>
                <a:cs typeface="Courier New" panose="02070309020205020404" pitchFamily="49" charset="0"/>
              </a:rPr>
              <a:t> sum = 0;</a:t>
            </a:r>
          </a:p>
          <a:p>
            <a:pPr marL="0" indent="0">
              <a:buNone/>
            </a:pPr>
            <a:r>
              <a:rPr lang="en-US" sz="2000" b="1" dirty="0" err="1">
                <a:solidFill>
                  <a:srgbClr val="8F2100"/>
                </a:solidFill>
                <a:latin typeface="Courier New" panose="02070309020205020404" pitchFamily="49" charset="0"/>
                <a:cs typeface="Courier New" panose="02070309020205020404" pitchFamily="49" charset="0"/>
              </a:rPr>
              <a:t>uint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 1; </a:t>
            </a:r>
            <a:endParaRPr lang="en-US" sz="2000" dirty="0"/>
          </a:p>
          <a:p>
            <a:pPr marL="0" indent="0">
              <a:buNone/>
            </a:pPr>
            <a:r>
              <a:rPr lang="en-US" sz="1800" b="1" dirty="0">
                <a:solidFill>
                  <a:srgbClr val="007121"/>
                </a:solidFill>
                <a:latin typeface="Courier New" panose="02070309020205020404" pitchFamily="49" charset="0"/>
                <a:cs typeface="Courier New" panose="02070309020205020404" pitchFamily="49" charset="0"/>
              </a:rPr>
              <a:t>while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100) {</a:t>
            </a:r>
          </a:p>
          <a:p>
            <a:pPr marL="0" indent="0">
              <a:buNone/>
            </a:pPr>
            <a:r>
              <a:rPr lang="en-US" sz="1800" dirty="0">
                <a:latin typeface="Courier New" panose="02070309020205020404" pitchFamily="49" charset="0"/>
                <a:cs typeface="Courier New" panose="02070309020205020404" pitchFamily="49" charset="0"/>
              </a:rPr>
              <a:t>	sum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81</a:t>
            </a:fld>
            <a:endParaRPr lang="en-US"/>
          </a:p>
        </p:txBody>
      </p:sp>
    </p:spTree>
    <p:extLst>
      <p:ext uri="{BB962C8B-B14F-4D97-AF65-F5344CB8AC3E}">
        <p14:creationId xmlns:p14="http://schemas.microsoft.com/office/powerpoint/2010/main" val="481788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Functions</a:t>
            </a:r>
          </a:p>
        </p:txBody>
      </p:sp>
      <p:sp>
        <p:nvSpPr>
          <p:cNvPr id="3" name="Content Placeholder 2"/>
          <p:cNvSpPr>
            <a:spLocks noGrp="1"/>
          </p:cNvSpPr>
          <p:nvPr>
            <p:ph idx="1"/>
          </p:nvPr>
        </p:nvSpPr>
        <p:spPr>
          <a:xfrm>
            <a:off x="2152650" y="1825625"/>
            <a:ext cx="8024032" cy="4351338"/>
          </a:xfrm>
        </p:spPr>
        <p:txBody>
          <a:bodyPr>
            <a:normAutofit/>
          </a:bodyPr>
          <a:lstStyle/>
          <a:p>
            <a:r>
              <a:rPr lang="en-US" dirty="0"/>
              <a:t>Functions take input values, perform operations, and output values</a:t>
            </a:r>
          </a:p>
          <a:p>
            <a:pPr marL="0" indent="0">
              <a:buNone/>
            </a:pPr>
            <a:r>
              <a:rPr lang="en-US" sz="1800" b="1" dirty="0">
                <a:solidFill>
                  <a:srgbClr val="007121"/>
                </a:solidFill>
                <a:latin typeface="Courier New" panose="02070309020205020404" pitchFamily="49" charset="0"/>
                <a:cs typeface="Courier New" panose="02070309020205020404" pitchFamily="49" charset="0"/>
              </a:rPr>
              <a:t>function </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666666"/>
                </a:solidFill>
                <a:latin typeface="Courier New" panose="02070309020205020404" pitchFamily="49" charset="0"/>
                <a:cs typeface="Courier New" panose="02070309020205020404" pitchFamily="49" charset="0"/>
              </a:rPr>
              <a:t>&lt;</a:t>
            </a:r>
            <a:r>
              <a:rPr lang="en-US" sz="1800" dirty="0">
                <a:solidFill>
                  <a:srgbClr val="000000"/>
                </a:solidFill>
                <a:latin typeface="Courier New" panose="02070309020205020404" pitchFamily="49" charset="0"/>
                <a:cs typeface="Courier New" panose="02070309020205020404" pitchFamily="49" charset="0"/>
              </a:rPr>
              <a:t>parameter types</a:t>
            </a:r>
            <a:r>
              <a:rPr lang="en-US" sz="1800" dirty="0">
                <a:solidFill>
                  <a:srgbClr val="666666"/>
                </a:solidFill>
                <a:latin typeface="Courier New" panose="02070309020205020404" pitchFamily="49" charset="0"/>
                <a:cs typeface="Courier New" panose="02070309020205020404" pitchFamily="49" charset="0"/>
              </a:rPr>
              <a:t>&gt;</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7121"/>
                </a:solidFill>
                <a:latin typeface="Courier New" panose="02070309020205020404" pitchFamily="49" charset="0"/>
                <a:cs typeface="Courier New" panose="02070309020205020404" pitchFamily="49" charset="0"/>
              </a:rPr>
              <a:t>internal</a:t>
            </a:r>
            <a:r>
              <a:rPr lang="en-US" sz="1800" dirty="0" err="1">
                <a:solidFill>
                  <a:srgbClr val="666666"/>
                </a:solidFill>
                <a:latin typeface="Courier New" panose="02070309020205020404" pitchFamily="49" charset="0"/>
                <a:cs typeface="Courier New" panose="02070309020205020404" pitchFamily="49" charset="0"/>
              </a:rPr>
              <a:t>|</a:t>
            </a:r>
            <a:r>
              <a:rPr lang="en-US" sz="1800" b="1" dirty="0" err="1">
                <a:solidFill>
                  <a:srgbClr val="007121"/>
                </a:solidFill>
                <a:latin typeface="Courier New" panose="02070309020205020404" pitchFamily="49" charset="0"/>
                <a:cs typeface="Courier New" panose="02070309020205020404" pitchFamily="49" charset="0"/>
              </a:rPr>
              <a:t>external</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7121"/>
                </a:solidFill>
                <a:latin typeface="Courier New" panose="02070309020205020404" pitchFamily="49" charset="0"/>
                <a:cs typeface="Courier New" panose="02070309020205020404" pitchFamily="49" charset="0"/>
              </a:rPr>
              <a:t>pure</a:t>
            </a:r>
            <a:r>
              <a:rPr lang="en-US" sz="1800" dirty="0" err="1">
                <a:solidFill>
                  <a:srgbClr val="666666"/>
                </a:solidFill>
                <a:latin typeface="Courier New" panose="02070309020205020404" pitchFamily="49" charset="0"/>
                <a:cs typeface="Courier New" panose="02070309020205020404" pitchFamily="49" charset="0"/>
              </a:rPr>
              <a:t>|</a:t>
            </a:r>
            <a:r>
              <a:rPr lang="en-US" sz="1800" b="1" dirty="0" err="1">
                <a:solidFill>
                  <a:srgbClr val="007121"/>
                </a:solidFill>
                <a:latin typeface="Courier New" panose="02070309020205020404" pitchFamily="49" charset="0"/>
                <a:cs typeface="Courier New" panose="02070309020205020404" pitchFamily="49" charset="0"/>
              </a:rPr>
              <a:t>constant</a:t>
            </a:r>
            <a:r>
              <a:rPr lang="en-US" sz="1800" dirty="0" err="1">
                <a:solidFill>
                  <a:srgbClr val="666666"/>
                </a:solidFill>
                <a:latin typeface="Courier New" panose="02070309020205020404" pitchFamily="49" charset="0"/>
                <a:cs typeface="Courier New" panose="02070309020205020404" pitchFamily="49" charset="0"/>
              </a:rPr>
              <a:t>|</a:t>
            </a:r>
            <a:r>
              <a:rPr lang="en-US" sz="1800" b="1" dirty="0" err="1">
                <a:solidFill>
                  <a:srgbClr val="007121"/>
                </a:solidFill>
                <a:latin typeface="Courier New" panose="02070309020205020404" pitchFamily="49" charset="0"/>
                <a:cs typeface="Courier New" panose="02070309020205020404" pitchFamily="49" charset="0"/>
              </a:rPr>
              <a:t>view</a:t>
            </a:r>
            <a:r>
              <a:rPr lang="en-US" sz="1800" dirty="0" err="1">
                <a:solidFill>
                  <a:srgbClr val="666666"/>
                </a:solidFill>
                <a:latin typeface="Courier New" panose="02070309020205020404" pitchFamily="49" charset="0"/>
                <a:cs typeface="Courier New" panose="02070309020205020404" pitchFamily="49" charset="0"/>
              </a:rPr>
              <a:t>|</a:t>
            </a:r>
            <a:r>
              <a:rPr lang="en-US" sz="1800" b="1" dirty="0" err="1">
                <a:solidFill>
                  <a:srgbClr val="007121"/>
                </a:solidFill>
                <a:latin typeface="Courier New" panose="02070309020205020404" pitchFamily="49" charset="0"/>
                <a:cs typeface="Courier New" panose="02070309020205020404" pitchFamily="49" charset="0"/>
              </a:rPr>
              <a:t>payable</a:t>
            </a:r>
            <a:r>
              <a:rPr lang="en-US" sz="1800" dirty="0">
                <a:solidFill>
                  <a:srgbClr val="000000"/>
                </a:solidFill>
                <a:latin typeface="Courier New" panose="02070309020205020404" pitchFamily="49" charset="0"/>
                <a:cs typeface="Courier New" panose="02070309020205020404" pitchFamily="49" charset="0"/>
              </a:rPr>
              <a:t>]</a:t>
            </a:r>
            <a:r>
              <a:rPr lang="en-US" sz="500" dirty="0">
                <a:solidFill>
                  <a:srgbClr val="FF0000"/>
                </a:solidFill>
                <a:latin typeface="Courier New" panose="02070309020205020404" pitchFamily="49" charset="0"/>
                <a:cs typeface="Courier New" panose="02070309020205020404" pitchFamily="49" charset="0"/>
              </a:rPr>
              <a:t>˓→</a:t>
            </a:r>
            <a:r>
              <a:rPr lang="en-US" sz="1800" dirty="0">
                <a:solidFill>
                  <a:srgbClr val="000000"/>
                </a:solidFill>
                <a:latin typeface="Courier New" panose="02070309020205020404" pitchFamily="49" charset="0"/>
                <a:cs typeface="Courier New" panose="02070309020205020404" pitchFamily="49" charset="0"/>
              </a:rPr>
              <a:t>[</a:t>
            </a:r>
            <a:r>
              <a:rPr lang="en-US" sz="1800" b="1" dirty="0">
                <a:solidFill>
                  <a:srgbClr val="007121"/>
                </a:solidFill>
                <a:latin typeface="Courier New" panose="02070309020205020404" pitchFamily="49" charset="0"/>
                <a:cs typeface="Courier New" panose="02070309020205020404" pitchFamily="49" charset="0"/>
              </a:rPr>
              <a:t>returns </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666666"/>
                </a:solidFill>
                <a:latin typeface="Courier New" panose="02070309020205020404" pitchFamily="49" charset="0"/>
                <a:cs typeface="Courier New" panose="02070309020205020404" pitchFamily="49" charset="0"/>
              </a:rPr>
              <a:t>&lt;</a:t>
            </a:r>
            <a:r>
              <a:rPr lang="en-US" sz="1800" b="1" dirty="0">
                <a:solidFill>
                  <a:srgbClr val="007121"/>
                </a:solidFill>
                <a:latin typeface="Courier New" panose="02070309020205020404" pitchFamily="49" charset="0"/>
                <a:cs typeface="Courier New" panose="02070309020205020404" pitchFamily="49" charset="0"/>
              </a:rPr>
              <a:t>return </a:t>
            </a:r>
            <a:r>
              <a:rPr lang="en-US" sz="1800" dirty="0">
                <a:solidFill>
                  <a:srgbClr val="000000"/>
                </a:solidFill>
                <a:latin typeface="Courier New" panose="02070309020205020404" pitchFamily="49" charset="0"/>
                <a:cs typeface="Courier New" panose="02070309020205020404" pitchFamily="49" charset="0"/>
              </a:rPr>
              <a:t>types</a:t>
            </a:r>
            <a:r>
              <a:rPr lang="en-US" sz="1800" dirty="0">
                <a:solidFill>
                  <a:srgbClr val="666666"/>
                </a:solidFill>
                <a:latin typeface="Courier New" panose="02070309020205020404" pitchFamily="49" charset="0"/>
                <a:cs typeface="Courier New" panose="02070309020205020404" pitchFamily="49" charset="0"/>
              </a:rPr>
              <a:t>&gt;</a:t>
            </a:r>
            <a:r>
              <a:rPr lang="en-US" sz="1800" dirty="0">
                <a:solidFill>
                  <a:srgbClr val="000000"/>
                </a:solidFill>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 statements;</a:t>
            </a:r>
          </a:p>
          <a:p>
            <a:pPr marL="0" indent="0">
              <a:buNone/>
            </a:pPr>
            <a:r>
              <a:rPr lang="en-US" sz="1800" dirty="0">
                <a:solidFill>
                  <a:srgbClr val="000000"/>
                </a:solidFill>
                <a:latin typeface="Courier New" panose="02070309020205020404" pitchFamily="49" charset="0"/>
                <a:cs typeface="Courier New" panose="02070309020205020404" pitchFamily="49" charset="0"/>
              </a:rPr>
              <a:t>}</a:t>
            </a:r>
          </a:p>
          <a:p>
            <a:pPr marL="0" indent="0">
              <a:buNone/>
            </a:pPr>
            <a:r>
              <a:rPr lang="en-US" dirty="0"/>
              <a:t>Example</a:t>
            </a:r>
            <a:r>
              <a:rPr lang="en-US" sz="1800" dirty="0">
                <a:solidFill>
                  <a:srgbClr val="000000"/>
                </a:solidFill>
                <a:latin typeface="Courier New" panose="02070309020205020404" pitchFamily="49" charset="0"/>
                <a:cs typeface="Courier New" panose="02070309020205020404" pitchFamily="49" charset="0"/>
              </a:rPr>
              <a:t>:</a:t>
            </a:r>
          </a:p>
          <a:p>
            <a:pPr marL="0" indent="0">
              <a:buNone/>
            </a:pPr>
            <a:r>
              <a:rPr lang="en-US" sz="1800" b="1" dirty="0">
                <a:solidFill>
                  <a:srgbClr val="007121"/>
                </a:solidFill>
                <a:latin typeface="Courier New" panose="02070309020205020404" pitchFamily="49" charset="0"/>
                <a:cs typeface="Courier New" panose="02070309020205020404" pitchFamily="49" charset="0"/>
              </a:rPr>
              <a:t>function </a:t>
            </a:r>
            <a:r>
              <a:rPr lang="en-US" sz="1800" dirty="0">
                <a:solidFill>
                  <a:srgbClr val="000000"/>
                </a:solidFill>
                <a:latin typeface="Courier New" panose="02070309020205020404" pitchFamily="49" charset="0"/>
                <a:cs typeface="Courier New" panose="02070309020205020404" pitchFamily="49" charset="0"/>
              </a:rPr>
              <a:t>sum(</a:t>
            </a:r>
            <a:r>
              <a:rPr lang="en-US" sz="1800" b="1" dirty="0" err="1">
                <a:solidFill>
                  <a:srgbClr val="8F2100"/>
                </a:solidFill>
                <a:latin typeface="Courier New" panose="02070309020205020404" pitchFamily="49" charset="0"/>
                <a:cs typeface="Courier New" panose="02070309020205020404" pitchFamily="49" charset="0"/>
              </a:rPr>
              <a:t>uint</a:t>
            </a:r>
            <a:r>
              <a:rPr lang="en-US" sz="1800" b="1" dirty="0">
                <a:solidFill>
                  <a:srgbClr val="8F2100"/>
                </a:solidFill>
                <a:latin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cs typeface="Courier New" panose="02070309020205020404" pitchFamily="49" charset="0"/>
              </a:rPr>
              <a:t>x, </a:t>
            </a:r>
            <a:r>
              <a:rPr lang="en-US" sz="1800" b="1" dirty="0" err="1">
                <a:solidFill>
                  <a:srgbClr val="8F2100"/>
                </a:solidFill>
                <a:latin typeface="Courier New" panose="02070309020205020404" pitchFamily="49" charset="0"/>
                <a:cs typeface="Courier New" panose="02070309020205020404" pitchFamily="49" charset="0"/>
              </a:rPr>
              <a:t>uint</a:t>
            </a:r>
            <a:r>
              <a:rPr lang="en-US" sz="1800" b="1" dirty="0">
                <a:solidFill>
                  <a:srgbClr val="8F2100"/>
                </a:solidFill>
                <a:latin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cs typeface="Courier New" panose="02070309020205020404" pitchFamily="49" charset="0"/>
              </a:rPr>
              <a:t>y) </a:t>
            </a:r>
            <a:r>
              <a:rPr lang="en-US" sz="1800" b="1" dirty="0">
                <a:solidFill>
                  <a:srgbClr val="007121"/>
                </a:solidFill>
                <a:latin typeface="Courier New" panose="02070309020205020404" pitchFamily="49" charset="0"/>
                <a:cs typeface="Courier New" panose="02070309020205020404" pitchFamily="49" charset="0"/>
              </a:rPr>
              <a:t>internal pure returns </a:t>
            </a:r>
            <a:r>
              <a:rPr lang="en-US" sz="1800" dirty="0">
                <a:solidFill>
                  <a:srgbClr val="000000"/>
                </a:solidFill>
                <a:latin typeface="Courier New" panose="02070309020205020404" pitchFamily="49" charset="0"/>
                <a:cs typeface="Courier New" panose="02070309020205020404" pitchFamily="49" charset="0"/>
              </a:rPr>
              <a:t>(</a:t>
            </a:r>
            <a:r>
              <a:rPr lang="en-US" sz="1800" b="1" dirty="0" err="1">
                <a:solidFill>
                  <a:srgbClr val="8F2100"/>
                </a:solidFill>
                <a:latin typeface="Courier New" panose="02070309020205020404" pitchFamily="49" charset="0"/>
                <a:cs typeface="Courier New" panose="02070309020205020404" pitchFamily="49" charset="0"/>
              </a:rPr>
              <a:t>uint</a:t>
            </a:r>
            <a:r>
              <a:rPr lang="en-US" sz="1800" dirty="0">
                <a:solidFill>
                  <a:srgbClr val="000000"/>
                </a:solidFill>
                <a:latin typeface="Courier New" panose="02070309020205020404" pitchFamily="49" charset="0"/>
                <a:cs typeface="Courier New" panose="02070309020205020404" pitchFamily="49" charset="0"/>
              </a:rPr>
              <a:t>) {</a:t>
            </a:r>
          </a:p>
          <a:p>
            <a:pPr marL="0" indent="0">
              <a:buNone/>
            </a:pPr>
            <a:r>
              <a:rPr lang="en-US" sz="1800" b="1" dirty="0">
                <a:solidFill>
                  <a:srgbClr val="007121"/>
                </a:solidFill>
                <a:latin typeface="Courier New" panose="02070309020205020404" pitchFamily="49" charset="0"/>
                <a:cs typeface="Courier New" panose="02070309020205020404" pitchFamily="49" charset="0"/>
              </a:rPr>
              <a:t>  return </a:t>
            </a:r>
            <a:r>
              <a:rPr lang="en-US" sz="1800" dirty="0">
                <a:solidFill>
                  <a:srgbClr val="000000"/>
                </a:solidFill>
                <a:latin typeface="Courier New" panose="02070309020205020404" pitchFamily="49" charset="0"/>
                <a:cs typeface="Courier New" panose="02070309020205020404" pitchFamily="49" charset="0"/>
              </a:rPr>
              <a:t>x </a:t>
            </a:r>
            <a:r>
              <a:rPr lang="en-US" sz="1800" dirty="0">
                <a:solidFill>
                  <a:srgbClr val="666666"/>
                </a:solidFill>
                <a:latin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cs typeface="Courier New" panose="02070309020205020404" pitchFamily="49" charset="0"/>
              </a:rPr>
              <a:t>y;</a:t>
            </a:r>
          </a:p>
          <a:p>
            <a:pPr marL="0" indent="0">
              <a:buNone/>
            </a:pPr>
            <a:r>
              <a:rPr lang="en-US" sz="1800" dirty="0">
                <a:solidFill>
                  <a:srgbClr val="000000"/>
                </a:solidFill>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82</a:t>
            </a:fld>
            <a:endParaRPr lang="en-US"/>
          </a:p>
        </p:txBody>
      </p:sp>
    </p:spTree>
    <p:extLst>
      <p:ext uri="{BB962C8B-B14F-4D97-AF65-F5344CB8AC3E}">
        <p14:creationId xmlns:p14="http://schemas.microsoft.com/office/powerpoint/2010/main" val="11232750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Visibility</a:t>
            </a:r>
          </a:p>
        </p:txBody>
      </p:sp>
      <p:sp>
        <p:nvSpPr>
          <p:cNvPr id="3" name="Content Placeholder 2"/>
          <p:cNvSpPr>
            <a:spLocks noGrp="1"/>
          </p:cNvSpPr>
          <p:nvPr>
            <p:ph idx="1"/>
          </p:nvPr>
        </p:nvSpPr>
        <p:spPr/>
        <p:txBody>
          <a:bodyPr>
            <a:normAutofit/>
          </a:bodyPr>
          <a:lstStyle/>
          <a:p>
            <a:r>
              <a:rPr lang="en-US" dirty="0"/>
              <a:t>Default visibility: public (need to be specified)</a:t>
            </a:r>
          </a:p>
          <a:p>
            <a:r>
              <a:rPr lang="en-US" sz="2600" b="1" dirty="0">
                <a:solidFill>
                  <a:srgbClr val="00B050"/>
                </a:solidFill>
              </a:rPr>
              <a:t>external:</a:t>
            </a:r>
            <a:r>
              <a:rPr lang="en-US" dirty="0"/>
              <a:t> external functions can be called from other contracts and via transactions. External functions cannot be called internally using f(), but can be called using </a:t>
            </a:r>
            <a:r>
              <a:rPr lang="en-US" dirty="0" err="1"/>
              <a:t>this.f</a:t>
            </a:r>
            <a:r>
              <a:rPr lang="en-US" dirty="0"/>
              <a:t>()</a:t>
            </a:r>
          </a:p>
          <a:p>
            <a:r>
              <a:rPr lang="en-US" b="1" dirty="0">
                <a:solidFill>
                  <a:srgbClr val="00B050"/>
                </a:solidFill>
              </a:rPr>
              <a:t>internal</a:t>
            </a:r>
            <a:r>
              <a:rPr lang="en-US" dirty="0"/>
              <a:t>: can only be accessed internally within the contract</a:t>
            </a:r>
          </a:p>
          <a:p>
            <a:r>
              <a:rPr lang="en-US" sz="2600" b="1" dirty="0">
                <a:solidFill>
                  <a:srgbClr val="00B050"/>
                </a:solidFill>
              </a:rPr>
              <a:t>public</a:t>
            </a:r>
            <a:r>
              <a:rPr lang="en-US" dirty="0"/>
              <a:t>: public functions can be called either internally or externally</a:t>
            </a:r>
          </a:p>
          <a:p>
            <a:r>
              <a:rPr lang="en-US" sz="2600" b="1" dirty="0">
                <a:solidFill>
                  <a:srgbClr val="00B050"/>
                </a:solidFill>
              </a:rPr>
              <a:t>private</a:t>
            </a:r>
            <a:r>
              <a:rPr lang="en-US" dirty="0"/>
              <a:t>: only visible in the contract they are defined, not available in derived contracts</a:t>
            </a:r>
          </a:p>
          <a:p>
            <a:r>
              <a:rPr lang="en-US" sz="2600" b="1" dirty="0">
                <a:solidFill>
                  <a:srgbClr val="00B050"/>
                </a:solidFill>
              </a:rPr>
              <a:t>constant</a:t>
            </a:r>
            <a:r>
              <a:rPr lang="en-US" dirty="0"/>
              <a:t> or </a:t>
            </a:r>
            <a:r>
              <a:rPr lang="en-US" sz="2600" b="1" dirty="0">
                <a:solidFill>
                  <a:srgbClr val="00B050"/>
                </a:solidFill>
              </a:rPr>
              <a:t>view</a:t>
            </a:r>
            <a:r>
              <a:rPr lang="en-US" dirty="0"/>
              <a:t>: does not modify states </a:t>
            </a:r>
          </a:p>
          <a:p>
            <a:r>
              <a:rPr lang="en-US" sz="2600" b="1" dirty="0">
                <a:solidFill>
                  <a:srgbClr val="00B050"/>
                </a:solidFill>
              </a:rPr>
              <a:t>pure</a:t>
            </a:r>
            <a:r>
              <a:rPr lang="en-US" dirty="0"/>
              <a:t>: does not even read states</a:t>
            </a:r>
          </a:p>
          <a:p>
            <a:r>
              <a:rPr lang="en-US" sz="2600" b="1" dirty="0">
                <a:solidFill>
                  <a:srgbClr val="00B050"/>
                </a:solidFill>
              </a:rPr>
              <a:t>payable</a:t>
            </a:r>
            <a:r>
              <a:rPr lang="en-US" dirty="0"/>
              <a:t>: the function is able to send Ether</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pPr algn="ctr" defTabSz="457200" eaLnBrk="1" fontAlgn="auto" hangingPunct="1">
              <a:spcBef>
                <a:spcPts val="0"/>
              </a:spcBef>
              <a:spcAft>
                <a:spcPts val="0"/>
              </a:spcAft>
              <a:defRPr/>
            </a:pPr>
            <a:endParaRPr lang="en-US" sz="1200" dirty="0">
              <a:solidFill>
                <a:prstClr val="black">
                  <a:tint val="75000"/>
                </a:prstClr>
              </a:solidFill>
              <a:latin typeface="Calibri" panose="020F0502020204030204"/>
            </a:endParaRP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pPr algn="r" defTabSz="457200" eaLnBrk="1" fontAlgn="auto" hangingPunct="1">
              <a:spcBef>
                <a:spcPts val="0"/>
              </a:spcBef>
              <a:spcAft>
                <a:spcPts val="0"/>
              </a:spcAft>
              <a:defRPr/>
            </a:pPr>
            <a:fld id="{43F5CEFE-D997-449B-B8ED-78E3F733E1FD}" type="slidenum">
              <a:rPr lang="en-US" sz="1200">
                <a:solidFill>
                  <a:prstClr val="black"/>
                </a:solidFill>
                <a:latin typeface="Calibri" panose="020F0502020204030204"/>
              </a:rPr>
              <a:pPr algn="r" defTabSz="457200" eaLnBrk="1" fontAlgn="auto" hangingPunct="1">
                <a:spcBef>
                  <a:spcPts val="0"/>
                </a:spcBef>
                <a:spcAft>
                  <a:spcPts val="0"/>
                </a:spcAft>
                <a:defRPr/>
              </a:pPr>
              <a:t>83</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41906866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Arrays</a:t>
            </a:r>
          </a:p>
        </p:txBody>
      </p:sp>
      <p:sp>
        <p:nvSpPr>
          <p:cNvPr id="3" name="Content Placeholder 2"/>
          <p:cNvSpPr>
            <a:spLocks noGrp="1"/>
          </p:cNvSpPr>
          <p:nvPr>
            <p:ph idx="1"/>
          </p:nvPr>
        </p:nvSpPr>
        <p:spPr/>
        <p:txBody>
          <a:bodyPr>
            <a:normAutofit/>
          </a:bodyPr>
          <a:lstStyle/>
          <a:p>
            <a:r>
              <a:rPr lang="en-US" dirty="0"/>
              <a:t>Arrays are a sequence/list of variables of the same type</a:t>
            </a:r>
          </a:p>
          <a:p>
            <a:pPr marL="0" indent="0">
              <a:buNone/>
            </a:pPr>
            <a:r>
              <a:rPr lang="en-US" sz="2400" dirty="0" err="1">
                <a:latin typeface="Courier New" panose="02070309020205020404" pitchFamily="49" charset="0"/>
                <a:cs typeface="Courier New" panose="02070309020205020404" pitchFamily="49" charset="0"/>
              </a:rPr>
              <a:t>uint</a:t>
            </a:r>
            <a:r>
              <a:rPr lang="en-US" sz="2400" dirty="0">
                <a:latin typeface="Courier New" panose="02070309020205020404" pitchFamily="49" charset="0"/>
                <a:cs typeface="Courier New" panose="02070309020205020404" pitchFamily="49" charset="0"/>
              </a:rPr>
              <a:t>[10] x: </a:t>
            </a:r>
            <a:r>
              <a:rPr lang="en-US" dirty="0"/>
              <a:t>unsigned integer array of size 10</a:t>
            </a:r>
          </a:p>
          <a:p>
            <a:pPr marL="0" indent="0">
              <a:buNone/>
            </a:pPr>
            <a:r>
              <a:rPr lang="en-US" sz="2400" dirty="0">
                <a:latin typeface="Courier New" panose="02070309020205020404" pitchFamily="49" charset="0"/>
                <a:cs typeface="Courier New" panose="02070309020205020404" pitchFamily="49" charset="0"/>
              </a:rPr>
              <a:t>x[0] = 1; //index access</a:t>
            </a:r>
          </a:p>
          <a:p>
            <a:pPr marL="0" indent="0">
              <a:buNone/>
            </a:pPr>
            <a:r>
              <a:rPr lang="en-US" sz="2400" dirty="0" err="1">
                <a:latin typeface="Courier New" panose="02070309020205020404" pitchFamily="49" charset="0"/>
                <a:cs typeface="Courier New" panose="02070309020205020404" pitchFamily="49" charset="0"/>
              </a:rPr>
              <a:t>uint</a:t>
            </a:r>
            <a:r>
              <a:rPr lang="en-US" sz="2400" dirty="0">
                <a:latin typeface="Courier New" panose="02070309020205020404" pitchFamily="49" charset="0"/>
                <a:cs typeface="Courier New" panose="02070309020205020404" pitchFamily="49" charset="0"/>
              </a:rPr>
              <a:t>[] y: </a:t>
            </a:r>
            <a:r>
              <a:rPr lang="en-US" dirty="0"/>
              <a:t>dynamically sized array </a:t>
            </a:r>
          </a:p>
          <a:p>
            <a:pPr marL="0" indent="0">
              <a:buNone/>
            </a:pPr>
            <a:r>
              <a:rPr lang="en-US" sz="2400" dirty="0" err="1">
                <a:latin typeface="Courier New" panose="02070309020205020404" pitchFamily="49" charset="0"/>
                <a:cs typeface="Courier New" panose="02070309020205020404" pitchFamily="49" charset="0"/>
              </a:rPr>
              <a:t>uint</a:t>
            </a:r>
            <a:r>
              <a:rPr lang="en-US" sz="2400" dirty="0">
                <a:latin typeface="Courier New" panose="02070309020205020404" pitchFamily="49" charset="0"/>
                <a:cs typeface="Courier New" panose="02070309020205020404" pitchFamily="49" charset="0"/>
              </a:rPr>
              <a:t>[][5] z: </a:t>
            </a:r>
            <a:r>
              <a:rPr lang="en-US" dirty="0"/>
              <a:t>an array of 5 dynamic arrays</a:t>
            </a:r>
          </a:p>
          <a:p>
            <a:r>
              <a:rPr lang="en-US" sz="2400" dirty="0">
                <a:latin typeface="Courier New" panose="02070309020205020404" pitchFamily="49" charset="0"/>
                <a:cs typeface="Courier New" panose="02070309020205020404" pitchFamily="49" charset="0"/>
              </a:rPr>
              <a:t>bytes, string </a:t>
            </a:r>
            <a:r>
              <a:rPr lang="en-US" dirty="0"/>
              <a:t>are special arrays but string does not have index access</a:t>
            </a:r>
          </a:p>
          <a:p>
            <a:r>
              <a:rPr lang="en-US" sz="2400" dirty="0">
                <a:latin typeface="Courier New" panose="02070309020205020404" pitchFamily="49" charset="0"/>
                <a:cs typeface="Courier New" panose="02070309020205020404" pitchFamily="49" charset="0"/>
              </a:rPr>
              <a:t>.length</a:t>
            </a:r>
            <a:r>
              <a:rPr lang="en-US" dirty="0"/>
              <a:t>: gives the length of the array</a:t>
            </a:r>
          </a:p>
          <a:p>
            <a:r>
              <a:rPr lang="en-US" dirty="0"/>
              <a:t>Currently array of arrays cannot be used in external functions (one way out of this is to use mappings of mappings, see later)</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84</a:t>
            </a:fld>
            <a:endParaRPr lang="en-US"/>
          </a:p>
        </p:txBody>
      </p:sp>
    </p:spTree>
    <p:extLst>
      <p:ext uri="{BB962C8B-B14F-4D97-AF65-F5344CB8AC3E}">
        <p14:creationId xmlns:p14="http://schemas.microsoft.com/office/powerpoint/2010/main" val="24774135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Structs</a:t>
            </a:r>
            <a:endParaRPr lang="en-US" dirty="0"/>
          </a:p>
        </p:txBody>
      </p:sp>
      <p:sp>
        <p:nvSpPr>
          <p:cNvPr id="3" name="Content Placeholder 2"/>
          <p:cNvSpPr>
            <a:spLocks noGrp="1"/>
          </p:cNvSpPr>
          <p:nvPr>
            <p:ph idx="1"/>
          </p:nvPr>
        </p:nvSpPr>
        <p:spPr/>
        <p:txBody>
          <a:bodyPr/>
          <a:lstStyle/>
          <a:p>
            <a:r>
              <a:rPr lang="en-US" dirty="0" err="1"/>
              <a:t>Structs</a:t>
            </a:r>
            <a:r>
              <a:rPr lang="en-US" dirty="0"/>
              <a:t> are user-defined types that can hold data of different types</a:t>
            </a:r>
          </a:p>
          <a:p>
            <a:pPr marL="0" indent="0">
              <a:buNone/>
            </a:pPr>
            <a:r>
              <a:rPr lang="en-US" sz="1800" b="1" dirty="0" err="1">
                <a:solidFill>
                  <a:srgbClr val="007121"/>
                </a:solidFill>
                <a:latin typeface="Courier New" panose="02070309020205020404" pitchFamily="49" charset="0"/>
                <a:cs typeface="Courier New" panose="02070309020205020404" pitchFamily="49" charset="0"/>
              </a:rPr>
              <a:t>struct</a:t>
            </a:r>
            <a:r>
              <a:rPr lang="en-US" sz="1800" b="1" dirty="0">
                <a:solidFill>
                  <a:srgbClr val="007121"/>
                </a:solidFill>
                <a:latin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cs typeface="Courier New" panose="02070309020205020404" pitchFamily="49" charset="0"/>
              </a:rPr>
              <a:t>Funder {</a:t>
            </a:r>
          </a:p>
          <a:p>
            <a:pPr marL="0" indent="0">
              <a:buNone/>
            </a:pPr>
            <a:r>
              <a:rPr lang="en-US" sz="1800" b="1" dirty="0">
                <a:solidFill>
                  <a:srgbClr val="8F2100"/>
                </a:solidFill>
                <a:latin typeface="Courier New" panose="02070309020205020404" pitchFamily="49" charset="0"/>
                <a:cs typeface="Courier New" panose="02070309020205020404" pitchFamily="49" charset="0"/>
              </a:rPr>
              <a:t>   address </a:t>
            </a:r>
            <a:r>
              <a:rPr lang="en-US" sz="1800" dirty="0" err="1">
                <a:solidFill>
                  <a:srgbClr val="000000"/>
                </a:solidFill>
                <a:latin typeface="Courier New" panose="02070309020205020404" pitchFamily="49" charset="0"/>
                <a:cs typeface="Courier New" panose="02070309020205020404" pitchFamily="49" charset="0"/>
              </a:rPr>
              <a:t>addr</a:t>
            </a:r>
            <a:r>
              <a:rPr lang="en-US" sz="1800" dirty="0">
                <a:solidFill>
                  <a:srgbClr val="000000"/>
                </a:solidFill>
                <a:latin typeface="Courier New" panose="02070309020205020404" pitchFamily="49" charset="0"/>
                <a:cs typeface="Courier New" panose="02070309020205020404" pitchFamily="49" charset="0"/>
              </a:rPr>
              <a:t>;</a:t>
            </a:r>
          </a:p>
          <a:p>
            <a:pPr marL="0" indent="0">
              <a:buNone/>
            </a:pPr>
            <a:r>
              <a:rPr lang="en-US" sz="1800" b="1" dirty="0">
                <a:solidFill>
                  <a:srgbClr val="8F2100"/>
                </a:solidFill>
                <a:latin typeface="Courier New" panose="02070309020205020404" pitchFamily="49" charset="0"/>
                <a:cs typeface="Courier New" panose="02070309020205020404" pitchFamily="49" charset="0"/>
              </a:rPr>
              <a:t>   </a:t>
            </a:r>
            <a:r>
              <a:rPr lang="en-US" sz="1800" b="1" dirty="0" err="1">
                <a:solidFill>
                  <a:srgbClr val="8F2100"/>
                </a:solidFill>
                <a:latin typeface="Courier New" panose="02070309020205020404" pitchFamily="49" charset="0"/>
                <a:cs typeface="Courier New" panose="02070309020205020404" pitchFamily="49" charset="0"/>
              </a:rPr>
              <a:t>uint</a:t>
            </a:r>
            <a:r>
              <a:rPr lang="en-US" sz="1800" b="1" dirty="0">
                <a:solidFill>
                  <a:srgbClr val="8F2100"/>
                </a:solidFill>
                <a:latin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cs typeface="Courier New" panose="02070309020205020404" pitchFamily="49" charset="0"/>
              </a:rPr>
              <a:t>amount;</a:t>
            </a:r>
          </a:p>
          <a:p>
            <a:pPr marL="0" indent="0">
              <a:buNone/>
            </a:pPr>
            <a:r>
              <a:rPr lang="en-US" sz="1800" dirty="0">
                <a:solidFill>
                  <a:srgbClr val="000000"/>
                </a:solidFill>
                <a:latin typeface="Courier New" panose="02070309020205020404" pitchFamily="49" charset="0"/>
                <a:cs typeface="Courier New" panose="02070309020205020404" pitchFamily="49" charset="0"/>
              </a:rPr>
              <a:t>}</a:t>
            </a:r>
          </a:p>
          <a:p>
            <a:pPr marL="0" indent="0">
              <a:buNone/>
            </a:pPr>
            <a:r>
              <a:rPr lang="en-US" sz="1800" dirty="0">
                <a:solidFill>
                  <a:srgbClr val="000000"/>
                </a:solidFill>
                <a:latin typeface="Courier New" panose="02070309020205020404" pitchFamily="49" charset="0"/>
                <a:cs typeface="Courier New" panose="02070309020205020404" pitchFamily="49" charset="0"/>
              </a:rPr>
              <a:t>// Declare a funder variable</a:t>
            </a:r>
          </a:p>
          <a:p>
            <a:pPr marL="0" indent="0">
              <a:buNone/>
            </a:pPr>
            <a:r>
              <a:rPr lang="en-US" sz="1800" b="1" dirty="0">
                <a:solidFill>
                  <a:srgbClr val="8F2100"/>
                </a:solidFill>
                <a:latin typeface="Courier New" panose="02070309020205020404" pitchFamily="49" charset="0"/>
                <a:cs typeface="Courier New" panose="02070309020205020404" pitchFamily="49" charset="0"/>
              </a:rPr>
              <a:t>Funder</a:t>
            </a:r>
            <a:r>
              <a:rPr lang="en-US" sz="1800" dirty="0">
                <a:solidFill>
                  <a:srgbClr val="000000"/>
                </a:solidFill>
                <a:latin typeface="Courier New" panose="02070309020205020404" pitchFamily="49" charset="0"/>
                <a:cs typeface="Courier New" panose="02070309020205020404" pitchFamily="49" charset="0"/>
              </a:rPr>
              <a:t> c;</a:t>
            </a:r>
          </a:p>
          <a:p>
            <a:pPr marL="0" indent="0">
              <a:buNone/>
            </a:pPr>
            <a:r>
              <a:rPr lang="en-US" sz="1800" dirty="0">
                <a:solidFill>
                  <a:srgbClr val="000000"/>
                </a:solidFill>
                <a:latin typeface="Courier New" panose="02070309020205020404" pitchFamily="49" charset="0"/>
                <a:cs typeface="Courier New" panose="02070309020205020404" pitchFamily="49" charset="0"/>
              </a:rPr>
              <a:t>// Access members of </a:t>
            </a:r>
            <a:r>
              <a:rPr lang="en-US" sz="1800" dirty="0" err="1">
                <a:solidFill>
                  <a:srgbClr val="000000"/>
                </a:solidFill>
                <a:latin typeface="Courier New" panose="02070309020205020404" pitchFamily="49" charset="0"/>
                <a:cs typeface="Courier New" panose="02070309020205020404" pitchFamily="49" charset="0"/>
              </a:rPr>
              <a:t>structs</a:t>
            </a:r>
            <a:endParaRPr lang="en-US" sz="1800" dirty="0">
              <a:solidFill>
                <a:srgbClr val="000000"/>
              </a:solidFill>
              <a:latin typeface="Courier New" panose="02070309020205020404" pitchFamily="49" charset="0"/>
              <a:cs typeface="Courier New" panose="02070309020205020404" pitchFamily="49" charset="0"/>
            </a:endParaRPr>
          </a:p>
          <a:p>
            <a:pPr marL="0" indent="0">
              <a:buNone/>
            </a:pPr>
            <a:r>
              <a:rPr lang="en-US" sz="1800" dirty="0" err="1">
                <a:solidFill>
                  <a:srgbClr val="000000"/>
                </a:solidFill>
                <a:latin typeface="Courier New" panose="02070309020205020404" pitchFamily="49" charset="0"/>
                <a:cs typeface="Courier New" panose="02070309020205020404" pitchFamily="49" charset="0"/>
              </a:rPr>
              <a:t>c.addr</a:t>
            </a:r>
            <a:r>
              <a:rPr lang="en-US" sz="1800" dirty="0">
                <a:solidFill>
                  <a:srgbClr val="000000"/>
                </a:solidFill>
                <a:latin typeface="Courier New" panose="02070309020205020404" pitchFamily="49" charset="0"/>
                <a:cs typeface="Courier New" panose="02070309020205020404" pitchFamily="49" charset="0"/>
              </a:rPr>
              <a:t>; </a:t>
            </a:r>
          </a:p>
          <a:p>
            <a:pPr marL="0" indent="0">
              <a:buNone/>
            </a:pPr>
            <a:r>
              <a:rPr lang="en-US" sz="1800" dirty="0" err="1">
                <a:solidFill>
                  <a:srgbClr val="000000"/>
                </a:solidFill>
                <a:latin typeface="Courier New" panose="02070309020205020404" pitchFamily="49" charset="0"/>
                <a:cs typeface="Courier New" panose="02070309020205020404" pitchFamily="49" charset="0"/>
              </a:rPr>
              <a:t>c.amount</a:t>
            </a:r>
            <a:r>
              <a:rPr lang="en-US" sz="1800" dirty="0">
                <a:solidFill>
                  <a:srgbClr val="000000"/>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85</a:t>
            </a:fld>
            <a:endParaRPr lang="en-US"/>
          </a:p>
        </p:txBody>
      </p:sp>
    </p:spTree>
    <p:extLst>
      <p:ext uri="{BB962C8B-B14F-4D97-AF65-F5344CB8AC3E}">
        <p14:creationId xmlns:p14="http://schemas.microsoft.com/office/powerpoint/2010/main" val="11310194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Mappings</a:t>
            </a:r>
          </a:p>
        </p:txBody>
      </p:sp>
      <p:sp>
        <p:nvSpPr>
          <p:cNvPr id="3" name="Content Placeholder 2"/>
          <p:cNvSpPr>
            <a:spLocks noGrp="1"/>
          </p:cNvSpPr>
          <p:nvPr>
            <p:ph idx="1"/>
          </p:nvPr>
        </p:nvSpPr>
        <p:spPr/>
        <p:txBody>
          <a:bodyPr>
            <a:normAutofit fontScale="92500" lnSpcReduction="10000"/>
          </a:bodyPr>
          <a:lstStyle/>
          <a:p>
            <a:r>
              <a:rPr lang="en-US" sz="2400" dirty="0">
                <a:latin typeface="Courier New" panose="02070309020205020404" pitchFamily="49" charset="0"/>
                <a:cs typeface="Courier New" panose="02070309020205020404" pitchFamily="49" charset="0"/>
              </a:rPr>
              <a:t>mapping(_</a:t>
            </a:r>
            <a:r>
              <a:rPr lang="en-US" sz="2400" dirty="0" err="1">
                <a:latin typeface="Courier New" panose="02070309020205020404" pitchFamily="49" charset="0"/>
                <a:cs typeface="Courier New" panose="02070309020205020404" pitchFamily="49" charset="0"/>
              </a:rPr>
              <a:t>KeyType</a:t>
            </a:r>
            <a:r>
              <a:rPr lang="en-US" sz="2400" dirty="0">
                <a:latin typeface="Courier New" panose="02070309020205020404" pitchFamily="49" charset="0"/>
                <a:cs typeface="Courier New" panose="02070309020205020404" pitchFamily="49" charset="0"/>
              </a:rPr>
              <a:t> =&gt; _</a:t>
            </a:r>
            <a:r>
              <a:rPr lang="en-US" sz="2400" dirty="0" err="1">
                <a:latin typeface="Courier New" panose="02070309020205020404" pitchFamily="49" charset="0"/>
                <a:cs typeface="Courier New" panose="02070309020205020404" pitchFamily="49" charset="0"/>
              </a:rPr>
              <a:t>ValueType</a:t>
            </a:r>
            <a:r>
              <a:rPr lang="en-US" sz="2400" dirty="0">
                <a:latin typeface="Courier New" panose="02070309020205020404" pitchFamily="49" charset="0"/>
                <a:cs typeface="Courier New" panose="02070309020205020404" pitchFamily="49" charset="0"/>
              </a:rPr>
              <a:t>): </a:t>
            </a:r>
            <a:r>
              <a:rPr lang="en-US" sz="2400" dirty="0">
                <a:cs typeface="Courier New" panose="02070309020205020404" pitchFamily="49" charset="0"/>
              </a:rPr>
              <a:t>defines a way to assign values to keys. Similar to arrays, but keys can be any type and do not have a predefined range. </a:t>
            </a:r>
            <a:r>
              <a:rPr lang="en-US" sz="2400" b="1" dirty="0">
                <a:solidFill>
                  <a:srgbClr val="00B050"/>
                </a:solidFill>
                <a:cs typeface="Courier New" panose="02070309020205020404" pitchFamily="49" charset="0"/>
              </a:rPr>
              <a:t>Very flexible!</a:t>
            </a:r>
          </a:p>
          <a:p>
            <a:r>
              <a:rPr lang="en-US" sz="2400" dirty="0"/>
              <a:t>_</a:t>
            </a:r>
            <a:r>
              <a:rPr lang="en-US" sz="2400" dirty="0" err="1"/>
              <a:t>KeyType</a:t>
            </a:r>
            <a:r>
              <a:rPr lang="en-US" sz="2400" dirty="0"/>
              <a:t> can be almost any type except for a mapping, a dynamically sized array, a contract, an </a:t>
            </a:r>
            <a:r>
              <a:rPr lang="en-US" sz="2400" dirty="0" err="1"/>
              <a:t>enum</a:t>
            </a:r>
            <a:r>
              <a:rPr lang="en-US" sz="2400" dirty="0"/>
              <a:t> and a </a:t>
            </a:r>
            <a:r>
              <a:rPr lang="en-US" sz="2400" dirty="0" err="1"/>
              <a:t>struct</a:t>
            </a:r>
            <a:endParaRPr lang="en-US" sz="2400" dirty="0"/>
          </a:p>
          <a:p>
            <a:r>
              <a:rPr lang="en-US" sz="2400" dirty="0"/>
              <a:t>_</a:t>
            </a:r>
            <a:r>
              <a:rPr lang="en-US" sz="2400" dirty="0" err="1"/>
              <a:t>ValueType</a:t>
            </a:r>
            <a:r>
              <a:rPr lang="en-US" sz="2400" dirty="0"/>
              <a:t> can actually be any type, including mappings!</a:t>
            </a:r>
          </a:p>
          <a:p>
            <a:pPr marL="0" indent="0">
              <a:buNone/>
            </a:pPr>
            <a:r>
              <a:rPr lang="en-US" sz="2200" b="1" dirty="0">
                <a:solidFill>
                  <a:srgbClr val="007121"/>
                </a:solidFill>
                <a:latin typeface="Courier New" panose="02070309020205020404" pitchFamily="49" charset="0"/>
                <a:cs typeface="Courier New" panose="02070309020205020404" pitchFamily="49" charset="0"/>
              </a:rPr>
              <a:t>contract </a:t>
            </a:r>
            <a:r>
              <a:rPr lang="en-US" sz="2200" dirty="0" err="1">
                <a:solidFill>
                  <a:srgbClr val="000000"/>
                </a:solidFill>
                <a:latin typeface="Courier New" panose="02070309020205020404" pitchFamily="49" charset="0"/>
                <a:cs typeface="Courier New" panose="02070309020205020404" pitchFamily="49" charset="0"/>
              </a:rPr>
              <a:t>MappingExample</a:t>
            </a:r>
            <a:r>
              <a:rPr lang="en-US" sz="2200" dirty="0">
                <a:solidFill>
                  <a:srgbClr val="000000"/>
                </a:solidFill>
                <a:latin typeface="Courier New" panose="02070309020205020404" pitchFamily="49" charset="0"/>
                <a:cs typeface="Courier New" panose="02070309020205020404" pitchFamily="49" charset="0"/>
              </a:rPr>
              <a:t> {</a:t>
            </a:r>
          </a:p>
          <a:p>
            <a:pPr marL="0" indent="0">
              <a:buNone/>
            </a:pPr>
            <a:r>
              <a:rPr lang="en-US" sz="2200" b="1" dirty="0">
                <a:solidFill>
                  <a:srgbClr val="007121"/>
                </a:solidFill>
                <a:latin typeface="Courier New" panose="02070309020205020404" pitchFamily="49" charset="0"/>
                <a:cs typeface="Courier New" panose="02070309020205020404" pitchFamily="49" charset="0"/>
              </a:rPr>
              <a:t>  mapping</a:t>
            </a:r>
            <a:r>
              <a:rPr lang="en-US" sz="2200" dirty="0">
                <a:solidFill>
                  <a:srgbClr val="000000"/>
                </a:solidFill>
                <a:latin typeface="Courier New" panose="02070309020205020404" pitchFamily="49" charset="0"/>
                <a:cs typeface="Courier New" panose="02070309020205020404" pitchFamily="49" charset="0"/>
              </a:rPr>
              <a:t>(</a:t>
            </a:r>
            <a:r>
              <a:rPr lang="en-US" sz="2200" b="1" dirty="0">
                <a:solidFill>
                  <a:srgbClr val="8F2100"/>
                </a:solidFill>
                <a:latin typeface="Courier New" panose="02070309020205020404" pitchFamily="49" charset="0"/>
                <a:cs typeface="Courier New" panose="02070309020205020404" pitchFamily="49" charset="0"/>
              </a:rPr>
              <a:t>address </a:t>
            </a:r>
            <a:r>
              <a:rPr lang="en-US" sz="2200" dirty="0">
                <a:solidFill>
                  <a:srgbClr val="666666"/>
                </a:solidFill>
                <a:latin typeface="Courier New" panose="02070309020205020404" pitchFamily="49" charset="0"/>
                <a:cs typeface="Courier New" panose="02070309020205020404" pitchFamily="49" charset="0"/>
              </a:rPr>
              <a:t>=&gt; </a:t>
            </a:r>
            <a:r>
              <a:rPr lang="en-US" sz="2200" b="1" dirty="0" err="1">
                <a:solidFill>
                  <a:srgbClr val="8F2100"/>
                </a:solidFill>
                <a:latin typeface="Courier New" panose="02070309020205020404" pitchFamily="49" charset="0"/>
                <a:cs typeface="Courier New" panose="02070309020205020404" pitchFamily="49" charset="0"/>
              </a:rPr>
              <a:t>uint</a:t>
            </a:r>
            <a:r>
              <a:rPr lang="en-US" sz="2200" dirty="0">
                <a:solidFill>
                  <a:srgbClr val="000000"/>
                </a:solidFill>
                <a:latin typeface="Courier New" panose="02070309020205020404" pitchFamily="49" charset="0"/>
                <a:cs typeface="Courier New" panose="02070309020205020404" pitchFamily="49" charset="0"/>
              </a:rPr>
              <a:t>) </a:t>
            </a:r>
            <a:r>
              <a:rPr lang="en-US" sz="2200" b="1" dirty="0">
                <a:solidFill>
                  <a:srgbClr val="007121"/>
                </a:solidFill>
                <a:latin typeface="Courier New" panose="02070309020205020404" pitchFamily="49" charset="0"/>
                <a:cs typeface="Courier New" panose="02070309020205020404" pitchFamily="49" charset="0"/>
              </a:rPr>
              <a:t>public </a:t>
            </a:r>
            <a:r>
              <a:rPr lang="en-US" sz="2200" dirty="0">
                <a:solidFill>
                  <a:srgbClr val="000000"/>
                </a:solidFill>
                <a:latin typeface="Courier New" panose="02070309020205020404" pitchFamily="49" charset="0"/>
                <a:cs typeface="Courier New" panose="02070309020205020404" pitchFamily="49" charset="0"/>
              </a:rPr>
              <a:t>balances;</a:t>
            </a:r>
          </a:p>
          <a:p>
            <a:pPr marL="0" indent="0">
              <a:buNone/>
            </a:pPr>
            <a:r>
              <a:rPr lang="en-US" sz="2200" b="1" dirty="0">
                <a:solidFill>
                  <a:srgbClr val="007121"/>
                </a:solidFill>
                <a:latin typeface="Courier New" panose="02070309020205020404" pitchFamily="49" charset="0"/>
                <a:cs typeface="Courier New" panose="02070309020205020404" pitchFamily="49" charset="0"/>
              </a:rPr>
              <a:t>  function </a:t>
            </a:r>
            <a:r>
              <a:rPr lang="en-US" sz="2200" dirty="0">
                <a:solidFill>
                  <a:srgbClr val="000000"/>
                </a:solidFill>
                <a:latin typeface="Courier New" panose="02070309020205020404" pitchFamily="49" charset="0"/>
                <a:cs typeface="Courier New" panose="02070309020205020404" pitchFamily="49" charset="0"/>
              </a:rPr>
              <a:t>update(</a:t>
            </a:r>
            <a:r>
              <a:rPr lang="en-US" sz="2200" b="1" dirty="0" err="1">
                <a:solidFill>
                  <a:srgbClr val="8F2100"/>
                </a:solidFill>
                <a:latin typeface="Courier New" panose="02070309020205020404" pitchFamily="49" charset="0"/>
                <a:cs typeface="Courier New" panose="02070309020205020404" pitchFamily="49" charset="0"/>
              </a:rPr>
              <a:t>uint</a:t>
            </a:r>
            <a:r>
              <a:rPr lang="en-US" sz="2200" b="1" dirty="0">
                <a:solidFill>
                  <a:srgbClr val="8F2100"/>
                </a:solidFill>
                <a:latin typeface="Courier New" panose="02070309020205020404" pitchFamily="49" charset="0"/>
                <a:cs typeface="Courier New" panose="02070309020205020404" pitchFamily="49" charset="0"/>
              </a:rPr>
              <a:t> </a:t>
            </a:r>
            <a:r>
              <a:rPr lang="en-US" sz="2200" dirty="0" err="1">
                <a:solidFill>
                  <a:srgbClr val="000000"/>
                </a:solidFill>
                <a:latin typeface="Courier New" panose="02070309020205020404" pitchFamily="49" charset="0"/>
                <a:cs typeface="Courier New" panose="02070309020205020404" pitchFamily="49" charset="0"/>
              </a:rPr>
              <a:t>newBalance</a:t>
            </a:r>
            <a:r>
              <a:rPr lang="en-US" sz="2200" dirty="0">
                <a:solidFill>
                  <a:srgbClr val="000000"/>
                </a:solidFill>
                <a:latin typeface="Courier New" panose="02070309020205020404" pitchFamily="49" charset="0"/>
                <a:cs typeface="Courier New" panose="02070309020205020404" pitchFamily="49" charset="0"/>
              </a:rPr>
              <a:t>) </a:t>
            </a:r>
            <a:r>
              <a:rPr lang="en-US" sz="2200" b="1" dirty="0">
                <a:solidFill>
                  <a:srgbClr val="007121"/>
                </a:solidFill>
                <a:latin typeface="Courier New" panose="02070309020205020404" pitchFamily="49" charset="0"/>
                <a:cs typeface="Courier New" panose="02070309020205020404" pitchFamily="49" charset="0"/>
              </a:rPr>
              <a:t>public </a:t>
            </a:r>
            <a:r>
              <a:rPr lang="en-US" sz="2200" dirty="0">
                <a:solidFill>
                  <a:srgbClr val="000000"/>
                </a:solidFill>
                <a:latin typeface="Courier New" panose="02070309020205020404" pitchFamily="49" charset="0"/>
                <a:cs typeface="Courier New" panose="02070309020205020404" pitchFamily="49" charset="0"/>
              </a:rPr>
              <a:t>{</a:t>
            </a:r>
          </a:p>
          <a:p>
            <a:pPr marL="0" indent="0">
              <a:buNone/>
            </a:pPr>
            <a:r>
              <a:rPr lang="en-US" sz="2200" dirty="0">
                <a:solidFill>
                  <a:srgbClr val="000000"/>
                </a:solidFill>
                <a:latin typeface="Courier New" panose="02070309020205020404" pitchFamily="49" charset="0"/>
                <a:cs typeface="Courier New" panose="02070309020205020404" pitchFamily="49" charset="0"/>
              </a:rPr>
              <a:t>    balances[</a:t>
            </a:r>
            <a:r>
              <a:rPr lang="en-US" sz="2200" dirty="0" err="1">
                <a:solidFill>
                  <a:srgbClr val="007121"/>
                </a:solidFill>
                <a:latin typeface="Courier New" panose="02070309020205020404" pitchFamily="49" charset="0"/>
                <a:cs typeface="Courier New" panose="02070309020205020404" pitchFamily="49" charset="0"/>
              </a:rPr>
              <a:t>msg</a:t>
            </a:r>
            <a:r>
              <a:rPr lang="en-US" sz="2200" dirty="0" err="1">
                <a:solidFill>
                  <a:srgbClr val="000000"/>
                </a:solidFill>
                <a:latin typeface="Courier New" panose="02070309020205020404" pitchFamily="49" charset="0"/>
                <a:cs typeface="Courier New" panose="02070309020205020404" pitchFamily="49" charset="0"/>
              </a:rPr>
              <a:t>.sender</a:t>
            </a:r>
            <a:r>
              <a:rPr lang="en-US" sz="2200" dirty="0">
                <a:solidFill>
                  <a:srgbClr val="000000"/>
                </a:solidFill>
                <a:latin typeface="Courier New" panose="02070309020205020404" pitchFamily="49" charset="0"/>
                <a:cs typeface="Courier New" panose="02070309020205020404" pitchFamily="49" charset="0"/>
              </a:rPr>
              <a:t>] </a:t>
            </a:r>
            <a:r>
              <a:rPr lang="en-US" sz="2200" dirty="0">
                <a:solidFill>
                  <a:srgbClr val="666666"/>
                </a:solidFill>
                <a:latin typeface="Courier New" panose="02070309020205020404" pitchFamily="49" charset="0"/>
                <a:cs typeface="Courier New" panose="02070309020205020404" pitchFamily="49" charset="0"/>
              </a:rPr>
              <a:t>= </a:t>
            </a:r>
            <a:r>
              <a:rPr lang="en-US" sz="2200" dirty="0" err="1">
                <a:solidFill>
                  <a:srgbClr val="000000"/>
                </a:solidFill>
                <a:latin typeface="Courier New" panose="02070309020205020404" pitchFamily="49" charset="0"/>
                <a:cs typeface="Courier New" panose="02070309020205020404" pitchFamily="49" charset="0"/>
              </a:rPr>
              <a:t>newBalance</a:t>
            </a:r>
            <a:r>
              <a:rPr lang="en-US" sz="2200" dirty="0">
                <a:solidFill>
                  <a:srgbClr val="000000"/>
                </a:solidFill>
                <a:latin typeface="Courier New" panose="02070309020205020404" pitchFamily="49" charset="0"/>
                <a:cs typeface="Courier New" panose="02070309020205020404" pitchFamily="49" charset="0"/>
              </a:rPr>
              <a:t>;</a:t>
            </a:r>
          </a:p>
          <a:p>
            <a:pPr marL="0" indent="0">
              <a:buNone/>
            </a:pPr>
            <a:r>
              <a:rPr lang="en-US" sz="2200" dirty="0">
                <a:solidFill>
                  <a:srgbClr val="000000"/>
                </a:solidFill>
                <a:latin typeface="Courier New" panose="02070309020205020404" pitchFamily="49" charset="0"/>
                <a:cs typeface="Courier New" panose="02070309020205020404" pitchFamily="49" charset="0"/>
              </a:rPr>
              <a:t>  }</a:t>
            </a:r>
          </a:p>
          <a:p>
            <a:pPr marL="0" indent="0">
              <a:buNone/>
            </a:pPr>
            <a:r>
              <a:rPr lang="en-US" sz="2200" dirty="0">
                <a:solidFill>
                  <a:srgbClr val="000000"/>
                </a:solidFill>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86</a:t>
            </a:fld>
            <a:endParaRPr lang="en-US"/>
          </a:p>
        </p:txBody>
      </p:sp>
    </p:spTree>
    <p:extLst>
      <p:ext uri="{BB962C8B-B14F-4D97-AF65-F5344CB8AC3E}">
        <p14:creationId xmlns:p14="http://schemas.microsoft.com/office/powerpoint/2010/main" val="10653743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Solidity Contract</a:t>
            </a:r>
          </a:p>
        </p:txBody>
      </p:sp>
      <p:sp>
        <p:nvSpPr>
          <p:cNvPr id="3" name="Content Placeholder 2"/>
          <p:cNvSpPr>
            <a:spLocks noGrp="1"/>
          </p:cNvSpPr>
          <p:nvPr>
            <p:ph idx="1"/>
          </p:nvPr>
        </p:nvSpPr>
        <p:spPr/>
        <p:txBody>
          <a:bodyPr/>
          <a:lstStyle/>
          <a:p>
            <a:r>
              <a:rPr lang="en-US" dirty="0">
                <a:solidFill>
                  <a:srgbClr val="00B050"/>
                </a:solidFill>
              </a:rPr>
              <a:t>Contract</a:t>
            </a:r>
            <a:r>
              <a:rPr lang="en-US" dirty="0"/>
              <a:t>: A collection of codes (functions) and data (states) located at a specific address on the </a:t>
            </a:r>
            <a:r>
              <a:rPr lang="en-US" dirty="0" err="1"/>
              <a:t>Ethereum</a:t>
            </a:r>
            <a:r>
              <a:rPr lang="en-US" dirty="0"/>
              <a:t> </a:t>
            </a:r>
            <a:r>
              <a:rPr lang="en-US" dirty="0" err="1"/>
              <a:t>blockchain</a:t>
            </a:r>
            <a:endParaRPr lang="en-US" dirty="0"/>
          </a:p>
          <a:p>
            <a:r>
              <a:rPr lang="en-US" dirty="0"/>
              <a:t>Contract is similar to a class in object-oriented language</a:t>
            </a:r>
          </a:p>
          <a:p>
            <a:r>
              <a:rPr lang="en-US" dirty="0"/>
              <a:t>A contract contains state variables and functions</a:t>
            </a:r>
          </a:p>
          <a:p>
            <a:endParaRPr lang="en-US" dirty="0"/>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87</a:t>
            </a:fld>
            <a:endParaRPr lang="en-US"/>
          </a:p>
        </p:txBody>
      </p:sp>
    </p:spTree>
    <p:extLst>
      <p:ext uri="{BB962C8B-B14F-4D97-AF65-F5344CB8AC3E}">
        <p14:creationId xmlns:p14="http://schemas.microsoft.com/office/powerpoint/2010/main" val="34665253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Ethereum</a:t>
            </a:r>
            <a:r>
              <a:rPr lang="en-US" dirty="0"/>
              <a:t> Virtual Machine (EVM)</a:t>
            </a:r>
          </a:p>
        </p:txBody>
      </p:sp>
      <p:sp>
        <p:nvSpPr>
          <p:cNvPr id="3" name="Content Placeholder 2"/>
          <p:cNvSpPr>
            <a:spLocks noGrp="1"/>
          </p:cNvSpPr>
          <p:nvPr>
            <p:ph idx="1"/>
          </p:nvPr>
        </p:nvSpPr>
        <p:spPr/>
        <p:txBody>
          <a:bodyPr/>
          <a:lstStyle/>
          <a:p>
            <a:r>
              <a:rPr lang="en-US" dirty="0"/>
              <a:t>Runtime environment for smart contracts in </a:t>
            </a:r>
            <a:r>
              <a:rPr lang="en-US" dirty="0" err="1"/>
              <a:t>Ethereum</a:t>
            </a:r>
            <a:endParaRPr lang="en-US" dirty="0"/>
          </a:p>
          <a:p>
            <a:pPr lvl="1"/>
            <a:r>
              <a:rPr lang="en-US" dirty="0"/>
              <a:t>Similar to Java Runtime Environment</a:t>
            </a:r>
          </a:p>
          <a:p>
            <a:pPr lvl="1"/>
            <a:r>
              <a:rPr lang="en-US" dirty="0"/>
              <a:t>Benefits: can be run in any operating system (like Java)</a:t>
            </a:r>
          </a:p>
          <a:p>
            <a:r>
              <a:rPr lang="en-US" dirty="0"/>
              <a:t>Completely isolated: codes in EVM cannot access network, </a:t>
            </a:r>
            <a:r>
              <a:rPr lang="en-US" dirty="0" err="1"/>
              <a:t>filesystem</a:t>
            </a:r>
            <a:r>
              <a:rPr lang="en-US" dirty="0"/>
              <a:t>, or other processes</a:t>
            </a:r>
          </a:p>
          <a:p>
            <a:r>
              <a:rPr lang="en-US" dirty="0"/>
              <a:t>Smart contracts have only limited access to other smart contracts on the same </a:t>
            </a:r>
            <a:r>
              <a:rPr lang="en-US" dirty="0" err="1"/>
              <a:t>blockchain</a:t>
            </a: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88</a:t>
            </a:fld>
            <a:endParaRPr lang="en-US"/>
          </a:p>
        </p:txBody>
      </p:sp>
    </p:spTree>
    <p:extLst>
      <p:ext uri="{BB962C8B-B14F-4D97-AF65-F5344CB8AC3E}">
        <p14:creationId xmlns:p14="http://schemas.microsoft.com/office/powerpoint/2010/main" val="33065742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Currency Example</a:t>
            </a:r>
          </a:p>
        </p:txBody>
      </p:sp>
      <p:sp>
        <p:nvSpPr>
          <p:cNvPr id="3" name="Content Placeholder 2"/>
          <p:cNvSpPr>
            <a:spLocks noGrp="1"/>
          </p:cNvSpPr>
          <p:nvPr>
            <p:ph idx="1"/>
          </p:nvPr>
        </p:nvSpPr>
        <p:spPr/>
        <p:txBody>
          <a:bodyPr>
            <a:noAutofit/>
          </a:bodyPr>
          <a:lstStyle/>
          <a:p>
            <a:pPr marL="0" indent="0">
              <a:buNone/>
            </a:pPr>
            <a:r>
              <a:rPr lang="en-US" sz="1800" b="1" dirty="0">
                <a:solidFill>
                  <a:srgbClr val="007121"/>
                </a:solidFill>
                <a:latin typeface="Courier New" panose="02070309020205020404" pitchFamily="49" charset="0"/>
                <a:cs typeface="Courier New" panose="02070309020205020404" pitchFamily="49" charset="0"/>
              </a:rPr>
              <a:t>pragma </a:t>
            </a:r>
            <a:r>
              <a:rPr lang="en-US" sz="1800" dirty="0">
                <a:solidFill>
                  <a:srgbClr val="000000"/>
                </a:solidFill>
                <a:latin typeface="Courier New" panose="02070309020205020404" pitchFamily="49" charset="0"/>
                <a:cs typeface="Courier New" panose="02070309020205020404" pitchFamily="49" charset="0"/>
              </a:rPr>
              <a:t>solidity </a:t>
            </a:r>
            <a:r>
              <a:rPr lang="en-US" sz="1800" dirty="0">
                <a:solidFill>
                  <a:srgbClr val="666666"/>
                </a:solidFill>
                <a:latin typeface="Courier New" panose="02070309020205020404" pitchFamily="49" charset="0"/>
                <a:cs typeface="Courier New" panose="02070309020205020404" pitchFamily="49" charset="0"/>
              </a:rPr>
              <a:t>^</a:t>
            </a:r>
            <a:r>
              <a:rPr lang="en-US" sz="1800" dirty="0">
                <a:solidFill>
                  <a:srgbClr val="21804F"/>
                </a:solidFill>
                <a:latin typeface="Courier New" panose="02070309020205020404" pitchFamily="49" charset="0"/>
                <a:cs typeface="Courier New" panose="02070309020205020404" pitchFamily="49" charset="0"/>
              </a:rPr>
              <a:t>0.4</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21804F"/>
                </a:solidFill>
                <a:latin typeface="Courier New" panose="02070309020205020404" pitchFamily="49" charset="0"/>
                <a:cs typeface="Courier New" panose="02070309020205020404" pitchFamily="49" charset="0"/>
              </a:rPr>
              <a:t>0</a:t>
            </a:r>
            <a:r>
              <a:rPr lang="en-US" sz="1800" dirty="0">
                <a:solidFill>
                  <a:srgbClr val="000000"/>
                </a:solidFill>
                <a:latin typeface="Courier New" panose="02070309020205020404" pitchFamily="49" charset="0"/>
                <a:cs typeface="Courier New" panose="02070309020205020404" pitchFamily="49" charset="0"/>
              </a:rPr>
              <a:t>;</a:t>
            </a:r>
          </a:p>
          <a:p>
            <a:pPr marL="0" indent="0">
              <a:buNone/>
            </a:pPr>
            <a:r>
              <a:rPr lang="en-US" sz="1800" b="1" dirty="0">
                <a:solidFill>
                  <a:srgbClr val="007121"/>
                </a:solidFill>
                <a:latin typeface="Courier New" panose="02070309020205020404" pitchFamily="49" charset="0"/>
                <a:cs typeface="Courier New" panose="02070309020205020404" pitchFamily="49" charset="0"/>
              </a:rPr>
              <a:t>contract </a:t>
            </a:r>
            <a:r>
              <a:rPr lang="en-US" sz="1800" dirty="0">
                <a:solidFill>
                  <a:srgbClr val="000000"/>
                </a:solidFill>
                <a:latin typeface="Courier New" panose="02070309020205020404" pitchFamily="49" charset="0"/>
                <a:cs typeface="Courier New" panose="02070309020205020404" pitchFamily="49" charset="0"/>
              </a:rPr>
              <a:t>Coin {</a:t>
            </a:r>
          </a:p>
          <a:p>
            <a:pPr marL="457200" lvl="1" indent="0">
              <a:buNone/>
            </a:pPr>
            <a:endParaRPr lang="en-US" dirty="0">
              <a:solidFill>
                <a:srgbClr val="40808F"/>
              </a:solidFill>
              <a:latin typeface="Courier New" panose="02070309020205020404" pitchFamily="49" charset="0"/>
              <a:cs typeface="Courier New" panose="02070309020205020404" pitchFamily="49" charset="0"/>
            </a:endParaRPr>
          </a:p>
          <a:p>
            <a:pPr marL="457200" lvl="1" indent="0">
              <a:buNone/>
            </a:pPr>
            <a:r>
              <a:rPr lang="en-US" b="1" dirty="0">
                <a:solidFill>
                  <a:srgbClr val="8F2100"/>
                </a:solidFill>
                <a:latin typeface="Courier New" panose="02070309020205020404" pitchFamily="49" charset="0"/>
                <a:cs typeface="Courier New" panose="02070309020205020404" pitchFamily="49" charset="0"/>
              </a:rPr>
              <a:t>address </a:t>
            </a:r>
            <a:r>
              <a:rPr lang="en-US" b="1" dirty="0">
                <a:solidFill>
                  <a:srgbClr val="007121"/>
                </a:solidFill>
                <a:latin typeface="Courier New" panose="02070309020205020404" pitchFamily="49" charset="0"/>
                <a:cs typeface="Courier New" panose="02070309020205020404" pitchFamily="49" charset="0"/>
              </a:rPr>
              <a:t>public </a:t>
            </a:r>
            <a:r>
              <a:rPr lang="en-US" dirty="0">
                <a:solidFill>
                  <a:srgbClr val="000000"/>
                </a:solidFill>
                <a:latin typeface="Courier New" panose="02070309020205020404" pitchFamily="49" charset="0"/>
                <a:cs typeface="Courier New" panose="02070309020205020404" pitchFamily="49" charset="0"/>
              </a:rPr>
              <a:t>minter;</a:t>
            </a:r>
          </a:p>
          <a:p>
            <a:pPr marL="457200" lvl="1" indent="0">
              <a:buNone/>
            </a:pPr>
            <a:r>
              <a:rPr lang="en-US" b="1" dirty="0">
                <a:solidFill>
                  <a:srgbClr val="007121"/>
                </a:solidFill>
                <a:latin typeface="Courier New" panose="02070309020205020404" pitchFamily="49" charset="0"/>
                <a:cs typeface="Courier New" panose="02070309020205020404" pitchFamily="49" charset="0"/>
              </a:rPr>
              <a:t>mapping </a:t>
            </a:r>
            <a:r>
              <a:rPr lang="en-US" dirty="0">
                <a:solidFill>
                  <a:srgbClr val="000000"/>
                </a:solidFill>
                <a:latin typeface="Courier New" panose="02070309020205020404" pitchFamily="49" charset="0"/>
                <a:cs typeface="Courier New" panose="02070309020205020404" pitchFamily="49" charset="0"/>
              </a:rPr>
              <a:t>(</a:t>
            </a:r>
            <a:r>
              <a:rPr lang="en-US" b="1" dirty="0">
                <a:solidFill>
                  <a:srgbClr val="8F2100"/>
                </a:solidFill>
                <a:latin typeface="Courier New" panose="02070309020205020404" pitchFamily="49" charset="0"/>
                <a:cs typeface="Courier New" panose="02070309020205020404" pitchFamily="49" charset="0"/>
              </a:rPr>
              <a:t>address </a:t>
            </a:r>
            <a:r>
              <a:rPr lang="en-US" dirty="0">
                <a:solidFill>
                  <a:srgbClr val="666666"/>
                </a:solidFill>
                <a:latin typeface="Courier New" panose="02070309020205020404" pitchFamily="49" charset="0"/>
                <a:cs typeface="Courier New" panose="02070309020205020404" pitchFamily="49" charset="0"/>
              </a:rPr>
              <a:t>=&gt; </a:t>
            </a:r>
            <a:r>
              <a:rPr lang="en-US" b="1" dirty="0" err="1">
                <a:solidFill>
                  <a:srgbClr val="8F2100"/>
                </a:solidFill>
                <a:latin typeface="Courier New" panose="02070309020205020404" pitchFamily="49" charset="0"/>
                <a:cs typeface="Courier New" panose="02070309020205020404" pitchFamily="49" charset="0"/>
              </a:rPr>
              <a:t>uint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7121"/>
                </a:solidFill>
                <a:latin typeface="Courier New" panose="02070309020205020404" pitchFamily="49" charset="0"/>
                <a:cs typeface="Courier New" panose="02070309020205020404" pitchFamily="49" charset="0"/>
              </a:rPr>
              <a:t>public </a:t>
            </a:r>
            <a:r>
              <a:rPr lang="en-US" dirty="0">
                <a:solidFill>
                  <a:srgbClr val="000000"/>
                </a:solidFill>
                <a:latin typeface="Courier New" panose="02070309020205020404" pitchFamily="49" charset="0"/>
                <a:cs typeface="Courier New" panose="02070309020205020404" pitchFamily="49" charset="0"/>
              </a:rPr>
              <a:t>balances;</a:t>
            </a:r>
          </a:p>
          <a:p>
            <a:pPr marL="457200" lvl="1" indent="0">
              <a:buNone/>
            </a:pPr>
            <a:r>
              <a:rPr lang="en-US" dirty="0">
                <a:solidFill>
                  <a:srgbClr val="40808F"/>
                </a:solidFill>
                <a:latin typeface="Courier New" panose="02070309020205020404" pitchFamily="49" charset="0"/>
                <a:cs typeface="Courier New" panose="02070309020205020404" pitchFamily="49" charset="0"/>
              </a:rPr>
              <a:t>// Events allow light clients to react on</a:t>
            </a:r>
          </a:p>
          <a:p>
            <a:pPr marL="457200" lvl="1" indent="0">
              <a:buNone/>
            </a:pPr>
            <a:r>
              <a:rPr lang="en-US" dirty="0">
                <a:solidFill>
                  <a:srgbClr val="40808F"/>
                </a:solidFill>
                <a:latin typeface="Courier New" panose="02070309020205020404" pitchFamily="49" charset="0"/>
                <a:cs typeface="Courier New" panose="02070309020205020404" pitchFamily="49" charset="0"/>
              </a:rPr>
              <a:t>// changes efficiently.</a:t>
            </a:r>
          </a:p>
          <a:p>
            <a:pPr marL="457200" lvl="1" indent="0">
              <a:buNone/>
            </a:pPr>
            <a:r>
              <a:rPr lang="en-US" b="1" dirty="0">
                <a:solidFill>
                  <a:srgbClr val="007121"/>
                </a:solidFill>
                <a:latin typeface="Courier New" panose="02070309020205020404" pitchFamily="49" charset="0"/>
                <a:cs typeface="Courier New" panose="02070309020205020404" pitchFamily="49" charset="0"/>
              </a:rPr>
              <a:t>event </a:t>
            </a:r>
            <a:r>
              <a:rPr lang="en-US" dirty="0">
                <a:solidFill>
                  <a:srgbClr val="000000"/>
                </a:solidFill>
                <a:latin typeface="Courier New" panose="02070309020205020404" pitchFamily="49" charset="0"/>
                <a:cs typeface="Courier New" panose="02070309020205020404" pitchFamily="49" charset="0"/>
              </a:rPr>
              <a:t>Sent(</a:t>
            </a:r>
            <a:r>
              <a:rPr lang="en-US" b="1" dirty="0">
                <a:solidFill>
                  <a:srgbClr val="8F2100"/>
                </a:solidFill>
                <a:latin typeface="Courier New" panose="02070309020205020404" pitchFamily="49" charset="0"/>
                <a:cs typeface="Courier New" panose="02070309020205020404" pitchFamily="49" charset="0"/>
              </a:rPr>
              <a:t>address </a:t>
            </a:r>
            <a:r>
              <a:rPr lang="en-US" dirty="0">
                <a:solidFill>
                  <a:srgbClr val="000000"/>
                </a:solidFill>
                <a:latin typeface="Courier New" panose="02070309020205020404" pitchFamily="49" charset="0"/>
                <a:cs typeface="Courier New" panose="02070309020205020404" pitchFamily="49" charset="0"/>
              </a:rPr>
              <a:t>from, </a:t>
            </a:r>
            <a:r>
              <a:rPr lang="en-US" b="1" dirty="0">
                <a:solidFill>
                  <a:srgbClr val="8F2100"/>
                </a:solidFill>
                <a:latin typeface="Courier New" panose="02070309020205020404" pitchFamily="49" charset="0"/>
                <a:cs typeface="Courier New" panose="02070309020205020404" pitchFamily="49" charset="0"/>
              </a:rPr>
              <a:t>address </a:t>
            </a:r>
            <a:r>
              <a:rPr lang="en-US" dirty="0">
                <a:solidFill>
                  <a:srgbClr val="000000"/>
                </a:solidFill>
                <a:latin typeface="Courier New" panose="02070309020205020404" pitchFamily="49" charset="0"/>
                <a:cs typeface="Courier New" panose="02070309020205020404" pitchFamily="49" charset="0"/>
              </a:rPr>
              <a:t>to, </a:t>
            </a:r>
            <a:r>
              <a:rPr lang="en-US" b="1" dirty="0" err="1">
                <a:solidFill>
                  <a:srgbClr val="8F2100"/>
                </a:solidFill>
                <a:latin typeface="Courier New" panose="02070309020205020404" pitchFamily="49" charset="0"/>
                <a:cs typeface="Courier New" panose="02070309020205020404" pitchFamily="49" charset="0"/>
              </a:rPr>
              <a:t>uint</a:t>
            </a:r>
            <a:r>
              <a:rPr lang="en-US" b="1" dirty="0">
                <a:solidFill>
                  <a:srgbClr val="8F2100"/>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amount);</a:t>
            </a:r>
          </a:p>
          <a:p>
            <a:pPr marL="457200" lvl="1" indent="0">
              <a:buNone/>
            </a:pPr>
            <a:r>
              <a:rPr lang="en-US" dirty="0">
                <a:solidFill>
                  <a:srgbClr val="40808F"/>
                </a:solidFill>
                <a:latin typeface="Courier New" panose="02070309020205020404" pitchFamily="49" charset="0"/>
                <a:cs typeface="Courier New" panose="02070309020205020404" pitchFamily="49" charset="0"/>
              </a:rPr>
              <a:t>// This is the constructor whose code is</a:t>
            </a:r>
          </a:p>
          <a:p>
            <a:pPr marL="457200" lvl="1" indent="0">
              <a:buNone/>
            </a:pPr>
            <a:r>
              <a:rPr lang="en-US" dirty="0">
                <a:solidFill>
                  <a:srgbClr val="40808F"/>
                </a:solidFill>
                <a:latin typeface="Courier New" panose="02070309020205020404" pitchFamily="49" charset="0"/>
                <a:cs typeface="Courier New" panose="02070309020205020404" pitchFamily="49" charset="0"/>
              </a:rPr>
              <a:t>// run only when the contract is created.</a:t>
            </a:r>
          </a:p>
          <a:p>
            <a:pPr marL="457200" lvl="1" indent="0">
              <a:buNone/>
            </a:pPr>
            <a:r>
              <a:rPr lang="en-US" b="1" dirty="0">
                <a:solidFill>
                  <a:srgbClr val="007121"/>
                </a:solidFill>
                <a:latin typeface="Courier New" panose="02070309020205020404" pitchFamily="49" charset="0"/>
                <a:cs typeface="Courier New" panose="02070309020205020404" pitchFamily="49" charset="0"/>
              </a:rPr>
              <a:t>function </a:t>
            </a:r>
            <a:r>
              <a:rPr lang="en-US" dirty="0">
                <a:solidFill>
                  <a:srgbClr val="000000"/>
                </a:solidFill>
                <a:latin typeface="Courier New" panose="02070309020205020404" pitchFamily="49" charset="0"/>
                <a:cs typeface="Courier New" panose="02070309020205020404" pitchFamily="49" charset="0"/>
              </a:rPr>
              <a:t>Coin() {</a:t>
            </a:r>
          </a:p>
          <a:p>
            <a:pPr marL="914400" lvl="2" indent="0">
              <a:buNone/>
            </a:pPr>
            <a:r>
              <a:rPr lang="en-US" sz="1800" dirty="0">
                <a:solidFill>
                  <a:srgbClr val="000000"/>
                </a:solidFill>
                <a:latin typeface="Courier New" panose="02070309020205020404" pitchFamily="49" charset="0"/>
                <a:cs typeface="Courier New" panose="02070309020205020404" pitchFamily="49" charset="0"/>
              </a:rPr>
              <a:t>minter </a:t>
            </a:r>
            <a:r>
              <a:rPr lang="en-US" sz="1800" dirty="0">
                <a:solidFill>
                  <a:srgbClr val="666666"/>
                </a:solidFill>
                <a:latin typeface="Courier New" panose="02070309020205020404" pitchFamily="49" charset="0"/>
                <a:cs typeface="Courier New" panose="02070309020205020404" pitchFamily="49" charset="0"/>
              </a:rPr>
              <a:t>= </a:t>
            </a:r>
            <a:r>
              <a:rPr lang="en-US" sz="1800" dirty="0" err="1">
                <a:solidFill>
                  <a:srgbClr val="007121"/>
                </a:solidFill>
                <a:latin typeface="Courier New" panose="02070309020205020404" pitchFamily="49" charset="0"/>
                <a:cs typeface="Courier New" panose="02070309020205020404" pitchFamily="49" charset="0"/>
              </a:rPr>
              <a:t>msg</a:t>
            </a:r>
            <a:r>
              <a:rPr lang="en-US" sz="1800" dirty="0" err="1">
                <a:solidFill>
                  <a:srgbClr val="000000"/>
                </a:solidFill>
                <a:latin typeface="Courier New" panose="02070309020205020404" pitchFamily="49" charset="0"/>
                <a:cs typeface="Courier New" panose="02070309020205020404" pitchFamily="49" charset="0"/>
              </a:rPr>
              <a:t>.sender</a:t>
            </a:r>
            <a:r>
              <a:rPr lang="en-US" sz="1800" dirty="0">
                <a:solidFill>
                  <a:srgbClr val="000000"/>
                </a:solidFill>
                <a:latin typeface="Courier New" panose="02070309020205020404" pitchFamily="49" charset="0"/>
                <a:cs typeface="Courier New" panose="02070309020205020404" pitchFamily="49" charset="0"/>
              </a:rPr>
              <a:t>;</a:t>
            </a:r>
          </a:p>
          <a:p>
            <a:pPr marL="457200" lvl="1" indent="0">
              <a:buNone/>
            </a:pPr>
            <a:r>
              <a:rPr lang="en-US" dirty="0">
                <a:solidFill>
                  <a:srgbClr val="000000"/>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89</a:t>
            </a:fld>
            <a:endParaRPr lang="en-US"/>
          </a:p>
        </p:txBody>
      </p:sp>
      <p:sp>
        <p:nvSpPr>
          <p:cNvPr id="6" name="TextBox 5"/>
          <p:cNvSpPr txBox="1"/>
          <p:nvPr/>
        </p:nvSpPr>
        <p:spPr>
          <a:xfrm>
            <a:off x="6794269" y="2593578"/>
            <a:ext cx="2859578" cy="369332"/>
          </a:xfrm>
          <a:prstGeom prst="rect">
            <a:avLst/>
          </a:prstGeom>
          <a:noFill/>
        </p:spPr>
        <p:txBody>
          <a:bodyPr wrap="square" rtlCol="0">
            <a:spAutoFit/>
          </a:bodyPr>
          <a:lstStyle/>
          <a:p>
            <a:r>
              <a:rPr lang="en-US" dirty="0"/>
              <a:t>Address: 160-bit value</a:t>
            </a:r>
          </a:p>
        </p:txBody>
      </p:sp>
      <p:cxnSp>
        <p:nvCxnSpPr>
          <p:cNvPr id="8" name="Straight Arrow Connector 7"/>
          <p:cNvCxnSpPr/>
          <p:nvPr/>
        </p:nvCxnSpPr>
        <p:spPr>
          <a:xfrm flipH="1">
            <a:off x="5846619" y="2793084"/>
            <a:ext cx="947651" cy="169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61760" y="1825626"/>
            <a:ext cx="3192087" cy="923330"/>
          </a:xfrm>
          <a:prstGeom prst="rect">
            <a:avLst/>
          </a:prstGeom>
          <a:noFill/>
        </p:spPr>
        <p:txBody>
          <a:bodyPr wrap="square" rtlCol="0">
            <a:spAutoFit/>
          </a:bodyPr>
          <a:lstStyle/>
          <a:p>
            <a:r>
              <a:rPr lang="en-US" dirty="0"/>
              <a:t>“public” means the variable can be accessed by other contracts</a:t>
            </a:r>
          </a:p>
        </p:txBody>
      </p:sp>
      <p:cxnSp>
        <p:nvCxnSpPr>
          <p:cNvPr id="11" name="Straight Arrow Connector 10"/>
          <p:cNvCxnSpPr/>
          <p:nvPr/>
        </p:nvCxnSpPr>
        <p:spPr>
          <a:xfrm flipH="1">
            <a:off x="6395259" y="2177935"/>
            <a:ext cx="66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317076" y="2177935"/>
            <a:ext cx="2078182" cy="64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61759" y="5719157"/>
            <a:ext cx="3192087" cy="923330"/>
          </a:xfrm>
          <a:prstGeom prst="rect">
            <a:avLst/>
          </a:prstGeom>
          <a:noFill/>
        </p:spPr>
        <p:txBody>
          <a:bodyPr wrap="square" rtlCol="0">
            <a:spAutoFit/>
          </a:bodyPr>
          <a:lstStyle/>
          <a:p>
            <a:r>
              <a:rPr lang="en-US" dirty="0" err="1"/>
              <a:t>msg</a:t>
            </a:r>
            <a:r>
              <a:rPr lang="en-US" dirty="0"/>
              <a:t> is a global variable that allow access to the </a:t>
            </a:r>
            <a:r>
              <a:rPr lang="en-US" dirty="0" err="1"/>
              <a:t>blockchain</a:t>
            </a:r>
            <a:endParaRPr lang="en-US" dirty="0"/>
          </a:p>
        </p:txBody>
      </p:sp>
      <p:cxnSp>
        <p:nvCxnSpPr>
          <p:cNvPr id="16" name="Straight Arrow Connector 15"/>
          <p:cNvCxnSpPr>
            <a:stCxn id="14" idx="1"/>
          </p:cNvCxnSpPr>
          <p:nvPr/>
        </p:nvCxnSpPr>
        <p:spPr>
          <a:xfrm flipH="1" flipV="1">
            <a:off x="4552950" y="5619404"/>
            <a:ext cx="1908809" cy="561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8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7906-ECA3-9EE8-67B6-B36C878BFFAB}"/>
              </a:ext>
            </a:extLst>
          </p:cNvPr>
          <p:cNvSpPr>
            <a:spLocks noGrp="1"/>
          </p:cNvSpPr>
          <p:nvPr>
            <p:ph type="title"/>
          </p:nvPr>
        </p:nvSpPr>
        <p:spPr/>
        <p:txBody>
          <a:bodyPr/>
          <a:lstStyle/>
          <a:p>
            <a:r>
              <a:rPr lang="en-US" dirty="0"/>
              <a:t>Big Data - Examples</a:t>
            </a:r>
          </a:p>
        </p:txBody>
      </p:sp>
      <p:sp>
        <p:nvSpPr>
          <p:cNvPr id="3" name="Content Placeholder 2">
            <a:extLst>
              <a:ext uri="{FF2B5EF4-FFF2-40B4-BE49-F238E27FC236}">
                <a16:creationId xmlns:a16="http://schemas.microsoft.com/office/drawing/2014/main" id="{6BA4E3F1-F93F-1E35-3219-147B46891FAF}"/>
              </a:ext>
            </a:extLst>
          </p:cNvPr>
          <p:cNvSpPr>
            <a:spLocks noGrp="1"/>
          </p:cNvSpPr>
          <p:nvPr>
            <p:ph idx="1"/>
          </p:nvPr>
        </p:nvSpPr>
        <p:spPr>
          <a:xfrm>
            <a:off x="767080" y="1253331"/>
            <a:ext cx="10515600" cy="4351338"/>
          </a:xfrm>
        </p:spPr>
        <p:txBody>
          <a:bodyPr/>
          <a:lstStyle/>
          <a:p>
            <a:r>
              <a:rPr lang="en-US" dirty="0"/>
              <a:t>Public Firms’ disclosure </a:t>
            </a:r>
          </a:p>
          <a:p>
            <a:endParaRPr lang="en-US" dirty="0"/>
          </a:p>
        </p:txBody>
      </p:sp>
      <p:pic>
        <p:nvPicPr>
          <p:cNvPr id="6" name="Picture 5">
            <a:extLst>
              <a:ext uri="{FF2B5EF4-FFF2-40B4-BE49-F238E27FC236}">
                <a16:creationId xmlns:a16="http://schemas.microsoft.com/office/drawing/2014/main" id="{673E2558-3BFC-78B5-C2A9-DE8352C11D55}"/>
              </a:ext>
            </a:extLst>
          </p:cNvPr>
          <p:cNvPicPr>
            <a:picLocks noChangeAspect="1"/>
          </p:cNvPicPr>
          <p:nvPr/>
        </p:nvPicPr>
        <p:blipFill>
          <a:blip r:embed="rId2"/>
          <a:stretch>
            <a:fillRect/>
          </a:stretch>
        </p:blipFill>
        <p:spPr>
          <a:xfrm>
            <a:off x="876108" y="1948081"/>
            <a:ext cx="4940554" cy="3835597"/>
          </a:xfrm>
          <a:prstGeom prst="rect">
            <a:avLst/>
          </a:prstGeom>
        </p:spPr>
      </p:pic>
      <p:pic>
        <p:nvPicPr>
          <p:cNvPr id="9" name="Picture 8">
            <a:extLst>
              <a:ext uri="{FF2B5EF4-FFF2-40B4-BE49-F238E27FC236}">
                <a16:creationId xmlns:a16="http://schemas.microsoft.com/office/drawing/2014/main" id="{AE8E71E6-010C-B6D6-B28E-699D2FF7EA86}"/>
              </a:ext>
            </a:extLst>
          </p:cNvPr>
          <p:cNvPicPr>
            <a:picLocks noChangeAspect="1"/>
          </p:cNvPicPr>
          <p:nvPr/>
        </p:nvPicPr>
        <p:blipFill>
          <a:blip r:embed="rId3"/>
          <a:stretch>
            <a:fillRect/>
          </a:stretch>
        </p:blipFill>
        <p:spPr>
          <a:xfrm>
            <a:off x="6413246" y="1877628"/>
            <a:ext cx="4940554" cy="3816546"/>
          </a:xfrm>
          <a:prstGeom prst="rect">
            <a:avLst/>
          </a:prstGeom>
        </p:spPr>
      </p:pic>
    </p:spTree>
    <p:extLst>
      <p:ext uri="{BB962C8B-B14F-4D97-AF65-F5344CB8AC3E}">
        <p14:creationId xmlns:p14="http://schemas.microsoft.com/office/powerpoint/2010/main" val="27843526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Currency Example</a:t>
            </a:r>
          </a:p>
        </p:txBody>
      </p:sp>
      <p:sp>
        <p:nvSpPr>
          <p:cNvPr id="3" name="Content Placeholder 2"/>
          <p:cNvSpPr>
            <a:spLocks noGrp="1"/>
          </p:cNvSpPr>
          <p:nvPr>
            <p:ph idx="1"/>
          </p:nvPr>
        </p:nvSpPr>
        <p:spPr/>
        <p:txBody>
          <a:bodyPr>
            <a:noAutofit/>
          </a:bodyPr>
          <a:lstStyle/>
          <a:p>
            <a:pPr marL="0" indent="0">
              <a:buNone/>
            </a:pPr>
            <a:r>
              <a:rPr lang="en-US" sz="1800" b="1" dirty="0">
                <a:solidFill>
                  <a:srgbClr val="007121"/>
                </a:solidFill>
                <a:latin typeface="Courier New" panose="02070309020205020404" pitchFamily="49" charset="0"/>
                <a:cs typeface="Courier New" panose="02070309020205020404" pitchFamily="49" charset="0"/>
              </a:rPr>
              <a:t>function </a:t>
            </a:r>
            <a:r>
              <a:rPr lang="en-US" sz="1800" dirty="0">
                <a:solidFill>
                  <a:srgbClr val="000000"/>
                </a:solidFill>
                <a:latin typeface="Courier New" panose="02070309020205020404" pitchFamily="49" charset="0"/>
                <a:cs typeface="Courier New" panose="02070309020205020404" pitchFamily="49" charset="0"/>
              </a:rPr>
              <a:t>mint(</a:t>
            </a:r>
            <a:r>
              <a:rPr lang="en-US" sz="1800" b="1" dirty="0">
                <a:solidFill>
                  <a:srgbClr val="8F2100"/>
                </a:solidFill>
                <a:latin typeface="Courier New" panose="02070309020205020404" pitchFamily="49" charset="0"/>
                <a:cs typeface="Courier New" panose="02070309020205020404" pitchFamily="49" charset="0"/>
              </a:rPr>
              <a:t>address </a:t>
            </a:r>
            <a:r>
              <a:rPr lang="en-US" sz="1800" dirty="0">
                <a:solidFill>
                  <a:srgbClr val="000000"/>
                </a:solidFill>
                <a:latin typeface="Courier New" panose="02070309020205020404" pitchFamily="49" charset="0"/>
                <a:cs typeface="Courier New" panose="02070309020205020404" pitchFamily="49" charset="0"/>
              </a:rPr>
              <a:t>receiver, </a:t>
            </a:r>
            <a:r>
              <a:rPr lang="en-US" sz="1800" b="1" dirty="0" err="1">
                <a:solidFill>
                  <a:srgbClr val="8F2100"/>
                </a:solidFill>
                <a:latin typeface="Courier New" panose="02070309020205020404" pitchFamily="49" charset="0"/>
                <a:cs typeface="Courier New" panose="02070309020205020404" pitchFamily="49" charset="0"/>
              </a:rPr>
              <a:t>uint</a:t>
            </a:r>
            <a:r>
              <a:rPr lang="en-US" sz="1800" b="1" dirty="0">
                <a:solidFill>
                  <a:srgbClr val="8F2100"/>
                </a:solidFill>
                <a:latin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cs typeface="Courier New" panose="02070309020205020404" pitchFamily="49" charset="0"/>
              </a:rPr>
              <a:t>amount) {</a:t>
            </a:r>
          </a:p>
          <a:p>
            <a:pPr marL="457200" lvl="1" indent="0">
              <a:buNone/>
            </a:pPr>
            <a:r>
              <a:rPr lang="en-US" b="1" dirty="0">
                <a:solidFill>
                  <a:srgbClr val="007121"/>
                </a:solidFill>
                <a:latin typeface="Courier New" panose="02070309020205020404" pitchFamily="49" charset="0"/>
                <a:cs typeface="Courier New" panose="02070309020205020404" pitchFamily="49" charset="0"/>
              </a:rPr>
              <a:t>if </a:t>
            </a:r>
            <a:r>
              <a:rPr lang="en-US" dirty="0">
                <a:solidFill>
                  <a:srgbClr val="000000"/>
                </a:solidFill>
                <a:latin typeface="Courier New" panose="02070309020205020404" pitchFamily="49" charset="0"/>
                <a:cs typeface="Courier New" panose="02070309020205020404" pitchFamily="49" charset="0"/>
              </a:rPr>
              <a:t>(</a:t>
            </a:r>
            <a:r>
              <a:rPr lang="en-US" dirty="0" err="1">
                <a:solidFill>
                  <a:srgbClr val="007121"/>
                </a:solidFill>
                <a:latin typeface="Courier New" panose="02070309020205020404" pitchFamily="49" charset="0"/>
                <a:cs typeface="Courier New" panose="02070309020205020404" pitchFamily="49" charset="0"/>
              </a:rPr>
              <a:t>msg</a:t>
            </a:r>
            <a:r>
              <a:rPr lang="en-US" dirty="0" err="1">
                <a:solidFill>
                  <a:srgbClr val="000000"/>
                </a:solidFill>
                <a:latin typeface="Courier New" panose="02070309020205020404" pitchFamily="49" charset="0"/>
                <a:cs typeface="Courier New" panose="02070309020205020404" pitchFamily="49" charset="0"/>
              </a:rPr>
              <a:t>.sender</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66666"/>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minter) </a:t>
            </a:r>
            <a:r>
              <a:rPr lang="en-US" b="1" dirty="0">
                <a:solidFill>
                  <a:srgbClr val="007121"/>
                </a:solidFill>
                <a:latin typeface="Courier New" panose="02070309020205020404" pitchFamily="49" charset="0"/>
                <a:cs typeface="Courier New" panose="02070309020205020404" pitchFamily="49" charset="0"/>
              </a:rPr>
              <a:t>return</a:t>
            </a:r>
            <a:r>
              <a:rPr lang="en-US" dirty="0">
                <a:solidFill>
                  <a:srgbClr val="000000"/>
                </a:solidFill>
                <a:latin typeface="Courier New" panose="02070309020205020404" pitchFamily="49" charset="0"/>
                <a:cs typeface="Courier New" panose="02070309020205020404" pitchFamily="49" charset="0"/>
              </a:rPr>
              <a:t>;</a:t>
            </a:r>
          </a:p>
          <a:p>
            <a:pPr marL="457200" lvl="1" indent="0">
              <a:buNone/>
            </a:pPr>
            <a:r>
              <a:rPr lang="en-US" dirty="0">
                <a:solidFill>
                  <a:srgbClr val="000000"/>
                </a:solidFill>
                <a:latin typeface="Courier New" panose="02070309020205020404" pitchFamily="49" charset="0"/>
                <a:cs typeface="Courier New" panose="02070309020205020404" pitchFamily="49" charset="0"/>
              </a:rPr>
              <a:t>balances[receiver] </a:t>
            </a:r>
            <a:r>
              <a:rPr lang="en-US" dirty="0">
                <a:solidFill>
                  <a:srgbClr val="666666"/>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amount;</a:t>
            </a:r>
          </a:p>
          <a:p>
            <a:pPr marL="0" indent="0">
              <a:buNone/>
            </a:pPr>
            <a:r>
              <a:rPr lang="en-US" sz="1800" dirty="0">
                <a:solidFill>
                  <a:srgbClr val="000000"/>
                </a:solidFill>
                <a:latin typeface="Courier New" panose="02070309020205020404" pitchFamily="49" charset="0"/>
                <a:cs typeface="Courier New" panose="02070309020205020404" pitchFamily="49" charset="0"/>
              </a:rPr>
              <a:t>}</a:t>
            </a:r>
          </a:p>
          <a:p>
            <a:pPr marL="0" indent="0">
              <a:buNone/>
            </a:pPr>
            <a:r>
              <a:rPr lang="en-US" sz="1800" b="1" dirty="0">
                <a:solidFill>
                  <a:srgbClr val="007121"/>
                </a:solidFill>
                <a:latin typeface="Courier New" panose="02070309020205020404" pitchFamily="49" charset="0"/>
                <a:cs typeface="Courier New" panose="02070309020205020404" pitchFamily="49" charset="0"/>
              </a:rPr>
              <a:t>function </a:t>
            </a:r>
            <a:r>
              <a:rPr lang="en-US" sz="1800" dirty="0">
                <a:solidFill>
                  <a:srgbClr val="000000"/>
                </a:solidFill>
                <a:latin typeface="Courier New" panose="02070309020205020404" pitchFamily="49" charset="0"/>
                <a:cs typeface="Courier New" panose="02070309020205020404" pitchFamily="49" charset="0"/>
              </a:rPr>
              <a:t>send(</a:t>
            </a:r>
            <a:r>
              <a:rPr lang="en-US" sz="1800" b="1" dirty="0">
                <a:solidFill>
                  <a:srgbClr val="8F2100"/>
                </a:solidFill>
                <a:latin typeface="Courier New" panose="02070309020205020404" pitchFamily="49" charset="0"/>
                <a:cs typeface="Courier New" panose="02070309020205020404" pitchFamily="49" charset="0"/>
              </a:rPr>
              <a:t>address </a:t>
            </a:r>
            <a:r>
              <a:rPr lang="en-US" sz="1800" dirty="0">
                <a:solidFill>
                  <a:srgbClr val="000000"/>
                </a:solidFill>
                <a:latin typeface="Courier New" panose="02070309020205020404" pitchFamily="49" charset="0"/>
                <a:cs typeface="Courier New" panose="02070309020205020404" pitchFamily="49" charset="0"/>
              </a:rPr>
              <a:t>receiver, </a:t>
            </a:r>
            <a:r>
              <a:rPr lang="en-US" sz="1800" b="1" dirty="0" err="1">
                <a:solidFill>
                  <a:srgbClr val="8F2100"/>
                </a:solidFill>
                <a:latin typeface="Courier New" panose="02070309020205020404" pitchFamily="49" charset="0"/>
                <a:cs typeface="Courier New" panose="02070309020205020404" pitchFamily="49" charset="0"/>
              </a:rPr>
              <a:t>uint</a:t>
            </a:r>
            <a:r>
              <a:rPr lang="en-US" sz="1800" b="1" dirty="0">
                <a:solidFill>
                  <a:srgbClr val="8F2100"/>
                </a:solidFill>
                <a:latin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cs typeface="Courier New" panose="02070309020205020404" pitchFamily="49" charset="0"/>
              </a:rPr>
              <a:t>amount) {</a:t>
            </a:r>
          </a:p>
          <a:p>
            <a:pPr marL="457200" lvl="1" indent="0">
              <a:buNone/>
            </a:pPr>
            <a:r>
              <a:rPr lang="en-US" b="1" dirty="0">
                <a:solidFill>
                  <a:srgbClr val="007121"/>
                </a:solidFill>
                <a:latin typeface="Courier New" panose="02070309020205020404" pitchFamily="49" charset="0"/>
                <a:cs typeface="Courier New" panose="02070309020205020404" pitchFamily="49" charset="0"/>
              </a:rPr>
              <a:t>if </a:t>
            </a:r>
            <a:r>
              <a:rPr lang="en-US" dirty="0">
                <a:solidFill>
                  <a:srgbClr val="000000"/>
                </a:solidFill>
                <a:latin typeface="Courier New" panose="02070309020205020404" pitchFamily="49" charset="0"/>
                <a:cs typeface="Courier New" panose="02070309020205020404" pitchFamily="49" charset="0"/>
              </a:rPr>
              <a:t>(balances[</a:t>
            </a:r>
            <a:r>
              <a:rPr lang="en-US" dirty="0" err="1">
                <a:solidFill>
                  <a:srgbClr val="007121"/>
                </a:solidFill>
                <a:latin typeface="Courier New" panose="02070309020205020404" pitchFamily="49" charset="0"/>
                <a:cs typeface="Courier New" panose="02070309020205020404" pitchFamily="49" charset="0"/>
              </a:rPr>
              <a:t>msg</a:t>
            </a:r>
            <a:r>
              <a:rPr lang="en-US" dirty="0" err="1">
                <a:solidFill>
                  <a:srgbClr val="000000"/>
                </a:solidFill>
                <a:latin typeface="Courier New" panose="02070309020205020404" pitchFamily="49" charset="0"/>
                <a:cs typeface="Courier New" panose="02070309020205020404" pitchFamily="49" charset="0"/>
              </a:rPr>
              <a:t>.sender</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66666"/>
                </a:solidFill>
                <a:latin typeface="Courier New" panose="02070309020205020404" pitchFamily="49" charset="0"/>
                <a:cs typeface="Courier New" panose="02070309020205020404" pitchFamily="49" charset="0"/>
              </a:rPr>
              <a:t>&lt; </a:t>
            </a:r>
            <a:r>
              <a:rPr lang="en-US" dirty="0">
                <a:solidFill>
                  <a:srgbClr val="000000"/>
                </a:solidFill>
                <a:latin typeface="Courier New" panose="02070309020205020404" pitchFamily="49" charset="0"/>
                <a:cs typeface="Courier New" panose="02070309020205020404" pitchFamily="49" charset="0"/>
              </a:rPr>
              <a:t>amount) </a:t>
            </a:r>
            <a:r>
              <a:rPr lang="en-US" b="1" dirty="0">
                <a:solidFill>
                  <a:srgbClr val="007121"/>
                </a:solidFill>
                <a:latin typeface="Courier New" panose="02070309020205020404" pitchFamily="49" charset="0"/>
                <a:cs typeface="Courier New" panose="02070309020205020404" pitchFamily="49" charset="0"/>
              </a:rPr>
              <a:t>return</a:t>
            </a:r>
            <a:r>
              <a:rPr lang="en-US" dirty="0">
                <a:solidFill>
                  <a:srgbClr val="000000"/>
                </a:solidFill>
                <a:latin typeface="Courier New" panose="02070309020205020404" pitchFamily="49" charset="0"/>
                <a:cs typeface="Courier New" panose="02070309020205020404" pitchFamily="49" charset="0"/>
              </a:rPr>
              <a:t>;</a:t>
            </a:r>
          </a:p>
          <a:p>
            <a:pPr marL="457200" lvl="1" indent="0">
              <a:buNone/>
            </a:pPr>
            <a:r>
              <a:rPr lang="en-US" dirty="0">
                <a:solidFill>
                  <a:srgbClr val="000000"/>
                </a:solidFill>
                <a:latin typeface="Courier New" panose="02070309020205020404" pitchFamily="49" charset="0"/>
                <a:cs typeface="Courier New" panose="02070309020205020404" pitchFamily="49" charset="0"/>
              </a:rPr>
              <a:t>balances[</a:t>
            </a:r>
            <a:r>
              <a:rPr lang="en-US" dirty="0" err="1">
                <a:solidFill>
                  <a:srgbClr val="007121"/>
                </a:solidFill>
                <a:latin typeface="Courier New" panose="02070309020205020404" pitchFamily="49" charset="0"/>
                <a:cs typeface="Courier New" panose="02070309020205020404" pitchFamily="49" charset="0"/>
              </a:rPr>
              <a:t>msg</a:t>
            </a:r>
            <a:r>
              <a:rPr lang="en-US" dirty="0" err="1">
                <a:solidFill>
                  <a:srgbClr val="000000"/>
                </a:solidFill>
                <a:latin typeface="Courier New" panose="02070309020205020404" pitchFamily="49" charset="0"/>
                <a:cs typeface="Courier New" panose="02070309020205020404" pitchFamily="49" charset="0"/>
              </a:rPr>
              <a:t>.sender</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66666"/>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amount;</a:t>
            </a:r>
          </a:p>
          <a:p>
            <a:pPr marL="457200" lvl="1" indent="0">
              <a:buNone/>
            </a:pPr>
            <a:r>
              <a:rPr lang="en-US" dirty="0">
                <a:solidFill>
                  <a:srgbClr val="000000"/>
                </a:solidFill>
                <a:latin typeface="Courier New" panose="02070309020205020404" pitchFamily="49" charset="0"/>
                <a:cs typeface="Courier New" panose="02070309020205020404" pitchFamily="49" charset="0"/>
              </a:rPr>
              <a:t>balances[receiver] </a:t>
            </a:r>
            <a:r>
              <a:rPr lang="en-US" dirty="0">
                <a:solidFill>
                  <a:srgbClr val="666666"/>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amount;</a:t>
            </a:r>
          </a:p>
          <a:p>
            <a:pPr marL="457200" lvl="1" indent="0">
              <a:buNone/>
            </a:pPr>
            <a:r>
              <a:rPr lang="en-US" dirty="0">
                <a:solidFill>
                  <a:srgbClr val="000000"/>
                </a:solidFill>
                <a:latin typeface="Courier New" panose="02070309020205020404" pitchFamily="49" charset="0"/>
                <a:cs typeface="Courier New" panose="02070309020205020404" pitchFamily="49" charset="0"/>
              </a:rPr>
              <a:t>Sent(</a:t>
            </a:r>
            <a:r>
              <a:rPr lang="en-US" dirty="0" err="1">
                <a:solidFill>
                  <a:srgbClr val="007121"/>
                </a:solidFill>
                <a:latin typeface="Courier New" panose="02070309020205020404" pitchFamily="49" charset="0"/>
                <a:cs typeface="Courier New" panose="02070309020205020404" pitchFamily="49" charset="0"/>
              </a:rPr>
              <a:t>msg</a:t>
            </a:r>
            <a:r>
              <a:rPr lang="en-US" dirty="0" err="1">
                <a:solidFill>
                  <a:srgbClr val="000000"/>
                </a:solidFill>
                <a:latin typeface="Courier New" panose="02070309020205020404" pitchFamily="49" charset="0"/>
                <a:cs typeface="Courier New" panose="02070309020205020404" pitchFamily="49" charset="0"/>
              </a:rPr>
              <a:t>.sender</a:t>
            </a:r>
            <a:r>
              <a:rPr lang="en-US" dirty="0">
                <a:solidFill>
                  <a:srgbClr val="000000"/>
                </a:solidFill>
                <a:latin typeface="Courier New" panose="02070309020205020404" pitchFamily="49" charset="0"/>
                <a:cs typeface="Courier New" panose="02070309020205020404" pitchFamily="49" charset="0"/>
              </a:rPr>
              <a:t>, receiver, amount);} </a:t>
            </a:r>
            <a:r>
              <a:rPr lang="en-US" dirty="0">
                <a:solidFill>
                  <a:srgbClr val="40808F"/>
                </a:solidFill>
                <a:latin typeface="Courier New" panose="02070309020205020404" pitchFamily="49" charset="0"/>
                <a:cs typeface="Courier New" panose="02070309020205020404" pitchFamily="49" charset="0"/>
              </a:rPr>
              <a:t>// write to log</a:t>
            </a:r>
          </a:p>
          <a:p>
            <a:pPr marL="457200" lvl="1" indent="0">
              <a:buNone/>
            </a:pP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sz="1800" dirty="0">
                <a:solidFill>
                  <a:srgbClr val="000000"/>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90</a:t>
            </a:fld>
            <a:endParaRPr lang="en-US"/>
          </a:p>
        </p:txBody>
      </p:sp>
    </p:spTree>
    <p:extLst>
      <p:ext uri="{BB962C8B-B14F-4D97-AF65-F5344CB8AC3E}">
        <p14:creationId xmlns:p14="http://schemas.microsoft.com/office/powerpoint/2010/main" val="41118831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Ethereum</a:t>
            </a:r>
            <a:r>
              <a:rPr lang="en-US" dirty="0"/>
              <a:t> Accounts</a:t>
            </a:r>
          </a:p>
        </p:txBody>
      </p:sp>
      <p:sp>
        <p:nvSpPr>
          <p:cNvPr id="3" name="Content Placeholder 2"/>
          <p:cNvSpPr>
            <a:spLocks noGrp="1"/>
          </p:cNvSpPr>
          <p:nvPr>
            <p:ph idx="1"/>
          </p:nvPr>
        </p:nvSpPr>
        <p:spPr/>
        <p:txBody>
          <a:bodyPr/>
          <a:lstStyle/>
          <a:p>
            <a:r>
              <a:rPr lang="en-US" dirty="0">
                <a:solidFill>
                  <a:srgbClr val="00B050"/>
                </a:solidFill>
              </a:rPr>
              <a:t>External accounts</a:t>
            </a:r>
            <a:r>
              <a:rPr lang="en-US" dirty="0"/>
              <a:t>: controlled by public-private key pairs or humans</a:t>
            </a:r>
          </a:p>
          <a:p>
            <a:r>
              <a:rPr lang="en-US" dirty="0">
                <a:solidFill>
                  <a:srgbClr val="00B050"/>
                </a:solidFill>
              </a:rPr>
              <a:t>Contract accounts</a:t>
            </a:r>
            <a:r>
              <a:rPr lang="en-US" dirty="0"/>
              <a:t>: controlled by the code stored together with the account</a:t>
            </a:r>
          </a:p>
          <a:p>
            <a:r>
              <a:rPr lang="en-US" dirty="0"/>
              <a:t>Every account has</a:t>
            </a:r>
          </a:p>
          <a:p>
            <a:pPr lvl="1"/>
            <a:r>
              <a:rPr lang="en-US" dirty="0"/>
              <a:t>A </a:t>
            </a:r>
            <a:r>
              <a:rPr lang="en-US" b="1" dirty="0"/>
              <a:t>persistent</a:t>
            </a:r>
            <a:r>
              <a:rPr lang="en-US" dirty="0"/>
              <a:t> key-value store mapping of 256-bit words (32 bytes) to 256-bit words called </a:t>
            </a:r>
            <a:r>
              <a:rPr lang="en-US" b="1" dirty="0"/>
              <a:t>storage</a:t>
            </a:r>
          </a:p>
          <a:p>
            <a:pPr lvl="1"/>
            <a:r>
              <a:rPr lang="en-US" dirty="0"/>
              <a:t>A </a:t>
            </a:r>
            <a:r>
              <a:rPr lang="en-US" b="1" dirty="0"/>
              <a:t>balance</a:t>
            </a:r>
            <a:r>
              <a:rPr lang="en-US" dirty="0"/>
              <a:t> in terms of Ether</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91</a:t>
            </a:fld>
            <a:endParaRPr lang="en-US"/>
          </a:p>
        </p:txBody>
      </p:sp>
    </p:spTree>
    <p:extLst>
      <p:ext uri="{BB962C8B-B14F-4D97-AF65-F5344CB8AC3E}">
        <p14:creationId xmlns:p14="http://schemas.microsoft.com/office/powerpoint/2010/main" val="25422313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state variables</a:t>
            </a:r>
          </a:p>
        </p:txBody>
      </p:sp>
      <p:sp>
        <p:nvSpPr>
          <p:cNvPr id="3" name="Content Placeholder 2"/>
          <p:cNvSpPr>
            <a:spLocks noGrp="1"/>
          </p:cNvSpPr>
          <p:nvPr>
            <p:ph idx="1"/>
          </p:nvPr>
        </p:nvSpPr>
        <p:spPr/>
        <p:txBody>
          <a:bodyPr>
            <a:normAutofit/>
          </a:bodyPr>
          <a:lstStyle/>
          <a:p>
            <a:r>
              <a:rPr lang="en-US" dirty="0"/>
              <a:t>State variables</a:t>
            </a:r>
          </a:p>
          <a:p>
            <a:pPr lvl="1"/>
            <a:r>
              <a:rPr lang="en-US" dirty="0"/>
              <a:t>Reside on the </a:t>
            </a:r>
            <a:r>
              <a:rPr lang="en-US" dirty="0" err="1"/>
              <a:t>blockchain</a:t>
            </a:r>
            <a:endParaRPr lang="en-US" dirty="0"/>
          </a:p>
          <a:p>
            <a:r>
              <a:rPr lang="en-US" dirty="0"/>
              <a:t>Local variables</a:t>
            </a:r>
          </a:p>
          <a:p>
            <a:pPr lvl="1"/>
            <a:r>
              <a:rPr lang="en-US" dirty="0"/>
              <a:t>Only used when contracts are executed</a:t>
            </a:r>
          </a:p>
          <a:p>
            <a:pPr lvl="1"/>
            <a:r>
              <a:rPr lang="en-US" dirty="0"/>
              <a:t>Do not reside on the </a:t>
            </a:r>
            <a:r>
              <a:rPr lang="en-US" dirty="0" err="1"/>
              <a:t>blockchain</a:t>
            </a:r>
            <a:endParaRPr lang="en-US" dirty="0"/>
          </a:p>
          <a:p>
            <a:r>
              <a:rPr lang="en-US" dirty="0"/>
              <a:t>Assignment of state variables to local variables are</a:t>
            </a:r>
          </a:p>
          <a:p>
            <a:pPr lvl="1"/>
            <a:r>
              <a:rPr lang="en-US" dirty="0"/>
              <a:t>Copies for elementary types (static types that fit into 32 bytes)</a:t>
            </a:r>
          </a:p>
          <a:p>
            <a:pPr lvl="1"/>
            <a:r>
              <a:rPr lang="en-US" dirty="0"/>
              <a:t>References for </a:t>
            </a:r>
            <a:r>
              <a:rPr lang="en-US" dirty="0" err="1"/>
              <a:t>structs</a:t>
            </a:r>
            <a:r>
              <a:rPr lang="en-US" dirty="0"/>
              <a:t> or arrays</a:t>
            </a:r>
          </a:p>
          <a:p>
            <a:pPr lvl="2"/>
            <a:r>
              <a:rPr lang="en-US" dirty="0"/>
              <a:t>A second assignment to the local variable only changes the reference and does not modify the state variable</a:t>
            </a:r>
          </a:p>
          <a:p>
            <a:pPr lvl="2"/>
            <a:r>
              <a:rPr lang="en-US" dirty="0"/>
              <a:t>Assignments to members of the local variable </a:t>
            </a:r>
            <a:r>
              <a:rPr lang="en-US" i="1" dirty="0"/>
              <a:t>do</a:t>
            </a:r>
            <a:r>
              <a:rPr lang="en-US" dirty="0"/>
              <a:t> change the state</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92</a:t>
            </a:fld>
            <a:endParaRPr lang="en-US"/>
          </a:p>
        </p:txBody>
      </p:sp>
    </p:spTree>
    <p:extLst>
      <p:ext uri="{BB962C8B-B14F-4D97-AF65-F5344CB8AC3E}">
        <p14:creationId xmlns:p14="http://schemas.microsoft.com/office/powerpoint/2010/main" val="9391717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Scopes and Declarations</a:t>
            </a:r>
          </a:p>
        </p:txBody>
      </p:sp>
      <p:sp>
        <p:nvSpPr>
          <p:cNvPr id="3" name="Content Placeholder 2"/>
          <p:cNvSpPr>
            <a:spLocks noGrp="1"/>
          </p:cNvSpPr>
          <p:nvPr>
            <p:ph idx="1"/>
          </p:nvPr>
        </p:nvSpPr>
        <p:spPr/>
        <p:txBody>
          <a:bodyPr/>
          <a:lstStyle/>
          <a:p>
            <a:r>
              <a:rPr lang="en-US" dirty="0"/>
              <a:t>A declared variable has an initial default value of zero(s)</a:t>
            </a:r>
          </a:p>
          <a:p>
            <a:pPr lvl="1"/>
            <a:r>
              <a:rPr lang="en-US" dirty="0"/>
              <a:t>Statically sized arrays will be populated with zeros</a:t>
            </a:r>
          </a:p>
          <a:p>
            <a:pPr lvl="1"/>
            <a:r>
              <a:rPr lang="en-US" dirty="0"/>
              <a:t>For dynamically-sized arrays, bytes and string, the default value is an empty array or string</a:t>
            </a:r>
          </a:p>
          <a:p>
            <a:r>
              <a:rPr lang="en-US" dirty="0"/>
              <a:t>A variable declared inside a function will be in scope for the </a:t>
            </a:r>
            <a:r>
              <a:rPr lang="en-US" i="1" dirty="0"/>
              <a:t>entire</a:t>
            </a:r>
            <a:r>
              <a:rPr lang="en-US" dirty="0"/>
              <a:t> function</a:t>
            </a:r>
          </a:p>
          <a:p>
            <a:pPr lvl="1"/>
            <a:r>
              <a:rPr lang="en-US" dirty="0"/>
              <a:t>Cannot declare the same variable twice inside the same function (even if they like in different depths of { } )</a:t>
            </a: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93</a:t>
            </a:fld>
            <a:endParaRPr lang="en-US"/>
          </a:p>
        </p:txBody>
      </p:sp>
    </p:spTree>
    <p:extLst>
      <p:ext uri="{BB962C8B-B14F-4D97-AF65-F5344CB8AC3E}">
        <p14:creationId xmlns:p14="http://schemas.microsoft.com/office/powerpoint/2010/main" val="18269568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Exceptions</a:t>
            </a:r>
          </a:p>
        </p:txBody>
      </p:sp>
      <p:sp>
        <p:nvSpPr>
          <p:cNvPr id="3" name="Content Placeholder 2"/>
          <p:cNvSpPr>
            <a:spLocks noGrp="1"/>
          </p:cNvSpPr>
          <p:nvPr>
            <p:ph idx="1"/>
          </p:nvPr>
        </p:nvSpPr>
        <p:spPr/>
        <p:txBody>
          <a:bodyPr>
            <a:normAutofit/>
          </a:bodyPr>
          <a:lstStyle/>
          <a:p>
            <a:r>
              <a:rPr lang="en-US" dirty="0"/>
              <a:t>Exceptions are </a:t>
            </a:r>
            <a:r>
              <a:rPr lang="en-US" i="1" dirty="0"/>
              <a:t>state-reverting</a:t>
            </a:r>
            <a:r>
              <a:rPr lang="en-US" dirty="0"/>
              <a:t>: an exception undoes all changes made to the state in the current call and flag an error to the caller</a:t>
            </a:r>
          </a:p>
          <a:p>
            <a:r>
              <a:rPr lang="en-US" b="1" dirty="0">
                <a:solidFill>
                  <a:srgbClr val="00B050"/>
                </a:solidFill>
              </a:rPr>
              <a:t>assert</a:t>
            </a:r>
            <a:r>
              <a:rPr lang="en-US" dirty="0"/>
              <a:t>: test for internal errors. Should not be triggered for a properly functioning code</a:t>
            </a:r>
          </a:p>
          <a:p>
            <a:r>
              <a:rPr lang="en-US" b="1" dirty="0">
                <a:solidFill>
                  <a:srgbClr val="00B050"/>
                </a:solidFill>
              </a:rPr>
              <a:t>require</a:t>
            </a:r>
            <a:r>
              <a:rPr lang="en-US" dirty="0"/>
              <a:t>: check conditions </a:t>
            </a:r>
          </a:p>
          <a:p>
            <a:r>
              <a:rPr lang="en-US" b="1" dirty="0">
                <a:solidFill>
                  <a:srgbClr val="00B050"/>
                </a:solidFill>
              </a:rPr>
              <a:t>revert</a:t>
            </a:r>
            <a:r>
              <a:rPr lang="en-US" dirty="0"/>
              <a:t>: flag an error and revert the current call</a:t>
            </a:r>
          </a:p>
          <a:p>
            <a:r>
              <a:rPr lang="en-US" dirty="0"/>
              <a:t>Assert-style exceptions consumes all gas available and require-style exceptions does not</a:t>
            </a:r>
          </a:p>
          <a:p>
            <a:r>
              <a:rPr lang="en-US" dirty="0"/>
              <a:t>Low-level calls (call, </a:t>
            </a:r>
            <a:r>
              <a:rPr lang="en-US" dirty="0" err="1"/>
              <a:t>callcode</a:t>
            </a:r>
            <a:r>
              <a:rPr lang="en-US" dirty="0"/>
              <a:t>, </a:t>
            </a:r>
            <a:r>
              <a:rPr lang="en-US" dirty="0" err="1"/>
              <a:t>delegatecall</a:t>
            </a:r>
            <a:r>
              <a:rPr lang="en-US" dirty="0"/>
              <a:t>) do not throw exceptions</a:t>
            </a:r>
          </a:p>
          <a:p>
            <a:pPr marL="457200" lvl="1" indent="0">
              <a:buNone/>
            </a:pP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94</a:t>
            </a:fld>
            <a:endParaRPr lang="en-US"/>
          </a:p>
        </p:txBody>
      </p:sp>
    </p:spTree>
    <p:extLst>
      <p:ext uri="{BB962C8B-B14F-4D97-AF65-F5344CB8AC3E}">
        <p14:creationId xmlns:p14="http://schemas.microsoft.com/office/powerpoint/2010/main" val="24673711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Creating/Deploying Contracts</a:t>
            </a:r>
          </a:p>
        </p:txBody>
      </p:sp>
      <p:sp>
        <p:nvSpPr>
          <p:cNvPr id="3" name="Content Placeholder 2"/>
          <p:cNvSpPr>
            <a:spLocks noGrp="1"/>
          </p:cNvSpPr>
          <p:nvPr>
            <p:ph idx="1"/>
          </p:nvPr>
        </p:nvSpPr>
        <p:spPr/>
        <p:txBody>
          <a:bodyPr>
            <a:normAutofit/>
          </a:bodyPr>
          <a:lstStyle/>
          <a:p>
            <a:r>
              <a:rPr lang="en-US" dirty="0"/>
              <a:t>Creating a contract from outside</a:t>
            </a:r>
          </a:p>
          <a:p>
            <a:pPr lvl="1"/>
            <a:r>
              <a:rPr lang="en-US" dirty="0"/>
              <a:t>Mist</a:t>
            </a:r>
          </a:p>
          <a:p>
            <a:pPr lvl="1"/>
            <a:r>
              <a:rPr lang="en-US" dirty="0"/>
              <a:t>IDE: Remix (available in Mist)</a:t>
            </a:r>
          </a:p>
          <a:p>
            <a:pPr lvl="1"/>
            <a:r>
              <a:rPr lang="en-US" dirty="0"/>
              <a:t>Using web3.eth.Contract directly on </a:t>
            </a:r>
            <a:r>
              <a:rPr lang="en-US" dirty="0" err="1"/>
              <a:t>geth</a:t>
            </a:r>
            <a:endParaRPr lang="en-US" dirty="0"/>
          </a:p>
          <a:p>
            <a:r>
              <a:rPr lang="en-US" dirty="0"/>
              <a:t>Contracts can also be created inside other contracts</a:t>
            </a:r>
          </a:p>
          <a:p>
            <a:pPr lvl="1"/>
            <a:r>
              <a:rPr lang="en-US" dirty="0"/>
              <a:t>The source code of the created contract has to be known to the creator</a:t>
            </a:r>
          </a:p>
          <a:p>
            <a:r>
              <a:rPr lang="en-US" dirty="0"/>
              <a:t>Constructor</a:t>
            </a:r>
          </a:p>
          <a:p>
            <a:pPr lvl="1"/>
            <a:r>
              <a:rPr lang="en-US" dirty="0"/>
              <a:t>A function with the same name as the contract</a:t>
            </a:r>
          </a:p>
          <a:p>
            <a:pPr lvl="1"/>
            <a:r>
              <a:rPr lang="en-US" dirty="0"/>
              <a:t>Optional</a:t>
            </a:r>
          </a:p>
          <a:p>
            <a:pPr lvl="1"/>
            <a:r>
              <a:rPr lang="en-US" dirty="0"/>
              <a:t>Will be executed (only once) when a contract is created</a:t>
            </a:r>
          </a:p>
          <a:p>
            <a:pPr marL="0" indent="0">
              <a:buNone/>
            </a:pPr>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95</a:t>
            </a:fld>
            <a:endParaRPr lang="en-US"/>
          </a:p>
        </p:txBody>
      </p:sp>
    </p:spTree>
    <p:extLst>
      <p:ext uri="{BB962C8B-B14F-4D97-AF65-F5344CB8AC3E}">
        <p14:creationId xmlns:p14="http://schemas.microsoft.com/office/powerpoint/2010/main" val="36955955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Fallback Function</a:t>
            </a:r>
          </a:p>
        </p:txBody>
      </p:sp>
      <p:sp>
        <p:nvSpPr>
          <p:cNvPr id="3" name="Content Placeholder 2"/>
          <p:cNvSpPr>
            <a:spLocks noGrp="1"/>
          </p:cNvSpPr>
          <p:nvPr>
            <p:ph idx="1"/>
          </p:nvPr>
        </p:nvSpPr>
        <p:spPr/>
        <p:txBody>
          <a:bodyPr>
            <a:normAutofit/>
          </a:bodyPr>
          <a:lstStyle/>
          <a:p>
            <a:r>
              <a:rPr lang="en-US" dirty="0"/>
              <a:t>A contract can have at most one unnamed function</a:t>
            </a:r>
          </a:p>
          <a:p>
            <a:r>
              <a:rPr lang="en-US" dirty="0"/>
              <a:t>This function is executed whenever the contract receives plain Either (without data)</a:t>
            </a:r>
          </a:p>
          <a:p>
            <a:r>
              <a:rPr lang="en-US" dirty="0"/>
              <a:t>The fallback function must be declared payable if the contract needs to receive Ether</a:t>
            </a:r>
          </a:p>
          <a:p>
            <a:pPr marL="0" indent="0">
              <a:buNone/>
            </a:pPr>
            <a:r>
              <a:rPr lang="en-US" sz="2000" dirty="0">
                <a:solidFill>
                  <a:srgbClr val="40808F"/>
                </a:solidFill>
                <a:latin typeface="Courier New" panose="02070309020205020404" pitchFamily="49" charset="0"/>
                <a:cs typeface="Courier New" panose="02070309020205020404" pitchFamily="49" charset="0"/>
              </a:rPr>
              <a:t>// This contract keeps all Ether sent to it with no way to get it back (except by </a:t>
            </a:r>
            <a:r>
              <a:rPr lang="en-US" sz="2000" dirty="0" err="1">
                <a:solidFill>
                  <a:srgbClr val="40808F"/>
                </a:solidFill>
                <a:latin typeface="Courier New" panose="02070309020205020404" pitchFamily="49" charset="0"/>
                <a:cs typeface="Courier New" panose="02070309020205020404" pitchFamily="49" charset="0"/>
              </a:rPr>
              <a:t>selfdestructing</a:t>
            </a:r>
            <a:r>
              <a:rPr lang="en-US" sz="2000" dirty="0">
                <a:solidFill>
                  <a:srgbClr val="40808F"/>
                </a:solidFill>
                <a:latin typeface="Courier New" panose="02070309020205020404" pitchFamily="49" charset="0"/>
                <a:cs typeface="Courier New" panose="02070309020205020404" pitchFamily="49" charset="0"/>
              </a:rPr>
              <a:t>)</a:t>
            </a:r>
          </a:p>
          <a:p>
            <a:pPr marL="0" indent="0">
              <a:buNone/>
            </a:pPr>
            <a:r>
              <a:rPr lang="en-US" sz="2000" b="1" dirty="0">
                <a:solidFill>
                  <a:srgbClr val="007121"/>
                </a:solidFill>
                <a:latin typeface="Courier New" panose="02070309020205020404" pitchFamily="49" charset="0"/>
                <a:cs typeface="Courier New" panose="02070309020205020404" pitchFamily="49" charset="0"/>
              </a:rPr>
              <a:t>contract </a:t>
            </a:r>
            <a:r>
              <a:rPr lang="en-US" sz="2000" dirty="0">
                <a:solidFill>
                  <a:srgbClr val="000000"/>
                </a:solidFill>
                <a:latin typeface="Courier New" panose="02070309020205020404" pitchFamily="49" charset="0"/>
                <a:cs typeface="Courier New" panose="02070309020205020404" pitchFamily="49" charset="0"/>
              </a:rPr>
              <a:t>Sink {</a:t>
            </a:r>
          </a:p>
          <a:p>
            <a:pPr marL="0" indent="0">
              <a:buNone/>
            </a:pPr>
            <a:r>
              <a:rPr lang="en-US" sz="2000" b="1" dirty="0">
                <a:solidFill>
                  <a:srgbClr val="007121"/>
                </a:solidFill>
                <a:latin typeface="Courier New" panose="02070309020205020404" pitchFamily="49" charset="0"/>
                <a:cs typeface="Courier New" panose="02070309020205020404" pitchFamily="49" charset="0"/>
              </a:rPr>
              <a:t>	function</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7121"/>
                </a:solidFill>
                <a:latin typeface="Courier New" panose="02070309020205020404" pitchFamily="49" charset="0"/>
                <a:cs typeface="Courier New" panose="02070309020205020404" pitchFamily="49" charset="0"/>
              </a:rPr>
              <a:t>payable </a:t>
            </a:r>
            <a:r>
              <a:rPr lang="en-US" sz="2000" dirty="0">
                <a:solidFill>
                  <a:srgbClr val="000000"/>
                </a:solidFill>
                <a:latin typeface="Courier New" panose="02070309020205020404" pitchFamily="49" charset="0"/>
                <a:cs typeface="Courier New" panose="02070309020205020404" pitchFamily="49" charset="0"/>
              </a:rPr>
              <a:t>{ }</a:t>
            </a:r>
          </a:p>
          <a:p>
            <a:pPr marL="0" indent="0">
              <a:buNone/>
            </a:pPr>
            <a:r>
              <a:rPr lang="en-US" sz="2000" dirty="0">
                <a:solidFill>
                  <a:srgbClr val="000000"/>
                </a:solidFill>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96</a:t>
            </a:fld>
            <a:endParaRPr lang="en-US"/>
          </a:p>
        </p:txBody>
      </p:sp>
    </p:spTree>
    <p:extLst>
      <p:ext uri="{BB962C8B-B14F-4D97-AF65-F5344CB8AC3E}">
        <p14:creationId xmlns:p14="http://schemas.microsoft.com/office/powerpoint/2010/main" val="19714009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Events</a:t>
            </a:r>
          </a:p>
        </p:txBody>
      </p:sp>
      <p:sp>
        <p:nvSpPr>
          <p:cNvPr id="3" name="Content Placeholder 2"/>
          <p:cNvSpPr>
            <a:spLocks noGrp="1"/>
          </p:cNvSpPr>
          <p:nvPr>
            <p:ph idx="1"/>
          </p:nvPr>
        </p:nvSpPr>
        <p:spPr/>
        <p:txBody>
          <a:bodyPr/>
          <a:lstStyle/>
          <a:p>
            <a:r>
              <a:rPr lang="en-US" dirty="0"/>
              <a:t>Events allow logging onto the </a:t>
            </a:r>
            <a:r>
              <a:rPr lang="en-US" dirty="0" err="1"/>
              <a:t>blockchain</a:t>
            </a:r>
            <a:endParaRPr lang="en-US" dirty="0"/>
          </a:p>
          <a:p>
            <a:r>
              <a:rPr lang="en-US" dirty="0"/>
              <a:t>Events are inheritable</a:t>
            </a:r>
          </a:p>
          <a:p>
            <a:r>
              <a:rPr lang="en-US" dirty="0"/>
              <a:t>When called, they cause the arguments to be stored in the transaction’s log</a:t>
            </a:r>
          </a:p>
          <a:p>
            <a:pPr lvl="1"/>
            <a:r>
              <a:rPr lang="en-US" dirty="0"/>
              <a:t>Log and event data are not accessible from within contracts</a:t>
            </a:r>
          </a:p>
          <a:p>
            <a:r>
              <a:rPr lang="en-US" dirty="0"/>
              <a:t>A </a:t>
            </a:r>
            <a:r>
              <a:rPr lang="en-US" dirty="0" err="1"/>
              <a:t>Dapp</a:t>
            </a:r>
            <a:r>
              <a:rPr lang="en-US" dirty="0"/>
              <a:t> can use JavaScript to listen to or search these events</a:t>
            </a:r>
          </a:p>
          <a:p>
            <a:endParaRPr lang="en-US" dirty="0"/>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97</a:t>
            </a:fld>
            <a:endParaRPr lang="en-US"/>
          </a:p>
        </p:txBody>
      </p:sp>
    </p:spTree>
    <p:extLst>
      <p:ext uri="{BB962C8B-B14F-4D97-AF65-F5344CB8AC3E}">
        <p14:creationId xmlns:p14="http://schemas.microsoft.com/office/powerpoint/2010/main" val="32538569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Events</a:t>
            </a:r>
          </a:p>
        </p:txBody>
      </p:sp>
      <p:sp>
        <p:nvSpPr>
          <p:cNvPr id="3" name="Content Placeholder 2"/>
          <p:cNvSpPr>
            <a:spLocks noGrp="1"/>
          </p:cNvSpPr>
          <p:nvPr>
            <p:ph idx="1"/>
          </p:nvPr>
        </p:nvSpPr>
        <p:spPr/>
        <p:txBody>
          <a:bodyPr>
            <a:noAutofit/>
          </a:bodyPr>
          <a:lstStyle/>
          <a:p>
            <a:pPr marL="0" indent="0">
              <a:buNone/>
            </a:pPr>
            <a:r>
              <a:rPr lang="en-US" sz="1600" b="1" dirty="0">
                <a:solidFill>
                  <a:srgbClr val="007121"/>
                </a:solidFill>
                <a:latin typeface="Courier New" panose="02070309020205020404" pitchFamily="49" charset="0"/>
                <a:cs typeface="Courier New" panose="02070309020205020404" pitchFamily="49" charset="0"/>
              </a:rPr>
              <a:t>pragma </a:t>
            </a:r>
            <a:r>
              <a:rPr lang="en-US" sz="1600" dirty="0">
                <a:solidFill>
                  <a:srgbClr val="000000"/>
                </a:solidFill>
                <a:latin typeface="Courier New" panose="02070309020205020404" pitchFamily="49" charset="0"/>
                <a:cs typeface="Courier New" panose="02070309020205020404" pitchFamily="49" charset="0"/>
              </a:rPr>
              <a:t>solidity </a:t>
            </a:r>
            <a:r>
              <a:rPr lang="en-US" sz="1600" dirty="0">
                <a:solidFill>
                  <a:srgbClr val="666666"/>
                </a:solidFill>
                <a:latin typeface="Courier New" panose="02070309020205020404" pitchFamily="49" charset="0"/>
                <a:cs typeface="Courier New" panose="02070309020205020404" pitchFamily="49" charset="0"/>
              </a:rPr>
              <a:t>^</a:t>
            </a:r>
            <a:r>
              <a:rPr lang="en-US" sz="1600" dirty="0">
                <a:solidFill>
                  <a:srgbClr val="21804F"/>
                </a:solidFill>
                <a:latin typeface="Courier New" panose="02070309020205020404" pitchFamily="49" charset="0"/>
                <a:cs typeface="Courier New" panose="02070309020205020404" pitchFamily="49" charset="0"/>
              </a:rPr>
              <a:t>0.4</a:t>
            </a:r>
            <a:r>
              <a:rPr lang="en-US" sz="1600" dirty="0">
                <a:solidFill>
                  <a:srgbClr val="000000"/>
                </a:solidFill>
                <a:latin typeface="Courier New" panose="02070309020205020404" pitchFamily="49" charset="0"/>
                <a:cs typeface="Courier New" panose="02070309020205020404" pitchFamily="49" charset="0"/>
              </a:rPr>
              <a:t>.</a:t>
            </a:r>
            <a:r>
              <a:rPr lang="en-US" sz="1600" dirty="0">
                <a:solidFill>
                  <a:srgbClr val="21804F"/>
                </a:solidFill>
                <a:latin typeface="Courier New" panose="02070309020205020404" pitchFamily="49" charset="0"/>
                <a:cs typeface="Courier New" panose="02070309020205020404" pitchFamily="49" charset="0"/>
              </a:rPr>
              <a:t>0</a:t>
            </a:r>
            <a:r>
              <a:rPr lang="en-US" sz="1600" dirty="0">
                <a:solidFill>
                  <a:srgbClr val="000000"/>
                </a:solidFill>
                <a:latin typeface="Courier New" panose="02070309020205020404" pitchFamily="49" charset="0"/>
                <a:cs typeface="Courier New" panose="02070309020205020404" pitchFamily="49" charset="0"/>
              </a:rPr>
              <a:t>;</a:t>
            </a:r>
          </a:p>
          <a:p>
            <a:pPr marL="0" indent="0">
              <a:buNone/>
            </a:pPr>
            <a:r>
              <a:rPr lang="en-US" sz="1600" b="1" dirty="0">
                <a:solidFill>
                  <a:srgbClr val="007121"/>
                </a:solidFill>
                <a:latin typeface="Courier New" panose="02070309020205020404" pitchFamily="49" charset="0"/>
                <a:cs typeface="Courier New" panose="02070309020205020404" pitchFamily="49" charset="0"/>
              </a:rPr>
              <a:t>contract </a:t>
            </a:r>
            <a:r>
              <a:rPr lang="en-US" sz="1600" dirty="0" err="1">
                <a:solidFill>
                  <a:srgbClr val="000000"/>
                </a:solidFill>
                <a:latin typeface="Courier New" panose="02070309020205020404" pitchFamily="49" charset="0"/>
                <a:cs typeface="Courier New" panose="02070309020205020404" pitchFamily="49" charset="0"/>
              </a:rPr>
              <a:t>ClientReceipt</a:t>
            </a:r>
            <a:r>
              <a:rPr lang="en-US" sz="1600" dirty="0">
                <a:solidFill>
                  <a:srgbClr val="000000"/>
                </a:solidFill>
                <a:latin typeface="Courier New" panose="02070309020205020404" pitchFamily="49" charset="0"/>
                <a:cs typeface="Courier New" panose="02070309020205020404" pitchFamily="49" charset="0"/>
              </a:rPr>
              <a:t> {</a:t>
            </a:r>
          </a:p>
          <a:p>
            <a:pPr marL="457200" lvl="1" indent="0">
              <a:buNone/>
            </a:pPr>
            <a:r>
              <a:rPr lang="en-US" sz="1600" b="1" dirty="0">
                <a:solidFill>
                  <a:srgbClr val="007121"/>
                </a:solidFill>
                <a:latin typeface="Courier New" panose="02070309020205020404" pitchFamily="49" charset="0"/>
                <a:cs typeface="Courier New" panose="02070309020205020404" pitchFamily="49" charset="0"/>
              </a:rPr>
              <a:t>event </a:t>
            </a:r>
            <a:r>
              <a:rPr lang="en-US" sz="1600" dirty="0">
                <a:solidFill>
                  <a:srgbClr val="000000"/>
                </a:solidFill>
                <a:latin typeface="Courier New" panose="02070309020205020404" pitchFamily="49" charset="0"/>
                <a:cs typeface="Courier New" panose="02070309020205020404" pitchFamily="49" charset="0"/>
              </a:rPr>
              <a:t>Deposit(</a:t>
            </a:r>
          </a:p>
          <a:p>
            <a:pPr marL="914400" lvl="2" indent="0">
              <a:buNone/>
            </a:pPr>
            <a:r>
              <a:rPr lang="en-US" sz="1600" b="1" dirty="0">
                <a:solidFill>
                  <a:srgbClr val="8F2100"/>
                </a:solidFill>
                <a:latin typeface="Courier New" panose="02070309020205020404" pitchFamily="49" charset="0"/>
                <a:cs typeface="Courier New" panose="02070309020205020404" pitchFamily="49" charset="0"/>
              </a:rPr>
              <a:t>address </a:t>
            </a:r>
            <a:r>
              <a:rPr lang="en-US" sz="1600" b="1" dirty="0">
                <a:solidFill>
                  <a:srgbClr val="007121"/>
                </a:solidFill>
                <a:latin typeface="Courier New" panose="02070309020205020404" pitchFamily="49" charset="0"/>
                <a:cs typeface="Courier New" panose="02070309020205020404" pitchFamily="49" charset="0"/>
              </a:rPr>
              <a:t>indexed </a:t>
            </a:r>
            <a:r>
              <a:rPr lang="en-US" sz="1600" dirty="0">
                <a:solidFill>
                  <a:srgbClr val="000000"/>
                </a:solidFill>
                <a:latin typeface="Courier New" panose="02070309020205020404" pitchFamily="49" charset="0"/>
                <a:cs typeface="Courier New" panose="02070309020205020404" pitchFamily="49" charset="0"/>
              </a:rPr>
              <a:t>_from,</a:t>
            </a:r>
          </a:p>
          <a:p>
            <a:pPr marL="914400" lvl="2" indent="0">
              <a:buNone/>
            </a:pPr>
            <a:r>
              <a:rPr lang="en-US" sz="1600" b="1" dirty="0">
                <a:solidFill>
                  <a:srgbClr val="8F2100"/>
                </a:solidFill>
                <a:latin typeface="Courier New" panose="02070309020205020404" pitchFamily="49" charset="0"/>
                <a:cs typeface="Courier New" panose="02070309020205020404" pitchFamily="49" charset="0"/>
              </a:rPr>
              <a:t>bytes32 </a:t>
            </a:r>
            <a:r>
              <a:rPr lang="en-US" sz="1600" b="1" dirty="0">
                <a:solidFill>
                  <a:srgbClr val="007121"/>
                </a:solidFill>
                <a:latin typeface="Courier New" panose="02070309020205020404" pitchFamily="49" charset="0"/>
                <a:cs typeface="Courier New" panose="02070309020205020404" pitchFamily="49" charset="0"/>
              </a:rPr>
              <a:t>indexed </a:t>
            </a:r>
            <a:r>
              <a:rPr lang="en-US" sz="1600" dirty="0">
                <a:solidFill>
                  <a:srgbClr val="000000"/>
                </a:solidFill>
                <a:latin typeface="Courier New" panose="02070309020205020404" pitchFamily="49" charset="0"/>
                <a:cs typeface="Courier New" panose="02070309020205020404" pitchFamily="49" charset="0"/>
              </a:rPr>
              <a:t>_id,</a:t>
            </a:r>
          </a:p>
          <a:p>
            <a:pPr marL="914400" lvl="2" indent="0">
              <a:buNone/>
            </a:pPr>
            <a:r>
              <a:rPr lang="en-US" sz="1600" b="1" dirty="0" err="1">
                <a:solidFill>
                  <a:srgbClr val="8F2100"/>
                </a:solidFill>
                <a:latin typeface="Courier New" panose="02070309020205020404" pitchFamily="49" charset="0"/>
                <a:cs typeface="Courier New" panose="02070309020205020404" pitchFamily="49" charset="0"/>
              </a:rPr>
              <a:t>uint</a:t>
            </a:r>
            <a:r>
              <a:rPr lang="en-US" sz="1600" b="1" dirty="0">
                <a:solidFill>
                  <a:srgbClr val="8F21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_value</a:t>
            </a:r>
          </a:p>
          <a:p>
            <a:pPr marL="457200" lvl="1" indent="0">
              <a:buNone/>
            </a:pPr>
            <a:r>
              <a:rPr lang="en-US" sz="1600" dirty="0">
                <a:solidFill>
                  <a:srgbClr val="000000"/>
                </a:solidFill>
                <a:latin typeface="Courier New" panose="02070309020205020404" pitchFamily="49" charset="0"/>
                <a:cs typeface="Courier New" panose="02070309020205020404" pitchFamily="49" charset="0"/>
              </a:rPr>
              <a:t>);</a:t>
            </a:r>
          </a:p>
          <a:p>
            <a:pPr marL="457200" lvl="1" indent="0">
              <a:buNone/>
            </a:pPr>
            <a:r>
              <a:rPr lang="en-US" sz="1600" b="1" dirty="0">
                <a:solidFill>
                  <a:srgbClr val="007121"/>
                </a:solidFill>
                <a:latin typeface="Courier New" panose="02070309020205020404" pitchFamily="49" charset="0"/>
                <a:cs typeface="Courier New" panose="02070309020205020404" pitchFamily="49" charset="0"/>
              </a:rPr>
              <a:t>function </a:t>
            </a:r>
            <a:r>
              <a:rPr lang="en-US" sz="1600" dirty="0">
                <a:solidFill>
                  <a:srgbClr val="000000"/>
                </a:solidFill>
                <a:latin typeface="Courier New" panose="02070309020205020404" pitchFamily="49" charset="0"/>
                <a:cs typeface="Courier New" panose="02070309020205020404" pitchFamily="49" charset="0"/>
              </a:rPr>
              <a:t>deposit(</a:t>
            </a:r>
            <a:r>
              <a:rPr lang="en-US" sz="1600" b="1" dirty="0">
                <a:solidFill>
                  <a:srgbClr val="8F2100"/>
                </a:solidFill>
                <a:latin typeface="Courier New" panose="02070309020205020404" pitchFamily="49" charset="0"/>
                <a:cs typeface="Courier New" panose="02070309020205020404" pitchFamily="49" charset="0"/>
              </a:rPr>
              <a:t>bytes32 </a:t>
            </a:r>
            <a:r>
              <a:rPr lang="en-US" sz="1600" dirty="0">
                <a:solidFill>
                  <a:srgbClr val="000000"/>
                </a:solidFill>
                <a:latin typeface="Courier New" panose="02070309020205020404" pitchFamily="49" charset="0"/>
                <a:cs typeface="Courier New" panose="02070309020205020404" pitchFamily="49" charset="0"/>
              </a:rPr>
              <a:t>_id) </a:t>
            </a:r>
            <a:r>
              <a:rPr lang="en-US" sz="1600" b="1" dirty="0">
                <a:solidFill>
                  <a:srgbClr val="007121"/>
                </a:solidFill>
                <a:latin typeface="Courier New" panose="02070309020205020404" pitchFamily="49" charset="0"/>
                <a:cs typeface="Courier New" panose="02070309020205020404" pitchFamily="49" charset="0"/>
              </a:rPr>
              <a:t>payable </a:t>
            </a:r>
            <a:r>
              <a:rPr lang="en-US" sz="1600" dirty="0">
                <a:solidFill>
                  <a:srgbClr val="000000"/>
                </a:solidFill>
                <a:latin typeface="Courier New" panose="02070309020205020404" pitchFamily="49" charset="0"/>
                <a:cs typeface="Courier New" panose="02070309020205020404" pitchFamily="49" charset="0"/>
              </a:rPr>
              <a:t>{</a:t>
            </a:r>
          </a:p>
          <a:p>
            <a:pPr marL="914400" lvl="2" indent="0">
              <a:buNone/>
            </a:pPr>
            <a:r>
              <a:rPr lang="en-US" sz="1600" dirty="0">
                <a:solidFill>
                  <a:srgbClr val="40808F"/>
                </a:solidFill>
                <a:latin typeface="Courier New" panose="02070309020205020404" pitchFamily="49" charset="0"/>
                <a:cs typeface="Courier New" panose="02070309020205020404" pitchFamily="49" charset="0"/>
              </a:rPr>
              <a:t>// Any call to this function (even deeply nested) can</a:t>
            </a:r>
          </a:p>
          <a:p>
            <a:pPr marL="914400" lvl="2" indent="0">
              <a:buNone/>
            </a:pPr>
            <a:r>
              <a:rPr lang="en-US" sz="1600" dirty="0">
                <a:solidFill>
                  <a:srgbClr val="40808F"/>
                </a:solidFill>
                <a:latin typeface="Courier New" panose="02070309020205020404" pitchFamily="49" charset="0"/>
                <a:cs typeface="Courier New" panose="02070309020205020404" pitchFamily="49" charset="0"/>
              </a:rPr>
              <a:t>// be detected from the JavaScript API by filtering</a:t>
            </a:r>
          </a:p>
          <a:p>
            <a:pPr marL="914400" lvl="2" indent="0">
              <a:buNone/>
            </a:pPr>
            <a:r>
              <a:rPr lang="en-US" sz="1600" dirty="0">
                <a:solidFill>
                  <a:srgbClr val="40808F"/>
                </a:solidFill>
                <a:latin typeface="Courier New" panose="02070309020205020404" pitchFamily="49" charset="0"/>
                <a:cs typeface="Courier New" panose="02070309020205020404" pitchFamily="49" charset="0"/>
              </a:rPr>
              <a:t>// for `Deposit` to be called.</a:t>
            </a:r>
          </a:p>
          <a:p>
            <a:pPr marL="914400" lvl="2" indent="0">
              <a:buNone/>
            </a:pPr>
            <a:r>
              <a:rPr lang="en-US" sz="1600" dirty="0">
                <a:solidFill>
                  <a:srgbClr val="000000"/>
                </a:solidFill>
                <a:latin typeface="Courier New" panose="02070309020205020404" pitchFamily="49" charset="0"/>
                <a:cs typeface="Courier New" panose="02070309020205020404" pitchFamily="49" charset="0"/>
              </a:rPr>
              <a:t>Deposit(</a:t>
            </a:r>
            <a:r>
              <a:rPr lang="en-US" sz="1600" dirty="0" err="1">
                <a:solidFill>
                  <a:srgbClr val="007121"/>
                </a:solidFill>
                <a:latin typeface="Courier New" panose="02070309020205020404" pitchFamily="49" charset="0"/>
                <a:cs typeface="Courier New" panose="02070309020205020404" pitchFamily="49" charset="0"/>
              </a:rPr>
              <a:t>msg</a:t>
            </a:r>
            <a:r>
              <a:rPr lang="en-US" sz="1600" dirty="0" err="1">
                <a:solidFill>
                  <a:srgbClr val="000000"/>
                </a:solidFill>
                <a:latin typeface="Courier New" panose="02070309020205020404" pitchFamily="49" charset="0"/>
                <a:cs typeface="Courier New" panose="02070309020205020404" pitchFamily="49" charset="0"/>
              </a:rPr>
              <a:t>.sender</a:t>
            </a:r>
            <a:r>
              <a:rPr lang="en-US" sz="1600" dirty="0">
                <a:solidFill>
                  <a:srgbClr val="000000"/>
                </a:solidFill>
                <a:latin typeface="Courier New" panose="02070309020205020404" pitchFamily="49" charset="0"/>
                <a:cs typeface="Courier New" panose="02070309020205020404" pitchFamily="49" charset="0"/>
              </a:rPr>
              <a:t>, _id, </a:t>
            </a:r>
            <a:r>
              <a:rPr lang="en-US" sz="1600" dirty="0" err="1">
                <a:solidFill>
                  <a:srgbClr val="007121"/>
                </a:solidFill>
                <a:latin typeface="Courier New" panose="02070309020205020404" pitchFamily="49" charset="0"/>
                <a:cs typeface="Courier New" panose="02070309020205020404" pitchFamily="49" charset="0"/>
              </a:rPr>
              <a:t>msg</a:t>
            </a:r>
            <a:r>
              <a:rPr lang="en-US" sz="1600" dirty="0" err="1">
                <a:solidFill>
                  <a:srgbClr val="000000"/>
                </a:solidFill>
                <a:latin typeface="Courier New" panose="02070309020205020404" pitchFamily="49" charset="0"/>
                <a:cs typeface="Courier New" panose="02070309020205020404" pitchFamily="49" charset="0"/>
              </a:rPr>
              <a:t>.value</a:t>
            </a:r>
            <a:r>
              <a:rPr lang="en-US" sz="1600" dirty="0">
                <a:solidFill>
                  <a:srgbClr val="000000"/>
                </a:solidFill>
                <a:latin typeface="Courier New" panose="02070309020205020404" pitchFamily="49" charset="0"/>
                <a:cs typeface="Courier New" panose="02070309020205020404" pitchFamily="49" charset="0"/>
              </a:rPr>
              <a:t>);</a:t>
            </a:r>
          </a:p>
          <a:p>
            <a:pPr marL="457200" lvl="1" indent="0">
              <a:buNone/>
            </a:pPr>
            <a:r>
              <a:rPr lang="en-US" sz="1600" dirty="0">
                <a:solidFill>
                  <a:srgbClr val="000000"/>
                </a:solidFill>
                <a:latin typeface="Courier New" panose="02070309020205020404" pitchFamily="49" charset="0"/>
                <a:cs typeface="Courier New" panose="02070309020205020404" pitchFamily="49" charset="0"/>
              </a:rPr>
              <a:t>}</a:t>
            </a:r>
          </a:p>
          <a:p>
            <a:pPr marL="0" indent="0">
              <a:buNone/>
            </a:pPr>
            <a:r>
              <a:rPr lang="en-US" sz="1600" dirty="0">
                <a:solidFill>
                  <a:srgbClr val="00000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98</a:t>
            </a:fld>
            <a:endParaRPr lang="en-US"/>
          </a:p>
        </p:txBody>
      </p:sp>
    </p:spTree>
    <p:extLst>
      <p:ext uri="{BB962C8B-B14F-4D97-AF65-F5344CB8AC3E}">
        <p14:creationId xmlns:p14="http://schemas.microsoft.com/office/powerpoint/2010/main" val="3352468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 Contracts</a:t>
            </a:r>
          </a:p>
        </p:txBody>
      </p:sp>
      <p:sp>
        <p:nvSpPr>
          <p:cNvPr id="3" name="Content Placeholder 2"/>
          <p:cNvSpPr>
            <a:spLocks noGrp="1"/>
          </p:cNvSpPr>
          <p:nvPr>
            <p:ph idx="1"/>
          </p:nvPr>
        </p:nvSpPr>
        <p:spPr/>
        <p:txBody>
          <a:bodyPr>
            <a:normAutofit/>
          </a:bodyPr>
          <a:lstStyle/>
          <a:p>
            <a:r>
              <a:rPr lang="en-US" dirty="0"/>
              <a:t>A contract is an abstract contract if certain functions are not implemented</a:t>
            </a:r>
          </a:p>
          <a:p>
            <a:r>
              <a:rPr lang="en-US" dirty="0"/>
              <a:t>Abstract contracts cannot be compiled but can be used as base contracts (can be inherited)</a:t>
            </a:r>
          </a:p>
          <a:p>
            <a:pPr marL="0" indent="0">
              <a:buNone/>
            </a:pPr>
            <a:r>
              <a:rPr lang="en-US" sz="2000" b="1" dirty="0">
                <a:solidFill>
                  <a:srgbClr val="007121"/>
                </a:solidFill>
                <a:latin typeface="Courier New" panose="02070309020205020404" pitchFamily="49" charset="0"/>
                <a:cs typeface="Courier New" panose="02070309020205020404" pitchFamily="49" charset="0"/>
              </a:rPr>
              <a:t>pragma </a:t>
            </a:r>
            <a:r>
              <a:rPr lang="en-US" sz="2000" dirty="0">
                <a:solidFill>
                  <a:srgbClr val="000000"/>
                </a:solidFill>
                <a:latin typeface="Courier New" panose="02070309020205020404" pitchFamily="49" charset="0"/>
                <a:cs typeface="Courier New" panose="02070309020205020404" pitchFamily="49" charset="0"/>
              </a:rPr>
              <a:t>solidity </a:t>
            </a:r>
            <a:r>
              <a:rPr lang="en-US" sz="2000" dirty="0">
                <a:solidFill>
                  <a:srgbClr val="666666"/>
                </a:solidFill>
                <a:latin typeface="Courier New" panose="02070309020205020404" pitchFamily="49" charset="0"/>
                <a:cs typeface="Courier New" panose="02070309020205020404" pitchFamily="49" charset="0"/>
              </a:rPr>
              <a:t>^</a:t>
            </a:r>
            <a:r>
              <a:rPr lang="en-US" sz="2000" dirty="0">
                <a:solidFill>
                  <a:srgbClr val="21804F"/>
                </a:solidFill>
                <a:latin typeface="Courier New" panose="02070309020205020404" pitchFamily="49" charset="0"/>
                <a:cs typeface="Courier New" panose="02070309020205020404" pitchFamily="49" charset="0"/>
              </a:rPr>
              <a:t>0.4</a:t>
            </a:r>
            <a:r>
              <a:rPr lang="en-US" sz="2000" dirty="0">
                <a:solidFill>
                  <a:srgbClr val="000000"/>
                </a:solidFill>
                <a:latin typeface="Courier New" panose="02070309020205020404" pitchFamily="49" charset="0"/>
                <a:cs typeface="Courier New" panose="02070309020205020404" pitchFamily="49" charset="0"/>
              </a:rPr>
              <a:t>.</a:t>
            </a:r>
            <a:r>
              <a:rPr lang="en-US" sz="2000" dirty="0">
                <a:solidFill>
                  <a:srgbClr val="21804F"/>
                </a:solidFill>
                <a:latin typeface="Courier New" panose="02070309020205020404" pitchFamily="49" charset="0"/>
                <a:cs typeface="Courier New" panose="02070309020205020404" pitchFamily="49" charset="0"/>
              </a:rPr>
              <a:t>0</a:t>
            </a:r>
            <a:r>
              <a:rPr lang="en-US" sz="2000" dirty="0">
                <a:solidFill>
                  <a:srgbClr val="000000"/>
                </a:solidFill>
                <a:latin typeface="Courier New" panose="02070309020205020404" pitchFamily="49" charset="0"/>
                <a:cs typeface="Courier New" panose="02070309020205020404" pitchFamily="49" charset="0"/>
              </a:rPr>
              <a:t>;</a:t>
            </a:r>
          </a:p>
          <a:p>
            <a:pPr marL="0" indent="0">
              <a:buNone/>
            </a:pPr>
            <a:r>
              <a:rPr lang="en-US" sz="2000" b="1" dirty="0">
                <a:solidFill>
                  <a:srgbClr val="007121"/>
                </a:solidFill>
                <a:latin typeface="Courier New" panose="02070309020205020404" pitchFamily="49" charset="0"/>
                <a:cs typeface="Courier New" panose="02070309020205020404" pitchFamily="49" charset="0"/>
              </a:rPr>
              <a:t>contract </a:t>
            </a:r>
            <a:r>
              <a:rPr lang="en-US" sz="2000" dirty="0">
                <a:solidFill>
                  <a:srgbClr val="000000"/>
                </a:solidFill>
                <a:latin typeface="Courier New" panose="02070309020205020404" pitchFamily="49" charset="0"/>
                <a:cs typeface="Courier New" panose="02070309020205020404" pitchFamily="49" charset="0"/>
              </a:rPr>
              <a:t>Feline {</a:t>
            </a:r>
          </a:p>
          <a:p>
            <a:pPr marL="0" indent="0">
              <a:buNone/>
            </a:pPr>
            <a:r>
              <a:rPr lang="en-US" sz="2000" b="1" dirty="0">
                <a:solidFill>
                  <a:srgbClr val="007121"/>
                </a:solidFill>
                <a:latin typeface="Courier New" panose="02070309020205020404" pitchFamily="49" charset="0"/>
                <a:cs typeface="Courier New" panose="02070309020205020404" pitchFamily="49" charset="0"/>
              </a:rPr>
              <a:t>	function </a:t>
            </a:r>
            <a:r>
              <a:rPr lang="en-US" sz="2000" dirty="0">
                <a:solidFill>
                  <a:srgbClr val="000000"/>
                </a:solidFill>
                <a:latin typeface="Courier New" panose="02070309020205020404" pitchFamily="49" charset="0"/>
                <a:cs typeface="Courier New" panose="02070309020205020404" pitchFamily="49" charset="0"/>
              </a:rPr>
              <a:t>utterance() </a:t>
            </a:r>
            <a:r>
              <a:rPr lang="en-US" sz="2000" b="1" dirty="0">
                <a:solidFill>
                  <a:srgbClr val="007121"/>
                </a:solidFill>
                <a:latin typeface="Courier New" panose="02070309020205020404" pitchFamily="49" charset="0"/>
                <a:cs typeface="Courier New" panose="02070309020205020404" pitchFamily="49" charset="0"/>
              </a:rPr>
              <a:t>returns </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8F2100"/>
                </a:solidFill>
                <a:latin typeface="Courier New" panose="02070309020205020404" pitchFamily="49" charset="0"/>
                <a:cs typeface="Courier New" panose="02070309020205020404" pitchFamily="49" charset="0"/>
              </a:rPr>
              <a:t>bytes32</a:t>
            </a:r>
            <a:r>
              <a:rPr lang="en-US" sz="2000" dirty="0">
                <a:solidFill>
                  <a:srgbClr val="000000"/>
                </a:solidFill>
                <a:latin typeface="Courier New" panose="02070309020205020404" pitchFamily="49" charset="0"/>
                <a:cs typeface="Courier New" panose="02070309020205020404" pitchFamily="49" charset="0"/>
              </a:rPr>
              <a:t>);</a:t>
            </a:r>
          </a:p>
          <a:p>
            <a:pPr marL="0" indent="0">
              <a:buNone/>
            </a:pPr>
            <a:r>
              <a:rPr lang="en-US" sz="2000" dirty="0">
                <a:solidFill>
                  <a:srgbClr val="000000"/>
                </a:solidFill>
                <a:latin typeface="Courier New" panose="02070309020205020404" pitchFamily="49" charset="0"/>
                <a:cs typeface="Courier New" panose="02070309020205020404" pitchFamily="49" charset="0"/>
              </a:rPr>
              <a:t>}</a:t>
            </a:r>
          </a:p>
          <a:p>
            <a:pPr marL="0" indent="0">
              <a:buNone/>
            </a:pPr>
            <a:r>
              <a:rPr lang="en-US" sz="2000" b="1" dirty="0">
                <a:solidFill>
                  <a:srgbClr val="007121"/>
                </a:solidFill>
                <a:latin typeface="Courier New" panose="02070309020205020404" pitchFamily="49" charset="0"/>
                <a:cs typeface="Courier New" panose="02070309020205020404" pitchFamily="49" charset="0"/>
              </a:rPr>
              <a:t>contract </a:t>
            </a:r>
            <a:r>
              <a:rPr lang="en-US" sz="2000" dirty="0">
                <a:solidFill>
                  <a:srgbClr val="000000"/>
                </a:solidFill>
                <a:latin typeface="Courier New" panose="02070309020205020404" pitchFamily="49" charset="0"/>
                <a:cs typeface="Courier New" panose="02070309020205020404" pitchFamily="49" charset="0"/>
              </a:rPr>
              <a:t>Cat </a:t>
            </a:r>
            <a:r>
              <a:rPr lang="en-US" sz="2000" b="1" dirty="0">
                <a:solidFill>
                  <a:srgbClr val="007121"/>
                </a:solidFill>
                <a:latin typeface="Courier New" panose="02070309020205020404" pitchFamily="49" charset="0"/>
                <a:cs typeface="Courier New" panose="02070309020205020404" pitchFamily="49" charset="0"/>
              </a:rPr>
              <a:t>is </a:t>
            </a:r>
            <a:r>
              <a:rPr lang="en-US" sz="2000" dirty="0">
                <a:solidFill>
                  <a:srgbClr val="000000"/>
                </a:solidFill>
                <a:latin typeface="Courier New" panose="02070309020205020404" pitchFamily="49" charset="0"/>
                <a:cs typeface="Courier New" panose="02070309020205020404" pitchFamily="49" charset="0"/>
              </a:rPr>
              <a:t>Feline {</a:t>
            </a:r>
          </a:p>
          <a:p>
            <a:pPr marL="0" indent="0">
              <a:buNone/>
            </a:pPr>
            <a:r>
              <a:rPr lang="en-US" sz="2000" b="1" dirty="0">
                <a:solidFill>
                  <a:srgbClr val="007121"/>
                </a:solidFill>
                <a:latin typeface="Courier New" panose="02070309020205020404" pitchFamily="49" charset="0"/>
                <a:cs typeface="Courier New" panose="02070309020205020404" pitchFamily="49" charset="0"/>
              </a:rPr>
              <a:t>	function </a:t>
            </a:r>
            <a:r>
              <a:rPr lang="en-US" sz="2000" dirty="0">
                <a:solidFill>
                  <a:srgbClr val="000000"/>
                </a:solidFill>
                <a:latin typeface="Courier New" panose="02070309020205020404" pitchFamily="49" charset="0"/>
                <a:cs typeface="Courier New" panose="02070309020205020404" pitchFamily="49" charset="0"/>
              </a:rPr>
              <a:t>utterance() </a:t>
            </a:r>
            <a:r>
              <a:rPr lang="en-US" sz="2000" b="1" dirty="0">
                <a:solidFill>
                  <a:srgbClr val="007121"/>
                </a:solidFill>
                <a:latin typeface="Courier New" panose="02070309020205020404" pitchFamily="49" charset="0"/>
                <a:cs typeface="Courier New" panose="02070309020205020404" pitchFamily="49" charset="0"/>
              </a:rPr>
              <a:t>returns </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8F2100"/>
                </a:solidFill>
                <a:latin typeface="Courier New" panose="02070309020205020404" pitchFamily="49" charset="0"/>
                <a:cs typeface="Courier New" panose="02070309020205020404" pitchFamily="49" charset="0"/>
              </a:rPr>
              <a:t>bytes32</a:t>
            </a:r>
            <a:r>
              <a:rPr lang="en-US" sz="2000" dirty="0">
                <a:solidFill>
                  <a:srgbClr val="000000"/>
                </a:solidFill>
                <a:latin typeface="Courier New" panose="02070309020205020404" pitchFamily="49" charset="0"/>
                <a:cs typeface="Courier New" panose="02070309020205020404" pitchFamily="49" charset="0"/>
              </a:rPr>
              <a:t>) { 	</a:t>
            </a:r>
            <a:r>
              <a:rPr lang="en-US" sz="2000" b="1" dirty="0">
                <a:solidFill>
                  <a:srgbClr val="007121"/>
                </a:solidFill>
                <a:latin typeface="Courier New" panose="02070309020205020404" pitchFamily="49" charset="0"/>
                <a:cs typeface="Courier New" panose="02070309020205020404" pitchFamily="49" charset="0"/>
              </a:rPr>
              <a:t>return </a:t>
            </a:r>
            <a:r>
              <a:rPr lang="en-US" sz="2000" dirty="0">
                <a:solidFill>
                  <a:srgbClr val="4071A1"/>
                </a:solidFill>
                <a:latin typeface="Courier New" panose="02070309020205020404" pitchFamily="49" charset="0"/>
                <a:cs typeface="Courier New" panose="02070309020205020404" pitchFamily="49" charset="0"/>
              </a:rPr>
              <a:t>"</a:t>
            </a:r>
            <a:r>
              <a:rPr lang="en-US" sz="2000" dirty="0" err="1">
                <a:solidFill>
                  <a:srgbClr val="4071A1"/>
                </a:solidFill>
                <a:latin typeface="Courier New" panose="02070309020205020404" pitchFamily="49" charset="0"/>
                <a:cs typeface="Courier New" panose="02070309020205020404" pitchFamily="49" charset="0"/>
              </a:rPr>
              <a:t>miaow</a:t>
            </a:r>
            <a:r>
              <a:rPr lang="en-US" sz="2000" dirty="0">
                <a:solidFill>
                  <a:srgbClr val="4071A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p>
          <a:p>
            <a:pPr marL="0" indent="0">
              <a:buNone/>
            </a:pPr>
            <a:r>
              <a:rPr lang="en-US" sz="2000" dirty="0">
                <a:solidFill>
                  <a:srgbClr val="000000"/>
                </a:solidFill>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4294967295"/>
          </p:nvPr>
        </p:nvSpPr>
        <p:spPr>
          <a:xfrm>
            <a:off x="1524000" y="6356351"/>
            <a:ext cx="3086100" cy="365125"/>
          </a:xfrm>
          <a:prstGeom prst="rect">
            <a:avLst/>
          </a:prstGeom>
        </p:spPr>
        <p:txBody>
          <a:bodyPr/>
          <a:lstStyle/>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99</a:t>
            </a:fld>
            <a:endParaRPr lang="en-US"/>
          </a:p>
        </p:txBody>
      </p:sp>
    </p:spTree>
    <p:extLst>
      <p:ext uri="{BB962C8B-B14F-4D97-AF65-F5344CB8AC3E}">
        <p14:creationId xmlns:p14="http://schemas.microsoft.com/office/powerpoint/2010/main" val="2472480213"/>
      </p:ext>
    </p:extLst>
  </p:cSld>
  <p:clrMapOvr>
    <a:masterClrMapping/>
  </p:clrMapOvr>
</p:sld>
</file>

<file path=ppt/theme/theme1.xml><?xml version="1.0" encoding="utf-8"?>
<a:theme xmlns:a="http://schemas.openxmlformats.org/drawingml/2006/main" name="ppt_template_2024_v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2024" id="{36E019F3-8EA1-4447-96E3-B0D869CD0E16}" vid="{2907BA53-B649-4AE9-B18F-88943F36D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ppt_template_2024_v1</Template>
  <TotalTime>98511</TotalTime>
  <Words>7057</Words>
  <Application>Microsoft Office PowerPoint</Application>
  <PresentationFormat>Widescreen</PresentationFormat>
  <Paragraphs>884</Paragraphs>
  <Slides>111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111</vt:i4>
      </vt:variant>
    </vt:vector>
  </HeadingPairs>
  <TitlesOfParts>
    <vt:vector size="121" baseType="lpstr">
      <vt:lpstr>Google Sans</vt:lpstr>
      <vt:lpstr>Aptos</vt:lpstr>
      <vt:lpstr>Arial</vt:lpstr>
      <vt:lpstr>Calibri</vt:lpstr>
      <vt:lpstr>Cambria Math</vt:lpstr>
      <vt:lpstr>Courier New</vt:lpstr>
      <vt:lpstr>Nunito</vt:lpstr>
      <vt:lpstr>Thorndale AMT</vt:lpstr>
      <vt:lpstr>Times New Roman</vt:lpstr>
      <vt:lpstr>ppt_template_2024_v1</vt:lpstr>
      <vt:lpstr>Data Analysis and Programming</vt:lpstr>
      <vt:lpstr>Benefits of using big data in finance </vt:lpstr>
      <vt:lpstr>Analyze Big Data </vt:lpstr>
      <vt:lpstr>Big Data – Use case</vt:lpstr>
      <vt:lpstr>Big Data – Use case</vt:lpstr>
      <vt:lpstr>Big Data – Use case</vt:lpstr>
      <vt:lpstr>Big Data – Use case</vt:lpstr>
      <vt:lpstr>Big Data - Examples</vt:lpstr>
      <vt:lpstr>Big Data - Examples</vt:lpstr>
      <vt:lpstr>Big Data - Examples</vt:lpstr>
      <vt:lpstr>Big Data - Examples</vt:lpstr>
      <vt:lpstr>Big Data - Examples</vt:lpstr>
      <vt:lpstr>Big Data - Examples</vt:lpstr>
      <vt:lpstr>Big Data - Examples</vt:lpstr>
      <vt:lpstr>Analyze Big Data Using Python    </vt:lpstr>
      <vt:lpstr>Python- Download data from website</vt:lpstr>
      <vt:lpstr>Python- Download data from website</vt:lpstr>
      <vt:lpstr>Python- Download data from website</vt:lpstr>
      <vt:lpstr>Python- Parsing XML file from unstructured data</vt:lpstr>
      <vt:lpstr>Python- Parsing XML file from unstructured data</vt:lpstr>
      <vt:lpstr>Python- Parsing XML file from unstructured data</vt:lpstr>
      <vt:lpstr>Python- Parsing XML file from unstructured data</vt:lpstr>
      <vt:lpstr>From numeric data analysis to textual analysis </vt:lpstr>
      <vt:lpstr>Python- Sentence Encoding</vt:lpstr>
      <vt:lpstr>Python- Sentence Encoding</vt:lpstr>
      <vt:lpstr>Python- Sentence Encoding</vt:lpstr>
      <vt:lpstr>Machine Learning with Numeric Features</vt:lpstr>
      <vt:lpstr>Machine Learning with Numeric Features</vt:lpstr>
      <vt:lpstr>Machine Learning with Numeric Features</vt:lpstr>
      <vt:lpstr>Machine Learning with Numeric Features</vt:lpstr>
      <vt:lpstr>Machine Learning with Numeric Features</vt:lpstr>
      <vt:lpstr>Natural Language Processing (NLP) Topic Modeling</vt:lpstr>
      <vt:lpstr>LDA topic model </vt:lpstr>
      <vt:lpstr>LDA topic model </vt:lpstr>
      <vt:lpstr>LDA topic model </vt:lpstr>
      <vt:lpstr>LDA topic model </vt:lpstr>
      <vt:lpstr>LDA topic model </vt:lpstr>
      <vt:lpstr>LDA topic model </vt:lpstr>
      <vt:lpstr>Natural Language Processing (NLP) Sentiment Analysis  Sentiment analysis is a technique used to determine the emotional tone or sentiment expressed in a text. It involves analyzing the words and phrases used in the text to identify the underlying sentiment, whether it is positive, negative, or neutral.</vt:lpstr>
      <vt:lpstr>Sentiment Analysis</vt:lpstr>
      <vt:lpstr>Sentiment Analysis</vt:lpstr>
      <vt:lpstr>Sentiment Analysis</vt:lpstr>
      <vt:lpstr>Sentiment Analysis</vt:lpstr>
      <vt:lpstr>Large Language Model (LLM) and RAG</vt:lpstr>
      <vt:lpstr>Large Language Model (LLM)</vt:lpstr>
      <vt:lpstr>Large Language Model (LLM)</vt:lpstr>
      <vt:lpstr>Large Language Model (LLM)</vt:lpstr>
      <vt:lpstr>Execute Smart Contract on Blockchain</vt:lpstr>
      <vt:lpstr>Ethereum</vt:lpstr>
      <vt:lpstr>Ethereum</vt:lpstr>
      <vt:lpstr>Ethereum</vt:lpstr>
      <vt:lpstr>Ether units</vt:lpstr>
      <vt:lpstr>Smart Contracts</vt:lpstr>
      <vt:lpstr>Ethereum Mining </vt:lpstr>
      <vt:lpstr>Number of Transactions (Daily)</vt:lpstr>
      <vt:lpstr>Scalability</vt:lpstr>
      <vt:lpstr>Two-layer system (layer 1 vs. layer 2)  - Payments clear first off-chain on a second layer and later clear on chain - Similar to the Lightning Network proposed for Bitcoin.  </vt:lpstr>
      <vt:lpstr>Gas</vt:lpstr>
      <vt:lpstr>Ethereum Future Development</vt:lpstr>
      <vt:lpstr>Ethereum Future Development</vt:lpstr>
      <vt:lpstr>Geth and Mist</vt:lpstr>
      <vt:lpstr>Setting Up a Private Network</vt:lpstr>
      <vt:lpstr>Programming integrated development environment (IDE)  </vt:lpstr>
      <vt:lpstr>Ganache</vt:lpstr>
      <vt:lpstr>Truffle</vt:lpstr>
      <vt:lpstr>Solidity</vt:lpstr>
      <vt:lpstr>Compiled Language vs Interpreted Language</vt:lpstr>
      <vt:lpstr>Simple Smart Contract: Storage </vt:lpstr>
      <vt:lpstr>Solidity Basic Syntax</vt:lpstr>
      <vt:lpstr>Solidity Basic Syntax</vt:lpstr>
      <vt:lpstr>Variable Type: Booleans</vt:lpstr>
      <vt:lpstr>Boolean Variables</vt:lpstr>
      <vt:lpstr>Variable Types: Integers</vt:lpstr>
      <vt:lpstr>Integer Variables</vt:lpstr>
      <vt:lpstr>Variable Type: Address</vt:lpstr>
      <vt:lpstr>Variable Types: Address</vt:lpstr>
      <vt:lpstr>Variable Types: Byte arrays/String</vt:lpstr>
      <vt:lpstr>Literals</vt:lpstr>
      <vt:lpstr>Example of Literals</vt:lpstr>
      <vt:lpstr>Conditional statements</vt:lpstr>
      <vt:lpstr>Loops</vt:lpstr>
      <vt:lpstr>Functions</vt:lpstr>
      <vt:lpstr>Visibility</vt:lpstr>
      <vt:lpstr>Arrays</vt:lpstr>
      <vt:lpstr>Structs</vt:lpstr>
      <vt:lpstr>Mappings</vt:lpstr>
      <vt:lpstr>Solidity Contract</vt:lpstr>
      <vt:lpstr>Ethereum Virtual Machine (EVM)</vt:lpstr>
      <vt:lpstr>Currency Example</vt:lpstr>
      <vt:lpstr>Currency Example</vt:lpstr>
      <vt:lpstr>Ethereum Accounts</vt:lpstr>
      <vt:lpstr>Local and state variables</vt:lpstr>
      <vt:lpstr>Scopes and Declarations</vt:lpstr>
      <vt:lpstr>Exceptions</vt:lpstr>
      <vt:lpstr>Creating/Deploying Contracts</vt:lpstr>
      <vt:lpstr>Fallback Function</vt:lpstr>
      <vt:lpstr>Events</vt:lpstr>
      <vt:lpstr>Events</vt:lpstr>
      <vt:lpstr>Abstract Contracts</vt:lpstr>
      <vt:lpstr>Interfaces</vt:lpstr>
      <vt:lpstr>Tools for Blockchains</vt:lpstr>
      <vt:lpstr>Geth and Mist</vt:lpstr>
      <vt:lpstr>Programming IDEs </vt:lpstr>
      <vt:lpstr>Programming IDEs </vt:lpstr>
      <vt:lpstr>Interaction with a blockchain</vt:lpstr>
      <vt:lpstr>Examples of Web3.js functions</vt:lpstr>
      <vt:lpstr>Ganache</vt:lpstr>
      <vt:lpstr>Ganache</vt:lpstr>
      <vt:lpstr>Ganache-cli</vt:lpstr>
      <vt:lpstr>Truffle</vt:lpstr>
      <vt:lpstr>Truffle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Baozhong Yang</dc:creator>
  <cp:lastModifiedBy>Joanna Wang</cp:lastModifiedBy>
  <cp:revision>564</cp:revision>
  <dcterms:created xsi:type="dcterms:W3CDTF">2017-11-21T21:14:18Z</dcterms:created>
  <dcterms:modified xsi:type="dcterms:W3CDTF">2024-08-28T07:46:04Z</dcterms:modified>
</cp:coreProperties>
</file>