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2"/>
  </p:normalViewPr>
  <p:slideViewPr>
    <p:cSldViewPr snapToGrid="0" snapToObjects="1">
      <p:cViewPr>
        <p:scale>
          <a:sx n="88" d="100"/>
          <a:sy n="88" d="100"/>
        </p:scale>
        <p:origin x="158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6B4A9-B146-8841-ADF6-638EEAD4CCB1}" type="datetimeFigureOut">
              <a:rPr lang="en-CN" smtClean="0"/>
              <a:t>2024/10/21</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778A4-CA98-1B41-A2CB-EA9BB6875C4A}" type="slidenum">
              <a:rPr lang="en-CN" smtClean="0"/>
              <a:t>‹#›</a:t>
            </a:fld>
            <a:endParaRPr lang="en-CN"/>
          </a:p>
        </p:txBody>
      </p:sp>
    </p:spTree>
    <p:extLst>
      <p:ext uri="{BB962C8B-B14F-4D97-AF65-F5344CB8AC3E}">
        <p14:creationId xmlns:p14="http://schemas.microsoft.com/office/powerpoint/2010/main" val="2878606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Frame work of Artic</a:t>
            </a:r>
            <a:r>
              <a:rPr lang="en-US" dirty="0"/>
              <a:t>le</a:t>
            </a:r>
            <a:r>
              <a:rPr lang="en-CN" dirty="0"/>
              <a:t> 2 (Reading Assignment 1)</a:t>
            </a:r>
          </a:p>
        </p:txBody>
      </p:sp>
      <p:sp>
        <p:nvSpPr>
          <p:cNvPr id="4" name="Slide Number Placeholder 3"/>
          <p:cNvSpPr>
            <a:spLocks noGrp="1"/>
          </p:cNvSpPr>
          <p:nvPr>
            <p:ph type="sldNum" sz="quarter" idx="5"/>
          </p:nvPr>
        </p:nvSpPr>
        <p:spPr/>
        <p:txBody>
          <a:bodyPr/>
          <a:lstStyle/>
          <a:p>
            <a:fld id="{CDA778A4-CA98-1B41-A2CB-EA9BB6875C4A}" type="slidenum">
              <a:rPr lang="en-CN" smtClean="0"/>
              <a:t>1</a:t>
            </a:fld>
            <a:endParaRPr lang="en-CN"/>
          </a:p>
        </p:txBody>
      </p:sp>
    </p:spTree>
    <p:extLst>
      <p:ext uri="{BB962C8B-B14F-4D97-AF65-F5344CB8AC3E}">
        <p14:creationId xmlns:p14="http://schemas.microsoft.com/office/powerpoint/2010/main" val="109988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Frame work of Artic</a:t>
            </a:r>
            <a:r>
              <a:rPr lang="en-US" dirty="0"/>
              <a:t>le</a:t>
            </a:r>
            <a:r>
              <a:rPr lang="en-CN"/>
              <a:t> 7 </a:t>
            </a:r>
            <a:r>
              <a:rPr lang="en-CN" dirty="0"/>
              <a:t>(Reading </a:t>
            </a:r>
            <a:r>
              <a:rPr lang="en-CN"/>
              <a:t>Assignment 2)</a:t>
            </a:r>
            <a:endParaRPr lang="en-CN" dirty="0"/>
          </a:p>
        </p:txBody>
      </p:sp>
      <p:sp>
        <p:nvSpPr>
          <p:cNvPr id="4" name="Slide Number Placeholder 3"/>
          <p:cNvSpPr>
            <a:spLocks noGrp="1"/>
          </p:cNvSpPr>
          <p:nvPr>
            <p:ph type="sldNum" sz="quarter" idx="5"/>
          </p:nvPr>
        </p:nvSpPr>
        <p:spPr/>
        <p:txBody>
          <a:bodyPr/>
          <a:lstStyle/>
          <a:p>
            <a:fld id="{CDA778A4-CA98-1B41-A2CB-EA9BB6875C4A}" type="slidenum">
              <a:rPr lang="en-CN" smtClean="0"/>
              <a:t>2</a:t>
            </a:fld>
            <a:endParaRPr lang="en-CN"/>
          </a:p>
        </p:txBody>
      </p:sp>
    </p:spTree>
    <p:extLst>
      <p:ext uri="{BB962C8B-B14F-4D97-AF65-F5344CB8AC3E}">
        <p14:creationId xmlns:p14="http://schemas.microsoft.com/office/powerpoint/2010/main" val="346486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C95A-E4DB-754B-B7A6-ACF4547C7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65C7E1AD-239F-D241-9583-270A0DB2C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5BBF8A8B-0CC7-3748-9A96-F8876826ADB0}"/>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5" name="Footer Placeholder 4">
            <a:extLst>
              <a:ext uri="{FF2B5EF4-FFF2-40B4-BE49-F238E27FC236}">
                <a16:creationId xmlns:a16="http://schemas.microsoft.com/office/drawing/2014/main" id="{08FD9DB7-0B90-4744-97DC-AD77433E385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E3F5B75-6CE3-5643-A94C-0DF98CD47320}"/>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205273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C9AA-F673-254E-BDDF-94E2CFC592E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F4F7A20E-30D2-AE41-8489-37635A09B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DE4C320-9D45-FA4F-A789-877C3578B1EB}"/>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5" name="Footer Placeholder 4">
            <a:extLst>
              <a:ext uri="{FF2B5EF4-FFF2-40B4-BE49-F238E27FC236}">
                <a16:creationId xmlns:a16="http://schemas.microsoft.com/office/drawing/2014/main" id="{FF015AFC-7371-0140-86F5-BE73F2D1814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06AD729-EFF5-9F46-922A-A95D7C8EACD6}"/>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79619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18401-DD6C-3041-A430-FB6C87CE3A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5D297F13-52EB-2241-BF54-ECAC9EAECE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849EBA4-33AD-C74C-8175-FE24AC240BA0}"/>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5" name="Footer Placeholder 4">
            <a:extLst>
              <a:ext uri="{FF2B5EF4-FFF2-40B4-BE49-F238E27FC236}">
                <a16:creationId xmlns:a16="http://schemas.microsoft.com/office/drawing/2014/main" id="{9240192A-DC5C-E643-950C-792F97A88C6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8E172C1-4D6C-9842-AC6C-889C99D1C0E3}"/>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214795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6E6F-877E-454D-85F1-922485C4B73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BAD6063-43F3-8D40-A2BF-B4C0774DA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0596CC27-2400-114D-A55E-3D0393B2AC3C}"/>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5" name="Footer Placeholder 4">
            <a:extLst>
              <a:ext uri="{FF2B5EF4-FFF2-40B4-BE49-F238E27FC236}">
                <a16:creationId xmlns:a16="http://schemas.microsoft.com/office/drawing/2014/main" id="{842BDCF6-80A3-6F47-BB63-87546954181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C7658EF-1D5B-BE40-9326-41CBABEF7A3F}"/>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172216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89C1-09E9-E443-B9CD-9A19BFBE2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021E3466-8569-754A-906E-E8D8F9C3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3CE7E-45CA-414B-8DE9-810C9A5618F3}"/>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5" name="Footer Placeholder 4">
            <a:extLst>
              <a:ext uri="{FF2B5EF4-FFF2-40B4-BE49-F238E27FC236}">
                <a16:creationId xmlns:a16="http://schemas.microsoft.com/office/drawing/2014/main" id="{040BFEB5-A051-8B4A-B243-A02B2652252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E9DDA86-035E-094C-978B-556CEFAC51E1}"/>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372688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D9B3-B8E0-AC4C-80A8-3E13AFCA3E89}"/>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165B2EB-5061-0247-91AC-4F6976EC87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0F3376EF-457B-F044-8288-9797DC148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DFA06520-5717-EF41-AF9F-328C340033D2}"/>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6" name="Footer Placeholder 5">
            <a:extLst>
              <a:ext uri="{FF2B5EF4-FFF2-40B4-BE49-F238E27FC236}">
                <a16:creationId xmlns:a16="http://schemas.microsoft.com/office/drawing/2014/main" id="{CB670250-2186-E949-8F7F-2512F8B49A21}"/>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3C351E4B-E1C1-C040-864A-9A0C870FA51E}"/>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278261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E4EA-2A92-C74D-BCA0-A5D4A265DFC4}"/>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578866F-703E-D040-B8D8-A09D8C748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21B0B-5417-AD47-8618-5DDF76FF3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EE24372D-924B-BB43-89D9-5EDB98839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B32CB4-FE7F-944E-A817-8E36A7F065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F29A9C68-F670-0247-A3ED-FE2133C93C89}"/>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8" name="Footer Placeholder 7">
            <a:extLst>
              <a:ext uri="{FF2B5EF4-FFF2-40B4-BE49-F238E27FC236}">
                <a16:creationId xmlns:a16="http://schemas.microsoft.com/office/drawing/2014/main" id="{4417749C-470D-BA4D-9D29-3529605CD2D3}"/>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5324CF71-6540-DC41-872D-998B1BD630CC}"/>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360253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5A55-3C3B-2D41-A9CB-038DC5B6A406}"/>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8C250F65-F0AE-B043-91D3-20DC1EC4DF21}"/>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4" name="Footer Placeholder 3">
            <a:extLst>
              <a:ext uri="{FF2B5EF4-FFF2-40B4-BE49-F238E27FC236}">
                <a16:creationId xmlns:a16="http://schemas.microsoft.com/office/drawing/2014/main" id="{834B4396-D352-0445-8657-EEE068F8AE30}"/>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AD10F435-6F29-0144-A80B-B6AE0F8F28B3}"/>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11975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876AA-0149-944C-860B-0AC7AEC04F8D}"/>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3" name="Footer Placeholder 2">
            <a:extLst>
              <a:ext uri="{FF2B5EF4-FFF2-40B4-BE49-F238E27FC236}">
                <a16:creationId xmlns:a16="http://schemas.microsoft.com/office/drawing/2014/main" id="{81D381C3-ABAE-A94D-BC71-76B410C9C266}"/>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24C5A3D2-E878-2349-9C1F-7D7BCE15F525}"/>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304745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1C3B-3214-4D48-A32A-D2F4A1922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6D4CB8E-0A10-FE40-BD28-28470348E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20A8CCCC-DFE9-324B-93D9-2D8BFCDA6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0025F-2FF8-2D4E-832F-6EC42DA13523}"/>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6" name="Footer Placeholder 5">
            <a:extLst>
              <a:ext uri="{FF2B5EF4-FFF2-40B4-BE49-F238E27FC236}">
                <a16:creationId xmlns:a16="http://schemas.microsoft.com/office/drawing/2014/main" id="{1A21F56B-C6A9-304B-860E-FA92E6A8BBC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BB687374-00FC-3544-B1BD-53FFA4062CA6}"/>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27299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9EBE-7ED3-244F-A53F-0C4D923C3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D76BD37C-01B8-5148-BFE5-2537DC663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6C897B00-6BFB-834B-8616-22184C450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5149A-1AB8-E941-9C66-7F814C8C2AB0}"/>
              </a:ext>
            </a:extLst>
          </p:cNvPr>
          <p:cNvSpPr>
            <a:spLocks noGrp="1"/>
          </p:cNvSpPr>
          <p:nvPr>
            <p:ph type="dt" sz="half" idx="10"/>
          </p:nvPr>
        </p:nvSpPr>
        <p:spPr/>
        <p:txBody>
          <a:bodyPr/>
          <a:lstStyle/>
          <a:p>
            <a:fld id="{63812E31-16EE-124C-A1DA-4C77439EBB1B}" type="datetimeFigureOut">
              <a:rPr lang="en-CN" smtClean="0"/>
              <a:t>2024/10/21</a:t>
            </a:fld>
            <a:endParaRPr lang="en-CN"/>
          </a:p>
        </p:txBody>
      </p:sp>
      <p:sp>
        <p:nvSpPr>
          <p:cNvPr id="6" name="Footer Placeholder 5">
            <a:extLst>
              <a:ext uri="{FF2B5EF4-FFF2-40B4-BE49-F238E27FC236}">
                <a16:creationId xmlns:a16="http://schemas.microsoft.com/office/drawing/2014/main" id="{C262E062-40FD-3E44-B708-B5D7EBA569A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BC218328-62E5-7040-92FF-A9746BB43751}"/>
              </a:ext>
            </a:extLst>
          </p:cNvPr>
          <p:cNvSpPr>
            <a:spLocks noGrp="1"/>
          </p:cNvSpPr>
          <p:nvPr>
            <p:ph type="sldNum" sz="quarter" idx="12"/>
          </p:nvPr>
        </p:nvSpPr>
        <p:spPr/>
        <p:txBody>
          <a:bodyPr/>
          <a:lstStyle/>
          <a:p>
            <a:fld id="{77B4348D-B503-394C-A6FB-33CA108E3FB0}" type="slidenum">
              <a:rPr lang="en-CN" smtClean="0"/>
              <a:t>‹#›</a:t>
            </a:fld>
            <a:endParaRPr lang="en-CN"/>
          </a:p>
        </p:txBody>
      </p:sp>
    </p:spTree>
    <p:extLst>
      <p:ext uri="{BB962C8B-B14F-4D97-AF65-F5344CB8AC3E}">
        <p14:creationId xmlns:p14="http://schemas.microsoft.com/office/powerpoint/2010/main" val="395982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7D0CA-4022-2A47-B402-9E94077E4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2CA2C603-BF99-E046-9A75-26EA01125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B6D4979-AEA9-2041-AB1C-C4E89839E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12E31-16EE-124C-A1DA-4C77439EBB1B}" type="datetimeFigureOut">
              <a:rPr lang="en-CN" smtClean="0"/>
              <a:t>2024/10/21</a:t>
            </a:fld>
            <a:endParaRPr lang="en-CN"/>
          </a:p>
        </p:txBody>
      </p:sp>
      <p:sp>
        <p:nvSpPr>
          <p:cNvPr id="5" name="Footer Placeholder 4">
            <a:extLst>
              <a:ext uri="{FF2B5EF4-FFF2-40B4-BE49-F238E27FC236}">
                <a16:creationId xmlns:a16="http://schemas.microsoft.com/office/drawing/2014/main" id="{D184D37D-74CA-844E-A09D-802212D7B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C543DF38-9DAC-1246-B6FC-FFF8F06A6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4348D-B503-394C-A6FB-33CA108E3FB0}" type="slidenum">
              <a:rPr lang="en-CN" smtClean="0"/>
              <a:t>‹#›</a:t>
            </a:fld>
            <a:endParaRPr lang="en-CN"/>
          </a:p>
        </p:txBody>
      </p:sp>
    </p:spTree>
    <p:extLst>
      <p:ext uri="{BB962C8B-B14F-4D97-AF65-F5344CB8AC3E}">
        <p14:creationId xmlns:p14="http://schemas.microsoft.com/office/powerpoint/2010/main" val="216265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BB1734-989B-0442-B0E7-919F2896631F}"/>
              </a:ext>
            </a:extLst>
          </p:cNvPr>
          <p:cNvSpPr/>
          <p:nvPr/>
        </p:nvSpPr>
        <p:spPr>
          <a:xfrm>
            <a:off x="957695" y="0"/>
            <a:ext cx="10276609" cy="685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Rounded Rectangle 4">
            <a:extLst>
              <a:ext uri="{FF2B5EF4-FFF2-40B4-BE49-F238E27FC236}">
                <a16:creationId xmlns:a16="http://schemas.microsoft.com/office/drawing/2014/main" id="{08FADBEF-A00D-5842-B08B-A4BD83331DCE}"/>
              </a:ext>
            </a:extLst>
          </p:cNvPr>
          <p:cNvSpPr/>
          <p:nvPr/>
        </p:nvSpPr>
        <p:spPr>
          <a:xfrm>
            <a:off x="1092776" y="3811"/>
            <a:ext cx="3926821" cy="13486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N" sz="2000" b="1" dirty="0">
                <a:solidFill>
                  <a:schemeClr val="tx1"/>
                </a:solidFill>
                <a:latin typeface="Times New Roman" panose="02020603050405020304" pitchFamily="18" charset="0"/>
                <a:cs typeface="Times New Roman" panose="02020603050405020304" pitchFamily="18" charset="0"/>
              </a:rPr>
              <a:t>AI and ML in Financial Services</a:t>
            </a:r>
          </a:p>
          <a:p>
            <a:endParaRPr lang="en-US" sz="1600" b="1" dirty="0">
              <a:solidFill>
                <a:schemeClr val="tx1"/>
              </a:solidFill>
              <a:effectLst/>
              <a:latin typeface="Times New Roman" panose="02020603050405020304" pitchFamily="18" charset="0"/>
              <a:ea typeface="DengXian" panose="02010600030101010101" pitchFamily="2" charset="-122"/>
            </a:endParaRPr>
          </a:p>
          <a:p>
            <a:r>
              <a:rPr lang="en-US" sz="1600" b="1" dirty="0">
                <a:solidFill>
                  <a:schemeClr val="tx1"/>
                </a:solidFill>
                <a:effectLst/>
                <a:latin typeface="Times New Roman" panose="02020603050405020304" pitchFamily="18" charset="0"/>
                <a:ea typeface="DengXian" panose="02010600030101010101" pitchFamily="2" charset="-122"/>
              </a:rPr>
              <a:t>Market Developments and </a:t>
            </a:r>
          </a:p>
          <a:p>
            <a:r>
              <a:rPr lang="en-US" sz="1600" b="1" dirty="0">
                <a:solidFill>
                  <a:schemeClr val="tx1"/>
                </a:solidFill>
                <a:effectLst/>
                <a:latin typeface="Times New Roman" panose="02020603050405020304" pitchFamily="18" charset="0"/>
                <a:ea typeface="DengXian" panose="02010600030101010101" pitchFamily="2" charset="-122"/>
              </a:rPr>
              <a:t>Financial Stability Implications</a:t>
            </a:r>
            <a:r>
              <a:rPr lang="en-CN" sz="1600" dirty="0">
                <a:solidFill>
                  <a:schemeClr val="tx1"/>
                </a:solidFill>
                <a:effectLst/>
              </a:rPr>
              <a:t> </a:t>
            </a:r>
            <a:endParaRPr lang="en-CN" sz="1600" b="1" dirty="0">
              <a:solidFill>
                <a:schemeClr val="tx1"/>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F8ADFE6E-D206-BA4F-9F1E-3E7F86F14B74}"/>
              </a:ext>
            </a:extLst>
          </p:cNvPr>
          <p:cNvGrpSpPr/>
          <p:nvPr/>
        </p:nvGrpSpPr>
        <p:grpSpPr>
          <a:xfrm>
            <a:off x="1092776" y="1483380"/>
            <a:ext cx="4236307" cy="1711317"/>
            <a:chOff x="1092776" y="1259183"/>
            <a:chExt cx="4236307" cy="1711317"/>
          </a:xfrm>
        </p:grpSpPr>
        <p:sp>
          <p:nvSpPr>
            <p:cNvPr id="9" name="Rounded Rectangle 8">
              <a:extLst>
                <a:ext uri="{FF2B5EF4-FFF2-40B4-BE49-F238E27FC236}">
                  <a16:creationId xmlns:a16="http://schemas.microsoft.com/office/drawing/2014/main" id="{7CDF0CC6-6205-D444-B0D8-47ACD761D69E}"/>
                </a:ext>
              </a:extLst>
            </p:cNvPr>
            <p:cNvSpPr/>
            <p:nvPr/>
          </p:nvSpPr>
          <p:spPr>
            <a:xfrm>
              <a:off x="1092776" y="1259183"/>
              <a:ext cx="4236307" cy="1711317"/>
            </a:xfrm>
            <a:prstGeom prst="roundRect">
              <a:avLst>
                <a:gd name="adj" fmla="val 8519"/>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N" b="1" dirty="0">
                  <a:solidFill>
                    <a:schemeClr val="tx1"/>
                  </a:solidFill>
                  <a:latin typeface="Times New Roman" panose="02020603050405020304" pitchFamily="18" charset="0"/>
                  <a:cs typeface="Times New Roman" panose="02020603050405020304" pitchFamily="18" charset="0"/>
                </a:rPr>
                <a:t>Drivers:</a:t>
              </a:r>
            </a:p>
            <a:p>
              <a:endParaRPr lang="en-CN"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27A78BA-B882-1C4A-A7EC-07B589158C54}"/>
                </a:ext>
              </a:extLst>
            </p:cNvPr>
            <p:cNvSpPr/>
            <p:nvPr/>
          </p:nvSpPr>
          <p:spPr>
            <a:xfrm>
              <a:off x="1181316" y="1919987"/>
              <a:ext cx="2275391" cy="919594"/>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N" sz="1500" b="1" i="1" u="sng" dirty="0">
                  <a:solidFill>
                    <a:schemeClr val="tx1"/>
                  </a:solidFill>
                  <a:latin typeface="Times New Roman" panose="02020603050405020304" pitchFamily="18" charset="0"/>
                  <a:cs typeface="Times New Roman" panose="02020603050405020304" pitchFamily="18" charset="0"/>
                </a:rPr>
                <a:t>Supply Factors</a:t>
              </a:r>
            </a:p>
            <a:p>
              <a:r>
                <a:rPr lang="en-CN" sz="1500" dirty="0">
                  <a:solidFill>
                    <a:schemeClr val="tx1"/>
                  </a:solidFill>
                  <a:latin typeface="Times New Roman" panose="02020603050405020304" pitchFamily="18" charset="0"/>
                  <a:cs typeface="Times New Roman" panose="02020603050405020304" pitchFamily="18" charset="0"/>
                </a:rPr>
                <a:t>1. Imporved Technology</a:t>
              </a:r>
            </a:p>
            <a:p>
              <a:r>
                <a:rPr lang="en-CN" sz="1500" dirty="0">
                  <a:solidFill>
                    <a:schemeClr val="tx1"/>
                  </a:solidFill>
                  <a:latin typeface="Times New Roman" panose="02020603050405020304" pitchFamily="18" charset="0"/>
                  <a:cs typeface="Times New Roman" panose="02020603050405020304" pitchFamily="18" charset="0"/>
                </a:rPr>
                <a:t>2. Availability of Data</a:t>
              </a:r>
            </a:p>
          </p:txBody>
        </p:sp>
        <p:sp>
          <p:nvSpPr>
            <p:cNvPr id="12" name="Rectangle 11">
              <a:extLst>
                <a:ext uri="{FF2B5EF4-FFF2-40B4-BE49-F238E27FC236}">
                  <a16:creationId xmlns:a16="http://schemas.microsoft.com/office/drawing/2014/main" id="{1FF141A3-30E6-CE45-BBAA-A2192F00C349}"/>
                </a:ext>
              </a:extLst>
            </p:cNvPr>
            <p:cNvSpPr/>
            <p:nvPr/>
          </p:nvSpPr>
          <p:spPr>
            <a:xfrm>
              <a:off x="3545247" y="1692302"/>
              <a:ext cx="1683565" cy="1147278"/>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N" sz="1500" b="1" i="1" u="sng" dirty="0">
                  <a:solidFill>
                    <a:schemeClr val="tx1"/>
                  </a:solidFill>
                  <a:latin typeface="Times New Roman" panose="02020603050405020304" pitchFamily="18" charset="0"/>
                  <a:cs typeface="Times New Roman" panose="02020603050405020304" pitchFamily="18" charset="0"/>
                </a:rPr>
                <a:t>Demand Factors</a:t>
              </a:r>
            </a:p>
            <a:p>
              <a:r>
                <a:rPr lang="en-CN" sz="1500" dirty="0">
                  <a:solidFill>
                    <a:schemeClr val="tx1"/>
                  </a:solidFill>
                  <a:latin typeface="Times New Roman" panose="02020603050405020304" pitchFamily="18" charset="0"/>
                  <a:cs typeface="Times New Roman" panose="02020603050405020304" pitchFamily="18" charset="0"/>
                </a:rPr>
                <a:t>1. Profitablity</a:t>
              </a:r>
            </a:p>
            <a:p>
              <a:r>
                <a:rPr lang="en-US" altLang="zh-CN" sz="1500" dirty="0">
                  <a:solidFill>
                    <a:schemeClr val="tx1"/>
                  </a:solidFill>
                  <a:latin typeface="Times New Roman" panose="02020603050405020304" pitchFamily="18" charset="0"/>
                  <a:cs typeface="Times New Roman" panose="02020603050405020304" pitchFamily="18" charset="0"/>
                </a:rPr>
                <a:t>2.</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Times New Roman" panose="02020603050405020304" pitchFamily="18" charset="0"/>
                  <a:cs typeface="Times New Roman" panose="02020603050405020304" pitchFamily="18" charset="0"/>
                </a:rPr>
                <a:t>Arms races</a:t>
              </a:r>
            </a:p>
            <a:p>
              <a:r>
                <a:rPr lang="en-US" sz="1500" dirty="0">
                  <a:solidFill>
                    <a:schemeClr val="tx1"/>
                  </a:solidFill>
                  <a:latin typeface="Times New Roman" panose="02020603050405020304" pitchFamily="18" charset="0"/>
                  <a:cs typeface="Times New Roman" panose="02020603050405020304" pitchFamily="18" charset="0"/>
                </a:rPr>
                <a:t>3. Regulation</a:t>
              </a:r>
              <a:endParaRPr lang="en-CN" sz="1500" dirty="0">
                <a:solidFill>
                  <a:schemeClr val="tx1"/>
                </a:solidFill>
                <a:latin typeface="Times New Roman" panose="02020603050405020304" pitchFamily="18" charset="0"/>
                <a:cs typeface="Times New Roman" panose="02020603050405020304" pitchFamily="18" charset="0"/>
              </a:endParaRPr>
            </a:p>
          </p:txBody>
        </p:sp>
      </p:grpSp>
      <p:sp>
        <p:nvSpPr>
          <p:cNvPr id="16" name="Chevron 15">
            <a:extLst>
              <a:ext uri="{FF2B5EF4-FFF2-40B4-BE49-F238E27FC236}">
                <a16:creationId xmlns:a16="http://schemas.microsoft.com/office/drawing/2014/main" id="{C2923B31-AC3D-154F-966E-C3A437818DEB}"/>
              </a:ext>
            </a:extLst>
          </p:cNvPr>
          <p:cNvSpPr/>
          <p:nvPr/>
        </p:nvSpPr>
        <p:spPr>
          <a:xfrm>
            <a:off x="5547623" y="2170452"/>
            <a:ext cx="228713" cy="388706"/>
          </a:xfrm>
          <a:prstGeom prst="chevron">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grpSp>
        <p:nvGrpSpPr>
          <p:cNvPr id="22" name="Group 21">
            <a:extLst>
              <a:ext uri="{FF2B5EF4-FFF2-40B4-BE49-F238E27FC236}">
                <a16:creationId xmlns:a16="http://schemas.microsoft.com/office/drawing/2014/main" id="{255E9E28-866B-6740-900E-A4DF3F7E74C4}"/>
              </a:ext>
            </a:extLst>
          </p:cNvPr>
          <p:cNvGrpSpPr/>
          <p:nvPr/>
        </p:nvGrpSpPr>
        <p:grpSpPr>
          <a:xfrm>
            <a:off x="5986447" y="130607"/>
            <a:ext cx="5112774" cy="3064090"/>
            <a:chOff x="5801033" y="648929"/>
            <a:chExt cx="5112774" cy="3064090"/>
          </a:xfrm>
        </p:grpSpPr>
        <p:sp>
          <p:nvSpPr>
            <p:cNvPr id="8" name="Rounded Rectangle 7">
              <a:extLst>
                <a:ext uri="{FF2B5EF4-FFF2-40B4-BE49-F238E27FC236}">
                  <a16:creationId xmlns:a16="http://schemas.microsoft.com/office/drawing/2014/main" id="{F61F18CC-D5F2-C74D-B185-FCF7C1D3C2B1}"/>
                </a:ext>
              </a:extLst>
            </p:cNvPr>
            <p:cNvSpPr/>
            <p:nvPr/>
          </p:nvSpPr>
          <p:spPr>
            <a:xfrm>
              <a:off x="5801033" y="648929"/>
              <a:ext cx="5112774" cy="3064090"/>
            </a:xfrm>
            <a:prstGeom prst="roundRect">
              <a:avLst>
                <a:gd name="adj" fmla="val 2883"/>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N" b="1" dirty="0">
                  <a:solidFill>
                    <a:schemeClr val="tx1"/>
                  </a:solidFill>
                  <a:latin typeface="Times New Roman" panose="02020603050405020304" pitchFamily="18" charset="0"/>
                  <a:cs typeface="Times New Roman" panose="02020603050405020304" pitchFamily="18" charset="0"/>
                </a:rPr>
                <a:t>Use Cases:</a:t>
              </a:r>
            </a:p>
          </p:txBody>
        </p:sp>
        <p:grpSp>
          <p:nvGrpSpPr>
            <p:cNvPr id="21" name="Group 20">
              <a:extLst>
                <a:ext uri="{FF2B5EF4-FFF2-40B4-BE49-F238E27FC236}">
                  <a16:creationId xmlns:a16="http://schemas.microsoft.com/office/drawing/2014/main" id="{8523C094-A1D1-7C45-B609-03F435CAECE9}"/>
                </a:ext>
              </a:extLst>
            </p:cNvPr>
            <p:cNvGrpSpPr/>
            <p:nvPr/>
          </p:nvGrpSpPr>
          <p:grpSpPr>
            <a:xfrm>
              <a:off x="5894654" y="1080226"/>
              <a:ext cx="4925532" cy="2592960"/>
              <a:chOff x="5889952" y="1033038"/>
              <a:chExt cx="4925532" cy="2592960"/>
            </a:xfrm>
          </p:grpSpPr>
          <p:sp>
            <p:nvSpPr>
              <p:cNvPr id="17" name="Rectangle 16">
                <a:extLst>
                  <a:ext uri="{FF2B5EF4-FFF2-40B4-BE49-F238E27FC236}">
                    <a16:creationId xmlns:a16="http://schemas.microsoft.com/office/drawing/2014/main" id="{36BD3F32-C1F8-1E40-887D-EBF67B180802}"/>
                  </a:ext>
                </a:extLst>
              </p:cNvPr>
              <p:cNvSpPr/>
              <p:nvPr/>
            </p:nvSpPr>
            <p:spPr>
              <a:xfrm>
                <a:off x="5894461" y="1033038"/>
                <a:ext cx="4921023" cy="593716"/>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N" sz="1500" b="1" i="1" u="sng" dirty="0">
                    <a:solidFill>
                      <a:schemeClr val="tx1"/>
                    </a:solidFill>
                    <a:latin typeface="Times New Roman" panose="02020603050405020304" pitchFamily="18" charset="0"/>
                    <a:cs typeface="Times New Roman" panose="02020603050405020304" pitchFamily="18" charset="0"/>
                  </a:rPr>
                  <a:t>Customer-Focused uses:</a:t>
                </a:r>
                <a:r>
                  <a:rPr lang="en-CN" sz="1500" dirty="0">
                    <a:solidFill>
                      <a:schemeClr val="tx1"/>
                    </a:solidFill>
                    <a:latin typeface="Times New Roman" panose="02020603050405020304" pitchFamily="18" charset="0"/>
                    <a:cs typeface="Times New Roman" panose="02020603050405020304" pitchFamily="18" charset="0"/>
                  </a:rPr>
                  <a:t> Credit scoring, insurance and client-facing chatbots.</a:t>
                </a:r>
                <a:endParaRPr lang="en-CN" sz="1500" b="1" i="1" u="sng"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240A4A1-07D9-1043-870B-4FE1ABED83FD}"/>
                  </a:ext>
                </a:extLst>
              </p:cNvPr>
              <p:cNvSpPr/>
              <p:nvPr/>
            </p:nvSpPr>
            <p:spPr>
              <a:xfrm>
                <a:off x="5889952" y="1710336"/>
                <a:ext cx="4921023" cy="593715"/>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N" sz="1500" b="1" i="1" u="sng" dirty="0">
                    <a:solidFill>
                      <a:schemeClr val="tx1"/>
                    </a:solidFill>
                    <a:latin typeface="Times New Roman" panose="02020603050405020304" pitchFamily="18" charset="0"/>
                    <a:cs typeface="Times New Roman" panose="02020603050405020304" pitchFamily="18" charset="0"/>
                  </a:rPr>
                  <a:t>Operations-focused uses:</a:t>
                </a:r>
                <a:r>
                  <a:rPr lang="en-CN" sz="1500" dirty="0">
                    <a:solidFill>
                      <a:schemeClr val="tx1"/>
                    </a:solidFill>
                    <a:latin typeface="Times New Roman" panose="02020603050405020304" pitchFamily="18" charset="0"/>
                    <a:cs typeface="Times New Roman" panose="02020603050405020304" pitchFamily="18" charset="0"/>
                  </a:rPr>
                  <a:t> Capital optimisation, model risk management, stress testing and market impact analysis.</a:t>
                </a:r>
                <a:endParaRPr lang="en-CN" sz="1500" b="1" i="1" u="sng"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96C98C91-1FA1-4247-95EB-0D6DE332666E}"/>
                  </a:ext>
                </a:extLst>
              </p:cNvPr>
              <p:cNvSpPr/>
              <p:nvPr/>
            </p:nvSpPr>
            <p:spPr>
              <a:xfrm>
                <a:off x="5889952" y="2387633"/>
                <a:ext cx="4921023" cy="593716"/>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N" sz="1500" b="1" i="1" u="sng" dirty="0">
                    <a:solidFill>
                      <a:schemeClr val="tx1"/>
                    </a:solidFill>
                    <a:latin typeface="Times New Roman" panose="02020603050405020304" pitchFamily="18" charset="0"/>
                    <a:cs typeface="Times New Roman" panose="02020603050405020304" pitchFamily="18" charset="0"/>
                  </a:rPr>
                  <a:t>Trading and portfolio management:</a:t>
                </a:r>
                <a:r>
                  <a:rPr lang="en-CN" sz="1500" i="1" dirty="0">
                    <a:solidFill>
                      <a:schemeClr val="tx1"/>
                    </a:solidFill>
                    <a:latin typeface="Times New Roman" panose="02020603050405020304" pitchFamily="18" charset="0"/>
                    <a:cs typeface="Times New Roman" panose="02020603050405020304" pitchFamily="18" charset="0"/>
                  </a:rPr>
                  <a:t> </a:t>
                </a:r>
                <a:r>
                  <a:rPr lang="en-CN" sz="1500" dirty="0">
                    <a:solidFill>
                      <a:schemeClr val="tx1"/>
                    </a:solidFill>
                    <a:latin typeface="Times New Roman" panose="02020603050405020304" pitchFamily="18" charset="0"/>
                    <a:cs typeface="Times New Roman" panose="02020603050405020304" pitchFamily="18" charset="0"/>
                  </a:rPr>
                  <a:t>Hedge funds and other firms use AI and ML to find signals for higer ruturns.</a:t>
                </a:r>
                <a:endParaRPr lang="en-CN" sz="1500" i="1"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1AFCF641-0123-C247-976B-0174609D2DA6}"/>
                  </a:ext>
                </a:extLst>
              </p:cNvPr>
              <p:cNvSpPr/>
              <p:nvPr/>
            </p:nvSpPr>
            <p:spPr>
              <a:xfrm>
                <a:off x="5889952" y="3032282"/>
                <a:ext cx="4921023" cy="593716"/>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N" sz="1500" b="1" i="1" u="sng" dirty="0">
                    <a:solidFill>
                      <a:schemeClr val="tx1"/>
                    </a:solidFill>
                    <a:latin typeface="Times New Roman" panose="02020603050405020304" pitchFamily="18" charset="0"/>
                    <a:cs typeface="Times New Roman" panose="02020603050405020304" pitchFamily="18" charset="0"/>
                  </a:rPr>
                  <a:t>Regulatory compliance and supervision:</a:t>
                </a:r>
                <a:r>
                  <a:rPr lang="en-CN" sz="1500" i="1" dirty="0">
                    <a:solidFill>
                      <a:schemeClr val="tx1"/>
                    </a:solidFill>
                    <a:latin typeface="Times New Roman" panose="02020603050405020304" pitchFamily="18" charset="0"/>
                    <a:cs typeface="Times New Roman" panose="02020603050405020304" pitchFamily="18" charset="0"/>
                  </a:rPr>
                  <a:t> </a:t>
                </a:r>
                <a:r>
                  <a:rPr lang="en-CN" sz="1500" dirty="0">
                    <a:solidFill>
                      <a:schemeClr val="tx1"/>
                    </a:solidFill>
                    <a:latin typeface="Times New Roman" panose="02020603050405020304" pitchFamily="18" charset="0"/>
                    <a:cs typeface="Times New Roman" panose="02020603050405020304" pitchFamily="18" charset="0"/>
                  </a:rPr>
                  <a:t>RegTech, SupTech, surveilance, data quality assestment and fraud detection.</a:t>
                </a:r>
                <a:endParaRPr lang="en-CN" sz="1500" i="1" dirty="0">
                  <a:solidFill>
                    <a:schemeClr val="tx1"/>
                  </a:solidFill>
                  <a:latin typeface="Times New Roman" panose="02020603050405020304" pitchFamily="18" charset="0"/>
                  <a:cs typeface="Times New Roman" panose="02020603050405020304" pitchFamily="18" charset="0"/>
                </a:endParaRPr>
              </a:p>
            </p:txBody>
          </p:sp>
        </p:grpSp>
      </p:grpSp>
      <p:sp>
        <p:nvSpPr>
          <p:cNvPr id="23" name="Down Arrow 22">
            <a:extLst>
              <a:ext uri="{FF2B5EF4-FFF2-40B4-BE49-F238E27FC236}">
                <a16:creationId xmlns:a16="http://schemas.microsoft.com/office/drawing/2014/main" id="{E8F0A588-AA52-DA46-B617-9D279185E981}"/>
              </a:ext>
            </a:extLst>
          </p:cNvPr>
          <p:cNvSpPr/>
          <p:nvPr/>
        </p:nvSpPr>
        <p:spPr>
          <a:xfrm>
            <a:off x="5754353" y="3342501"/>
            <a:ext cx="683290" cy="336691"/>
          </a:xfrm>
          <a:prstGeom prst="downArrow">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nvGrpSpPr>
          <p:cNvPr id="27" name="Group 26">
            <a:extLst>
              <a:ext uri="{FF2B5EF4-FFF2-40B4-BE49-F238E27FC236}">
                <a16:creationId xmlns:a16="http://schemas.microsoft.com/office/drawing/2014/main" id="{B4050CC2-884B-5E42-BB06-230B2DA2538A}"/>
              </a:ext>
            </a:extLst>
          </p:cNvPr>
          <p:cNvGrpSpPr/>
          <p:nvPr/>
        </p:nvGrpSpPr>
        <p:grpSpPr>
          <a:xfrm>
            <a:off x="1092776" y="3759167"/>
            <a:ext cx="10006445" cy="2413359"/>
            <a:chOff x="1092776" y="3882737"/>
            <a:chExt cx="10006445" cy="2413359"/>
          </a:xfrm>
        </p:grpSpPr>
        <p:sp>
          <p:nvSpPr>
            <p:cNvPr id="7" name="Rounded Rectangle 6">
              <a:extLst>
                <a:ext uri="{FF2B5EF4-FFF2-40B4-BE49-F238E27FC236}">
                  <a16:creationId xmlns:a16="http://schemas.microsoft.com/office/drawing/2014/main" id="{AF594A50-251C-2A4D-B680-E2F3C2D6BCAD}"/>
                </a:ext>
              </a:extLst>
            </p:cNvPr>
            <p:cNvSpPr/>
            <p:nvPr/>
          </p:nvSpPr>
          <p:spPr>
            <a:xfrm>
              <a:off x="1092776" y="3882737"/>
              <a:ext cx="10006445" cy="2413359"/>
            </a:xfrm>
            <a:prstGeom prst="roundRect">
              <a:avLst>
                <a:gd name="adj" fmla="val 5014"/>
              </a:avLst>
            </a:prstGeom>
            <a:solidFill>
              <a:schemeClr val="accent4">
                <a:lumMod val="20000"/>
                <a:lumOff val="8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N" b="1" dirty="0">
                  <a:solidFill>
                    <a:schemeClr val="tx1"/>
                  </a:solidFill>
                  <a:latin typeface="Times New Roman" panose="02020603050405020304" pitchFamily="18" charset="0"/>
                  <a:cs typeface="Times New Roman" panose="02020603050405020304" pitchFamily="18" charset="0"/>
                </a:rPr>
                <a:t>Micro and Macro-financial analysis for implications:</a:t>
              </a:r>
            </a:p>
          </p:txBody>
        </p:sp>
        <p:sp>
          <p:nvSpPr>
            <p:cNvPr id="24" name="Rectangle 23">
              <a:extLst>
                <a:ext uri="{FF2B5EF4-FFF2-40B4-BE49-F238E27FC236}">
                  <a16:creationId xmlns:a16="http://schemas.microsoft.com/office/drawing/2014/main" id="{F9483BB2-0245-E548-91B4-3533C41468DE}"/>
                </a:ext>
              </a:extLst>
            </p:cNvPr>
            <p:cNvSpPr/>
            <p:nvPr/>
          </p:nvSpPr>
          <p:spPr>
            <a:xfrm>
              <a:off x="1247737" y="4395214"/>
              <a:ext cx="4738710" cy="1770808"/>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N" sz="1700" b="1" dirty="0">
                  <a:solidFill>
                    <a:schemeClr val="tx1"/>
                  </a:solidFill>
                  <a:latin typeface="Times New Roman" panose="02020603050405020304" pitchFamily="18" charset="0"/>
                  <a:cs typeface="Times New Roman" panose="02020603050405020304" pitchFamily="18" charset="0"/>
                </a:rPr>
                <a:t>Micro-financial analysis</a:t>
              </a:r>
            </a:p>
            <a:p>
              <a:pPr algn="just"/>
              <a:r>
                <a:rPr lang="en-CN" sz="1500" b="1" i="1" u="sng" dirty="0">
                  <a:solidFill>
                    <a:schemeClr val="tx1"/>
                  </a:solidFill>
                  <a:latin typeface="Times New Roman" panose="02020603050405020304" pitchFamily="18" charset="0"/>
                  <a:cs typeface="Times New Roman" panose="02020603050405020304" pitchFamily="18" charset="0"/>
                </a:rPr>
                <a:t>Financial Markets:</a:t>
              </a:r>
              <a:r>
                <a:rPr lang="en-CN" sz="1500" dirty="0">
                  <a:solidFill>
                    <a:schemeClr val="tx1"/>
                  </a:solidFill>
                  <a:latin typeface="Times New Roman" panose="02020603050405020304" pitchFamily="18" charset="0"/>
                  <a:cs typeface="Times New Roman" panose="02020603050405020304" pitchFamily="18" charset="0"/>
                </a:rPr>
                <a:t> Strengthen the information function of the financial system.</a:t>
              </a:r>
            </a:p>
            <a:p>
              <a:pPr algn="just"/>
              <a:r>
                <a:rPr lang="en-CN" sz="1500" b="1" i="1" u="sng" dirty="0">
                  <a:solidFill>
                    <a:schemeClr val="tx1"/>
                  </a:solidFill>
                  <a:latin typeface="Times New Roman" panose="02020603050405020304" pitchFamily="18" charset="0"/>
                  <a:cs typeface="Times New Roman" panose="02020603050405020304" pitchFamily="18" charset="0"/>
                </a:rPr>
                <a:t>Financial Institutions:</a:t>
              </a:r>
              <a:r>
                <a:rPr lang="en-CN" sz="1500" dirty="0">
                  <a:solidFill>
                    <a:schemeClr val="tx1"/>
                  </a:solidFill>
                  <a:latin typeface="Times New Roman" panose="02020603050405020304" pitchFamily="18" charset="0"/>
                  <a:cs typeface="Times New Roman" panose="02020603050405020304" pitchFamily="18" charset="0"/>
                </a:rPr>
                <a:t> Enhance the efficiency and profita-bility of financial institutions.</a:t>
              </a:r>
            </a:p>
            <a:p>
              <a:pPr algn="just"/>
              <a:r>
                <a:rPr lang="en-CN" sz="1500" b="1" i="1" u="sng" dirty="0">
                  <a:solidFill>
                    <a:schemeClr val="tx1"/>
                  </a:solidFill>
                  <a:latin typeface="Times New Roman" panose="02020603050405020304" pitchFamily="18" charset="0"/>
                  <a:cs typeface="Times New Roman" panose="02020603050405020304" pitchFamily="18" charset="0"/>
                </a:rPr>
                <a:t>Consumers and investors:</a:t>
              </a:r>
              <a:r>
                <a:rPr lang="en-CN" sz="1500" dirty="0">
                  <a:solidFill>
                    <a:schemeClr val="tx1"/>
                  </a:solidFill>
                  <a:latin typeface="Times New Roman" panose="02020603050405020304" pitchFamily="18" charset="0"/>
                  <a:cs typeface="Times New Roman" panose="02020603050405020304" pitchFamily="18" charset="0"/>
                </a:rPr>
                <a:t> Enjoy lower fees and borrowing costs; Have wide access to financial services.</a:t>
              </a:r>
            </a:p>
          </p:txBody>
        </p:sp>
        <p:sp>
          <p:nvSpPr>
            <p:cNvPr id="25" name="Rectangle 24">
              <a:extLst>
                <a:ext uri="{FF2B5EF4-FFF2-40B4-BE49-F238E27FC236}">
                  <a16:creationId xmlns:a16="http://schemas.microsoft.com/office/drawing/2014/main" id="{4891AD6F-EAB8-E445-BC8A-FED41858E871}"/>
                </a:ext>
              </a:extLst>
            </p:cNvPr>
            <p:cNvSpPr/>
            <p:nvPr/>
          </p:nvSpPr>
          <p:spPr>
            <a:xfrm>
              <a:off x="6205553" y="4395214"/>
              <a:ext cx="4738710" cy="1770807"/>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N" sz="1700" b="1" dirty="0">
                  <a:solidFill>
                    <a:schemeClr val="tx1"/>
                  </a:solidFill>
                  <a:latin typeface="Times New Roman" panose="02020603050405020304" pitchFamily="18" charset="0"/>
                  <a:cs typeface="Times New Roman" panose="02020603050405020304" pitchFamily="18" charset="0"/>
                </a:rPr>
                <a:t>Macro-financial analysis</a:t>
              </a:r>
              <a:endParaRPr lang="en-CN" sz="1700" b="1" i="1" u="sng" dirty="0">
                <a:solidFill>
                  <a:schemeClr val="tx1"/>
                </a:solidFill>
                <a:latin typeface="Times New Roman" panose="02020603050405020304" pitchFamily="18" charset="0"/>
                <a:cs typeface="Times New Roman" panose="02020603050405020304" pitchFamily="18" charset="0"/>
              </a:endParaRPr>
            </a:p>
            <a:p>
              <a:pPr algn="just"/>
              <a:r>
                <a:rPr lang="en-CN" sz="1500" b="1" i="1" u="sng" dirty="0">
                  <a:solidFill>
                    <a:schemeClr val="tx1"/>
                  </a:solidFill>
                  <a:latin typeface="Times New Roman" panose="02020603050405020304" pitchFamily="18" charset="0"/>
                  <a:cs typeface="Times New Roman" panose="02020603050405020304" pitchFamily="18" charset="0"/>
                </a:rPr>
                <a:t>Market concentration and importance of institutions</a:t>
              </a:r>
            </a:p>
            <a:p>
              <a:pPr algn="just"/>
              <a:r>
                <a:rPr lang="en-CN" sz="1500" b="1" i="1" u="sng" dirty="0">
                  <a:solidFill>
                    <a:schemeClr val="tx1"/>
                  </a:solidFill>
                  <a:latin typeface="Times New Roman" panose="02020603050405020304" pitchFamily="18" charset="0"/>
                  <a:cs typeface="Times New Roman" panose="02020603050405020304" pitchFamily="18" charset="0"/>
                </a:rPr>
                <a:t>Potential Market Vulnerabilites:</a:t>
              </a:r>
              <a:r>
                <a:rPr lang="en-CN" sz="1500" b="1" i="1" dirty="0">
                  <a:solidFill>
                    <a:schemeClr val="tx1"/>
                  </a:solidFill>
                  <a:latin typeface="Times New Roman" panose="02020603050405020304" pitchFamily="18" charset="0"/>
                  <a:cs typeface="Times New Roman" panose="02020603050405020304" pitchFamily="18" charset="0"/>
                </a:rPr>
                <a:t> </a:t>
              </a:r>
              <a:r>
                <a:rPr lang="en-CN" sz="1500" dirty="0">
                  <a:solidFill>
                    <a:schemeClr val="tx1"/>
                  </a:solidFill>
                  <a:latin typeface="Times New Roman" panose="02020603050405020304" pitchFamily="18" charset="0"/>
                  <a:cs typeface="Times New Roman" panose="02020603050405020304" pitchFamily="18" charset="0"/>
                </a:rPr>
                <a:t>New trading algorithms based on ML may be less predictable than current rule-based applications and may interact in unexpected way.</a:t>
              </a:r>
            </a:p>
            <a:p>
              <a:pPr algn="just"/>
              <a:r>
                <a:rPr lang="en-CN" sz="1500" b="1" i="1" u="sng" dirty="0">
                  <a:solidFill>
                    <a:schemeClr val="tx1"/>
                  </a:solidFill>
                  <a:latin typeface="Times New Roman" panose="02020603050405020304" pitchFamily="18" charset="0"/>
                  <a:cs typeface="Times New Roman" panose="02020603050405020304" pitchFamily="18" charset="0"/>
                </a:rPr>
                <a:t>Networks and interconnectedness:</a:t>
              </a:r>
              <a:r>
                <a:rPr lang="en-CN" sz="1500" b="1" i="1" dirty="0">
                  <a:solidFill>
                    <a:schemeClr val="tx1"/>
                  </a:solidFill>
                  <a:latin typeface="Times New Roman" panose="02020603050405020304" pitchFamily="18" charset="0"/>
                  <a:cs typeface="Times New Roman" panose="02020603050405020304" pitchFamily="18" charset="0"/>
                </a:rPr>
                <a:t> </a:t>
              </a:r>
              <a:r>
                <a:rPr lang="en-CN" sz="1500" dirty="0">
                  <a:solidFill>
                    <a:schemeClr val="tx1"/>
                  </a:solidFill>
                  <a:latin typeface="Times New Roman" panose="02020603050405020304" pitchFamily="18" charset="0"/>
                  <a:cs typeface="Times New Roman" panose="02020603050405020304" pitchFamily="18" charset="0"/>
                </a:rPr>
                <a:t>Enhance the intercon-nectedness of financial markest and institutions.</a:t>
              </a:r>
            </a:p>
          </p:txBody>
        </p:sp>
      </p:grpSp>
      <p:sp>
        <p:nvSpPr>
          <p:cNvPr id="26" name="Trapezoid 25">
            <a:extLst>
              <a:ext uri="{FF2B5EF4-FFF2-40B4-BE49-F238E27FC236}">
                <a16:creationId xmlns:a16="http://schemas.microsoft.com/office/drawing/2014/main" id="{9CBFB101-C0A1-4543-963A-92114589AE6F}"/>
              </a:ext>
            </a:extLst>
          </p:cNvPr>
          <p:cNvSpPr/>
          <p:nvPr/>
        </p:nvSpPr>
        <p:spPr>
          <a:xfrm>
            <a:off x="1092776" y="6302626"/>
            <a:ext cx="10006445" cy="389477"/>
          </a:xfrm>
          <a:prstGeom prst="trapezoid">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N" dirty="0">
                <a:solidFill>
                  <a:schemeClr val="tx1"/>
                </a:solidFill>
                <a:latin typeface="Times New Roman" panose="02020603050405020304" pitchFamily="18" charset="0"/>
                <a:cs typeface="Times New Roman" panose="02020603050405020304" pitchFamily="18" charset="0"/>
              </a:rPr>
              <a:t>AI and ML applications show </a:t>
            </a:r>
            <a:r>
              <a:rPr lang="en-CN" b="1" dirty="0">
                <a:solidFill>
                  <a:schemeClr val="tx1"/>
                </a:solidFill>
                <a:latin typeface="Times New Roman" panose="02020603050405020304" pitchFamily="18" charset="0"/>
                <a:cs typeface="Times New Roman" panose="02020603050405020304" pitchFamily="18" charset="0"/>
              </a:rPr>
              <a:t>substantial promise </a:t>
            </a:r>
            <a:r>
              <a:rPr lang="en-CN" dirty="0">
                <a:solidFill>
                  <a:schemeClr val="tx1"/>
                </a:solidFill>
                <a:latin typeface="Times New Roman" panose="02020603050405020304" pitchFamily="18" charset="0"/>
                <a:cs typeface="Times New Roman" panose="02020603050405020304" pitchFamily="18" charset="0"/>
              </a:rPr>
              <a:t>if their sepecific </a:t>
            </a:r>
            <a:r>
              <a:rPr lang="en-CN" b="1" dirty="0">
                <a:solidFill>
                  <a:schemeClr val="tx1"/>
                </a:solidFill>
                <a:latin typeface="Times New Roman" panose="02020603050405020304" pitchFamily="18" charset="0"/>
                <a:cs typeface="Times New Roman" panose="02020603050405020304" pitchFamily="18" charset="0"/>
              </a:rPr>
              <a:t>risks are properly managed</a:t>
            </a:r>
          </a:p>
        </p:txBody>
      </p:sp>
    </p:spTree>
    <p:extLst>
      <p:ext uri="{BB962C8B-B14F-4D97-AF65-F5344CB8AC3E}">
        <p14:creationId xmlns:p14="http://schemas.microsoft.com/office/powerpoint/2010/main" val="88556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BB1734-989B-0442-B0E7-919F2896631F}"/>
              </a:ext>
            </a:extLst>
          </p:cNvPr>
          <p:cNvSpPr/>
          <p:nvPr/>
        </p:nvSpPr>
        <p:spPr>
          <a:xfrm>
            <a:off x="957696" y="114301"/>
            <a:ext cx="10006446" cy="61476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Rounded Rectangle 4">
            <a:extLst>
              <a:ext uri="{FF2B5EF4-FFF2-40B4-BE49-F238E27FC236}">
                <a16:creationId xmlns:a16="http://schemas.microsoft.com/office/drawing/2014/main" id="{08FADBEF-A00D-5842-B08B-A4BD83331DCE}"/>
              </a:ext>
            </a:extLst>
          </p:cNvPr>
          <p:cNvSpPr/>
          <p:nvPr/>
        </p:nvSpPr>
        <p:spPr>
          <a:xfrm>
            <a:off x="1119620" y="114300"/>
            <a:ext cx="3926821" cy="12343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anose="02020603050405020304" pitchFamily="18" charset="0"/>
                <a:cs typeface="Times New Roman" panose="02020603050405020304" pitchFamily="18" charset="0"/>
              </a:rPr>
              <a:t>Fintech’s next decade will look radically different </a:t>
            </a:r>
            <a:endParaRPr lang="en-CN" sz="2000" b="1" dirty="0">
              <a:solidFill>
                <a:schemeClr val="tx1"/>
              </a:solidFill>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7CDF0CC6-6205-D444-B0D8-47ACD761D69E}"/>
              </a:ext>
            </a:extLst>
          </p:cNvPr>
          <p:cNvSpPr/>
          <p:nvPr/>
        </p:nvSpPr>
        <p:spPr>
          <a:xfrm>
            <a:off x="1128049" y="1478749"/>
            <a:ext cx="4236307" cy="1711317"/>
          </a:xfrm>
          <a:prstGeom prst="roundRect">
            <a:avLst>
              <a:gd name="adj" fmla="val 8519"/>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N" b="1" dirty="0">
                <a:solidFill>
                  <a:schemeClr val="tx1"/>
                </a:solidFill>
                <a:latin typeface="Times New Roman" panose="02020603050405020304" pitchFamily="18" charset="0"/>
                <a:cs typeface="Times New Roman" panose="02020603050405020304" pitchFamily="18" charset="0"/>
              </a:rPr>
              <a:t>Now:</a:t>
            </a:r>
          </a:p>
          <a:p>
            <a:endParaRPr lang="en-CN"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27A78BA-B882-1C4A-A7EC-07B589158C54}"/>
              </a:ext>
            </a:extLst>
          </p:cNvPr>
          <p:cNvSpPr/>
          <p:nvPr/>
        </p:nvSpPr>
        <p:spPr>
          <a:xfrm>
            <a:off x="1361075" y="2059393"/>
            <a:ext cx="3770253" cy="991908"/>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latin typeface="Times New Roman" panose="02020603050405020304" pitchFamily="18" charset="0"/>
                <a:cs typeface="Times New Roman" panose="02020603050405020304" pitchFamily="18" charset="0"/>
              </a:rPr>
              <a:t>Fintech was (and still is) </a:t>
            </a:r>
            <a:r>
              <a:rPr lang="en-US" sz="1500" b="1" dirty="0">
                <a:solidFill>
                  <a:schemeClr val="tx1"/>
                </a:solidFill>
                <a:latin typeface="Times New Roman" panose="02020603050405020304" pitchFamily="18" charset="0"/>
                <a:cs typeface="Times New Roman" panose="02020603050405020304" pitchFamily="18" charset="0"/>
              </a:rPr>
              <a:t>heavily verticalized </a:t>
            </a:r>
            <a:r>
              <a:rPr lang="en-US" sz="1500" dirty="0">
                <a:solidFill>
                  <a:schemeClr val="tx1"/>
                </a:solidFill>
                <a:latin typeface="Times New Roman" panose="02020603050405020304" pitchFamily="18" charset="0"/>
                <a:cs typeface="Times New Roman" panose="02020603050405020304" pitchFamily="18" charset="0"/>
              </a:rPr>
              <a:t>and </a:t>
            </a:r>
            <a:r>
              <a:rPr lang="en-US" sz="1500" b="1" dirty="0">
                <a:solidFill>
                  <a:schemeClr val="tx1"/>
                </a:solidFill>
                <a:latin typeface="Times New Roman" panose="02020603050405020304" pitchFamily="18" charset="0"/>
                <a:cs typeface="Times New Roman" panose="02020603050405020304" pitchFamily="18" charset="0"/>
              </a:rPr>
              <a:t>recreating the offline branches of financial services</a:t>
            </a:r>
            <a:r>
              <a:rPr lang="en-US" sz="1500" dirty="0">
                <a:solidFill>
                  <a:schemeClr val="tx1"/>
                </a:solidFill>
                <a:latin typeface="Times New Roman" panose="02020603050405020304" pitchFamily="18" charset="0"/>
                <a:cs typeface="Times New Roman" panose="02020603050405020304" pitchFamily="18" charset="0"/>
              </a:rPr>
              <a:t> by bringing them online and introducing efficiencies</a:t>
            </a:r>
            <a:r>
              <a:rPr lang="en-US" altLang="zh-CN" sz="1500" dirty="0">
                <a:solidFill>
                  <a:schemeClr val="tx1"/>
                </a:solidFill>
                <a:latin typeface="Times New Roman" panose="02020603050405020304" pitchFamily="18" charset="0"/>
                <a:cs typeface="Times New Roman" panose="02020603050405020304" pitchFamily="18" charset="0"/>
              </a:rPr>
              <a:t>.</a:t>
            </a:r>
            <a:endParaRPr lang="en-CN" sz="1500" dirty="0">
              <a:solidFill>
                <a:schemeClr val="tx1"/>
              </a:solidFill>
              <a:latin typeface="Times New Roman" panose="02020603050405020304" pitchFamily="18" charset="0"/>
              <a:cs typeface="Times New Roman" panose="02020603050405020304" pitchFamily="18" charset="0"/>
            </a:endParaRPr>
          </a:p>
        </p:txBody>
      </p:sp>
      <p:sp>
        <p:nvSpPr>
          <p:cNvPr id="16" name="Chevron 15">
            <a:extLst>
              <a:ext uri="{FF2B5EF4-FFF2-40B4-BE49-F238E27FC236}">
                <a16:creationId xmlns:a16="http://schemas.microsoft.com/office/drawing/2014/main" id="{C2923B31-AC3D-154F-966E-C3A437818DEB}"/>
              </a:ext>
            </a:extLst>
          </p:cNvPr>
          <p:cNvSpPr/>
          <p:nvPr/>
        </p:nvSpPr>
        <p:spPr>
          <a:xfrm>
            <a:off x="5574467" y="2166641"/>
            <a:ext cx="228713" cy="388706"/>
          </a:xfrm>
          <a:prstGeom prst="chevron">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8" name="Rounded Rectangle 7">
            <a:extLst>
              <a:ext uri="{FF2B5EF4-FFF2-40B4-BE49-F238E27FC236}">
                <a16:creationId xmlns:a16="http://schemas.microsoft.com/office/drawing/2014/main" id="{F61F18CC-D5F2-C74D-B185-FCF7C1D3C2B1}"/>
              </a:ext>
            </a:extLst>
          </p:cNvPr>
          <p:cNvSpPr/>
          <p:nvPr/>
        </p:nvSpPr>
        <p:spPr>
          <a:xfrm>
            <a:off x="6013291" y="393946"/>
            <a:ext cx="4788926" cy="2799629"/>
          </a:xfrm>
          <a:prstGeom prst="roundRect">
            <a:avLst>
              <a:gd name="adj" fmla="val 2883"/>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Times New Roman" panose="02020603050405020304" pitchFamily="18" charset="0"/>
                <a:cs typeface="Times New Roman" panose="02020603050405020304" pitchFamily="18" charset="0"/>
              </a:rPr>
              <a:t>Changes in four aspects:</a:t>
            </a:r>
            <a:endParaRPr lang="en-CN" b="1" dirty="0">
              <a:solidFill>
                <a:schemeClr val="tx1"/>
              </a:solidFill>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8523C094-A1D1-7C45-B609-03F435CAECE9}"/>
              </a:ext>
            </a:extLst>
          </p:cNvPr>
          <p:cNvGrpSpPr/>
          <p:nvPr/>
        </p:nvGrpSpPr>
        <p:grpSpPr>
          <a:xfrm>
            <a:off x="6096470" y="846583"/>
            <a:ext cx="4622568" cy="2237467"/>
            <a:chOff x="5889952" y="1033038"/>
            <a:chExt cx="4622568" cy="2237467"/>
          </a:xfrm>
        </p:grpSpPr>
        <p:sp>
          <p:nvSpPr>
            <p:cNvPr id="17" name="Rectangle 16">
              <a:extLst>
                <a:ext uri="{FF2B5EF4-FFF2-40B4-BE49-F238E27FC236}">
                  <a16:creationId xmlns:a16="http://schemas.microsoft.com/office/drawing/2014/main" id="{36BD3F32-C1F8-1E40-887D-EBF67B180802}"/>
                </a:ext>
              </a:extLst>
            </p:cNvPr>
            <p:cNvSpPr/>
            <p:nvPr/>
          </p:nvSpPr>
          <p:spPr>
            <a:xfrm>
              <a:off x="5894461" y="1033038"/>
              <a:ext cx="4618059" cy="593716"/>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i="1" u="sng" dirty="0">
                  <a:solidFill>
                    <a:schemeClr val="tx1"/>
                  </a:solidFill>
                  <a:latin typeface="Times New Roman" panose="02020603050405020304" pitchFamily="18" charset="0"/>
                  <a:cs typeface="Times New Roman" panose="02020603050405020304" pitchFamily="18" charset="0"/>
                </a:rPr>
                <a:t>Be portable and interoperable</a:t>
              </a:r>
              <a:r>
                <a:rPr lang="en-CN" sz="1500" b="1" i="1" u="sng" dirty="0">
                  <a:solidFill>
                    <a:schemeClr val="tx1"/>
                  </a:solidFill>
                  <a:latin typeface="Times New Roman" panose="02020603050405020304" pitchFamily="18" charset="0"/>
                  <a:cs typeface="Times New Roman" panose="02020603050405020304" pitchFamily="18" charset="0"/>
                </a:rPr>
                <a:t>:</a:t>
              </a:r>
              <a:r>
                <a:rPr lang="en-CN" sz="1500"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Customers will be able to easily transition between ‘carriers’.</a:t>
              </a:r>
            </a:p>
          </p:txBody>
        </p:sp>
        <p:sp>
          <p:nvSpPr>
            <p:cNvPr id="18" name="Rectangle 17">
              <a:extLst>
                <a:ext uri="{FF2B5EF4-FFF2-40B4-BE49-F238E27FC236}">
                  <a16:creationId xmlns:a16="http://schemas.microsoft.com/office/drawing/2014/main" id="{5240A4A1-07D9-1043-870B-4FE1ABED83FD}"/>
                </a:ext>
              </a:extLst>
            </p:cNvPr>
            <p:cNvSpPr/>
            <p:nvPr/>
          </p:nvSpPr>
          <p:spPr>
            <a:xfrm>
              <a:off x="5889953" y="1710336"/>
              <a:ext cx="4618060" cy="593715"/>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i="1" u="sng" dirty="0">
                  <a:solidFill>
                    <a:schemeClr val="tx1"/>
                  </a:solidFill>
                  <a:latin typeface="Times New Roman" panose="02020603050405020304" pitchFamily="18" charset="0"/>
                  <a:cs typeface="Times New Roman" panose="02020603050405020304" pitchFamily="18" charset="0"/>
                </a:rPr>
                <a:t>Become more ubiquitous and accessible</a:t>
              </a:r>
              <a:r>
                <a:rPr lang="en-CN" sz="1500" b="1" i="1" u="sng" dirty="0">
                  <a:solidFill>
                    <a:schemeClr val="tx1"/>
                  </a:solidFill>
                  <a:latin typeface="Times New Roman" panose="02020603050405020304" pitchFamily="18" charset="0"/>
                  <a:cs typeface="Times New Roman" panose="02020603050405020304" pitchFamily="18" charset="0"/>
                </a:rPr>
                <a:t>:</a:t>
              </a:r>
              <a:r>
                <a:rPr lang="en-CN" sz="1500"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Basic financial products will become a commodity.</a:t>
              </a:r>
            </a:p>
          </p:txBody>
        </p:sp>
        <p:sp>
          <p:nvSpPr>
            <p:cNvPr id="19" name="Rectangle 18">
              <a:extLst>
                <a:ext uri="{FF2B5EF4-FFF2-40B4-BE49-F238E27FC236}">
                  <a16:creationId xmlns:a16="http://schemas.microsoft.com/office/drawing/2014/main" id="{96C98C91-1FA1-4247-95EB-0D6DE332666E}"/>
                </a:ext>
              </a:extLst>
            </p:cNvPr>
            <p:cNvSpPr/>
            <p:nvPr/>
          </p:nvSpPr>
          <p:spPr>
            <a:xfrm>
              <a:off x="5889952" y="2387633"/>
              <a:ext cx="4618059" cy="398573"/>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N" sz="1500" b="1" i="1" u="sng" dirty="0">
                  <a:solidFill>
                    <a:schemeClr val="tx1"/>
                  </a:solidFill>
                  <a:latin typeface="Times New Roman" panose="02020603050405020304" pitchFamily="18" charset="0"/>
                  <a:cs typeface="Times New Roman" panose="02020603050405020304" pitchFamily="18" charset="0"/>
                </a:rPr>
                <a:t>Move to the background</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1AFCF641-0123-C247-976B-0174609D2DA6}"/>
                </a:ext>
              </a:extLst>
            </p:cNvPr>
            <p:cNvSpPr/>
            <p:nvPr/>
          </p:nvSpPr>
          <p:spPr>
            <a:xfrm>
              <a:off x="5889952" y="2871932"/>
              <a:ext cx="4618059" cy="398573"/>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i="1" u="sng" dirty="0">
                  <a:solidFill>
                    <a:schemeClr val="tx1"/>
                  </a:solidFill>
                  <a:latin typeface="Times New Roman" panose="02020603050405020304" pitchFamily="18" charset="0"/>
                  <a:cs typeface="Times New Roman" panose="02020603050405020304" pitchFamily="18" charset="0"/>
                </a:rPr>
                <a:t>Centralize into a few places and steer on ‘autopilot’</a:t>
              </a:r>
            </a:p>
          </p:txBody>
        </p:sp>
      </p:grpSp>
      <p:sp>
        <p:nvSpPr>
          <p:cNvPr id="23" name="Down Arrow 22">
            <a:extLst>
              <a:ext uri="{FF2B5EF4-FFF2-40B4-BE49-F238E27FC236}">
                <a16:creationId xmlns:a16="http://schemas.microsoft.com/office/drawing/2014/main" id="{E8F0A588-AA52-DA46-B617-9D279185E981}"/>
              </a:ext>
            </a:extLst>
          </p:cNvPr>
          <p:cNvSpPr/>
          <p:nvPr/>
        </p:nvSpPr>
        <p:spPr>
          <a:xfrm>
            <a:off x="5619273" y="3237323"/>
            <a:ext cx="683290" cy="336691"/>
          </a:xfrm>
          <a:prstGeom prst="downArrow">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nvGrpSpPr>
          <p:cNvPr id="2" name="Group 1">
            <a:extLst>
              <a:ext uri="{FF2B5EF4-FFF2-40B4-BE49-F238E27FC236}">
                <a16:creationId xmlns:a16="http://schemas.microsoft.com/office/drawing/2014/main" id="{D11782BA-42AD-524C-9437-CCB3A98566EF}"/>
              </a:ext>
            </a:extLst>
          </p:cNvPr>
          <p:cNvGrpSpPr/>
          <p:nvPr/>
        </p:nvGrpSpPr>
        <p:grpSpPr>
          <a:xfrm>
            <a:off x="1119620" y="3622749"/>
            <a:ext cx="9682597" cy="2537437"/>
            <a:chOff x="1119620" y="3785956"/>
            <a:chExt cx="9682597" cy="2537437"/>
          </a:xfrm>
        </p:grpSpPr>
        <p:sp>
          <p:nvSpPr>
            <p:cNvPr id="7" name="Rounded Rectangle 6">
              <a:extLst>
                <a:ext uri="{FF2B5EF4-FFF2-40B4-BE49-F238E27FC236}">
                  <a16:creationId xmlns:a16="http://schemas.microsoft.com/office/drawing/2014/main" id="{AF594A50-251C-2A4D-B680-E2F3C2D6BCAD}"/>
                </a:ext>
              </a:extLst>
            </p:cNvPr>
            <p:cNvSpPr/>
            <p:nvPr/>
          </p:nvSpPr>
          <p:spPr>
            <a:xfrm>
              <a:off x="1119620" y="3785956"/>
              <a:ext cx="9682597" cy="2537437"/>
            </a:xfrm>
            <a:prstGeom prst="roundRect">
              <a:avLst>
                <a:gd name="adj" fmla="val 5014"/>
              </a:avLst>
            </a:prstGeom>
            <a:solidFill>
              <a:schemeClr val="accent4">
                <a:lumMod val="20000"/>
                <a:lumOff val="8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N" sz="1800" b="1"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F</a:t>
              </a:r>
              <a:r>
                <a:rPr lang="en-US" sz="1800" b="1" dirty="0">
                  <a:solidFill>
                    <a:srgbClr val="000000"/>
                  </a:solidFill>
                  <a:effectLst/>
                  <a:latin typeface="Times New Roman" panose="02020603050405020304" pitchFamily="18" charset="0"/>
                  <a:ea typeface="DengXian" panose="02010600030101010101" pitchFamily="2" charset="-122"/>
                </a:rPr>
                <a:t>our</a:t>
              </a:r>
              <a:r>
                <a:rPr lang="en-US" sz="1800" dirty="0">
                  <a:solidFill>
                    <a:srgbClr val="000000"/>
                  </a:solidFill>
                  <a:effectLst/>
                  <a:latin typeface="Times New Roman" panose="02020603050405020304" pitchFamily="18" charset="0"/>
                  <a:ea typeface="DengXian" panose="02010600030101010101" pitchFamily="2" charset="-122"/>
                </a:rPr>
                <a:t> more nuanced predictions</a:t>
              </a:r>
              <a:endParaRPr lang="en-CN" b="1" dirty="0">
                <a:solidFill>
                  <a:schemeClr val="tx1"/>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45C7015D-714B-C740-A83F-F9E95FC32753}"/>
                </a:ext>
              </a:extLst>
            </p:cNvPr>
            <p:cNvGrpSpPr/>
            <p:nvPr/>
          </p:nvGrpSpPr>
          <p:grpSpPr>
            <a:xfrm>
              <a:off x="1222792" y="4332267"/>
              <a:ext cx="9476252" cy="1839972"/>
              <a:chOff x="1193714" y="4193122"/>
              <a:chExt cx="9476252" cy="1839972"/>
            </a:xfrm>
          </p:grpSpPr>
          <p:sp>
            <p:nvSpPr>
              <p:cNvPr id="24" name="Rectangle 23">
                <a:extLst>
                  <a:ext uri="{FF2B5EF4-FFF2-40B4-BE49-F238E27FC236}">
                    <a16:creationId xmlns:a16="http://schemas.microsoft.com/office/drawing/2014/main" id="{F9483BB2-0245-E548-91B4-3533C41468DE}"/>
                  </a:ext>
                </a:extLst>
              </p:cNvPr>
              <p:cNvSpPr/>
              <p:nvPr/>
            </p:nvSpPr>
            <p:spPr>
              <a:xfrm>
                <a:off x="1193714" y="4193122"/>
                <a:ext cx="4582622" cy="839983"/>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i="1" u="sng" dirty="0">
                    <a:solidFill>
                      <a:schemeClr val="tx1"/>
                    </a:solidFill>
                    <a:latin typeface="Times New Roman" panose="02020603050405020304" pitchFamily="18" charset="0"/>
                    <a:cs typeface="Times New Roman" panose="02020603050405020304" pitchFamily="18" charset="0"/>
                  </a:rPr>
                  <a:t>Prediction 1: The open data layer</a:t>
                </a:r>
              </a:p>
              <a:p>
                <a:r>
                  <a:rPr lang="en-US" sz="1500" dirty="0">
                    <a:solidFill>
                      <a:schemeClr val="tx1"/>
                    </a:solidFill>
                    <a:latin typeface="Times New Roman" panose="02020603050405020304" pitchFamily="18" charset="0"/>
                    <a:cs typeface="Times New Roman" panose="02020603050405020304" pitchFamily="18" charset="0"/>
                  </a:rPr>
                  <a:t>Data will be openly portable and will no longer be a com-</a:t>
                </a:r>
                <a:r>
                  <a:rPr lang="en-US" sz="1500" dirty="0" err="1">
                    <a:solidFill>
                      <a:schemeClr val="tx1"/>
                    </a:solidFill>
                    <a:latin typeface="Times New Roman" panose="02020603050405020304" pitchFamily="18" charset="0"/>
                    <a:cs typeface="Times New Roman" panose="02020603050405020304" pitchFamily="18" charset="0"/>
                  </a:rPr>
                  <a:t>petitive</a:t>
                </a:r>
                <a:r>
                  <a:rPr lang="en-US" sz="1500" dirty="0">
                    <a:solidFill>
                      <a:schemeClr val="tx1"/>
                    </a:solidFill>
                    <a:latin typeface="Times New Roman" panose="02020603050405020304" pitchFamily="18" charset="0"/>
                    <a:cs typeface="Times New Roman" panose="02020603050405020304" pitchFamily="18" charset="0"/>
                  </a:rPr>
                  <a:t> moat for </a:t>
                </a:r>
                <a:r>
                  <a:rPr lang="en-US" sz="1500" dirty="0" err="1">
                    <a:solidFill>
                      <a:schemeClr val="tx1"/>
                    </a:solidFill>
                    <a:latin typeface="Times New Roman" panose="02020603050405020304" pitchFamily="18" charset="0"/>
                    <a:cs typeface="Times New Roman" panose="02020603050405020304" pitchFamily="18" charset="0"/>
                  </a:rPr>
                  <a:t>fintechs</a:t>
                </a:r>
                <a:r>
                  <a:rPr lang="en-US" sz="1500" dirty="0">
                    <a:solidFill>
                      <a:schemeClr val="tx1"/>
                    </a:solidFill>
                    <a:latin typeface="Times New Roman" panose="02020603050405020304" pitchFamily="18" charset="0"/>
                    <a:cs typeface="Times New Roman" panose="02020603050405020304" pitchFamily="18" charset="0"/>
                  </a:rPr>
                  <a:t>.</a:t>
                </a:r>
              </a:p>
            </p:txBody>
          </p:sp>
          <p:sp>
            <p:nvSpPr>
              <p:cNvPr id="28" name="Rectangle 27">
                <a:extLst>
                  <a:ext uri="{FF2B5EF4-FFF2-40B4-BE49-F238E27FC236}">
                    <a16:creationId xmlns:a16="http://schemas.microsoft.com/office/drawing/2014/main" id="{CAB29F13-84AB-1C42-B671-6DBCFC1C4CF8}"/>
                  </a:ext>
                </a:extLst>
              </p:cNvPr>
              <p:cNvSpPr/>
              <p:nvPr/>
            </p:nvSpPr>
            <p:spPr>
              <a:xfrm>
                <a:off x="6087344" y="4198708"/>
                <a:ext cx="4582622" cy="839983"/>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i="1" u="sng" dirty="0">
                    <a:solidFill>
                      <a:schemeClr val="tx1"/>
                    </a:solidFill>
                    <a:latin typeface="Times New Roman" panose="02020603050405020304" pitchFamily="18" charset="0"/>
                    <a:cs typeface="Times New Roman" panose="02020603050405020304" pitchFamily="18" charset="0"/>
                  </a:rPr>
                  <a:t>Prediction 2: The open protocol layer</a:t>
                </a:r>
              </a:p>
              <a:p>
                <a:r>
                  <a:rPr lang="en-US" sz="1500" dirty="0">
                    <a:solidFill>
                      <a:schemeClr val="tx1"/>
                    </a:solidFill>
                    <a:latin typeface="Times New Roman" panose="02020603050405020304" pitchFamily="18" charset="0"/>
                    <a:cs typeface="Times New Roman" panose="02020603050405020304" pitchFamily="18" charset="0"/>
                  </a:rPr>
                  <a:t>Basic financial services will become simple open-source protocols.</a:t>
                </a:r>
              </a:p>
            </p:txBody>
          </p:sp>
          <p:sp>
            <p:nvSpPr>
              <p:cNvPr id="29" name="Rectangle 28">
                <a:extLst>
                  <a:ext uri="{FF2B5EF4-FFF2-40B4-BE49-F238E27FC236}">
                    <a16:creationId xmlns:a16="http://schemas.microsoft.com/office/drawing/2014/main" id="{B8F6A186-E0C4-104E-8E5F-A92FA0611576}"/>
                  </a:ext>
                </a:extLst>
              </p:cNvPr>
              <p:cNvSpPr/>
              <p:nvPr/>
            </p:nvSpPr>
            <p:spPr>
              <a:xfrm>
                <a:off x="1193714" y="5193111"/>
                <a:ext cx="4582622" cy="839983"/>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i="1" u="sng" dirty="0">
                    <a:solidFill>
                      <a:schemeClr val="tx1"/>
                    </a:solidFill>
                    <a:latin typeface="Times New Roman" panose="02020603050405020304" pitchFamily="18" charset="0"/>
                    <a:cs typeface="Times New Roman" panose="02020603050405020304" pitchFamily="18" charset="0"/>
                  </a:rPr>
                  <a:t>Prediction 3: Embedded fintech</a:t>
                </a:r>
              </a:p>
              <a:p>
                <a:r>
                  <a:rPr lang="en-US" sz="1500" dirty="0">
                    <a:solidFill>
                      <a:srgbClr val="262626"/>
                    </a:solidFill>
                    <a:effectLst/>
                    <a:latin typeface="Times New Roman" panose="02020603050405020304" pitchFamily="18" charset="0"/>
                    <a:cs typeface="Times New Roman" panose="02020603050405020304" pitchFamily="18" charset="0"/>
                  </a:rPr>
                  <a:t>Fintech will become part of the basic functionality of non-finance products</a:t>
                </a:r>
                <a:r>
                  <a:rPr lang="en-US" sz="1400" i="1" dirty="0">
                    <a:solidFill>
                      <a:srgbClr val="262626"/>
                    </a:solidFill>
                    <a:effectLst/>
                    <a:latin typeface="Times New Roman" panose="02020603050405020304" pitchFamily="18" charset="0"/>
                    <a:cs typeface="Times New Roman" panose="02020603050405020304" pitchFamily="18" charset="0"/>
                  </a:rPr>
                  <a:t>.</a:t>
                </a:r>
                <a:endParaRPr lang="en-US" sz="1400" dirty="0">
                  <a:solidFill>
                    <a:srgbClr val="262626"/>
                  </a:solidFill>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0AF315C5-5B3C-A240-AE7D-191D84836557}"/>
                  </a:ext>
                </a:extLst>
              </p:cNvPr>
              <p:cNvSpPr/>
              <p:nvPr/>
            </p:nvSpPr>
            <p:spPr>
              <a:xfrm>
                <a:off x="6087344" y="5193110"/>
                <a:ext cx="4582622" cy="839983"/>
              </a:xfrm>
              <a:prstGeom prst="rect">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i="1" u="sng" dirty="0">
                    <a:solidFill>
                      <a:schemeClr val="tx1"/>
                    </a:solidFill>
                    <a:latin typeface="Times New Roman" panose="02020603050405020304" pitchFamily="18" charset="0"/>
                    <a:cs typeface="Times New Roman" panose="02020603050405020304" pitchFamily="18" charset="0"/>
                  </a:rPr>
                  <a:t>Prediction 4: Bringing it all together</a:t>
                </a:r>
              </a:p>
              <a:p>
                <a:r>
                  <a:rPr lang="en-US" sz="1500" dirty="0">
                    <a:solidFill>
                      <a:srgbClr val="262626"/>
                    </a:solidFill>
                    <a:effectLst/>
                    <a:latin typeface="Times New Roman" panose="02020603050405020304" pitchFamily="18" charset="0"/>
                    <a:cs typeface="Times New Roman" panose="02020603050405020304" pitchFamily="18" charset="0"/>
                  </a:rPr>
                  <a:t>Consumers will access financial services from one central hub.</a:t>
                </a:r>
              </a:p>
            </p:txBody>
          </p:sp>
        </p:grpSp>
      </p:grpSp>
    </p:spTree>
    <p:extLst>
      <p:ext uri="{BB962C8B-B14F-4D97-AF65-F5344CB8AC3E}">
        <p14:creationId xmlns:p14="http://schemas.microsoft.com/office/powerpoint/2010/main" val="420504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417458-261B-CE41-AFC8-525AC5093C43}"/>
              </a:ext>
            </a:extLst>
          </p:cNvPr>
          <p:cNvSpPr/>
          <p:nvPr/>
        </p:nvSpPr>
        <p:spPr>
          <a:xfrm>
            <a:off x="969270" y="243068"/>
            <a:ext cx="10276609" cy="63892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Rounded Rectangle 4">
            <a:extLst>
              <a:ext uri="{FF2B5EF4-FFF2-40B4-BE49-F238E27FC236}">
                <a16:creationId xmlns:a16="http://schemas.microsoft.com/office/drawing/2014/main" id="{A59B9782-F9A2-C149-A740-619F54E9BE98}"/>
              </a:ext>
            </a:extLst>
          </p:cNvPr>
          <p:cNvSpPr/>
          <p:nvPr/>
        </p:nvSpPr>
        <p:spPr>
          <a:xfrm>
            <a:off x="969270" y="246879"/>
            <a:ext cx="3926821" cy="147956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anose="02020603050405020304" pitchFamily="18" charset="0"/>
                <a:cs typeface="Times New Roman" panose="02020603050405020304" pitchFamily="18" charset="0"/>
              </a:rPr>
              <a:t>FinTech and market structure in financial services </a:t>
            </a:r>
            <a:endParaRPr lang="en-US" sz="1600" b="1" dirty="0">
              <a:solidFill>
                <a:schemeClr val="tx1"/>
              </a:solidFill>
              <a:effectLst/>
              <a:latin typeface="Times New Roman" panose="02020603050405020304" pitchFamily="18" charset="0"/>
              <a:ea typeface="DengXian" panose="02010600030101010101" pitchFamily="2" charset="-122"/>
            </a:endParaRPr>
          </a:p>
          <a:p>
            <a:endParaRPr lang="en-US" sz="1050" b="1" dirty="0">
              <a:solidFill>
                <a:schemeClr val="tx1"/>
              </a:solidFill>
              <a:effectLst/>
              <a:latin typeface="Times New Roman" panose="02020603050405020304" pitchFamily="18" charset="0"/>
              <a:ea typeface="DengXian" panose="02010600030101010101" pitchFamily="2" charset="-122"/>
            </a:endParaRPr>
          </a:p>
          <a:p>
            <a:r>
              <a:rPr lang="en-US" sz="1600" b="1" dirty="0">
                <a:solidFill>
                  <a:schemeClr val="tx1"/>
                </a:solidFill>
                <a:effectLst/>
                <a:latin typeface="Times New Roman" panose="02020603050405020304" pitchFamily="18" charset="0"/>
                <a:ea typeface="DengXian" panose="02010600030101010101" pitchFamily="2" charset="-122"/>
              </a:rPr>
              <a:t>Market Developments and </a:t>
            </a:r>
          </a:p>
          <a:p>
            <a:r>
              <a:rPr lang="en-US" sz="1600" b="1" dirty="0">
                <a:solidFill>
                  <a:schemeClr val="tx1"/>
                </a:solidFill>
                <a:effectLst/>
                <a:latin typeface="Times New Roman" panose="02020603050405020304" pitchFamily="18" charset="0"/>
                <a:ea typeface="DengXian" panose="02010600030101010101" pitchFamily="2" charset="-122"/>
              </a:rPr>
              <a:t>Financial Stability Implications</a:t>
            </a:r>
            <a:r>
              <a:rPr lang="en-CN" sz="1600" dirty="0">
                <a:solidFill>
                  <a:schemeClr val="tx1"/>
                </a:solidFill>
                <a:effectLst/>
              </a:rPr>
              <a:t> </a:t>
            </a:r>
            <a:endParaRPr lang="en-CN" sz="1600" b="1" dirty="0">
              <a:solidFill>
                <a:schemeClr val="tx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2217E32D-9BD0-7A45-8A27-4C9DD2874474}"/>
              </a:ext>
            </a:extLst>
          </p:cNvPr>
          <p:cNvGrpSpPr/>
          <p:nvPr/>
        </p:nvGrpSpPr>
        <p:grpSpPr>
          <a:xfrm>
            <a:off x="1104351" y="1726448"/>
            <a:ext cx="3629694" cy="1711317"/>
            <a:chOff x="1092777" y="1483380"/>
            <a:chExt cx="3629694" cy="1711317"/>
          </a:xfrm>
        </p:grpSpPr>
        <p:sp>
          <p:nvSpPr>
            <p:cNvPr id="7" name="Rounded Rectangle 6">
              <a:extLst>
                <a:ext uri="{FF2B5EF4-FFF2-40B4-BE49-F238E27FC236}">
                  <a16:creationId xmlns:a16="http://schemas.microsoft.com/office/drawing/2014/main" id="{37008622-BE37-7143-B653-153D194680CA}"/>
                </a:ext>
              </a:extLst>
            </p:cNvPr>
            <p:cNvSpPr/>
            <p:nvPr/>
          </p:nvSpPr>
          <p:spPr>
            <a:xfrm>
              <a:off x="1092777" y="1483380"/>
              <a:ext cx="3629694" cy="1711317"/>
            </a:xfrm>
            <a:prstGeom prst="roundRect">
              <a:avLst>
                <a:gd name="adj" fmla="val 2432"/>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r>
                <a:rPr lang="en-CN" b="1" dirty="0">
                  <a:solidFill>
                    <a:schemeClr val="tx1"/>
                  </a:solidFill>
                  <a:latin typeface="Times New Roman" panose="02020603050405020304" pitchFamily="18" charset="0"/>
                  <a:cs typeface="Times New Roman" panose="02020603050405020304" pitchFamily="18" charset="0"/>
                </a:rPr>
                <a:t>Drivers:</a:t>
              </a:r>
            </a:p>
          </p:txBody>
        </p:sp>
        <p:sp>
          <p:nvSpPr>
            <p:cNvPr id="8" name="Rectangle 7">
              <a:extLst>
                <a:ext uri="{FF2B5EF4-FFF2-40B4-BE49-F238E27FC236}">
                  <a16:creationId xmlns:a16="http://schemas.microsoft.com/office/drawing/2014/main" id="{4D3797D3-3C7A-574E-A893-EAC559B2CB64}"/>
                </a:ext>
              </a:extLst>
            </p:cNvPr>
            <p:cNvSpPr/>
            <p:nvPr/>
          </p:nvSpPr>
          <p:spPr>
            <a:xfrm>
              <a:off x="1675390" y="1563355"/>
              <a:ext cx="2905245" cy="796982"/>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N" sz="1500" b="1" i="1" u="sng" dirty="0">
                  <a:solidFill>
                    <a:schemeClr val="tx1"/>
                  </a:solidFill>
                  <a:latin typeface="Times New Roman" panose="02020603050405020304" pitchFamily="18" charset="0"/>
                  <a:cs typeface="Times New Roman" panose="02020603050405020304" pitchFamily="18" charset="0"/>
                </a:rPr>
                <a:t>Supply Sid</a:t>
              </a:r>
              <a:r>
                <a:rPr lang="en-US" altLang="zh-CN" sz="1500" b="1" i="1" u="sng" dirty="0">
                  <a:solidFill>
                    <a:schemeClr val="tx1"/>
                  </a:solidFill>
                  <a:latin typeface="Times New Roman" panose="02020603050405020304" pitchFamily="18" charset="0"/>
                  <a:cs typeface="Times New Roman" panose="02020603050405020304" pitchFamily="18" charset="0"/>
                </a:rPr>
                <a:t>e</a:t>
              </a:r>
              <a:endParaRPr lang="en-CN" sz="1500" b="1" i="1" u="sng" dirty="0">
                <a:solidFill>
                  <a:schemeClr val="tx1"/>
                </a:solidFill>
                <a:latin typeface="Times New Roman" panose="02020603050405020304" pitchFamily="18" charset="0"/>
                <a:cs typeface="Times New Roman" panose="02020603050405020304" pitchFamily="18" charset="0"/>
              </a:endParaRPr>
            </a:p>
            <a:p>
              <a:r>
                <a:rPr lang="en-CN" sz="1500" dirty="0">
                  <a:solidFill>
                    <a:schemeClr val="tx1"/>
                  </a:solidFill>
                  <a:latin typeface="Times New Roman" panose="02020603050405020304" pitchFamily="18" charset="0"/>
                  <a:cs typeface="Times New Roman" panose="02020603050405020304" pitchFamily="18" charset="0"/>
                </a:rPr>
                <a:t>1. Technological Developments</a:t>
              </a:r>
            </a:p>
            <a:p>
              <a:r>
                <a:rPr lang="en-CN" sz="1500" dirty="0">
                  <a:solidFill>
                    <a:schemeClr val="tx1"/>
                  </a:solidFill>
                  <a:latin typeface="Times New Roman" panose="02020603050405020304" pitchFamily="18" charset="0"/>
                  <a:cs typeface="Times New Roman" panose="02020603050405020304" pitchFamily="18" charset="0"/>
                </a:rPr>
                <a:t>2. Re</a:t>
              </a:r>
              <a:r>
                <a:rPr lang="en-US" altLang="zh-CN" sz="1500" dirty="0" err="1">
                  <a:solidFill>
                    <a:schemeClr val="tx1"/>
                  </a:solidFill>
                  <a:latin typeface="Times New Roman" panose="02020603050405020304" pitchFamily="18" charset="0"/>
                  <a:cs typeface="Times New Roman" panose="02020603050405020304" pitchFamily="18" charset="0"/>
                </a:rPr>
                <a:t>gulation</a:t>
              </a:r>
              <a:endParaRPr lang="en-CN" sz="15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C4117B4-09A0-1648-94BE-2D2B72F1741B}"/>
                </a:ext>
              </a:extLst>
            </p:cNvPr>
            <p:cNvSpPr/>
            <p:nvPr/>
          </p:nvSpPr>
          <p:spPr>
            <a:xfrm>
              <a:off x="1675390" y="2480874"/>
              <a:ext cx="2905245" cy="64266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N" sz="1500" b="1" i="1" u="sng" dirty="0">
                  <a:solidFill>
                    <a:schemeClr val="tx1"/>
                  </a:solidFill>
                  <a:latin typeface="Times New Roman" panose="02020603050405020304" pitchFamily="18" charset="0"/>
                  <a:cs typeface="Times New Roman" panose="02020603050405020304" pitchFamily="18" charset="0"/>
                </a:rPr>
                <a:t>Demand Side</a:t>
              </a:r>
            </a:p>
            <a:p>
              <a:r>
                <a:rPr lang="en-US" sz="1500" dirty="0">
                  <a:solidFill>
                    <a:schemeClr val="tx1"/>
                  </a:solidFill>
                  <a:latin typeface="Times New Roman" panose="02020603050405020304" pitchFamily="18" charset="0"/>
                  <a:cs typeface="Times New Roman" panose="02020603050405020304" pitchFamily="18" charset="0"/>
                </a:rPr>
                <a:t>C</a:t>
              </a:r>
              <a:r>
                <a:rPr lang="en-CN" sz="1500" dirty="0">
                  <a:solidFill>
                    <a:schemeClr val="tx1"/>
                  </a:solidFill>
                  <a:latin typeface="Times New Roman" panose="02020603050405020304" pitchFamily="18" charset="0"/>
                  <a:cs typeface="Times New Roman" panose="02020603050405020304" pitchFamily="18" charset="0"/>
                </a:rPr>
                <a:t>haging customer expectation</a:t>
              </a:r>
            </a:p>
          </p:txBody>
        </p:sp>
      </p:grpSp>
      <p:sp>
        <p:nvSpPr>
          <p:cNvPr id="10" name="Chevron 9">
            <a:extLst>
              <a:ext uri="{FF2B5EF4-FFF2-40B4-BE49-F238E27FC236}">
                <a16:creationId xmlns:a16="http://schemas.microsoft.com/office/drawing/2014/main" id="{EB5DF102-1FF1-6140-9D3C-2A209455F044}"/>
              </a:ext>
            </a:extLst>
          </p:cNvPr>
          <p:cNvSpPr/>
          <p:nvPr/>
        </p:nvSpPr>
        <p:spPr>
          <a:xfrm>
            <a:off x="4885986" y="2409052"/>
            <a:ext cx="278731" cy="388706"/>
          </a:xfrm>
          <a:prstGeom prst="chevron">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tx1"/>
              </a:solidFill>
            </a:endParaRPr>
          </a:p>
        </p:txBody>
      </p:sp>
      <p:sp>
        <p:nvSpPr>
          <p:cNvPr id="11" name="Rounded Rectangle 10">
            <a:extLst>
              <a:ext uri="{FF2B5EF4-FFF2-40B4-BE49-F238E27FC236}">
                <a16:creationId xmlns:a16="http://schemas.microsoft.com/office/drawing/2014/main" id="{FBCBB531-B682-FD41-AF20-C08933F02E92}"/>
              </a:ext>
            </a:extLst>
          </p:cNvPr>
          <p:cNvSpPr/>
          <p:nvPr/>
        </p:nvSpPr>
        <p:spPr>
          <a:xfrm>
            <a:off x="5316658" y="509286"/>
            <a:ext cx="5794138" cy="2928479"/>
          </a:xfrm>
          <a:prstGeom prst="roundRect">
            <a:avLst>
              <a:gd name="adj" fmla="val 2883"/>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CN" b="1" dirty="0">
                <a:solidFill>
                  <a:schemeClr val="tx1"/>
                </a:solidFill>
                <a:latin typeface="Times New Roman" panose="02020603050405020304" pitchFamily="18" charset="0"/>
                <a:cs typeface="Times New Roman" panose="02020603050405020304" pitchFamily="18" charset="0"/>
              </a:rPr>
              <a:t>Impact on the provision of financial services:</a:t>
            </a:r>
          </a:p>
        </p:txBody>
      </p:sp>
      <p:sp>
        <p:nvSpPr>
          <p:cNvPr id="12" name="Rectangle 11">
            <a:extLst>
              <a:ext uri="{FF2B5EF4-FFF2-40B4-BE49-F238E27FC236}">
                <a16:creationId xmlns:a16="http://schemas.microsoft.com/office/drawing/2014/main" id="{CE3E9C65-CCBD-9845-BCF9-6CF5919C3B22}"/>
              </a:ext>
            </a:extLst>
          </p:cNvPr>
          <p:cNvSpPr/>
          <p:nvPr/>
        </p:nvSpPr>
        <p:spPr>
          <a:xfrm>
            <a:off x="5478704" y="928543"/>
            <a:ext cx="5536215" cy="797906"/>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i="1" u="sng" dirty="0">
                <a:solidFill>
                  <a:schemeClr val="tx1"/>
                </a:solidFill>
                <a:latin typeface="Times New Roman" panose="02020603050405020304" pitchFamily="18" charset="0"/>
                <a:cs typeface="Times New Roman" panose="02020603050405020304" pitchFamily="18" charset="0"/>
              </a:rPr>
              <a:t>FinTech firms </a:t>
            </a:r>
            <a:r>
              <a:rPr lang="en-CN" sz="1500" b="1" i="1" u="sng" dirty="0">
                <a:solidFill>
                  <a:schemeClr val="tx1"/>
                </a:solidFill>
                <a:latin typeface="Times New Roman" panose="02020603050405020304" pitchFamily="18" charset="0"/>
                <a:cs typeface="Times New Roman" panose="02020603050405020304" pitchFamily="18" charset="0"/>
              </a:rPr>
              <a:t>:</a:t>
            </a:r>
            <a:r>
              <a:rPr lang="en-CN" sz="1500"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Largely complementary and cooperative with incumbent financial institutions in nature</a:t>
            </a:r>
            <a:r>
              <a:rPr lang="en-US" altLang="zh-CN" sz="1500" dirty="0">
                <a:solidFill>
                  <a:schemeClr val="tx1"/>
                </a:solidFill>
                <a:latin typeface="Times New Roman" panose="02020603050405020304" pitchFamily="18" charset="0"/>
                <a:cs typeface="Times New Roman" panose="02020603050405020304" pitchFamily="18" charset="0"/>
              </a:rPr>
              <a:t>, FinTech credit might have negative effects on the profitability of some traditional institutions.</a:t>
            </a:r>
            <a:endParaRPr lang="en-CN" sz="1500" b="1" i="1" u="sng"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3AC6AA1-326D-6F49-BD04-8221DC3C9A27}"/>
              </a:ext>
            </a:extLst>
          </p:cNvPr>
          <p:cNvSpPr/>
          <p:nvPr/>
        </p:nvSpPr>
        <p:spPr>
          <a:xfrm>
            <a:off x="5478703" y="1820301"/>
            <a:ext cx="5536215" cy="783104"/>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i="1" u="sng" dirty="0" err="1">
                <a:solidFill>
                  <a:schemeClr val="tx1"/>
                </a:solidFill>
                <a:latin typeface="Times New Roman" panose="02020603050405020304" pitchFamily="18" charset="0"/>
                <a:cs typeface="Times New Roman" panose="02020603050405020304" pitchFamily="18" charset="0"/>
              </a:rPr>
              <a:t>BigTech</a:t>
            </a:r>
            <a:r>
              <a:rPr lang="en-US" sz="1500" b="1" i="1" u="sng" dirty="0">
                <a:solidFill>
                  <a:schemeClr val="tx1"/>
                </a:solidFill>
                <a:latin typeface="Times New Roman" panose="02020603050405020304" pitchFamily="18" charset="0"/>
                <a:cs typeface="Times New Roman" panose="02020603050405020304" pitchFamily="18" charset="0"/>
              </a:rPr>
              <a:t> firms </a:t>
            </a:r>
            <a:r>
              <a:rPr lang="en-CN" sz="1500" b="1" i="1" u="sng" dirty="0">
                <a:solidFill>
                  <a:schemeClr val="tx1"/>
                </a:solidFill>
                <a:latin typeface="Times New Roman" panose="02020603050405020304" pitchFamily="18" charset="0"/>
                <a:cs typeface="Times New Roman" panose="02020603050405020304" pitchFamily="18" charset="0"/>
              </a:rPr>
              <a:t>:</a:t>
            </a:r>
            <a:r>
              <a:rPr lang="en-CN" sz="1500"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Could achieve scale very quickly and greater market share in financial services, which represent a source of increased competition for incumbent financial institutions.</a:t>
            </a:r>
            <a:endParaRPr lang="en-CN" sz="1500" b="1" i="1" u="sng"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B849C0E-B5BF-7140-86C0-C0AAA768C51B}"/>
              </a:ext>
            </a:extLst>
          </p:cNvPr>
          <p:cNvSpPr/>
          <p:nvPr/>
        </p:nvSpPr>
        <p:spPr>
          <a:xfrm>
            <a:off x="5478704" y="2772886"/>
            <a:ext cx="5536216" cy="593716"/>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i="1" u="sng" dirty="0">
                <a:solidFill>
                  <a:schemeClr val="tx1"/>
                </a:solidFill>
                <a:latin typeface="Times New Roman" panose="02020603050405020304" pitchFamily="18" charset="0"/>
                <a:cs typeface="Times New Roman" panose="02020603050405020304" pitchFamily="18" charset="0"/>
              </a:rPr>
              <a:t>Third-party service providers :</a:t>
            </a:r>
            <a:r>
              <a:rPr lang="en-US" sz="1500" b="1" i="1"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Reliance by financial institutions on third-party data service providers will increase going forward</a:t>
            </a:r>
            <a:r>
              <a:rPr lang="en-US" altLang="zh-CN" sz="1500" dirty="0">
                <a:solidFill>
                  <a:schemeClr val="tx1"/>
                </a:solidFill>
                <a:latin typeface="Times New Roman" panose="02020603050405020304" pitchFamily="18" charset="0"/>
                <a:cs typeface="Times New Roman" panose="02020603050405020304" pitchFamily="18" charset="0"/>
              </a:rPr>
              <a:t>.</a:t>
            </a:r>
            <a:endParaRPr lang="en-CN" sz="1500" i="1" dirty="0">
              <a:solidFill>
                <a:schemeClr val="tx1"/>
              </a:solidFill>
              <a:latin typeface="Times New Roman" panose="02020603050405020304" pitchFamily="18" charset="0"/>
              <a:cs typeface="Times New Roman" panose="02020603050405020304" pitchFamily="18" charset="0"/>
            </a:endParaRPr>
          </a:p>
        </p:txBody>
      </p:sp>
      <p:sp>
        <p:nvSpPr>
          <p:cNvPr id="15" name="Down Arrow 14">
            <a:extLst>
              <a:ext uri="{FF2B5EF4-FFF2-40B4-BE49-F238E27FC236}">
                <a16:creationId xmlns:a16="http://schemas.microsoft.com/office/drawing/2014/main" id="{8D3C3988-9C18-7A4D-A500-33FDECA17FAF}"/>
              </a:ext>
            </a:extLst>
          </p:cNvPr>
          <p:cNvSpPr/>
          <p:nvPr/>
        </p:nvSpPr>
        <p:spPr>
          <a:xfrm>
            <a:off x="5765928" y="3585570"/>
            <a:ext cx="683290" cy="222314"/>
          </a:xfrm>
          <a:prstGeom prst="downArrow">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ounded Rectangle 15">
            <a:extLst>
              <a:ext uri="{FF2B5EF4-FFF2-40B4-BE49-F238E27FC236}">
                <a16:creationId xmlns:a16="http://schemas.microsoft.com/office/drawing/2014/main" id="{62A025E9-9011-FE49-9B68-4AA7FEA66819}"/>
              </a:ext>
            </a:extLst>
          </p:cNvPr>
          <p:cNvSpPr/>
          <p:nvPr/>
        </p:nvSpPr>
        <p:spPr>
          <a:xfrm>
            <a:off x="1104351" y="3857022"/>
            <a:ext cx="10006445" cy="579413"/>
          </a:xfrm>
          <a:prstGeom prst="roundRect">
            <a:avLst>
              <a:gd name="adj" fmla="val 5014"/>
            </a:avLst>
          </a:prstGeom>
          <a:solidFill>
            <a:schemeClr val="accent4">
              <a:lumMod val="20000"/>
              <a:lumOff val="8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rgbClr val="000000"/>
                </a:solidFill>
                <a:effectLst/>
                <a:latin typeface="Times New Roman" panose="02020603050405020304" pitchFamily="18" charset="0"/>
              </a:rPr>
              <a:t>The benefits derived from the above developments are closely aligned with those from FinTech</a:t>
            </a:r>
            <a:r>
              <a:rPr lang="zh-CN" altLang="en-US" sz="1500" dirty="0">
                <a:solidFill>
                  <a:srgbClr val="000000"/>
                </a:solidFill>
                <a:effectLst/>
                <a:latin typeface="Times New Roman" panose="02020603050405020304" pitchFamily="18" charset="0"/>
              </a:rPr>
              <a:t> </a:t>
            </a:r>
            <a:r>
              <a:rPr lang="en-US" sz="1500" dirty="0">
                <a:solidFill>
                  <a:srgbClr val="000000"/>
                </a:solidFill>
                <a:effectLst/>
                <a:latin typeface="Times New Roman" panose="02020603050405020304" pitchFamily="18" charset="0"/>
              </a:rPr>
              <a:t>generally – </a:t>
            </a:r>
            <a:r>
              <a:rPr lang="en-US" sz="1500" b="1" dirty="0">
                <a:solidFill>
                  <a:srgbClr val="000000"/>
                </a:solidFill>
                <a:effectLst/>
                <a:latin typeface="Times New Roman" panose="02020603050405020304" pitchFamily="18" charset="0"/>
              </a:rPr>
              <a:t>more efficient, convenient and lower-cost delivery of financial services</a:t>
            </a:r>
            <a:r>
              <a:rPr lang="en-US" sz="1500" dirty="0">
                <a:solidFill>
                  <a:srgbClr val="000000"/>
                </a:solidFill>
                <a:effectLst/>
                <a:latin typeface="Times New Roman" panose="02020603050405020304" pitchFamily="18" charset="0"/>
              </a:rPr>
              <a:t>.</a:t>
            </a:r>
          </a:p>
        </p:txBody>
      </p:sp>
      <p:sp>
        <p:nvSpPr>
          <p:cNvPr id="17" name="Rounded Rectangle 16">
            <a:extLst>
              <a:ext uri="{FF2B5EF4-FFF2-40B4-BE49-F238E27FC236}">
                <a16:creationId xmlns:a16="http://schemas.microsoft.com/office/drawing/2014/main" id="{8A773901-2CAD-E146-9A58-8A7FBE6C38BC}"/>
              </a:ext>
            </a:extLst>
          </p:cNvPr>
          <p:cNvSpPr/>
          <p:nvPr/>
        </p:nvSpPr>
        <p:spPr>
          <a:xfrm>
            <a:off x="1104350" y="4855692"/>
            <a:ext cx="10006445" cy="579413"/>
          </a:xfrm>
          <a:prstGeom prst="roundRect">
            <a:avLst>
              <a:gd name="adj" fmla="val 8676"/>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effectLst/>
                <a:latin typeface="Times New Roman" panose="02020603050405020304" pitchFamily="18" charset="0"/>
                <a:ea typeface="DengXian" panose="02010600030101010101" pitchFamily="2" charset="-122"/>
              </a:rPr>
              <a:t>There might be the potential for new, large players to provide financial services from outside the traditional financial sectors, which might </a:t>
            </a:r>
            <a:r>
              <a:rPr lang="en-US" sz="1500" b="1" dirty="0">
                <a:solidFill>
                  <a:schemeClr val="tx1"/>
                </a:solidFill>
                <a:effectLst/>
                <a:latin typeface="Times New Roman" panose="02020603050405020304" pitchFamily="18" charset="0"/>
                <a:ea typeface="DengXian" panose="02010600030101010101" pitchFamily="2" charset="-122"/>
              </a:rPr>
              <a:t>make the issues</a:t>
            </a:r>
            <a:r>
              <a:rPr lang="zh-CN" altLang="en-US" sz="1500" b="1" dirty="0">
                <a:solidFill>
                  <a:schemeClr val="tx1"/>
                </a:solidFill>
                <a:effectLst/>
                <a:latin typeface="Times New Roman" panose="02020603050405020304" pitchFamily="18" charset="0"/>
                <a:ea typeface="DengXian" panose="02010600030101010101" pitchFamily="2" charset="-122"/>
              </a:rPr>
              <a:t> </a:t>
            </a:r>
            <a:r>
              <a:rPr lang="en-US" altLang="zh-CN" sz="1500" b="1" dirty="0">
                <a:solidFill>
                  <a:schemeClr val="tx1"/>
                </a:solidFill>
                <a:effectLst/>
                <a:latin typeface="Times New Roman" panose="02020603050405020304" pitchFamily="18" charset="0"/>
                <a:ea typeface="DengXian" panose="02010600030101010101" pitchFamily="2" charset="-122"/>
              </a:rPr>
              <a:t>of financial stability</a:t>
            </a:r>
            <a:r>
              <a:rPr lang="en-US" sz="1500" b="1" dirty="0">
                <a:solidFill>
                  <a:schemeClr val="tx1"/>
                </a:solidFill>
                <a:effectLst/>
                <a:latin typeface="Times New Roman" panose="02020603050405020304" pitchFamily="18" charset="0"/>
                <a:ea typeface="DengXian" panose="02010600030101010101" pitchFamily="2" charset="-122"/>
              </a:rPr>
              <a:t> </a:t>
            </a:r>
            <a:r>
              <a:rPr lang="en-US" sz="1500" dirty="0">
                <a:solidFill>
                  <a:schemeClr val="tx1"/>
                </a:solidFill>
                <a:effectLst/>
                <a:latin typeface="Times New Roman" panose="02020603050405020304" pitchFamily="18" charset="0"/>
                <a:ea typeface="DengXian" panose="02010600030101010101" pitchFamily="2" charset="-122"/>
              </a:rPr>
              <a:t>become more acute. </a:t>
            </a:r>
            <a:endParaRPr lang="en-CN" sz="1500" dirty="0">
              <a:solidFill>
                <a:schemeClr val="tx1"/>
              </a:solidFill>
            </a:endParaRPr>
          </a:p>
        </p:txBody>
      </p:sp>
      <p:cxnSp>
        <p:nvCxnSpPr>
          <p:cNvPr id="18" name="Straight Connector 17">
            <a:extLst>
              <a:ext uri="{FF2B5EF4-FFF2-40B4-BE49-F238E27FC236}">
                <a16:creationId xmlns:a16="http://schemas.microsoft.com/office/drawing/2014/main" id="{46F6C706-471C-0741-868E-75CE493B6F17}"/>
              </a:ext>
            </a:extLst>
          </p:cNvPr>
          <p:cNvCxnSpPr/>
          <p:nvPr/>
        </p:nvCxnSpPr>
        <p:spPr>
          <a:xfrm>
            <a:off x="969270" y="4641448"/>
            <a:ext cx="10276609"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7E798E32-BCCE-2D41-ABD4-3F5F41BFBBC2}"/>
              </a:ext>
            </a:extLst>
          </p:cNvPr>
          <p:cNvSpPr/>
          <p:nvPr/>
        </p:nvSpPr>
        <p:spPr>
          <a:xfrm>
            <a:off x="1104350" y="5884589"/>
            <a:ext cx="10006445" cy="579413"/>
          </a:xfrm>
          <a:prstGeom prst="roundRect">
            <a:avLst>
              <a:gd name="adj" fmla="val 8676"/>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latin typeface="Times New Roman" panose="02020603050405020304" pitchFamily="18" charset="0"/>
                <a:ea typeface="DengXian" panose="02010600030101010101" pitchFamily="2" charset="-122"/>
              </a:rPr>
              <a:t>I</a:t>
            </a:r>
            <a:r>
              <a:rPr lang="en-US" sz="1500" dirty="0">
                <a:solidFill>
                  <a:schemeClr val="tx1"/>
                </a:solidFill>
                <a:effectLst/>
                <a:latin typeface="Times New Roman" panose="02020603050405020304" pitchFamily="18" charset="0"/>
                <a:ea typeface="DengXian" panose="02010600030101010101" pitchFamily="2" charset="-122"/>
              </a:rPr>
              <a:t>t’s important for authorities to regularly assess stability risks and bear in mind the comparability of the functions performed, the level and types of risks involved, and the size of those activities</a:t>
            </a:r>
            <a:r>
              <a:rPr lang="en-CN" sz="1500" dirty="0">
                <a:solidFill>
                  <a:schemeClr val="tx1"/>
                </a:solidFill>
                <a:latin typeface="Times New Roman" panose="02020603050405020304" pitchFamily="18" charset="0"/>
                <a:ea typeface="DengXian" panose="02010600030101010101" pitchFamily="2" charset="-122"/>
              </a:rPr>
              <a:t>.</a:t>
            </a:r>
            <a:endParaRPr lang="en-CN" sz="1500" dirty="0">
              <a:solidFill>
                <a:schemeClr val="tx1"/>
              </a:solidFill>
            </a:endParaRPr>
          </a:p>
        </p:txBody>
      </p:sp>
      <p:sp>
        <p:nvSpPr>
          <p:cNvPr id="20" name="Down Arrow 19">
            <a:extLst>
              <a:ext uri="{FF2B5EF4-FFF2-40B4-BE49-F238E27FC236}">
                <a16:creationId xmlns:a16="http://schemas.microsoft.com/office/drawing/2014/main" id="{DBF8B58D-F371-A744-BA01-AC3DDB0DC438}"/>
              </a:ext>
            </a:extLst>
          </p:cNvPr>
          <p:cNvSpPr/>
          <p:nvPr/>
        </p:nvSpPr>
        <p:spPr>
          <a:xfrm rot="10800000">
            <a:off x="5765927" y="5555721"/>
            <a:ext cx="683290" cy="222314"/>
          </a:xfrm>
          <a:prstGeom prst="downArrow">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97546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81F4FED-0F4B-004C-A7E9-FC427D8051AA}"/>
              </a:ext>
            </a:extLst>
          </p:cNvPr>
          <p:cNvGrpSpPr/>
          <p:nvPr/>
        </p:nvGrpSpPr>
        <p:grpSpPr>
          <a:xfrm>
            <a:off x="571445" y="0"/>
            <a:ext cx="11049109" cy="6858000"/>
            <a:chOff x="196770" y="0"/>
            <a:chExt cx="11049109" cy="6858000"/>
          </a:xfrm>
        </p:grpSpPr>
        <p:sp>
          <p:nvSpPr>
            <p:cNvPr id="24" name="Rectangle 23">
              <a:extLst>
                <a:ext uri="{FF2B5EF4-FFF2-40B4-BE49-F238E27FC236}">
                  <a16:creationId xmlns:a16="http://schemas.microsoft.com/office/drawing/2014/main" id="{B86ACC9B-A2EC-D146-B1E3-01BC72E1CBEB}"/>
                </a:ext>
              </a:extLst>
            </p:cNvPr>
            <p:cNvSpPr/>
            <p:nvPr/>
          </p:nvSpPr>
          <p:spPr>
            <a:xfrm>
              <a:off x="196770" y="0"/>
              <a:ext cx="11049109" cy="6858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CN"/>
            </a:p>
          </p:txBody>
        </p:sp>
        <p:grpSp>
          <p:nvGrpSpPr>
            <p:cNvPr id="25" name="Group 24">
              <a:extLst>
                <a:ext uri="{FF2B5EF4-FFF2-40B4-BE49-F238E27FC236}">
                  <a16:creationId xmlns:a16="http://schemas.microsoft.com/office/drawing/2014/main" id="{C5A58EB2-BBE0-454F-AC54-F00E70794082}"/>
                </a:ext>
              </a:extLst>
            </p:cNvPr>
            <p:cNvGrpSpPr/>
            <p:nvPr/>
          </p:nvGrpSpPr>
          <p:grpSpPr>
            <a:xfrm>
              <a:off x="370390" y="19280"/>
              <a:ext cx="10740407" cy="6714458"/>
              <a:chOff x="370390" y="-103749"/>
              <a:chExt cx="10740407" cy="6714458"/>
            </a:xfrm>
          </p:grpSpPr>
          <p:sp>
            <p:nvSpPr>
              <p:cNvPr id="26" name="Rounded Rectangle 25">
                <a:extLst>
                  <a:ext uri="{FF2B5EF4-FFF2-40B4-BE49-F238E27FC236}">
                    <a16:creationId xmlns:a16="http://schemas.microsoft.com/office/drawing/2014/main" id="{F772F9C7-784A-9240-8FB9-D49B22023D59}"/>
                  </a:ext>
                </a:extLst>
              </p:cNvPr>
              <p:cNvSpPr/>
              <p:nvPr/>
            </p:nvSpPr>
            <p:spPr>
              <a:xfrm>
                <a:off x="370390" y="-103749"/>
                <a:ext cx="4363655" cy="117284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2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Displacement or Augmentation?</a:t>
                </a:r>
                <a:endParaRPr lang="en-CN" sz="22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20000"/>
                  </a:lnSpc>
                </a:pPr>
                <a:r>
                  <a:rPr lang="en-US" sz="22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The Effects of AI on Workforce Dynamics and Firm Value</a:t>
                </a:r>
                <a:endParaRPr lang="en-US" sz="2200" b="1" dirty="0">
                  <a:solidFill>
                    <a:schemeClr val="tx1"/>
                  </a:solidFill>
                  <a:effectLst/>
                  <a:latin typeface="Times New Roman" panose="02020603050405020304" pitchFamily="18" charset="0"/>
                  <a:ea typeface="DengXian" panose="02010600030101010101" pitchFamily="2" charset="-122"/>
                </a:endParaRPr>
              </a:p>
            </p:txBody>
          </p:sp>
          <p:sp>
            <p:nvSpPr>
              <p:cNvPr id="27" name="Rounded Rectangle 26">
                <a:extLst>
                  <a:ext uri="{FF2B5EF4-FFF2-40B4-BE49-F238E27FC236}">
                    <a16:creationId xmlns:a16="http://schemas.microsoft.com/office/drawing/2014/main" id="{0F2F1C0C-31E0-584C-875D-9C7769E7E375}"/>
                  </a:ext>
                </a:extLst>
              </p:cNvPr>
              <p:cNvSpPr/>
              <p:nvPr/>
            </p:nvSpPr>
            <p:spPr>
              <a:xfrm>
                <a:off x="370390" y="1193358"/>
                <a:ext cx="4363655" cy="2244408"/>
              </a:xfrm>
              <a:prstGeom prst="roundRect">
                <a:avLst>
                  <a:gd name="adj" fmla="val 2432"/>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just"/>
                <a:r>
                  <a:rPr lang="en-CN" b="1" dirty="0">
                    <a:solidFill>
                      <a:schemeClr val="tx1"/>
                    </a:solidFill>
                    <a:latin typeface="Times New Roman" panose="02020603050405020304" pitchFamily="18" charset="0"/>
                    <a:cs typeface="Times New Roman" panose="02020603050405020304" pitchFamily="18" charset="0"/>
                  </a:rPr>
                  <a:t>Back</a:t>
                </a:r>
                <a:r>
                  <a:rPr lang="en-US" altLang="zh-CN" b="1" dirty="0">
                    <a:solidFill>
                      <a:schemeClr val="tx1"/>
                    </a:solidFill>
                    <a:latin typeface="Times New Roman" panose="02020603050405020304" pitchFamily="18" charset="0"/>
                    <a:cs typeface="Times New Roman" panose="02020603050405020304" pitchFamily="18" charset="0"/>
                  </a:rPr>
                  <a:t>ground</a:t>
                </a:r>
                <a:r>
                  <a:rPr lang="en-CN" b="1" dirty="0">
                    <a:solidFill>
                      <a:schemeClr val="tx1"/>
                    </a:solidFill>
                    <a:latin typeface="Times New Roman" panose="02020603050405020304" pitchFamily="18" charset="0"/>
                    <a:cs typeface="Times New Roman" panose="02020603050405020304" pitchFamily="18" charset="0"/>
                  </a:rPr>
                  <a:t>:</a:t>
                </a:r>
              </a:p>
            </p:txBody>
          </p:sp>
          <p:sp>
            <p:nvSpPr>
              <p:cNvPr id="28" name="Rectangle 27">
                <a:extLst>
                  <a:ext uri="{FF2B5EF4-FFF2-40B4-BE49-F238E27FC236}">
                    <a16:creationId xmlns:a16="http://schemas.microsoft.com/office/drawing/2014/main" id="{72DF68CB-8CA9-C244-94B8-632739D2A73D}"/>
                  </a:ext>
                </a:extLst>
              </p:cNvPr>
              <p:cNvSpPr/>
              <p:nvPr/>
            </p:nvSpPr>
            <p:spPr>
              <a:xfrm>
                <a:off x="460224" y="1616429"/>
                <a:ext cx="4183986" cy="808468"/>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latin typeface="Times New Roman" panose="02020603050405020304" pitchFamily="18" charset="0"/>
                    <a:cs typeface="Times New Roman" panose="02020603050405020304" pitchFamily="18" charset="0"/>
                  </a:rPr>
                  <a:t>AI has been </a:t>
                </a:r>
                <a:r>
                  <a:rPr lang="en-US" sz="1500" b="1" dirty="0">
                    <a:solidFill>
                      <a:schemeClr val="tx1"/>
                    </a:solidFill>
                    <a:latin typeface="Times New Roman" panose="02020603050405020304" pitchFamily="18" charset="0"/>
                    <a:cs typeface="Times New Roman" panose="02020603050405020304" pitchFamily="18" charset="0"/>
                  </a:rPr>
                  <a:t>developing rapidly </a:t>
                </a:r>
                <a:r>
                  <a:rPr lang="en-US" sz="1500" dirty="0">
                    <a:solidFill>
                      <a:schemeClr val="tx1"/>
                    </a:solidFill>
                    <a:latin typeface="Times New Roman" panose="02020603050405020304" pitchFamily="18" charset="0"/>
                    <a:cs typeface="Times New Roman" panose="02020603050405020304" pitchFamily="18" charset="0"/>
                  </a:rPr>
                  <a:t>during the past few years, and its tremendous impact has sparked </a:t>
                </a:r>
                <a:r>
                  <a:rPr lang="en-US" sz="1500" dirty="0" err="1">
                    <a:solidFill>
                      <a:schemeClr val="tx1"/>
                    </a:solidFill>
                    <a:latin typeface="Times New Roman" panose="02020603050405020304" pitchFamily="18" charset="0"/>
                    <a:cs typeface="Times New Roman" panose="02020603050405020304" pitchFamily="18" charset="0"/>
                  </a:rPr>
                  <a:t>exten-sive</a:t>
                </a:r>
                <a:r>
                  <a:rPr lang="en-US" sz="1500" dirty="0">
                    <a:solidFill>
                      <a:schemeClr val="tx1"/>
                    </a:solidFill>
                    <a:latin typeface="Times New Roman" panose="02020603050405020304" pitchFamily="18" charset="0"/>
                    <a:cs typeface="Times New Roman" panose="02020603050405020304" pitchFamily="18" charset="0"/>
                  </a:rPr>
                  <a:t> discussions among researchers. </a:t>
                </a:r>
                <a:endParaRPr lang="en-CN" sz="1500" dirty="0">
                  <a:solidFill>
                    <a:schemeClr val="tx1"/>
                  </a:solidFill>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29ACCDAF-A537-A942-8DE7-71E20CF921BE}"/>
                  </a:ext>
                </a:extLst>
              </p:cNvPr>
              <p:cNvSpPr/>
              <p:nvPr/>
            </p:nvSpPr>
            <p:spPr>
              <a:xfrm>
                <a:off x="460224" y="2521582"/>
                <a:ext cx="4183986" cy="808468"/>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latin typeface="Times New Roman" panose="02020603050405020304" pitchFamily="18" charset="0"/>
                    <a:cs typeface="Times New Roman" panose="02020603050405020304" pitchFamily="18" charset="0"/>
                  </a:rPr>
                  <a:t>The lack of large-scale evidence on AI innovation and labor dynamics makes it difficult to study the detailed effects.</a:t>
                </a:r>
                <a:endParaRPr lang="en-CN" sz="1500" dirty="0">
                  <a:solidFill>
                    <a:schemeClr val="tx1"/>
                  </a:solidFill>
                  <a:latin typeface="Times New Roman" panose="02020603050405020304" pitchFamily="18" charset="0"/>
                  <a:cs typeface="Times New Roman" panose="02020603050405020304" pitchFamily="18" charset="0"/>
                </a:endParaRPr>
              </a:p>
            </p:txBody>
          </p:sp>
          <p:sp>
            <p:nvSpPr>
              <p:cNvPr id="30" name="Chevron 29">
                <a:extLst>
                  <a:ext uri="{FF2B5EF4-FFF2-40B4-BE49-F238E27FC236}">
                    <a16:creationId xmlns:a16="http://schemas.microsoft.com/office/drawing/2014/main" id="{7A9673E3-FE2C-1E4C-931E-31888A105BA0}"/>
                  </a:ext>
                </a:extLst>
              </p:cNvPr>
              <p:cNvSpPr/>
              <p:nvPr/>
            </p:nvSpPr>
            <p:spPr>
              <a:xfrm>
                <a:off x="4885986" y="2230544"/>
                <a:ext cx="278731" cy="388706"/>
              </a:xfrm>
              <a:prstGeom prst="chevron">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CN">
                  <a:solidFill>
                    <a:schemeClr val="tx1"/>
                  </a:solidFill>
                </a:endParaRPr>
              </a:p>
            </p:txBody>
          </p:sp>
          <p:sp>
            <p:nvSpPr>
              <p:cNvPr id="31" name="Rounded Rectangle 30">
                <a:extLst>
                  <a:ext uri="{FF2B5EF4-FFF2-40B4-BE49-F238E27FC236}">
                    <a16:creationId xmlns:a16="http://schemas.microsoft.com/office/drawing/2014/main" id="{45962F94-0091-F348-8355-E7D187761CF0}"/>
                  </a:ext>
                </a:extLst>
              </p:cNvPr>
              <p:cNvSpPr/>
              <p:nvPr/>
            </p:nvSpPr>
            <p:spPr>
              <a:xfrm>
                <a:off x="5316658" y="393998"/>
                <a:ext cx="5794138" cy="3043767"/>
              </a:xfrm>
              <a:prstGeom prst="roundRect">
                <a:avLst>
                  <a:gd name="adj" fmla="val 2883"/>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CN" b="1" dirty="0">
                    <a:solidFill>
                      <a:schemeClr val="tx1"/>
                    </a:solidFill>
                    <a:latin typeface="Times New Roman" panose="02020603050405020304" pitchFamily="18" charset="0"/>
                    <a:cs typeface="Times New Roman" panose="02020603050405020304" pitchFamily="18" charset="0"/>
                  </a:rPr>
                  <a:t>Method:</a:t>
                </a:r>
              </a:p>
            </p:txBody>
          </p:sp>
          <p:sp>
            <p:nvSpPr>
              <p:cNvPr id="32" name="Rectangle 31">
                <a:extLst>
                  <a:ext uri="{FF2B5EF4-FFF2-40B4-BE49-F238E27FC236}">
                    <a16:creationId xmlns:a16="http://schemas.microsoft.com/office/drawing/2014/main" id="{B5437290-C0C4-AB4B-BC60-80ACE8F1D426}"/>
                  </a:ext>
                </a:extLst>
              </p:cNvPr>
              <p:cNvSpPr/>
              <p:nvPr/>
            </p:nvSpPr>
            <p:spPr>
              <a:xfrm>
                <a:off x="5381137" y="804358"/>
                <a:ext cx="5665176" cy="1004429"/>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i="1" u="sng" dirty="0">
                    <a:solidFill>
                      <a:schemeClr val="tx1"/>
                    </a:solidFill>
                    <a:latin typeface="Times New Roman" panose="02020603050405020304" pitchFamily="18" charset="0"/>
                    <a:cs typeface="Times New Roman" panose="02020603050405020304" pitchFamily="18" charset="0"/>
                  </a:rPr>
                  <a:t>Data:</a:t>
                </a:r>
                <a:r>
                  <a:rPr lang="en-US" sz="1500" dirty="0">
                    <a:solidFill>
                      <a:schemeClr val="tx1"/>
                    </a:solidFill>
                    <a:latin typeface="Times New Roman" panose="02020603050405020304" pitchFamily="18" charset="0"/>
                    <a:cs typeface="Times New Roman" panose="02020603050405020304" pitchFamily="18" charset="0"/>
                  </a:rPr>
                  <a:t> </a:t>
                </a:r>
                <a:r>
                  <a:rPr lang="en-CN" sz="1500" dirty="0">
                    <a:solidFill>
                      <a:schemeClr val="tx1"/>
                    </a:solidFill>
                    <a:latin typeface="Times New Roman" panose="02020603050405020304" pitchFamily="18" charset="0"/>
                    <a:cs typeface="Times New Roman" panose="02020603050405020304" pitchFamily="18" charset="0"/>
                    <a:sym typeface="Wingdings" pitchFamily="2" charset="2"/>
                  </a:rPr>
                  <a:t>(1) Using </a:t>
                </a:r>
                <a:r>
                  <a:rPr lang="en-US" sz="1500" dirty="0">
                    <a:solidFill>
                      <a:schemeClr val="tx1"/>
                    </a:solidFill>
                    <a:latin typeface="Times New Roman" panose="02020603050405020304" pitchFamily="18" charset="0"/>
                    <a:cs typeface="Times New Roman" panose="02020603050405020304" pitchFamily="18" charset="0"/>
                    <a:sym typeface="Wingdings" pitchFamily="2" charset="2"/>
                  </a:rPr>
                  <a:t>a f</a:t>
                </a:r>
                <a:r>
                  <a:rPr lang="en-US" sz="1500" dirty="0">
                    <a:solidFill>
                      <a:schemeClr val="tx1"/>
                    </a:solidFill>
                    <a:latin typeface="Times New Roman" panose="02020603050405020304" pitchFamily="18" charset="0"/>
                    <a:cs typeface="Times New Roman" panose="02020603050405020304" pitchFamily="18" charset="0"/>
                  </a:rPr>
                  <a:t>ull-text database of patent applications and grants as the data on firms’ AI innovations; (2) The dataset that details the employment of individual workers and their job transitions to, from, and within firms are also obtained.</a:t>
                </a:r>
                <a:endParaRPr lang="en-CN" sz="1500" dirty="0">
                  <a:solidFill>
                    <a:schemeClr val="tx1"/>
                  </a:solidFill>
                  <a:latin typeface="Times New Roman" panose="02020603050405020304" pitchFamily="18" charset="0"/>
                  <a:cs typeface="Times New Roman" panose="02020603050405020304" pitchFamily="18" charset="0"/>
                </a:endParaRPr>
              </a:p>
            </p:txBody>
          </p:sp>
          <p:sp>
            <p:nvSpPr>
              <p:cNvPr id="33" name="Down Arrow 32">
                <a:extLst>
                  <a:ext uri="{FF2B5EF4-FFF2-40B4-BE49-F238E27FC236}">
                    <a16:creationId xmlns:a16="http://schemas.microsoft.com/office/drawing/2014/main" id="{4EBB87FD-ED69-CD45-95B1-0653105894F7}"/>
                  </a:ext>
                </a:extLst>
              </p:cNvPr>
              <p:cNvSpPr/>
              <p:nvPr/>
            </p:nvSpPr>
            <p:spPr>
              <a:xfrm>
                <a:off x="5398949" y="3535374"/>
                <a:ext cx="683290" cy="222314"/>
              </a:xfrm>
              <a:prstGeom prst="downArrow">
                <a:avLst/>
              </a:prstGeom>
              <a:solidFill>
                <a:schemeClr val="tx1">
                  <a:lumMod val="50000"/>
                  <a:lumOff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CN"/>
              </a:p>
            </p:txBody>
          </p:sp>
          <p:sp>
            <p:nvSpPr>
              <p:cNvPr id="34" name="Rounded Rectangle 33">
                <a:extLst>
                  <a:ext uri="{FF2B5EF4-FFF2-40B4-BE49-F238E27FC236}">
                    <a16:creationId xmlns:a16="http://schemas.microsoft.com/office/drawing/2014/main" id="{5C2F4B12-EACD-6E44-940A-622589037626}"/>
                  </a:ext>
                </a:extLst>
              </p:cNvPr>
              <p:cNvSpPr/>
              <p:nvPr/>
            </p:nvSpPr>
            <p:spPr>
              <a:xfrm>
                <a:off x="370391" y="3857022"/>
                <a:ext cx="10740406" cy="1515915"/>
              </a:xfrm>
              <a:prstGeom prst="roundRect">
                <a:avLst>
                  <a:gd name="adj" fmla="val 0"/>
                </a:avLst>
              </a:prstGeom>
              <a:solidFill>
                <a:schemeClr val="accent4">
                  <a:lumMod val="20000"/>
                  <a:lumOff val="80000"/>
                </a:schemeClr>
              </a:solidFill>
              <a:ln w="190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effectLst/>
                    <a:latin typeface="Times New Roman" panose="02020603050405020304" pitchFamily="18" charset="0"/>
                    <a:ea typeface="DengXian" panose="02010600030101010101" pitchFamily="2" charset="-122"/>
                  </a:rPr>
                  <a:t>The impact of </a:t>
                </a:r>
                <a:r>
                  <a:rPr lang="en-US" sz="1500" b="1" dirty="0">
                    <a:solidFill>
                      <a:schemeClr val="tx1"/>
                    </a:solidFill>
                    <a:effectLst/>
                    <a:latin typeface="Times New Roman" panose="02020603050405020304" pitchFamily="18" charset="0"/>
                    <a:ea typeface="DengXian" panose="02010600030101010101" pitchFamily="2" charset="-122"/>
                  </a:rPr>
                  <a:t>AI innovation on the labor market</a:t>
                </a:r>
                <a:r>
                  <a:rPr lang="en-CN" sz="1500" b="1" dirty="0">
                    <a:solidFill>
                      <a:schemeClr val="tx1"/>
                    </a:solidFill>
                    <a:latin typeface="Times New Roman" panose="02020603050405020304" pitchFamily="18" charset="0"/>
                    <a:ea typeface="DengXian" panose="02010600030101010101" pitchFamily="2" charset="-122"/>
                  </a:rPr>
                  <a:t>:</a:t>
                </a:r>
              </a:p>
              <a:p>
                <a:pPr algn="just"/>
                <a:endParaRPr lang="en-CN" sz="200" b="1" dirty="0">
                  <a:solidFill>
                    <a:schemeClr val="tx1"/>
                  </a:solidFill>
                  <a:latin typeface="Times New Roman" panose="02020603050405020304" pitchFamily="18" charset="0"/>
                  <a:ea typeface="DengXian" panose="02010600030101010101" pitchFamily="2" charset="-122"/>
                </a:endParaRPr>
              </a:p>
              <a:p>
                <a:pPr marL="342900" indent="-342900" algn="just">
                  <a:buAutoNum type="arabicParenBoth"/>
                </a:pPr>
                <a:r>
                  <a:rPr lang="en-US" sz="1500" dirty="0">
                    <a:solidFill>
                      <a:schemeClr val="tx1"/>
                    </a:solidFill>
                    <a:effectLst/>
                    <a:latin typeface="Times New Roman" panose="02020603050405020304" pitchFamily="18" charset="0"/>
                  </a:rPr>
                  <a:t>Perception-based and engagement-based innovations </a:t>
                </a:r>
                <a:r>
                  <a:rPr lang="en-US" sz="1500" b="1" dirty="0">
                    <a:solidFill>
                      <a:schemeClr val="tx1"/>
                    </a:solidFill>
                    <a:effectLst/>
                    <a:latin typeface="Times New Roman" panose="02020603050405020304" pitchFamily="18" charset="0"/>
                  </a:rPr>
                  <a:t>increase</a:t>
                </a:r>
                <a:r>
                  <a:rPr lang="en-US" sz="1500" dirty="0">
                    <a:solidFill>
                      <a:schemeClr val="tx1"/>
                    </a:solidFill>
                    <a:effectLst/>
                    <a:latin typeface="Times New Roman" panose="02020603050405020304" pitchFamily="18" charset="0"/>
                  </a:rPr>
                  <a:t> the use of skilled labor, while inference-based innovations do not;</a:t>
                </a:r>
              </a:p>
              <a:p>
                <a:pPr marL="342900" indent="-342900" algn="just">
                  <a:buFontTx/>
                  <a:buAutoNum type="arabicParenBoth"/>
                </a:pPr>
                <a:r>
                  <a:rPr lang="en-US" sz="1500" dirty="0">
                    <a:solidFill>
                      <a:schemeClr val="tx1"/>
                    </a:solidFill>
                    <a:effectLst/>
                    <a:latin typeface="Times New Roman" panose="02020603050405020304" pitchFamily="18" charset="0"/>
                  </a:rPr>
                  <a:t>Many AI innovations increase the demand for skilled labor by complementing workers </a:t>
                </a:r>
                <a:r>
                  <a:rPr lang="en-US" sz="1500" b="1" dirty="0">
                    <a:solidFill>
                      <a:schemeClr val="tx1"/>
                    </a:solidFill>
                    <a:effectLst/>
                    <a:latin typeface="Times New Roman" panose="02020603050405020304" pitchFamily="18" charset="0"/>
                  </a:rPr>
                  <a:t>in their pre-existing roles rather than helping workers to expand into entirely new roles;</a:t>
                </a:r>
              </a:p>
              <a:p>
                <a:pPr marL="342900" indent="-342900" algn="just">
                  <a:buFontTx/>
                  <a:buAutoNum type="arabicParenBoth"/>
                </a:pPr>
                <a:r>
                  <a:rPr lang="en-US" sz="1500" dirty="0">
                    <a:solidFill>
                      <a:schemeClr val="tx1"/>
                    </a:solidFill>
                    <a:latin typeface="Times New Roman" panose="02020603050405020304" pitchFamily="18" charset="0"/>
                  </a:rPr>
                  <a:t>Augmentation concentrates on existing </a:t>
                </a:r>
                <a:r>
                  <a:rPr lang="en-US" sz="1500" b="1" dirty="0">
                    <a:solidFill>
                      <a:schemeClr val="tx1"/>
                    </a:solidFill>
                    <a:latin typeface="Times New Roman" panose="02020603050405020304" pitchFamily="18" charset="0"/>
                  </a:rPr>
                  <a:t>“core” roles</a:t>
                </a:r>
                <a:r>
                  <a:rPr lang="en-US" sz="1500" dirty="0">
                    <a:solidFill>
                      <a:schemeClr val="tx1"/>
                    </a:solidFill>
                    <a:latin typeface="Times New Roman" panose="02020603050405020304" pitchFamily="18" charset="0"/>
                  </a:rPr>
                  <a:t> within the firm rather than entirely new roles, and it does not appear to represent skill-biased technological change.</a:t>
                </a:r>
                <a:endParaRPr lang="en-US" sz="1500" dirty="0">
                  <a:solidFill>
                    <a:schemeClr val="tx1"/>
                  </a:solidFill>
                  <a:effectLst/>
                  <a:latin typeface="Times New Roman" panose="02020603050405020304" pitchFamily="18" charset="0"/>
                </a:endParaRPr>
              </a:p>
            </p:txBody>
          </p:sp>
          <p:sp>
            <p:nvSpPr>
              <p:cNvPr id="35" name="Rounded Rectangle 34">
                <a:extLst>
                  <a:ext uri="{FF2B5EF4-FFF2-40B4-BE49-F238E27FC236}">
                    <a16:creationId xmlns:a16="http://schemas.microsoft.com/office/drawing/2014/main" id="{529EC366-75A6-1F45-9F8D-5F37338D0D3B}"/>
                  </a:ext>
                </a:extLst>
              </p:cNvPr>
              <p:cNvSpPr/>
              <p:nvPr/>
            </p:nvSpPr>
            <p:spPr>
              <a:xfrm>
                <a:off x="370390" y="5474229"/>
                <a:ext cx="10740405" cy="1136480"/>
              </a:xfrm>
              <a:prstGeom prst="roundRect">
                <a:avLst>
                  <a:gd name="adj" fmla="val 0"/>
                </a:avLst>
              </a:prstGeom>
              <a:solidFill>
                <a:schemeClr val="accent2">
                  <a:lumMod val="20000"/>
                  <a:lumOff val="8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dirty="0">
                    <a:solidFill>
                      <a:schemeClr val="tx1"/>
                    </a:solidFill>
                    <a:latin typeface="Times New Roman" panose="02020603050405020304" pitchFamily="18" charset="0"/>
                    <a:ea typeface="DengXian" panose="02010600030101010101" pitchFamily="2" charset="-122"/>
                  </a:rPr>
                  <a:t>F</a:t>
                </a:r>
                <a:r>
                  <a:rPr lang="en-US" sz="1500" b="1" dirty="0">
                    <a:solidFill>
                      <a:schemeClr val="tx1"/>
                    </a:solidFill>
                    <a:effectLst/>
                    <a:latin typeface="Times New Roman" panose="02020603050405020304" pitchFamily="18" charset="0"/>
                    <a:ea typeface="DengXian" panose="02010600030101010101" pitchFamily="2" charset="-122"/>
                  </a:rPr>
                  <a:t>irm-value effects </a:t>
                </a:r>
                <a:r>
                  <a:rPr lang="en-US" sz="1500" dirty="0">
                    <a:solidFill>
                      <a:schemeClr val="tx1"/>
                    </a:solidFill>
                    <a:effectLst/>
                    <a:latin typeface="Times New Roman" panose="02020603050405020304" pitchFamily="18" charset="0"/>
                    <a:ea typeface="DengXian" panose="02010600030101010101" pitchFamily="2" charset="-122"/>
                  </a:rPr>
                  <a:t>of AI innovation:</a:t>
                </a:r>
              </a:p>
              <a:p>
                <a:pPr algn="just"/>
                <a:endParaRPr lang="en-US" sz="200" dirty="0">
                  <a:solidFill>
                    <a:schemeClr val="tx1"/>
                  </a:solidFill>
                  <a:effectLst/>
                  <a:latin typeface="Times New Roman" panose="02020603050405020304" pitchFamily="18" charset="0"/>
                  <a:ea typeface="DengXian" panose="02010600030101010101" pitchFamily="2" charset="-122"/>
                </a:endParaRPr>
              </a:p>
              <a:p>
                <a:pPr marL="342900" indent="-342900" algn="just">
                  <a:buAutoNum type="arabicParenBoth"/>
                </a:pPr>
                <a:r>
                  <a:rPr lang="en-US" sz="1500" dirty="0">
                    <a:solidFill>
                      <a:schemeClr val="tx1"/>
                    </a:solidFill>
                    <a:latin typeface="Times New Roman" panose="02020603050405020304" pitchFamily="18" charset="0"/>
                    <a:ea typeface="DengXian" panose="02010600030101010101" pitchFamily="2" charset="-122"/>
                  </a:rPr>
                  <a:t>While A</a:t>
                </a:r>
                <a:r>
                  <a:rPr lang="en-US" sz="1500" dirty="0">
                    <a:solidFill>
                      <a:schemeClr val="tx1"/>
                    </a:solidFill>
                    <a:effectLst/>
                    <a:latin typeface="Times New Roman" panose="02020603050405020304" pitchFamily="18" charset="0"/>
                    <a:ea typeface="DengXian" panose="02010600030101010101" pitchFamily="2" charset="-122"/>
                  </a:rPr>
                  <a:t>ugmenting AI innovations generally translate into higher firm valuations, their exact value impact depends heavily on the labor market circumstances surrounding the innovating firm.</a:t>
                </a:r>
                <a:endParaRPr lang="en-US" sz="1500" dirty="0">
                  <a:solidFill>
                    <a:schemeClr val="tx1"/>
                  </a:solidFill>
                  <a:latin typeface="Times New Roman" panose="02020603050405020304" pitchFamily="18" charset="0"/>
                  <a:ea typeface="DengXian" panose="02010600030101010101" pitchFamily="2" charset="-122"/>
                </a:endParaRPr>
              </a:p>
              <a:p>
                <a:pPr marL="342900" indent="-342900" algn="just">
                  <a:buAutoNum type="arabicParenBoth"/>
                </a:pPr>
                <a:r>
                  <a:rPr lang="en-US" sz="1500" dirty="0">
                    <a:solidFill>
                      <a:schemeClr val="tx1"/>
                    </a:solidFill>
                    <a:latin typeface="Times New Roman" panose="02020603050405020304" pitchFamily="18" charset="0"/>
                    <a:ea typeface="DengXian" panose="02010600030101010101" pitchFamily="2" charset="-122"/>
                  </a:rPr>
                  <a:t>T</a:t>
                </a:r>
                <a:r>
                  <a:rPr lang="en-US" sz="1500" dirty="0">
                    <a:solidFill>
                      <a:schemeClr val="tx1"/>
                    </a:solidFill>
                    <a:effectLst/>
                    <a:latin typeface="Times New Roman" panose="02020603050405020304" pitchFamily="18" charset="0"/>
                    <a:ea typeface="DengXian" panose="02010600030101010101" pitchFamily="2" charset="-122"/>
                  </a:rPr>
                  <a:t>he displacing patents have insignificant effects on Tobin’s Q.</a:t>
                </a:r>
              </a:p>
            </p:txBody>
          </p:sp>
          <p:sp>
            <p:nvSpPr>
              <p:cNvPr id="36" name="Rectangle 35">
                <a:extLst>
                  <a:ext uri="{FF2B5EF4-FFF2-40B4-BE49-F238E27FC236}">
                    <a16:creationId xmlns:a16="http://schemas.microsoft.com/office/drawing/2014/main" id="{964A0197-5AC0-D54C-BCDA-85D116649A42}"/>
                  </a:ext>
                </a:extLst>
              </p:cNvPr>
              <p:cNvSpPr/>
              <p:nvPr/>
            </p:nvSpPr>
            <p:spPr>
              <a:xfrm>
                <a:off x="5381137" y="1906396"/>
                <a:ext cx="5665175" cy="651527"/>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i="1" u="sng" dirty="0">
                    <a:solidFill>
                      <a:schemeClr val="tx1"/>
                    </a:solidFill>
                    <a:latin typeface="Times New Roman" panose="02020603050405020304" pitchFamily="18" charset="0"/>
                    <a:cs typeface="Times New Roman" panose="02020603050405020304" pitchFamily="18" charset="0"/>
                  </a:rPr>
                  <a:t>Data Process:</a:t>
                </a:r>
                <a:r>
                  <a:rPr lang="en-US" sz="1500" dirty="0">
                    <a:solidFill>
                      <a:schemeClr val="tx1"/>
                    </a:solidFill>
                    <a:latin typeface="Times New Roman" panose="02020603050405020304" pitchFamily="18" charset="0"/>
                    <a:cs typeface="Times New Roman" panose="02020603050405020304" pitchFamily="18" charset="0"/>
                  </a:rPr>
                  <a:t> </a:t>
                </a:r>
                <a:r>
                  <a:rPr lang="en-CN" sz="1500" dirty="0">
                    <a:solidFill>
                      <a:schemeClr val="tx1"/>
                    </a:solidFill>
                    <a:latin typeface="Times New Roman" panose="02020603050405020304" pitchFamily="18" charset="0"/>
                    <a:cs typeface="Times New Roman" panose="02020603050405020304" pitchFamily="18" charset="0"/>
                    <a:sym typeface="Wingdings" pitchFamily="2" charset="2"/>
                  </a:rPr>
                  <a:t>A</a:t>
                </a:r>
                <a:r>
                  <a:rPr lang="en-US" sz="1500" dirty="0" err="1">
                    <a:solidFill>
                      <a:schemeClr val="tx1"/>
                    </a:solidFill>
                    <a:latin typeface="Times New Roman" panose="02020603050405020304" pitchFamily="18" charset="0"/>
                    <a:cs typeface="Times New Roman" panose="02020603050405020304" pitchFamily="18" charset="0"/>
                    <a:sym typeface="Wingdings" pitchFamily="2" charset="2"/>
                  </a:rPr>
                  <a:t>pply</a:t>
                </a:r>
                <a:r>
                  <a:rPr lang="en-US" sz="1500" dirty="0">
                    <a:solidFill>
                      <a:schemeClr val="tx1"/>
                    </a:solidFill>
                    <a:latin typeface="Times New Roman" panose="02020603050405020304" pitchFamily="18" charset="0"/>
                    <a:cs typeface="Times New Roman" panose="02020603050405020304" pitchFamily="18" charset="0"/>
                    <a:sym typeface="Wingdings" pitchFamily="2" charset="2"/>
                  </a:rPr>
                  <a:t> the RAG and other techniques to categorize AI innovations into five overlapping functional areas for subsequent use. </a:t>
                </a:r>
                <a:endParaRPr lang="en-CN" sz="1500" dirty="0">
                  <a:solidFill>
                    <a:schemeClr val="tx1"/>
                  </a:solidFill>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D4767D49-6EE5-F948-A641-04C688C51097}"/>
                  </a:ext>
                </a:extLst>
              </p:cNvPr>
              <p:cNvSpPr/>
              <p:nvPr/>
            </p:nvSpPr>
            <p:spPr>
              <a:xfrm>
                <a:off x="5381137" y="2657965"/>
                <a:ext cx="5665175" cy="713362"/>
              </a:xfrm>
              <a:prstGeom prst="rect">
                <a:avLst/>
              </a:prstGeom>
              <a:solidFill>
                <a:schemeClr val="accent5">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b="1" i="1" u="sng" dirty="0">
                    <a:solidFill>
                      <a:schemeClr val="tx1"/>
                    </a:solidFill>
                    <a:latin typeface="Times New Roman" panose="02020603050405020304" pitchFamily="18" charset="0"/>
                    <a:cs typeface="Times New Roman" panose="02020603050405020304" pitchFamily="18" charset="0"/>
                  </a:rPr>
                  <a:t>Regression Way:</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sym typeface="Wingdings" pitchFamily="2" charset="2"/>
                  </a:rPr>
                  <a:t>Construct instrumental variables that can account for two or more different types of patenting by a firm in a given year and build up a two-stage regression framework. </a:t>
                </a:r>
                <a:endParaRPr lang="en-CN" sz="1500" dirty="0">
                  <a:solidFill>
                    <a:schemeClr val="tx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305607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904</Words>
  <Application>Microsoft Macintosh PowerPoint</Application>
  <PresentationFormat>Widescreen</PresentationFormat>
  <Paragraphs>83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凯 任</dc:creator>
  <cp:lastModifiedBy>凯 任</cp:lastModifiedBy>
  <cp:revision>350</cp:revision>
  <dcterms:created xsi:type="dcterms:W3CDTF">2024-09-13T02:45:44Z</dcterms:created>
  <dcterms:modified xsi:type="dcterms:W3CDTF">2024-10-21T15:31:56Z</dcterms:modified>
</cp:coreProperties>
</file>