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5" r:id="rId2"/>
    <p:sldId id="378" r:id="rId3"/>
    <p:sldId id="379" r:id="rId4"/>
    <p:sldId id="312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32" r:id="rId20"/>
    <p:sldId id="335" r:id="rId21"/>
    <p:sldId id="337" r:id="rId22"/>
    <p:sldId id="377" r:id="rId23"/>
    <p:sldId id="368" r:id="rId24"/>
  </p:sldIdLst>
  <p:sldSz cx="9904413" cy="6859588"/>
  <p:notesSz cx="6797675" cy="9874250"/>
  <p:custDataLst>
    <p:tags r:id="rId27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98993" autoAdjust="0"/>
  </p:normalViewPr>
  <p:slideViewPr>
    <p:cSldViewPr snapToObjects="1" showGuides="1">
      <p:cViewPr>
        <p:scale>
          <a:sx n="144" d="100"/>
          <a:sy n="144" d="100"/>
        </p:scale>
        <p:origin x="408" y="-112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10/31/24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821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079950"/>
            <a:ext cx="6631264" cy="230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Yang Lan, </a:t>
            </a:r>
            <a:r>
              <a:rPr lang="en-US" dirty="0" err="1"/>
              <a:t>YiMing</a:t>
            </a:r>
            <a:r>
              <a:rPr lang="en-US" dirty="0"/>
              <a:t> Jiang, Rui Hu 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5157" y="3543149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Analysis Project 1.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4359DEE7-B8A1-E542-9DF8-D297C0303428}"/>
              </a:ext>
            </a:extLst>
          </p:cNvPr>
          <p:cNvSpPr txBox="1">
            <a:spLocks/>
          </p:cNvSpPr>
          <p:nvPr/>
        </p:nvSpPr>
        <p:spPr bwMode="auto">
          <a:xfrm>
            <a:off x="265157" y="2889734"/>
            <a:ext cx="9361046" cy="498713"/>
          </a:xfrm>
          <a:prstGeom prst="rect">
            <a:avLst/>
          </a:prstGeom>
          <a:noFill/>
          <a:ln w="6350" cap="flat">
            <a:noFill/>
            <a:miter lim="800000"/>
            <a:headEnd/>
            <a:tailEnd/>
          </a:ln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Predicting Stock Returns Using Machine Learning</a:t>
            </a:r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06A902E9-7BB4-6A4F-A437-AC50CC36D2AE}"/>
              </a:ext>
            </a:extLst>
          </p:cNvPr>
          <p:cNvSpPr txBox="1">
            <a:spLocks/>
          </p:cNvSpPr>
          <p:nvPr/>
        </p:nvSpPr>
        <p:spPr>
          <a:xfrm>
            <a:off x="265157" y="5204850"/>
            <a:ext cx="6631264" cy="2308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 Oct 27, 2024</a:t>
            </a:r>
          </a:p>
        </p:txBody>
      </p:sp>
    </p:spTree>
    <p:extLst>
      <p:ext uri="{BB962C8B-B14F-4D97-AF65-F5344CB8AC3E}">
        <p14:creationId xmlns:p14="http://schemas.microsoft.com/office/powerpoint/2010/main" val="1341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Four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0849" y="1376361"/>
            <a:ext cx="2196001" cy="4932364"/>
            <a:chOff x="450849" y="1376361"/>
            <a:chExt cx="2196001" cy="4932364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19224" y="1376361"/>
            <a:ext cx="2196001" cy="4932364"/>
            <a:chOff x="450849" y="1376361"/>
            <a:chExt cx="2196001" cy="4932364"/>
          </a:xfrm>
        </p:grpSpPr>
        <p:sp>
          <p:nvSpPr>
            <p:cNvPr id="12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7599" y="1376361"/>
            <a:ext cx="2196001" cy="4932364"/>
            <a:chOff x="450849" y="1376361"/>
            <a:chExt cx="2196001" cy="4932364"/>
          </a:xfrm>
        </p:grpSpPr>
        <p:sp>
          <p:nvSpPr>
            <p:cNvPr id="15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5974" y="1376361"/>
            <a:ext cx="2196001" cy="4932364"/>
            <a:chOff x="450849" y="1376361"/>
            <a:chExt cx="2196001" cy="4932364"/>
          </a:xfrm>
        </p:grpSpPr>
        <p:sp>
          <p:nvSpPr>
            <p:cNvPr id="18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9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49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0848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5875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095874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49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50848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95875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095874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0848" y="1376361"/>
            <a:ext cx="2880001" cy="2341465"/>
            <a:chOff x="450848" y="1376361"/>
            <a:chExt cx="2880001" cy="2341465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05196" y="1376361"/>
            <a:ext cx="2880001" cy="2341465"/>
            <a:chOff x="450848" y="1376361"/>
            <a:chExt cx="2880001" cy="2341465"/>
          </a:xfrm>
        </p:grpSpPr>
        <p:sp>
          <p:nvSpPr>
            <p:cNvPr id="10" name="Text Box 1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59544" y="1376361"/>
            <a:ext cx="2880001" cy="2341465"/>
            <a:chOff x="450848" y="1376361"/>
            <a:chExt cx="2880001" cy="2341465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848" y="3968848"/>
            <a:ext cx="2880001" cy="2341465"/>
            <a:chOff x="450848" y="1376361"/>
            <a:chExt cx="2880001" cy="2341465"/>
          </a:xfrm>
        </p:grpSpPr>
        <p:sp>
          <p:nvSpPr>
            <p:cNvPr id="16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7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05196" y="3968848"/>
            <a:ext cx="2880001" cy="2341465"/>
            <a:chOff x="450848" y="1376361"/>
            <a:chExt cx="2880001" cy="2341465"/>
          </a:xfrm>
        </p:grpSpPr>
        <p:sp>
          <p:nvSpPr>
            <p:cNvPr id="19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59544" y="3968848"/>
            <a:ext cx="2880001" cy="2341465"/>
            <a:chOff x="450848" y="1376361"/>
            <a:chExt cx="2880001" cy="2341465"/>
          </a:xfrm>
        </p:grpSpPr>
        <p:sp>
          <p:nvSpPr>
            <p:cNvPr id="22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5" y="3236608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3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5" y="4274141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5" y="5311673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3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5" y="2199075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3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5" y="1161542"/>
            <a:ext cx="898583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6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6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6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6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6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82291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82291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8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82291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9</a:t>
            </a: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82291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10</a:t>
            </a:r>
          </a:p>
        </p:txBody>
      </p:sp>
      <p:sp>
        <p:nvSpPr>
          <p:cNvPr id="2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82291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ways of showing major points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6875" y="1376363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84175" y="2567332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4175" y="3758301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84175" y="4949270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100262" y="2561462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2100262" y="3758301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2100262" y="4949270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401341" y="1375569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 Placeholder 22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401341" y="2561462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3" name="Text Placeholder 2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401341" y="3758301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401341" y="4949270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2100262" y="1375569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major points with chevrons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96875" y="1376363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 bwMode="auto">
          <a:xfrm>
            <a:off x="2100263" y="1375569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100263" y="2561462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/>
        </p:nvSpPr>
        <p:spPr bwMode="auto">
          <a:xfrm>
            <a:off x="2100263" y="3758301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/>
        </p:nvSpPr>
        <p:spPr bwMode="auto">
          <a:xfrm>
            <a:off x="2100263" y="4949270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2" name="Text Placeholder 22"/>
          <p:cNvSpPr txBox="1">
            <a:spLocks/>
          </p:cNvSpPr>
          <p:nvPr/>
        </p:nvSpPr>
        <p:spPr bwMode="auto">
          <a:xfrm>
            <a:off x="5401340" y="1375569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 Placeholder 22"/>
          <p:cNvSpPr txBox="1">
            <a:spLocks/>
          </p:cNvSpPr>
          <p:nvPr/>
        </p:nvSpPr>
        <p:spPr bwMode="auto">
          <a:xfrm>
            <a:off x="5401340" y="2561462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/>
        </p:nvSpPr>
        <p:spPr bwMode="auto">
          <a:xfrm>
            <a:off x="5401340" y="3758301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5401340" y="4949270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396875" y="2584531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396875" y="3792699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>
            <a:off x="396875" y="5000867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chevrons with text boxes</a:t>
            </a:r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2113" y="1377950"/>
            <a:ext cx="2206625" cy="584200"/>
          </a:xfrm>
          <a:prstGeom prst="chevron">
            <a:avLst>
              <a:gd name="adj" fmla="val 34952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Text, Palatino Linotype14-pt bold</a:t>
            </a: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446338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494213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540500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21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46338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942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540500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boxes – vertical chevrons with text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2330450" y="16097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2330450" y="24860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330450" y="33623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2330450" y="42386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70089" y="20034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70089" y="28797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0089" y="3756024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70089" y="46323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</a:t>
            </a:r>
            <a:r>
              <a:rPr lang="en-US" dirty="0"/>
              <a:t>locks – two squares</a:t>
            </a:r>
          </a:p>
        </p:txBody>
      </p:sp>
      <p:sp>
        <p:nvSpPr>
          <p:cNvPr id="3" name="Slide Number Placeholder 11"/>
          <p:cNvSpPr txBox="1">
            <a:spLocks/>
          </p:cNvSpPr>
          <p:nvPr/>
        </p:nvSpPr>
        <p:spPr>
          <a:xfrm>
            <a:off x="415925" y="6554788"/>
            <a:ext cx="346075" cy="1428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B2407-E3DE-42EE-BB9A-9ADA55DC3674}" type="slidenum">
              <a:rPr lang="en-US" smtClean="0">
                <a:latin typeface="Palatino Linotype" panose="02040502050505030304" pitchFamily="18" charset="0"/>
              </a:rPr>
              <a:pPr/>
              <a:t>19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0301" y="2335769"/>
            <a:ext cx="3240000" cy="28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51375" y="1705769"/>
            <a:ext cx="3600000" cy="41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rapezoid 12"/>
          <p:cNvSpPr/>
          <p:nvPr/>
        </p:nvSpPr>
        <p:spPr>
          <a:xfrm rot="16200000">
            <a:off x="2264911" y="3460769"/>
            <a:ext cx="4140000" cy="630000"/>
          </a:xfrm>
          <a:prstGeom prst="trapezoid">
            <a:avLst>
              <a:gd name="adj" fmla="val 98866"/>
            </a:avLst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Analysis Framework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7FDCB4-145A-A34A-80F1-2157CA6F85C7}"/>
              </a:ext>
            </a:extLst>
          </p:cNvPr>
          <p:cNvSpPr/>
          <p:nvPr/>
        </p:nvSpPr>
        <p:spPr>
          <a:xfrm>
            <a:off x="1453940" y="4074601"/>
            <a:ext cx="2905046" cy="751934"/>
          </a:xfrm>
          <a:prstGeom prst="roundRect">
            <a:avLst>
              <a:gd name="adj" fmla="val 10252"/>
            </a:avLst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CN" sz="1400" dirty="0" err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柱体 4">
            <a:extLst>
              <a:ext uri="{FF2B5EF4-FFF2-40B4-BE49-F238E27FC236}">
                <a16:creationId xmlns:a16="http://schemas.microsoft.com/office/drawing/2014/main" id="{F0EDBC39-B3DB-A549-A3CB-AF647B5989C8}"/>
              </a:ext>
            </a:extLst>
          </p:cNvPr>
          <p:cNvSpPr/>
          <p:nvPr/>
        </p:nvSpPr>
        <p:spPr>
          <a:xfrm>
            <a:off x="1435856" y="1979718"/>
            <a:ext cx="771782" cy="586883"/>
          </a:xfrm>
          <a:prstGeom prst="can">
            <a:avLst>
              <a:gd name="adj" fmla="val 1346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900" i="1" u="sng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Daily &amp; Min</a:t>
            </a:r>
            <a:r>
              <a:rPr lang="zh-CN" altLang="en-US" sz="900" i="1" u="sng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Trading</a:t>
            </a:r>
          </a:p>
          <a:p>
            <a:pPr algn="ctr" defTabSz="742859"/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9897AD-8A69-1640-99B5-68E659E2C4E2}"/>
              </a:ext>
            </a:extLst>
          </p:cNvPr>
          <p:cNvSpPr/>
          <p:nvPr/>
        </p:nvSpPr>
        <p:spPr>
          <a:xfrm>
            <a:off x="1435856" y="1281984"/>
            <a:ext cx="292313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Stocks  of CSI500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柱体 4">
            <a:extLst>
              <a:ext uri="{FF2B5EF4-FFF2-40B4-BE49-F238E27FC236}">
                <a16:creationId xmlns:a16="http://schemas.microsoft.com/office/drawing/2014/main" id="{01905939-3687-0C4E-A7FA-ABAAC56E0A9E}"/>
              </a:ext>
            </a:extLst>
          </p:cNvPr>
          <p:cNvSpPr/>
          <p:nvPr/>
        </p:nvSpPr>
        <p:spPr>
          <a:xfrm>
            <a:off x="2321398" y="1968814"/>
            <a:ext cx="1170130" cy="586883"/>
          </a:xfrm>
          <a:prstGeom prst="can">
            <a:avLst>
              <a:gd name="adj" fmla="val 159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Fundamental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柱体 4">
            <a:extLst>
              <a:ext uri="{FF2B5EF4-FFF2-40B4-BE49-F238E27FC236}">
                <a16:creationId xmlns:a16="http://schemas.microsoft.com/office/drawing/2014/main" id="{83E24139-E109-CE4B-A4DB-C2D2B709E6B5}"/>
              </a:ext>
            </a:extLst>
          </p:cNvPr>
          <p:cNvSpPr/>
          <p:nvPr/>
        </p:nvSpPr>
        <p:spPr>
          <a:xfrm>
            <a:off x="3602902" y="1968813"/>
            <a:ext cx="756084" cy="586883"/>
          </a:xfrm>
          <a:prstGeom prst="can">
            <a:avLst>
              <a:gd name="adj" fmla="val 159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Macro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84A89A-3990-564D-AE1E-F66BB6738DF2}"/>
              </a:ext>
            </a:extLst>
          </p:cNvPr>
          <p:cNvSpPr/>
          <p:nvPr/>
        </p:nvSpPr>
        <p:spPr>
          <a:xfrm>
            <a:off x="4709618" y="128198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ollecting Dataset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左大括号 6">
            <a:extLst>
              <a:ext uri="{FF2B5EF4-FFF2-40B4-BE49-F238E27FC236}">
                <a16:creationId xmlns:a16="http://schemas.microsoft.com/office/drawing/2014/main" id="{39CFCBE4-14C5-5048-ADB3-9E474621FDD1}"/>
              </a:ext>
            </a:extLst>
          </p:cNvPr>
          <p:cNvSpPr/>
          <p:nvPr/>
        </p:nvSpPr>
        <p:spPr>
          <a:xfrm rot="5400000">
            <a:off x="2770029" y="331400"/>
            <a:ext cx="254781" cy="3020052"/>
          </a:xfrm>
          <a:prstGeom prst="leftBrace">
            <a:avLst>
              <a:gd name="adj1" fmla="val 8849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42859"/>
            <a:endParaRPr lang="zh-CN" altLang="en-US" sz="146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E98E6CB8-2627-914E-AAFF-D6777370DF4D}"/>
              </a:ext>
            </a:extLst>
          </p:cNvPr>
          <p:cNvSpPr/>
          <p:nvPr/>
        </p:nvSpPr>
        <p:spPr>
          <a:xfrm rot="5400000">
            <a:off x="2770029" y="2424053"/>
            <a:ext cx="254782" cy="688034"/>
          </a:xfrm>
          <a:prstGeom prst="chevron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4B55AE-C897-4845-8285-51515D98B7E9}"/>
              </a:ext>
            </a:extLst>
          </p:cNvPr>
          <p:cNvGrpSpPr/>
          <p:nvPr/>
        </p:nvGrpSpPr>
        <p:grpSpPr>
          <a:xfrm>
            <a:off x="1451554" y="3012929"/>
            <a:ext cx="2907432" cy="606613"/>
            <a:chOff x="1451554" y="3012929"/>
            <a:chExt cx="2907432" cy="6066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圆柱体 4">
              <a:extLst>
                <a:ext uri="{FF2B5EF4-FFF2-40B4-BE49-F238E27FC236}">
                  <a16:creationId xmlns:a16="http://schemas.microsoft.com/office/drawing/2014/main" id="{C0969A33-0213-3946-8D45-208AA9AFA0E3}"/>
                </a:ext>
              </a:extLst>
            </p:cNvPr>
            <p:cNvSpPr/>
            <p:nvPr/>
          </p:nvSpPr>
          <p:spPr>
            <a:xfrm>
              <a:off x="1451554" y="3032659"/>
              <a:ext cx="756084" cy="586883"/>
            </a:xfrm>
            <a:prstGeom prst="can">
              <a:avLst>
                <a:gd name="adj" fmla="val 1346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Daily Trading</a:t>
              </a:r>
            </a:p>
            <a:p>
              <a:pPr algn="ctr" defTabSz="742859"/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圆柱体 4">
              <a:extLst>
                <a:ext uri="{FF2B5EF4-FFF2-40B4-BE49-F238E27FC236}">
                  <a16:creationId xmlns:a16="http://schemas.microsoft.com/office/drawing/2014/main" id="{BF8F64CC-5785-FF4D-8632-4A57569EC55F}"/>
                </a:ext>
              </a:extLst>
            </p:cNvPr>
            <p:cNvSpPr/>
            <p:nvPr/>
          </p:nvSpPr>
          <p:spPr>
            <a:xfrm>
              <a:off x="2321398" y="3012930"/>
              <a:ext cx="1170130" cy="586883"/>
            </a:xfrm>
            <a:prstGeom prst="can">
              <a:avLst>
                <a:gd name="adj" fmla="val 15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Fundamental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柱体 4">
              <a:extLst>
                <a:ext uri="{FF2B5EF4-FFF2-40B4-BE49-F238E27FC236}">
                  <a16:creationId xmlns:a16="http://schemas.microsoft.com/office/drawing/2014/main" id="{5312EDEE-3C6E-4C4E-BCEC-5F2B262E9525}"/>
                </a:ext>
              </a:extLst>
            </p:cNvPr>
            <p:cNvSpPr/>
            <p:nvPr/>
          </p:nvSpPr>
          <p:spPr>
            <a:xfrm>
              <a:off x="3602902" y="3012929"/>
              <a:ext cx="756084" cy="586883"/>
            </a:xfrm>
            <a:prstGeom prst="can">
              <a:avLst>
                <a:gd name="adj" fmla="val 15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Macro 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A8F12B-D529-FC42-9BA4-AABB0A2D01BD}"/>
              </a:ext>
            </a:extLst>
          </p:cNvPr>
          <p:cNvSpPr/>
          <p:nvPr/>
        </p:nvSpPr>
        <p:spPr>
          <a:xfrm>
            <a:off x="6775306" y="1276417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Engineering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13">
            <a:extLst>
              <a:ext uri="{FF2B5EF4-FFF2-40B4-BE49-F238E27FC236}">
                <a16:creationId xmlns:a16="http://schemas.microsoft.com/office/drawing/2014/main" id="{49588230-8B53-CB4D-8C5E-496595C95874}"/>
              </a:ext>
            </a:extLst>
          </p:cNvPr>
          <p:cNvSpPr/>
          <p:nvPr/>
        </p:nvSpPr>
        <p:spPr>
          <a:xfrm>
            <a:off x="1501561" y="4415773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3BC51-3A19-414A-903C-F20F61E0BC20}"/>
              </a:ext>
            </a:extLst>
          </p:cNvPr>
          <p:cNvSpPr txBox="1"/>
          <p:nvPr/>
        </p:nvSpPr>
        <p:spPr>
          <a:xfrm>
            <a:off x="1453938" y="4059285"/>
            <a:ext cx="2527006" cy="307777"/>
          </a:xfrm>
          <a:prstGeom prst="rect">
            <a:avLst/>
          </a:prstGeom>
          <a:noFill/>
          <a:ln w="6350" cap="flat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 Learning Models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🔥</a:t>
            </a:r>
            <a:endParaRPr lang="en-CN" sz="1400" dirty="0"/>
          </a:p>
        </p:txBody>
      </p:sp>
      <p:sp>
        <p:nvSpPr>
          <p:cNvPr id="28" name="矩形: 圆角 113">
            <a:extLst>
              <a:ext uri="{FF2B5EF4-FFF2-40B4-BE49-F238E27FC236}">
                <a16:creationId xmlns:a16="http://schemas.microsoft.com/office/drawing/2014/main" id="{BF32DD4F-2143-3849-A7E3-8B5294836B3C}"/>
              </a:ext>
            </a:extLst>
          </p:cNvPr>
          <p:cNvSpPr/>
          <p:nvPr/>
        </p:nvSpPr>
        <p:spPr>
          <a:xfrm>
            <a:off x="2331213" y="4415684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113">
            <a:extLst>
              <a:ext uri="{FF2B5EF4-FFF2-40B4-BE49-F238E27FC236}">
                <a16:creationId xmlns:a16="http://schemas.microsoft.com/office/drawing/2014/main" id="{B48440E0-D782-314A-975A-E664828F7591}"/>
              </a:ext>
            </a:extLst>
          </p:cNvPr>
          <p:cNvSpPr/>
          <p:nvPr/>
        </p:nvSpPr>
        <p:spPr>
          <a:xfrm>
            <a:off x="3603781" y="4415683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113">
            <a:extLst>
              <a:ext uri="{FF2B5EF4-FFF2-40B4-BE49-F238E27FC236}">
                <a16:creationId xmlns:a16="http://schemas.microsoft.com/office/drawing/2014/main" id="{2ACFD9A8-789A-424F-A1A6-EAEF37246A48}"/>
              </a:ext>
            </a:extLst>
          </p:cNvPr>
          <p:cNvSpPr/>
          <p:nvPr/>
        </p:nvSpPr>
        <p:spPr>
          <a:xfrm>
            <a:off x="3039677" y="4418475"/>
            <a:ext cx="560108" cy="307777"/>
          </a:xfrm>
          <a:prstGeom prst="roundRect">
            <a:avLst/>
          </a:prstGeom>
          <a:noFill/>
          <a:ln w="12700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58D0856E-EF33-6940-A422-FF7356AFBDC7}"/>
              </a:ext>
            </a:extLst>
          </p:cNvPr>
          <p:cNvSpPr/>
          <p:nvPr/>
        </p:nvSpPr>
        <p:spPr>
          <a:xfrm rot="5400000">
            <a:off x="2779072" y="3505171"/>
            <a:ext cx="254782" cy="688034"/>
          </a:xfrm>
          <a:prstGeom prst="chevron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FD6610A-9542-8C46-8C49-BAA5AC9800DA}"/>
              </a:ext>
            </a:extLst>
          </p:cNvPr>
          <p:cNvCxnSpPr>
            <a:stCxn id="24" idx="3"/>
            <a:endCxn id="25" idx="3"/>
          </p:cNvCxnSpPr>
          <p:nvPr/>
        </p:nvCxnSpPr>
        <p:spPr>
          <a:xfrm rot="5400000">
            <a:off x="4178316" y="3780482"/>
            <a:ext cx="850756" cy="489416"/>
          </a:xfrm>
          <a:prstGeom prst="bentConnector2">
            <a:avLst/>
          </a:prstGeom>
          <a:ln w="19050" cap="flat">
            <a:solidFill>
              <a:schemeClr val="bg2"/>
            </a:solidFill>
            <a:prstDash val="dash"/>
            <a:miter lim="800000"/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柱体 4">
            <a:extLst>
              <a:ext uri="{FF2B5EF4-FFF2-40B4-BE49-F238E27FC236}">
                <a16:creationId xmlns:a16="http://schemas.microsoft.com/office/drawing/2014/main" id="{799C96FB-072A-F744-A5A5-557844E2765F}"/>
              </a:ext>
            </a:extLst>
          </p:cNvPr>
          <p:cNvSpPr/>
          <p:nvPr/>
        </p:nvSpPr>
        <p:spPr>
          <a:xfrm>
            <a:off x="4470360" y="3012929"/>
            <a:ext cx="756084" cy="586883"/>
          </a:xfrm>
          <a:prstGeom prst="can">
            <a:avLst>
              <a:gd name="adj" fmla="val 1596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Labels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F50FC44-56E4-0C4D-AC68-E99F23585375}"/>
              </a:ext>
            </a:extLst>
          </p:cNvPr>
          <p:cNvSpPr/>
          <p:nvPr/>
        </p:nvSpPr>
        <p:spPr>
          <a:xfrm>
            <a:off x="4709618" y="180335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bg2"/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altLang="zh-CN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 Model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480889A-72E3-D94A-A5C7-B427AE17EC61}"/>
              </a:ext>
            </a:extLst>
          </p:cNvPr>
          <p:cNvSpPr/>
          <p:nvPr/>
        </p:nvSpPr>
        <p:spPr>
          <a:xfrm>
            <a:off x="1453940" y="5287819"/>
            <a:ext cx="2905046" cy="751934"/>
          </a:xfrm>
          <a:prstGeom prst="roundRect">
            <a:avLst>
              <a:gd name="adj" fmla="val 10252"/>
            </a:avLst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CN" sz="1400" dirty="0" err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113">
            <a:extLst>
              <a:ext uri="{FF2B5EF4-FFF2-40B4-BE49-F238E27FC236}">
                <a16:creationId xmlns:a16="http://schemas.microsoft.com/office/drawing/2014/main" id="{22B8EDA8-A249-A745-98B6-748F5CBEAA26}"/>
              </a:ext>
            </a:extLst>
          </p:cNvPr>
          <p:cNvSpPr/>
          <p:nvPr/>
        </p:nvSpPr>
        <p:spPr>
          <a:xfrm>
            <a:off x="1501561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113">
            <a:extLst>
              <a:ext uri="{FF2B5EF4-FFF2-40B4-BE49-F238E27FC236}">
                <a16:creationId xmlns:a16="http://schemas.microsoft.com/office/drawing/2014/main" id="{2A89051F-D278-504A-B8B1-BAE91AA4A4EC}"/>
              </a:ext>
            </a:extLst>
          </p:cNvPr>
          <p:cNvSpPr/>
          <p:nvPr/>
        </p:nvSpPr>
        <p:spPr>
          <a:xfrm>
            <a:off x="2331213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: 圆角 113">
            <a:extLst>
              <a:ext uri="{FF2B5EF4-FFF2-40B4-BE49-F238E27FC236}">
                <a16:creationId xmlns:a16="http://schemas.microsoft.com/office/drawing/2014/main" id="{74835E9B-18D8-554C-8280-734206E4C56F}"/>
              </a:ext>
            </a:extLst>
          </p:cNvPr>
          <p:cNvSpPr/>
          <p:nvPr/>
        </p:nvSpPr>
        <p:spPr>
          <a:xfrm>
            <a:off x="3598247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: 圆角 113">
            <a:extLst>
              <a:ext uri="{FF2B5EF4-FFF2-40B4-BE49-F238E27FC236}">
                <a16:creationId xmlns:a16="http://schemas.microsoft.com/office/drawing/2014/main" id="{8BDC828D-F8F5-834A-A44E-CDCD2AE37426}"/>
              </a:ext>
            </a:extLst>
          </p:cNvPr>
          <p:cNvSpPr/>
          <p:nvPr/>
        </p:nvSpPr>
        <p:spPr>
          <a:xfrm>
            <a:off x="3039677" y="5629270"/>
            <a:ext cx="560108" cy="307777"/>
          </a:xfrm>
          <a:prstGeom prst="roundRect">
            <a:avLst/>
          </a:prstGeom>
          <a:noFill/>
          <a:ln w="12700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E530B4-B56E-154E-8704-2F41948C2052}"/>
              </a:ext>
            </a:extLst>
          </p:cNvPr>
          <p:cNvSpPr txBox="1"/>
          <p:nvPr/>
        </p:nvSpPr>
        <p:spPr>
          <a:xfrm>
            <a:off x="1461574" y="5276917"/>
            <a:ext cx="2905046" cy="307777"/>
          </a:xfrm>
          <a:prstGeom prst="rect">
            <a:avLst/>
          </a:prstGeom>
          <a:noFill/>
          <a:ln w="6350" cap="flat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CN" sz="1400" dirty="0"/>
              <a:t>❄️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B8114-1238-A54D-ABC1-B037541DACF7}"/>
              </a:ext>
            </a:extLst>
          </p:cNvPr>
          <p:cNvCxnSpPr>
            <a:stCxn id="25" idx="2"/>
            <a:endCxn id="42" idx="0"/>
          </p:cNvCxnSpPr>
          <p:nvPr/>
        </p:nvCxnSpPr>
        <p:spPr>
          <a:xfrm>
            <a:off x="2906463" y="4826535"/>
            <a:ext cx="7634" cy="450382"/>
          </a:xfrm>
          <a:prstGeom prst="straightConnector1">
            <a:avLst/>
          </a:prstGeom>
          <a:ln w="19050" cap="flat">
            <a:solidFill>
              <a:schemeClr val="tx1"/>
            </a:solidFill>
            <a:miter lim="800000"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>
            <a:extLst>
              <a:ext uri="{FF2B5EF4-FFF2-40B4-BE49-F238E27FC236}">
                <a16:creationId xmlns:a16="http://schemas.microsoft.com/office/drawing/2014/main" id="{17B3BBCE-6575-674F-A224-DB12F52C83DB}"/>
              </a:ext>
            </a:extLst>
          </p:cNvPr>
          <p:cNvSpPr/>
          <p:nvPr/>
        </p:nvSpPr>
        <p:spPr>
          <a:xfrm>
            <a:off x="4515311" y="5453093"/>
            <a:ext cx="456285" cy="3523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圆柱体 4">
            <a:extLst>
              <a:ext uri="{FF2B5EF4-FFF2-40B4-BE49-F238E27FC236}">
                <a16:creationId xmlns:a16="http://schemas.microsoft.com/office/drawing/2014/main" id="{F635F003-C674-A441-A9E2-5753D229EC30}"/>
              </a:ext>
            </a:extLst>
          </p:cNvPr>
          <p:cNvSpPr/>
          <p:nvPr/>
        </p:nvSpPr>
        <p:spPr>
          <a:xfrm>
            <a:off x="5130199" y="5287819"/>
            <a:ext cx="1241586" cy="751933"/>
          </a:xfrm>
          <a:prstGeom prst="can">
            <a:avLst>
              <a:gd name="adj" fmla="val 1596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Future Return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Prediction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91A1141-309B-2D42-966B-42BDB7FEE7C9}"/>
              </a:ext>
            </a:extLst>
          </p:cNvPr>
          <p:cNvSpPr/>
          <p:nvPr/>
        </p:nvSpPr>
        <p:spPr>
          <a:xfrm>
            <a:off x="1387394" y="2973396"/>
            <a:ext cx="3020053" cy="699779"/>
          </a:xfrm>
          <a:prstGeom prst="roundRect">
            <a:avLst/>
          </a:prstGeom>
          <a:noFill/>
          <a:ln w="19050" cap="flat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B50F2CE-9431-FB4B-A6DA-B433CE077C97}"/>
              </a:ext>
            </a:extLst>
          </p:cNvPr>
          <p:cNvSpPr/>
          <p:nvPr/>
        </p:nvSpPr>
        <p:spPr>
          <a:xfrm>
            <a:off x="6506018" y="5458392"/>
            <a:ext cx="456285" cy="3523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6D7744-550E-4B48-9BDA-4D3FF128B607}"/>
              </a:ext>
            </a:extLst>
          </p:cNvPr>
          <p:cNvSpPr/>
          <p:nvPr/>
        </p:nvSpPr>
        <p:spPr>
          <a:xfrm>
            <a:off x="7107052" y="5276916"/>
            <a:ext cx="1620180" cy="76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Actions</a:t>
            </a:r>
          </a:p>
          <a:p>
            <a:pPr algn="ctr"/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9814FF3-C872-B64B-A732-1AD3C5363631}"/>
              </a:ext>
            </a:extLst>
          </p:cNvPr>
          <p:cNvSpPr/>
          <p:nvPr/>
        </p:nvSpPr>
        <p:spPr>
          <a:xfrm>
            <a:off x="6775305" y="180335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</a:p>
        </p:txBody>
      </p:sp>
      <p:sp>
        <p:nvSpPr>
          <p:cNvPr id="54" name="Notched Right Arrow 53">
            <a:extLst>
              <a:ext uri="{FF2B5EF4-FFF2-40B4-BE49-F238E27FC236}">
                <a16:creationId xmlns:a16="http://schemas.microsoft.com/office/drawing/2014/main" id="{DC493414-0838-6846-8FFA-F0B2D4F76FD1}"/>
              </a:ext>
            </a:extLst>
          </p:cNvPr>
          <p:cNvSpPr/>
          <p:nvPr/>
        </p:nvSpPr>
        <p:spPr>
          <a:xfrm>
            <a:off x="5475703" y="3071855"/>
            <a:ext cx="566164" cy="477893"/>
          </a:xfrm>
          <a:prstGeom prst="notchedRightArrow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DF741-9DFA-504B-B0C0-EB27C6903985}"/>
              </a:ext>
            </a:extLst>
          </p:cNvPr>
          <p:cNvSpPr/>
          <p:nvPr/>
        </p:nvSpPr>
        <p:spPr>
          <a:xfrm>
            <a:off x="6294283" y="3012929"/>
            <a:ext cx="2432949" cy="5868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Importance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1308-D995-3B49-99EC-AC558601EA1E}"/>
              </a:ext>
            </a:extLst>
          </p:cNvPr>
          <p:cNvSpPr/>
          <p:nvPr/>
        </p:nvSpPr>
        <p:spPr>
          <a:xfrm>
            <a:off x="4709618" y="2341664"/>
            <a:ext cx="4017614" cy="4317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Importances Analysis</a:t>
            </a:r>
          </a:p>
        </p:txBody>
      </p:sp>
      <p:sp>
        <p:nvSpPr>
          <p:cNvPr id="64" name="文本占位符 8">
            <a:extLst>
              <a:ext uri="{FF2B5EF4-FFF2-40B4-BE49-F238E27FC236}">
                <a16:creationId xmlns:a16="http://schemas.microsoft.com/office/drawing/2014/main" id="{905C544C-A58A-5047-8C41-9C1C908F1199}"/>
              </a:ext>
            </a:extLst>
          </p:cNvPr>
          <p:cNvSpPr txBox="1">
            <a:spLocks/>
          </p:cNvSpPr>
          <p:nvPr/>
        </p:nvSpPr>
        <p:spPr>
          <a:xfrm>
            <a:off x="1435856" y="6274690"/>
            <a:ext cx="6631264" cy="21544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b="1" dirty="0"/>
              <a:t>Fig 1. </a:t>
            </a:r>
            <a:r>
              <a:rPr lang="en-US" sz="1400" dirty="0"/>
              <a:t>The Framework of Data Analysis Project 1.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B06B39-8131-7145-9CB7-AB51BF08C24B}"/>
              </a:ext>
            </a:extLst>
          </p:cNvPr>
          <p:cNvSpPr/>
          <p:nvPr/>
        </p:nvSpPr>
        <p:spPr>
          <a:xfrm>
            <a:off x="6294283" y="4069055"/>
            <a:ext cx="2432949" cy="7628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Adjustance for </a:t>
            </a:r>
          </a:p>
          <a:p>
            <a:pPr algn="ctr"/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Overfitting</a:t>
            </a:r>
          </a:p>
        </p:txBody>
      </p:sp>
      <p:sp>
        <p:nvSpPr>
          <p:cNvPr id="67" name="Notched Right Arrow 66">
            <a:extLst>
              <a:ext uri="{FF2B5EF4-FFF2-40B4-BE49-F238E27FC236}">
                <a16:creationId xmlns:a16="http://schemas.microsoft.com/office/drawing/2014/main" id="{5722FE74-E0AD-CC4F-AEA5-A90B774C261A}"/>
              </a:ext>
            </a:extLst>
          </p:cNvPr>
          <p:cNvSpPr/>
          <p:nvPr/>
        </p:nvSpPr>
        <p:spPr>
          <a:xfrm rot="10800000">
            <a:off x="5192621" y="4211525"/>
            <a:ext cx="566164" cy="477893"/>
          </a:xfrm>
          <a:prstGeom prst="notchedRightArrow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704072-C508-0944-9ADE-885671B70A8C}"/>
              </a:ext>
            </a:extLst>
          </p:cNvPr>
          <p:cNvSpPr txBox="1"/>
          <p:nvPr/>
        </p:nvSpPr>
        <p:spPr>
          <a:xfrm>
            <a:off x="3265272" y="3712807"/>
            <a:ext cx="1584316" cy="292388"/>
          </a:xfrm>
          <a:prstGeom prst="rect">
            <a:avLst/>
          </a:prstGeom>
          <a:noFill/>
          <a:ln w="635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742859"/>
            <a:r>
              <a:rPr lang="en-US" altLang="zh-CN" sz="1300" b="1" i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Select &amp; Normalize</a:t>
            </a:r>
            <a:endParaRPr lang="zh-CN" altLang="en-US" sz="1300" b="1" i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19CF3F1B-3530-784A-8C03-A4B825233731}"/>
              </a:ext>
            </a:extLst>
          </p:cNvPr>
          <p:cNvSpPr/>
          <p:nvPr/>
        </p:nvSpPr>
        <p:spPr>
          <a:xfrm>
            <a:off x="754649" y="3321781"/>
            <a:ext cx="576064" cy="2307488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5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blocks – sources leading to</a:t>
            </a:r>
          </a:p>
        </p:txBody>
      </p:sp>
      <p:sp>
        <p:nvSpPr>
          <p:cNvPr id="3" name="Tex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2836" y="1830536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" name="Text Placeholder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12836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1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71153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 flipH="1">
            <a:off x="5559461" y="1829668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180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6749" y="3011394"/>
            <a:ext cx="1546225" cy="1548000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trees – executive summary tree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91975" y="1824556"/>
            <a:ext cx="2160000" cy="4521562"/>
            <a:chOff x="6930838" y="1824556"/>
            <a:chExt cx="1981200" cy="452156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13" name="Text Box 10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19" name="Group 2"/>
          <p:cNvGrpSpPr/>
          <p:nvPr/>
        </p:nvGrpSpPr>
        <p:grpSpPr>
          <a:xfrm>
            <a:off x="455612" y="1159753"/>
            <a:ext cx="8996363" cy="603248"/>
            <a:chOff x="387350" y="1123947"/>
            <a:chExt cx="8372475" cy="603248"/>
          </a:xfrm>
        </p:grpSpPr>
        <p:sp>
          <p:nvSpPr>
            <p:cNvPr id="20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7350" y="1292059"/>
              <a:ext cx="8372475" cy="435136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defTabSz="957998">
                <a:spcAft>
                  <a:spcPts val="300"/>
                </a:spcAft>
                <a:defRPr/>
              </a:pPr>
              <a:r>
                <a:rPr lang="en-US" sz="1200" dirty="0">
                  <a:latin typeface="Palatino Linotype" panose="02040502050505030304" pitchFamily="18" charset="0"/>
                </a:rPr>
                <a:t>Main conclusion</a:t>
              </a:r>
              <a:endParaRPr lang="en-US" sz="1200" kern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7350" y="1123947"/>
              <a:ext cx="8372475" cy="216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defTabSz="957263"/>
              <a:r>
                <a:rPr lang="en-US" sz="12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Report title</a:t>
              </a:r>
              <a:endParaRPr lang="en-US" sz="1400" b="1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11600" y="1824556"/>
            <a:ext cx="2160000" cy="4521562"/>
            <a:chOff x="6930838" y="1824556"/>
            <a:chExt cx="1981200" cy="4521562"/>
          </a:xfrm>
        </p:grpSpPr>
        <p:grpSp>
          <p:nvGrpSpPr>
            <p:cNvPr id="25" name="组合 2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27" name="Text Box 10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26" name="Rectangle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31225" y="1824556"/>
            <a:ext cx="2160000" cy="4521562"/>
            <a:chOff x="6930838" y="1824556"/>
            <a:chExt cx="1981200" cy="4521562"/>
          </a:xfrm>
        </p:grpSpPr>
        <p:grpSp>
          <p:nvGrpSpPr>
            <p:cNvPr id="30" name="组合 29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2" name="Text Box 10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1" name="Rectangle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0850" y="1824556"/>
            <a:ext cx="2160000" cy="4521562"/>
            <a:chOff x="6930838" y="1824556"/>
            <a:chExt cx="1981200" cy="4521562"/>
          </a:xfrm>
        </p:grpSpPr>
        <p:grpSp>
          <p:nvGrpSpPr>
            <p:cNvPr id="35" name="组合 3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7" name="Text Box 10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9"/>
          <p:cNvSpPr/>
          <p:nvPr>
            <p:custDataLst>
              <p:tags r:id="rId1"/>
            </p:custDataLst>
          </p:nvPr>
        </p:nvSpPr>
        <p:spPr>
          <a:xfrm>
            <a:off x="970129" y="3179911"/>
            <a:ext cx="8444703" cy="3382231"/>
          </a:xfrm>
          <a:prstGeom prst="roundRect">
            <a:avLst>
              <a:gd name="adj" fmla="val 3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aphicFrame>
        <p:nvGraphicFramePr>
          <p:cNvPr id="9" name="Table 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0278497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two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964216" y="2950411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8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5193145" y="2800889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537315" y="185743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691790" y="167741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3717393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three</a:t>
            </a:r>
          </a:p>
        </p:txBody>
      </p:sp>
      <p:graphicFrame>
        <p:nvGraphicFramePr>
          <p:cNvPr id="11" name="Table 4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958196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AutoShape 3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21580317">
            <a:off x="3980596" y="2746029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>
                <a:lumMod val="60000"/>
                <a:lumOff val="40000"/>
              </a:schemeClr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4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6891541" y="2536907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562141" y="1523124"/>
            <a:ext cx="2854561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3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1064271" y="2955152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704511" y="1677560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96990" y="1929588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A8731D42-40EA-5F4F-9996-438BF867601E}"/>
              </a:ext>
            </a:extLst>
          </p:cNvPr>
          <p:cNvSpPr txBox="1"/>
          <p:nvPr/>
        </p:nvSpPr>
        <p:spPr>
          <a:xfrm>
            <a:off x="2193816" y="2055133"/>
            <a:ext cx="1241939" cy="40011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CN" sz="1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have too many NaN</a:t>
            </a:r>
            <a:r>
              <a:rPr lang="zh-CN" altLang="en-US" sz="1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en-CN" sz="1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C90E3-414F-D441-9786-7A984D0B58E5}"/>
              </a:ext>
            </a:extLst>
          </p:cNvPr>
          <p:cNvSpPr txBox="1"/>
          <p:nvPr/>
        </p:nvSpPr>
        <p:spPr>
          <a:xfrm>
            <a:off x="415701" y="2055133"/>
            <a:ext cx="1241931" cy="40011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CN" sz="1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have </a:t>
            </a:r>
          </a:p>
          <a:p>
            <a:pPr algn="ctr"/>
            <a:r>
              <a:rPr lang="en-CN" sz="1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 Label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3.1 Select &amp; Normalize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54E506-A4BF-1045-958A-6DB9BD0761BE}"/>
              </a:ext>
            </a:extLst>
          </p:cNvPr>
          <p:cNvGrpSpPr/>
          <p:nvPr/>
        </p:nvGrpSpPr>
        <p:grpSpPr>
          <a:xfrm>
            <a:off x="4695842" y="1449574"/>
            <a:ext cx="4815296" cy="4344003"/>
            <a:chOff x="4781426" y="1665598"/>
            <a:chExt cx="4815296" cy="43440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C53568-2EFC-A843-8FA5-E71CB4211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426" y="1665598"/>
              <a:ext cx="4815296" cy="3697672"/>
            </a:xfrm>
            <a:prstGeom prst="rect">
              <a:avLst/>
            </a:prstGeom>
          </p:spPr>
        </p:pic>
        <p:sp>
          <p:nvSpPr>
            <p:cNvPr id="51" name="文本占位符 8">
              <a:extLst>
                <a:ext uri="{FF2B5EF4-FFF2-40B4-BE49-F238E27FC236}">
                  <a16:creationId xmlns:a16="http://schemas.microsoft.com/office/drawing/2014/main" id="{8EAADE46-A89C-F646-A30D-C4FA5B94AF20}"/>
                </a:ext>
              </a:extLst>
            </p:cNvPr>
            <p:cNvSpPr txBox="1">
              <a:spLocks/>
            </p:cNvSpPr>
            <p:nvPr/>
          </p:nvSpPr>
          <p:spPr>
            <a:xfrm>
              <a:off x="4781426" y="5363270"/>
              <a:ext cx="4815296" cy="6463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57925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2"/>
                </a:buClr>
                <a:buSzPct val="100000"/>
                <a:buFont typeface="Arial" pitchFamily="34" charset="0"/>
                <a:buNone/>
                <a:defRPr sz="15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1pPr>
              <a:lvl2pPr marL="191585" indent="0" algn="l" defTabSz="957925" rtl="0" eaLnBrk="1" latinLnBrk="0" hangingPunct="1">
                <a:lnSpc>
                  <a:spcPct val="90000"/>
                </a:lnSpc>
                <a:spcBef>
                  <a:spcPts val="943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2pPr>
              <a:lvl3pPr marL="338624" indent="0" algn="l" defTabSz="957925" rtl="0" eaLnBrk="1" latinLnBrk="0" hangingPunct="1">
                <a:lnSpc>
                  <a:spcPct val="90000"/>
                </a:lnSpc>
                <a:spcBef>
                  <a:spcPts val="629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3pPr>
              <a:lvl4pPr marL="535156" indent="0" algn="l" defTabSz="957925" rtl="0" eaLnBrk="1" latinLnBrk="0" hangingPunct="1">
                <a:lnSpc>
                  <a:spcPct val="90000"/>
                </a:lnSpc>
                <a:spcBef>
                  <a:spcPts val="210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4pPr>
              <a:lvl5pPr marL="686388" indent="0" algn="l" defTabSz="957925" rtl="0" eaLnBrk="1" latinLnBrk="0" hangingPunct="1">
                <a:lnSpc>
                  <a:spcPct val="90000"/>
                </a:lnSpc>
                <a:spcBef>
                  <a:spcPts val="105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5pPr>
              <a:lvl6pPr marL="2634295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3258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2220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1183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US" sz="1400" b="1" dirty="0"/>
                <a:t>Fig 2. </a:t>
              </a:r>
              <a:r>
                <a:rPr lang="en-US" sz="1400" dirty="0"/>
                <a:t>The Distribution of Nan Factors Percentage. We dropped samples where the percentage of </a:t>
              </a:r>
              <a:r>
                <a:rPr lang="en-US" sz="1400" dirty="0" err="1"/>
                <a:t>NaN</a:t>
              </a:r>
              <a:r>
                <a:rPr lang="en-US" sz="1400" dirty="0"/>
                <a:t> factors was greater than 10%.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7C4EFE-7C5E-9746-8290-615FD96D8E8D}"/>
                </a:ext>
              </a:extLst>
            </p:cNvPr>
            <p:cNvCxnSpPr>
              <a:cxnSpLocks/>
            </p:cNvCxnSpPr>
            <p:nvPr/>
          </p:nvCxnSpPr>
          <p:spPr>
            <a:xfrm>
              <a:off x="6284354" y="1665598"/>
              <a:ext cx="0" cy="3456384"/>
            </a:xfrm>
            <a:prstGeom prst="line">
              <a:avLst/>
            </a:prstGeom>
            <a:ln w="19050" cap="flat">
              <a:solidFill>
                <a:srgbClr val="C00000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6097199C-7DEB-0C42-9216-0E5A2985DC1E}"/>
                </a:ext>
              </a:extLst>
            </p:cNvPr>
            <p:cNvSpPr/>
            <p:nvPr/>
          </p:nvSpPr>
          <p:spPr>
            <a:xfrm rot="2703471">
              <a:off x="7195246" y="3057226"/>
              <a:ext cx="914520" cy="914418"/>
            </a:xfrm>
            <a:prstGeom prst="plus">
              <a:avLst>
                <a:gd name="adj" fmla="val 43665"/>
              </a:avLst>
            </a:prstGeom>
            <a:solidFill>
              <a:srgbClr val="9B1717"/>
            </a:solidFill>
            <a:ln w="6350" cap="flat">
              <a:solidFill>
                <a:srgbClr val="9B171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B64105-E260-CB43-885E-92FA1E61141A}"/>
              </a:ext>
            </a:extLst>
          </p:cNvPr>
          <p:cNvCxnSpPr>
            <a:cxnSpLocks/>
          </p:cNvCxnSpPr>
          <p:nvPr/>
        </p:nvCxnSpPr>
        <p:spPr>
          <a:xfrm>
            <a:off x="1675789" y="1989634"/>
            <a:ext cx="0" cy="535669"/>
          </a:xfrm>
          <a:prstGeom prst="straightConnector1">
            <a:avLst/>
          </a:prstGeom>
          <a:ln w="19050" cap="flat">
            <a:solidFill>
              <a:srgbClr val="C00000"/>
            </a:solidFill>
            <a:prstDash val="dash"/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0FC22C-8F8F-C94D-9BAB-E934C58EA544}"/>
              </a:ext>
            </a:extLst>
          </p:cNvPr>
          <p:cNvCxnSpPr>
            <a:cxnSpLocks/>
          </p:cNvCxnSpPr>
          <p:nvPr/>
        </p:nvCxnSpPr>
        <p:spPr>
          <a:xfrm>
            <a:off x="2215902" y="1989634"/>
            <a:ext cx="0" cy="535669"/>
          </a:xfrm>
          <a:prstGeom prst="straightConnector1">
            <a:avLst/>
          </a:prstGeom>
          <a:ln w="19050" cap="flat">
            <a:solidFill>
              <a:srgbClr val="C00000"/>
            </a:solidFill>
            <a:prstDash val="dash"/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ADF36C3-1E66-4E42-AD72-A34CB0C31B97}"/>
              </a:ext>
            </a:extLst>
          </p:cNvPr>
          <p:cNvSpPr/>
          <p:nvPr/>
        </p:nvSpPr>
        <p:spPr>
          <a:xfrm>
            <a:off x="415702" y="1449574"/>
            <a:ext cx="3020053" cy="5400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Samples </a:t>
            </a: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(500 stocks, 606475 samples)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A7E3FA97-1A23-E948-90EF-6583899255BE}"/>
              </a:ext>
            </a:extLst>
          </p:cNvPr>
          <p:cNvSpPr/>
          <p:nvPr/>
        </p:nvSpPr>
        <p:spPr>
          <a:xfrm>
            <a:off x="415702" y="2525303"/>
            <a:ext cx="3020053" cy="5400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Slected Samples 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US" altLang="zh-CN" sz="1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0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stocks, 449765 samples)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AD6287D-6B59-AF42-8038-912AD987C9FD}"/>
              </a:ext>
            </a:extLst>
          </p:cNvPr>
          <p:cNvSpPr/>
          <p:nvPr/>
        </p:nvSpPr>
        <p:spPr>
          <a:xfrm>
            <a:off x="415702" y="3600862"/>
            <a:ext cx="3020053" cy="5400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Normed Samples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450771-F721-E54A-A843-D1E3454AFBE3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925729" y="3065363"/>
            <a:ext cx="0" cy="535499"/>
          </a:xfrm>
          <a:prstGeom prst="straightConnector1">
            <a:avLst/>
          </a:prstGeom>
          <a:ln w="19050" cap="flat">
            <a:solidFill>
              <a:schemeClr val="tx1"/>
            </a:solidFill>
            <a:prstDash val="dash"/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D34986E-0F31-A647-9F27-822D37D6CF13}"/>
              </a:ext>
            </a:extLst>
          </p:cNvPr>
          <p:cNvSpPr txBox="1"/>
          <p:nvPr/>
        </p:nvSpPr>
        <p:spPr>
          <a:xfrm>
            <a:off x="1997647" y="3150373"/>
            <a:ext cx="1440815" cy="40011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Sectional</a:t>
            </a:r>
          </a:p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 Normalization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1782C60-11FF-944F-A797-E51C70CD0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4" y="4216036"/>
            <a:ext cx="2624869" cy="20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alternative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644224"/>
              </p:ext>
            </p:extLst>
          </p:nvPr>
        </p:nvGraphicFramePr>
        <p:xfrm>
          <a:off x="396875" y="1377950"/>
          <a:ext cx="9055098" cy="4152900"/>
        </p:xfrm>
        <a:graphic>
          <a:graphicData uri="http://schemas.openxmlformats.org/drawingml/2006/table">
            <a:tbl>
              <a:tblPr/>
              <a:tblGrid>
                <a:gridCol w="121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9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text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278109"/>
              </p:ext>
            </p:extLst>
          </p:nvPr>
        </p:nvGraphicFramePr>
        <p:xfrm>
          <a:off x="396876" y="1377949"/>
          <a:ext cx="9055099" cy="49323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7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full column of bullets and dashes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20300"/>
              </p:ext>
            </p:extLst>
          </p:nvPr>
        </p:nvGraphicFramePr>
        <p:xfrm>
          <a:off x="396875" y="1377950"/>
          <a:ext cx="9055100" cy="4470400"/>
        </p:xfrm>
        <a:graphic>
          <a:graphicData uri="http://schemas.openxmlformats.org/drawingml/2006/table">
            <a:tbl>
              <a:tblPr/>
              <a:tblGrid>
                <a:gridCol w="226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chevron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73773"/>
              </p:ext>
            </p:extLst>
          </p:nvPr>
        </p:nvGraphicFramePr>
        <p:xfrm>
          <a:off x="396873" y="2023231"/>
          <a:ext cx="9055104" cy="4287081"/>
        </p:xfrm>
        <a:graphic>
          <a:graphicData uri="http://schemas.openxmlformats.org/drawingml/2006/table">
            <a:tbl>
              <a:tblPr/>
              <a:tblGrid>
                <a:gridCol w="226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82587" y="1377950"/>
            <a:ext cx="9069388" cy="584200"/>
            <a:chOff x="382587" y="1377950"/>
            <a:chExt cx="8353600" cy="584200"/>
          </a:xfrm>
        </p:grpSpPr>
        <p:sp>
          <p:nvSpPr>
            <p:cNvPr id="4" name="AutoShape 32"/>
            <p:cNvSpPr>
              <a:spLocks noChangeArrowheads="1"/>
            </p:cNvSpPr>
            <p:nvPr/>
          </p:nvSpPr>
          <p:spPr bwMode="gray">
            <a:xfrm>
              <a:off x="382587" y="1377950"/>
              <a:ext cx="2206800" cy="584200"/>
            </a:xfrm>
            <a:prstGeom prst="chevron">
              <a:avLst>
                <a:gd name="adj" fmla="val 34952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Text, Palatino Linotype, 14-pt bold</a:t>
              </a:r>
            </a:p>
          </p:txBody>
        </p:sp>
        <p:sp>
          <p:nvSpPr>
            <p:cNvPr id="5" name="AutoShape 33"/>
            <p:cNvSpPr>
              <a:spLocks noChangeArrowheads="1"/>
            </p:cNvSpPr>
            <p:nvPr/>
          </p:nvSpPr>
          <p:spPr bwMode="gray">
            <a:xfrm>
              <a:off x="2431520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6" name="AutoShape 34"/>
            <p:cNvSpPr>
              <a:spLocks noChangeArrowheads="1"/>
            </p:cNvSpPr>
            <p:nvPr/>
          </p:nvSpPr>
          <p:spPr bwMode="gray">
            <a:xfrm>
              <a:off x="4480453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7" name="AutoShape 35"/>
            <p:cNvSpPr>
              <a:spLocks noChangeArrowheads="1"/>
            </p:cNvSpPr>
            <p:nvPr/>
          </p:nvSpPr>
          <p:spPr bwMode="gray">
            <a:xfrm>
              <a:off x="6529387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</p:grpSp>
      <p:sp>
        <p:nvSpPr>
          <p:cNvPr id="8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text boxes with paragraph, bullet, and dash points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8561" y="1376361"/>
            <a:ext cx="4358389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560" y="1626041"/>
            <a:ext cx="4358389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5877" y="1376361"/>
            <a:ext cx="43561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95876" y="1626041"/>
            <a:ext cx="43561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50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0849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11778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11777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2706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72705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F2edrJr0u8xjJS5wFwE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e_StvbU.2ilUxqenAM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cPrvkp_UCfZYpSZBzBJ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Z3SNMPPUSNJA6Vwr0Y9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Nf7TywYECbF3xX2Dj51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USL.Teekq.TV4MG7byJ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dNq6wuekGDUwGSKZAFf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5RZ1ne.UCkFBJ_aCWG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t5Ggp5jUyoj6gjF7SQ4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oevLBHLkGZYGPTuSRNF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poEi9l3kWlW_S6SCF.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YT0hR6.0SvUx6BnT90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Ds8D4wyUyzR70VR6nx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qQSQ3D7kSLx3Blnvm2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h1hehj6UWXOi_PfnH5F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jQoIvI8ku.RJyh3vMCk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J97binx0i5J8UPOr93A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.TakVrDUWbKSwDbZGpK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Q4iBO9pEmQU7xMrr1l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NFgm0yKEuM.gZWhN5EO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LseO1dUSWP8cEAzlL2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jsJ7jS4E.l9wBVV1gyp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_6dwvEyE.1sfTYE6fuU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pzEFF13M0WKgd4O5C57_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1296</Words>
  <Application>Microsoft Macintosh PowerPoint</Application>
  <PresentationFormat>Custom</PresentationFormat>
  <Paragraphs>634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等线</vt:lpstr>
      <vt:lpstr>华文楷体</vt:lpstr>
      <vt:lpstr>Arial</vt:lpstr>
      <vt:lpstr>Calibri</vt:lpstr>
      <vt:lpstr>Palatino Linotype</vt:lpstr>
      <vt:lpstr>Times New Roman</vt:lpstr>
      <vt:lpstr>Vrinda</vt:lpstr>
      <vt:lpstr>Wingdings 2</vt:lpstr>
      <vt:lpstr>CR Onlytext</vt:lpstr>
      <vt:lpstr>think-cell Slide</vt:lpstr>
      <vt:lpstr>Data Analysis Project 1.</vt:lpstr>
      <vt:lpstr>Data Analysis Framework</vt:lpstr>
      <vt:lpstr>3.1 Select &amp; Normalize</vt:lpstr>
      <vt:lpstr>Tables – alternative data table</vt:lpstr>
      <vt:lpstr>Tables – table with text</vt:lpstr>
      <vt:lpstr>Tables – table with full column of bullets and dashes</vt:lpstr>
      <vt:lpstr>Tables – chevron table</vt:lpstr>
      <vt:lpstr>Text boxes – two text boxes with paragraph, bullet, and dash points</vt:lpstr>
      <vt:lpstr>Text boxes – three to a slide, with paragraph, bullet, and dash points</vt:lpstr>
      <vt:lpstr>Text boxes – Four to a slide, with paragraph, bullet, and dash points</vt:lpstr>
      <vt:lpstr>Text boxes – two-by-two</vt:lpstr>
      <vt:lpstr>Text boxes – three-by-two</vt:lpstr>
      <vt:lpstr>Text boxes – two columns of numbered points for each point</vt:lpstr>
      <vt:lpstr>Text boxes – two columns of numbered points for each point</vt:lpstr>
      <vt:lpstr>Text boxes – two ways of showing major points</vt:lpstr>
      <vt:lpstr>Text boxes – major points with chevrons</vt:lpstr>
      <vt:lpstr>Text boxes – chevrons with text boxes</vt:lpstr>
      <vt:lpstr>Text boxes – vertical chevrons with text</vt:lpstr>
      <vt:lpstr>Text blocks – two squares</vt:lpstr>
      <vt:lpstr>Text blocks – sources leading to</vt:lpstr>
      <vt:lpstr>Logic trees – executive summary tree</vt:lpstr>
      <vt:lpstr>Steps – two</vt:lpstr>
      <vt:lpstr>Steps –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2024-10-31T04:53:49Z</dcterms:modified>
  <cp:version>112013</cp:version>
</cp:coreProperties>
</file>