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5" r:id="rId2"/>
    <p:sldId id="378" r:id="rId3"/>
    <p:sldId id="379" r:id="rId4"/>
    <p:sldId id="380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32" r:id="rId21"/>
    <p:sldId id="335" r:id="rId22"/>
    <p:sldId id="337" r:id="rId23"/>
    <p:sldId id="377" r:id="rId24"/>
    <p:sldId id="368" r:id="rId25"/>
  </p:sldIdLst>
  <p:sldSz cx="9904413" cy="6859588"/>
  <p:notesSz cx="6797675" cy="9874250"/>
  <p:custDataLst>
    <p:tags r:id="rId28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7" autoAdjust="0"/>
    <p:restoredTop sz="98993" autoAdjust="0"/>
  </p:normalViewPr>
  <p:slideViewPr>
    <p:cSldViewPr snapToObjects="1" showGuides="1">
      <p:cViewPr>
        <p:scale>
          <a:sx n="119" d="100"/>
          <a:sy n="119" d="100"/>
        </p:scale>
        <p:origin x="1192" y="440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10/31/24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4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8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2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6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tags" Target="../tags/tag8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4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4359DEE7-B8A1-E542-9DF8-D297C0303428}"/>
              </a:ext>
            </a:extLst>
          </p:cNvPr>
          <p:cNvSpPr txBox="1">
            <a:spLocks/>
          </p:cNvSpPr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06A902E9-7BB4-6A4F-A437-AC50CC36D2AE}"/>
              </a:ext>
            </a:extLst>
          </p:cNvPr>
          <p:cNvSpPr txBox="1">
            <a:spLocks/>
          </p:cNvSpPr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 Oct 27, 2024</a:t>
            </a: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 Analysis Framework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7FDCB4-145A-A34A-80F1-2157CA6F85C7}"/>
              </a:ext>
            </a:extLst>
          </p:cNvPr>
          <p:cNvSpPr/>
          <p:nvPr/>
        </p:nvSpPr>
        <p:spPr>
          <a:xfrm>
            <a:off x="1453940" y="4074601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柱体 4">
            <a:extLst>
              <a:ext uri="{FF2B5EF4-FFF2-40B4-BE49-F238E27FC236}">
                <a16:creationId xmlns:a16="http://schemas.microsoft.com/office/drawing/2014/main" id="{F0EDBC39-B3DB-A549-A3CB-AF647B5989C8}"/>
              </a:ext>
            </a:extLst>
          </p:cNvPr>
          <p:cNvSpPr/>
          <p:nvPr/>
        </p:nvSpPr>
        <p:spPr>
          <a:xfrm>
            <a:off x="1435856" y="1979718"/>
            <a:ext cx="771782" cy="586883"/>
          </a:xfrm>
          <a:prstGeom prst="can">
            <a:avLst>
              <a:gd name="adj" fmla="val 1346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Daily &amp; Min</a:t>
            </a:r>
            <a:r>
              <a:rPr lang="zh-CN" altLang="en-US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Trading</a:t>
            </a:r>
          </a:p>
          <a:p>
            <a:pPr algn="ctr" defTabSz="742859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897AD-8A69-1640-99B5-68E659E2C4E2}"/>
              </a:ext>
            </a:extLst>
          </p:cNvPr>
          <p:cNvSpPr/>
          <p:nvPr/>
        </p:nvSpPr>
        <p:spPr>
          <a:xfrm>
            <a:off x="1435856" y="1281984"/>
            <a:ext cx="292313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Stocks  of CSI500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柱体 4">
            <a:extLst>
              <a:ext uri="{FF2B5EF4-FFF2-40B4-BE49-F238E27FC236}">
                <a16:creationId xmlns:a16="http://schemas.microsoft.com/office/drawing/2014/main" id="{01905939-3687-0C4E-A7FA-ABAAC56E0A9E}"/>
              </a:ext>
            </a:extLst>
          </p:cNvPr>
          <p:cNvSpPr/>
          <p:nvPr/>
        </p:nvSpPr>
        <p:spPr>
          <a:xfrm>
            <a:off x="2321398" y="1968814"/>
            <a:ext cx="1170130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Fundamental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柱体 4">
            <a:extLst>
              <a:ext uri="{FF2B5EF4-FFF2-40B4-BE49-F238E27FC236}">
                <a16:creationId xmlns:a16="http://schemas.microsoft.com/office/drawing/2014/main" id="{83E24139-E109-CE4B-A4DB-C2D2B709E6B5}"/>
              </a:ext>
            </a:extLst>
          </p:cNvPr>
          <p:cNvSpPr/>
          <p:nvPr/>
        </p:nvSpPr>
        <p:spPr>
          <a:xfrm>
            <a:off x="3602902" y="1968813"/>
            <a:ext cx="756084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Macro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84A89A-3990-564D-AE1E-F66BB6738DF2}"/>
              </a:ext>
            </a:extLst>
          </p:cNvPr>
          <p:cNvSpPr/>
          <p:nvPr/>
        </p:nvSpPr>
        <p:spPr>
          <a:xfrm>
            <a:off x="4709618" y="128198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ollecting Dataset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6">
            <a:extLst>
              <a:ext uri="{FF2B5EF4-FFF2-40B4-BE49-F238E27FC236}">
                <a16:creationId xmlns:a16="http://schemas.microsoft.com/office/drawing/2014/main" id="{39CFCBE4-14C5-5048-ADB3-9E474621FDD1}"/>
              </a:ext>
            </a:extLst>
          </p:cNvPr>
          <p:cNvSpPr/>
          <p:nvPr/>
        </p:nvSpPr>
        <p:spPr>
          <a:xfrm rot="5400000">
            <a:off x="2770029" y="331400"/>
            <a:ext cx="254781" cy="3020052"/>
          </a:xfrm>
          <a:prstGeom prst="leftBrace">
            <a:avLst>
              <a:gd name="adj1" fmla="val 88490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859"/>
            <a:endParaRPr lang="zh-CN" altLang="en-US" sz="146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E98E6CB8-2627-914E-AAFF-D6777370DF4D}"/>
              </a:ext>
            </a:extLst>
          </p:cNvPr>
          <p:cNvSpPr/>
          <p:nvPr/>
        </p:nvSpPr>
        <p:spPr>
          <a:xfrm rot="5400000">
            <a:off x="2770029" y="2424053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4B55AE-C897-4845-8285-51515D98B7E9}"/>
              </a:ext>
            </a:extLst>
          </p:cNvPr>
          <p:cNvGrpSpPr/>
          <p:nvPr/>
        </p:nvGrpSpPr>
        <p:grpSpPr>
          <a:xfrm>
            <a:off x="1451554" y="3012929"/>
            <a:ext cx="2907432" cy="606613"/>
            <a:chOff x="1451554" y="3012929"/>
            <a:chExt cx="2907432" cy="6066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圆柱体 4">
              <a:extLst>
                <a:ext uri="{FF2B5EF4-FFF2-40B4-BE49-F238E27FC236}">
                  <a16:creationId xmlns:a16="http://schemas.microsoft.com/office/drawing/2014/main" id="{C0969A33-0213-3946-8D45-208AA9AFA0E3}"/>
                </a:ext>
              </a:extLst>
            </p:cNvPr>
            <p:cNvSpPr/>
            <p:nvPr/>
          </p:nvSpPr>
          <p:spPr>
            <a:xfrm>
              <a:off x="1451554" y="3032659"/>
              <a:ext cx="756084" cy="586883"/>
            </a:xfrm>
            <a:prstGeom prst="can">
              <a:avLst>
                <a:gd name="adj" fmla="val 134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Trading</a:t>
              </a:r>
            </a:p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柱体 4">
              <a:extLst>
                <a:ext uri="{FF2B5EF4-FFF2-40B4-BE49-F238E27FC236}">
                  <a16:creationId xmlns:a16="http://schemas.microsoft.com/office/drawing/2014/main" id="{BF8F64CC-5785-FF4D-8632-4A57569EC55F}"/>
                </a:ext>
              </a:extLst>
            </p:cNvPr>
            <p:cNvSpPr/>
            <p:nvPr/>
          </p:nvSpPr>
          <p:spPr>
            <a:xfrm>
              <a:off x="2321398" y="3012930"/>
              <a:ext cx="1170130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Fundamental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柱体 4">
              <a:extLst>
                <a:ext uri="{FF2B5EF4-FFF2-40B4-BE49-F238E27FC236}">
                  <a16:creationId xmlns:a16="http://schemas.microsoft.com/office/drawing/2014/main" id="{5312EDEE-3C6E-4C4E-BCEC-5F2B262E9525}"/>
                </a:ext>
              </a:extLst>
            </p:cNvPr>
            <p:cNvSpPr/>
            <p:nvPr/>
          </p:nvSpPr>
          <p:spPr>
            <a:xfrm>
              <a:off x="3602902" y="3012929"/>
              <a:ext cx="756084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Macro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A8F12B-D529-FC42-9BA4-AABB0A2D01BD}"/>
              </a:ext>
            </a:extLst>
          </p:cNvPr>
          <p:cNvSpPr/>
          <p:nvPr/>
        </p:nvSpPr>
        <p:spPr>
          <a:xfrm>
            <a:off x="6775306" y="1276417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Engineering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49588230-8B53-CB4D-8C5E-496595C95874}"/>
              </a:ext>
            </a:extLst>
          </p:cNvPr>
          <p:cNvSpPr/>
          <p:nvPr/>
        </p:nvSpPr>
        <p:spPr>
          <a:xfrm>
            <a:off x="1501561" y="441577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3BC51-3A19-414A-903C-F20F61E0BC20}"/>
              </a:ext>
            </a:extLst>
          </p:cNvPr>
          <p:cNvSpPr txBox="1"/>
          <p:nvPr/>
        </p:nvSpPr>
        <p:spPr>
          <a:xfrm>
            <a:off x="1453938" y="4059285"/>
            <a:ext cx="252700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 Learning Models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🔥</a:t>
            </a:r>
            <a:endParaRPr lang="en-CN" sz="1400" dirty="0"/>
          </a:p>
        </p:txBody>
      </p:sp>
      <p:sp>
        <p:nvSpPr>
          <p:cNvPr id="28" name="矩形: 圆角 113">
            <a:extLst>
              <a:ext uri="{FF2B5EF4-FFF2-40B4-BE49-F238E27FC236}">
                <a16:creationId xmlns:a16="http://schemas.microsoft.com/office/drawing/2014/main" id="{BF32DD4F-2143-3849-A7E3-8B5294836B3C}"/>
              </a:ext>
            </a:extLst>
          </p:cNvPr>
          <p:cNvSpPr/>
          <p:nvPr/>
        </p:nvSpPr>
        <p:spPr>
          <a:xfrm>
            <a:off x="2331213" y="4415684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113">
            <a:extLst>
              <a:ext uri="{FF2B5EF4-FFF2-40B4-BE49-F238E27FC236}">
                <a16:creationId xmlns:a16="http://schemas.microsoft.com/office/drawing/2014/main" id="{B48440E0-D782-314A-975A-E664828F7591}"/>
              </a:ext>
            </a:extLst>
          </p:cNvPr>
          <p:cNvSpPr/>
          <p:nvPr/>
        </p:nvSpPr>
        <p:spPr>
          <a:xfrm>
            <a:off x="3603781" y="441568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113">
            <a:extLst>
              <a:ext uri="{FF2B5EF4-FFF2-40B4-BE49-F238E27FC236}">
                <a16:creationId xmlns:a16="http://schemas.microsoft.com/office/drawing/2014/main" id="{2ACFD9A8-789A-424F-A1A6-EAEF37246A48}"/>
              </a:ext>
            </a:extLst>
          </p:cNvPr>
          <p:cNvSpPr/>
          <p:nvPr/>
        </p:nvSpPr>
        <p:spPr>
          <a:xfrm>
            <a:off x="3039677" y="4418475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8D0856E-EF33-6940-A422-FF7356AFBDC7}"/>
              </a:ext>
            </a:extLst>
          </p:cNvPr>
          <p:cNvSpPr/>
          <p:nvPr/>
        </p:nvSpPr>
        <p:spPr>
          <a:xfrm rot="5400000">
            <a:off x="2779072" y="3505171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D6610A-9542-8C46-8C49-BAA5AC9800DA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 rot="5400000">
            <a:off x="4178316" y="3780482"/>
            <a:ext cx="850756" cy="489416"/>
          </a:xfrm>
          <a:prstGeom prst="bentConnector2">
            <a:avLst/>
          </a:prstGeom>
          <a:ln w="19050" cap="flat">
            <a:solidFill>
              <a:schemeClr val="bg2"/>
            </a:solidFill>
            <a:prstDash val="dash"/>
            <a:miter lim="800000"/>
            <a:headEnd type="none" w="lg" len="lg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体 4">
            <a:extLst>
              <a:ext uri="{FF2B5EF4-FFF2-40B4-BE49-F238E27FC236}">
                <a16:creationId xmlns:a16="http://schemas.microsoft.com/office/drawing/2014/main" id="{799C96FB-072A-F744-A5A5-557844E2765F}"/>
              </a:ext>
            </a:extLst>
          </p:cNvPr>
          <p:cNvSpPr/>
          <p:nvPr/>
        </p:nvSpPr>
        <p:spPr>
          <a:xfrm>
            <a:off x="4470360" y="3012929"/>
            <a:ext cx="756084" cy="586883"/>
          </a:xfrm>
          <a:prstGeom prst="can">
            <a:avLst>
              <a:gd name="adj" fmla="val 1596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Labels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F50FC44-56E4-0C4D-AC68-E99F23585375}"/>
              </a:ext>
            </a:extLst>
          </p:cNvPr>
          <p:cNvSpPr/>
          <p:nvPr/>
        </p:nvSpPr>
        <p:spPr>
          <a:xfrm>
            <a:off x="4709618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bg2"/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Model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480889A-72E3-D94A-A5C7-B427AE17EC61}"/>
              </a:ext>
            </a:extLst>
          </p:cNvPr>
          <p:cNvSpPr/>
          <p:nvPr/>
        </p:nvSpPr>
        <p:spPr>
          <a:xfrm>
            <a:off x="1453940" y="5287819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113">
            <a:extLst>
              <a:ext uri="{FF2B5EF4-FFF2-40B4-BE49-F238E27FC236}">
                <a16:creationId xmlns:a16="http://schemas.microsoft.com/office/drawing/2014/main" id="{22B8EDA8-A249-A745-98B6-748F5CBEAA26}"/>
              </a:ext>
            </a:extLst>
          </p:cNvPr>
          <p:cNvSpPr/>
          <p:nvPr/>
        </p:nvSpPr>
        <p:spPr>
          <a:xfrm>
            <a:off x="1501561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113">
            <a:extLst>
              <a:ext uri="{FF2B5EF4-FFF2-40B4-BE49-F238E27FC236}">
                <a16:creationId xmlns:a16="http://schemas.microsoft.com/office/drawing/2014/main" id="{2A89051F-D278-504A-B8B1-BAE91AA4A4EC}"/>
              </a:ext>
            </a:extLst>
          </p:cNvPr>
          <p:cNvSpPr/>
          <p:nvPr/>
        </p:nvSpPr>
        <p:spPr>
          <a:xfrm>
            <a:off x="2331213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113">
            <a:extLst>
              <a:ext uri="{FF2B5EF4-FFF2-40B4-BE49-F238E27FC236}">
                <a16:creationId xmlns:a16="http://schemas.microsoft.com/office/drawing/2014/main" id="{74835E9B-18D8-554C-8280-734206E4C56F}"/>
              </a:ext>
            </a:extLst>
          </p:cNvPr>
          <p:cNvSpPr/>
          <p:nvPr/>
        </p:nvSpPr>
        <p:spPr>
          <a:xfrm>
            <a:off x="3598247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113">
            <a:extLst>
              <a:ext uri="{FF2B5EF4-FFF2-40B4-BE49-F238E27FC236}">
                <a16:creationId xmlns:a16="http://schemas.microsoft.com/office/drawing/2014/main" id="{8BDC828D-F8F5-834A-A44E-CDCD2AE37426}"/>
              </a:ext>
            </a:extLst>
          </p:cNvPr>
          <p:cNvSpPr/>
          <p:nvPr/>
        </p:nvSpPr>
        <p:spPr>
          <a:xfrm>
            <a:off x="3039677" y="5629270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E530B4-B56E-154E-8704-2F41948C2052}"/>
              </a:ext>
            </a:extLst>
          </p:cNvPr>
          <p:cNvSpPr txBox="1"/>
          <p:nvPr/>
        </p:nvSpPr>
        <p:spPr>
          <a:xfrm>
            <a:off x="1461574" y="5276917"/>
            <a:ext cx="2905046" cy="307777"/>
          </a:xfrm>
          <a:prstGeom prst="rect">
            <a:avLst/>
          </a:prstGeom>
          <a:noFill/>
          <a:ln w="6350" cap="flat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CN" sz="1400" dirty="0"/>
              <a:t>❄️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B8114-1238-A54D-ABC1-B037541DACF7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906463" y="4826535"/>
            <a:ext cx="7634" cy="450382"/>
          </a:xfrm>
          <a:prstGeom prst="straightConnector1">
            <a:avLst/>
          </a:prstGeom>
          <a:ln w="19050" cap="flat">
            <a:solidFill>
              <a:schemeClr val="tx1"/>
            </a:solidFill>
            <a:miter lim="800000"/>
            <a:headEnd type="none" w="med" len="med"/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7B3BBCE-6575-674F-A224-DB12F52C83DB}"/>
              </a:ext>
            </a:extLst>
          </p:cNvPr>
          <p:cNvSpPr/>
          <p:nvPr/>
        </p:nvSpPr>
        <p:spPr>
          <a:xfrm>
            <a:off x="4515311" y="5453093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圆柱体 4">
            <a:extLst>
              <a:ext uri="{FF2B5EF4-FFF2-40B4-BE49-F238E27FC236}">
                <a16:creationId xmlns:a16="http://schemas.microsoft.com/office/drawing/2014/main" id="{F635F003-C674-A441-A9E2-5753D229EC30}"/>
              </a:ext>
            </a:extLst>
          </p:cNvPr>
          <p:cNvSpPr/>
          <p:nvPr/>
        </p:nvSpPr>
        <p:spPr>
          <a:xfrm>
            <a:off x="5130199" y="5287819"/>
            <a:ext cx="1241586" cy="751933"/>
          </a:xfrm>
          <a:prstGeom prst="can">
            <a:avLst>
              <a:gd name="adj" fmla="val 1596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Future 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91A1141-309B-2D42-966B-42BDB7FEE7C9}"/>
              </a:ext>
            </a:extLst>
          </p:cNvPr>
          <p:cNvSpPr/>
          <p:nvPr/>
        </p:nvSpPr>
        <p:spPr>
          <a:xfrm>
            <a:off x="1387394" y="2973396"/>
            <a:ext cx="3020053" cy="699779"/>
          </a:xfrm>
          <a:prstGeom prst="round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B50F2CE-9431-FB4B-A6DA-B433CE077C97}"/>
              </a:ext>
            </a:extLst>
          </p:cNvPr>
          <p:cNvSpPr/>
          <p:nvPr/>
        </p:nvSpPr>
        <p:spPr>
          <a:xfrm>
            <a:off x="6506018" y="5458392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6D7744-550E-4B48-9BDA-4D3FF128B607}"/>
              </a:ext>
            </a:extLst>
          </p:cNvPr>
          <p:cNvSpPr/>
          <p:nvPr/>
        </p:nvSpPr>
        <p:spPr>
          <a:xfrm>
            <a:off x="7107052" y="5276916"/>
            <a:ext cx="1620180" cy="76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Actions</a:t>
            </a:r>
          </a:p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9814FF3-C872-B64B-A732-1AD3C5363631}"/>
              </a:ext>
            </a:extLst>
          </p:cNvPr>
          <p:cNvSpPr/>
          <p:nvPr/>
        </p:nvSpPr>
        <p:spPr>
          <a:xfrm>
            <a:off x="6775305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4" name="Notched Right Arrow 53">
            <a:extLst>
              <a:ext uri="{FF2B5EF4-FFF2-40B4-BE49-F238E27FC236}">
                <a16:creationId xmlns:a16="http://schemas.microsoft.com/office/drawing/2014/main" id="{DC493414-0838-6846-8FFA-F0B2D4F76FD1}"/>
              </a:ext>
            </a:extLst>
          </p:cNvPr>
          <p:cNvSpPr/>
          <p:nvPr/>
        </p:nvSpPr>
        <p:spPr>
          <a:xfrm>
            <a:off x="5475703" y="3071855"/>
            <a:ext cx="566164" cy="477893"/>
          </a:xfrm>
          <a:prstGeom prst="notchedRightArrow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DF741-9DFA-504B-B0C0-EB27C6903985}"/>
              </a:ext>
            </a:extLst>
          </p:cNvPr>
          <p:cNvSpPr/>
          <p:nvPr/>
        </p:nvSpPr>
        <p:spPr>
          <a:xfrm>
            <a:off x="6294283" y="3012929"/>
            <a:ext cx="2432949" cy="586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1308-D995-3B49-99EC-AC558601EA1E}"/>
              </a:ext>
            </a:extLst>
          </p:cNvPr>
          <p:cNvSpPr/>
          <p:nvPr/>
        </p:nvSpPr>
        <p:spPr>
          <a:xfrm>
            <a:off x="4709618" y="2341664"/>
            <a:ext cx="4017614" cy="431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Importances Analysis</a:t>
            </a:r>
          </a:p>
        </p:txBody>
      </p:sp>
      <p:sp>
        <p:nvSpPr>
          <p:cNvPr id="64" name="文本占位符 8">
            <a:extLst>
              <a:ext uri="{FF2B5EF4-FFF2-40B4-BE49-F238E27FC236}">
                <a16:creationId xmlns:a16="http://schemas.microsoft.com/office/drawing/2014/main" id="{905C544C-A58A-5047-8C41-9C1C908F1199}"/>
              </a:ext>
            </a:extLst>
          </p:cNvPr>
          <p:cNvSpPr txBox="1">
            <a:spLocks/>
          </p:cNvSpPr>
          <p:nvPr/>
        </p:nvSpPr>
        <p:spPr>
          <a:xfrm>
            <a:off x="1435856" y="6274690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1. </a:t>
            </a:r>
            <a:r>
              <a:rPr lang="en-US" sz="1400" dirty="0"/>
              <a:t>The Framework of Data Analysis Project 1.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B06B39-8131-7145-9CB7-AB51BF08C24B}"/>
              </a:ext>
            </a:extLst>
          </p:cNvPr>
          <p:cNvSpPr/>
          <p:nvPr/>
        </p:nvSpPr>
        <p:spPr>
          <a:xfrm>
            <a:off x="6294283" y="4069055"/>
            <a:ext cx="2432949" cy="7628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Adjustance for 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Overfitting</a:t>
            </a:r>
          </a:p>
        </p:txBody>
      </p:sp>
      <p:sp>
        <p:nvSpPr>
          <p:cNvPr id="67" name="Notched Right Arrow 66">
            <a:extLst>
              <a:ext uri="{FF2B5EF4-FFF2-40B4-BE49-F238E27FC236}">
                <a16:creationId xmlns:a16="http://schemas.microsoft.com/office/drawing/2014/main" id="{5722FE74-E0AD-CC4F-AEA5-A90B774C261A}"/>
              </a:ext>
            </a:extLst>
          </p:cNvPr>
          <p:cNvSpPr/>
          <p:nvPr/>
        </p:nvSpPr>
        <p:spPr>
          <a:xfrm rot="10800000">
            <a:off x="5192621" y="4211525"/>
            <a:ext cx="566164" cy="477893"/>
          </a:xfrm>
          <a:prstGeom prst="notchedRight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704072-C508-0944-9ADE-885671B70A8C}"/>
              </a:ext>
            </a:extLst>
          </p:cNvPr>
          <p:cNvSpPr txBox="1"/>
          <p:nvPr/>
        </p:nvSpPr>
        <p:spPr>
          <a:xfrm>
            <a:off x="3265272" y="3712807"/>
            <a:ext cx="1584316" cy="292388"/>
          </a:xfrm>
          <a:prstGeom prst="rect">
            <a:avLst/>
          </a:prstGeom>
          <a:noFill/>
          <a:ln w="635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742859"/>
            <a:r>
              <a:rPr lang="en-US" altLang="zh-CN" sz="1300" b="1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Select &amp; Normalize</a:t>
            </a:r>
            <a:endParaRPr lang="zh-CN" altLang="en-US" sz="1300" b="1" i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19CF3F1B-3530-784A-8C03-A4B825233731}"/>
              </a:ext>
            </a:extLst>
          </p:cNvPr>
          <p:cNvSpPr/>
          <p:nvPr/>
        </p:nvSpPr>
        <p:spPr>
          <a:xfrm>
            <a:off x="754649" y="3321781"/>
            <a:ext cx="576064" cy="2307488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20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3.1 Select &amp; Normalize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54E506-A4BF-1045-958A-6DB9BD0761BE}"/>
              </a:ext>
            </a:extLst>
          </p:cNvPr>
          <p:cNvGrpSpPr/>
          <p:nvPr/>
        </p:nvGrpSpPr>
        <p:grpSpPr>
          <a:xfrm>
            <a:off x="392251" y="1870502"/>
            <a:ext cx="4815296" cy="4344003"/>
            <a:chOff x="4781426" y="1665598"/>
            <a:chExt cx="4815296" cy="43440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C53568-2EFC-A843-8FA5-E71CB4211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26" y="1665598"/>
              <a:ext cx="4815296" cy="3697672"/>
            </a:xfrm>
            <a:prstGeom prst="rect">
              <a:avLst/>
            </a:prstGeom>
          </p:spPr>
        </p:pic>
        <p:sp>
          <p:nvSpPr>
            <p:cNvPr id="51" name="文本占位符 8">
              <a:extLst>
                <a:ext uri="{FF2B5EF4-FFF2-40B4-BE49-F238E27FC236}">
                  <a16:creationId xmlns:a16="http://schemas.microsoft.com/office/drawing/2014/main" id="{8EAADE46-A89C-F646-A30D-C4FA5B94AF20}"/>
                </a:ext>
              </a:extLst>
            </p:cNvPr>
            <p:cNvSpPr txBox="1">
              <a:spLocks/>
            </p:cNvSpPr>
            <p:nvPr/>
          </p:nvSpPr>
          <p:spPr>
            <a:xfrm>
              <a:off x="4781426" y="5363270"/>
              <a:ext cx="4815296" cy="6463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US" sz="1400" b="1" dirty="0"/>
                <a:t>Fig 2. </a:t>
              </a:r>
              <a:r>
                <a:rPr lang="en-US" sz="1400" dirty="0"/>
                <a:t>The Distribution of Nan Factors Percentage. We dropped samples where the percentage of </a:t>
              </a:r>
              <a:r>
                <a:rPr lang="en-US" sz="1400" dirty="0" err="1"/>
                <a:t>NaN</a:t>
              </a:r>
              <a:r>
                <a:rPr lang="en-US" sz="1400" dirty="0"/>
                <a:t> factors was greater than 10%.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7C4EFE-7C5E-9746-8290-615FD96D8E8D}"/>
                </a:ext>
              </a:extLst>
            </p:cNvPr>
            <p:cNvCxnSpPr>
              <a:cxnSpLocks/>
            </p:cNvCxnSpPr>
            <p:nvPr/>
          </p:nvCxnSpPr>
          <p:spPr>
            <a:xfrm>
              <a:off x="6284354" y="1665598"/>
              <a:ext cx="0" cy="3456384"/>
            </a:xfrm>
            <a:prstGeom prst="line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6097199C-7DEB-0C42-9216-0E5A2985DC1E}"/>
                </a:ext>
              </a:extLst>
            </p:cNvPr>
            <p:cNvSpPr/>
            <p:nvPr/>
          </p:nvSpPr>
          <p:spPr>
            <a:xfrm rot="2703471">
              <a:off x="7195246" y="3057226"/>
              <a:ext cx="914520" cy="914418"/>
            </a:xfrm>
            <a:prstGeom prst="plus">
              <a:avLst>
                <a:gd name="adj" fmla="val 43665"/>
              </a:avLst>
            </a:prstGeom>
            <a:solidFill>
              <a:srgbClr val="9B1717"/>
            </a:solidFill>
            <a:ln w="6350" cap="flat">
              <a:solidFill>
                <a:srgbClr val="9B1717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790CA8A-D719-7C45-B94B-D34D4DDA6AF3}"/>
              </a:ext>
            </a:extLst>
          </p:cNvPr>
          <p:cNvGrpSpPr/>
          <p:nvPr/>
        </p:nvGrpSpPr>
        <p:grpSpPr>
          <a:xfrm>
            <a:off x="5911145" y="1354031"/>
            <a:ext cx="3623852" cy="5182188"/>
            <a:chOff x="6022085" y="1233550"/>
            <a:chExt cx="3623852" cy="518218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E0490B-CA7A-0840-8BC1-063458407343}"/>
                </a:ext>
              </a:extLst>
            </p:cNvPr>
            <p:cNvSpPr txBox="1"/>
            <p:nvPr/>
          </p:nvSpPr>
          <p:spPr>
            <a:xfrm>
              <a:off x="8030180" y="1839109"/>
              <a:ext cx="1241939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 have too many NaN</a:t>
              </a:r>
              <a:r>
                <a:rPr lang="zh-CN" altLang="en-US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Factors</a:t>
              </a:r>
              <a:endParaRPr lang="en-CN" sz="1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068FE2-BCA0-1242-B0D3-A86D146E4A76}"/>
                </a:ext>
              </a:extLst>
            </p:cNvPr>
            <p:cNvSpPr txBox="1"/>
            <p:nvPr/>
          </p:nvSpPr>
          <p:spPr>
            <a:xfrm>
              <a:off x="6252065" y="1839109"/>
              <a:ext cx="1241931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 have </a:t>
              </a:r>
            </a:p>
            <a:p>
              <a:pPr algn="ctr"/>
              <a:r>
                <a:rPr lang="en-CN" sz="10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 Label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5705312-4B14-534D-90B6-DD334B62EFA0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53" y="1773610"/>
              <a:ext cx="0" cy="535669"/>
            </a:xfrm>
            <a:prstGeom prst="straightConnector1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898968F-A92E-DC40-9230-52A4E4015D3C}"/>
                </a:ext>
              </a:extLst>
            </p:cNvPr>
            <p:cNvCxnSpPr>
              <a:cxnSpLocks/>
            </p:cNvCxnSpPr>
            <p:nvPr/>
          </p:nvCxnSpPr>
          <p:spPr>
            <a:xfrm>
              <a:off x="8052266" y="1773610"/>
              <a:ext cx="0" cy="535669"/>
            </a:xfrm>
            <a:prstGeom prst="straightConnector1">
              <a:avLst/>
            </a:prstGeom>
            <a:ln w="19050" cap="flat">
              <a:solidFill>
                <a:srgbClr val="C00000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9371F0E5-379B-824A-9398-8F3B331F7CFC}"/>
                </a:ext>
              </a:extLst>
            </p:cNvPr>
            <p:cNvSpPr/>
            <p:nvPr/>
          </p:nvSpPr>
          <p:spPr>
            <a:xfrm>
              <a:off x="6252066" y="1233550"/>
              <a:ext cx="3020053" cy="5400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Samples </a:t>
              </a:r>
            </a:p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(500 stocks, 606475 samples)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9154EDEF-C6D9-5440-ADF6-483C38C9BC5C}"/>
                </a:ext>
              </a:extLst>
            </p:cNvPr>
            <p:cNvSpPr/>
            <p:nvPr/>
          </p:nvSpPr>
          <p:spPr>
            <a:xfrm>
              <a:off x="6252066" y="2309279"/>
              <a:ext cx="3020053" cy="5400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Slected Samples 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</a:t>
              </a:r>
              <a:r>
                <a:rPr lang="en-US" altLang="zh-CN" sz="1400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altLang="zh-CN" sz="1400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by 0</a:t>
              </a:r>
              <a:r>
                <a:rPr lang="en-US" altLang="zh-CN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stocks, 449765 samples)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70012F67-1B2F-6340-84F2-2B6C34F06419}"/>
                </a:ext>
              </a:extLst>
            </p:cNvPr>
            <p:cNvSpPr/>
            <p:nvPr/>
          </p:nvSpPr>
          <p:spPr>
            <a:xfrm>
              <a:off x="6252066" y="3384838"/>
              <a:ext cx="3020053" cy="54006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Normed Samples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8C416A7-1F0E-1843-9D9A-DAC64DD3C0EF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7762093" y="2849339"/>
              <a:ext cx="0" cy="535499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prstDash val="dash"/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AD0EAD-0BFE-8540-BA57-961419F37781}"/>
                </a:ext>
              </a:extLst>
            </p:cNvPr>
            <p:cNvSpPr txBox="1"/>
            <p:nvPr/>
          </p:nvSpPr>
          <p:spPr>
            <a:xfrm>
              <a:off x="7834011" y="2934349"/>
              <a:ext cx="1440815" cy="400110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Sectional</a:t>
              </a:r>
            </a:p>
            <a:p>
              <a:pPr algn="ctr"/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Z-Score Normalization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5A37AC1-F5AE-3F4E-902E-47CC7B421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831" y="4010078"/>
              <a:ext cx="2266521" cy="1740465"/>
            </a:xfrm>
            <a:prstGeom prst="rect">
              <a:avLst/>
            </a:prstGeom>
          </p:spPr>
        </p:pic>
        <p:sp>
          <p:nvSpPr>
            <p:cNvPr id="92" name="文本占位符 8">
              <a:extLst>
                <a:ext uri="{FF2B5EF4-FFF2-40B4-BE49-F238E27FC236}">
                  <a16:creationId xmlns:a16="http://schemas.microsoft.com/office/drawing/2014/main" id="{0733D834-9E9B-BF44-BC8C-041A82E6B17B}"/>
                </a:ext>
              </a:extLst>
            </p:cNvPr>
            <p:cNvSpPr txBox="1">
              <a:spLocks/>
            </p:cNvSpPr>
            <p:nvPr/>
          </p:nvSpPr>
          <p:spPr>
            <a:xfrm>
              <a:off x="6022085" y="5769407"/>
              <a:ext cx="3623852" cy="6463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vert="horz" wrap="square" lIns="0" tIns="0" rIns="0" bIns="0" rtlCol="0" anchor="b" anchorCtr="0">
              <a:spAutoFit/>
            </a:bodyPr>
            <a:lstStyle>
              <a:lvl1pPr marL="0" indent="0" algn="l" defTabSz="957925" rtl="0" eaLnBrk="1" latinLnBrk="0" hangingPunct="1">
                <a:lnSpc>
                  <a:spcPct val="90000"/>
                </a:lnSpc>
                <a:spcBef>
                  <a:spcPts val="0"/>
                </a:spcBef>
                <a:buClr>
                  <a:schemeClr val="bg2"/>
                </a:buClr>
                <a:buSzPct val="100000"/>
                <a:buFont typeface="Arial" pitchFamily="34" charset="0"/>
                <a:buNone/>
                <a:defRPr sz="15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1pPr>
              <a:lvl2pPr marL="191585" indent="0" algn="l" defTabSz="957925" rtl="0" eaLnBrk="1" latinLnBrk="0" hangingPunct="1">
                <a:lnSpc>
                  <a:spcPct val="90000"/>
                </a:lnSpc>
                <a:spcBef>
                  <a:spcPts val="943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2pPr>
              <a:lvl3pPr marL="338624" indent="0" algn="l" defTabSz="957925" rtl="0" eaLnBrk="1" latinLnBrk="0" hangingPunct="1">
                <a:lnSpc>
                  <a:spcPct val="90000"/>
                </a:lnSpc>
                <a:spcBef>
                  <a:spcPts val="629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3pPr>
              <a:lvl4pPr marL="535156" indent="0" algn="l" defTabSz="957925" rtl="0" eaLnBrk="1" latinLnBrk="0" hangingPunct="1">
                <a:lnSpc>
                  <a:spcPct val="90000"/>
                </a:lnSpc>
                <a:spcBef>
                  <a:spcPts val="210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4pPr>
              <a:lvl5pPr marL="686388" indent="0" algn="l" defTabSz="957925" rtl="0" eaLnBrk="1" latinLnBrk="0" hangingPunct="1">
                <a:lnSpc>
                  <a:spcPct val="90000"/>
                </a:lnSpc>
                <a:spcBef>
                  <a:spcPts val="105"/>
                </a:spcBef>
                <a:buClr>
                  <a:schemeClr val="bg2"/>
                </a:buClr>
                <a:buFont typeface="Arial" pitchFamily="34" charset="0"/>
                <a:buNone/>
                <a:defRPr sz="1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Arial" pitchFamily="34" charset="0"/>
                </a:defRPr>
              </a:lvl5pPr>
              <a:lvl6pPr marL="2634295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13258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92220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1183" indent="-239481" algn="l" defTabSz="957925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00000"/>
                </a:lnSpc>
              </a:pPr>
              <a:r>
                <a:rPr lang="en-CN" sz="1400" b="1" dirty="0"/>
                <a:t>Fig 3. </a:t>
              </a:r>
              <a:r>
                <a:rPr lang="en-CN" sz="1400" dirty="0"/>
                <a:t>The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Select &amp; Normalize Workflow. We also present the normed data distribution here.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77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3.2 In-Sample &amp; Out-Sample Modeling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40696F4-2D6B-394C-A2C6-79572340C6AE}"/>
              </a:ext>
            </a:extLst>
          </p:cNvPr>
          <p:cNvGrpSpPr/>
          <p:nvPr/>
        </p:nvGrpSpPr>
        <p:grpSpPr>
          <a:xfrm>
            <a:off x="415702" y="1269554"/>
            <a:ext cx="9066396" cy="4932548"/>
            <a:chOff x="530718" y="1161542"/>
            <a:chExt cx="9066396" cy="493254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F695562-7FE3-6948-BCC4-C796B12530B2}"/>
                </a:ext>
              </a:extLst>
            </p:cNvPr>
            <p:cNvSpPr/>
            <p:nvPr/>
          </p:nvSpPr>
          <p:spPr>
            <a:xfrm>
              <a:off x="4564114" y="1358001"/>
              <a:ext cx="2073155" cy="5868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Normed Samples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圆柱体 4">
              <a:extLst>
                <a:ext uri="{FF2B5EF4-FFF2-40B4-BE49-F238E27FC236}">
                  <a16:creationId xmlns:a16="http://schemas.microsoft.com/office/drawing/2014/main" id="{AAFD5A77-5B87-314E-BFD0-1A527C25026C}"/>
                </a:ext>
              </a:extLst>
            </p:cNvPr>
            <p:cNvSpPr/>
            <p:nvPr/>
          </p:nvSpPr>
          <p:spPr>
            <a:xfrm>
              <a:off x="729555" y="1358001"/>
              <a:ext cx="1190292" cy="586883"/>
            </a:xfrm>
            <a:prstGeom prst="can">
              <a:avLst>
                <a:gd name="adj" fmla="val 1596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Normed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圆柱体 4">
              <a:extLst>
                <a:ext uri="{FF2B5EF4-FFF2-40B4-BE49-F238E27FC236}">
                  <a16:creationId xmlns:a16="http://schemas.microsoft.com/office/drawing/2014/main" id="{28F49BF6-34FF-1145-8A1D-E88FD64E5017}"/>
                </a:ext>
              </a:extLst>
            </p:cNvPr>
            <p:cNvSpPr/>
            <p:nvPr/>
          </p:nvSpPr>
          <p:spPr>
            <a:xfrm>
              <a:off x="2176160" y="1358001"/>
              <a:ext cx="1190292" cy="586883"/>
            </a:xfrm>
            <a:prstGeom prst="can">
              <a:avLst>
                <a:gd name="adj" fmla="val 1596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Return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Label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Notched Right Arrow 23">
              <a:extLst>
                <a:ext uri="{FF2B5EF4-FFF2-40B4-BE49-F238E27FC236}">
                  <a16:creationId xmlns:a16="http://schemas.microsoft.com/office/drawing/2014/main" id="{A2553A0D-DC3C-6F43-8F6D-139E282AE7E5}"/>
                </a:ext>
              </a:extLst>
            </p:cNvPr>
            <p:cNvSpPr/>
            <p:nvPr/>
          </p:nvSpPr>
          <p:spPr>
            <a:xfrm>
              <a:off x="3747284" y="1412495"/>
              <a:ext cx="566164" cy="477893"/>
            </a:xfrm>
            <a:prstGeom prst="notch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5BFFDB-9A0C-2446-99FC-E57ACF5788FA}"/>
                </a:ext>
              </a:extLst>
            </p:cNvPr>
            <p:cNvSpPr txBox="1"/>
            <p:nvPr/>
          </p:nvSpPr>
          <p:spPr>
            <a:xfrm>
              <a:off x="6891323" y="1540641"/>
              <a:ext cx="182742" cy="22159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bg2"/>
                </a:buClr>
              </a:pPr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lang="en-CN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FB0F10E-4D5F-1844-9D46-7CBA8D6B0BAE}"/>
                </a:ext>
              </a:extLst>
            </p:cNvPr>
            <p:cNvSpPr/>
            <p:nvPr/>
          </p:nvSpPr>
          <p:spPr>
            <a:xfrm>
              <a:off x="7324731" y="1358001"/>
              <a:ext cx="2073154" cy="58688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AE2B92-10EF-8545-8433-E63A2D96875A}"/>
                </a:ext>
              </a:extLst>
            </p:cNvPr>
            <p:cNvGrpSpPr/>
            <p:nvPr/>
          </p:nvGrpSpPr>
          <p:grpSpPr>
            <a:xfrm>
              <a:off x="7381422" y="1483917"/>
              <a:ext cx="1959771" cy="335045"/>
              <a:chOff x="7333841" y="1474660"/>
              <a:chExt cx="1959771" cy="335045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630C5B1C-2117-2345-AF19-A8382FD7D0CC}"/>
                  </a:ext>
                </a:extLst>
              </p:cNvPr>
              <p:cNvSpPr/>
              <p:nvPr/>
            </p:nvSpPr>
            <p:spPr>
              <a:xfrm>
                <a:off x="7333841" y="1474662"/>
                <a:ext cx="619615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06B033D-6D9A-C040-A966-D54031E87DBE}"/>
                  </a:ext>
                </a:extLst>
              </p:cNvPr>
              <p:cNvSpPr/>
              <p:nvPr/>
            </p:nvSpPr>
            <p:spPr>
              <a:xfrm>
                <a:off x="7998547" y="1474661"/>
                <a:ext cx="624987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AE169D38-22F6-6F42-84C9-CCA469581D22}"/>
                  </a:ext>
                </a:extLst>
              </p:cNvPr>
              <p:cNvSpPr/>
              <p:nvPr/>
            </p:nvSpPr>
            <p:spPr>
              <a:xfrm>
                <a:off x="8668625" y="1474660"/>
                <a:ext cx="624987" cy="335043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EBC9DFA8-F34A-4F4B-99BF-E4954E0BDEC4}"/>
                </a:ext>
              </a:extLst>
            </p:cNvPr>
            <p:cNvCxnSpPr>
              <a:cxnSpLocks/>
              <a:stCxn id="23" idx="3"/>
              <a:endCxn id="33" idx="0"/>
            </p:cNvCxnSpPr>
            <p:nvPr/>
          </p:nvCxnSpPr>
          <p:spPr>
            <a:xfrm rot="16200000" flipH="1">
              <a:off x="3500310" y="1215880"/>
              <a:ext cx="1291981" cy="2749988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chemeClr val="bg2"/>
              </a:solidFill>
              <a:prstDash val="dash"/>
              <a:miter lim="800000"/>
              <a:headEnd type="none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EC9519EA-55C1-AE48-B5B1-C05013E058A0}"/>
                </a:ext>
              </a:extLst>
            </p:cNvPr>
            <p:cNvCxnSpPr>
              <a:cxnSpLocks/>
              <a:stCxn id="23" idx="3"/>
              <a:endCxn id="54" idx="0"/>
            </p:cNvCxnSpPr>
            <p:nvPr/>
          </p:nvCxnSpPr>
          <p:spPr>
            <a:xfrm rot="16200000" flipH="1">
              <a:off x="4722174" y="-5984"/>
              <a:ext cx="1295866" cy="5197602"/>
            </a:xfrm>
            <a:prstGeom prst="bentConnector3">
              <a:avLst>
                <a:gd name="adj1" fmla="val 50000"/>
              </a:avLst>
            </a:prstGeom>
            <a:ln w="19050" cap="flat">
              <a:solidFill>
                <a:schemeClr val="bg2"/>
              </a:solidFill>
              <a:prstDash val="dash"/>
              <a:miter lim="800000"/>
              <a:headEnd type="none" w="lg" len="lg"/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Bent Arrow 49">
              <a:extLst>
                <a:ext uri="{FF2B5EF4-FFF2-40B4-BE49-F238E27FC236}">
                  <a16:creationId xmlns:a16="http://schemas.microsoft.com/office/drawing/2014/main" id="{B3E7CF1B-EF80-1E43-9C94-80826FAB1E95}"/>
                </a:ext>
              </a:extLst>
            </p:cNvPr>
            <p:cNvSpPr/>
            <p:nvPr/>
          </p:nvSpPr>
          <p:spPr>
            <a:xfrm rot="10800000" flipH="1">
              <a:off x="1243794" y="2631204"/>
              <a:ext cx="927572" cy="1389465"/>
            </a:xfrm>
            <a:prstGeom prst="bentArrow">
              <a:avLst>
                <a:gd name="adj1" fmla="val 20267"/>
                <a:gd name="adj2" fmla="val 25000"/>
                <a:gd name="adj3" fmla="val 25000"/>
                <a:gd name="adj4" fmla="val 43750"/>
              </a:avLst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1905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9BAC3D8-304E-8A4A-A7AC-DB00147ED227}"/>
                </a:ext>
              </a:extLst>
            </p:cNvPr>
            <p:cNvSpPr txBox="1"/>
            <p:nvPr/>
          </p:nvSpPr>
          <p:spPr>
            <a:xfrm>
              <a:off x="6912575" y="2096435"/>
              <a:ext cx="2684539" cy="492443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CN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iscrete</a:t>
              </a:r>
              <a:r>
                <a:rPr lang="en-US" sz="13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r>
                <a:rPr lang="en-US" sz="1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0-decrease; 1-no change; 2- increase</a:t>
              </a:r>
              <a:endParaRPr lang="en-CN" sz="13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E2AB9B3-0D7D-284D-B506-2D72733FEC7C}"/>
                </a:ext>
              </a:extLst>
            </p:cNvPr>
            <p:cNvSpPr txBox="1"/>
            <p:nvPr/>
          </p:nvSpPr>
          <p:spPr>
            <a:xfrm>
              <a:off x="4527223" y="2771522"/>
              <a:ext cx="1003397" cy="29238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  <a:endParaRPr lang="en-CN" sz="1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F7F4CA5-453C-0049-B7FF-B4159C7A01CB}"/>
                </a:ext>
              </a:extLst>
            </p:cNvPr>
            <p:cNvSpPr txBox="1"/>
            <p:nvPr/>
          </p:nvSpPr>
          <p:spPr>
            <a:xfrm>
              <a:off x="6966294" y="2771522"/>
              <a:ext cx="1003398" cy="29238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3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  <a:endParaRPr lang="en-CN" sz="13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EC74333-5FDB-FD4E-B392-371ADC972489}"/>
                </a:ext>
              </a:extLst>
            </p:cNvPr>
            <p:cNvGrpSpPr/>
            <p:nvPr/>
          </p:nvGrpSpPr>
          <p:grpSpPr>
            <a:xfrm>
              <a:off x="4527222" y="3236865"/>
              <a:ext cx="4437717" cy="1569298"/>
              <a:chOff x="3552764" y="3062689"/>
              <a:chExt cx="4437717" cy="1569298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43C575-64EE-4F48-AA6D-3B3B8E090D51}"/>
                  </a:ext>
                </a:extLst>
              </p:cNvPr>
              <p:cNvSpPr/>
              <p:nvPr/>
            </p:nvSpPr>
            <p:spPr>
              <a:xfrm>
                <a:off x="3552765" y="3062689"/>
                <a:ext cx="1988141" cy="543186"/>
              </a:xfrm>
              <a:prstGeom prst="roundRect">
                <a:avLst>
                  <a:gd name="adj" fmla="val 1025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Modeling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9F4C6E23-6731-B342-AF61-199A1D1B4EB2}"/>
                  </a:ext>
                </a:extLst>
              </p:cNvPr>
              <p:cNvSpPr/>
              <p:nvPr/>
            </p:nvSpPr>
            <p:spPr>
              <a:xfrm>
                <a:off x="6000379" y="3066574"/>
                <a:ext cx="1988141" cy="539301"/>
              </a:xfrm>
              <a:prstGeom prst="roundRect">
                <a:avLst>
                  <a:gd name="adj" fmla="val 1025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Modeling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12E7D3BC-1279-A646-986A-BA1E3B435FB5}"/>
                  </a:ext>
                </a:extLst>
              </p:cNvPr>
              <p:cNvSpPr/>
              <p:nvPr/>
            </p:nvSpPr>
            <p:spPr>
              <a:xfrm>
                <a:off x="3552764" y="4088801"/>
                <a:ext cx="1988141" cy="543186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Prediction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E6781791-E31B-F844-8620-F9B8E0C1B1AD}"/>
                  </a:ext>
                </a:extLst>
              </p:cNvPr>
              <p:cNvSpPr/>
              <p:nvPr/>
            </p:nvSpPr>
            <p:spPr>
              <a:xfrm>
                <a:off x="6002340" y="4088801"/>
                <a:ext cx="1988141" cy="543186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tx1"/>
                </a:solidFill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Discrete Prediction</a:t>
                </a:r>
              </a:p>
            </p:txBody>
          </p:sp>
        </p:grpSp>
        <p:sp>
          <p:nvSpPr>
            <p:cNvPr id="94" name="Chevron 93">
              <a:extLst>
                <a:ext uri="{FF2B5EF4-FFF2-40B4-BE49-F238E27FC236}">
                  <a16:creationId xmlns:a16="http://schemas.microsoft.com/office/drawing/2014/main" id="{81366AAB-6334-7145-AF60-78D95444D4D1}"/>
                </a:ext>
              </a:extLst>
            </p:cNvPr>
            <p:cNvSpPr/>
            <p:nvPr/>
          </p:nvSpPr>
          <p:spPr>
            <a:xfrm rot="5400000">
              <a:off x="6622372" y="4763437"/>
              <a:ext cx="254782" cy="68803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solidFill>
                <a:schemeClr val="accent5">
                  <a:lumMod val="20000"/>
                  <a:lumOff val="80000"/>
                </a:schemeClr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CN" sz="140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F565C7C-5305-0C43-A3FE-803DE74831A8}"/>
                </a:ext>
              </a:extLst>
            </p:cNvPr>
            <p:cNvSpPr/>
            <p:nvPr/>
          </p:nvSpPr>
          <p:spPr>
            <a:xfrm>
              <a:off x="5530620" y="5350748"/>
              <a:ext cx="2438289" cy="543186"/>
            </a:xfrm>
            <a:prstGeom prst="roundRect">
              <a:avLst>
                <a:gd name="adj" fmla="val 10252"/>
              </a:avLst>
            </a:prstGeom>
            <a:solidFill>
              <a:schemeClr val="bg2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CN" sz="1400" b="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F1 Score &amp; ACC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B895BFF-06B1-3345-860B-A44E7EBF07F6}"/>
                </a:ext>
              </a:extLst>
            </p:cNvPr>
            <p:cNvCxnSpPr>
              <a:stCxn id="33" idx="2"/>
              <a:endCxn id="74" idx="0"/>
            </p:cNvCxnSpPr>
            <p:nvPr/>
          </p:nvCxnSpPr>
          <p:spPr>
            <a:xfrm flipH="1">
              <a:off x="5521293" y="3780051"/>
              <a:ext cx="1" cy="482926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C70DF66-6346-6C4A-9563-3BAB4152653A}"/>
                </a:ext>
              </a:extLst>
            </p:cNvPr>
            <p:cNvCxnSpPr>
              <a:cxnSpLocks/>
              <a:stCxn id="54" idx="2"/>
              <a:endCxn id="75" idx="0"/>
            </p:cNvCxnSpPr>
            <p:nvPr/>
          </p:nvCxnSpPr>
          <p:spPr>
            <a:xfrm>
              <a:off x="7968908" y="3780051"/>
              <a:ext cx="1961" cy="482926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99DE63-F1FA-B84B-9C19-1B0D576A7CA1}"/>
                </a:ext>
              </a:extLst>
            </p:cNvPr>
            <p:cNvSpPr/>
            <p:nvPr/>
          </p:nvSpPr>
          <p:spPr>
            <a:xfrm>
              <a:off x="530718" y="1161542"/>
              <a:ext cx="9066004" cy="4932548"/>
            </a:xfrm>
            <a:prstGeom prst="rect">
              <a:avLst/>
            </a:prstGeom>
            <a:noFill/>
            <a:ln w="19050" cap="flat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900"/>
                </a:spcBef>
              </a:pPr>
              <a:endParaRPr lang="en-CN" sz="14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5DB0606-7B7C-024B-B635-6C7720899E00}"/>
                </a:ext>
              </a:extLst>
            </p:cNvPr>
            <p:cNvSpPr/>
            <p:nvPr/>
          </p:nvSpPr>
          <p:spPr>
            <a:xfrm>
              <a:off x="842595" y="4662488"/>
              <a:ext cx="2456940" cy="5868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Samples to Train/Valid/Test</a:t>
              </a:r>
            </a:p>
            <a:p>
              <a:pPr algn="ctr"/>
              <a:r>
                <a:rPr lang="en-CN" sz="1200" b="0" i="0" u="none" strike="noStrike" dirty="0">
                  <a:solidFill>
                    <a:srgbClr val="191B1F"/>
                  </a:solidFill>
                  <a:effectLst/>
                  <a:latin typeface="-apple-system"/>
                </a:rPr>
                <a:t>➸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In-Sample Modeling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C152BA4E-C2FC-814B-9EE2-330616475EA4}"/>
                </a:ext>
              </a:extLst>
            </p:cNvPr>
            <p:cNvSpPr/>
            <p:nvPr/>
          </p:nvSpPr>
          <p:spPr>
            <a:xfrm>
              <a:off x="842595" y="5316536"/>
              <a:ext cx="2456942" cy="58688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to Train/Valid/Test</a:t>
              </a:r>
            </a:p>
            <a:p>
              <a:pPr algn="ctr"/>
              <a:r>
                <a:rPr lang="en-CN" sz="1200" b="0" i="0" u="none" strike="noStrike" dirty="0">
                  <a:solidFill>
                    <a:srgbClr val="191B1F"/>
                  </a:solidFill>
                  <a:effectLst/>
                  <a:latin typeface="-apple-system"/>
                </a:rPr>
                <a:t>➸</a:t>
              </a:r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Out-Sample Modeling</a:t>
              </a:r>
              <a:endParaRPr lang="en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文本占位符 8">
            <a:extLst>
              <a:ext uri="{FF2B5EF4-FFF2-40B4-BE49-F238E27FC236}">
                <a16:creationId xmlns:a16="http://schemas.microsoft.com/office/drawing/2014/main" id="{7A2E5D69-9076-4B4C-A1EA-BDDF9C38CBC2}"/>
              </a:ext>
            </a:extLst>
          </p:cNvPr>
          <p:cNvSpPr txBox="1">
            <a:spLocks/>
          </p:cNvSpPr>
          <p:nvPr/>
        </p:nvSpPr>
        <p:spPr>
          <a:xfrm>
            <a:off x="1633072" y="6393981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</a:t>
            </a:r>
            <a:r>
              <a:rPr lang="en-US" altLang="zh-CN" sz="1400" b="1" dirty="0"/>
              <a:t>4</a:t>
            </a:r>
            <a:r>
              <a:rPr lang="en-US" sz="1400" b="1" dirty="0"/>
              <a:t>. </a:t>
            </a:r>
            <a:r>
              <a:rPr lang="en-US" sz="1400" dirty="0"/>
              <a:t>In</a:t>
            </a:r>
            <a:r>
              <a:rPr lang="en-US" altLang="zh-CN" sz="1400" dirty="0"/>
              <a:t>-Sample and Out-Sample Modeling Framework</a:t>
            </a:r>
            <a:r>
              <a:rPr lang="en-US" sz="1400" dirty="0"/>
              <a:t>.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1212D74-A70A-704B-8A9E-85FC61177B4A}"/>
              </a:ext>
            </a:extLst>
          </p:cNvPr>
          <p:cNvSpPr txBox="1"/>
          <p:nvPr/>
        </p:nvSpPr>
        <p:spPr>
          <a:xfrm>
            <a:off x="7216697" y="5006372"/>
            <a:ext cx="1274388" cy="43088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buClr>
                <a:schemeClr val="bg2"/>
              </a:buClr>
            </a:pPr>
            <a:r>
              <a:rPr lang="en-C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Label to</a:t>
            </a:r>
          </a:p>
          <a:p>
            <a:pPr algn="ctr">
              <a:buClr>
                <a:schemeClr val="bg2"/>
              </a:buClr>
            </a:pPr>
            <a:r>
              <a:rPr lang="en-CN" sz="1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Metrics</a:t>
            </a:r>
          </a:p>
        </p:txBody>
      </p:sp>
    </p:spTree>
    <p:extLst>
      <p:ext uri="{BB962C8B-B14F-4D97-AF65-F5344CB8AC3E}">
        <p14:creationId xmlns:p14="http://schemas.microsoft.com/office/powerpoint/2010/main" val="259674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1391</Words>
  <Application>Microsoft Macintosh PowerPoint</Application>
  <PresentationFormat>Custom</PresentationFormat>
  <Paragraphs>661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-apple-system</vt:lpstr>
      <vt:lpstr>等线</vt:lpstr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Data Analysis Framework</vt:lpstr>
      <vt:lpstr>3.1 Select &amp; Normalize</vt:lpstr>
      <vt:lpstr>3.2 In-Sample &amp; Out-Sample Modeling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2024-10-31T06:03:53Z</dcterms:modified>
  <cp:version>112013</cp:version>
</cp:coreProperties>
</file>