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08C4-BEF2-0F4F-83FC-C18AFBE9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DBBDB-43AA-E845-AE73-C7D7C29CB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5D1BE-9EAD-8E4B-B520-DB47D20B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F7F0-4458-EE49-8BC5-ED61CFEA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21C4-D9AA-474E-9C18-EA147C18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965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07EC-1CDA-A94E-BA69-391FD44D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A06B9-6071-D64E-88D7-DA441863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6D13-1000-324B-A5B1-CCC3BE3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B6EA-E70A-6149-A244-04A4434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DC22-5A9B-3C49-BF08-EAC0CB8B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65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3B95C-5626-D44E-A3A9-74BC0FCA7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D014D-FA85-6445-BCE3-46943D87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5C8C-E32A-9043-B5BD-E08C320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268E-E7A4-7244-A750-454E6A24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8B0C-6F1E-324A-A210-8DB12C60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07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9E13-B68E-5841-9B0F-3AC03752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4FD4-EAD7-084D-B4DA-E9EA64E6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A258-913A-C244-8F8E-8B093539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F7A5-F86A-4F4B-8664-055EFA5B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8C11-F9D0-124F-A0E1-C3A5AB80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917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C17B-60A2-6D4F-92C4-A281AE4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9C5B-26C6-D643-BFFC-7A6E2FB8E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F958-C9D4-AB4B-8350-8F2A177E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7236-9DBF-4E49-A8CC-2A8DAC47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6897-AB97-2141-8764-543592A4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655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19F9-7A2D-FA4B-960C-CBDD0202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EA62-F6D2-1742-8B4D-4F1055215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4FBC3-7073-F940-9325-DBB892A8C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E3E8B-6B97-9D4B-B3D2-D9E977DD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5828D-E52F-324A-ACBE-80A3FA5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80768-DD0B-154A-BCE4-5994E296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81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BAEF-482C-9548-84C3-E3EA9674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6699-165D-FA40-A6CB-8CAE14A6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66948-90C8-BE46-B193-CF701B022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DFBA7-6901-BE42-AADB-EDFBE5C1D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85A3A-4BD0-1D48-B0C5-12BCAFDCA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B17D8-932B-E84E-8F03-BEF88128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74D2D-A767-4A43-AAAC-60394B51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C3F59-483F-6042-8455-0CA00F8F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0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2B26-D54C-0C43-8A20-F678FA1B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6ED44-E4F9-9F41-885C-B9AF47DF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9CCC2-2E1A-1C4F-98FE-68467AAA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0D2C1-7669-F945-97EE-31F68FF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211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13FF3-226B-AB4B-A3F5-20E7655A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39811-190A-084C-AA54-E0D88523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F82C4-6546-CA48-9BB5-344CC07A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036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787C-998B-AB46-8580-2B53924D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40B7-6BA9-CE43-9B2F-A3F65839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C796-DF07-844C-BEEE-E860F18C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73F0-7CE0-6A40-BA83-32CD09EB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F386-ACD4-A742-9EBD-9D41599B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C2EF-3E89-7045-97B9-E00795E3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99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3282-3D56-1B4D-8B9C-5AA1C5C3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5511D-4B9B-8443-9696-E61C8E62A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31B7-70A1-DF41-988C-481DAE50E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49255-1B25-9D46-843D-3ACCDDC0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2A531-E0F5-F547-A6FA-9C74619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41C1-2883-E14F-9FB2-BFE59C6D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884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113E1-6B71-5843-B261-19BB1483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C56AF-2A0C-2A4D-A0F1-1FDE5D74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CD03-39FA-764D-B109-C26BE8C49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CBD0-9B2A-6340-A7BD-A043B131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A8AE-F336-BA46-B9B7-D804FBAC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945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E9C9BB-8751-EC49-918E-D1B8D2DDF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 DATA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2150-151A-0941-93B4-7142DCB5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398"/>
            <a:ext cx="4110746" cy="2725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B02739-88C2-B645-804B-F68B7462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06" y="2066398"/>
            <a:ext cx="4018988" cy="2725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38A693-2C05-0E48-8F71-7E074E5BDFC7}"/>
              </a:ext>
            </a:extLst>
          </p:cNvPr>
          <p:cNvSpPr txBox="1"/>
          <p:nvPr/>
        </p:nvSpPr>
        <p:spPr>
          <a:xfrm>
            <a:off x="0" y="4791602"/>
            <a:ext cx="4086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 elect distribution (kW*15min)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69AAD-5BBA-A846-893C-0CDDA94CF936}"/>
              </a:ext>
            </a:extLst>
          </p:cNvPr>
          <p:cNvSpPr txBox="1"/>
          <p:nvPr/>
        </p:nvSpPr>
        <p:spPr>
          <a:xfrm>
            <a:off x="4110746" y="4791602"/>
            <a:ext cx="399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aw elect distribution (kW*h)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10757-1A61-E247-B2C4-CD0518F0D10F}"/>
              </a:ext>
            </a:extLst>
          </p:cNvPr>
          <p:cNvSpPr txBox="1"/>
          <p:nvPr/>
        </p:nvSpPr>
        <p:spPr>
          <a:xfrm>
            <a:off x="8105494" y="4791602"/>
            <a:ext cx="377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dj elect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C05BF-E3D7-BC4C-B60C-C40CBF861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494" y="2066398"/>
            <a:ext cx="3771242" cy="27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7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2C2F330-35B1-7C4B-A345-8302436E7F36}"/>
              </a:ext>
            </a:extLst>
          </p:cNvPr>
          <p:cNvSpPr/>
          <p:nvPr/>
        </p:nvSpPr>
        <p:spPr>
          <a:xfrm>
            <a:off x="2390024" y="1131168"/>
            <a:ext cx="9263993" cy="2796369"/>
          </a:xfrm>
          <a:prstGeom prst="roundRect">
            <a:avLst>
              <a:gd name="adj" fmla="val 3588"/>
            </a:avLst>
          </a:prstGeom>
          <a:solidFill>
            <a:schemeClr val="accent6">
              <a:lumMod val="20000"/>
              <a:lumOff val="80000"/>
              <a:alpha val="50020"/>
            </a:schemeClr>
          </a:solidFill>
          <a:ln w="1905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9BF58D4-3213-334D-A6CB-825CC88E9341}"/>
              </a:ext>
            </a:extLst>
          </p:cNvPr>
          <p:cNvSpPr/>
          <p:nvPr/>
        </p:nvSpPr>
        <p:spPr>
          <a:xfrm>
            <a:off x="3423804" y="2312196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0D6B74-5738-FD43-A3C1-74E32B04D908}"/>
              </a:ext>
            </a:extLst>
          </p:cNvPr>
          <p:cNvSpPr txBox="1"/>
          <p:nvPr/>
        </p:nvSpPr>
        <p:spPr>
          <a:xfrm>
            <a:off x="2472084" y="709869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8A3343-BA46-2D44-836D-CEA233084213}"/>
              </a:ext>
            </a:extLst>
          </p:cNvPr>
          <p:cNvCxnSpPr>
            <a:cxnSpLocks/>
            <a:stCxn id="61" idx="2"/>
            <a:endCxn id="102" idx="0"/>
          </p:cNvCxnSpPr>
          <p:nvPr/>
        </p:nvCxnSpPr>
        <p:spPr>
          <a:xfrm>
            <a:off x="3150582" y="1017646"/>
            <a:ext cx="0" cy="49202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790DB0C-8E47-5649-B34A-439BE49192AD}"/>
              </a:ext>
            </a:extLst>
          </p:cNvPr>
          <p:cNvSpPr/>
          <p:nvPr/>
        </p:nvSpPr>
        <p:spPr>
          <a:xfrm>
            <a:off x="4546742" y="1513403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B2AE91-6E98-ED47-BFDF-DC397555084F}"/>
              </a:ext>
            </a:extLst>
          </p:cNvPr>
          <p:cNvSpPr txBox="1"/>
          <p:nvPr/>
        </p:nvSpPr>
        <p:spPr>
          <a:xfrm>
            <a:off x="4546741" y="710055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59C866-C1FB-FF4A-B5DA-5F627624B430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5225239" y="1017832"/>
            <a:ext cx="1" cy="49557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026EB36-E1A7-4240-9DE9-0C4FCDB718F0}"/>
              </a:ext>
            </a:extLst>
          </p:cNvPr>
          <p:cNvCxnSpPr>
            <a:cxnSpLocks/>
            <a:stCxn id="102" idx="2"/>
            <a:endCxn id="60" idx="1"/>
          </p:cNvCxnSpPr>
          <p:nvPr/>
        </p:nvCxnSpPr>
        <p:spPr>
          <a:xfrm rot="16200000" flipH="1">
            <a:off x="2926714" y="2126564"/>
            <a:ext cx="720958" cy="273222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A48C2578-5FEF-BA43-9082-2B3CE8C260CC}"/>
              </a:ext>
            </a:extLst>
          </p:cNvPr>
          <p:cNvSpPr/>
          <p:nvPr/>
        </p:nvSpPr>
        <p:spPr>
          <a:xfrm>
            <a:off x="5064818" y="2464711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1EF4815-DC22-694B-A326-2A72EEE71E1A}"/>
              </a:ext>
            </a:extLst>
          </p:cNvPr>
          <p:cNvCxnSpPr>
            <a:cxnSpLocks/>
            <a:stCxn id="70" idx="2"/>
            <a:endCxn id="70" idx="6"/>
          </p:cNvCxnSpPr>
          <p:nvPr/>
        </p:nvCxnSpPr>
        <p:spPr>
          <a:xfrm>
            <a:off x="5064818" y="2625131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1119267-C046-9548-BF8F-FABB71542385}"/>
              </a:ext>
            </a:extLst>
          </p:cNvPr>
          <p:cNvSpPr/>
          <p:nvPr/>
        </p:nvSpPr>
        <p:spPr>
          <a:xfrm>
            <a:off x="2472084" y="1509670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/>
              <p:nvPr/>
            </p:nvSpPr>
            <p:spPr>
              <a:xfrm>
                <a:off x="3198412" y="1182235"/>
                <a:ext cx="1125052" cy="244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412" y="1182235"/>
                <a:ext cx="1125052" cy="244426"/>
              </a:xfrm>
              <a:prstGeom prst="rect">
                <a:avLst/>
              </a:prstGeom>
              <a:blipFill>
                <a:blip r:embed="rId2"/>
                <a:stretch>
                  <a:fillRect l="-3371" t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9D62214-B8BB-0E48-9713-BC406B091B3C}"/>
              </a:ext>
            </a:extLst>
          </p:cNvPr>
          <p:cNvCxnSpPr>
            <a:cxnSpLocks/>
            <a:stCxn id="60" idx="3"/>
            <a:endCxn id="70" idx="2"/>
          </p:cNvCxnSpPr>
          <p:nvPr/>
        </p:nvCxnSpPr>
        <p:spPr>
          <a:xfrm>
            <a:off x="4780799" y="2623654"/>
            <a:ext cx="284019" cy="147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/>
              <p:nvPr/>
            </p:nvSpPr>
            <p:spPr>
              <a:xfrm>
                <a:off x="3198412" y="1988518"/>
                <a:ext cx="1038682" cy="219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412" y="1988518"/>
                <a:ext cx="1038682" cy="219227"/>
              </a:xfrm>
              <a:prstGeom prst="rect">
                <a:avLst/>
              </a:prstGeom>
              <a:blipFill>
                <a:blip r:embed="rId3"/>
                <a:stretch>
                  <a:fillRect l="-4878" r="-122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BAA1478-A21F-5746-80B8-E7C58E8E7F45}"/>
              </a:ext>
            </a:extLst>
          </p:cNvPr>
          <p:cNvCxnSpPr>
            <a:cxnSpLocks/>
            <a:stCxn id="63" idx="2"/>
            <a:endCxn id="70" idx="0"/>
          </p:cNvCxnSpPr>
          <p:nvPr/>
        </p:nvCxnSpPr>
        <p:spPr>
          <a:xfrm flipH="1">
            <a:off x="5225238" y="1906429"/>
            <a:ext cx="2" cy="55828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DFC7AF5-9D19-424C-93AA-78E37C941D62}"/>
                  </a:ext>
                </a:extLst>
              </p:cNvPr>
              <p:cNvSpPr txBox="1"/>
              <p:nvPr/>
            </p:nvSpPr>
            <p:spPr>
              <a:xfrm>
                <a:off x="2905762" y="2513457"/>
                <a:ext cx="2424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DFC7AF5-9D19-424C-93AA-78E37C941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62" y="2513457"/>
                <a:ext cx="242438" cy="215444"/>
              </a:xfrm>
              <a:prstGeom prst="rect">
                <a:avLst/>
              </a:prstGeom>
              <a:blipFill>
                <a:blip r:embed="rId4"/>
                <a:stretch>
                  <a:fillRect l="-10000" r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F256E52-8C40-8B4D-9145-9F481342C31F}"/>
                  </a:ext>
                </a:extLst>
              </p:cNvPr>
              <p:cNvSpPr txBox="1"/>
              <p:nvPr/>
            </p:nvSpPr>
            <p:spPr>
              <a:xfrm>
                <a:off x="4802312" y="2408209"/>
                <a:ext cx="2408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F256E52-8C40-8B4D-9145-9F481342C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312" y="2408209"/>
                <a:ext cx="240835" cy="215444"/>
              </a:xfrm>
              <a:prstGeom prst="rect">
                <a:avLst/>
              </a:prstGeom>
              <a:blipFill>
                <a:blip r:embed="rId5"/>
                <a:stretch>
                  <a:fillRect l="-21053" r="-5263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8F3FA7BA-AF86-D342-9E66-D02EE82D4421}"/>
              </a:ext>
            </a:extLst>
          </p:cNvPr>
          <p:cNvCxnSpPr>
            <a:cxnSpLocks/>
            <a:stCxn id="70" idx="4"/>
            <a:endCxn id="137" idx="1"/>
          </p:cNvCxnSpPr>
          <p:nvPr/>
        </p:nvCxnSpPr>
        <p:spPr>
          <a:xfrm rot="16200000" flipH="1">
            <a:off x="5287634" y="2723153"/>
            <a:ext cx="151329" cy="27612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/>
              <p:nvPr/>
            </p:nvSpPr>
            <p:spPr>
              <a:xfrm>
                <a:off x="5273068" y="1182235"/>
                <a:ext cx="1173783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68" y="1182235"/>
                <a:ext cx="1173783" cy="244939"/>
              </a:xfrm>
              <a:prstGeom prst="rect">
                <a:avLst/>
              </a:prstGeom>
              <a:blipFill>
                <a:blip r:embed="rId6"/>
                <a:stretch>
                  <a:fillRect l="-1075" b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/>
              <p:nvPr/>
            </p:nvSpPr>
            <p:spPr>
              <a:xfrm>
                <a:off x="5272117" y="1985456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117" y="1985456"/>
                <a:ext cx="1049710" cy="215444"/>
              </a:xfrm>
              <a:prstGeom prst="rect">
                <a:avLst/>
              </a:prstGeom>
              <a:blipFill>
                <a:blip r:embed="rId7"/>
                <a:stretch>
                  <a:fillRect l="-3614" r="-1205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33E92118-4AA5-3B46-8226-6146189C9D35}"/>
              </a:ext>
            </a:extLst>
          </p:cNvPr>
          <p:cNvSpPr/>
          <p:nvPr/>
        </p:nvSpPr>
        <p:spPr>
          <a:xfrm>
            <a:off x="5501359" y="2625421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B325E2A-970F-5143-AB7E-5406AA1F2584}"/>
                  </a:ext>
                </a:extLst>
              </p:cNvPr>
              <p:cNvSpPr txBox="1"/>
              <p:nvPr/>
            </p:nvSpPr>
            <p:spPr>
              <a:xfrm>
                <a:off x="4979357" y="2834482"/>
                <a:ext cx="240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B325E2A-970F-5143-AB7E-5406AA1F2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357" y="2834482"/>
                <a:ext cx="240772" cy="215444"/>
              </a:xfrm>
              <a:prstGeom prst="rect">
                <a:avLst/>
              </a:prstGeom>
              <a:blipFill>
                <a:blip r:embed="rId8"/>
                <a:stretch>
                  <a:fillRect l="-21053" r="-526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Oval 147">
            <a:extLst>
              <a:ext uri="{FF2B5EF4-FFF2-40B4-BE49-F238E27FC236}">
                <a16:creationId xmlns:a16="http://schemas.microsoft.com/office/drawing/2014/main" id="{1EC120F5-66C2-BF4E-8C1A-AAE72BEAB0A3}"/>
              </a:ext>
            </a:extLst>
          </p:cNvPr>
          <p:cNvSpPr/>
          <p:nvPr/>
        </p:nvSpPr>
        <p:spPr>
          <a:xfrm>
            <a:off x="7139475" y="2774690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754DFD1-6E6E-8747-8DCB-9CFBA0CBB947}"/>
              </a:ext>
            </a:extLst>
          </p:cNvPr>
          <p:cNvCxnSpPr>
            <a:cxnSpLocks/>
            <a:stCxn id="148" idx="2"/>
            <a:endCxn id="148" idx="6"/>
          </p:cNvCxnSpPr>
          <p:nvPr/>
        </p:nvCxnSpPr>
        <p:spPr>
          <a:xfrm>
            <a:off x="7139475" y="2935110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B180520-744A-3841-A579-7BDF72833B8E}"/>
              </a:ext>
            </a:extLst>
          </p:cNvPr>
          <p:cNvCxnSpPr>
            <a:cxnSpLocks/>
            <a:stCxn id="137" idx="3"/>
            <a:endCxn id="148" idx="2"/>
          </p:cNvCxnSpPr>
          <p:nvPr/>
        </p:nvCxnSpPr>
        <p:spPr>
          <a:xfrm flipV="1">
            <a:off x="6858354" y="2935110"/>
            <a:ext cx="281121" cy="17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5C50AD-23C5-8047-BE21-C47A93BDA234}"/>
                  </a:ext>
                </a:extLst>
              </p:cNvPr>
              <p:cNvSpPr txBox="1"/>
              <p:nvPr/>
            </p:nvSpPr>
            <p:spPr>
              <a:xfrm>
                <a:off x="6884575" y="2719665"/>
                <a:ext cx="244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5C50AD-23C5-8047-BE21-C47A93BDA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575" y="2719665"/>
                <a:ext cx="244682" cy="215444"/>
              </a:xfrm>
              <a:prstGeom prst="rect">
                <a:avLst/>
              </a:prstGeom>
              <a:blipFill>
                <a:blip r:embed="rId9"/>
                <a:stretch>
                  <a:fillRect l="-9524" r="-4762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00E98EB4-7DA5-E042-AF1D-64B90A55D738}"/>
              </a:ext>
            </a:extLst>
          </p:cNvPr>
          <p:cNvSpPr/>
          <p:nvPr/>
        </p:nvSpPr>
        <p:spPr>
          <a:xfrm>
            <a:off x="7976176" y="3088158"/>
            <a:ext cx="1267054" cy="320839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16AA360-DED9-B942-B892-2215E2355B30}"/>
              </a:ext>
            </a:extLst>
          </p:cNvPr>
          <p:cNvSpPr/>
          <p:nvPr/>
        </p:nvSpPr>
        <p:spPr>
          <a:xfrm>
            <a:off x="6621398" y="1513403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9790D89-6284-9B49-B04D-1369FDE4DF1C}"/>
              </a:ext>
            </a:extLst>
          </p:cNvPr>
          <p:cNvCxnSpPr>
            <a:cxnSpLocks/>
            <a:stCxn id="166" idx="2"/>
            <a:endCxn id="148" idx="0"/>
          </p:cNvCxnSpPr>
          <p:nvPr/>
        </p:nvCxnSpPr>
        <p:spPr>
          <a:xfrm flipH="1">
            <a:off x="7299895" y="1906429"/>
            <a:ext cx="1" cy="86826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609D041-908C-D945-B1EC-30D39A49F81D}"/>
              </a:ext>
            </a:extLst>
          </p:cNvPr>
          <p:cNvSpPr txBox="1"/>
          <p:nvPr/>
        </p:nvSpPr>
        <p:spPr>
          <a:xfrm>
            <a:off x="6621398" y="705957"/>
            <a:ext cx="135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更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4206A86-A697-C34B-ADBA-7781C1EEFB20}"/>
              </a:ext>
            </a:extLst>
          </p:cNvPr>
          <p:cNvCxnSpPr>
            <a:cxnSpLocks/>
            <a:stCxn id="177" idx="2"/>
            <a:endCxn id="166" idx="0"/>
          </p:cNvCxnSpPr>
          <p:nvPr/>
        </p:nvCxnSpPr>
        <p:spPr>
          <a:xfrm>
            <a:off x="7299895" y="1013734"/>
            <a:ext cx="1" cy="4996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/>
              <p:nvPr/>
            </p:nvSpPr>
            <p:spPr>
              <a:xfrm>
                <a:off x="7347723" y="1177927"/>
                <a:ext cx="1128899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723" y="1177927"/>
                <a:ext cx="1128899" cy="244939"/>
              </a:xfrm>
              <a:prstGeom prst="rect">
                <a:avLst/>
              </a:prstGeom>
              <a:blipFill>
                <a:blip r:embed="rId10"/>
                <a:stretch>
                  <a:fillRect l="-2222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/>
              <p:nvPr/>
            </p:nvSpPr>
            <p:spPr>
              <a:xfrm>
                <a:off x="7346772" y="1980515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772" y="1980515"/>
                <a:ext cx="1049710" cy="215444"/>
              </a:xfrm>
              <a:prstGeom prst="rect">
                <a:avLst/>
              </a:prstGeom>
              <a:blipFill>
                <a:blip r:embed="rId11"/>
                <a:stretch>
                  <a:fillRect l="-3614" r="-1205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670A3DB7-4366-4A44-B7A5-D3210B6677B1}"/>
              </a:ext>
            </a:extLst>
          </p:cNvPr>
          <p:cNvCxnSpPr>
            <a:cxnSpLocks/>
            <a:stCxn id="148" idx="4"/>
          </p:cNvCxnSpPr>
          <p:nvPr/>
        </p:nvCxnSpPr>
        <p:spPr>
          <a:xfrm rot="16200000" flipH="1">
            <a:off x="7357744" y="3037680"/>
            <a:ext cx="160420" cy="276118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2F9C636-F368-D443-9039-08F3DAE23072}"/>
                  </a:ext>
                </a:extLst>
              </p:cNvPr>
              <p:cNvSpPr txBox="1"/>
              <p:nvPr/>
            </p:nvSpPr>
            <p:spPr>
              <a:xfrm>
                <a:off x="7056905" y="3149294"/>
                <a:ext cx="240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2F9C636-F368-D443-9039-08F3DAE23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05" y="3149294"/>
                <a:ext cx="240772" cy="215444"/>
              </a:xfrm>
              <a:prstGeom prst="rect">
                <a:avLst/>
              </a:prstGeom>
              <a:blipFill>
                <a:blip r:embed="rId12"/>
                <a:stretch>
                  <a:fillRect l="-15000" r="-5000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A173216A-D4D7-D841-BADB-7E8603800929}"/>
              </a:ext>
            </a:extLst>
          </p:cNvPr>
          <p:cNvSpPr/>
          <p:nvPr/>
        </p:nvSpPr>
        <p:spPr>
          <a:xfrm>
            <a:off x="7978392" y="1550849"/>
            <a:ext cx="1264838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6A53D7CC-7E81-DB4A-B818-8B207B0797AF}"/>
              </a:ext>
            </a:extLst>
          </p:cNvPr>
          <p:cNvSpPr/>
          <p:nvPr/>
        </p:nvSpPr>
        <p:spPr>
          <a:xfrm>
            <a:off x="7978391" y="719317"/>
            <a:ext cx="1264839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43B35A9-5DC6-9E48-BCCE-25E1935555E1}"/>
              </a:ext>
            </a:extLst>
          </p:cNvPr>
          <p:cNvSpPr txBox="1"/>
          <p:nvPr/>
        </p:nvSpPr>
        <p:spPr>
          <a:xfrm>
            <a:off x="9243230" y="709868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E99FC6FE-6AA9-2F4F-95B9-A169C31A780A}"/>
              </a:ext>
            </a:extLst>
          </p:cNvPr>
          <p:cNvSpPr/>
          <p:nvPr/>
        </p:nvSpPr>
        <p:spPr>
          <a:xfrm>
            <a:off x="9249475" y="1506309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/>
              <p:nvPr/>
            </p:nvSpPr>
            <p:spPr>
              <a:xfrm>
                <a:off x="9970923" y="1177926"/>
                <a:ext cx="1157753" cy="252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G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923" y="1177926"/>
                <a:ext cx="1157753" cy="252954"/>
              </a:xfrm>
              <a:prstGeom prst="rect">
                <a:avLst/>
              </a:prstGeom>
              <a:blipFill>
                <a:blip r:embed="rId13"/>
                <a:stretch>
                  <a:fillRect l="-3261" b="-47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Oval 193">
            <a:extLst>
              <a:ext uri="{FF2B5EF4-FFF2-40B4-BE49-F238E27FC236}">
                <a16:creationId xmlns:a16="http://schemas.microsoft.com/office/drawing/2014/main" id="{AC83E0BA-35DA-7640-991F-617578F3042B}"/>
              </a:ext>
            </a:extLst>
          </p:cNvPr>
          <p:cNvSpPr/>
          <p:nvPr/>
        </p:nvSpPr>
        <p:spPr>
          <a:xfrm>
            <a:off x="9764232" y="3087511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B75BD47-D440-AA46-BA7B-AF53F7CDE768}"/>
              </a:ext>
            </a:extLst>
          </p:cNvPr>
          <p:cNvCxnSpPr>
            <a:cxnSpLocks/>
            <a:stCxn id="194" idx="2"/>
            <a:endCxn id="194" idx="6"/>
          </p:cNvCxnSpPr>
          <p:nvPr/>
        </p:nvCxnSpPr>
        <p:spPr>
          <a:xfrm>
            <a:off x="9764232" y="3247931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CE14A71-A2ED-0C44-88EA-2C2A13CCAC6D}"/>
              </a:ext>
            </a:extLst>
          </p:cNvPr>
          <p:cNvCxnSpPr>
            <a:cxnSpLocks/>
            <a:stCxn id="189" idx="2"/>
            <a:endCxn id="194" idx="0"/>
          </p:cNvCxnSpPr>
          <p:nvPr/>
        </p:nvCxnSpPr>
        <p:spPr>
          <a:xfrm flipH="1">
            <a:off x="9924652" y="1899335"/>
            <a:ext cx="3321" cy="118817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251DCB6-C8BF-B747-AD27-0D53D6EFCB39}"/>
              </a:ext>
            </a:extLst>
          </p:cNvPr>
          <p:cNvCxnSpPr>
            <a:cxnSpLocks/>
            <a:stCxn id="165" idx="3"/>
            <a:endCxn id="194" idx="2"/>
          </p:cNvCxnSpPr>
          <p:nvPr/>
        </p:nvCxnSpPr>
        <p:spPr>
          <a:xfrm flipV="1">
            <a:off x="9243230" y="3247931"/>
            <a:ext cx="521002" cy="64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A09FA35-0711-6F46-B26F-410B063C4B9A}"/>
                  </a:ext>
                </a:extLst>
              </p:cNvPr>
              <p:cNvSpPr txBox="1"/>
              <p:nvPr/>
            </p:nvSpPr>
            <p:spPr>
              <a:xfrm>
                <a:off x="9327384" y="3024153"/>
                <a:ext cx="429028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A09FA35-0711-6F46-B26F-410B063C4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384" y="3024153"/>
                <a:ext cx="429028" cy="220510"/>
              </a:xfrm>
              <a:prstGeom prst="rect">
                <a:avLst/>
              </a:prstGeom>
              <a:blipFill>
                <a:blip r:embed="rId14"/>
                <a:stretch>
                  <a:fillRect l="-8824" r="-2941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C779F00C-3A47-2A4D-A589-3B37F117C7AA}"/>
              </a:ext>
            </a:extLst>
          </p:cNvPr>
          <p:cNvCxnSpPr>
            <a:cxnSpLocks/>
            <a:stCxn id="194" idx="4"/>
            <a:endCxn id="243" idx="1"/>
          </p:cNvCxnSpPr>
          <p:nvPr/>
        </p:nvCxnSpPr>
        <p:spPr>
          <a:xfrm rot="16200000" flipH="1">
            <a:off x="9989915" y="3343086"/>
            <a:ext cx="147771" cy="27829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A0ACD01E-00AE-704B-810C-063E590E5505}"/>
              </a:ext>
            </a:extLst>
          </p:cNvPr>
          <p:cNvSpPr/>
          <p:nvPr/>
        </p:nvSpPr>
        <p:spPr>
          <a:xfrm>
            <a:off x="10202949" y="3244663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44A5E052-C1AF-6B45-9CBB-5BA2962E1749}"/>
              </a:ext>
            </a:extLst>
          </p:cNvPr>
          <p:cNvCxnSpPr>
            <a:cxnSpLocks/>
            <a:stCxn id="188" idx="2"/>
            <a:endCxn id="189" idx="0"/>
          </p:cNvCxnSpPr>
          <p:nvPr/>
        </p:nvCxnSpPr>
        <p:spPr>
          <a:xfrm>
            <a:off x="9921728" y="1017645"/>
            <a:ext cx="6245" cy="48866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/>
              <p:nvPr/>
            </p:nvSpPr>
            <p:spPr>
              <a:xfrm>
                <a:off x="9971528" y="1980515"/>
                <a:ext cx="1064137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G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528" y="1980515"/>
                <a:ext cx="1064137" cy="220510"/>
              </a:xfrm>
              <a:prstGeom prst="rect">
                <a:avLst/>
              </a:prstGeom>
              <a:blipFill>
                <a:blip r:embed="rId15"/>
                <a:stretch>
                  <a:fillRect l="-3571" r="-119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F9F88EA-2068-A645-B083-FC32FB24E1F4}"/>
                  </a:ext>
                </a:extLst>
              </p:cNvPr>
              <p:cNvSpPr txBox="1"/>
              <p:nvPr/>
            </p:nvSpPr>
            <p:spPr>
              <a:xfrm>
                <a:off x="9680955" y="3476056"/>
                <a:ext cx="255198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G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F9F88EA-2068-A645-B083-FC32FB24E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955" y="3476056"/>
                <a:ext cx="255198" cy="220510"/>
              </a:xfrm>
              <a:prstGeom prst="rect">
                <a:avLst/>
              </a:prstGeom>
              <a:blipFill>
                <a:blip r:embed="rId16"/>
                <a:stretch>
                  <a:fillRect l="-14286" r="-4762" b="-111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Oval 263">
            <a:extLst>
              <a:ext uri="{FF2B5EF4-FFF2-40B4-BE49-F238E27FC236}">
                <a16:creationId xmlns:a16="http://schemas.microsoft.com/office/drawing/2014/main" id="{459B8108-BF5A-254C-9D65-DC23BD006242}"/>
              </a:ext>
            </a:extLst>
          </p:cNvPr>
          <p:cNvSpPr/>
          <p:nvPr/>
        </p:nvSpPr>
        <p:spPr>
          <a:xfrm>
            <a:off x="10714826" y="4263410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71FD3262-D8D2-6849-9AD2-A639DED759B7}"/>
              </a:ext>
            </a:extLst>
          </p:cNvPr>
          <p:cNvCxnSpPr>
            <a:cxnSpLocks/>
            <a:stCxn id="264" idx="4"/>
            <a:endCxn id="264" idx="0"/>
          </p:cNvCxnSpPr>
          <p:nvPr/>
        </p:nvCxnSpPr>
        <p:spPr>
          <a:xfrm flipV="1">
            <a:off x="10875246" y="4263410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8706D50C-6D4B-724F-80E5-0E1A7304E38A}"/>
              </a:ext>
            </a:extLst>
          </p:cNvPr>
          <p:cNvCxnSpPr>
            <a:cxnSpLocks/>
            <a:stCxn id="264" idx="6"/>
            <a:endCxn id="264" idx="2"/>
          </p:cNvCxnSpPr>
          <p:nvPr/>
        </p:nvCxnSpPr>
        <p:spPr>
          <a:xfrm flipH="1">
            <a:off x="10714826" y="4423830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2300DBFD-5211-9245-B682-17B9FE214F79}"/>
              </a:ext>
            </a:extLst>
          </p:cNvPr>
          <p:cNvCxnSpPr>
            <a:cxnSpLocks/>
            <a:stCxn id="243" idx="2"/>
            <a:endCxn id="264" idx="0"/>
          </p:cNvCxnSpPr>
          <p:nvPr/>
        </p:nvCxnSpPr>
        <p:spPr>
          <a:xfrm flipH="1">
            <a:off x="10875246" y="3867578"/>
            <a:ext cx="6201" cy="39583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A616D20C-3189-6645-9353-7492C8746CCE}"/>
              </a:ext>
            </a:extLst>
          </p:cNvPr>
          <p:cNvCxnSpPr>
            <a:cxnSpLocks/>
            <a:stCxn id="60" idx="2"/>
            <a:endCxn id="264" idx="2"/>
          </p:cNvCxnSpPr>
          <p:nvPr/>
        </p:nvCxnSpPr>
        <p:spPr>
          <a:xfrm rot="16200000" flipH="1">
            <a:off x="6664205" y="373208"/>
            <a:ext cx="1488719" cy="661252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F2DB29C8-0A6F-2C44-BD91-E529B9157B7E}"/>
              </a:ext>
            </a:extLst>
          </p:cNvPr>
          <p:cNvCxnSpPr>
            <a:cxnSpLocks/>
            <a:stCxn id="137" idx="2"/>
            <a:endCxn id="264" idx="1"/>
          </p:cNvCxnSpPr>
          <p:nvPr/>
        </p:nvCxnSpPr>
        <p:spPr>
          <a:xfrm rot="16200000" flipH="1">
            <a:off x="7939804" y="1488388"/>
            <a:ext cx="1062060" cy="4581955"/>
          </a:xfrm>
          <a:prstGeom prst="bentConnector3">
            <a:avLst>
              <a:gd name="adj1" fmla="val 99936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/>
              <p:nvPr/>
            </p:nvSpPr>
            <p:spPr>
              <a:xfrm>
                <a:off x="4122703" y="3961687"/>
                <a:ext cx="2287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703" y="3961687"/>
                <a:ext cx="228781" cy="215444"/>
              </a:xfrm>
              <a:prstGeom prst="rect">
                <a:avLst/>
              </a:prstGeom>
              <a:blipFill>
                <a:blip r:embed="rId17"/>
                <a:stretch>
                  <a:fillRect l="-15789" r="-5263" b="-2941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/>
              <p:nvPr/>
            </p:nvSpPr>
            <p:spPr>
              <a:xfrm>
                <a:off x="6205513" y="3961687"/>
                <a:ext cx="2326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513" y="3961687"/>
                <a:ext cx="232628" cy="215444"/>
              </a:xfrm>
              <a:prstGeom prst="rect">
                <a:avLst/>
              </a:prstGeom>
              <a:blipFill>
                <a:blip r:embed="rId18"/>
                <a:stretch>
                  <a:fillRect l="-21053" r="-5263" b="-2941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/>
              <p:nvPr/>
            </p:nvSpPr>
            <p:spPr>
              <a:xfrm>
                <a:off x="10913425" y="3956621"/>
                <a:ext cx="247054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G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3425" y="3956621"/>
                <a:ext cx="247054" cy="220510"/>
              </a:xfrm>
              <a:prstGeom prst="rect">
                <a:avLst/>
              </a:prstGeom>
              <a:blipFill>
                <a:blip r:embed="rId19"/>
                <a:stretch>
                  <a:fillRect l="-20000" r="-10000" b="-2777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CAE4575-DF9B-AE4B-982C-DAED9DE12CB3}"/>
              </a:ext>
            </a:extLst>
          </p:cNvPr>
          <p:cNvCxnSpPr>
            <a:cxnSpLocks/>
            <a:stCxn id="264" idx="4"/>
          </p:cNvCxnSpPr>
          <p:nvPr/>
        </p:nvCxnSpPr>
        <p:spPr>
          <a:xfrm>
            <a:off x="10875246" y="4584249"/>
            <a:ext cx="0" cy="28819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/>
              <p:nvPr/>
            </p:nvSpPr>
            <p:spPr>
              <a:xfrm>
                <a:off x="10926322" y="4584249"/>
                <a:ext cx="72769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N" sz="14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预测结果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6322" y="4584249"/>
                <a:ext cx="727693" cy="430887"/>
              </a:xfrm>
              <a:prstGeom prst="rect">
                <a:avLst/>
              </a:prstGeom>
              <a:blipFill>
                <a:blip r:embed="rId20"/>
                <a:stretch>
                  <a:fillRect l="-13793" t="-11111" r="-13793" b="-111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Rounded Rectangle 336">
            <a:extLst>
              <a:ext uri="{FF2B5EF4-FFF2-40B4-BE49-F238E27FC236}">
                <a16:creationId xmlns:a16="http://schemas.microsoft.com/office/drawing/2014/main" id="{F0D7EA1F-2300-DA43-8992-D598D95D6E93}"/>
              </a:ext>
            </a:extLst>
          </p:cNvPr>
          <p:cNvSpPr/>
          <p:nvPr/>
        </p:nvSpPr>
        <p:spPr>
          <a:xfrm>
            <a:off x="278971" y="3024154"/>
            <a:ext cx="3193575" cy="1639286"/>
          </a:xfrm>
          <a:prstGeom prst="roundRect">
            <a:avLst>
              <a:gd name="adj" fmla="val 5762"/>
            </a:avLst>
          </a:prstGeom>
          <a:solidFill>
            <a:schemeClr val="accent2">
              <a:lumMod val="20000"/>
              <a:lumOff val="80000"/>
              <a:alpha val="69391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6A96D778-9BB2-2B49-8E0F-78AFB5BC6B0A}"/>
              </a:ext>
            </a:extLst>
          </p:cNvPr>
          <p:cNvCxnSpPr>
            <a:cxnSpLocks/>
            <a:endCxn id="337" idx="0"/>
          </p:cNvCxnSpPr>
          <p:nvPr/>
        </p:nvCxnSpPr>
        <p:spPr>
          <a:xfrm flipH="1">
            <a:off x="1875759" y="2774690"/>
            <a:ext cx="1548045" cy="249464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4716E6F1-FDEC-8E43-BD2F-F357468759A5}"/>
              </a:ext>
            </a:extLst>
          </p:cNvPr>
          <p:cNvCxnSpPr>
            <a:cxnSpLocks/>
            <a:endCxn id="337" idx="3"/>
          </p:cNvCxnSpPr>
          <p:nvPr/>
        </p:nvCxnSpPr>
        <p:spPr>
          <a:xfrm flipH="1">
            <a:off x="3472546" y="2935109"/>
            <a:ext cx="356533" cy="908688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8E042E53-AB57-A049-8E40-2D059A8F01EB}"/>
                  </a:ext>
                </a:extLst>
              </p:cNvPr>
              <p:cNvSpPr/>
              <p:nvPr/>
            </p:nvSpPr>
            <p:spPr>
              <a:xfrm>
                <a:off x="1197260" y="3117231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>
                  <a:alpha val="9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时序特征编码网络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Enc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8E042E53-AB57-A049-8E40-2D059A8F0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260" y="3117231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1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F6CF197F-2507-0F42-B112-EA92CDD91DFD}"/>
                  </a:ext>
                </a:extLst>
              </p:cNvPr>
              <p:cNvSpPr/>
              <p:nvPr/>
            </p:nvSpPr>
            <p:spPr>
              <a:xfrm>
                <a:off x="333547" y="4029323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>
                  <a:alpha val="9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预测网络</a:t>
                </a:r>
                <a:endParaRPr lang="en-US" altLang="zh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F6CF197F-2507-0F42-B112-EA92CDD91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47" y="4029323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2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A7A14A6E-019A-0C44-80A3-A22AF6FC5B0B}"/>
                  </a:ext>
                </a:extLst>
              </p:cNvPr>
              <p:cNvSpPr/>
              <p:nvPr/>
            </p:nvSpPr>
            <p:spPr>
              <a:xfrm>
                <a:off x="2066809" y="4028447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>
                  <a:alpha val="9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细粒度特征重建网络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Red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A7A14A6E-019A-0C44-80A3-A22AF6FC5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809" y="4028447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3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4" name="Elbow Connector 383">
            <a:extLst>
              <a:ext uri="{FF2B5EF4-FFF2-40B4-BE49-F238E27FC236}">
                <a16:creationId xmlns:a16="http://schemas.microsoft.com/office/drawing/2014/main" id="{9888D7DA-FC00-E14A-A6AD-C516B5085DC3}"/>
              </a:ext>
            </a:extLst>
          </p:cNvPr>
          <p:cNvCxnSpPr>
            <a:cxnSpLocks/>
            <a:stCxn id="369" idx="0"/>
            <a:endCxn id="370" idx="0"/>
          </p:cNvCxnSpPr>
          <p:nvPr/>
        </p:nvCxnSpPr>
        <p:spPr>
          <a:xfrm rot="5400000" flipH="1" flipV="1">
            <a:off x="1878238" y="3162254"/>
            <a:ext cx="876" cy="1733262"/>
          </a:xfrm>
          <a:prstGeom prst="bentConnector3">
            <a:avLst>
              <a:gd name="adj1" fmla="val 2030742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stealth" w="lg" len="med"/>
            <a:tailEnd type="stealth" w="lg" len="med"/>
          </a:ln>
          <a:effectLst/>
        </p:spPr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9A061EE2-81F6-E242-9706-DEEB37C5F216}"/>
              </a:ext>
            </a:extLst>
          </p:cNvPr>
          <p:cNvCxnSpPr>
            <a:cxnSpLocks/>
            <a:stCxn id="369" idx="2"/>
          </p:cNvCxnSpPr>
          <p:nvPr/>
        </p:nvCxnSpPr>
        <p:spPr>
          <a:xfrm>
            <a:off x="1012045" y="4539174"/>
            <a:ext cx="0" cy="40597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399" name="Elbow Connector 398">
            <a:extLst>
              <a:ext uri="{FF2B5EF4-FFF2-40B4-BE49-F238E27FC236}">
                <a16:creationId xmlns:a16="http://schemas.microsoft.com/office/drawing/2014/main" id="{6ED3EC33-1559-2D49-A227-E755FDE9E345}"/>
              </a:ext>
            </a:extLst>
          </p:cNvPr>
          <p:cNvCxnSpPr>
            <a:cxnSpLocks/>
            <a:stCxn id="409" idx="2"/>
            <a:endCxn id="363" idx="1"/>
          </p:cNvCxnSpPr>
          <p:nvPr/>
        </p:nvCxnSpPr>
        <p:spPr>
          <a:xfrm rot="16200000" flipH="1">
            <a:off x="754331" y="2929227"/>
            <a:ext cx="467041" cy="41881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6CF7DBA2-8DDC-FA42-9401-81D67ED89392}"/>
                  </a:ext>
                </a:extLst>
              </p:cNvPr>
              <p:cNvSpPr txBox="1"/>
              <p:nvPr/>
            </p:nvSpPr>
            <p:spPr>
              <a:xfrm>
                <a:off x="359625" y="2597339"/>
                <a:ext cx="83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1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6CF7DBA2-8DDC-FA42-9401-81D67ED89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25" y="2597339"/>
                <a:ext cx="837635" cy="307777"/>
              </a:xfrm>
              <a:prstGeom prst="rect">
                <a:avLst/>
              </a:prstGeom>
              <a:blipFill>
                <a:blip r:embed="rId24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BBB18E15-7B7F-8341-8FCB-C324F5675B5F}"/>
              </a:ext>
            </a:extLst>
          </p:cNvPr>
          <p:cNvCxnSpPr>
            <a:cxnSpLocks/>
            <a:stCxn id="363" idx="2"/>
          </p:cNvCxnSpPr>
          <p:nvPr/>
        </p:nvCxnSpPr>
        <p:spPr>
          <a:xfrm>
            <a:off x="1875758" y="3627082"/>
            <a:ext cx="1" cy="21671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B31074BA-E151-7044-8972-C7734A9BD66C}"/>
                  </a:ext>
                </a:extLst>
              </p:cNvPr>
              <p:cNvSpPr txBox="1"/>
              <p:nvPr/>
            </p:nvSpPr>
            <p:spPr>
              <a:xfrm>
                <a:off x="1933850" y="3638398"/>
                <a:ext cx="278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B31074BA-E151-7044-8972-C7734A9BD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850" y="3638398"/>
                <a:ext cx="278602" cy="215444"/>
              </a:xfrm>
              <a:prstGeom prst="rect">
                <a:avLst/>
              </a:prstGeom>
              <a:blipFill>
                <a:blip r:embed="rId25"/>
                <a:stretch>
                  <a:fillRect l="-13043" r="-4348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789AC6BA-333B-9344-AF37-CC578A18D18A}"/>
                  </a:ext>
                </a:extLst>
              </p:cNvPr>
              <p:cNvSpPr txBox="1"/>
              <p:nvPr/>
            </p:nvSpPr>
            <p:spPr>
              <a:xfrm>
                <a:off x="1077689" y="4663440"/>
                <a:ext cx="2512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789AC6BA-333B-9344-AF37-CC578A18D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89" y="4663440"/>
                <a:ext cx="251223" cy="215444"/>
              </a:xfrm>
              <a:prstGeom prst="rect">
                <a:avLst/>
              </a:prstGeom>
              <a:blipFill>
                <a:blip r:embed="rId26"/>
                <a:stretch>
                  <a:fillRect l="-14286" r="-9524" b="-2941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2508B377-93F5-D747-AB00-C32AD264457C}"/>
              </a:ext>
            </a:extLst>
          </p:cNvPr>
          <p:cNvCxnSpPr>
            <a:cxnSpLocks/>
            <a:stCxn id="370" idx="3"/>
          </p:cNvCxnSpPr>
          <p:nvPr/>
        </p:nvCxnSpPr>
        <p:spPr>
          <a:xfrm flipV="1">
            <a:off x="3423804" y="4282186"/>
            <a:ext cx="405275" cy="118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F9CA5765-611B-714A-9542-09C5A386669B}"/>
                  </a:ext>
                </a:extLst>
              </p:cNvPr>
              <p:cNvSpPr txBox="1"/>
              <p:nvPr/>
            </p:nvSpPr>
            <p:spPr>
              <a:xfrm>
                <a:off x="3494802" y="4367681"/>
                <a:ext cx="2632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F9CA5765-611B-714A-9542-09C5A3866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802" y="4367681"/>
                <a:ext cx="263277" cy="215444"/>
              </a:xfrm>
              <a:prstGeom prst="rect">
                <a:avLst/>
              </a:prstGeom>
              <a:blipFill>
                <a:blip r:embed="rId27"/>
                <a:stretch>
                  <a:fillRect l="-14286" r="-9524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9D09D6A9-18CB-EF41-9FF2-DAF673E622F3}"/>
              </a:ext>
            </a:extLst>
          </p:cNvPr>
          <p:cNvSpPr/>
          <p:nvPr/>
        </p:nvSpPr>
        <p:spPr>
          <a:xfrm>
            <a:off x="278970" y="1131167"/>
            <a:ext cx="2017665" cy="1064791"/>
          </a:xfrm>
          <a:prstGeom prst="roundRect">
            <a:avLst>
              <a:gd name="adj" fmla="val 7245"/>
            </a:avLst>
          </a:prstGeom>
          <a:solidFill>
            <a:schemeClr val="bg1">
              <a:lumMod val="95000"/>
              <a:alpha val="95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723DFBE8-1CA9-044E-AA07-62B568DE591B}"/>
              </a:ext>
            </a:extLst>
          </p:cNvPr>
          <p:cNvCxnSpPr>
            <a:cxnSpLocks/>
          </p:cNvCxnSpPr>
          <p:nvPr/>
        </p:nvCxnSpPr>
        <p:spPr>
          <a:xfrm>
            <a:off x="359625" y="1285055"/>
            <a:ext cx="59065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460" name="Oval 459">
            <a:extLst>
              <a:ext uri="{FF2B5EF4-FFF2-40B4-BE49-F238E27FC236}">
                <a16:creationId xmlns:a16="http://schemas.microsoft.com/office/drawing/2014/main" id="{A9D564BA-8B71-DE47-AF45-EF06C8EDF2BE}"/>
              </a:ext>
            </a:extLst>
          </p:cNvPr>
          <p:cNvSpPr/>
          <p:nvPr/>
        </p:nvSpPr>
        <p:spPr>
          <a:xfrm>
            <a:off x="487567" y="1478376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19F32C1F-3F68-1A44-B918-418F63292A2F}"/>
              </a:ext>
            </a:extLst>
          </p:cNvPr>
          <p:cNvCxnSpPr>
            <a:cxnSpLocks/>
            <a:stCxn id="460" idx="2"/>
            <a:endCxn id="460" idx="6"/>
          </p:cNvCxnSpPr>
          <p:nvPr/>
        </p:nvCxnSpPr>
        <p:spPr>
          <a:xfrm>
            <a:off x="487567" y="1638796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63" name="TextBox 462">
            <a:extLst>
              <a:ext uri="{FF2B5EF4-FFF2-40B4-BE49-F238E27FC236}">
                <a16:creationId xmlns:a16="http://schemas.microsoft.com/office/drawing/2014/main" id="{E72EBFAB-3A67-D242-A4C9-F4B6E5F2F710}"/>
              </a:ext>
            </a:extLst>
          </p:cNvPr>
          <p:cNvSpPr txBox="1"/>
          <p:nvPr/>
        </p:nvSpPr>
        <p:spPr>
          <a:xfrm>
            <a:off x="1075926" y="1131167"/>
            <a:ext cx="930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ED2C5EBC-C6E9-F34A-9BB3-BB389D2C17B5}"/>
              </a:ext>
            </a:extLst>
          </p:cNvPr>
          <p:cNvSpPr txBox="1"/>
          <p:nvPr/>
        </p:nvSpPr>
        <p:spPr>
          <a:xfrm>
            <a:off x="1070815" y="1484733"/>
            <a:ext cx="930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残差运算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291B237A-1869-A44C-87F3-A8BD1D1B922A}"/>
              </a:ext>
            </a:extLst>
          </p:cNvPr>
          <p:cNvSpPr/>
          <p:nvPr/>
        </p:nvSpPr>
        <p:spPr>
          <a:xfrm>
            <a:off x="492674" y="1840309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87B9E0C8-4606-B246-B39F-3B645875A395}"/>
              </a:ext>
            </a:extLst>
          </p:cNvPr>
          <p:cNvCxnSpPr>
            <a:cxnSpLocks/>
            <a:stCxn id="468" idx="4"/>
            <a:endCxn id="468" idx="0"/>
          </p:cNvCxnSpPr>
          <p:nvPr/>
        </p:nvCxnSpPr>
        <p:spPr>
          <a:xfrm flipV="1">
            <a:off x="653094" y="1840309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D2490E22-836A-3248-B872-45AE12F1900E}"/>
              </a:ext>
            </a:extLst>
          </p:cNvPr>
          <p:cNvCxnSpPr>
            <a:cxnSpLocks/>
            <a:stCxn id="468" idx="6"/>
            <a:endCxn id="468" idx="2"/>
          </p:cNvCxnSpPr>
          <p:nvPr/>
        </p:nvCxnSpPr>
        <p:spPr>
          <a:xfrm flipH="1">
            <a:off x="492674" y="2000729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73" name="TextBox 472">
            <a:extLst>
              <a:ext uri="{FF2B5EF4-FFF2-40B4-BE49-F238E27FC236}">
                <a16:creationId xmlns:a16="http://schemas.microsoft.com/office/drawing/2014/main" id="{542BED52-BFD9-3948-B096-8152422E5E26}"/>
              </a:ext>
            </a:extLst>
          </p:cNvPr>
          <p:cNvSpPr txBox="1"/>
          <p:nvPr/>
        </p:nvSpPr>
        <p:spPr>
          <a:xfrm>
            <a:off x="1075923" y="1839897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均值运算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81" name="Rounded Rectangle 480">
            <a:extLst>
              <a:ext uri="{FF2B5EF4-FFF2-40B4-BE49-F238E27FC236}">
                <a16:creationId xmlns:a16="http://schemas.microsoft.com/office/drawing/2014/main" id="{0BE11428-2F3B-604E-8A86-EBBC12BA1926}"/>
              </a:ext>
            </a:extLst>
          </p:cNvPr>
          <p:cNvSpPr/>
          <p:nvPr/>
        </p:nvSpPr>
        <p:spPr>
          <a:xfrm>
            <a:off x="7974579" y="2204679"/>
            <a:ext cx="1271576" cy="73827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跨粒度</a:t>
            </a:r>
            <a:endParaRPr kumimoji="0" lang="en-US" b="1" i="0" u="none" strike="noStrike" kern="0" cap="none" spc="0" normalizeH="0" baseline="0" noProof="0" dirty="0">
              <a:solidFill>
                <a:schemeClr val="accent6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残差堆积</a:t>
            </a:r>
            <a:endParaRPr kumimoji="0" lang="en-CN" b="1" i="0" u="none" strike="noStrike" kern="0" cap="none" spc="0" normalizeH="0" baseline="0" noProof="0" dirty="0">
              <a:solidFill>
                <a:schemeClr val="accent6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52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8654707-EE1E-EE4B-804B-6CF5BF434733}"/>
              </a:ext>
            </a:extLst>
          </p:cNvPr>
          <p:cNvSpPr/>
          <p:nvPr/>
        </p:nvSpPr>
        <p:spPr>
          <a:xfrm>
            <a:off x="3114768" y="2306523"/>
            <a:ext cx="3193575" cy="1639286"/>
          </a:xfrm>
          <a:prstGeom prst="roundRect">
            <a:avLst>
              <a:gd name="adj" fmla="val 5762"/>
            </a:avLst>
          </a:prstGeom>
          <a:solidFill>
            <a:schemeClr val="accent2">
              <a:lumMod val="20000"/>
              <a:lumOff val="80000"/>
              <a:alpha val="69391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BE5E78B-3939-AC48-8D2A-BCE6F552126C}"/>
                  </a:ext>
                </a:extLst>
              </p:cNvPr>
              <p:cNvSpPr/>
              <p:nvPr/>
            </p:nvSpPr>
            <p:spPr>
              <a:xfrm>
                <a:off x="4033057" y="2399600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>
                  <a:alpha val="9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时序特征编码网络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Enc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BE5E78B-3939-AC48-8D2A-BCE6F5521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057" y="2399600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EA45EE-247F-3F4D-9A2A-559C3E4E4FED}"/>
                  </a:ext>
                </a:extLst>
              </p:cNvPr>
              <p:cNvSpPr/>
              <p:nvPr/>
            </p:nvSpPr>
            <p:spPr>
              <a:xfrm>
                <a:off x="3169344" y="3311692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>
                  <a:alpha val="9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预测网络</a:t>
                </a:r>
                <a:endParaRPr lang="en-US" altLang="zh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EA45EE-247F-3F4D-9A2A-559C3E4E4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344" y="3311692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3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FB74FD2-CAC7-B743-9B1D-DC14D70F2841}"/>
                  </a:ext>
                </a:extLst>
              </p:cNvPr>
              <p:cNvSpPr/>
              <p:nvPr/>
            </p:nvSpPr>
            <p:spPr>
              <a:xfrm>
                <a:off x="4902606" y="3310816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>
                  <a:alpha val="9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细粒度特征重建网络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Red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FB74FD2-CAC7-B743-9B1D-DC14D70F2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606" y="3310816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4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E76539C-80B2-CD46-BF3F-4ABC856F5AF2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4714035" y="2444623"/>
            <a:ext cx="876" cy="1733262"/>
          </a:xfrm>
          <a:prstGeom prst="bentConnector3">
            <a:avLst>
              <a:gd name="adj1" fmla="val 2030742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stealth" w="lg" len="med"/>
            <a:tailEnd type="stealth" w="lg" len="med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2A18D-6C36-3443-AD73-153744B091D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847842" y="3821543"/>
            <a:ext cx="0" cy="40597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E28CEED-1FCB-9B48-9D83-6DE1734F39AC}"/>
              </a:ext>
            </a:extLst>
          </p:cNvPr>
          <p:cNvCxnSpPr>
            <a:cxnSpLocks/>
            <a:stCxn id="9" idx="2"/>
            <a:endCxn id="3" idx="1"/>
          </p:cNvCxnSpPr>
          <p:nvPr/>
        </p:nvCxnSpPr>
        <p:spPr>
          <a:xfrm rot="16200000" flipH="1">
            <a:off x="3590128" y="2211596"/>
            <a:ext cx="467041" cy="41881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172C-78D5-4B4E-9C19-7801F7DCB2C6}"/>
                  </a:ext>
                </a:extLst>
              </p:cNvPr>
              <p:cNvSpPr txBox="1"/>
              <p:nvPr/>
            </p:nvSpPr>
            <p:spPr>
              <a:xfrm>
                <a:off x="3195422" y="1879708"/>
                <a:ext cx="83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1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172C-78D5-4B4E-9C19-7801F7DCB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422" y="1879708"/>
                <a:ext cx="837635" cy="307777"/>
              </a:xfrm>
              <a:prstGeom prst="rect">
                <a:avLst/>
              </a:prstGeom>
              <a:blipFill>
                <a:blip r:embed="rId5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87F58C-3445-B848-AB4E-7262E08AE2D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711555" y="2909451"/>
            <a:ext cx="1" cy="21671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A9FBF-C335-F34E-8881-C8779F5C7997}"/>
                  </a:ext>
                </a:extLst>
              </p:cNvPr>
              <p:cNvSpPr txBox="1"/>
              <p:nvPr/>
            </p:nvSpPr>
            <p:spPr>
              <a:xfrm>
                <a:off x="4769647" y="2920767"/>
                <a:ext cx="278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A9FBF-C335-F34E-8881-C8779F5C7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647" y="2920767"/>
                <a:ext cx="278602" cy="215444"/>
              </a:xfrm>
              <a:prstGeom prst="rect">
                <a:avLst/>
              </a:prstGeom>
              <a:blipFill>
                <a:blip r:embed="rId6"/>
                <a:stretch>
                  <a:fillRect l="-13043" r="-4348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583D1-ED70-614B-94BF-ECFD9B16A081}"/>
                  </a:ext>
                </a:extLst>
              </p:cNvPr>
              <p:cNvSpPr txBox="1"/>
              <p:nvPr/>
            </p:nvSpPr>
            <p:spPr>
              <a:xfrm>
                <a:off x="3913486" y="3945809"/>
                <a:ext cx="2512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583D1-ED70-614B-94BF-ECFD9B16A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86" y="3945809"/>
                <a:ext cx="251223" cy="215444"/>
              </a:xfrm>
              <a:prstGeom prst="rect">
                <a:avLst/>
              </a:prstGeom>
              <a:blipFill>
                <a:blip r:embed="rId7"/>
                <a:stretch>
                  <a:fillRect l="-20000" r="-10000" b="-2777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044D64-0FD9-4F44-B95F-8E3C1E7E2B9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259601" y="3564555"/>
            <a:ext cx="405275" cy="118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EB2B0-E7D9-AE48-8490-3BE8B9277788}"/>
                  </a:ext>
                </a:extLst>
              </p:cNvPr>
              <p:cNvSpPr txBox="1"/>
              <p:nvPr/>
            </p:nvSpPr>
            <p:spPr>
              <a:xfrm>
                <a:off x="6330599" y="3650050"/>
                <a:ext cx="2632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EB2B0-E7D9-AE48-8490-3BE8B9277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599" y="3650050"/>
                <a:ext cx="263277" cy="215444"/>
              </a:xfrm>
              <a:prstGeom prst="rect">
                <a:avLst/>
              </a:prstGeom>
              <a:blipFill>
                <a:blip r:embed="rId8"/>
                <a:stretch>
                  <a:fillRect l="-13636" r="-4545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094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122</Words>
  <Application>Microsoft Macintosh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KaiTi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335</cp:revision>
  <dcterms:created xsi:type="dcterms:W3CDTF">2024-04-07T02:50:27Z</dcterms:created>
  <dcterms:modified xsi:type="dcterms:W3CDTF">2024-04-08T03:32:45Z</dcterms:modified>
</cp:coreProperties>
</file>