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522" r:id="rId2"/>
    <p:sldId id="523" r:id="rId3"/>
    <p:sldId id="529" r:id="rId4"/>
  </p:sldIdLst>
  <p:sldSz cx="9144000" cy="6858000" type="screen4x3"/>
  <p:notesSz cx="9296400" cy="7010400"/>
  <p:custDataLst>
    <p:tags r:id="rId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532E"/>
    <a:srgbClr val="8B6E2D"/>
    <a:srgbClr val="C7A455"/>
    <a:srgbClr val="0F0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93520" autoAdjust="0"/>
  </p:normalViewPr>
  <p:slideViewPr>
    <p:cSldViewPr>
      <p:cViewPr varScale="1">
        <p:scale>
          <a:sx n="110" d="100"/>
          <a:sy n="110" d="100"/>
        </p:scale>
        <p:origin x="1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D4CD0D8-9A50-422A-8693-8DE86F0388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644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0186F1E-B8B5-4BAE-87D9-44A3AB57D9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632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>
            <a:extLst>
              <a:ext uri="{FF2B5EF4-FFF2-40B4-BE49-F238E27FC236}">
                <a16:creationId xmlns:a16="http://schemas.microsoft.com/office/drawing/2014/main" id="{3D4DB944-3B9A-D74B-9721-FCB079C13F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备注占位符 2">
            <a:extLst>
              <a:ext uri="{FF2B5EF4-FFF2-40B4-BE49-F238E27FC236}">
                <a16:creationId xmlns:a16="http://schemas.microsoft.com/office/drawing/2014/main" id="{9F213A18-D85B-3642-B55E-44EC9297B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0723" name="灯片编号占位符 3">
            <a:extLst>
              <a:ext uri="{FF2B5EF4-FFF2-40B4-BE49-F238E27FC236}">
                <a16:creationId xmlns:a16="http://schemas.microsoft.com/office/drawing/2014/main" id="{C668E31E-DF70-F745-B1C0-CDF214B29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A250790F-4903-D94C-A179-F3106582E543}" type="slidenum">
              <a:rPr lang="en-US" altLang="zh-CN" smtClean="0">
                <a:latin typeface="Arial" panose="020B0604020202020204" pitchFamily="34" charset="0"/>
              </a:rPr>
              <a:pPr/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4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910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4087B-2987-456B-8454-055C4BB99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4140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172AB-7E79-4180-92F7-6DCA487DCF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1550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4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AA313-E70D-48A8-A779-04AC77ACB0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20442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A7E08-6325-443D-B4A3-697F314C4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9826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B022A-5469-4466-AA7F-49DC167C9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1803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1852A-D994-4663-9121-A0FC18710D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0549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A2534-D565-4EF5-98B5-BEC236453C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3774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74E56-5FF5-4194-B2FE-24DED8957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749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7D15A-4A71-4994-9276-EBA730A05D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1614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D4507-E68A-4FA8-9017-4CFCB282C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5143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20420-0EDB-42E6-A64B-5C0D55BAD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76226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2BB42-7D07-42EF-9636-52F2BC2D67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6315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D1E8601-158C-40E5-82EF-DA7237CD78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8807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6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charset="0"/>
          <a:ea typeface="Arial" charset="0"/>
          <a:cs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bg2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bg2"/>
          </a:solidFill>
          <a:latin typeface="Arial" charset="0"/>
          <a:ea typeface="Arial" charset="0"/>
          <a:cs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DCE64B11-1C86-A04E-837A-47996C630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Group Project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59236463-85BB-164D-B675-77C2D5246C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purpose of the group project is to give you the opportunity to reflect on what you have learned in the class and apply them to some real world problems. 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the project, each group </a:t>
            </a:r>
            <a:r>
              <a:rPr lang="en-US" altLang="zh-SG" sz="2800" dirty="0"/>
              <a:t>needs to find a practice, phenomenon or question related to platforms that you find is very interesting. You need to describe it and analyze it.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478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DFC3283B-F21F-984A-BEEC-C44B59BCC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Group Project: Example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0C39BAC4-846C-474D-B2B0-9BB2851D12B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69925" y="1371600"/>
            <a:ext cx="7804150" cy="50292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Bullet-screen comments.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Freemium for mobile apps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Watch ads to continue to play/increase the “level” in mobile game 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Food delivery app vs. restaurants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Taobao’s reputation system reliable? How to improve?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Gift giving in live streaming app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did PDD take off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Profitability of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Zhihu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158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82462517-076A-744F-8D13-ACDB4EC12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61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Group Project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3EA00434-078C-7C44-9AB4-CB9C0FA19F7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85800" y="10668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Present your research proposal and get feedback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the end of this course, each group presents in the last two classes. </a:t>
            </a:r>
          </a:p>
          <a:p>
            <a:pPr eaLnBrk="1" hangingPunct="1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Your grade on this project will depend on your group’s grade, adjusted by your contribution factor, which is determined by your group’s peer evaluations of your performance. </a:t>
            </a:r>
          </a:p>
          <a:p>
            <a:pPr eaLnBrk="1" hangingPunct="1"/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294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6661&quot;&gt;&lt;property id=&quot;20148&quot; value=&quot;5&quot;/&gt;&lt;property id=&quot;20300&quot; value=&quot;Slide 2 - &amp;quot;Roadmap&amp;quot;&quot;/&gt;&lt;property id=&quot;20307&quot; value=&quot;298&quot;/&gt;&lt;/object&gt;&lt;object type=&quot;3&quot; unique_id=&quot;16687&quot;&gt;&lt;property id=&quot;20148&quot; value=&quot;5&quot;/&gt;&lt;property id=&quot;20300&quot; value=&quot;Slide 1 - &amp;quot;Qualitative Research Design&amp;quot;&quot;/&gt;&lt;property id=&quot;20307&quot; value=&quot;324&quot;/&gt;&lt;/object&gt;&lt;object type=&quot;3&quot; unique_id=&quot;28149&quot;&gt;&lt;property id=&quot;20148&quot; value=&quot;5&quot;/&gt;&lt;property id=&quot;20300&quot; value=&quot;Slide 3 - &amp;quot;Literature Review&amp;quot;&quot;/&gt;&lt;property id=&quot;20307&quot; value=&quot;328&quot;/&gt;&lt;/object&gt;&lt;object type=&quot;3&quot; unique_id=&quot;28154&quot;&gt;&lt;property id=&quot;20148&quot; value=&quot;5&quot;/&gt;&lt;property id=&quot;20300&quot; value=&quot;Slide 4 - &amp;quot;Conceptualization&amp;quot;&quot;/&gt;&lt;property id=&quot;20307&quot; value=&quot;334&quot;/&gt;&lt;/object&gt;&lt;object type=&quot;3&quot; unique_id=&quot;28157&quot;&gt;&lt;property id=&quot;20148&quot; value=&quot;5&quot;/&gt;&lt;property id=&quot;20300&quot; value=&quot;Slide 6 - &amp;quot;Measuring the Market Maven Construct&amp;quot;&quot;/&gt;&lt;property id=&quot;20307&quot; value=&quot;337&quot;/&gt;&lt;/object&gt;&lt;object type=&quot;3&quot; unique_id=&quot;28158&quot;&gt;&lt;property id=&quot;20148&quot; value=&quot;5&quot;/&gt;&lt;property id=&quot;20300&quot; value=&quot;Slide 8 - &amp;quot;A Model of New Technology Adoption&amp;quot;&quot;/&gt;&lt;property id=&quot;20307&quot; value=&quot;338&quot;/&gt;&lt;/object&gt;&lt;object type=&quot;3&quot; unique_id=&quot;28160&quot;&gt;&lt;property id=&quot;20148&quot; value=&quot;5&quot;/&gt;&lt;property id=&quot;20300&quot; value=&quot;Slide 9 - &amp;quot;Hypothesis Testing&amp;quot;&quot;/&gt;&lt;property id=&quot;20307&quot; value=&quot;340&quot;/&gt;&lt;/object&gt;&lt;object type=&quot;3&quot; unique_id=&quot;28172&quot;&gt;&lt;property id=&quot;20148&quot; value=&quot;5&quot;/&gt;&lt;property id=&quot;20300&quot; value=&quot;Slide 10 - &amp;quot;Secondary Data&amp;quot;&quot;/&gt;&lt;property id=&quot;20307&quot; value=&quot;353&quot;/&gt;&lt;/object&gt;&lt;object type=&quot;3&quot; unique_id=&quot;28190&quot;&gt;&lt;property id=&quot;20148&quot; value=&quot;5&quot;/&gt;&lt;property id=&quot;20300&quot; value=&quot;Slide 11 - &amp;quot;Overview of Research Methods&amp;quot;&quot;/&gt;&lt;property id=&quot;20307&quot; value=&quot;372&quot;/&gt;&lt;/object&gt;&lt;object type=&quot;3&quot; unique_id=&quot;28195&quot;&gt;&lt;property id=&quot;20148&quot; value=&quot;5&quot;/&gt;&lt;property id=&quot;20300&quot; value=&quot;Slide 13 - &amp;quot;Qualitative vs. Quantitative Methods&amp;quot;&quot;/&gt;&lt;property id=&quot;20307&quot; value=&quot;377&quot;/&gt;&lt;/object&gt;&lt;object type=&quot;3&quot; unique_id=&quot;28196&quot;&gt;&lt;property id=&quot;20148&quot; value=&quot;5&quot;/&gt;&lt;property id=&quot;20300&quot; value=&quot;Slide 12 - &amp;quot;Comparison of Research Goals &amp;quot;&quot;/&gt;&lt;property id=&quot;20307&quot; value=&quot;378&quot;/&gt;&lt;/object&gt;&lt;object type=&quot;3&quot; unique_id=&quot;28198&quot;&gt;&lt;property id=&quot;20148&quot; value=&quot;5&quot;/&gt;&lt;property id=&quot;20300&quot; value=&quot;Slide 14 - &amp;quot;Qualitative Designs: Advantages/Disadvantages&amp;quot;&quot;/&gt;&lt;property id=&quot;20307&quot; value=&quot;380&quot;/&gt;&lt;/object&gt;&lt;object type=&quot;3&quot; unique_id=&quot;28199&quot;&gt;&lt;property id=&quot;20148&quot; value=&quot;5&quot;/&gt;&lt;property id=&quot;20300&quot; value=&quot;Slide 15 - &amp;quot;Primary Qualitative Methods&amp;quot;&quot;/&gt;&lt;property id=&quot;20307&quot; value=&quot;381&quot;/&gt;&lt;/object&gt;&lt;object type=&quot;3&quot; unique_id=&quot;28200&quot;&gt;&lt;property id=&quot;20148&quot; value=&quot;5&quot;/&gt;&lt;property id=&quot;20300&quot; value=&quot;Slide 16 - &amp;quot;In-depth Interview&amp;quot;&quot;/&gt;&lt;property id=&quot;20307&quot; value=&quot;382&quot;/&gt;&lt;/object&gt;&lt;object type=&quot;3&quot; unique_id=&quot;28201&quot;&gt;&lt;property id=&quot;20148&quot; value=&quot;5&quot;/&gt;&lt;property id=&quot;20300&quot; value=&quot;Slide 17 - &amp;quot;Objectives of In-depth Interviews&amp;quot;&quot;/&gt;&lt;property id=&quot;20307&quot; value=&quot;383&quot;/&gt;&lt;/object&gt;&lt;object type=&quot;3&quot; unique_id=&quot;28202&quot;&gt;&lt;property id=&quot;20148&quot; value=&quot;5&quot;/&gt;&lt;property id=&quot;20300&quot; value=&quot;Slide 18 - &amp;quot;How to Conduct In-depth Interviews&amp;quot;&quot;/&gt;&lt;property id=&quot;20307&quot; value=&quot;384&quot;/&gt;&lt;/object&gt;&lt;object type=&quot;3&quot; unique_id=&quot;28204&quot;&gt;&lt;property id=&quot;20148&quot; value=&quot;5&quot;/&gt;&lt;property id=&quot;20300&quot; value=&quot;Slide 19 - &amp;quot;Focus Group Discussions&amp;quot;&quot;/&gt;&lt;property id=&quot;20307&quot; value=&quot;386&quot;/&gt;&lt;/object&gt;&lt;object type=&quot;3&quot; unique_id=&quot;28207&quot;&gt;&lt;property id=&quot;20148&quot; value=&quot;5&quot;/&gt;&lt;property id=&quot;20300&quot; value=&quot;Slide 22 - &amp;quot;Conducting Focus Group Interviews&amp;quot;&quot;/&gt;&lt;property id=&quot;20307&quot; value=&quot;389&quot;/&gt;&lt;/object&gt;&lt;object type=&quot;3&quot; unique_id=&quot;28208&quot;&gt;&lt;property id=&quot;20148&quot; value=&quot;5&quot;/&gt;&lt;property id=&quot;20300&quot; value=&quot;Slide 23 - &amp;quot;Phase 1 Decisions&amp;quot;&quot;/&gt;&lt;property id=&quot;20307&quot; value=&quot;390&quot;/&gt;&lt;/object&gt;&lt;object type=&quot;3&quot; unique_id=&quot;28209&quot;&gt;&lt;property id=&quot;20148&quot; value=&quot;5&quot;/&gt;&lt;property id=&quot;20300&quot; value=&quot;Slide 24 - &amp;quot;Phase 2 Components&amp;quot;&quot;/&gt;&lt;property id=&quot;20307&quot; value=&quot;391&quot;/&gt;&lt;/object&gt;&lt;object type=&quot;3&quot; unique_id=&quot;28210&quot;&gt;&lt;property id=&quot;20148&quot; value=&quot;5&quot;/&gt;&lt;property id=&quot;20300&quot; value=&quot;Slide 26 - &amp;quot;Phase 3 Activities&amp;quot;&quot;/&gt;&lt;property id=&quot;20307&quot; value=&quot;392&quot;/&gt;&lt;/object&gt;&lt;object type=&quot;3&quot; unique_id=&quot;28211&quot;&gt;&lt;property id=&quot;20148&quot; value=&quot;5&quot;/&gt;&lt;property id=&quot;20300&quot; value=&quot;Slide 27 - &amp;quot;Focus Groups: Advantages &amp;amp; Disadvantages&amp;quot;&quot;/&gt;&lt;property id=&quot;20307&quot; value=&quot;393&quot;/&gt;&lt;/object&gt;&lt;object type=&quot;3&quot; unique_id=&quot;28212&quot;&gt;&lt;property id=&quot;20148&quot; value=&quot;5&quot;/&gt;&lt;property id=&quot;20300&quot; value=&quot;Slide 28 - &amp;quot;Other Qualitative Methods&amp;quot;&quot;/&gt;&lt;property id=&quot;20307&quot; value=&quot;394&quot;/&gt;&lt;/object&gt;&lt;object type=&quot;3&quot; unique_id=&quot;29849&quot;&gt;&lt;property id=&quot;20148&quot; value=&quot;5&quot;/&gt;&lt;property id=&quot;20300&quot; value=&quot;Slide 5 - &amp;quot;Key Terms in Conceptualization&amp;quot;&quot;/&gt;&lt;property id=&quot;20307&quot; value=&quot;410&quot;/&gt;&lt;/object&gt;&lt;object type=&quot;3&quot; unique_id=&quot;29850&quot;&gt;&lt;property id=&quot;20148&quot; value=&quot;5&quot;/&gt;&lt;property id=&quot;20300&quot; value=&quot;Slide 7 - &amp;quot;Conceptualization: An Example&amp;quot;&quot;/&gt;&lt;property id=&quot;20307&quot; value=&quot;408&quot;/&gt;&lt;/object&gt;&lt;object type=&quot;3&quot; unique_id=&quot;31831&quot;&gt;&lt;property id=&quot;20148&quot; value=&quot;5&quot;/&gt;&lt;property id=&quot;20300&quot; value=&quot;Slide 20 - &amp;quot;Focus Group Setting&amp;quot;&quot;/&gt;&lt;property id=&quot;20307&quot; value=&quot;411&quot;/&gt;&lt;/object&gt;&lt;object type=&quot;3&quot; unique_id=&quot;31833&quot;&gt;&lt;property id=&quot;20148&quot; value=&quot;5&quot;/&gt;&lt;property id=&quot;20300&quot; value=&quot;Slide 21 - &amp;quot;Characteristics of Focus Groups&amp;quot;&quot;/&gt;&lt;property id=&quot;20307&quot; value=&quot;412&quot;/&gt;&lt;/object&gt;&lt;object type=&quot;3&quot; unique_id=&quot;31834&quot;&gt;&lt;property id=&quot;20148&quot; value=&quot;5&quot;/&gt;&lt;property id=&quot;20300&quot; value=&quot;Slide 25 - &amp;quot;The Moderator&amp;quot;&quot;/&gt;&lt;property id=&quot;20307&quot; value=&quot;413&quot;/&gt;&lt;/object&gt;&lt;/object&gt;&lt;/object&gt;&lt;/database&gt;"/>
</p:tagLst>
</file>

<file path=ppt/theme/theme1.xml><?xml version="1.0" encoding="utf-8"?>
<a:theme xmlns:a="http://schemas.openxmlformats.org/drawingml/2006/main" name="1_Stream">
  <a:themeElements>
    <a:clrScheme name="1_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1_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37611</TotalTime>
  <Words>179</Words>
  <Application>Microsoft Macintosh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Garamond</vt:lpstr>
      <vt:lpstr>Wingdings</vt:lpstr>
      <vt:lpstr>1_Stream</vt:lpstr>
      <vt:lpstr>Group Project</vt:lpstr>
      <vt:lpstr>Group Project: Example</vt:lpstr>
      <vt:lpstr>Group Project</vt:lpstr>
    </vt:vector>
  </TitlesOfParts>
  <Company>NUS Business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bizcj</dc:creator>
  <cp:lastModifiedBy>凯 任</cp:lastModifiedBy>
  <cp:revision>1025</cp:revision>
  <cp:lastPrinted>2018-01-27T01:47:50Z</cp:lastPrinted>
  <dcterms:created xsi:type="dcterms:W3CDTF">2008-12-01T09:41:51Z</dcterms:created>
  <dcterms:modified xsi:type="dcterms:W3CDTF">2025-03-06T08:42:57Z</dcterms:modified>
</cp:coreProperties>
</file>