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80" r:id="rId2"/>
    <p:sldId id="378" r:id="rId3"/>
    <p:sldId id="311" r:id="rId4"/>
    <p:sldId id="379" r:id="rId5"/>
    <p:sldId id="381" r:id="rId6"/>
  </p:sldIdLst>
  <p:sldSz cx="9904413" cy="6859588"/>
  <p:notesSz cx="6797675" cy="9874250"/>
  <p:custDataLst>
    <p:tags r:id="rId9"/>
  </p:custDataLst>
  <p:defaultTextStyle>
    <a:defPPr>
      <a:defRPr lang="de-DE"/>
    </a:defPPr>
    <a:lvl1pPr marL="0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187">
          <p15:clr>
            <a:srgbClr val="A4A3A4"/>
          </p15:clr>
        </p15:guide>
        <p15:guide id="3" orient="horz" pos="3975">
          <p15:clr>
            <a:srgbClr val="A4A3A4"/>
          </p15:clr>
        </p15:guide>
        <p15:guide id="4" orient="horz" pos="4066">
          <p15:clr>
            <a:srgbClr val="A4A3A4"/>
          </p15:clr>
        </p15:guide>
        <p15:guide id="5" orient="horz" pos="86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orient="horz">
          <p15:clr>
            <a:srgbClr val="A4A3A4"/>
          </p15:clr>
        </p15:guide>
        <p15:guide id="8" pos="3119">
          <p15:clr>
            <a:srgbClr val="A4A3A4"/>
          </p15:clr>
        </p15:guide>
        <p15:guide id="9" pos="3210">
          <p15:clr>
            <a:srgbClr val="A4A3A4"/>
          </p15:clr>
        </p15:guide>
        <p15:guide id="10" pos="6238">
          <p15:clr>
            <a:srgbClr val="A4A3A4"/>
          </p15:clr>
        </p15:guide>
        <p15:guide id="11" pos="6090">
          <p15:clr>
            <a:srgbClr val="A4A3A4"/>
          </p15:clr>
        </p15:guide>
        <p15:guide id="12" pos="3028">
          <p15:clr>
            <a:srgbClr val="A4A3A4"/>
          </p15:clr>
        </p15:guide>
        <p15:guide id="13" pos="171">
          <p15:clr>
            <a:srgbClr val="A4A3A4"/>
          </p15:clr>
        </p15:guide>
        <p15:guide id="14" pos="5954">
          <p15:clr>
            <a:srgbClr val="A4A3A4"/>
          </p15:clr>
        </p15:guide>
        <p15:guide id="15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6" autoAdjust="0"/>
    <p:restoredTop sz="98993" autoAdjust="0"/>
  </p:normalViewPr>
  <p:slideViewPr>
    <p:cSldViewPr snapToObjects="1" showGuides="1">
      <p:cViewPr>
        <p:scale>
          <a:sx n="97" d="100"/>
          <a:sy n="97" d="100"/>
        </p:scale>
        <p:origin x="1888" y="640"/>
      </p:cViewPr>
      <p:guideLst>
        <p:guide orient="horz" pos="731"/>
        <p:guide orient="horz" pos="187"/>
        <p:guide orient="horz" pos="3975"/>
        <p:guide orient="horz" pos="4066"/>
        <p:guide orient="horz" pos="867"/>
        <p:guide orient="horz" pos="572"/>
        <p:guide orient="horz"/>
        <p:guide pos="3119"/>
        <p:guide pos="3210"/>
        <p:guide pos="6238"/>
        <p:guide pos="6090"/>
        <p:guide pos="3028"/>
        <p:guide pos="171"/>
        <p:guide pos="5954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3/6/25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78963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57925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36888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15851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394814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504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585" indent="0">
              <a:buNone/>
              <a:defRPr sz="1000"/>
            </a:lvl2pPr>
            <a:lvl3pPr marL="338624" indent="0">
              <a:buNone/>
              <a:defRPr sz="1000"/>
            </a:lvl3pPr>
            <a:lvl4pPr marL="535156" indent="0">
              <a:buNone/>
              <a:defRPr sz="1000"/>
            </a:lvl4pPr>
            <a:lvl5pPr marL="686388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68" indent="-188568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3"/>
              </a:spcBef>
              <a:buNone/>
              <a:defRPr sz="19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956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40824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010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5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427" indent="-172427">
              <a:buFont typeface="Arial" pitchFamily="34" charset="0"/>
              <a:buChar char="•"/>
              <a:defRPr sz="2100" baseline="0"/>
            </a:lvl1pPr>
            <a:lvl2pPr marL="364012" indent="-191585">
              <a:spcBef>
                <a:spcPts val="629"/>
              </a:spcBef>
              <a:buFont typeface="Arial" pitchFamily="34" charset="0"/>
              <a:buChar char="–"/>
              <a:defRPr sz="2100"/>
            </a:lvl2pPr>
            <a:lvl3pPr marL="507700" indent="-143689">
              <a:spcBef>
                <a:spcPts val="210"/>
              </a:spcBef>
              <a:buFont typeface="Arial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87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14759154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>
            <a:grpSpLocks/>
          </p:cNvGrpSpPr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1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2" r:id="rId4"/>
    <p:sldLayoutId id="2147483663" r:id="rId5"/>
  </p:sldLayoutIdLst>
  <p:hf sldNum="0" hdr="0" ftr="0" dt="0"/>
  <p:txStyles>
    <p:titleStyle>
      <a:lvl1pPr marL="0" indent="0" algn="l" defTabSz="95792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itchFamily="34" charset="0"/>
        </a:defRPr>
      </a:lvl1pPr>
    </p:titleStyle>
    <p:bodyStyle>
      <a:lvl1pPr marL="188568" indent="-188568" algn="l" defTabSz="957925" rtl="0" eaLnBrk="1" latinLnBrk="0" hangingPunct="1">
        <a:lnSpc>
          <a:spcPct val="90000"/>
        </a:lnSpc>
        <a:spcBef>
          <a:spcPts val="1467"/>
        </a:spcBef>
        <a:buClr>
          <a:schemeClr val="bg2"/>
        </a:buClr>
        <a:buSzPct val="100000"/>
        <a:buFont typeface="Arial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1pPr>
      <a:lvl2pPr marL="325695" indent="-134110" algn="l" defTabSz="957925" rtl="0" eaLnBrk="1" latinLnBrk="0" hangingPunct="1">
        <a:lnSpc>
          <a:spcPct val="90000"/>
        </a:lnSpc>
        <a:spcBef>
          <a:spcPts val="943"/>
        </a:spcBef>
        <a:buClr>
          <a:schemeClr val="bg2"/>
        </a:buClr>
        <a:buFont typeface="Arial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2pPr>
      <a:lvl3pPr marL="512905" indent="-188568" algn="l" defTabSz="957925" rtl="0" eaLnBrk="1" latinLnBrk="0" hangingPunct="1">
        <a:lnSpc>
          <a:spcPct val="90000"/>
        </a:lnSpc>
        <a:spcBef>
          <a:spcPts val="629"/>
        </a:spcBef>
        <a:buClr>
          <a:schemeClr val="bg2"/>
        </a:buClr>
        <a:buFont typeface="Arial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3pPr>
      <a:lvl4pPr marL="663759" indent="-143689" algn="l" defTabSz="95792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4pPr>
      <a:lvl5pPr marL="807071" indent="-143312" algn="l" defTabSz="95792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5pPr>
      <a:lvl6pPr marL="2634295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1050" y="6200654"/>
            <a:ext cx="7772756" cy="23083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Group Members: Kai Ren, </a:t>
            </a:r>
            <a:r>
              <a:rPr lang="en-US" dirty="0" err="1"/>
              <a:t>PeiHua</a:t>
            </a:r>
            <a:r>
              <a:rPr lang="en-US" dirty="0"/>
              <a:t> Ji, </a:t>
            </a:r>
            <a:r>
              <a:rPr lang="en-US" dirty="0" err="1"/>
              <a:t>JunWen</a:t>
            </a:r>
            <a:r>
              <a:rPr lang="zh-CN" altLang="en-US" dirty="0"/>
              <a:t> </a:t>
            </a:r>
            <a:r>
              <a:rPr lang="en-US" altLang="zh-CN" dirty="0"/>
              <a:t>Luo, </a:t>
            </a:r>
            <a:r>
              <a:rPr lang="en-US" altLang="zh-CN" dirty="0" err="1"/>
              <a:t>FeiFan</a:t>
            </a:r>
            <a:r>
              <a:rPr lang="en-US" altLang="zh-CN" dirty="0"/>
              <a:t> Xu, Lei Cheng, Chang Li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1050" y="3563566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Why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did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PDD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take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off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CN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61050" y="3127835"/>
            <a:ext cx="9361046" cy="276999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Palatino Linotype" panose="0204050205050503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 platform economics-based perspective.</a:t>
            </a:r>
            <a:endParaRPr lang="en-CN" sz="1800" dirty="0">
              <a:effectLst/>
              <a:latin typeface="Palatino Linotype" panose="020405020505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5E6511-88BA-AB4D-A637-D770A2F02454}"/>
              </a:ext>
            </a:extLst>
          </p:cNvPr>
          <p:cNvSpPr/>
          <p:nvPr/>
        </p:nvSpPr>
        <p:spPr>
          <a:xfrm>
            <a:off x="6176342" y="3523101"/>
            <a:ext cx="2880320" cy="1382857"/>
          </a:xfrm>
          <a:prstGeom prst="roundRect">
            <a:avLst>
              <a:gd name="adj" fmla="val 2789"/>
            </a:avLst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一个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PDD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起飞的图片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（文生图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找一个）</a:t>
            </a: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C2674371-965A-604C-8172-3709D6DAC3FA}"/>
              </a:ext>
            </a:extLst>
          </p:cNvPr>
          <p:cNvSpPr txBox="1">
            <a:spLocks/>
          </p:cNvSpPr>
          <p:nvPr/>
        </p:nvSpPr>
        <p:spPr>
          <a:xfrm>
            <a:off x="263129" y="5016050"/>
            <a:ext cx="7772756" cy="2308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CN" dirty="0"/>
              <a:t>Mar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Let‘s do a survey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PDD !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6519E1-91B6-8F46-88FA-A9F08CAF58CF}"/>
              </a:ext>
            </a:extLst>
          </p:cNvPr>
          <p:cNvGrpSpPr/>
          <p:nvPr/>
        </p:nvGrpSpPr>
        <p:grpSpPr>
          <a:xfrm>
            <a:off x="227963" y="655707"/>
            <a:ext cx="4523543" cy="4249784"/>
            <a:chOff x="264023" y="1305264"/>
            <a:chExt cx="4523543" cy="42497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0D9854-3BE9-F649-AB56-FAD321F66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28"/>
            <a:stretch/>
          </p:blipFill>
          <p:spPr>
            <a:xfrm>
              <a:off x="264023" y="1305993"/>
              <a:ext cx="2049079" cy="42490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08C531-5EF1-4448-9F42-AC2254D2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452" y="1305264"/>
              <a:ext cx="2374114" cy="424905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7E6CC11-0F96-5B49-8C44-C6F826049F27}"/>
              </a:ext>
            </a:extLst>
          </p:cNvPr>
          <p:cNvSpPr txBox="1"/>
          <p:nvPr/>
        </p:nvSpPr>
        <p:spPr>
          <a:xfrm>
            <a:off x="227962" y="5187665"/>
            <a:ext cx="4523544" cy="735586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CN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你曾经有被要求过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“</a:t>
            </a:r>
            <a:r>
              <a:rPr lang="zh-CN" altLang="en-CN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砍一刀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”吗？</a:t>
            </a:r>
            <a:endParaRPr lang="en-US" altLang="zh-CN" sz="1400" dirty="0">
              <a:latin typeface="KaiTi" panose="02010609060101010101" pitchFamily="49" charset="-122"/>
              <a:ea typeface="KaiTi" panose="02010609060101010101" pitchFamily="49" charset="-122"/>
              <a:cs typeface="Arial" pitchFamily="34" charset="0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有真的成功过吗？（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2019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年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10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月</a:t>
            </a:r>
            <a:r>
              <a:rPr lang="en-US" altLang="zh-CN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1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日下午）</a:t>
            </a:r>
            <a:endParaRPr lang="en-US" altLang="zh-CN" sz="1400" dirty="0">
              <a:latin typeface="KaiTi" panose="02010609060101010101" pitchFamily="49" charset="-122"/>
              <a:ea typeface="KaiTi" panose="02010609060101010101" pitchFamily="49" charset="-122"/>
              <a:cs typeface="Arial" pitchFamily="34" charset="0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就算没有成功过，你会选择删掉吗？</a:t>
            </a:r>
            <a:endParaRPr lang="en-CN" sz="1400" dirty="0">
              <a:latin typeface="KaiTi" panose="02010609060101010101" pitchFamily="49" charset="-122"/>
              <a:ea typeface="KaiTi" panose="02010609060101010101" pitchFamily="49" charset="-122"/>
              <a:cs typeface="Arial" pitchFamily="34" charset="0"/>
            </a:endParaRPr>
          </a:p>
        </p:txBody>
      </p:sp>
      <p:pic>
        <p:nvPicPr>
          <p:cNvPr id="12290" name="Picture 2" descr="互联网传销识别指南「2017版」 - 知乎">
            <a:extLst>
              <a:ext uri="{FF2B5EF4-FFF2-40B4-BE49-F238E27FC236}">
                <a16:creationId xmlns:a16="http://schemas.microsoft.com/office/drawing/2014/main" id="{5DB7CA5E-B7D7-AD49-9E68-267B7AC20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627" y="1071759"/>
            <a:ext cx="4826942" cy="280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770CBA-B66C-4D4E-BD78-68EA4A2D91A7}"/>
              </a:ext>
            </a:extLst>
          </p:cNvPr>
          <p:cNvSpPr txBox="1"/>
          <p:nvPr/>
        </p:nvSpPr>
        <p:spPr>
          <a:xfrm>
            <a:off x="5390777" y="5323086"/>
            <a:ext cx="3949799" cy="4647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CN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砍一刀的时候似乎就像在“传销””一样疯狂生长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CN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只不过不骗钱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，</a:t>
            </a:r>
            <a:r>
              <a:rPr lang="en-CN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骗的是时间</a:t>
            </a:r>
            <a:r>
              <a:rPr lang="zh-CN" altLang="en-US" sz="14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！</a:t>
            </a:r>
            <a:endParaRPr lang="en-US" altLang="zh-CN" sz="1400" dirty="0">
              <a:latin typeface="KaiTi" panose="02010609060101010101" pitchFamily="49" charset="-122"/>
              <a:ea typeface="KaiTi" panose="02010609060101010101" pitchFamily="49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65A80-BAE9-0248-AD62-FA5E34CE3666}"/>
              </a:ext>
            </a:extLst>
          </p:cNvPr>
          <p:cNvSpPr txBox="1"/>
          <p:nvPr/>
        </p:nvSpPr>
        <p:spPr>
          <a:xfrm>
            <a:off x="227962" y="6377476"/>
            <a:ext cx="9368872" cy="369332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CN" sz="20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拼多多不是消费的工具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  <a:cs typeface="Arial" pitchFamily="34" charset="0"/>
              </a:rPr>
              <a:t>，而是赚钱的工具？</a:t>
            </a:r>
            <a:endParaRPr lang="en-CN" sz="2000" dirty="0">
              <a:latin typeface="KaiTi" panose="02010609060101010101" pitchFamily="49" charset="-122"/>
              <a:ea typeface="KaiTi" panose="02010609060101010101" pitchFamily="49" charset="-122"/>
              <a:cs typeface="Arial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F780BE-EF03-8749-86A7-A4301170A120}"/>
              </a:ext>
            </a:extLst>
          </p:cNvPr>
          <p:cNvSpPr/>
          <p:nvPr/>
        </p:nvSpPr>
        <p:spPr>
          <a:xfrm>
            <a:off x="5925516" y="3877095"/>
            <a:ext cx="2880320" cy="1382857"/>
          </a:xfrm>
          <a:prstGeom prst="roundRect">
            <a:avLst>
              <a:gd name="adj" fmla="val 2789"/>
            </a:avLst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放一个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PDD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用户量的</a:t>
            </a:r>
            <a:r>
              <a:rPr lang="zh-CN" altLang="en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年图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，表示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PDD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用户量不断提升</a:t>
            </a: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9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CN" dirty="0"/>
              <a:t>PDD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Taking Off ✈️ !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BAA3C9F-2980-A441-B038-E914BAF46B4D}"/>
              </a:ext>
            </a:extLst>
          </p:cNvPr>
          <p:cNvSpPr/>
          <p:nvPr/>
        </p:nvSpPr>
        <p:spPr>
          <a:xfrm>
            <a:off x="739738" y="2738364"/>
            <a:ext cx="2880320" cy="1382857"/>
          </a:xfrm>
          <a:prstGeom prst="roundRect">
            <a:avLst>
              <a:gd name="adj" fmla="val 2789"/>
            </a:avLst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一个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PDD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起飞的</a:t>
            </a:r>
            <a:r>
              <a:rPr lang="zh-CN" altLang="en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数据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支撑，</a:t>
            </a:r>
            <a:r>
              <a:rPr lang="zh-CN" altLang="en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将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右边四张图自己找数据画一下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75E7F2-9891-3344-BDCE-5129947D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170" y="2072972"/>
            <a:ext cx="3551353" cy="2713643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A4D04F75-C10D-524F-99C8-F921BCFA2D4C}"/>
              </a:ext>
            </a:extLst>
          </p:cNvPr>
          <p:cNvSpPr txBox="1">
            <a:spLocks/>
          </p:cNvSpPr>
          <p:nvPr/>
        </p:nvSpPr>
        <p:spPr bwMode="auto">
          <a:xfrm>
            <a:off x="381101" y="5193990"/>
            <a:ext cx="921573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dirty="0"/>
              <a:t>Figure out </a:t>
            </a:r>
            <a:r>
              <a:rPr lang="en-US" altLang="zh-CN" b="1" dirty="0">
                <a:solidFill>
                  <a:schemeClr val="bg2"/>
                </a:solidFill>
              </a:rPr>
              <a:t>HOW</a:t>
            </a:r>
            <a:r>
              <a:rPr lang="en-US" altLang="zh-CN" dirty="0"/>
              <a:t> PDD is taking off ?</a:t>
            </a:r>
          </a:p>
          <a:p>
            <a:pPr algn="ctr">
              <a:lnSpc>
                <a:spcPct val="100000"/>
              </a:lnSpc>
            </a:pPr>
            <a:r>
              <a:rPr lang="en-US" altLang="zh-CN" dirty="0"/>
              <a:t>&amp; </a:t>
            </a:r>
          </a:p>
          <a:p>
            <a:pPr algn="ctr">
              <a:lnSpc>
                <a:spcPct val="100000"/>
              </a:lnSpc>
            </a:pPr>
            <a:r>
              <a:rPr lang="en-US" altLang="zh-CN" dirty="0"/>
              <a:t>Think about </a:t>
            </a:r>
            <a:r>
              <a:rPr lang="en-US" altLang="zh-CN" b="1" dirty="0">
                <a:solidFill>
                  <a:schemeClr val="bg2"/>
                </a:solidFill>
              </a:rPr>
              <a:t>HOW</a:t>
            </a:r>
            <a:r>
              <a:rPr lang="en-US" altLang="zh-CN" dirty="0"/>
              <a:t> to continue the legend of PDD!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1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dirty="0"/>
              <a:t>Figure out </a:t>
            </a:r>
            <a:r>
              <a:rPr lang="en-US" altLang="zh-CN" b="1" dirty="0">
                <a:solidFill>
                  <a:schemeClr val="bg2"/>
                </a:solidFill>
              </a:rPr>
              <a:t>WHY</a:t>
            </a:r>
            <a:r>
              <a:rPr lang="en-US" altLang="zh-CN" dirty="0"/>
              <a:t> 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platform economics! </a:t>
            </a:r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C6F0E00-957B-1A42-8987-E7FB722091E7}"/>
              </a:ext>
            </a:extLst>
          </p:cNvPr>
          <p:cNvSpPr txBox="1">
            <a:spLocks/>
          </p:cNvSpPr>
          <p:nvPr/>
        </p:nvSpPr>
        <p:spPr bwMode="auto">
          <a:xfrm>
            <a:off x="393069" y="1242455"/>
            <a:ext cx="2628292" cy="282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600" dirty="0"/>
              <a:t>People</a:t>
            </a:r>
            <a:r>
              <a:rPr lang="zh-CN" altLang="en-US" sz="1600" dirty="0"/>
              <a:t>：网络效应</a:t>
            </a:r>
            <a:endParaRPr lang="en-US" altLang="zh-CN" sz="1600" dirty="0"/>
          </a:p>
          <a:p>
            <a:pPr algn="ctr">
              <a:lnSpc>
                <a:spcPct val="100000"/>
              </a:lnSpc>
            </a:pPr>
            <a:r>
              <a:rPr lang="zh-CN" altLang="en-US" sz="1600" b="0" i="0" u="none" strike="noStrike" dirty="0">
                <a:solidFill>
                  <a:srgbClr val="404040"/>
                </a:solidFill>
                <a:effectLst/>
                <a:latin typeface="Inter"/>
              </a:rPr>
              <a:t>通过连接供需双边用户形成正向网络效应。例如，其社交裂变模式（如“砍价”“拼团”）利用微信生态的社交网络，低成本触达下沉市场用户，同时吸引商家入驻，形成用户增长与商品供给的良性循环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F5731-70D5-0445-8225-1AE401D759A8}"/>
              </a:ext>
            </a:extLst>
          </p:cNvPr>
          <p:cNvSpPr txBox="1"/>
          <p:nvPr/>
        </p:nvSpPr>
        <p:spPr>
          <a:xfrm>
            <a:off x="4106345" y="1608424"/>
            <a:ext cx="1763841" cy="1434239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CN" altLang="zh-CN" sz="1400" dirty="0">
                <a:latin typeface="Arial" pitchFamily="34" charset="0"/>
                <a:cs typeface="Arial" pitchFamily="34" charset="0"/>
              </a:rPr>
              <a:t>Pricing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：</a:t>
            </a:r>
            <a:r>
              <a:rPr lang="zh-CN" altLang="en-US" sz="1200" b="1" i="0" u="none" strike="noStrike" dirty="0">
                <a:solidFill>
                  <a:srgbClr val="404040"/>
                </a:solidFill>
                <a:effectLst/>
                <a:latin typeface="Inter"/>
              </a:rPr>
              <a:t>动态定价</a:t>
            </a:r>
            <a:endParaRPr lang="en-US" altLang="zh-CN" sz="1200" b="1" i="0" u="none" strike="noStrike" dirty="0">
              <a:solidFill>
                <a:srgbClr val="404040"/>
              </a:solidFill>
              <a:effectLst/>
              <a:latin typeface="Inter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zh-CN" altLang="en-US" sz="1200" b="0" i="0" u="none" strike="noStrike" dirty="0">
                <a:solidFill>
                  <a:srgbClr val="404040"/>
                </a:solidFill>
                <a:effectLst/>
                <a:latin typeface="Inter"/>
              </a:rPr>
              <a:t>通过算法动态调整商品价格与流量分配，优化资源匹配效率。这种机制体现了平台如何通过数据驱动实现供需精准对接，是平台经济学中“价格机制与市场设计”的典型案例</a:t>
            </a:r>
            <a:endParaRPr lang="en-C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4F16A-86EF-A443-9EE0-4B778AB0B850}"/>
              </a:ext>
            </a:extLst>
          </p:cNvPr>
          <p:cNvSpPr txBox="1"/>
          <p:nvPr/>
        </p:nvSpPr>
        <p:spPr>
          <a:xfrm>
            <a:off x="7598585" y="1503780"/>
            <a:ext cx="1763841" cy="153888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en-CN" sz="1400" dirty="0">
                <a:latin typeface="Arial" pitchFamily="34" charset="0"/>
                <a:cs typeface="Arial" pitchFamily="34" charset="0"/>
              </a:rPr>
              <a:t>Trick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zh-CN" altLang="en-US" sz="1200" b="0" i="0" u="none" strike="noStrike" dirty="0">
                <a:solidFill>
                  <a:srgbClr val="404040"/>
                </a:solidFill>
                <a:effectLst/>
                <a:latin typeface="Inter"/>
              </a:rPr>
              <a:t>游戏化运营</a:t>
            </a:r>
            <a:r>
              <a:rPr lang="en-US" altLang="zh-CN" sz="1400" b="0" i="0" u="none" strike="noStrike" dirty="0">
                <a:solidFill>
                  <a:srgbClr val="404040"/>
                </a:solidFill>
                <a:effectLst/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200" b="0" i="0" u="none" strike="noStrike" dirty="0">
                <a:solidFill>
                  <a:srgbClr val="404040"/>
                </a:solidFill>
                <a:effectLst/>
                <a:latin typeface="Inter"/>
              </a:rPr>
              <a:t> 如现金签到、助力免单</a:t>
            </a:r>
            <a:endParaRPr lang="en-US" altLang="zh-CN" sz="1400" b="0" i="0" u="none" strike="noStrike" dirty="0">
              <a:solidFill>
                <a:srgbClr val="40404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endParaRPr lang="en-US" sz="14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</a:pPr>
            <a:r>
              <a:rPr lang="zh-CN" altLang="en-US" sz="1200" b="0" i="0" u="none" strike="noStrike" dirty="0">
                <a:solidFill>
                  <a:srgbClr val="404040"/>
                </a:solidFill>
                <a:effectLst/>
                <a:latin typeface="Inter"/>
              </a:rPr>
              <a:t>通过行为经济学原理激励用户参与，延长平台停留时间。这种设计符合平台经济学中对用户注意力的争夺与留存策略</a:t>
            </a:r>
            <a:endParaRPr lang="en-CN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80041E7-651C-A143-BCF1-3C03BF0FF5B7}"/>
              </a:ext>
            </a:extLst>
          </p:cNvPr>
          <p:cNvSpPr/>
          <p:nvPr/>
        </p:nvSpPr>
        <p:spPr>
          <a:xfrm>
            <a:off x="379698" y="4646577"/>
            <a:ext cx="8982728" cy="1382857"/>
          </a:xfrm>
          <a:prstGeom prst="roundRect">
            <a:avLst>
              <a:gd name="adj" fmla="val 2789"/>
            </a:avLst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基于平台经济学理论对 </a:t>
            </a:r>
            <a:r>
              <a:rPr lang="en-US" altLang="zh-C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PDD</a:t>
            </a: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一系列操作的底层逻辑进行分析，总结得到理论框架。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比如网络效应，定价理论等。</a:t>
            </a:r>
            <a:endParaRPr lang="en-US" altLang="zh-C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2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2565698"/>
            <a:ext cx="9904413" cy="498713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Why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did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PDD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take</a:t>
            </a:r>
            <a:r>
              <a:rPr lang="zh-CN" alt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off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?</a:t>
            </a:r>
            <a:endParaRPr lang="en-CN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C2674371-965A-604C-8172-3709D6DAC3FA}"/>
              </a:ext>
            </a:extLst>
          </p:cNvPr>
          <p:cNvSpPr txBox="1">
            <a:spLocks/>
          </p:cNvSpPr>
          <p:nvPr/>
        </p:nvSpPr>
        <p:spPr>
          <a:xfrm>
            <a:off x="0" y="4910666"/>
            <a:ext cx="9904413" cy="692497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CN" dirty="0"/>
              <a:t>Mar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en-US" altLang="zh-CN" baseline="30000" dirty="0"/>
              <a:t>th</a:t>
            </a:r>
            <a:r>
              <a:rPr lang="en-US" altLang="zh-CN" dirty="0"/>
              <a:t>, 2025</a:t>
            </a:r>
          </a:p>
          <a:p>
            <a:pPr algn="ctr">
              <a:lnSpc>
                <a:spcPct val="100000"/>
              </a:lnSpc>
            </a:pPr>
            <a:endParaRPr lang="en-US" dirty="0"/>
          </a:p>
          <a:p>
            <a:pPr algn="ctr">
              <a:lnSpc>
                <a:spcPct val="100000"/>
              </a:lnSpc>
            </a:pPr>
            <a:r>
              <a:rPr lang="en-US" dirty="0"/>
              <a:t>Group Members: Kai Ren, </a:t>
            </a:r>
            <a:r>
              <a:rPr lang="en-US" dirty="0" err="1"/>
              <a:t>PeiHua</a:t>
            </a:r>
            <a:r>
              <a:rPr lang="en-US" dirty="0"/>
              <a:t> Ji, </a:t>
            </a:r>
            <a:r>
              <a:rPr lang="en-US" dirty="0" err="1"/>
              <a:t>JunWen</a:t>
            </a:r>
            <a:r>
              <a:rPr lang="zh-CN" altLang="en-US" dirty="0"/>
              <a:t> </a:t>
            </a:r>
            <a:r>
              <a:rPr lang="en-US" altLang="zh-CN" dirty="0"/>
              <a:t>Luo, </a:t>
            </a:r>
            <a:r>
              <a:rPr lang="en-US" altLang="zh-CN" dirty="0" err="1"/>
              <a:t>FeiFan</a:t>
            </a:r>
            <a:r>
              <a:rPr lang="en-US" altLang="zh-CN" dirty="0"/>
              <a:t> Xu, Lei Cheng, Chang Li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380C4-7F69-8842-AD73-4175C0DB02AD}"/>
              </a:ext>
            </a:extLst>
          </p:cNvPr>
          <p:cNvSpPr txBox="1"/>
          <p:nvPr/>
        </p:nvSpPr>
        <p:spPr>
          <a:xfrm>
            <a:off x="2474049" y="3795178"/>
            <a:ext cx="4956312" cy="38472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b="1" i="0" u="none" strike="noStrike" dirty="0">
                <a:solidFill>
                  <a:srgbClr val="404040"/>
                </a:solidFill>
                <a:effectLst/>
                <a:latin typeface="Palatino Linotype" panose="02040502050505030304" pitchFamily="18" charset="0"/>
              </a:rPr>
              <a:t>Feedback &amp; Suggestions Welcome!</a:t>
            </a:r>
            <a:endParaRPr lang="en-C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086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378</Words>
  <Application>Microsoft Macintosh PowerPoint</Application>
  <PresentationFormat>Custom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Inter</vt:lpstr>
      <vt:lpstr>KaiTi</vt:lpstr>
      <vt:lpstr>Arial</vt:lpstr>
      <vt:lpstr>Calibri</vt:lpstr>
      <vt:lpstr>Palatino Linotype</vt:lpstr>
      <vt:lpstr>Times New Roman</vt:lpstr>
      <vt:lpstr>Vrinda</vt:lpstr>
      <vt:lpstr>CR Onlytext</vt:lpstr>
      <vt:lpstr>think-cell Slide</vt:lpstr>
      <vt:lpstr>Why did PDD take off ?</vt:lpstr>
      <vt:lpstr>Let‘s do a survey about PDD !</vt:lpstr>
      <vt:lpstr>PDD is Taking Off ✈️ !</vt:lpstr>
      <vt:lpstr>Figure out WHY based on platform economics! </vt:lpstr>
      <vt:lpstr>Why did PDD take off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2014-03-26T02:17:58Z</dcterms:created>
  <dcterms:modified xsi:type="dcterms:W3CDTF">2025-03-06T11:23:35Z</dcterms:modified>
  <cp:version>112013</cp:version>
</cp:coreProperties>
</file>