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0" r:id="rId2"/>
    <p:sldId id="378" r:id="rId3"/>
    <p:sldId id="311" r:id="rId4"/>
    <p:sldId id="385" r:id="rId5"/>
    <p:sldId id="381" r:id="rId6"/>
  </p:sldIdLst>
  <p:sldSz cx="9904413" cy="6859588"/>
  <p:notesSz cx="6797675" cy="9874250"/>
  <p:embeddedFontLst>
    <p:embeddedFont>
      <p:font typeface="Palatino Linotype" panose="02040502050505030304" pitchFamily="18" charset="0"/>
      <p:regular r:id="rId9"/>
      <p:bold r:id="rId10"/>
      <p:italic r:id="rId11"/>
      <p:boldItalic r:id="rId12"/>
    </p:embeddedFont>
    <p:embeddedFont>
      <p:font typeface="Vrinda" panose="020B0502040204020203" pitchFamily="34" charset="0"/>
      <p:regular r:id="rId13"/>
      <p:bold r:id="rId14"/>
    </p:embeddedFont>
  </p:embeddedFontLst>
  <p:custDataLst>
    <p:tags r:id="rId15"/>
  </p:custDataLst>
  <p:defaultTextStyle>
    <a:defPPr>
      <a:defRPr lang="de-DE"/>
    </a:defPPr>
    <a:lvl1pPr marL="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7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21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00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9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8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7" userDrawn="1">
          <p15:clr>
            <a:srgbClr val="A4A3A4"/>
          </p15:clr>
        </p15:guide>
        <p15:guide id="2" orient="horz" pos="187" userDrawn="1">
          <p15:clr>
            <a:srgbClr val="A4A3A4"/>
          </p15:clr>
        </p15:guide>
        <p15:guide id="4" orient="horz" pos="3961" userDrawn="1">
          <p15:clr>
            <a:srgbClr val="A4A3A4"/>
          </p15:clr>
        </p15:guide>
        <p15:guide id="5" orient="horz" pos="833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pos="3142" userDrawn="1">
          <p15:clr>
            <a:srgbClr val="A4A3A4"/>
          </p15:clr>
        </p15:guide>
        <p15:guide id="9" pos="3248" userDrawn="1">
          <p15:clr>
            <a:srgbClr val="A4A3A4"/>
          </p15:clr>
        </p15:guide>
        <p15:guide id="10" pos="6238" userDrawn="1">
          <p15:clr>
            <a:srgbClr val="A4A3A4"/>
          </p15:clr>
        </p15:guide>
        <p15:guide id="11" pos="6031" userDrawn="1">
          <p15:clr>
            <a:srgbClr val="A4A3A4"/>
          </p15:clr>
        </p15:guide>
        <p15:guide id="12" pos="3029" userDrawn="1">
          <p15:clr>
            <a:srgbClr val="A4A3A4"/>
          </p15:clr>
        </p15:guide>
        <p15:guide id="13" pos="179" userDrawn="1">
          <p15:clr>
            <a:srgbClr val="A4A3A4"/>
          </p15:clr>
        </p15:guide>
        <p15:guide id="14" pos="5948" userDrawn="1">
          <p15:clr>
            <a:srgbClr val="A4A3A4"/>
          </p15:clr>
        </p15:guide>
        <p15:guide id="15" pos="2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85788" autoAdjust="0"/>
  </p:normalViewPr>
  <p:slideViewPr>
    <p:cSldViewPr snapToObjects="1" showGuides="1">
      <p:cViewPr varScale="1">
        <p:scale>
          <a:sx n="100" d="100"/>
          <a:sy n="100" d="100"/>
        </p:scale>
        <p:origin x="1736" y="168"/>
      </p:cViewPr>
      <p:guideLst>
        <p:guide orient="horz" pos="747"/>
        <p:guide orient="horz" pos="187"/>
        <p:guide orient="horz" pos="3961"/>
        <p:guide orient="horz" pos="833"/>
        <p:guide orient="horz" pos="572"/>
        <p:guide orient="horz"/>
        <p:guide pos="3142"/>
        <p:guide pos="3248"/>
        <p:guide pos="6238"/>
        <p:guide pos="6031"/>
        <p:guide pos="3029"/>
        <p:guide pos="179"/>
        <p:guide pos="5948"/>
        <p:guide pos="2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30"/>
        <p:guide pos="21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4/7/25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2C4D34-2C19-43C3-91CC-9F2B4AC12977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56E95E-57AA-4526-AA4C-3002F47FB1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78790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5821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43700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91579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394585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22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770" indent="0">
              <a:buNone/>
              <a:defRPr sz="1000"/>
            </a:lvl2pPr>
            <a:lvl3pPr marL="338455" indent="0">
              <a:buNone/>
              <a:defRPr sz="1000"/>
            </a:lvl3pPr>
            <a:lvl4pPr marL="535305" indent="0">
              <a:buNone/>
              <a:defRPr sz="1000"/>
            </a:lvl4pPr>
            <a:lvl5pPr marL="686435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95" indent="-188595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5"/>
              </a:spcBef>
              <a:buNone/>
              <a:defRPr sz="19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42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53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63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720" indent="-172720">
              <a:buFont typeface="Arial" panose="020B0604020202020204" pitchFamily="34" charset="0"/>
              <a:buChar char="•"/>
              <a:defRPr sz="2100" baseline="0"/>
            </a:lvl1pPr>
            <a:lvl2pPr marL="363855" indent="-191770">
              <a:spcBef>
                <a:spcPts val="630"/>
              </a:spcBef>
              <a:buFont typeface="Arial" panose="020B0604020202020204" pitchFamily="34" charset="0"/>
              <a:buChar char="–"/>
              <a:defRPr sz="2100"/>
            </a:lvl2pPr>
            <a:lvl3pPr marL="508000" indent="-143510">
              <a:spcBef>
                <a:spcPts val="210"/>
              </a:spcBef>
              <a:buFont typeface="Arial" panose="020B0604020202020204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图片 12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/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/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indent="0" algn="l" defTabSz="95821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anose="020B0604020202020204" pitchFamily="34" charset="0"/>
        </a:defRPr>
      </a:lvl1pPr>
    </p:titleStyle>
    <p:bodyStyle>
      <a:lvl1pPr marL="188595" indent="-188595" algn="l" defTabSz="958215" rtl="0" eaLnBrk="1" latinLnBrk="0" hangingPunct="1">
        <a:lnSpc>
          <a:spcPct val="90000"/>
        </a:lnSpc>
        <a:spcBef>
          <a:spcPts val="1465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1pPr>
      <a:lvl2pPr marL="325755" indent="-133985" algn="l" defTabSz="958215" rtl="0" eaLnBrk="1" latinLnBrk="0" hangingPunct="1">
        <a:lnSpc>
          <a:spcPct val="90000"/>
        </a:lnSpc>
        <a:spcBef>
          <a:spcPts val="945"/>
        </a:spcBef>
        <a:buClr>
          <a:schemeClr val="bg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2pPr>
      <a:lvl3pPr marL="513080" indent="-188595" algn="l" defTabSz="958215" rtl="0" eaLnBrk="1" latinLnBrk="0" hangingPunct="1">
        <a:lnSpc>
          <a:spcPct val="90000"/>
        </a:lnSpc>
        <a:spcBef>
          <a:spcPts val="630"/>
        </a:spcBef>
        <a:buClr>
          <a:schemeClr val="bg2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3pPr>
      <a:lvl4pPr marL="663575" indent="-143510" algn="l" defTabSz="95821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4pPr>
      <a:lvl5pPr marL="807085" indent="-143510" algn="l" defTabSz="95821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5pPr>
      <a:lvl6pPr marL="263398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40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9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8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1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00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9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01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80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5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0985" y="6177845"/>
            <a:ext cx="8416290" cy="276999"/>
          </a:xfrm>
        </p:spPr>
        <p:txBody>
          <a:bodyPr wrap="squar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Group Members: Kai Ren, </a:t>
            </a:r>
            <a:r>
              <a:rPr lang="en-US" sz="1800" dirty="0" err="1">
                <a:cs typeface="Times New Roman Regular" panose="02020503050405090304" charset="0"/>
              </a:rPr>
              <a:t>PeiHua</a:t>
            </a:r>
            <a:r>
              <a:rPr lang="en-US" sz="1800" dirty="0">
                <a:cs typeface="Times New Roman Regular" panose="02020503050405090304" charset="0"/>
              </a:rPr>
              <a:t> Ji, </a:t>
            </a:r>
            <a:r>
              <a:rPr lang="en-US" sz="1800" dirty="0" err="1">
                <a:cs typeface="Times New Roman Regular" panose="02020503050405090304" charset="0"/>
              </a:rPr>
              <a:t>JunWen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Luo, </a:t>
            </a:r>
            <a:r>
              <a:rPr lang="en-US" altLang="zh-CN" sz="1800" dirty="0" err="1">
                <a:cs typeface="Times New Roman Regular" panose="02020503050405090304" charset="0"/>
              </a:rPr>
              <a:t>FeiFan</a:t>
            </a:r>
            <a:r>
              <a:rPr lang="en-US" altLang="zh-CN" sz="1800" dirty="0">
                <a:cs typeface="Times New Roman Regular" panose="02020503050405090304" charset="0"/>
              </a:rPr>
              <a:t> Xu, Lei Cheng, Chang Li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1050" y="3563566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Why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did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PDD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take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off</a:t>
            </a:r>
            <a:r>
              <a:rPr lang="zh-CN" altLang="en-US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?</a:t>
            </a:r>
            <a:endParaRPr lang="en-US" altLang="zh-CN" sz="3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61050" y="3097107"/>
            <a:ext cx="9361046" cy="338455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 Regular" panose="02020503050405090304" charset="0"/>
              </a:rPr>
              <a:t>A platform economics-based perspective.</a:t>
            </a:r>
          </a:p>
        </p:txBody>
      </p:sp>
      <p:sp>
        <p:nvSpPr>
          <p:cNvPr id="11" name="文本占位符 8"/>
          <p:cNvSpPr txBox="1"/>
          <p:nvPr/>
        </p:nvSpPr>
        <p:spPr>
          <a:xfrm>
            <a:off x="263129" y="4993036"/>
            <a:ext cx="7772756" cy="27686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1pPr>
            <a:lvl2pPr marL="191770" indent="0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2pPr>
            <a:lvl3pPr marL="338455" indent="0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3pPr>
            <a:lvl4pPr marL="535305" indent="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4pPr>
            <a:lvl5pPr marL="686435" indent="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Mar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7</a:t>
            </a:r>
            <a:r>
              <a:rPr lang="en-US" altLang="zh-CN" sz="1800" baseline="30000" dirty="0">
                <a:cs typeface="Times New Roman Regular" panose="02020503050405090304" charset="0"/>
              </a:rPr>
              <a:t>th</a:t>
            </a:r>
            <a:r>
              <a:rPr lang="en-US" altLang="zh-CN" sz="1800" dirty="0">
                <a:cs typeface="Times New Roman Regular" panose="02020503050405090304" charset="0"/>
              </a:rPr>
              <a:t>, 2025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699" y="3551065"/>
            <a:ext cx="3348372" cy="2511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ea typeface="PingFang SC Regular" panose="020B0400000000000000" charset="-122"/>
                <a:cs typeface="PingFang SC Regular" panose="020B0400000000000000" charset="-122"/>
              </a:rPr>
              <a:t>Let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’</a:t>
            </a:r>
            <a:r>
              <a:rPr lang="en-US" dirty="0">
                <a:ea typeface="PingFang SC Regular" panose="020B0400000000000000" charset="-122"/>
                <a:cs typeface="PingFang SC Regular" panose="020B0400000000000000" charset="-122"/>
              </a:rPr>
              <a:t>s do a survey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about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ea typeface="PingFang SC Regular" panose="020B0400000000000000" charset="-122"/>
                <a:cs typeface="PingFang SC Regular" panose="020B0400000000000000" charset="-122"/>
              </a:rPr>
              <a:t>PDD</a:t>
            </a:r>
            <a:r>
              <a:rPr lang="zh-CN" altLang="en-US" b="1" dirty="0">
                <a:solidFill>
                  <a:schemeClr val="bg2"/>
                </a:solidFill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!</a:t>
            </a:r>
            <a:endParaRPr lang="en-US" dirty="0"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"/>
          <a:stretch>
            <a:fillRect/>
          </a:stretch>
        </p:blipFill>
        <p:spPr>
          <a:xfrm>
            <a:off x="127670" y="1252484"/>
            <a:ext cx="1841186" cy="3817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75" y="1252484"/>
            <a:ext cx="2133244" cy="3817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670" y="5418206"/>
            <a:ext cx="4182149" cy="50783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 algn="l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Have you ever been asked to 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“</a:t>
            </a:r>
            <a:r>
              <a:rPr lang="zh-CN" altLang="en-US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砍一刀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”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?</a:t>
            </a:r>
          </a:p>
          <a:p>
            <a:pPr marL="285750" indent="-285750" algn="l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Did you succeed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?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(I did it in 1</a:t>
            </a:r>
            <a:r>
              <a:rPr lang="en-US" altLang="zh-CN" sz="1400" baseline="300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st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, Oct. 2019)</a:t>
            </a:r>
          </a:p>
        </p:txBody>
      </p:sp>
      <p:pic>
        <p:nvPicPr>
          <p:cNvPr id="12290" name="Picture 2" descr="互联网传销识别指南「2017版」 - 知乎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r="46292"/>
          <a:stretch/>
        </p:blipFill>
        <p:spPr bwMode="auto">
          <a:xfrm>
            <a:off x="4517538" y="1252484"/>
            <a:ext cx="3194791" cy="374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24537" y="5444477"/>
            <a:ext cx="4952206" cy="4647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ts val="600"/>
              </a:spcBef>
              <a:buClr>
                <a:schemeClr val="bg2"/>
              </a:buClr>
            </a:pP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When you 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“</a:t>
            </a:r>
            <a:r>
              <a:rPr lang="zh-CN" altLang="en-US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砍一刀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”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, it grows like 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“</a:t>
            </a:r>
            <a:r>
              <a:rPr lang="zh-CN" altLang="en-US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传销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”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.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The only difference is that it doesn‘t cheat you out of money but your time !</a:t>
            </a:r>
          </a:p>
        </p:txBody>
      </p:sp>
      <p:sp>
        <p:nvSpPr>
          <p:cNvPr id="3" name="文字方塊 4"/>
          <p:cNvSpPr txBox="1"/>
          <p:nvPr/>
        </p:nvSpPr>
        <p:spPr>
          <a:xfrm>
            <a:off x="1315085" y="6273800"/>
            <a:ext cx="7345680" cy="421005"/>
          </a:xfrm>
          <a:prstGeom prst="rect">
            <a:avLst/>
          </a:prstGeom>
          <a:solidFill>
            <a:srgbClr val="9B1717"/>
          </a:solidFill>
          <a:ln w="76200" cap="rnd">
            <a:solidFill>
              <a:srgbClr val="9B17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>
              <a:buClr>
                <a:schemeClr val="bg2"/>
              </a:buClr>
            </a:pP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Is </a:t>
            </a:r>
            <a:r>
              <a:rPr lang="en-US" altLang="zh-CN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PDD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a tool for </a:t>
            </a:r>
            <a:r>
              <a:rPr lang="en-US" altLang="zh-CN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Using</a:t>
            </a:r>
            <a:r>
              <a:rPr lang="zh-CN" altLang="en-US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Money</a:t>
            </a:r>
            <a:r>
              <a:rPr lang="zh-CN" altLang="en-US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or </a:t>
            </a:r>
            <a:r>
              <a:rPr lang="en-US" altLang="zh-CN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Making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Money</a:t>
            </a:r>
            <a:r>
              <a:rPr lang="zh-CN" altLang="en-US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?</a:t>
            </a:r>
            <a:endParaRPr lang="en-US" altLang="zh-CN" sz="20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136" y="2997746"/>
            <a:ext cx="3325607" cy="19984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2"/>
                </a:solidFill>
                <a:ea typeface="PingFang SC Regular" panose="020B0400000000000000" charset="-122"/>
                <a:cs typeface="PingFang SC Regular" panose="020B0400000000000000" charset="-122"/>
              </a:rPr>
              <a:t>PDD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was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Taking Off ✈️ !</a:t>
            </a:r>
            <a:endParaRPr lang="en-US" dirty="0"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5" name="标题 1"/>
          <p:cNvSpPr txBox="1"/>
          <p:nvPr/>
        </p:nvSpPr>
        <p:spPr bwMode="auto">
          <a:xfrm>
            <a:off x="688657" y="6060506"/>
            <a:ext cx="8908177" cy="680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>
                <a:cs typeface="Times New Roman Regular" panose="02020503050405090304" charset="0"/>
              </a:rPr>
              <a:t>Figure out </a:t>
            </a:r>
            <a:r>
              <a:rPr lang="zh-CN" altLang="en-US" sz="1800" dirty="0">
                <a:cs typeface="Times New Roman Regular" panose="02020503050405090304" charset="0"/>
              </a:rPr>
              <a:t>“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WHY</a:t>
            </a:r>
            <a:r>
              <a:rPr lang="en-US" altLang="zh-CN" sz="1800" dirty="0">
                <a:cs typeface="Times New Roman Regular" panose="02020503050405090304" charset="0"/>
              </a:rPr>
              <a:t> did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PDD</a:t>
            </a:r>
            <a:r>
              <a:rPr lang="en-US" altLang="zh-CN" sz="1800" dirty="0">
                <a:cs typeface="Times New Roman Regular" panose="02020503050405090304" charset="0"/>
              </a:rPr>
              <a:t> take off ?</a:t>
            </a:r>
            <a:r>
              <a:rPr lang="zh-CN" altLang="en-US" sz="1800" dirty="0">
                <a:cs typeface="Times New Roman Regular" panose="02020503050405090304" charset="0"/>
              </a:rPr>
              <a:t>”</a:t>
            </a:r>
            <a:endParaRPr lang="en-US" altLang="zh-CN" sz="1800" dirty="0">
              <a:cs typeface="Times New Roman Regular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cs typeface="Times New Roman Regular" panose="02020503050405090304" charset="0"/>
              </a:rPr>
              <a:t>Think about </a:t>
            </a:r>
            <a:r>
              <a:rPr lang="zh-CN" altLang="en-US" sz="1800" dirty="0">
                <a:cs typeface="Times New Roman Regular" panose="02020503050405090304" charset="0"/>
              </a:rPr>
              <a:t>“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HOW</a:t>
            </a:r>
            <a:r>
              <a:rPr lang="en-US" altLang="zh-CN" sz="1800" dirty="0">
                <a:cs typeface="Times New Roman Regular" panose="02020503050405090304" charset="0"/>
              </a:rPr>
              <a:t> to continue the legend of 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PDD</a:t>
            </a:r>
            <a:r>
              <a:rPr lang="en-US" altLang="zh-CN" sz="1800" dirty="0">
                <a:cs typeface="Times New Roman Regular" panose="02020503050405090304" charset="0"/>
              </a:rPr>
              <a:t> !</a:t>
            </a:r>
            <a:r>
              <a:rPr lang="zh-CN" altLang="en-US" sz="1800" dirty="0">
                <a:cs typeface="Times New Roman Regular" panose="02020503050405090304" charset="0"/>
              </a:rPr>
              <a:t>”</a:t>
            </a:r>
            <a:endParaRPr lang="en-US" sz="1800" dirty="0">
              <a:cs typeface="Times New Roman Regular" panose="0202050305040509030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4F42F5-202A-6144-957C-5B0318E719DA}"/>
              </a:ext>
            </a:extLst>
          </p:cNvPr>
          <p:cNvGrpSpPr/>
          <p:nvPr/>
        </p:nvGrpSpPr>
        <p:grpSpPr>
          <a:xfrm>
            <a:off x="1315890" y="1224990"/>
            <a:ext cx="7385462" cy="4519159"/>
            <a:chOff x="1030295" y="1085046"/>
            <a:chExt cx="7385462" cy="45191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CA90F2-9EA7-8249-B1A4-451D9AEE6027}"/>
                </a:ext>
              </a:extLst>
            </p:cNvPr>
            <p:cNvGrpSpPr/>
            <p:nvPr/>
          </p:nvGrpSpPr>
          <p:grpSpPr>
            <a:xfrm>
              <a:off x="5164529" y="1092372"/>
              <a:ext cx="3251228" cy="4511833"/>
              <a:chOff x="5672284" y="1092372"/>
              <a:chExt cx="3251228" cy="451183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720450" y="3082415"/>
                <a:ext cx="3154710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2.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GAAP/Non-GAAP profit and profit rate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18031" y="5419539"/>
                <a:ext cx="2559547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4.</a:t>
                </a:r>
                <a:r>
                  <a:rPr lang="zh-CN" altLang="en-US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Annual active</a:t>
                </a:r>
                <a:r>
                  <a:rPr lang="zh-CN" altLang="en-US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domestic buyers.</a:t>
                </a: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2284" y="3425066"/>
                <a:ext cx="3251042" cy="1954044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2286" y="1092372"/>
                <a:ext cx="3251226" cy="1949614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11980D-1E74-9248-8DFB-1393C641B76E}"/>
                </a:ext>
              </a:extLst>
            </p:cNvPr>
            <p:cNvGrpSpPr/>
            <p:nvPr/>
          </p:nvGrpSpPr>
          <p:grpSpPr>
            <a:xfrm>
              <a:off x="1030295" y="1085046"/>
              <a:ext cx="3251226" cy="4519159"/>
              <a:chOff x="604521" y="1095085"/>
              <a:chExt cx="3251226" cy="4519159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913264" y="3092454"/>
                <a:ext cx="2633734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1.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Income and growth rate of PDD.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249093" y="5429578"/>
                <a:ext cx="1962076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3.</a:t>
                </a:r>
                <a:r>
                  <a:rPr lang="zh-CN" altLang="en-US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GMV and growth rate.</a:t>
                </a: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521" y="1095085"/>
                <a:ext cx="3251226" cy="1950046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21" y="3425066"/>
                <a:ext cx="3251226" cy="195404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bg2"/>
                </a:solidFill>
              </a:rPr>
              <a:t>platform economics</a:t>
            </a:r>
            <a:r>
              <a:rPr lang="en-US" altLang="zh-CN" dirty="0"/>
              <a:t>.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E3E75-ED17-5346-88FD-8A5C3B93B162}"/>
              </a:ext>
            </a:extLst>
          </p:cNvPr>
          <p:cNvGrpSpPr/>
          <p:nvPr/>
        </p:nvGrpSpPr>
        <p:grpSpPr>
          <a:xfrm>
            <a:off x="379698" y="1485578"/>
            <a:ext cx="9147968" cy="4638069"/>
            <a:chOff x="377635" y="1070992"/>
            <a:chExt cx="9147968" cy="4638069"/>
          </a:xfrm>
        </p:grpSpPr>
        <p:pic>
          <p:nvPicPr>
            <p:cNvPr id="17" name="图片 16" descr="qian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3514455" y="1778878"/>
              <a:ext cx="2874328" cy="2874328"/>
            </a:xfrm>
            <a:prstGeom prst="rect">
              <a:avLst/>
            </a:prstGeom>
          </p:spPr>
        </p:pic>
        <p:pic>
          <p:nvPicPr>
            <p:cNvPr id="15" name="图片 14" descr="diannao"/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85113" y="1778877"/>
              <a:ext cx="2874328" cy="287432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81176" y="1070992"/>
              <a:ext cx="2874328" cy="707886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People</a:t>
              </a:r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 </a:t>
              </a:r>
            </a:p>
            <a:p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Network Effects</a:t>
              </a:r>
              <a:endParaRPr lang="zh-CN" alt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26719" y="2354267"/>
              <a:ext cx="2449800" cy="172354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chemeClr val="bg2"/>
                </a:buClr>
                <a:buSzTx/>
              </a:pP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By adjusting product prices and data traffic through algorithms, </a:t>
              </a:r>
              <a:r>
                <a:rPr lang="en-US" altLang="zh-CN" sz="1400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dynamic pricing optimizes resource matching efficiency </a:t>
              </a: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which demonstrates how platforms leverage data-driven approaches to precisely align supply and demand.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14455" y="1070992"/>
              <a:ext cx="2874328" cy="707886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Pricing</a:t>
              </a:r>
            </a:p>
            <a:p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Dynamic Pricing</a:t>
              </a:r>
              <a:endParaRPr lang="zh-CN" altLang="en-US" dirty="0">
                <a:latin typeface="Palatino Linotype" panose="02040502050505030304" pitchFamily="18" charset="0"/>
              </a:endParaRPr>
            </a:p>
          </p:txBody>
        </p:sp>
        <p:pic>
          <p:nvPicPr>
            <p:cNvPr id="18" name="图片 17" descr="youxi-2"/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6651275" y="1778877"/>
              <a:ext cx="2874328" cy="287432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651275" y="2354267"/>
              <a:ext cx="2874327" cy="172354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SzTx/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By leveraging principles of behavioral economics, gamified operations 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incentivize user par-</a:t>
              </a:r>
              <a:r>
                <a:rPr lang="en-US" altLang="zh-CN" sz="1400" b="1" dirty="0" err="1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ticipation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 and extend platform engagement time</a:t>
              </a: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.  </a:t>
              </a:r>
            </a:p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SzTx/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This design aligns with platform economics' strategies for </a:t>
              </a:r>
              <a:r>
                <a:rPr lang="en-US" altLang="zh-CN" sz="1400" b="1" dirty="0" err="1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captur-ing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 and retaining user attention</a:t>
              </a: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.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51275" y="1070992"/>
              <a:ext cx="2874328" cy="707886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Trick</a:t>
              </a:r>
            </a:p>
            <a:p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Gamified Operations</a:t>
              </a:r>
              <a:endParaRPr lang="zh-CN" alt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文本框 2">
              <a:extLst>
                <a:ext uri="{FF2B5EF4-FFF2-40B4-BE49-F238E27FC236}">
                  <a16:creationId xmlns:a16="http://schemas.microsoft.com/office/drawing/2014/main" id="{F674595B-8CED-E94E-9EEB-F95BBE67D6AC}"/>
                </a:ext>
              </a:extLst>
            </p:cNvPr>
            <p:cNvSpPr txBox="1"/>
            <p:nvPr/>
          </p:nvSpPr>
          <p:spPr>
            <a:xfrm>
              <a:off x="377635" y="1778877"/>
              <a:ext cx="2874328" cy="287432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By positively connecting users on both the supply and demand sides, its social viral model (like 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zh-CN" altLang="en-US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砍一刀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zh-CN" altLang="en-US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 </a:t>
              </a: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and 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zh-CN" altLang="en-US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拼团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)</a:t>
              </a:r>
              <a:r>
                <a:rPr lang="en-US" altLang="zh-CN" sz="1400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 </a:t>
              </a: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leverages WeChat to reach users at low cost in lower-tier markets. </a:t>
              </a:r>
            </a:p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It attracts merchants to join, forming a virtuous cycle of user growth and product supply.</a:t>
              </a:r>
              <a:endParaRPr lang="zh-CN" altLang="en-US" sz="1400" dirty="0">
                <a:latin typeface="Palatino Linotype" panose="02040502050505030304" pitchFamily="18" charset="0"/>
                <a:ea typeface="KaiTi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6" name="文字方塊 4">
              <a:extLst>
                <a:ext uri="{FF2B5EF4-FFF2-40B4-BE49-F238E27FC236}">
                  <a16:creationId xmlns:a16="http://schemas.microsoft.com/office/drawing/2014/main" id="{6B68683A-6201-E148-8218-96738B00C0DB}"/>
                </a:ext>
              </a:extLst>
            </p:cNvPr>
            <p:cNvSpPr txBox="1"/>
            <p:nvPr/>
          </p:nvSpPr>
          <p:spPr>
            <a:xfrm>
              <a:off x="377635" y="5001174"/>
              <a:ext cx="9147967" cy="707887"/>
            </a:xfrm>
            <a:prstGeom prst="rect">
              <a:avLst/>
            </a:prstGeom>
            <a:solidFill>
              <a:srgbClr val="9B1717"/>
            </a:solidFill>
            <a:ln w="76200" cap="rnd">
              <a:solidFill>
                <a:srgbClr val="9B171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Based on the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theory</a:t>
              </a:r>
              <a:r>
                <a:rPr lang="zh-CN" altLang="en-US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and</a:t>
              </a:r>
              <a:r>
                <a:rPr lang="zh-CN" altLang="en-US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model of platform economics</a:t>
              </a:r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, we will analyze the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underlying logic of PDD operations</a:t>
              </a:r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, and summarize the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theoretical framework of take-off</a:t>
              </a:r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2565698"/>
            <a:ext cx="9904413" cy="498713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Why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did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PDD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take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off</a:t>
            </a:r>
            <a:r>
              <a:rPr lang="zh-CN" altLang="en-US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?</a:t>
            </a:r>
            <a:endParaRPr lang="en-US" altLang="zh-CN" sz="3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文本占位符 8"/>
          <p:cNvSpPr txBox="1"/>
          <p:nvPr/>
        </p:nvSpPr>
        <p:spPr>
          <a:xfrm>
            <a:off x="0" y="4841625"/>
            <a:ext cx="9904413" cy="83058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1pPr>
            <a:lvl2pPr marL="191770" indent="0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2pPr>
            <a:lvl3pPr marL="338455" indent="0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3pPr>
            <a:lvl4pPr marL="535305" indent="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4pPr>
            <a:lvl5pPr marL="686435" indent="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Mar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7</a:t>
            </a:r>
            <a:r>
              <a:rPr lang="en-US" altLang="zh-CN" sz="1800" baseline="30000" dirty="0">
                <a:cs typeface="Times New Roman Regular" panose="02020503050405090304" charset="0"/>
              </a:rPr>
              <a:t>th</a:t>
            </a:r>
            <a:r>
              <a:rPr lang="en-US" altLang="zh-CN" sz="1800" dirty="0">
                <a:cs typeface="Times New Roman Regular" panose="02020503050405090304" charset="0"/>
              </a:rPr>
              <a:t>, 2025</a:t>
            </a:r>
          </a:p>
          <a:p>
            <a:pPr algn="ctr">
              <a:lnSpc>
                <a:spcPct val="100000"/>
              </a:lnSpc>
            </a:pPr>
            <a:endParaRPr lang="en-US" sz="1800" dirty="0">
              <a:cs typeface="Times New Roman Regular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Group Members: Kai Ren, </a:t>
            </a:r>
            <a:r>
              <a:rPr lang="en-US" sz="1800" dirty="0" err="1">
                <a:cs typeface="Times New Roman Regular" panose="02020503050405090304" charset="0"/>
              </a:rPr>
              <a:t>PeiHua</a:t>
            </a:r>
            <a:r>
              <a:rPr lang="en-US" sz="1800" dirty="0">
                <a:cs typeface="Times New Roman Regular" panose="02020503050405090304" charset="0"/>
              </a:rPr>
              <a:t> Ji, </a:t>
            </a:r>
            <a:r>
              <a:rPr lang="en-US" sz="1800" dirty="0" err="1">
                <a:cs typeface="Times New Roman Regular" panose="02020503050405090304" charset="0"/>
              </a:rPr>
              <a:t>JunWen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Luo, </a:t>
            </a:r>
            <a:r>
              <a:rPr lang="en-US" altLang="zh-CN" sz="1800" dirty="0" err="1">
                <a:cs typeface="Times New Roman Regular" panose="02020503050405090304" charset="0"/>
              </a:rPr>
              <a:t>FeiFan</a:t>
            </a:r>
            <a:r>
              <a:rPr lang="en-US" altLang="zh-CN" sz="1800" dirty="0">
                <a:cs typeface="Times New Roman Regular" panose="02020503050405090304" charset="0"/>
              </a:rPr>
              <a:t> Xu, Lei Cheng, Chang Li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4049" y="3795178"/>
            <a:ext cx="4956312" cy="42989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200" i="0" u="none" strike="noStrike" dirty="0">
                <a:solidFill>
                  <a:srgbClr val="404040"/>
                </a:solidFill>
                <a:effectLst/>
                <a:latin typeface="Palatino Linotype" panose="02040502050505030304" pitchFamily="18" charset="0"/>
                <a:cs typeface="Times New Roman Regular" panose="02020503050405090304" charset="0"/>
              </a:rPr>
              <a:t>Feedback &amp; Suggestions Welcome!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373</Words>
  <Application>Microsoft Macintosh PowerPoint</Application>
  <PresentationFormat>Custom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Wingdings</vt:lpstr>
      <vt:lpstr>Vrinda</vt:lpstr>
      <vt:lpstr>Palatino Linotype</vt:lpstr>
      <vt:lpstr>CR Onlytext</vt:lpstr>
      <vt:lpstr>think-cell Slide</vt:lpstr>
      <vt:lpstr>Why did PDD take off ?</vt:lpstr>
      <vt:lpstr>Let’s do a survey about PDD !</vt:lpstr>
      <vt:lpstr>PDD was Taking Off ✈️ !</vt:lpstr>
      <vt:lpstr>Analyze based on platform economics. </vt:lpstr>
      <vt:lpstr>Why did PDD take off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何宇淳</cp:lastModifiedBy>
  <cp:revision>33</cp:revision>
  <dcterms:created xsi:type="dcterms:W3CDTF">2025-03-06T15:03:00Z</dcterms:created>
  <dcterms:modified xsi:type="dcterms:W3CDTF">2025-04-07T12:57:40Z</dcterms:modified>
  <cp:version>112013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3B03CA42897B42B99CC47D43A7173031_13</vt:lpwstr>
  </property>
  <property fmtid="{D5CDD505-2E9C-101B-9397-08002B2CF9AE}" pid="3" name="KSOProductBuildVer">
    <vt:lpwstr>2052-12.1.0.20305</vt:lpwstr>
  </property>
</Properties>
</file>