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</p:sldMasterIdLst>
  <p:notesMasterIdLst>
    <p:notesMasterId r:id="rId37"/>
  </p:notesMasterIdLst>
  <p:sldIdLst>
    <p:sldId id="257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325" r:id="rId12"/>
    <p:sldId id="358" r:id="rId13"/>
    <p:sldId id="290" r:id="rId14"/>
    <p:sldId id="306" r:id="rId15"/>
    <p:sldId id="307" r:id="rId16"/>
    <p:sldId id="308" r:id="rId17"/>
    <p:sldId id="309" r:id="rId18"/>
    <p:sldId id="355" r:id="rId19"/>
    <p:sldId id="353" r:id="rId20"/>
    <p:sldId id="354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21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A3143-6067-4A40-BF17-5861A592D89D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6F885-7D2D-42BC-80C6-8066D11CF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41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6F885-7D2D-42BC-80C6-8066D11CF3BF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72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/>
              <a:t>先将</a:t>
            </a:r>
          </a:p>
        </p:txBody>
      </p:sp>
    </p:spTree>
    <p:extLst>
      <p:ext uri="{BB962C8B-B14F-4D97-AF65-F5344CB8AC3E}">
        <p14:creationId xmlns:p14="http://schemas.microsoft.com/office/powerpoint/2010/main" val="2017068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5692F671-5E89-4890-A2DD-6FBE9EFF4F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4B877363-C8E8-4D94-B055-AF1699528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7AA98D-A2E8-4E00-8763-7B538B84D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fld id="{781FF0E1-DEBE-4D6D-B690-08FB8C439C0D}" type="slidenum">
              <a:rPr lang="en-US" altLang="zh-CN" sz="1200">
                <a:ea typeface="宋体" panose="02010600030101010101" pitchFamily="2" charset="-122"/>
              </a:rPr>
              <a:pPr eaLnBrk="1" hangingPunct="1"/>
              <a:t>18</a:t>
            </a:fld>
            <a:endParaRPr lang="en-US" altLang="zh-CN" sz="12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6F885-7D2D-42BC-80C6-8066D11CF3B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12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3733800" y="3886200"/>
            <a:ext cx="4941888" cy="2590800"/>
            <a:chOff x="3733800" y="3886200"/>
            <a:chExt cx="4941277" cy="2590800"/>
          </a:xfrm>
        </p:grpSpPr>
        <p:pic>
          <p:nvPicPr>
            <p:cNvPr id="3" name="Picture 93" descr="C:\Documents and Settings\zl\桌面\四川大学图片\x2011040500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5200" y="5334000"/>
              <a:ext cx="1359877" cy="1143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4" name="Picture 6" descr="C:\Documents and Settings\zl\桌面\四川大学图片\201121159534309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1400" y="3886200"/>
              <a:ext cx="1194954" cy="1143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5" name="Picture 7" descr="C:\Documents and Settings\zl\桌面\四川大学图片\45_12658628755141.jpg"/>
            <p:cNvPicPr>
              <a:picLocks noChangeAspect="1" noChangeArrowheads="1"/>
            </p:cNvPicPr>
            <p:nvPr/>
          </p:nvPicPr>
          <p:blipFill>
            <a:blip r:embed="rId4" cstate="print"/>
            <a:srcRect t="23888" b="28337"/>
            <a:stretch>
              <a:fillRect/>
            </a:stretch>
          </p:blipFill>
          <p:spPr bwMode="auto">
            <a:xfrm>
              <a:off x="3733800" y="5486400"/>
              <a:ext cx="3408362" cy="99060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6" name="Picture 8" descr="C:\Documents and Settings\zl\桌面\四川大学图片\3369929_202548698183_2.jpg"/>
            <p:cNvPicPr>
              <a:picLocks noChangeAspect="1" noChangeArrowheads="1"/>
            </p:cNvPicPr>
            <p:nvPr/>
          </p:nvPicPr>
          <p:blipFill>
            <a:blip r:embed="rId5" cstate="print"/>
            <a:srcRect t="10256" b="10256"/>
            <a:stretch>
              <a:fillRect/>
            </a:stretch>
          </p:blipFill>
          <p:spPr bwMode="auto">
            <a:xfrm>
              <a:off x="5715000" y="4267200"/>
              <a:ext cx="1371600" cy="10668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</p:grpSp>
      <p:sp>
        <p:nvSpPr>
          <p:cNvPr id="8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72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50838"/>
            <a:ext cx="8001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262063"/>
            <a:ext cx="77724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8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457205"/>
            <a:ext cx="2038350" cy="57578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457205"/>
            <a:ext cx="5962650" cy="57578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96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8001000" cy="5635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262063"/>
            <a:ext cx="7772400" cy="4953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852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07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718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035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04813"/>
            <a:ext cx="8240713" cy="54625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A1977-6430-4F96-81B1-68AACA692C48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185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518275"/>
            <a:ext cx="9144000" cy="339725"/>
          </a:xfrm>
          <a:prstGeom prst="rect">
            <a:avLst/>
          </a:prstGeom>
          <a:solidFill>
            <a:srgbClr val="006699"/>
          </a:solidFill>
        </p:spPr>
        <p:txBody>
          <a:bodyPr lIns="0" rIns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                                                                                                                                                      </a:t>
            </a:r>
            <a:r>
              <a:rPr lang="zh-CN" altLang="en-US" sz="1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蔚涛</a:t>
            </a:r>
            <a:endParaRPr lang="zh-CN" altLang="en-US" sz="160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00137"/>
            <a:ext cx="8763000" cy="53006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41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00"/>
            </a:lvl1pPr>
            <a:lvl2pPr marL="439575" indent="0">
              <a:buNone/>
              <a:defRPr sz="1700"/>
            </a:lvl2pPr>
            <a:lvl3pPr marL="879152" indent="0">
              <a:buNone/>
              <a:defRPr sz="1600"/>
            </a:lvl3pPr>
            <a:lvl4pPr marL="1318728" indent="0">
              <a:buNone/>
              <a:defRPr sz="1400"/>
            </a:lvl4pPr>
            <a:lvl5pPr marL="1758303" indent="0">
              <a:buNone/>
              <a:defRPr sz="1400"/>
            </a:lvl5pPr>
            <a:lvl6pPr marL="2197880" indent="0">
              <a:buNone/>
              <a:defRPr sz="1400"/>
            </a:lvl6pPr>
            <a:lvl7pPr marL="2637455" indent="0">
              <a:buNone/>
              <a:defRPr sz="1400"/>
            </a:lvl7pPr>
            <a:lvl8pPr marL="3077032" indent="0">
              <a:buNone/>
              <a:defRPr sz="1400"/>
            </a:lvl8pPr>
            <a:lvl9pPr marL="3516608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76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50838"/>
            <a:ext cx="8001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62063"/>
            <a:ext cx="38100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262063"/>
            <a:ext cx="38100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54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5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39575" indent="0">
              <a:buNone/>
              <a:defRPr sz="1900" b="1"/>
            </a:lvl2pPr>
            <a:lvl3pPr marL="879152" indent="0">
              <a:buNone/>
              <a:defRPr sz="1700" b="1"/>
            </a:lvl3pPr>
            <a:lvl4pPr marL="1318728" indent="0">
              <a:buNone/>
              <a:defRPr sz="1600" b="1"/>
            </a:lvl4pPr>
            <a:lvl5pPr marL="1758303" indent="0">
              <a:buNone/>
              <a:defRPr sz="1600" b="1"/>
            </a:lvl5pPr>
            <a:lvl6pPr marL="2197880" indent="0">
              <a:buNone/>
              <a:defRPr sz="1600" b="1"/>
            </a:lvl6pPr>
            <a:lvl7pPr marL="2637455" indent="0">
              <a:buNone/>
              <a:defRPr sz="1600" b="1"/>
            </a:lvl7pPr>
            <a:lvl8pPr marL="3077032" indent="0">
              <a:buNone/>
              <a:defRPr sz="1600" b="1"/>
            </a:lvl8pPr>
            <a:lvl9pPr marL="351660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80"/>
            <a:ext cx="4040188" cy="3951285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5"/>
            <a:ext cx="4041775" cy="6397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39575" indent="0">
              <a:buNone/>
              <a:defRPr sz="1900" b="1"/>
            </a:lvl2pPr>
            <a:lvl3pPr marL="879152" indent="0">
              <a:buNone/>
              <a:defRPr sz="1700" b="1"/>
            </a:lvl3pPr>
            <a:lvl4pPr marL="1318728" indent="0">
              <a:buNone/>
              <a:defRPr sz="1600" b="1"/>
            </a:lvl4pPr>
            <a:lvl5pPr marL="1758303" indent="0">
              <a:buNone/>
              <a:defRPr sz="1600" b="1"/>
            </a:lvl5pPr>
            <a:lvl6pPr marL="2197880" indent="0">
              <a:buNone/>
              <a:defRPr sz="1600" b="1"/>
            </a:lvl6pPr>
            <a:lvl7pPr marL="2637455" indent="0">
              <a:buNone/>
              <a:defRPr sz="1600" b="1"/>
            </a:lvl7pPr>
            <a:lvl8pPr marL="3077032" indent="0">
              <a:buNone/>
              <a:defRPr sz="1600" b="1"/>
            </a:lvl8pPr>
            <a:lvl9pPr marL="351660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80"/>
            <a:ext cx="4041775" cy="3951285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72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50838"/>
            <a:ext cx="8001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78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71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2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2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7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39575" indent="0">
              <a:buNone/>
              <a:defRPr sz="1200"/>
            </a:lvl2pPr>
            <a:lvl3pPr marL="879152" indent="0">
              <a:buNone/>
              <a:defRPr sz="1000"/>
            </a:lvl3pPr>
            <a:lvl4pPr marL="1318728" indent="0">
              <a:buNone/>
              <a:defRPr sz="900"/>
            </a:lvl4pPr>
            <a:lvl5pPr marL="1758303" indent="0">
              <a:buNone/>
              <a:defRPr sz="900"/>
            </a:lvl5pPr>
            <a:lvl6pPr marL="2197880" indent="0">
              <a:buNone/>
              <a:defRPr sz="900"/>
            </a:lvl6pPr>
            <a:lvl7pPr marL="2637455" indent="0">
              <a:buNone/>
              <a:defRPr sz="900"/>
            </a:lvl7pPr>
            <a:lvl8pPr marL="3077032" indent="0">
              <a:buNone/>
              <a:defRPr sz="900"/>
            </a:lvl8pPr>
            <a:lvl9pPr marL="351660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44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7"/>
          </a:xfrm>
          <a:prstGeom prst="rect">
            <a:avLst/>
          </a:prstGeo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2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/>
            </a:lvl1pPr>
            <a:lvl2pPr marL="439575" indent="0">
              <a:buNone/>
              <a:defRPr sz="2800"/>
            </a:lvl2pPr>
            <a:lvl3pPr marL="879152" indent="0">
              <a:buNone/>
              <a:defRPr sz="2300"/>
            </a:lvl3pPr>
            <a:lvl4pPr marL="1318728" indent="0">
              <a:buNone/>
              <a:defRPr sz="1900"/>
            </a:lvl4pPr>
            <a:lvl5pPr marL="1758303" indent="0">
              <a:buNone/>
              <a:defRPr sz="1900"/>
            </a:lvl5pPr>
            <a:lvl6pPr marL="2197880" indent="0">
              <a:buNone/>
              <a:defRPr sz="1900"/>
            </a:lvl6pPr>
            <a:lvl7pPr marL="2637455" indent="0">
              <a:buNone/>
              <a:defRPr sz="1900"/>
            </a:lvl7pPr>
            <a:lvl8pPr marL="3077032" indent="0">
              <a:buNone/>
              <a:defRPr sz="1900"/>
            </a:lvl8pPr>
            <a:lvl9pPr marL="3516608" indent="0">
              <a:buNone/>
              <a:defRPr sz="19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39575" indent="0">
              <a:buNone/>
              <a:defRPr sz="1200"/>
            </a:lvl2pPr>
            <a:lvl3pPr marL="879152" indent="0">
              <a:buNone/>
              <a:defRPr sz="1000"/>
            </a:lvl3pPr>
            <a:lvl4pPr marL="1318728" indent="0">
              <a:buNone/>
              <a:defRPr sz="900"/>
            </a:lvl4pPr>
            <a:lvl5pPr marL="1758303" indent="0">
              <a:buNone/>
              <a:defRPr sz="900"/>
            </a:lvl5pPr>
            <a:lvl6pPr marL="2197880" indent="0">
              <a:buNone/>
              <a:defRPr sz="900"/>
            </a:lvl6pPr>
            <a:lvl7pPr marL="2637455" indent="0">
              <a:buNone/>
              <a:defRPr sz="900"/>
            </a:lvl7pPr>
            <a:lvl8pPr marL="3077032" indent="0">
              <a:buNone/>
              <a:defRPr sz="900"/>
            </a:lvl8pPr>
            <a:lvl9pPr marL="351660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47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-34925"/>
            <a:ext cx="9144000" cy="339725"/>
          </a:xfrm>
          <a:prstGeom prst="rect">
            <a:avLst/>
          </a:prstGeom>
          <a:solidFill>
            <a:srgbClr val="006699"/>
          </a:solidFill>
        </p:spPr>
        <p:txBody>
          <a:bodyPr l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四川大学                                                                                                                                                线性代数</a:t>
            </a:r>
          </a:p>
        </p:txBody>
      </p:sp>
      <p:pic>
        <p:nvPicPr>
          <p:cNvPr id="28675" name="图片 12" descr="6d81800a19d8bc3ee5746ab8828ba61ea8d34547.jp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1" t="12015" r="12672" b="12279"/>
          <a:stretch>
            <a:fillRect/>
          </a:stretch>
        </p:blipFill>
        <p:spPr bwMode="auto">
          <a:xfrm>
            <a:off x="57150" y="-17463"/>
            <a:ext cx="2921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0" y="6518275"/>
            <a:ext cx="9144000" cy="339725"/>
          </a:xfrm>
          <a:prstGeom prst="rect">
            <a:avLst/>
          </a:prstGeom>
          <a:solidFill>
            <a:srgbClr val="006699"/>
          </a:solidFill>
        </p:spPr>
        <p:txBody>
          <a:bodyPr lIns="0" rIns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                                                                                                                                                      蔚涛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4" y="6505574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37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39575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charset="0"/>
        </a:defRPr>
      </a:lvl6pPr>
      <a:lvl7pPr marL="879152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charset="0"/>
        </a:defRPr>
      </a:lvl7pPr>
      <a:lvl8pPr marL="1318728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charset="0"/>
        </a:defRPr>
      </a:lvl8pPr>
      <a:lvl9pPr marL="1758303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charset="0"/>
        </a:defRPr>
      </a:lvl9pPr>
    </p:titleStyle>
    <p:bodyStyle>
      <a:lvl1pPr marL="328613" indent="-3286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12788" indent="-2746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300">
          <a:solidFill>
            <a:schemeClr val="bg2"/>
          </a:solidFill>
          <a:latin typeface="+mj-lt"/>
        </a:defRPr>
      </a:lvl2pPr>
      <a:lvl3pPr marL="1098550" indent="-2190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bg2"/>
          </a:solidFill>
          <a:latin typeface="+mj-lt"/>
        </a:defRPr>
      </a:lvl3pPr>
      <a:lvl4pPr marL="1538288" indent="-219075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bg2"/>
          </a:solidFill>
          <a:latin typeface="+mj-lt"/>
        </a:defRPr>
      </a:lvl4pPr>
      <a:lvl5pPr marL="1978025" indent="-219075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5pPr>
      <a:lvl6pPr marL="2417667" indent="-219789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6pPr>
      <a:lvl7pPr marL="2857244" indent="-219789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7pPr>
      <a:lvl8pPr marL="3296819" indent="-219789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8pPr>
      <a:lvl9pPr marL="3736396" indent="-219789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9pPr>
    </p:bodyStyle>
    <p:otherStyle>
      <a:defPPr>
        <a:defRPr lang="zh-CN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8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70.wmf"/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3.bin"/><Relationship Id="rId17" Type="http://schemas.openxmlformats.org/officeDocument/2006/relationships/oleObject" Target="../embeddings/oleObject66.bin"/><Relationship Id="rId2" Type="http://schemas.openxmlformats.org/officeDocument/2006/relationships/oleObject" Target="../embeddings/oleObject58.bin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oleObject" Target="../embeddings/oleObject65.bin"/><Relationship Id="rId10" Type="http://schemas.openxmlformats.org/officeDocument/2006/relationships/oleObject" Target="../embeddings/oleObject62.bin"/><Relationship Id="rId19" Type="http://schemas.openxmlformats.org/officeDocument/2006/relationships/oleObject" Target="../embeddings/oleObject67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6.wmf"/><Relationship Id="rId14" Type="http://schemas.openxmlformats.org/officeDocument/2006/relationships/image" Target="../media/image6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image" Target="../media/image72.wmf"/><Relationship Id="rId7" Type="http://schemas.openxmlformats.org/officeDocument/2006/relationships/image" Target="../media/image74.w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6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7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7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2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7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85.bin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7.wmf"/><Relationship Id="rId5" Type="http://schemas.openxmlformats.org/officeDocument/2006/relationships/image" Target="../media/image84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8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96.wmf"/><Relationship Id="rId2" Type="http://schemas.openxmlformats.org/officeDocument/2006/relationships/oleObject" Target="../embeddings/oleObject86.bin"/><Relationship Id="rId16" Type="http://schemas.openxmlformats.org/officeDocument/2006/relationships/oleObject" Target="../embeddings/oleObject9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5" Type="http://schemas.openxmlformats.org/officeDocument/2006/relationships/image" Target="../media/image95.w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9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image" Target="../media/image97.wmf"/><Relationship Id="rId7" Type="http://schemas.openxmlformats.org/officeDocument/2006/relationships/image" Target="../media/image86.wmf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98.w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9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9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105.bin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06.wmf"/><Relationship Id="rId5" Type="http://schemas.openxmlformats.org/officeDocument/2006/relationships/image" Target="../media/image103.wmf"/><Relationship Id="rId15" Type="http://schemas.openxmlformats.org/officeDocument/2006/relationships/image" Target="../media/image108.w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10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7" Type="http://schemas.openxmlformats.org/officeDocument/2006/relationships/image" Target="../media/image111.wmf"/><Relationship Id="rId2" Type="http://schemas.openxmlformats.org/officeDocument/2006/relationships/oleObject" Target="../embeddings/oleObject1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0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15.wmf"/><Relationship Id="rId18" Type="http://schemas.openxmlformats.org/officeDocument/2006/relationships/oleObject" Target="../embeddings/oleObject118.bin"/><Relationship Id="rId3" Type="http://schemas.openxmlformats.org/officeDocument/2006/relationships/image" Target="../media/image29.wmf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116.wmf"/><Relationship Id="rId2" Type="http://schemas.openxmlformats.org/officeDocument/2006/relationships/oleObject" Target="../embeddings/oleObject110.bin"/><Relationship Id="rId16" Type="http://schemas.openxmlformats.org/officeDocument/2006/relationships/oleObject" Target="../embeddings/oleObject1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14.wmf"/><Relationship Id="rId5" Type="http://schemas.openxmlformats.org/officeDocument/2006/relationships/image" Target="../media/image30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114.bin"/><Relationship Id="rId19" Type="http://schemas.openxmlformats.org/officeDocument/2006/relationships/image" Target="../media/image117.wmf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13.wmf"/><Relationship Id="rId14" Type="http://schemas.openxmlformats.org/officeDocument/2006/relationships/oleObject" Target="../embeddings/oleObject11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>
            <a:extLst>
              <a:ext uri="{FF2B5EF4-FFF2-40B4-BE49-F238E27FC236}">
                <a16:creationId xmlns:a16="http://schemas.microsoft.com/office/drawing/2014/main" id="{35FEE2EE-CECE-4049-AA5E-AE78A5C41D59}"/>
              </a:ext>
            </a:extLst>
          </p:cNvPr>
          <p:cNvSpPr txBox="1">
            <a:spLocks/>
          </p:cNvSpPr>
          <p:nvPr/>
        </p:nvSpPr>
        <p:spPr bwMode="auto">
          <a:xfrm>
            <a:off x="1259632" y="1916832"/>
            <a:ext cx="6048672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2300">
                <a:solidFill>
                  <a:schemeClr val="tx1">
                    <a:tint val="75000"/>
                  </a:schemeClr>
                </a:solidFill>
                <a:latin typeface="+mj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2100">
                <a:solidFill>
                  <a:schemeClr val="tx1">
                    <a:tint val="75000"/>
                  </a:schemeClr>
                </a:solidFill>
                <a:latin typeface="+mj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9pPr>
          </a:lstStyle>
          <a:p>
            <a:r>
              <a:rPr lang="zh-CN" altLang="en-US" sz="4400" b="1" kern="0" dirty="0">
                <a:solidFill>
                  <a:schemeClr val="tx1"/>
                </a:solidFill>
                <a:ea typeface="宋体" pitchFamily="2" charset="-122"/>
              </a:rPr>
              <a:t>第二章 矩阵代数</a:t>
            </a:r>
            <a:endParaRPr lang="en-US" altLang="zh-CN" sz="4400" b="1" kern="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2EDDFF30-A3BA-4B28-B3B5-DCF420E2B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574" y="2860979"/>
            <a:ext cx="38956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矩阵的代数运算</a:t>
            </a:r>
          </a:p>
        </p:txBody>
      </p:sp>
    </p:spTree>
    <p:extLst>
      <p:ext uri="{BB962C8B-B14F-4D97-AF65-F5344CB8AC3E}">
        <p14:creationId xmlns:p14="http://schemas.microsoft.com/office/powerpoint/2010/main" val="125389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3" name="Object 2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94332546"/>
              </p:ext>
            </p:extLst>
          </p:nvPr>
        </p:nvGraphicFramePr>
        <p:xfrm>
          <a:off x="574054" y="404813"/>
          <a:ext cx="7526338" cy="237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060700" imgH="965200" progId="">
                  <p:embed/>
                </p:oleObj>
              </mc:Choice>
              <mc:Fallback>
                <p:oleObj r:id="rId3" imgW="3060700" imgH="96520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54" y="404813"/>
                        <a:ext cx="7526338" cy="237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373201"/>
              </p:ext>
            </p:extLst>
          </p:nvPr>
        </p:nvGraphicFramePr>
        <p:xfrm>
          <a:off x="286321" y="2781300"/>
          <a:ext cx="8399463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606800" imgH="685800" progId="">
                  <p:embed/>
                </p:oleObj>
              </mc:Choice>
              <mc:Fallback>
                <p:oleObj r:id="rId5" imgW="3606800" imgH="685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21" y="2781300"/>
                        <a:ext cx="8399463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60348"/>
              </p:ext>
            </p:extLst>
          </p:nvPr>
        </p:nvGraphicFramePr>
        <p:xfrm>
          <a:off x="214884" y="4292600"/>
          <a:ext cx="8675687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632200" imgH="927100" progId="">
                  <p:embed/>
                </p:oleObj>
              </mc:Choice>
              <mc:Fallback>
                <p:oleObj r:id="rId7" imgW="3632200" imgH="927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84" y="4292600"/>
                        <a:ext cx="8675687" cy="221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64C6A7C6-14BA-4BD7-9EEB-E7658F951A2B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9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56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36">
            <a:extLst>
              <a:ext uri="{FF2B5EF4-FFF2-40B4-BE49-F238E27FC236}">
                <a16:creationId xmlns:a16="http://schemas.microsoft.com/office/drawing/2014/main" id="{20F63AB6-ADB8-4BEE-8D73-8688E910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6289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线性运算是同型矩阵间最基本的运算</a:t>
            </a:r>
            <a:r>
              <a:rPr lang="zh-CN" altLang="en-US" b="1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graphicFrame>
        <p:nvGraphicFramePr>
          <p:cNvPr id="192519" name="Object 5">
            <a:extLst>
              <a:ext uri="{FF2B5EF4-FFF2-40B4-BE49-F238E27FC236}">
                <a16:creationId xmlns:a16="http://schemas.microsoft.com/office/drawing/2014/main" id="{A662D2BA-8BC8-47DF-A3D7-8E6FEEF05E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1560513"/>
          <a:ext cx="6643687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62500" imgH="1828800" progId="Equation.DSMT4">
                  <p:embed/>
                </p:oleObj>
              </mc:Choice>
              <mc:Fallback>
                <p:oleObj name="Equation" r:id="rId2" imgW="4762500" imgH="1828800" progId="Equation.DSMT4">
                  <p:embed/>
                  <p:pic>
                    <p:nvPicPr>
                      <p:cNvPr id="192519" name="Object 5">
                        <a:extLst>
                          <a:ext uri="{FF2B5EF4-FFF2-40B4-BE49-F238E27FC236}">
                            <a16:creationId xmlns:a16="http://schemas.microsoft.com/office/drawing/2014/main" id="{A662D2BA-8BC8-47DF-A3D7-8E6FEEF05E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560513"/>
                        <a:ext cx="6643687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C36637A2-FB82-4922-B42B-DBC7E9DF426D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10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>
            <a:extLst>
              <a:ext uri="{FF2B5EF4-FFF2-40B4-BE49-F238E27FC236}">
                <a16:creationId xmlns:a16="http://schemas.microsoft.com/office/drawing/2014/main" id="{24F88E81-CD28-4B31-8CA2-838BE28699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642938"/>
          <a:ext cx="6997700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78400" imgH="1549400" progId="Equation.DSMT4">
                  <p:embed/>
                </p:oleObj>
              </mc:Choice>
              <mc:Fallback>
                <p:oleObj name="Equation" r:id="rId2" imgW="4978400" imgH="1549400" progId="Equation.DSMT4">
                  <p:embed/>
                  <p:pic>
                    <p:nvPicPr>
                      <p:cNvPr id="22530" name="Object 2">
                        <a:extLst>
                          <a:ext uri="{FF2B5EF4-FFF2-40B4-BE49-F238E27FC236}">
                            <a16:creationId xmlns:a16="http://schemas.microsoft.com/office/drawing/2014/main" id="{24F88E81-CD28-4B31-8CA2-838BE28699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642938"/>
                        <a:ext cx="6997700" cy="192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7">
            <a:extLst>
              <a:ext uri="{FF2B5EF4-FFF2-40B4-BE49-F238E27FC236}">
                <a16:creationId xmlns:a16="http://schemas.microsoft.com/office/drawing/2014/main" id="{60C6B24C-32B5-4422-B335-138CB7F7D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2786063"/>
          <a:ext cx="642937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16600" imgH="1663700" progId="Equation.DSMT4">
                  <p:embed/>
                </p:oleObj>
              </mc:Choice>
              <mc:Fallback>
                <p:oleObj name="Equation" r:id="rId4" imgW="5816600" imgH="1663700" progId="Equation.DSMT4">
                  <p:embed/>
                  <p:pic>
                    <p:nvPicPr>
                      <p:cNvPr id="58371" name="Object 7">
                        <a:extLst>
                          <a:ext uri="{FF2B5EF4-FFF2-40B4-BE49-F238E27FC236}">
                            <a16:creationId xmlns:a16="http://schemas.microsoft.com/office/drawing/2014/main" id="{60C6B24C-32B5-4422-B335-138CB7F7DB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786063"/>
                        <a:ext cx="6429375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9">
            <a:extLst>
              <a:ext uri="{FF2B5EF4-FFF2-40B4-BE49-F238E27FC236}">
                <a16:creationId xmlns:a16="http://schemas.microsoft.com/office/drawing/2014/main" id="{A06E3AFF-2245-4DAC-ACCF-3F9151F655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5429250"/>
          <a:ext cx="5867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51300" imgH="330200" progId="Equation.DSMT4">
                  <p:embed/>
                </p:oleObj>
              </mc:Choice>
              <mc:Fallback>
                <p:oleObj name="Equation" r:id="rId6" imgW="4051300" imgH="330200" progId="Equation.DSMT4">
                  <p:embed/>
                  <p:pic>
                    <p:nvPicPr>
                      <p:cNvPr id="58372" name="Object 9">
                        <a:extLst>
                          <a:ext uri="{FF2B5EF4-FFF2-40B4-BE49-F238E27FC236}">
                            <a16:creationId xmlns:a16="http://schemas.microsoft.com/office/drawing/2014/main" id="{A06E3AFF-2245-4DAC-ACCF-3F9151F655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429250"/>
                        <a:ext cx="58674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8">
            <a:extLst>
              <a:ext uri="{FF2B5EF4-FFF2-40B4-BE49-F238E27FC236}">
                <a16:creationId xmlns:a16="http://schemas.microsoft.com/office/drawing/2014/main" id="{59CECFD1-9043-40BF-8CF2-32FF7216C1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4714875"/>
          <a:ext cx="54657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75100" imgH="330200" progId="Equation.DSMT4">
                  <p:embed/>
                </p:oleObj>
              </mc:Choice>
              <mc:Fallback>
                <p:oleObj name="Equation" r:id="rId8" imgW="3975100" imgH="330200" progId="Equation.DSMT4">
                  <p:embed/>
                  <p:pic>
                    <p:nvPicPr>
                      <p:cNvPr id="58373" name="Object 8">
                        <a:extLst>
                          <a:ext uri="{FF2B5EF4-FFF2-40B4-BE49-F238E27FC236}">
                            <a16:creationId xmlns:a16="http://schemas.microsoft.com/office/drawing/2014/main" id="{59CECFD1-9043-40BF-8CF2-32FF7216C1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714875"/>
                        <a:ext cx="546576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9DD89F87-CFD5-4FA6-92A1-4B6AB19F5D80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11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953552"/>
              </p:ext>
            </p:extLst>
          </p:nvPr>
        </p:nvGraphicFramePr>
        <p:xfrm>
          <a:off x="539750" y="1772816"/>
          <a:ext cx="3095625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24662" imgH="457399" progId="">
                  <p:embed/>
                </p:oleObj>
              </mc:Choice>
              <mc:Fallback>
                <p:oleObj r:id="rId2" imgW="1524662" imgH="45739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72816"/>
                        <a:ext cx="3095625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829169"/>
              </p:ext>
            </p:extLst>
          </p:nvPr>
        </p:nvGraphicFramePr>
        <p:xfrm>
          <a:off x="3851275" y="1772816"/>
          <a:ext cx="216058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80438" imgH="470308" progId="">
                  <p:embed/>
                </p:oleObj>
              </mc:Choice>
              <mc:Fallback>
                <p:oleObj r:id="rId4" imgW="1080438" imgH="47030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772816"/>
                        <a:ext cx="2160588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6227763" y="1988716"/>
            <a:ext cx="2233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1">
                <a:latin typeface="Times New Roman" pitchFamily="18" charset="0"/>
                <a:ea typeface="隶书" pitchFamily="49" charset="-122"/>
              </a:rPr>
              <a:t>求 A－2B</a:t>
            </a:r>
          </a:p>
        </p:txBody>
      </p:sp>
      <p:graphicFrame>
        <p:nvGraphicFramePr>
          <p:cNvPr id="532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793851"/>
              </p:ext>
            </p:extLst>
          </p:nvPr>
        </p:nvGraphicFramePr>
        <p:xfrm>
          <a:off x="468313" y="3573041"/>
          <a:ext cx="81708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310390" imgH="215619" progId="">
                  <p:embed/>
                </p:oleObj>
              </mc:Choice>
              <mc:Fallback>
                <p:oleObj r:id="rId6" imgW="3310390" imgH="21561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573041"/>
                        <a:ext cx="817086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976674"/>
              </p:ext>
            </p:extLst>
          </p:nvPr>
        </p:nvGraphicFramePr>
        <p:xfrm>
          <a:off x="6732588" y="2638003"/>
          <a:ext cx="16271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89772" imgH="470308" progId="">
                  <p:embed/>
                </p:oleObj>
              </mc:Choice>
              <mc:Fallback>
                <p:oleObj r:id="rId8" imgW="889772" imgH="47030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638003"/>
                        <a:ext cx="162718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077395"/>
              </p:ext>
            </p:extLst>
          </p:nvPr>
        </p:nvGraphicFramePr>
        <p:xfrm>
          <a:off x="5003800" y="4004841"/>
          <a:ext cx="270033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003300" imgH="406400" progId="">
                  <p:embed/>
                </p:oleObj>
              </mc:Choice>
              <mc:Fallback>
                <p:oleObj r:id="rId10" imgW="10033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004841"/>
                        <a:ext cx="2700338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164CC88F-9155-414D-9413-AE11144FF07E}"/>
              </a:ext>
            </a:extLst>
          </p:cNvPr>
          <p:cNvSpPr txBox="1"/>
          <p:nvPr/>
        </p:nvSpPr>
        <p:spPr>
          <a:xfrm>
            <a:off x="3923928" y="582616"/>
            <a:ext cx="93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练习</a:t>
            </a:r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6F1696E6-2D1D-4C59-99D8-69B263043808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12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174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68313" y="1340768"/>
            <a:ext cx="8237537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引例</a:t>
            </a:r>
            <a:r>
              <a:rPr lang="zh-CN" altLang="zh-CN" sz="2400" b="1" dirty="0"/>
              <a:t>: 某地区有四个工厂I、II、III、IV,  生产甲乙丙3种产品,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/>
              <a:t>矩阵A表示一年中各工厂生产各种产品的数量, 矩阵B表示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/>
              <a:t>各种产品的单位价格(元)及单位利润(元),C表示各工厂的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/>
              <a:t>总收入及总利润。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839802"/>
              </p:ext>
            </p:extLst>
          </p:nvPr>
        </p:nvGraphicFramePr>
        <p:xfrm>
          <a:off x="179388" y="3211835"/>
          <a:ext cx="33528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26306" imgH="1168907" progId="Equation.DSMT4">
                  <p:embed/>
                </p:oleObj>
              </mc:Choice>
              <mc:Fallback>
                <p:oleObj r:id="rId2" imgW="1626306" imgH="11689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211835"/>
                        <a:ext cx="3352800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250941"/>
              </p:ext>
            </p:extLst>
          </p:nvPr>
        </p:nvGraphicFramePr>
        <p:xfrm>
          <a:off x="3635375" y="3356297"/>
          <a:ext cx="2662238" cy="235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20259" imgH="1169415" progId="Equation.DSMT4">
                  <p:embed/>
                </p:oleObj>
              </mc:Choice>
              <mc:Fallback>
                <p:oleObj r:id="rId4" imgW="1220259" imgH="1169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356297"/>
                        <a:ext cx="2662238" cy="235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484135"/>
              </p:ext>
            </p:extLst>
          </p:nvPr>
        </p:nvGraphicFramePr>
        <p:xfrm>
          <a:off x="6516688" y="3068960"/>
          <a:ext cx="2528887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70551" imgH="1168907" progId="Equation.DSMT4">
                  <p:embed/>
                </p:oleObj>
              </mc:Choice>
              <mc:Fallback>
                <p:oleObj r:id="rId6" imgW="1270551" imgH="11689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068960"/>
                        <a:ext cx="2528887" cy="251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850323"/>
              </p:ext>
            </p:extLst>
          </p:nvPr>
        </p:nvGraphicFramePr>
        <p:xfrm>
          <a:off x="1551781" y="5733256"/>
          <a:ext cx="532447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76400" imgH="241300" progId="Equation.DSMT4">
                  <p:embed/>
                </p:oleObj>
              </mc:Choice>
              <mc:Fallback>
                <p:oleObj r:id="rId8" imgW="1676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781" y="5733256"/>
                        <a:ext cx="5324475" cy="6810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7235825" y="3645222"/>
            <a:ext cx="431800" cy="431800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539750" y="4003997"/>
            <a:ext cx="2376488" cy="0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4643438" y="3211835"/>
            <a:ext cx="0" cy="1655762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7858125" y="4140522"/>
            <a:ext cx="431800" cy="431800"/>
          </a:xfrm>
          <a:prstGeom prst="ellips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571500" y="4426272"/>
            <a:ext cx="2376488" cy="0"/>
          </a:xfrm>
          <a:prstGeom prst="line">
            <a:avLst/>
          </a:prstGeom>
          <a:noFill/>
          <a:ln w="38100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5357813" y="3211835"/>
            <a:ext cx="0" cy="1655762"/>
          </a:xfrm>
          <a:prstGeom prst="line">
            <a:avLst/>
          </a:prstGeom>
          <a:noFill/>
          <a:ln w="38100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39822DDD-73ED-4527-BAEF-9FC84059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548680"/>
            <a:ext cx="40324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三</a:t>
            </a:r>
            <a:r>
              <a:rPr 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3200" b="1" dirty="0">
                <a:latin typeface="Times New Roman" pitchFamily="18" charset="0"/>
                <a:ea typeface="黑体" pitchFamily="49" charset="-122"/>
              </a:rPr>
              <a:t>矩阵</a:t>
            </a:r>
            <a:r>
              <a:rPr lang="zh-CN" altLang="en-US" sz="3200" b="1" dirty="0">
                <a:latin typeface="Times New Roman" pitchFamily="18" charset="0"/>
                <a:ea typeface="黑体" pitchFamily="49" charset="-122"/>
              </a:rPr>
              <a:t>的乘法运算</a:t>
            </a:r>
            <a:endParaRPr 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灯片编号占位符 2">
            <a:extLst>
              <a:ext uri="{FF2B5EF4-FFF2-40B4-BE49-F238E27FC236}">
                <a16:creationId xmlns:a16="http://schemas.microsoft.com/office/drawing/2014/main" id="{31E5AC28-53EB-4F09-8D5E-B49E99540E1F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13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6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8" grpId="0" animBg="1"/>
      <p:bldP spid="5129" grpId="0" animBg="1"/>
      <p:bldP spid="5130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spect="1" noChangeArrowheads="1"/>
          </p:cNvSpPr>
          <p:nvPr/>
        </p:nvSpPr>
        <p:spPr bwMode="auto">
          <a:xfrm>
            <a:off x="357188" y="642938"/>
            <a:ext cx="3643312" cy="571500"/>
          </a:xfrm>
          <a:prstGeom prst="rect">
            <a:avLst/>
          </a:prstGeom>
          <a:solidFill>
            <a:srgbClr val="92D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定义：矩阵的乘法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451" name="Text Box 3"/>
              <p:cNvSpPr txBox="1">
                <a:spLocks noChangeArrowheads="1"/>
              </p:cNvSpPr>
              <p:nvPr/>
            </p:nvSpPr>
            <p:spPr bwMode="auto">
              <a:xfrm>
                <a:off x="642938" y="1428750"/>
                <a:ext cx="7905750" cy="1285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¨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lnSpc>
                    <a:spcPct val="16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kumimoji="1" lang="zh-CN" altLang="en-US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     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zh-CN" altLang="en-US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，那么规定矩阵</a:t>
                </a:r>
                <a:r>
                  <a:rPr kumimoji="1" lang="zh-CN" altLang="en-US" sz="2400" b="1" i="1" dirty="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kumimoji="1" lang="en-US" altLang="zh-CN" sz="2400" b="1" i="1" dirty="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A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与矩阵</a:t>
                </a:r>
                <a:r>
                  <a:rPr kumimoji="1" lang="zh-CN" altLang="en-US" sz="2400" b="1" i="1" dirty="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kumimoji="1" lang="en-US" altLang="zh-CN" sz="2400" b="1" i="1" dirty="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B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的乘积是一个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kumimoji="1" lang="en-US" altLang="zh-CN" sz="2400" b="1" i="1" dirty="0" err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m</a:t>
                </a:r>
                <a:r>
                  <a:rPr kumimoji="1" lang="en-US" altLang="en-US" sz="2400" b="1" dirty="0" err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×</a:t>
                </a:r>
                <a:r>
                  <a:rPr kumimoji="1" lang="en-US" altLang="zh-CN" sz="2400" b="1" i="1" dirty="0" err="1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n</a:t>
                </a:r>
                <a:r>
                  <a:rPr kumimoji="1" lang="en-US" altLang="zh-CN" sz="2400" b="1" i="1" dirty="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zh-CN" altLang="en-US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，其中</a:t>
                </a:r>
              </a:p>
            </p:txBody>
          </p:sp>
        </mc:Choice>
        <mc:Fallback xmlns="">
          <p:sp>
            <p:nvSpPr>
              <p:cNvPr id="10445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938" y="1428750"/>
                <a:ext cx="7905750" cy="1285875"/>
              </a:xfrm>
              <a:prstGeom prst="rect">
                <a:avLst/>
              </a:prstGeom>
              <a:blipFill>
                <a:blip r:embed="rId3"/>
                <a:stretch>
                  <a:fillRect l="-1157" r="-231" b="-241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4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589088"/>
              </p:ext>
            </p:extLst>
          </p:nvPr>
        </p:nvGraphicFramePr>
        <p:xfrm>
          <a:off x="1755775" y="3023145"/>
          <a:ext cx="55832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27300" imgH="431800" progId="Equation.DSMT4">
                  <p:embed/>
                </p:oleObj>
              </mc:Choice>
              <mc:Fallback>
                <p:oleObj name="Equation" r:id="rId4" imgW="2527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3023145"/>
                        <a:ext cx="55832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993946"/>
              </p:ext>
            </p:extLst>
          </p:nvPr>
        </p:nvGraphicFramePr>
        <p:xfrm>
          <a:off x="4721225" y="4088358"/>
          <a:ext cx="38242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39900" imgH="203200" progId="Equation.DSMT4">
                  <p:embed/>
                </p:oleObj>
              </mc:Choice>
              <mc:Fallback>
                <p:oleObj name="Equation" r:id="rId6" imgW="1739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4088358"/>
                        <a:ext cx="38242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639763" y="4844008"/>
            <a:ext cx="4579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并把此乘积记作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 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AB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   </a:t>
            </a: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8C090F6E-2B31-43D2-B62C-EE37D7FEFAD6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14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19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/>
      <p:bldP spid="1044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Grp="1" noChangeAspect="1"/>
          </p:cNvGraphicFramePr>
          <p:nvPr>
            <p:ph/>
          </p:nvPr>
        </p:nvGraphicFramePr>
        <p:xfrm>
          <a:off x="428625" y="1428750"/>
          <a:ext cx="8501063" cy="374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78200" imgH="1727200" progId="Equation.DSMT4">
                  <p:embed/>
                </p:oleObj>
              </mc:Choice>
              <mc:Fallback>
                <p:oleObj name="Equation" r:id="rId2" imgW="3378200" imgH="17272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428750"/>
                        <a:ext cx="8501063" cy="374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2"/>
          <p:cNvSpPr>
            <a:spLocks noChangeAspect="1" noChangeArrowheads="1"/>
          </p:cNvSpPr>
          <p:nvPr/>
        </p:nvSpPr>
        <p:spPr bwMode="auto">
          <a:xfrm>
            <a:off x="357188" y="642938"/>
            <a:ext cx="7358062" cy="5715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注意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：矩阵的乘法规则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左行乘右列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F337D105-2FED-499D-A378-38E8759DABB6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15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0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905000" y="1428750"/>
          <a:ext cx="3619500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90900" imgH="1625600" progId="Equation.DSMT4">
                  <p:embed/>
                </p:oleObj>
              </mc:Choice>
              <mc:Fallback>
                <p:oleObj r:id="rId2" imgW="3390900" imgH="162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28750"/>
                        <a:ext cx="3619500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62000" y="1604963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latin typeface="方正舒体" pitchFamily="2" charset="-122"/>
                <a:ea typeface="黑体" pitchFamily="49" charset="-122"/>
              </a:rPr>
              <a:t>例如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0" y="1906588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方正舒体" pitchFamily="2" charset="-122"/>
              </a:rPr>
              <a:t>？</a:t>
            </a:r>
            <a:endParaRPr lang="zh-CN" altLang="zh-CN" sz="2800" b="1">
              <a:latin typeface="方正舒体" pitchFamily="2" charset="-122"/>
            </a:endParaRPr>
          </a:p>
        </p:txBody>
      </p:sp>
      <p:sp>
        <p:nvSpPr>
          <p:cNvPr id="24582" name="Rectangle 2"/>
          <p:cNvSpPr>
            <a:spLocks noChangeAspect="1" noChangeArrowheads="1"/>
          </p:cNvSpPr>
          <p:nvPr/>
        </p:nvSpPr>
        <p:spPr bwMode="auto">
          <a:xfrm>
            <a:off x="357188" y="571500"/>
            <a:ext cx="1500187" cy="5715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注意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2</a:t>
            </a:r>
            <a:endParaRPr lang="zh-CN" altLang="en-US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57250" y="3643313"/>
            <a:ext cx="7789863" cy="46196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当</a:t>
            </a:r>
            <a:r>
              <a:rPr lang="zh-CN" altLang="en-US" sz="2400" b="1">
                <a:solidFill>
                  <a:srgbClr val="FF0000"/>
                </a:solidFill>
              </a:rPr>
              <a:t>左矩阵的列数</a:t>
            </a:r>
            <a:r>
              <a:rPr lang="en-US" altLang="zh-CN" sz="2400" b="1">
                <a:solidFill>
                  <a:srgbClr val="FF0000"/>
                </a:solidFill>
              </a:rPr>
              <a:t>=</a:t>
            </a:r>
            <a:r>
              <a:rPr lang="zh-CN" altLang="en-US" sz="2400" b="1">
                <a:solidFill>
                  <a:srgbClr val="FF0000"/>
                </a:solidFill>
              </a:rPr>
              <a:t>右矩阵的行数</a:t>
            </a:r>
            <a:r>
              <a:rPr lang="zh-CN" altLang="en-US" sz="2400" b="1"/>
              <a:t>时，两个矩阵才能相乘。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28688" y="4500563"/>
            <a:ext cx="5857875" cy="96837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latin typeface="方正舒体" pitchFamily="2" charset="-122"/>
              </a:rPr>
              <a:t>乘积矩阵</a:t>
            </a:r>
            <a:r>
              <a:rPr lang="zh-CN" altLang="zh-CN" sz="2400" b="1">
                <a:latin typeface="Times New Roman" pitchFamily="18" charset="0"/>
              </a:rPr>
              <a:t>C</a:t>
            </a:r>
            <a:r>
              <a:rPr lang="zh-CN" altLang="zh-CN" sz="2400" b="1">
                <a:latin typeface="方正舒体" pitchFamily="2" charset="-122"/>
              </a:rPr>
              <a:t>的</a:t>
            </a:r>
            <a:r>
              <a:rPr lang="zh-CN" altLang="zh-CN" sz="2400" b="1">
                <a:solidFill>
                  <a:srgbClr val="FF0000"/>
                </a:solidFill>
                <a:latin typeface="方正舒体" pitchFamily="2" charset="-122"/>
              </a:rPr>
              <a:t>行数</a:t>
            </a:r>
            <a:r>
              <a:rPr lang="zh-CN" altLang="zh-CN" sz="2400" b="1">
                <a:latin typeface="方正舒体" pitchFamily="2" charset="-122"/>
              </a:rPr>
              <a:t>＝</a:t>
            </a:r>
            <a:r>
              <a:rPr lang="zh-CN" altLang="zh-CN" sz="2400" b="1">
                <a:solidFill>
                  <a:srgbClr val="FF0000"/>
                </a:solidFill>
                <a:latin typeface="方正舒体" pitchFamily="2" charset="-122"/>
              </a:rPr>
              <a:t>左矩阵的行数</a:t>
            </a:r>
            <a:r>
              <a:rPr lang="zh-CN" altLang="zh-CN" sz="2400" b="1">
                <a:latin typeface="方正舒体" pitchFamily="2" charset="-122"/>
              </a:rPr>
              <a:t>，</a:t>
            </a:r>
            <a:endParaRPr lang="en-US" altLang="zh-CN" sz="2400" b="1">
              <a:latin typeface="方正舒体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latin typeface="方正舒体" pitchFamily="2" charset="-122"/>
              </a:rPr>
              <a:t>乘积矩阵</a:t>
            </a:r>
            <a:r>
              <a:rPr lang="zh-CN" altLang="zh-CN" sz="2400" b="1">
                <a:latin typeface="Times New Roman" pitchFamily="18" charset="0"/>
              </a:rPr>
              <a:t>C</a:t>
            </a:r>
            <a:r>
              <a:rPr lang="zh-CN" altLang="zh-CN" sz="2400" b="1">
                <a:latin typeface="方正舒体" pitchFamily="2" charset="-122"/>
              </a:rPr>
              <a:t>的</a:t>
            </a:r>
            <a:r>
              <a:rPr lang="zh-CN" altLang="zh-CN" sz="2400" b="1">
                <a:solidFill>
                  <a:srgbClr val="FF0000"/>
                </a:solidFill>
                <a:latin typeface="方正舒体" pitchFamily="2" charset="-122"/>
              </a:rPr>
              <a:t>列数</a:t>
            </a:r>
            <a:r>
              <a:rPr lang="zh-CN" altLang="zh-CN" sz="2400" b="1">
                <a:latin typeface="方正舒体" pitchFamily="2" charset="-122"/>
              </a:rPr>
              <a:t>＝</a:t>
            </a:r>
            <a:r>
              <a:rPr lang="zh-CN" altLang="zh-CN" sz="2400" b="1">
                <a:solidFill>
                  <a:srgbClr val="FF0000"/>
                </a:solidFill>
                <a:latin typeface="方正舒体" pitchFamily="2" charset="-122"/>
              </a:rPr>
              <a:t>右矩阵的列数</a:t>
            </a:r>
            <a:r>
              <a:rPr lang="zh-CN" altLang="zh-CN" sz="2400" b="1">
                <a:latin typeface="方正舒体" pitchFamily="2" charset="-122"/>
              </a:rPr>
              <a:t>.</a:t>
            </a:r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CC2D4DE9-1A64-46D9-B1FC-330AEC368B0F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16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82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45" grpId="0" autoUpdateAnimBg="0"/>
      <p:bldP spid="9" grpId="0" animBg="1"/>
      <p:bldP spid="1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96" name="Object 20">
            <a:extLst>
              <a:ext uri="{FF2B5EF4-FFF2-40B4-BE49-F238E27FC236}">
                <a16:creationId xmlns:a16="http://schemas.microsoft.com/office/drawing/2014/main" id="{3EF76F99-EEB8-41B5-8372-A90D3F45BB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3357563"/>
          <a:ext cx="3384550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51300" imgH="1803400" progId="Equation.DSMT4">
                  <p:embed/>
                </p:oleObj>
              </mc:Choice>
              <mc:Fallback>
                <p:oleObj name="Equation" r:id="rId2" imgW="4051300" imgH="1803400" progId="Equation.DSMT4">
                  <p:embed/>
                  <p:pic>
                    <p:nvPicPr>
                      <p:cNvPr id="7196" name="Object 20">
                        <a:extLst>
                          <a:ext uri="{FF2B5EF4-FFF2-40B4-BE49-F238E27FC236}">
                            <a16:creationId xmlns:a16="http://schemas.microsoft.com/office/drawing/2014/main" id="{3EF76F99-EEB8-41B5-8372-A90D3F45BB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357563"/>
                        <a:ext cx="3384550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>
            <a:extLst>
              <a:ext uri="{FF2B5EF4-FFF2-40B4-BE49-F238E27FC236}">
                <a16:creationId xmlns:a16="http://schemas.microsoft.com/office/drawing/2014/main" id="{0039E264-F2DA-402E-94F0-B204F1323A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1850" y="3429000"/>
          <a:ext cx="36703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70300" imgH="1803400" progId="Equation.DSMT4">
                  <p:embed/>
                </p:oleObj>
              </mc:Choice>
              <mc:Fallback>
                <p:oleObj name="Equation" r:id="rId4" imgW="3670300" imgH="1803400" progId="Equation.DSMT4">
                  <p:embed/>
                  <p:pic>
                    <p:nvPicPr>
                      <p:cNvPr id="64516" name="Object 4">
                        <a:extLst>
                          <a:ext uri="{FF2B5EF4-FFF2-40B4-BE49-F238E27FC236}">
                            <a16:creationId xmlns:a16="http://schemas.microsoft.com/office/drawing/2014/main" id="{0039E264-F2DA-402E-94F0-B204F1323A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3429000"/>
                        <a:ext cx="36703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03F6CC-DE73-4D06-BBB7-4050C18E8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500063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特例：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</a:rPr>
              <a:t>矩阵与列向量的乘积</a:t>
            </a:r>
          </a:p>
        </p:txBody>
      </p:sp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20DCC08E-DE20-4661-978E-EA801D9E29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975" y="1422400"/>
          <a:ext cx="7869238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988300" imgH="1320800" progId="Equation.DSMT4">
                  <p:embed/>
                </p:oleObj>
              </mc:Choice>
              <mc:Fallback>
                <p:oleObj name="Equation" r:id="rId6" imgW="7988300" imgH="13208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20DCC08E-DE20-4661-978E-EA801D9E29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1422400"/>
                        <a:ext cx="7869238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1A9791A6-D18A-41FD-8249-AE947A79ED98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17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04EFC3-5C92-475E-B2E3-8DC742874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1214438"/>
            <a:ext cx="37337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情形一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   多元线性方程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9E8D8AF2-3313-4B90-B1FC-15099A5A97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841082"/>
              </p:ext>
            </p:extLst>
          </p:nvPr>
        </p:nvGraphicFramePr>
        <p:xfrm>
          <a:off x="941388" y="2347937"/>
          <a:ext cx="254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40000" imgH="444500" progId="Equation.DSMT4">
                  <p:embed/>
                </p:oleObj>
              </mc:Choice>
              <mc:Fallback>
                <p:oleObj name="Equation" r:id="rId3" imgW="2540000" imgH="444500" progId="Equation.DSMT4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9E8D8AF2-3313-4B90-B1FC-15099A5A97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2347937"/>
                        <a:ext cx="2540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>
            <a:extLst>
              <a:ext uri="{FF2B5EF4-FFF2-40B4-BE49-F238E27FC236}">
                <a16:creationId xmlns:a16="http://schemas.microsoft.com/office/drawing/2014/main" id="{8DF89F56-1661-4D86-A2B4-62749723D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2425724"/>
            <a:ext cx="1071562" cy="1428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graphicFrame>
        <p:nvGraphicFramePr>
          <p:cNvPr id="62467" name="Object 3">
            <a:extLst>
              <a:ext uri="{FF2B5EF4-FFF2-40B4-BE49-F238E27FC236}">
                <a16:creationId xmlns:a16="http://schemas.microsoft.com/office/drawing/2014/main" id="{27E38EE3-91E5-4767-B1FD-F0F8D5CD1A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133226"/>
              </p:ext>
            </p:extLst>
          </p:nvPr>
        </p:nvGraphicFramePr>
        <p:xfrm>
          <a:off x="5000625" y="1776437"/>
          <a:ext cx="27051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05100" imgH="1574800" progId="Equation.DSMT4">
                  <p:embed/>
                </p:oleObj>
              </mc:Choice>
              <mc:Fallback>
                <p:oleObj name="Equation" r:id="rId5" imgW="2705100" imgH="1574800" progId="Equation.DSMT4">
                  <p:embed/>
                  <p:pic>
                    <p:nvPicPr>
                      <p:cNvPr id="62467" name="Object 3">
                        <a:extLst>
                          <a:ext uri="{FF2B5EF4-FFF2-40B4-BE49-F238E27FC236}">
                            <a16:creationId xmlns:a16="http://schemas.microsoft.com/office/drawing/2014/main" id="{27E38EE3-91E5-4767-B1FD-F0F8D5CD1A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1776437"/>
                        <a:ext cx="27051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>
            <a:extLst>
              <a:ext uri="{FF2B5EF4-FFF2-40B4-BE49-F238E27FC236}">
                <a16:creationId xmlns:a16="http://schemas.microsoft.com/office/drawing/2014/main" id="{03A14A8D-6512-4532-9365-F9BAD55492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224551"/>
              </p:ext>
            </p:extLst>
          </p:nvPr>
        </p:nvGraphicFramePr>
        <p:xfrm>
          <a:off x="4864100" y="3348062"/>
          <a:ext cx="31496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49600" imgH="1574800" progId="Equation.DSMT4">
                  <p:embed/>
                </p:oleObj>
              </mc:Choice>
              <mc:Fallback>
                <p:oleObj name="Equation" r:id="rId7" imgW="3149600" imgH="1574800" progId="Equation.DSMT4">
                  <p:embed/>
                  <p:pic>
                    <p:nvPicPr>
                      <p:cNvPr id="62469" name="Object 5">
                        <a:extLst>
                          <a:ext uri="{FF2B5EF4-FFF2-40B4-BE49-F238E27FC236}">
                            <a16:creationId xmlns:a16="http://schemas.microsoft.com/office/drawing/2014/main" id="{03A14A8D-6512-4532-9365-F9BAD55492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3348062"/>
                        <a:ext cx="31496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>
            <a:extLst>
              <a:ext uri="{FF2B5EF4-FFF2-40B4-BE49-F238E27FC236}">
                <a16:creationId xmlns:a16="http://schemas.microsoft.com/office/drawing/2014/main" id="{7D50442F-5E56-41AD-8318-FCA3DCF80F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36827"/>
              </p:ext>
            </p:extLst>
          </p:nvPr>
        </p:nvGraphicFramePr>
        <p:xfrm>
          <a:off x="661988" y="3705249"/>
          <a:ext cx="279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794000" imgH="444500" progId="Equation.DSMT4">
                  <p:embed/>
                </p:oleObj>
              </mc:Choice>
              <mc:Fallback>
                <p:oleObj name="Equation" r:id="rId9" imgW="2794000" imgH="444500" progId="Equation.DSMT4">
                  <p:embed/>
                  <p:pic>
                    <p:nvPicPr>
                      <p:cNvPr id="62470" name="Object 6">
                        <a:extLst>
                          <a:ext uri="{FF2B5EF4-FFF2-40B4-BE49-F238E27FC236}">
                            <a16:creationId xmlns:a16="http://schemas.microsoft.com/office/drawing/2014/main" id="{7D50442F-5E56-41AD-8318-FCA3DCF80F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3705249"/>
                        <a:ext cx="279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>
            <a:extLst>
              <a:ext uri="{FF2B5EF4-FFF2-40B4-BE49-F238E27FC236}">
                <a16:creationId xmlns:a16="http://schemas.microsoft.com/office/drawing/2014/main" id="{2F2B7591-4543-43CA-866F-BE7554EFE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3925912"/>
            <a:ext cx="1071562" cy="1428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D7111-179E-421B-9F2C-685AD4DBB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283224"/>
            <a:ext cx="79946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</a:rPr>
              <a:t>注意</a:t>
            </a:r>
            <a:r>
              <a:rPr lang="zh-CN" altLang="en-US" dirty="0">
                <a:ea typeface="楷体" panose="02010609060101010101" pitchFamily="49" charset="-122"/>
              </a:rPr>
              <a:t>   左侧的行向量与右侧的列向量乘积实际上是</a:t>
            </a:r>
            <a:endParaRPr lang="en-US" altLang="zh-CN" dirty="0"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ea typeface="楷体" panose="02010609060101010101" pitchFamily="49" charset="-122"/>
              </a:rPr>
              <a:t>向量的</a:t>
            </a:r>
            <a:r>
              <a:rPr lang="zh-CN" altLang="en-US" b="1" dirty="0">
                <a:solidFill>
                  <a:srgbClr val="C00000"/>
                </a:solidFill>
                <a:ea typeface="楷体" panose="02010609060101010101" pitchFamily="49" charset="-122"/>
              </a:rPr>
              <a:t>数量积</a:t>
            </a:r>
            <a:r>
              <a:rPr lang="en-US" altLang="zh-CN" dirty="0">
                <a:ea typeface="楷体" panose="02010609060101010101" pitchFamily="49" charset="-122"/>
              </a:rPr>
              <a:t>.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25611" name="TextBox 11">
            <a:extLst>
              <a:ext uri="{FF2B5EF4-FFF2-40B4-BE49-F238E27FC236}">
                <a16:creationId xmlns:a16="http://schemas.microsoft.com/office/drawing/2014/main" id="{90DC6B60-A504-4A7A-B62D-7C7980ED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29516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</a:rPr>
              <a:t>从方程角度看矩阵的乘法</a:t>
            </a:r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829ED255-D009-402D-944B-5930CD866289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18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488950" y="2132856"/>
            <a:ext cx="8001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   1.两个矩阵的行数相等,列数相等时,称为</a:t>
            </a:r>
            <a:r>
              <a:rPr lang="zh-CN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同型矩阵</a:t>
            </a:r>
            <a:r>
              <a:rPr lang="zh-CN" altLang="zh-CN" sz="2800" dirty="0">
                <a:latin typeface="Times New Roman" pitchFamily="18" charset="0"/>
              </a:rPr>
              <a:t>.</a:t>
            </a:r>
          </a:p>
        </p:txBody>
      </p:sp>
      <p:sp>
        <p:nvSpPr>
          <p:cNvPr id="44037" name="Rectangle 9"/>
          <p:cNvSpPr>
            <a:spLocks noChangeArrowheads="1"/>
          </p:cNvSpPr>
          <p:nvPr/>
        </p:nvSpPr>
        <p:spPr bwMode="auto">
          <a:xfrm>
            <a:off x="1116013" y="4334718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latin typeface="Times New Roman" pitchFamily="18" charset="0"/>
              </a:rPr>
              <a:t>例如</a:t>
            </a: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859717"/>
              </p:ext>
            </p:extLst>
          </p:nvPr>
        </p:nvGraphicFramePr>
        <p:xfrm>
          <a:off x="2354263" y="3837831"/>
          <a:ext cx="2603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03500" imgH="1511300" progId="Equation.3">
                  <p:embed/>
                </p:oleObj>
              </mc:Choice>
              <mc:Fallback>
                <p:oleObj r:id="rId2" imgW="26035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3837831"/>
                        <a:ext cx="2603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097463" y="4241056"/>
            <a:ext cx="2066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latin typeface="黑体" pitchFamily="49" charset="-122"/>
              </a:rPr>
              <a:t>为</a:t>
            </a:r>
            <a:r>
              <a:rPr lang="zh-CN" altLang="zh-CN" sz="2800" b="1">
                <a:latin typeface="Times New Roman" pitchFamily="18" charset="0"/>
              </a:rPr>
              <a:t>同型矩阵.</a:t>
            </a: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1</a:t>
            </a:fld>
            <a:r>
              <a:rPr lang="en-US" altLang="zh-CN" dirty="0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38ED49A-E2ED-42CB-AD87-C313B5436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908720"/>
            <a:ext cx="60486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一、</a:t>
            </a:r>
            <a:r>
              <a:rPr lang="zh-CN" altLang="zh-CN" sz="3200" b="1" dirty="0">
                <a:latin typeface="Times New Roman" pitchFamily="18" charset="0"/>
                <a:ea typeface="黑体" pitchFamily="49" charset="-122"/>
              </a:rPr>
              <a:t>同型矩阵与矩阵相等的概念</a:t>
            </a:r>
            <a:endParaRPr 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86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44037" grpId="0"/>
      <p:bldP spid="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16" name="Object 24">
            <a:extLst>
              <a:ext uri="{FF2B5EF4-FFF2-40B4-BE49-F238E27FC236}">
                <a16:creationId xmlns:a16="http://schemas.microsoft.com/office/drawing/2014/main" id="{AEFCB0F9-CE89-49E6-8652-96FCDE5D49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263444"/>
              </p:ext>
            </p:extLst>
          </p:nvPr>
        </p:nvGraphicFramePr>
        <p:xfrm>
          <a:off x="525463" y="1854547"/>
          <a:ext cx="3806825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62500" imgH="2108200" progId="Equation.DSMT4">
                  <p:embed/>
                </p:oleObj>
              </mc:Choice>
              <mc:Fallback>
                <p:oleObj name="Equation" r:id="rId2" imgW="4762500" imgH="2108200" progId="Equation.DSMT4">
                  <p:embed/>
                  <p:pic>
                    <p:nvPicPr>
                      <p:cNvPr id="8216" name="Object 24">
                        <a:extLst>
                          <a:ext uri="{FF2B5EF4-FFF2-40B4-BE49-F238E27FC236}">
                            <a16:creationId xmlns:a16="http://schemas.microsoft.com/office/drawing/2014/main" id="{AEFCB0F9-CE89-49E6-8652-96FCDE5D49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1854547"/>
                        <a:ext cx="3806825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>
            <a:extLst>
              <a:ext uri="{FF2B5EF4-FFF2-40B4-BE49-F238E27FC236}">
                <a16:creationId xmlns:a16="http://schemas.microsoft.com/office/drawing/2014/main" id="{978F4DA7-CFC9-414E-ACC0-A48FE8783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2645122"/>
            <a:ext cx="571500" cy="2143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91E0493E-EEEF-47C1-819F-01F1055154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908733"/>
              </p:ext>
            </p:extLst>
          </p:nvPr>
        </p:nvGraphicFramePr>
        <p:xfrm>
          <a:off x="4748213" y="1854547"/>
          <a:ext cx="3925887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105400" imgH="2108200" progId="Equation.DSMT4">
                  <p:embed/>
                </p:oleObj>
              </mc:Choice>
              <mc:Fallback>
                <p:oleObj name="Equation" r:id="rId4" imgW="5105400" imgH="2108200" progId="Equation.DSMT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91E0493E-EEEF-47C1-819F-01F1055154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1854547"/>
                        <a:ext cx="3925887" cy="181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>
            <a:extLst>
              <a:ext uri="{FF2B5EF4-FFF2-40B4-BE49-F238E27FC236}">
                <a16:creationId xmlns:a16="http://schemas.microsoft.com/office/drawing/2014/main" id="{6A54D557-84C3-43A5-8D47-F35B01E41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645372"/>
            <a:ext cx="571500" cy="2143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graphicFrame>
        <p:nvGraphicFramePr>
          <p:cNvPr id="7196" name="Object 20">
            <a:extLst>
              <a:ext uri="{FF2B5EF4-FFF2-40B4-BE49-F238E27FC236}">
                <a16:creationId xmlns:a16="http://schemas.microsoft.com/office/drawing/2014/main" id="{E020D211-15DE-45B8-B6BD-AEF6F30B68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165159"/>
              </p:ext>
            </p:extLst>
          </p:nvPr>
        </p:nvGraphicFramePr>
        <p:xfrm>
          <a:off x="900113" y="4002435"/>
          <a:ext cx="3425825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02100" imgH="1803400" progId="Equation.DSMT4">
                  <p:embed/>
                </p:oleObj>
              </mc:Choice>
              <mc:Fallback>
                <p:oleObj name="Equation" r:id="rId6" imgW="4102100" imgH="1803400" progId="Equation.DSMT4">
                  <p:embed/>
                  <p:pic>
                    <p:nvPicPr>
                      <p:cNvPr id="7196" name="Object 20">
                        <a:extLst>
                          <a:ext uri="{FF2B5EF4-FFF2-40B4-BE49-F238E27FC236}">
                            <a16:creationId xmlns:a16="http://schemas.microsoft.com/office/drawing/2014/main" id="{E020D211-15DE-45B8-B6BD-AEF6F30B68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02435"/>
                        <a:ext cx="3425825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>
            <a:extLst>
              <a:ext uri="{FF2B5EF4-FFF2-40B4-BE49-F238E27FC236}">
                <a16:creationId xmlns:a16="http://schemas.microsoft.com/office/drawing/2014/main" id="{6C62319A-91CD-4C1F-9C4C-7E79A8F8F1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547765"/>
              </p:ext>
            </p:extLst>
          </p:nvPr>
        </p:nvGraphicFramePr>
        <p:xfrm>
          <a:off x="4591050" y="4073872"/>
          <a:ext cx="37719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71900" imgH="1803400" progId="Equation.DSMT4">
                  <p:embed/>
                </p:oleObj>
              </mc:Choice>
              <mc:Fallback>
                <p:oleObj name="Equation" r:id="rId8" imgW="3771900" imgH="1803400" progId="Equation.DSMT4">
                  <p:embed/>
                  <p:pic>
                    <p:nvPicPr>
                      <p:cNvPr id="63493" name="Object 5">
                        <a:extLst>
                          <a:ext uri="{FF2B5EF4-FFF2-40B4-BE49-F238E27FC236}">
                            <a16:creationId xmlns:a16="http://schemas.microsoft.com/office/drawing/2014/main" id="{6C62319A-91CD-4C1F-9C4C-7E79A8F8F1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4073872"/>
                        <a:ext cx="37719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2">
            <a:extLst>
              <a:ext uri="{FF2B5EF4-FFF2-40B4-BE49-F238E27FC236}">
                <a16:creationId xmlns:a16="http://schemas.microsoft.com/office/drawing/2014/main" id="{2CBCFE17-35B6-4BEF-83D5-CE33EC80F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1214438"/>
            <a:ext cx="41312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情形一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   多元线性方程组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750F788-90E2-48B7-8F06-9F5B24B3F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29516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</a:rPr>
              <a:t>从方程角度看矩阵的乘法</a:t>
            </a:r>
          </a:p>
        </p:txBody>
      </p:sp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id="{1062FFDC-FDBF-4315-BCB4-67FAD350964D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19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95288" y="4076700"/>
          <a:ext cx="8245475" cy="213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81400" imgH="927100" progId="Equation.DSMT4">
                  <p:embed/>
                </p:oleObj>
              </mc:Choice>
              <mc:Fallback>
                <p:oleObj r:id="rId2" imgW="35814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76700"/>
                        <a:ext cx="8245475" cy="213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900113" y="2636838"/>
          <a:ext cx="6624637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82900" imgH="469900" progId="Equation.DSMT4">
                  <p:embed/>
                </p:oleObj>
              </mc:Choice>
              <mc:Fallback>
                <p:oleObj r:id="rId4" imgW="28829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36838"/>
                        <a:ext cx="6624637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365125" y="476250"/>
          <a:ext cx="84470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88960" imgH="469800" progId="Equation.DSMT4">
                  <p:embed/>
                </p:oleObj>
              </mc:Choice>
              <mc:Fallback>
                <p:oleObj name="Equation" r:id="rId6" imgW="32889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476250"/>
                        <a:ext cx="8447088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5"/>
          <p:cNvGraphicFramePr>
            <a:graphicFrameLocks noChangeAspect="1"/>
          </p:cNvGraphicFramePr>
          <p:nvPr/>
        </p:nvGraphicFramePr>
        <p:xfrm>
          <a:off x="1331913" y="1844675"/>
          <a:ext cx="31305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218671" imgH="215806" progId="Equation.DSMT4">
                  <p:embed/>
                </p:oleObj>
              </mc:Choice>
              <mc:Fallback>
                <p:oleObj r:id="rId8" imgW="121867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844675"/>
                        <a:ext cx="31305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602D4062-FF28-492D-87C3-E96B5CA01802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20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27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ChangeArrowheads="1"/>
          </p:cNvSpPr>
          <p:nvPr/>
        </p:nvSpPr>
        <p:spPr bwMode="auto">
          <a:xfrm>
            <a:off x="285750" y="4643438"/>
            <a:ext cx="8858250" cy="142875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CCECFF"/>
              </a:gs>
              <a:gs pos="50000">
                <a:schemeClr val="bg1"/>
              </a:gs>
              <a:gs pos="100000">
                <a:srgbClr val="CCECFF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576263" y="1143000"/>
            <a:ext cx="7639050" cy="1357313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CCECFF"/>
              </a:gs>
              <a:gs pos="50000">
                <a:schemeClr val="bg1"/>
              </a:gs>
              <a:gs pos="100000">
                <a:srgbClr val="CCECFF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30250" y="1157288"/>
            <a:ext cx="6103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zh-CN" altLang="en-US" sz="2400">
                <a:latin typeface="Times New Roman" pitchFamily="18" charset="0"/>
                <a:ea typeface="隶书" pitchFamily="49" charset="-122"/>
              </a:rPr>
              <a:t>在数的乘法中，若 </a:t>
            </a:r>
            <a:r>
              <a:rPr lang="zh-CN" altLang="en-US" sz="2400" b="1" i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ab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 = 0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  </a:t>
            </a:r>
            <a:r>
              <a:rPr lang="zh-CN" altLang="en-US" sz="2400">
                <a:solidFill>
                  <a:schemeClr val="accent2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 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 </a:t>
            </a:r>
            <a:r>
              <a:rPr lang="zh-CN" altLang="en-US" sz="2400" b="1" i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a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= 0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 或 </a:t>
            </a:r>
            <a:r>
              <a:rPr lang="zh-CN" altLang="en-US" sz="2400" b="1" i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b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= 0</a:t>
            </a:r>
            <a:endParaRPr lang="zh-CN" altLang="en-US" sz="2400" b="1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933575" y="1928813"/>
            <a:ext cx="4100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两个非零矩阵乘积可能为</a:t>
            </a:r>
            <a:r>
              <a:rPr lang="zh-CN" altLang="zh-CN" sz="2400" i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O</a:t>
            </a:r>
            <a:r>
              <a:rPr lang="zh-CN" altLang="zh-CN" sz="24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04888" y="1571625"/>
            <a:ext cx="5946775" cy="722313"/>
            <a:chOff x="135" y="-90"/>
            <a:chExt cx="3746" cy="455"/>
          </a:xfrm>
        </p:grpSpPr>
        <p:grpSp>
          <p:nvGrpSpPr>
            <p:cNvPr id="26643" name="Group 8"/>
            <p:cNvGrpSpPr>
              <a:grpSpLocks/>
            </p:cNvGrpSpPr>
            <p:nvPr/>
          </p:nvGrpSpPr>
          <p:grpSpPr bwMode="auto">
            <a:xfrm>
              <a:off x="240" y="-45"/>
              <a:ext cx="2196" cy="410"/>
              <a:chOff x="0" y="-45"/>
              <a:chExt cx="2196" cy="410"/>
            </a:xfrm>
          </p:grpSpPr>
          <p:sp>
            <p:nvSpPr>
              <p:cNvPr id="26645" name="Text Box 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1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¨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>
                  <a:latin typeface="Times New Roman" pitchFamily="18" charset="0"/>
                  <a:ea typeface="隶书" pitchFamily="49" charset="-122"/>
                </a:endParaRPr>
              </a:p>
            </p:txBody>
          </p:sp>
          <p:sp>
            <p:nvSpPr>
              <p:cNvPr id="26646" name="Line 10"/>
              <p:cNvSpPr>
                <a:spLocks noChangeShapeType="1"/>
              </p:cNvSpPr>
              <p:nvPr/>
            </p:nvSpPr>
            <p:spPr bwMode="auto">
              <a:xfrm>
                <a:off x="2100" y="-45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44" name="Rectangle 11"/>
            <p:cNvSpPr>
              <a:spLocks noChangeArrowheads="1"/>
            </p:cNvSpPr>
            <p:nvPr/>
          </p:nvSpPr>
          <p:spPr bwMode="auto">
            <a:xfrm>
              <a:off x="135" y="-90"/>
              <a:ext cx="37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  <a:ea typeface="隶书" pitchFamily="49" charset="-122"/>
                </a:rPr>
                <a:t>在矩阵乘法中,若 </a:t>
              </a:r>
              <a:r>
                <a:rPr lang="zh-CN" altLang="en-US" sz="2400" b="1" i="1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</a:rPr>
                <a:t>AB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</a:rPr>
                <a:t> = </a:t>
              </a:r>
              <a:r>
                <a:rPr lang="zh-CN" altLang="en-US" sz="2400" b="1" i="1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</a:rPr>
                <a:t>O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lang="zh-CN" altLang="en-US" sz="240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lang="zh-CN" altLang="en-US" sz="2400">
                  <a:solidFill>
                    <a:schemeClr val="accent2"/>
                  </a:solidFill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</a:t>
              </a:r>
              <a:r>
                <a:rPr lang="zh-CN" altLang="en-US" sz="240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 </a:t>
              </a:r>
              <a:r>
                <a:rPr lang="zh-CN" altLang="en-US" sz="2400" b="1" i="1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A 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= </a:t>
              </a:r>
              <a:r>
                <a:rPr lang="zh-CN" altLang="en-US" sz="2400" b="1" i="1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O</a:t>
              </a:r>
              <a:r>
                <a:rPr lang="zh-CN" altLang="en-US" sz="240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 或 </a:t>
              </a:r>
              <a:r>
                <a:rPr lang="zh-CN" altLang="en-US" sz="2400" b="1" i="1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B 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= </a:t>
              </a:r>
              <a:r>
                <a:rPr lang="zh-CN" altLang="en-US" sz="2400" b="1" i="1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O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38113" y="5136443"/>
            <a:ext cx="8534395" cy="668663"/>
            <a:chOff x="0" y="-264"/>
            <a:chExt cx="4992" cy="1514"/>
          </a:xfrm>
        </p:grpSpPr>
        <p:sp>
          <p:nvSpPr>
            <p:cNvPr id="26641" name="Rectangle 13"/>
            <p:cNvSpPr>
              <a:spLocks noChangeArrowheads="1"/>
            </p:cNvSpPr>
            <p:nvPr/>
          </p:nvSpPr>
          <p:spPr bwMode="auto">
            <a:xfrm>
              <a:off x="0" y="-264"/>
              <a:ext cx="4992" cy="1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Times New Roman" pitchFamily="18" charset="0"/>
                  <a:ea typeface="隶书" pitchFamily="49" charset="-122"/>
                </a:rPr>
                <a:t> 在矩阵乘法中, 若 </a:t>
              </a:r>
              <a:r>
                <a:rPr lang="zh-CN" altLang="en-US" sz="2400" b="1" i="1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</a:rPr>
                <a:t>AC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</a:rPr>
                <a:t> = </a:t>
              </a:r>
              <a:r>
                <a:rPr lang="zh-CN" altLang="en-US" sz="2400" b="1" i="1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</a:rPr>
                <a:t>AD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</a:rPr>
                <a:t>, 且 </a:t>
              </a:r>
              <a:r>
                <a:rPr lang="zh-CN" altLang="en-US" sz="2400" b="1" i="1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</a:rPr>
                <a:t>A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 </a:t>
              </a:r>
              <a:r>
                <a:rPr lang="zh-CN" altLang="en-US" sz="2400" b="1" i="1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O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 </a:t>
              </a:r>
              <a:r>
                <a:rPr lang="zh-CN" altLang="en-US" sz="2400" dirty="0">
                  <a:solidFill>
                    <a:schemeClr val="accent2"/>
                  </a:solidFill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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 </a:t>
              </a:r>
              <a:r>
                <a:rPr lang="zh-CN" altLang="en-US" sz="2400" b="1" i="1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C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 = </a:t>
              </a:r>
              <a:r>
                <a:rPr lang="zh-CN" altLang="en-US" sz="2400" b="1" i="1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D</a:t>
              </a:r>
              <a:r>
                <a:rPr lang="zh-CN" altLang="en-US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Symbol" pitchFamily="18" charset="2"/>
                </a:rPr>
                <a:t>               </a:t>
              </a:r>
            </a:p>
          </p:txBody>
        </p:sp>
        <p:sp>
          <p:nvSpPr>
            <p:cNvPr id="26642" name="Line 14"/>
            <p:cNvSpPr>
              <a:spLocks noChangeShapeType="1"/>
            </p:cNvSpPr>
            <p:nvPr/>
          </p:nvSpPr>
          <p:spPr bwMode="auto">
            <a:xfrm>
              <a:off x="2967" y="419"/>
              <a:ext cx="83" cy="55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161925" y="4848225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zh-CN" altLang="en-US" sz="2400">
                <a:latin typeface="Times New Roman" pitchFamily="18" charset="0"/>
                <a:ea typeface="隶书" pitchFamily="49" charset="-122"/>
              </a:rPr>
              <a:t>在数的乘法中，若 </a:t>
            </a:r>
            <a:r>
              <a:rPr lang="zh-CN" altLang="en-US" sz="2400" b="1" i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ac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 = </a:t>
            </a:r>
            <a:r>
              <a:rPr lang="zh-CN" altLang="en-US" sz="2400" b="1" i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ad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，且 </a:t>
            </a:r>
            <a:r>
              <a:rPr lang="zh-CN" altLang="en-US" sz="2400" b="1" i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 0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 </a:t>
            </a:r>
            <a:r>
              <a:rPr lang="zh-CN" altLang="en-US" sz="2400">
                <a:solidFill>
                  <a:schemeClr val="accent2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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 </a:t>
            </a:r>
            <a:r>
              <a:rPr lang="zh-CN" altLang="en-US" sz="2400" b="1" i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c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 = </a:t>
            </a:r>
            <a:r>
              <a:rPr lang="zh-CN" altLang="en-US" sz="2400" b="1" i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d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   (消去律成立)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6310313" y="5181600"/>
            <a:ext cx="2338387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i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(消去律不成立)</a:t>
            </a:r>
          </a:p>
        </p:txBody>
      </p:sp>
      <p:sp>
        <p:nvSpPr>
          <p:cNvPr id="26635" name="TextBox 17"/>
          <p:cNvSpPr txBox="1">
            <a:spLocks noChangeArrowheads="1"/>
          </p:cNvSpPr>
          <p:nvPr/>
        </p:nvSpPr>
        <p:spPr bwMode="auto">
          <a:xfrm>
            <a:off x="357188" y="571500"/>
            <a:ext cx="5770562" cy="52387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33CC"/>
                </a:solidFill>
              </a:rPr>
              <a:t>注意</a:t>
            </a:r>
            <a:r>
              <a:rPr lang="en-US" altLang="zh-CN" sz="2800" b="1">
                <a:solidFill>
                  <a:srgbClr val="0033CC"/>
                </a:solidFill>
              </a:rPr>
              <a:t>3</a:t>
            </a:r>
            <a:r>
              <a:rPr lang="zh-CN" altLang="en-US" sz="2800" b="1">
                <a:solidFill>
                  <a:srgbClr val="0033CC"/>
                </a:solidFill>
              </a:rPr>
              <a:t>：矩阵乘法与数的乘法的区别</a:t>
            </a:r>
          </a:p>
        </p:txBody>
      </p:sp>
      <p:sp>
        <p:nvSpPr>
          <p:cNvPr id="19" name="AutoShape 2"/>
          <p:cNvSpPr>
            <a:spLocks noChangeArrowheads="1"/>
          </p:cNvSpPr>
          <p:nvPr/>
        </p:nvSpPr>
        <p:spPr bwMode="auto">
          <a:xfrm>
            <a:off x="785813" y="2786063"/>
            <a:ext cx="7215187" cy="142875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CCECFF"/>
              </a:gs>
              <a:gs pos="50000">
                <a:schemeClr val="bg1"/>
              </a:gs>
              <a:gs pos="100000">
                <a:srgbClr val="CCECFF"/>
              </a:gs>
            </a:gsLst>
            <a:lin ang="5400000" scaled="1"/>
          </a:gradFill>
          <a:ln w="9525" cmpd="sng">
            <a:solidFill>
              <a:schemeClr val="accent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795338" y="2990850"/>
            <a:ext cx="6562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zh-CN" altLang="en-US" sz="2400">
                <a:latin typeface="Times New Roman" pitchFamily="18" charset="0"/>
                <a:ea typeface="隶书" pitchFamily="49" charset="-122"/>
              </a:rPr>
              <a:t>在数的乘法中， </a:t>
            </a:r>
            <a:r>
              <a:rPr lang="zh-CN" altLang="en-US" sz="2400" b="1" i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a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b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 =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ba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   (交换律成立)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4643438" y="3357563"/>
            <a:ext cx="23209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i="1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(交换律不成立)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1143000" y="3500438"/>
            <a:ext cx="3565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  <a:ea typeface="隶书" pitchFamily="49" charset="-122"/>
              </a:rPr>
              <a:t>在矩阵乘法中， </a:t>
            </a:r>
            <a:r>
              <a:rPr lang="zh-CN" altLang="en-US" sz="2400" b="1" i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AB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 =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BA</a:t>
            </a:r>
            <a:endParaRPr lang="zh-CN" altLang="en-US" sz="2400" b="1" i="1">
              <a:solidFill>
                <a:srgbClr val="FF0000"/>
              </a:solidFill>
              <a:latin typeface="Times New Roman" pitchFamily="18" charset="0"/>
              <a:ea typeface="隶书" pitchFamily="49" charset="-122"/>
              <a:sym typeface="Symbol" pitchFamily="18" charset="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rot="16200000" flipH="1">
            <a:off x="3893345" y="3679031"/>
            <a:ext cx="214312" cy="14287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灯片编号占位符 2">
            <a:extLst>
              <a:ext uri="{FF2B5EF4-FFF2-40B4-BE49-F238E27FC236}">
                <a16:creationId xmlns:a16="http://schemas.microsoft.com/office/drawing/2014/main" id="{F26FDC23-E55B-4A9B-859F-465DCB971FE5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21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445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7" grpId="0" animBg="1"/>
      <p:bldP spid="16389" grpId="0" build="p" autoUpdateAnimBg="0"/>
      <p:bldP spid="16390" grpId="0" build="p" autoUpdateAnimBg="0"/>
      <p:bldP spid="16399" grpId="0" build="p" autoUpdateAnimBg="0"/>
      <p:bldP spid="16400" grpId="0" build="p" autoUpdateAnimBg="0"/>
      <p:bldP spid="19" grpId="0" animBg="1"/>
      <p:bldP spid="20" grpId="0" build="p" autoUpdateAnimBg="0"/>
      <p:bldP spid="21" grpId="0" build="allAtOnce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357313" y="1071563"/>
          <a:ext cx="6215062" cy="197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019800" imgH="2057400" progId="Equation.3">
                  <p:embed/>
                </p:oleObj>
              </mc:Choice>
              <mc:Fallback>
                <p:oleObj r:id="rId3" imgW="6019800" imgH="205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071563"/>
                        <a:ext cx="6215062" cy="197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3"/>
          <p:cNvSpPr txBox="1">
            <a:spLocks noChangeArrowheads="1"/>
          </p:cNvSpPr>
          <p:nvPr/>
        </p:nvSpPr>
        <p:spPr bwMode="auto">
          <a:xfrm>
            <a:off x="285750" y="428625"/>
            <a:ext cx="6610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latin typeface="宋体" pitchFamily="2" charset="-122"/>
              </a:rPr>
              <a:t>5</a:t>
            </a:r>
            <a:r>
              <a:rPr lang="zh-CN" sz="2800" b="1" dirty="0">
                <a:solidFill>
                  <a:schemeClr val="tx2"/>
                </a:solidFill>
                <a:latin typeface="宋体" pitchFamily="2" charset="-122"/>
              </a:rPr>
              <a:t>：</a:t>
            </a:r>
            <a:r>
              <a:rPr lang="zh-CN" sz="2800" b="1" dirty="0">
                <a:solidFill>
                  <a:srgbClr val="FF0000"/>
                </a:solidFill>
                <a:latin typeface="宋体" pitchFamily="2" charset="-122"/>
              </a:rPr>
              <a:t>线性方程组的矩阵表示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000125" y="3214688"/>
          <a:ext cx="3895725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962400" imgH="2057400" progId="Equation.DSMT4">
                  <p:embed/>
                </p:oleObj>
              </mc:Choice>
              <mc:Fallback>
                <p:oleObj r:id="rId5" imgW="3962400" imgH="205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214688"/>
                        <a:ext cx="3895725" cy="197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5214938" y="3286125"/>
          <a:ext cx="141605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549400" imgH="2057400" progId="Equation.3">
                  <p:embed/>
                </p:oleObj>
              </mc:Choice>
              <mc:Fallback>
                <p:oleObj r:id="rId7" imgW="1549400" imgH="205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3286125"/>
                        <a:ext cx="1416050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7072313" y="3143250"/>
          <a:ext cx="1222375" cy="223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635276" imgH="940208" progId="Equation.DSMT4">
                  <p:embed/>
                </p:oleObj>
              </mc:Choice>
              <mc:Fallback>
                <p:oleObj r:id="rId9" imgW="635276" imgH="9402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3143250"/>
                        <a:ext cx="1222375" cy="223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1000125" y="5429250"/>
          <a:ext cx="33655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627759" imgH="431613" progId="Equation.3">
                  <p:embed/>
                </p:oleObj>
              </mc:Choice>
              <mc:Fallback>
                <p:oleObj r:id="rId11" imgW="262775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429250"/>
                        <a:ext cx="33655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4572000" y="5429250"/>
          <a:ext cx="17287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558558" imgH="177723" progId="Equation.DSMT4">
                  <p:embed/>
                </p:oleObj>
              </mc:Choice>
              <mc:Fallback>
                <p:oleObj r:id="rId13" imgW="558558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29250"/>
                        <a:ext cx="1728788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id="{6ED9319E-F245-4F6A-A2DF-BA4549934484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22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78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7" name="Text Box 2"/>
          <p:cNvSpPr txBox="1">
            <a:spLocks noChangeArrowheads="1"/>
          </p:cNvSpPr>
          <p:nvPr/>
        </p:nvSpPr>
        <p:spPr bwMode="auto">
          <a:xfrm>
            <a:off x="755650" y="765175"/>
            <a:ext cx="5688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sz="3200" b="1" dirty="0">
                <a:solidFill>
                  <a:schemeClr val="tx2"/>
                </a:solidFill>
                <a:latin typeface="宋体" pitchFamily="2" charset="-122"/>
              </a:rPr>
              <a:t>练习</a:t>
            </a:r>
            <a:r>
              <a:rPr lang="zh-CN" altLang="zh-CN" sz="3200" b="1" dirty="0">
                <a:solidFill>
                  <a:schemeClr val="tx2"/>
                </a:solidFill>
                <a:latin typeface="宋体" pitchFamily="2" charset="-122"/>
              </a:rPr>
              <a:t>: </a:t>
            </a:r>
            <a:r>
              <a:rPr lang="zh-CN" sz="3200" b="1" dirty="0">
                <a:latin typeface="宋体" pitchFamily="2" charset="-122"/>
              </a:rPr>
              <a:t>计算下列矩阵的乘积</a:t>
            </a:r>
            <a:r>
              <a:rPr lang="zh-CN" altLang="zh-CN" sz="3200" b="1" dirty="0">
                <a:latin typeface="宋体" pitchFamily="2" charset="-122"/>
              </a:rPr>
              <a:t>.</a:t>
            </a:r>
          </a:p>
        </p:txBody>
      </p:sp>
      <p:graphicFrame>
        <p:nvGraphicFramePr>
          <p:cNvPr id="28676" name="Object 3"/>
          <p:cNvGraphicFramePr>
            <a:graphicFrameLocks noChangeAspect="1"/>
          </p:cNvGraphicFramePr>
          <p:nvPr/>
        </p:nvGraphicFramePr>
        <p:xfrm>
          <a:off x="914400" y="1600200"/>
          <a:ext cx="280670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18085" imgH="698803" progId="Equation.3">
                  <p:embed/>
                </p:oleObj>
              </mc:Choice>
              <mc:Fallback>
                <p:oleObj r:id="rId2" imgW="1118085" imgH="6988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2806700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14400" y="4319588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latin typeface="宋体" pitchFamily="2" charset="-122"/>
              </a:rPr>
              <a:t>解: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758950" y="3810000"/>
          <a:ext cx="1460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59866" imgH="1510644" progId="Equation.3">
                  <p:embed/>
                </p:oleObj>
              </mc:Choice>
              <mc:Fallback>
                <p:oleObj r:id="rId4" imgW="1459866" imgH="151064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3810000"/>
                        <a:ext cx="1460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3275013" y="3719513"/>
          <a:ext cx="2668587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46785" imgH="1511956" progId="Equation.3">
                  <p:embed/>
                </p:oleObj>
              </mc:Choice>
              <mc:Fallback>
                <p:oleObj r:id="rId6" imgW="1346785" imgH="151195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3719513"/>
                        <a:ext cx="2668587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3967163" y="3886200"/>
          <a:ext cx="6477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47700" imgH="304800" progId="Equation.3">
                  <p:embed/>
                </p:oleObj>
              </mc:Choice>
              <mc:Fallback>
                <p:oleObj r:id="rId8" imgW="6477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3886200"/>
                        <a:ext cx="6477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4957763" y="3886200"/>
          <a:ext cx="68103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85502" imgH="304668" progId="Equation.3">
                  <p:embed/>
                </p:oleObj>
              </mc:Choice>
              <mc:Fallback>
                <p:oleObj r:id="rId10" imgW="685502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3886200"/>
                        <a:ext cx="681037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967163" y="4419600"/>
          <a:ext cx="647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47700" imgH="304800" progId="Equation.3">
                  <p:embed/>
                </p:oleObj>
              </mc:Choice>
              <mc:Fallback>
                <p:oleObj r:id="rId12" imgW="6477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4419600"/>
                        <a:ext cx="647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4957763" y="4419600"/>
          <a:ext cx="6810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685502" imgH="304668" progId="Equation.3">
                  <p:embed/>
                </p:oleObj>
              </mc:Choice>
              <mc:Fallback>
                <p:oleObj r:id="rId13" imgW="685502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4419600"/>
                        <a:ext cx="68103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3967163" y="4953000"/>
          <a:ext cx="647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647700" imgH="317500" progId="Equation.3">
                  <p:embed/>
                </p:oleObj>
              </mc:Choice>
              <mc:Fallback>
                <p:oleObj r:id="rId15" imgW="6477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4953000"/>
                        <a:ext cx="647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4957763" y="4953000"/>
          <a:ext cx="6810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685502" imgH="317362" progId="Equation.3">
                  <p:embed/>
                </p:oleObj>
              </mc:Choice>
              <mc:Fallback>
                <p:oleObj r:id="rId17" imgW="685502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4953000"/>
                        <a:ext cx="68103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5791200" y="3810000"/>
          <a:ext cx="1447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1447800" imgH="1511300" progId="Equation.3">
                  <p:embed/>
                </p:oleObj>
              </mc:Choice>
              <mc:Fallback>
                <p:oleObj r:id="rId19" imgW="144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810000"/>
                        <a:ext cx="1447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灯片编号占位符 2">
            <a:extLst>
              <a:ext uri="{FF2B5EF4-FFF2-40B4-BE49-F238E27FC236}">
                <a16:creationId xmlns:a16="http://schemas.microsoft.com/office/drawing/2014/main" id="{4B90FA5F-6E89-47AB-9FAF-7F06C492CCD5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23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13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Text Box 2"/>
          <p:cNvSpPr txBox="1">
            <a:spLocks noChangeArrowheads="1"/>
          </p:cNvSpPr>
          <p:nvPr/>
        </p:nvSpPr>
        <p:spPr bwMode="auto">
          <a:xfrm>
            <a:off x="487363" y="617538"/>
            <a:ext cx="7264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sz="2800" b="1" dirty="0">
                <a:solidFill>
                  <a:schemeClr val="tx2"/>
                </a:solidFill>
                <a:latin typeface="宋体" pitchFamily="2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latin typeface="宋体" pitchFamily="2" charset="-122"/>
              </a:rPr>
              <a:t>6</a:t>
            </a:r>
            <a:endParaRPr lang="zh-CN" sz="3200" b="1" dirty="0">
              <a:latin typeface="宋体" pitchFamily="2" charset="-122"/>
            </a:endParaRP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1928813" y="64293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latin typeface="宋体" pitchFamily="2" charset="-122"/>
              </a:rPr>
              <a:t>计算下列矩阵的乘积.</a:t>
            </a: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701675" y="1593850"/>
          <a:ext cx="4622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622800" imgH="1524000" progId="Equation.3">
                  <p:embed/>
                </p:oleObj>
              </mc:Choice>
              <mc:Fallback>
                <p:oleObj r:id="rId2" imgW="4622800" imgH="152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593850"/>
                        <a:ext cx="4622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"/>
          <p:cNvGraphicFramePr>
            <a:graphicFrameLocks noChangeAspect="1"/>
          </p:cNvGraphicFramePr>
          <p:nvPr/>
        </p:nvGraphicFramePr>
        <p:xfrm>
          <a:off x="688975" y="3587750"/>
          <a:ext cx="51181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118100" imgH="2057400" progId="Equation.3">
                  <p:embed/>
                </p:oleObj>
              </mc:Choice>
              <mc:Fallback>
                <p:oleObj r:id="rId4" imgW="5118100" imgH="205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3587750"/>
                        <a:ext cx="51181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5222875" y="1600200"/>
          <a:ext cx="3098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98800" imgH="1524000" progId="Equation.3">
                  <p:embed/>
                </p:oleObj>
              </mc:Choice>
              <mc:Fallback>
                <p:oleObj r:id="rId6" imgW="3098800" imgH="152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75" y="1600200"/>
                        <a:ext cx="3098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5680075" y="3886200"/>
          <a:ext cx="3098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098800" imgH="1524000" progId="Equation.3">
                  <p:embed/>
                </p:oleObj>
              </mc:Choice>
              <mc:Fallback>
                <p:oleObj r:id="rId8" imgW="3098800" imgH="152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075" y="3886200"/>
                        <a:ext cx="3098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2">
            <a:extLst>
              <a:ext uri="{FF2B5EF4-FFF2-40B4-BE49-F238E27FC236}">
                <a16:creationId xmlns:a16="http://schemas.microsoft.com/office/drawing/2014/main" id="{59AD0452-F11F-44A8-BB5B-5BD90C04F43E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24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43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357188" y="571500"/>
            <a:ext cx="4044950" cy="57943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华文楷体" pitchFamily="2" charset="-122"/>
                <a:ea typeface="华文楷体" pitchFamily="2" charset="-122"/>
              </a:rPr>
              <a:t>矩阵乘法的运算规律    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455613" y="1436688"/>
            <a:ext cx="289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乘法结合律 </a:t>
            </a:r>
          </a:p>
        </p:txBody>
      </p:sp>
      <p:graphicFrame>
        <p:nvGraphicFramePr>
          <p:cNvPr id="44039" name="Object 2"/>
          <p:cNvGraphicFramePr>
            <a:graphicFrameLocks noChangeAspect="1"/>
          </p:cNvGraphicFramePr>
          <p:nvPr/>
        </p:nvGraphicFramePr>
        <p:xfrm>
          <a:off x="3482975" y="1462088"/>
          <a:ext cx="21828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726" imgH="203112" progId="Equation.DSMT4">
                  <p:embed/>
                </p:oleObj>
              </mc:Choice>
              <mc:Fallback>
                <p:oleObj name="Equation" r:id="rId2" imgW="109172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1462088"/>
                        <a:ext cx="21828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455613" y="3794125"/>
            <a:ext cx="404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乘法对加法的分配律</a:t>
            </a:r>
          </a:p>
        </p:txBody>
      </p:sp>
      <p:graphicFrame>
        <p:nvGraphicFramePr>
          <p:cNvPr id="44042" name="Object 3"/>
          <p:cNvGraphicFramePr>
            <a:graphicFrameLocks noChangeAspect="1"/>
          </p:cNvGraphicFramePr>
          <p:nvPr/>
        </p:nvGraphicFramePr>
        <p:xfrm>
          <a:off x="2143125" y="4443413"/>
          <a:ext cx="4748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900" imgH="457200" progId="Equation.DSMT4">
                  <p:embed/>
                </p:oleObj>
              </mc:Choice>
              <mc:Fallback>
                <p:oleObj name="Equation" r:id="rId4" imgW="2374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443413"/>
                        <a:ext cx="47482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455613" y="2179638"/>
            <a:ext cx="83645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数乘和乘法的结合律和交换律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  </a:t>
            </a:r>
            <a:endParaRPr kumimoji="1"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                   </a:t>
            </a:r>
            <a:endParaRPr kumimoji="1"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                                               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（其中</a:t>
            </a:r>
            <a:r>
              <a:rPr kumimoji="1" lang="zh-CN" altLang="en-US" sz="2400" b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是数）</a:t>
            </a:r>
          </a:p>
        </p:txBody>
      </p:sp>
      <p:graphicFrame>
        <p:nvGraphicFramePr>
          <p:cNvPr id="44037" name="Object 4"/>
          <p:cNvGraphicFramePr>
            <a:graphicFrameLocks noChangeAspect="1"/>
          </p:cNvGraphicFramePr>
          <p:nvPr/>
        </p:nvGraphicFramePr>
        <p:xfrm>
          <a:off x="2000250" y="2857500"/>
          <a:ext cx="36179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37589" imgH="253890" progId="Equation.DSMT4">
                  <p:embed/>
                </p:oleObj>
              </mc:Choice>
              <mc:Fallback>
                <p:oleObj name="Equation" r:id="rId6" imgW="163758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857500"/>
                        <a:ext cx="361791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2">
            <a:extLst>
              <a:ext uri="{FF2B5EF4-FFF2-40B4-BE49-F238E27FC236}">
                <a16:creationId xmlns:a16="http://schemas.microsoft.com/office/drawing/2014/main" id="{DE64CD94-3D06-44ED-984F-1BA16E160B44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25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8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/>
      <p:bldP spid="44041" grpId="0"/>
      <p:bldP spid="440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39750" y="2740025"/>
            <a:ext cx="677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(5) 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单位矩阵在矩阵乘法中的作用类似于数</a:t>
            </a: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135313" y="3305175"/>
          <a:ext cx="284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400" imgH="228600" progId="Equation.DSMT4">
                  <p:embed/>
                </p:oleObj>
              </mc:Choice>
              <mc:Fallback>
                <p:oleObj name="Equation" r:id="rId2" imgW="1422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3305175"/>
                        <a:ext cx="284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495300" y="4178300"/>
            <a:ext cx="82200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推论：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矩阵乘法不一定满足交换律，但是</a:t>
            </a:r>
            <a:r>
              <a:rPr kumimoji="1" lang="en-US" altLang="zh-CN" sz="2400" b="1" i="1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lE</a:t>
            </a:r>
            <a:r>
              <a:rPr kumimoji="1" lang="en-US" altLang="zh-CN" sz="2400" b="1">
                <a:solidFill>
                  <a:srgbClr val="00007D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与任何同阶方阵都是可交换的</a:t>
            </a: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500063" y="1143000"/>
            <a:ext cx="6530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(4) 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零矩阵在矩阵乘法中的作用类似于数</a:t>
            </a: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354263" y="1708150"/>
          <a:ext cx="447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35200" imgH="228600" progId="Equation.DSMT4">
                  <p:embed/>
                </p:oleObj>
              </mc:Choice>
              <mc:Fallback>
                <p:oleObj name="Equation" r:id="rId4" imgW="2235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1708150"/>
                        <a:ext cx="447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E43924BE-2369-43D4-95C6-BA3EF114AEC7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26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2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" y="812800"/>
            <a:ext cx="5199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(6)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矩阵的幂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若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阶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方阵</a:t>
            </a:r>
            <a:r>
              <a:rPr kumimoji="1" lang="zh-CN" altLang="en-US" sz="2400" b="1">
                <a:solidFill>
                  <a:srgbClr val="00007D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</a:p>
        </p:txBody>
      </p:sp>
      <p:graphicFrame>
        <p:nvGraphicFramePr>
          <p:cNvPr id="32771" name="Object 2"/>
          <p:cNvGraphicFramePr>
            <a:graphicFrameLocks noChangeAspect="1"/>
          </p:cNvGraphicFramePr>
          <p:nvPr/>
        </p:nvGraphicFramePr>
        <p:xfrm>
          <a:off x="2643188" y="1428750"/>
          <a:ext cx="33797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033" imgH="355446" progId="Equation.DSMT4">
                  <p:embed/>
                </p:oleObj>
              </mc:Choice>
              <mc:Fallback>
                <p:oleObj name="Equation" r:id="rId2" imgW="1536033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1428750"/>
                        <a:ext cx="3379787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185863" y="23701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显然</a:t>
            </a:r>
          </a:p>
        </p:txBody>
      </p:sp>
      <p:graphicFrame>
        <p:nvGraphicFramePr>
          <p:cNvPr id="45061" name="Object 3"/>
          <p:cNvGraphicFramePr>
            <a:graphicFrameLocks noChangeAspect="1"/>
          </p:cNvGraphicFramePr>
          <p:nvPr/>
        </p:nvGraphicFramePr>
        <p:xfrm>
          <a:off x="2100263" y="2346325"/>
          <a:ext cx="36242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300" imgH="228600" progId="Equation.DSMT4">
                  <p:embed/>
                </p:oleObj>
              </mc:Choice>
              <mc:Fallback>
                <p:oleObj name="Equation" r:id="rId4" imgW="1638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2346325"/>
                        <a:ext cx="36242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4"/>
          <p:cNvGraphicFramePr>
            <a:graphicFrameLocks noChangeAspect="1"/>
          </p:cNvGraphicFramePr>
          <p:nvPr/>
        </p:nvGraphicFramePr>
        <p:xfrm>
          <a:off x="1763713" y="4273550"/>
          <a:ext cx="3890962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65300" imgH="736600" progId="Equation.DSMT4">
                  <p:embed/>
                </p:oleObj>
              </mc:Choice>
              <mc:Fallback>
                <p:oleObj name="Equation" r:id="rId6" imgW="17653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73550"/>
                        <a:ext cx="3890962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85800" y="3673475"/>
            <a:ext cx="3897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思考：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下列等式是否成立？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830888" y="4857750"/>
            <a:ext cx="2773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可交换时成立</a:t>
            </a:r>
          </a:p>
        </p:txBody>
      </p:sp>
      <p:sp>
        <p:nvSpPr>
          <p:cNvPr id="45072" name="AutoShape 16"/>
          <p:cNvSpPr>
            <a:spLocks/>
          </p:cNvSpPr>
          <p:nvPr/>
        </p:nvSpPr>
        <p:spPr bwMode="auto">
          <a:xfrm>
            <a:off x="5589588" y="4221163"/>
            <a:ext cx="144462" cy="1728787"/>
          </a:xfrm>
          <a:prstGeom prst="rightBrace">
            <a:avLst>
              <a:gd name="adj1" fmla="val 99726"/>
              <a:gd name="adj2" fmla="val 52523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929313" y="3714750"/>
            <a:ext cx="2351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什么时候成立？</a:t>
            </a:r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5E5B98B0-3AFC-44B2-A84B-CAF8FDC75489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27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22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3" grpId="0"/>
      <p:bldP spid="45066" grpId="0"/>
      <p:bldP spid="45072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375320" y="500063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chemeClr val="tx2"/>
                </a:solidFill>
                <a:latin typeface="宋体" pitchFamily="2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latin typeface="宋体" pitchFamily="2" charset="-122"/>
              </a:rPr>
              <a:t>1.6</a:t>
            </a:r>
            <a:r>
              <a:rPr lang="zh-CN" altLang="zh-CN" sz="2800" b="1" dirty="0">
                <a:solidFill>
                  <a:schemeClr val="tx2"/>
                </a:solidFill>
                <a:latin typeface="方正舒体" pitchFamily="2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方正舒体" pitchFamily="2" charset="-122"/>
              </a:rPr>
              <a:t> </a:t>
            </a:r>
            <a:r>
              <a:rPr lang="zh-CN" altLang="zh-CN" sz="2800" b="1" dirty="0">
                <a:latin typeface="方正舒体" pitchFamily="2" charset="-122"/>
              </a:rPr>
              <a:t>设</a:t>
            </a:r>
          </a:p>
        </p:txBody>
      </p:sp>
      <p:graphicFrame>
        <p:nvGraphicFramePr>
          <p:cNvPr id="33796" name="Object 3"/>
          <p:cNvGraphicFramePr>
            <a:graphicFrameLocks noChangeAspect="1"/>
          </p:cNvGraphicFramePr>
          <p:nvPr/>
        </p:nvGraphicFramePr>
        <p:xfrm>
          <a:off x="1857375" y="503238"/>
          <a:ext cx="68580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68158" imgH="228699" progId="Equation.DSMT4">
                  <p:embed/>
                </p:oleObj>
              </mc:Choice>
              <mc:Fallback>
                <p:oleObj r:id="rId2" imgW="2668158" imgH="2286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503238"/>
                        <a:ext cx="68580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714375" y="1214438"/>
            <a:ext cx="6873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 i="1">
                <a:latin typeface="Times New Roman" pitchFamily="18" charset="0"/>
              </a:rPr>
              <a:t>A</a:t>
            </a:r>
            <a:r>
              <a:rPr lang="zh-CN" altLang="zh-CN" sz="2800" b="1">
                <a:latin typeface="Times New Roman" pitchFamily="18" charset="0"/>
              </a:rPr>
              <a:t>是</a:t>
            </a:r>
            <a:r>
              <a:rPr lang="zh-CN" altLang="zh-CN" sz="2800" b="1" i="1">
                <a:latin typeface="Times New Roman" pitchFamily="18" charset="0"/>
              </a:rPr>
              <a:t>P</a:t>
            </a:r>
            <a:r>
              <a:rPr lang="zh-CN" altLang="zh-CN" sz="2800" b="1">
                <a:latin typeface="Times New Roman" pitchFamily="18" charset="0"/>
              </a:rPr>
              <a:t>上的</a:t>
            </a:r>
            <a:r>
              <a:rPr lang="zh-CN" altLang="zh-CN" sz="2800" b="1" i="1">
                <a:latin typeface="Times New Roman" pitchFamily="18" charset="0"/>
              </a:rPr>
              <a:t>n</a:t>
            </a:r>
            <a:r>
              <a:rPr lang="zh-CN" altLang="zh-CN" sz="2800" b="1">
                <a:latin typeface="Times New Roman" pitchFamily="18" charset="0"/>
              </a:rPr>
              <a:t>阶方阵，则</a:t>
            </a:r>
            <a:r>
              <a:rPr lang="zh-CN" altLang="zh-CN" sz="2800" b="1" i="1">
                <a:latin typeface="Times New Roman" pitchFamily="18" charset="0"/>
              </a:rPr>
              <a:t>f(x)</a:t>
            </a:r>
            <a:r>
              <a:rPr lang="zh-CN" altLang="zh-CN" sz="2800" b="1">
                <a:latin typeface="Times New Roman" pitchFamily="18" charset="0"/>
              </a:rPr>
              <a:t>在</a:t>
            </a:r>
            <a:r>
              <a:rPr lang="zh-CN" altLang="zh-CN" sz="2800" b="1" i="1">
                <a:latin typeface="Times New Roman" pitchFamily="18" charset="0"/>
              </a:rPr>
              <a:t>x=A</a:t>
            </a:r>
            <a:r>
              <a:rPr lang="zh-CN" altLang="zh-CN" sz="2800" b="1">
                <a:latin typeface="Times New Roman" pitchFamily="18" charset="0"/>
              </a:rPr>
              <a:t>的值</a:t>
            </a:r>
          </a:p>
        </p:txBody>
      </p:sp>
      <p:graphicFrame>
        <p:nvGraphicFramePr>
          <p:cNvPr id="33798" name="Object 5"/>
          <p:cNvGraphicFramePr>
            <a:graphicFrameLocks noChangeAspect="1"/>
          </p:cNvGraphicFramePr>
          <p:nvPr/>
        </p:nvGraphicFramePr>
        <p:xfrm>
          <a:off x="2214563" y="1857375"/>
          <a:ext cx="37861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60500" imgH="228600" progId="Equation.DSMT4">
                  <p:embed/>
                </p:oleObj>
              </mc:Choice>
              <mc:Fallback>
                <p:oleObj r:id="rId4" imgW="1460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857375"/>
                        <a:ext cx="378618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857250" y="2500313"/>
            <a:ext cx="495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>
                <a:latin typeface="方正舒体" pitchFamily="2" charset="-122"/>
              </a:rPr>
              <a:t>称为</a:t>
            </a:r>
            <a:r>
              <a:rPr lang="zh-CN" altLang="zh-CN" sz="2800" b="1" i="1">
                <a:latin typeface="Times New Roman" pitchFamily="18" charset="0"/>
              </a:rPr>
              <a:t>A</a:t>
            </a:r>
            <a:r>
              <a:rPr lang="zh-CN" altLang="zh-CN" sz="2800" b="1">
                <a:latin typeface="方正舒体" pitchFamily="2" charset="-122"/>
              </a:rPr>
              <a:t>的一个</a:t>
            </a:r>
            <a:r>
              <a:rPr lang="zh-CN" altLang="zh-CN" sz="2800" b="1">
                <a:solidFill>
                  <a:srgbClr val="FF0000"/>
                </a:solidFill>
                <a:latin typeface="宋体" pitchFamily="2" charset="-122"/>
              </a:rPr>
              <a:t>矩阵多项式</a:t>
            </a:r>
            <a:r>
              <a:rPr lang="zh-CN" altLang="zh-CN" sz="2800" b="1">
                <a:latin typeface="方正舒体" pitchFamily="2" charset="-122"/>
              </a:rPr>
              <a:t>。</a:t>
            </a:r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2500313" y="3357563"/>
          <a:ext cx="18240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47" imgH="203112" progId="Equation.DSMT4">
                  <p:embed/>
                </p:oleObj>
              </mc:Choice>
              <mc:Fallback>
                <p:oleObj name="Equation" r:id="rId6" imgW="5839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3357563"/>
                        <a:ext cx="18240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857250" y="3286125"/>
            <a:ext cx="2971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>
                <a:latin typeface="方正舒体" pitchFamily="2" charset="-122"/>
              </a:rPr>
              <a:t>设多项式</a:t>
            </a:r>
          </a:p>
        </p:txBody>
      </p:sp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3878263" y="3335338"/>
          <a:ext cx="3206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4449" imgH="216181" progId="Equation.DSMT4">
                  <p:embed/>
                </p:oleObj>
              </mc:Choice>
              <mc:Fallback>
                <p:oleObj r:id="rId8" imgW="114449" imgH="21618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3335338"/>
                        <a:ext cx="3206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1395413" y="4056063"/>
          <a:ext cx="56181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73870" imgH="215806" progId="Equation.DSMT4">
                  <p:embed/>
                </p:oleObj>
              </mc:Choice>
              <mc:Fallback>
                <p:oleObj name="Equation" r:id="rId10" imgW="237387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4056063"/>
                        <a:ext cx="56181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1000125" y="4786313"/>
          <a:ext cx="60436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537797" imgH="215713" progId="Equation.DSMT4">
                  <p:embed/>
                </p:oleObj>
              </mc:Choice>
              <mc:Fallback>
                <p:oleObj r:id="rId12" imgW="2537797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786313"/>
                        <a:ext cx="604361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1143000" y="5429250"/>
            <a:ext cx="6030913" cy="52387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rgbClr val="0033CC"/>
                </a:solidFill>
                <a:latin typeface="宋体" pitchFamily="2" charset="-122"/>
              </a:rPr>
              <a:t>一般地, A的矩阵多项式之间可交换.</a:t>
            </a:r>
          </a:p>
        </p:txBody>
      </p:sp>
      <p:sp>
        <p:nvSpPr>
          <p:cNvPr id="15" name="灯片编号占位符 2">
            <a:extLst>
              <a:ext uri="{FF2B5EF4-FFF2-40B4-BE49-F238E27FC236}">
                <a16:creationId xmlns:a16="http://schemas.microsoft.com/office/drawing/2014/main" id="{B929FE69-E898-49D8-99C3-C0283E3098AE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28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730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autoUpdateAnimBg="0"/>
      <p:bldP spid="3278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1188" y="1484313"/>
            <a:ext cx="8001000" cy="2424112"/>
            <a:chOff x="0" y="0"/>
            <a:chExt cx="5040" cy="1527"/>
          </a:xfrm>
        </p:grpSpPr>
        <p:sp>
          <p:nvSpPr>
            <p:cNvPr id="44036" name="Rectangle 3"/>
            <p:cNvSpPr>
              <a:spLocks noChangeArrowheads="1"/>
            </p:cNvSpPr>
            <p:nvPr/>
          </p:nvSpPr>
          <p:spPr bwMode="auto">
            <a:xfrm>
              <a:off x="48" y="0"/>
              <a:ext cx="499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latin typeface="黑体" pitchFamily="49" charset="-122"/>
                  <a:ea typeface="黑体" pitchFamily="49" charset="-122"/>
                </a:rPr>
                <a:t>    2.两个矩阵              为</a:t>
              </a:r>
              <a:r>
                <a:rPr lang="zh-CN" altLang="zh-CN" sz="2800" b="1">
                  <a:latin typeface="Times New Roman" pitchFamily="18" charset="0"/>
                  <a:ea typeface="黑体" pitchFamily="49" charset="-122"/>
                </a:rPr>
                <a:t>同型矩阵,并且对应元素相等,即</a:t>
              </a:r>
            </a:p>
          </p:txBody>
        </p:sp>
        <p:graphicFrame>
          <p:nvGraphicFramePr>
            <p:cNvPr id="44037" name="Object 4"/>
            <p:cNvGraphicFramePr>
              <a:graphicFrameLocks noChangeAspect="1"/>
            </p:cNvGraphicFramePr>
            <p:nvPr/>
          </p:nvGraphicFramePr>
          <p:xfrm>
            <a:off x="1728" y="48"/>
            <a:ext cx="146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324100" imgH="482600" progId="">
                    <p:embed/>
                  </p:oleObj>
                </mc:Choice>
                <mc:Fallback>
                  <p:oleObj r:id="rId2" imgW="2324100" imgH="4826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48"/>
                          <a:ext cx="146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38" name="Object 5"/>
            <p:cNvGraphicFramePr>
              <a:graphicFrameLocks noChangeAspect="1"/>
            </p:cNvGraphicFramePr>
            <p:nvPr/>
          </p:nvGraphicFramePr>
          <p:xfrm>
            <a:off x="816" y="720"/>
            <a:ext cx="324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5156200" imgH="469900" progId="Equation.3">
                    <p:embed/>
                  </p:oleObj>
                </mc:Choice>
                <mc:Fallback>
                  <p:oleObj r:id="rId4" imgW="51562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720"/>
                          <a:ext cx="324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9" name="Rectangle 6"/>
            <p:cNvSpPr>
              <a:spLocks noChangeArrowheads="1"/>
            </p:cNvSpPr>
            <p:nvPr/>
          </p:nvSpPr>
          <p:spPr bwMode="auto">
            <a:xfrm>
              <a:off x="0" y="1200"/>
              <a:ext cx="47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latin typeface="黑体" pitchFamily="49" charset="-122"/>
                  <a:ea typeface="黑体" pitchFamily="49" charset="-122"/>
                </a:rPr>
                <a:t>则称</a:t>
              </a:r>
              <a:r>
                <a:rPr lang="zh-CN" altLang="zh-CN" sz="2800" b="1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矩阵     </a:t>
              </a:r>
              <a:r>
                <a:rPr lang="zh-CN" altLang="zh-CN" sz="2800" b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相等</a:t>
              </a:r>
              <a:r>
                <a:rPr lang="zh-CN" altLang="zh-CN" sz="2800" b="1">
                  <a:latin typeface="Times New Roman" pitchFamily="18" charset="0"/>
                  <a:ea typeface="黑体" pitchFamily="49" charset="-122"/>
                </a:rPr>
                <a:t>,记作</a:t>
              </a:r>
            </a:p>
          </p:txBody>
        </p:sp>
        <p:graphicFrame>
          <p:nvGraphicFramePr>
            <p:cNvPr id="44040" name="Object 7"/>
            <p:cNvGraphicFramePr>
              <a:graphicFrameLocks noChangeAspect="1"/>
            </p:cNvGraphicFramePr>
            <p:nvPr/>
          </p:nvGraphicFramePr>
          <p:xfrm>
            <a:off x="960" y="1248"/>
            <a:ext cx="5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902092" imgH="381165" progId="Equation.3">
                    <p:embed/>
                  </p:oleObj>
                </mc:Choice>
                <mc:Fallback>
                  <p:oleObj r:id="rId6" imgW="902092" imgH="3811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248"/>
                          <a:ext cx="56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1" name="Object 8"/>
            <p:cNvGraphicFramePr>
              <a:graphicFrameLocks noChangeAspect="1"/>
            </p:cNvGraphicFramePr>
            <p:nvPr/>
          </p:nvGraphicFramePr>
          <p:xfrm>
            <a:off x="2544" y="1296"/>
            <a:ext cx="63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003300" imgH="317500" progId="Equation.3">
                    <p:embed/>
                  </p:oleObj>
                </mc:Choice>
                <mc:Fallback>
                  <p:oleObj r:id="rId8" imgW="1003300" imgH="317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296"/>
                          <a:ext cx="63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id="{68966E8D-31CB-48D1-8D78-00955BE5776E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2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05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9" name="Group 2"/>
          <p:cNvGrpSpPr>
            <a:grpSpLocks/>
          </p:cNvGrpSpPr>
          <p:nvPr/>
        </p:nvGrpSpPr>
        <p:grpSpPr bwMode="auto">
          <a:xfrm>
            <a:off x="500063" y="568326"/>
            <a:ext cx="7831139" cy="1119188"/>
            <a:chOff x="0" y="13"/>
            <a:chExt cx="4933" cy="705"/>
          </a:xfrm>
        </p:grpSpPr>
        <p:sp>
          <p:nvSpPr>
            <p:cNvPr id="34829" name="Text Box 3"/>
            <p:cNvSpPr txBox="1">
              <a:spLocks noChangeArrowheads="1"/>
            </p:cNvSpPr>
            <p:nvPr/>
          </p:nvSpPr>
          <p:spPr bwMode="auto">
            <a:xfrm>
              <a:off x="0" y="18"/>
              <a:ext cx="324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800" b="1" dirty="0">
                  <a:solidFill>
                    <a:schemeClr val="tx2"/>
                  </a:solidFill>
                  <a:latin typeface="宋体" pitchFamily="2" charset="-122"/>
                </a:rPr>
                <a:t>例</a:t>
              </a:r>
              <a:r>
                <a:rPr lang="en-US" altLang="zh-CN" sz="2800" b="1" dirty="0">
                  <a:solidFill>
                    <a:schemeClr val="tx2"/>
                  </a:solidFill>
                  <a:latin typeface="宋体" pitchFamily="2" charset="-122"/>
                </a:rPr>
                <a:t>1.7 </a:t>
              </a:r>
              <a:r>
                <a:rPr lang="zh-CN" altLang="zh-CN" sz="2800" b="1" dirty="0">
                  <a:latin typeface="方正舒体" pitchFamily="2" charset="-122"/>
                </a:rPr>
                <a:t>设</a:t>
              </a:r>
              <a:r>
                <a:rPr lang="zh-CN" altLang="zh-CN" sz="2800" b="1" dirty="0">
                  <a:latin typeface="Times New Roman" pitchFamily="18" charset="0"/>
                </a:rPr>
                <a:t>n</a:t>
              </a:r>
              <a:r>
                <a:rPr lang="zh-CN" altLang="zh-CN" sz="2800" b="1" dirty="0">
                  <a:latin typeface="方正舒体" pitchFamily="2" charset="-122"/>
                </a:rPr>
                <a:t>阶方阵</a:t>
              </a:r>
              <a:r>
                <a:rPr lang="zh-CN" altLang="zh-CN" sz="2800" b="1" dirty="0">
                  <a:latin typeface="Times New Roman" pitchFamily="18" charset="0"/>
                </a:rPr>
                <a:t>A</a:t>
              </a:r>
              <a:r>
                <a:rPr lang="zh-CN" altLang="zh-CN" sz="2800" b="1" dirty="0">
                  <a:latin typeface="方正舒体" pitchFamily="2" charset="-122"/>
                </a:rPr>
                <a:t>满足关系式</a:t>
              </a:r>
            </a:p>
          </p:txBody>
        </p:sp>
        <p:graphicFrame>
          <p:nvGraphicFramePr>
            <p:cNvPr id="3483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600064"/>
                </p:ext>
              </p:extLst>
            </p:nvPr>
          </p:nvGraphicFramePr>
          <p:xfrm>
            <a:off x="3088" y="13"/>
            <a:ext cx="184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156704" imgH="228799" progId="Equation.DSMT4">
                    <p:embed/>
                  </p:oleObj>
                </mc:Choice>
                <mc:Fallback>
                  <p:oleObj r:id="rId2" imgW="1156704" imgH="22879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8" y="13"/>
                          <a:ext cx="184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1" name="Text Box 5"/>
            <p:cNvSpPr txBox="1">
              <a:spLocks noChangeArrowheads="1"/>
            </p:cNvSpPr>
            <p:nvPr/>
          </p:nvSpPr>
          <p:spPr bwMode="auto">
            <a:xfrm>
              <a:off x="384" y="384"/>
              <a:ext cx="28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latin typeface="方正舒体" pitchFamily="2" charset="-122"/>
                </a:rPr>
                <a:t>证明:存在矩阵</a:t>
              </a:r>
              <a:r>
                <a:rPr lang="zh-CN" altLang="zh-CN" sz="2800" b="1">
                  <a:latin typeface="Times New Roman" pitchFamily="18" charset="0"/>
                </a:rPr>
                <a:t>B</a:t>
              </a:r>
              <a:r>
                <a:rPr lang="zh-CN" altLang="zh-CN" sz="2800" b="1">
                  <a:latin typeface="方正舒体" pitchFamily="2" charset="-122"/>
                </a:rPr>
                <a:t>使得：</a:t>
              </a:r>
            </a:p>
          </p:txBody>
        </p:sp>
        <p:graphicFrame>
          <p:nvGraphicFramePr>
            <p:cNvPr id="34832" name="Object 6"/>
            <p:cNvGraphicFramePr>
              <a:graphicFrameLocks noChangeAspect="1"/>
            </p:cNvGraphicFramePr>
            <p:nvPr/>
          </p:nvGraphicFramePr>
          <p:xfrm>
            <a:off x="2655" y="420"/>
            <a:ext cx="202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028700" imgH="203200" progId="Equation.DSMT4">
                    <p:embed/>
                  </p:oleObj>
                </mc:Choice>
                <mc:Fallback>
                  <p:oleObj r:id="rId4" imgW="10287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5" y="420"/>
                          <a:ext cx="2025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09600" y="1828800"/>
            <a:ext cx="7620000" cy="2671763"/>
            <a:chOff x="48" y="0"/>
            <a:chExt cx="4800" cy="1683"/>
          </a:xfrm>
        </p:grpSpPr>
        <p:sp>
          <p:nvSpPr>
            <p:cNvPr id="34824" name="Text Box 8"/>
            <p:cNvSpPr txBox="1">
              <a:spLocks noChangeArrowheads="1"/>
            </p:cNvSpPr>
            <p:nvPr/>
          </p:nvSpPr>
          <p:spPr bwMode="auto">
            <a:xfrm>
              <a:off x="48" y="0"/>
              <a:ext cx="480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solidFill>
                    <a:schemeClr val="hlink"/>
                  </a:solidFill>
                  <a:latin typeface="宋体" pitchFamily="2" charset="-122"/>
                </a:rPr>
                <a:t>分析</a:t>
              </a:r>
              <a:r>
                <a:rPr lang="zh-CN" altLang="zh-CN" sz="2800" b="1">
                  <a:latin typeface="方正舒体" pitchFamily="2" charset="-122"/>
                </a:rPr>
                <a:t>  能否找到</a:t>
              </a:r>
              <a:r>
                <a:rPr lang="zh-CN" altLang="zh-CN" sz="2800" b="1">
                  <a:latin typeface="Times New Roman" pitchFamily="18" charset="0"/>
                </a:rPr>
                <a:t>B</a:t>
              </a:r>
              <a:r>
                <a:rPr lang="zh-CN" altLang="zh-CN" sz="2800" b="1">
                  <a:latin typeface="方正舒体" pitchFamily="2" charset="-122"/>
                </a:rPr>
                <a:t>为</a:t>
              </a:r>
              <a:r>
                <a:rPr lang="zh-CN" altLang="zh-CN" sz="2800" b="1">
                  <a:latin typeface="Times New Roman" pitchFamily="18" charset="0"/>
                </a:rPr>
                <a:t>A</a:t>
              </a:r>
              <a:r>
                <a:rPr lang="zh-CN" altLang="zh-CN" sz="2800" b="1">
                  <a:latin typeface="方正舒体" pitchFamily="2" charset="-122"/>
                </a:rPr>
                <a:t>的某一个多项式矩阵，由于要利用必须利用到关系式</a:t>
              </a:r>
            </a:p>
          </p:txBody>
        </p:sp>
        <p:graphicFrame>
          <p:nvGraphicFramePr>
            <p:cNvPr id="34825" name="Object 9"/>
            <p:cNvGraphicFramePr>
              <a:graphicFrameLocks noChangeAspect="1"/>
            </p:cNvGraphicFramePr>
            <p:nvPr/>
          </p:nvGraphicFramePr>
          <p:xfrm>
            <a:off x="2814" y="288"/>
            <a:ext cx="179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156704" imgH="228799" progId="Equation.DSMT4">
                    <p:embed/>
                  </p:oleObj>
                </mc:Choice>
                <mc:Fallback>
                  <p:oleObj r:id="rId6" imgW="1156704" imgH="22879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4" y="288"/>
                          <a:ext cx="1798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6" name="Object 10"/>
            <p:cNvGraphicFramePr>
              <a:graphicFrameLocks noChangeAspect="1"/>
            </p:cNvGraphicFramePr>
            <p:nvPr/>
          </p:nvGraphicFramePr>
          <p:xfrm>
            <a:off x="114" y="648"/>
            <a:ext cx="441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752316" imgH="215619" progId="Equation.DSMT4">
                    <p:embed/>
                  </p:oleObj>
                </mc:Choice>
                <mc:Fallback>
                  <p:oleObj r:id="rId8" imgW="2752316" imgH="21561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" y="648"/>
                          <a:ext cx="441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7" name="Object 11"/>
            <p:cNvGraphicFramePr>
              <a:graphicFrameLocks noChangeAspect="1"/>
            </p:cNvGraphicFramePr>
            <p:nvPr/>
          </p:nvGraphicFramePr>
          <p:xfrm>
            <a:off x="699" y="963"/>
            <a:ext cx="3201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548728" imgH="253890" progId="Equation.DSMT4">
                    <p:embed/>
                  </p:oleObj>
                </mc:Choice>
                <mc:Fallback>
                  <p:oleObj r:id="rId10" imgW="1548728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" y="963"/>
                          <a:ext cx="3201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8" name="Object 12"/>
            <p:cNvGraphicFramePr>
              <a:graphicFrameLocks noChangeAspect="1"/>
            </p:cNvGraphicFramePr>
            <p:nvPr/>
          </p:nvGraphicFramePr>
          <p:xfrm>
            <a:off x="159" y="1368"/>
            <a:ext cx="389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147232" imgH="228699" progId="Equation.DSMT4">
                    <p:embed/>
                  </p:oleObj>
                </mc:Choice>
                <mc:Fallback>
                  <p:oleObj r:id="rId12" imgW="2147232" imgH="22869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" y="1368"/>
                          <a:ext cx="3898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>
            <a:grpSpLocks noChangeAspect="1"/>
          </p:cNvGrpSpPr>
          <p:nvPr/>
        </p:nvGrpSpPr>
        <p:grpSpPr bwMode="auto">
          <a:xfrm>
            <a:off x="785813" y="4645025"/>
            <a:ext cx="7286625" cy="1566863"/>
            <a:chOff x="340" y="-50"/>
            <a:chExt cx="4590" cy="987"/>
          </a:xfrm>
        </p:grpSpPr>
        <p:graphicFrame>
          <p:nvGraphicFramePr>
            <p:cNvPr id="34822" name="Object 14"/>
            <p:cNvGraphicFramePr>
              <a:graphicFrameLocks noChangeAspect="1"/>
            </p:cNvGraphicFramePr>
            <p:nvPr/>
          </p:nvGraphicFramePr>
          <p:xfrm>
            <a:off x="340" y="-50"/>
            <a:ext cx="4590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2895600" imgH="228600" progId="Equation.DSMT4">
                    <p:embed/>
                  </p:oleObj>
                </mc:Choice>
                <mc:Fallback>
                  <p:oleObj r:id="rId14" imgW="2895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-50"/>
                          <a:ext cx="4590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3" name="Object 15"/>
            <p:cNvGraphicFramePr>
              <a:graphicFrameLocks noChangeAspect="1"/>
            </p:cNvGraphicFramePr>
            <p:nvPr/>
          </p:nvGraphicFramePr>
          <p:xfrm>
            <a:off x="430" y="399"/>
            <a:ext cx="4365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2767399" imgH="393529" progId="Equation.DSMT4">
                    <p:embed/>
                  </p:oleObj>
                </mc:Choice>
                <mc:Fallback>
                  <p:oleObj r:id="rId16" imgW="2767399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" y="399"/>
                          <a:ext cx="4365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灯片编号占位符 2">
            <a:extLst>
              <a:ext uri="{FF2B5EF4-FFF2-40B4-BE49-F238E27FC236}">
                <a16:creationId xmlns:a16="http://schemas.microsoft.com/office/drawing/2014/main" id="{5B89AB95-080E-480C-9C0E-E7DFF3A2CB68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29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579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2"/>
          <p:cNvGraphicFramePr>
            <a:graphicFrameLocks noChangeAspect="1"/>
          </p:cNvGraphicFramePr>
          <p:nvPr/>
        </p:nvGraphicFramePr>
        <p:xfrm>
          <a:off x="227013" y="346075"/>
          <a:ext cx="8770937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3000" imgH="698500" progId="Equation.DSMT4">
                  <p:embed/>
                </p:oleObj>
              </mc:Choice>
              <mc:Fallback>
                <p:oleObj name="Equation" r:id="rId2" imgW="36830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346075"/>
                        <a:ext cx="8770937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23850" y="21336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b="1">
                <a:solidFill>
                  <a:srgbClr val="FF0000"/>
                </a:solidFill>
                <a:latin typeface="方正舒体" pitchFamily="2" charset="-122"/>
              </a:rPr>
              <a:t>解</a:t>
            </a: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1219200" y="1752600"/>
          <a:ext cx="7620000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780093" imgH="710891" progId="Equation.DSMT4">
                  <p:embed/>
                </p:oleObj>
              </mc:Choice>
              <mc:Fallback>
                <p:oleObj r:id="rId4" imgW="2780093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52600"/>
                        <a:ext cx="7620000" cy="164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4449" imgH="216181" progId="Equation.3">
                  <p:embed/>
                </p:oleObj>
              </mc:Choice>
              <mc:Fallback>
                <p:oleObj r:id="rId6" imgW="114449" imgH="2161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50825" y="3581400"/>
            <a:ext cx="8893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b="1">
                <a:solidFill>
                  <a:schemeClr val="hlink"/>
                </a:solidFill>
                <a:latin typeface="宋体" pitchFamily="2" charset="-122"/>
              </a:rPr>
              <a:t>法一</a:t>
            </a:r>
            <a:r>
              <a:rPr lang="zh-CN" altLang="zh-CN" sz="2800" b="1">
                <a:latin typeface="方正舒体" pitchFamily="2" charset="-122"/>
              </a:rPr>
              <a:t> 直接用矩阵乘法和相等得到方程组，然后求解。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50825" y="4149725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b="1">
                <a:solidFill>
                  <a:schemeClr val="hlink"/>
                </a:solidFill>
                <a:latin typeface="宋体" pitchFamily="2" charset="-122"/>
              </a:rPr>
              <a:t>法二</a:t>
            </a:r>
            <a:r>
              <a:rPr lang="zh-CN" altLang="zh-CN" sz="2800" b="1">
                <a:latin typeface="方正舒体" pitchFamily="2" charset="-122"/>
              </a:rPr>
              <a:t> 利用</a:t>
            </a:r>
            <a:r>
              <a:rPr lang="zh-CN" altLang="zh-CN" sz="2800" b="1">
                <a:latin typeface="Times New Roman" pitchFamily="18" charset="0"/>
              </a:rPr>
              <a:t>A</a:t>
            </a:r>
            <a:r>
              <a:rPr lang="zh-CN" altLang="zh-CN" sz="2800" b="1">
                <a:latin typeface="方正舒体" pitchFamily="2" charset="-122"/>
              </a:rPr>
              <a:t>的特殊性，可改写</a:t>
            </a:r>
            <a:r>
              <a:rPr lang="zh-CN" altLang="zh-CN" sz="2800" b="1">
                <a:latin typeface="Times New Roman" pitchFamily="18" charset="0"/>
              </a:rPr>
              <a:t>A</a:t>
            </a:r>
            <a:r>
              <a:rPr lang="zh-CN" altLang="zh-CN" sz="2800" b="1">
                <a:latin typeface="方正舒体" pitchFamily="2" charset="-122"/>
              </a:rPr>
              <a:t>为</a:t>
            </a:r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456905"/>
              </p:ext>
            </p:extLst>
          </p:nvPr>
        </p:nvGraphicFramePr>
        <p:xfrm>
          <a:off x="449263" y="4696544"/>
          <a:ext cx="778986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348481" imgH="710891" progId="Equation.DSMT4">
                  <p:embed/>
                </p:oleObj>
              </mc:Choice>
              <mc:Fallback>
                <p:oleObj r:id="rId8" imgW="2348481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4696544"/>
                        <a:ext cx="7789862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id="{FFE6460F-D7D0-4550-B28A-19F7C6C2A4CD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30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09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55" grpId="0" autoUpdateAnimBg="0"/>
      <p:bldP spid="276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827088" y="476250"/>
            <a:ext cx="75438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>
                <a:latin typeface="方正舒体" pitchFamily="2" charset="-122"/>
              </a:rPr>
              <a:t>则由</a:t>
            </a:r>
            <a:r>
              <a:rPr lang="zh-CN" altLang="zh-CN" sz="2800" b="1" i="1">
                <a:latin typeface="Times New Roman" pitchFamily="18" charset="0"/>
              </a:rPr>
              <a:t>(E+B)X=X(E+B)</a:t>
            </a:r>
            <a:r>
              <a:rPr lang="zh-CN" altLang="zh-CN" sz="2800" b="1">
                <a:latin typeface="方正舒体" pitchFamily="2" charset="-122"/>
              </a:rPr>
              <a:t>当且仅当</a:t>
            </a:r>
            <a:r>
              <a:rPr lang="zh-CN" altLang="zh-CN" sz="2800" b="1" i="1">
                <a:latin typeface="Times New Roman" pitchFamily="18" charset="0"/>
              </a:rPr>
              <a:t>X+BX=X+XB</a:t>
            </a:r>
            <a:r>
              <a:rPr lang="zh-CN" altLang="zh-CN" sz="2800" b="1">
                <a:latin typeface="方正舒体" pitchFamily="2" charset="-122"/>
              </a:rPr>
              <a:t>,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>
                <a:latin typeface="方正舒体" pitchFamily="2" charset="-122"/>
              </a:rPr>
              <a:t>于是</a:t>
            </a:r>
            <a:r>
              <a:rPr lang="zh-CN" altLang="zh-CN" sz="2800" b="1" i="1">
                <a:latin typeface="Times New Roman" pitchFamily="18" charset="0"/>
              </a:rPr>
              <a:t>AX=XA</a:t>
            </a:r>
            <a:r>
              <a:rPr lang="zh-CN" altLang="zh-CN" sz="2800" b="1">
                <a:latin typeface="方正舒体" pitchFamily="2" charset="-122"/>
              </a:rPr>
              <a:t>当且仅当</a:t>
            </a:r>
            <a:r>
              <a:rPr lang="zh-CN" altLang="zh-CN" sz="2800" b="1" i="1">
                <a:latin typeface="Times New Roman" pitchFamily="18" charset="0"/>
              </a:rPr>
              <a:t>XB=BX</a:t>
            </a:r>
            <a:r>
              <a:rPr lang="zh-CN" altLang="zh-CN" sz="2800" b="1">
                <a:latin typeface="方正舒体" pitchFamily="2" charset="-122"/>
              </a:rPr>
              <a:t>,从而有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971550" y="1676400"/>
          <a:ext cx="773588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513509" imgH="710891" progId="Equation.DSMT4">
                  <p:embed/>
                </p:oleObj>
              </mc:Choice>
              <mc:Fallback>
                <p:oleObj r:id="rId2" imgW="2513509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76400"/>
                        <a:ext cx="7735888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838200" y="3733800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>
                <a:latin typeface="方正舒体" pitchFamily="2" charset="-122"/>
              </a:rPr>
              <a:t>由矩阵的相等得到线性方程组，解之得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528638" y="4343400"/>
          <a:ext cx="8123237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148234" imgH="710891" progId="Equation.DSMT4">
                  <p:embed/>
                </p:oleObj>
              </mc:Choice>
              <mc:Fallback>
                <p:oleObj r:id="rId4" imgW="3148234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4343400"/>
                        <a:ext cx="8123237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C19C2838-BF29-4526-A908-D1A5DEABC9A9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31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28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1" name="Object 2"/>
          <p:cNvGraphicFramePr>
            <a:graphicFrameLocks noGrp="1" noChangeAspect="1"/>
          </p:cNvGraphicFramePr>
          <p:nvPr>
            <p:ph/>
          </p:nvPr>
        </p:nvGraphicFramePr>
        <p:xfrm>
          <a:off x="0" y="0"/>
          <a:ext cx="8353425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52800" imgH="927100" progId="Equation.DSMT4">
                  <p:embed/>
                </p:oleObj>
              </mc:Choice>
              <mc:Fallback>
                <p:oleObj r:id="rId2" imgW="3352800" imgH="9271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353425" cy="1966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79388" y="2133600"/>
          <a:ext cx="26273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16000" imgH="203200" progId="Equation.DSMT4">
                  <p:embed/>
                </p:oleObj>
              </mc:Choice>
              <mc:Fallback>
                <p:oleObj r:id="rId4" imgW="1016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133600"/>
                        <a:ext cx="262731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843213" y="2060575"/>
          <a:ext cx="583247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859125" imgH="710891" progId="Equation.DSMT4">
                  <p:embed/>
                </p:oleObj>
              </mc:Choice>
              <mc:Fallback>
                <p:oleObj r:id="rId6" imgW="3859125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060575"/>
                        <a:ext cx="5832475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468313" y="3429000"/>
          <a:ext cx="54737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919733" imgH="710891" progId="Equation.DSMT4">
                  <p:embed/>
                </p:oleObj>
              </mc:Choice>
              <mc:Fallback>
                <p:oleObj r:id="rId8" imgW="2919733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429000"/>
                        <a:ext cx="54737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250825" y="5084763"/>
          <a:ext cx="540067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540000" imgH="698500" progId="Equation.DSMT4">
                  <p:embed/>
                </p:oleObj>
              </mc:Choice>
              <mc:Fallback>
                <p:oleObj r:id="rId10" imgW="25400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084763"/>
                        <a:ext cx="5400675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4140200" y="5157788"/>
          <a:ext cx="5003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325109" imgH="470104" progId="Equation.DSMT4">
                  <p:embed/>
                </p:oleObj>
              </mc:Choice>
              <mc:Fallback>
                <p:oleObj r:id="rId12" imgW="2325109" imgH="4701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157788"/>
                        <a:ext cx="5003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4608513" y="3482975"/>
          <a:ext cx="4067175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739900" imgH="711200" progId="Equation.DSMT4">
                  <p:embed/>
                </p:oleObj>
              </mc:Choice>
              <mc:Fallback>
                <p:oleObj r:id="rId14" imgW="17399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3482975"/>
                        <a:ext cx="4067175" cy="1662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id="{565A2585-4F05-4611-8652-EBCB65EF67AF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32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0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Text Box 2"/>
          <p:cNvSpPr txBox="1">
            <a:spLocks noChangeArrowheads="1"/>
          </p:cNvSpPr>
          <p:nvPr/>
        </p:nvSpPr>
        <p:spPr bwMode="auto">
          <a:xfrm>
            <a:off x="0" y="836613"/>
            <a:ext cx="1219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sz="3200" b="1" dirty="0">
                <a:solidFill>
                  <a:schemeClr val="tx2"/>
                </a:solidFill>
                <a:latin typeface="宋体" pitchFamily="2" charset="-122"/>
              </a:rPr>
              <a:t>例</a:t>
            </a:r>
            <a:r>
              <a:rPr lang="en-US" altLang="zh-CN" sz="3200" b="1" dirty="0">
                <a:solidFill>
                  <a:schemeClr val="tx2"/>
                </a:solidFill>
                <a:latin typeface="宋体" pitchFamily="2" charset="-122"/>
              </a:rPr>
              <a:t>1.9</a:t>
            </a:r>
            <a:endParaRPr lang="zh-CN" altLang="zh-CN" sz="3200" b="1" dirty="0">
              <a:solidFill>
                <a:schemeClr val="tx2"/>
              </a:solidFill>
              <a:latin typeface="宋体" pitchFamily="2" charset="-122"/>
            </a:endParaRPr>
          </a:p>
        </p:txBody>
      </p:sp>
      <p:graphicFrame>
        <p:nvGraphicFramePr>
          <p:cNvPr id="38916" name="Object 3"/>
          <p:cNvGraphicFramePr>
            <a:graphicFrameLocks noChangeAspect="1"/>
          </p:cNvGraphicFramePr>
          <p:nvPr/>
        </p:nvGraphicFramePr>
        <p:xfrm>
          <a:off x="1195388" y="347663"/>
          <a:ext cx="7113587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32100" imgH="698500" progId="Equation.DSMT4">
                  <p:embed/>
                </p:oleObj>
              </mc:Choice>
              <mc:Fallback>
                <p:oleObj r:id="rId2" imgW="28321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347663"/>
                        <a:ext cx="7113587" cy="158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50825" y="2276475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sz="3200" b="1" dirty="0">
                <a:latin typeface="方正舒体" pitchFamily="2" charset="-122"/>
              </a:rPr>
              <a:t>解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187450" y="1773238"/>
          <a:ext cx="6985000" cy="17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00815" imgH="710891" progId="Equation.DSMT4">
                  <p:embed/>
                </p:oleObj>
              </mc:Choice>
              <mc:Fallback>
                <p:oleObj r:id="rId4" imgW="2500815" imgH="7108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73238"/>
                        <a:ext cx="6985000" cy="179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322263" y="3590925"/>
          <a:ext cx="821055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390900" imgH="698500" progId="Equation.DSMT4">
                  <p:embed/>
                </p:oleObj>
              </mc:Choice>
              <mc:Fallback>
                <p:oleObj r:id="rId6" imgW="33909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3590925"/>
                        <a:ext cx="8210550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E5D4C617-B3F9-42C8-AF03-B45C0701A128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33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904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3"/>
          <p:cNvGraphicFramePr>
            <a:graphicFrameLocks noChangeAspect="1"/>
          </p:cNvGraphicFramePr>
          <p:nvPr/>
        </p:nvGraphicFramePr>
        <p:xfrm>
          <a:off x="539750" y="1268413"/>
          <a:ext cx="3095625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24662" imgH="457399" progId="Equation.DSMT4">
                  <p:embed/>
                </p:oleObj>
              </mc:Choice>
              <mc:Fallback>
                <p:oleObj r:id="rId2" imgW="1524662" imgH="4573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268413"/>
                        <a:ext cx="3095625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4"/>
          <p:cNvGraphicFramePr>
            <a:graphicFrameLocks noChangeAspect="1"/>
          </p:cNvGraphicFramePr>
          <p:nvPr/>
        </p:nvGraphicFramePr>
        <p:xfrm>
          <a:off x="3851275" y="1268413"/>
          <a:ext cx="216058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80438" imgH="470308" progId="Equation.DSMT4">
                  <p:embed/>
                </p:oleObj>
              </mc:Choice>
              <mc:Fallback>
                <p:oleObj r:id="rId4" imgW="1080438" imgH="4703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268413"/>
                        <a:ext cx="2160588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6227763" y="1484313"/>
            <a:ext cx="2233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1" dirty="0">
                <a:latin typeface="Times New Roman" pitchFamily="18" charset="0"/>
                <a:ea typeface="隶书" pitchFamily="49" charset="-122"/>
              </a:rPr>
              <a:t>求 A－2B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395288" y="2997200"/>
            <a:ext cx="2020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1">
                <a:latin typeface="宋体" pitchFamily="2" charset="-122"/>
              </a:rPr>
              <a:t>2.</a:t>
            </a:r>
            <a:r>
              <a:rPr lang="zh-CN" altLang="zh-CN">
                <a:latin typeface="宋体" pitchFamily="2" charset="-122"/>
              </a:rPr>
              <a:t> </a:t>
            </a:r>
            <a:r>
              <a:rPr lang="zh-CN" altLang="zh-CN" b="1">
                <a:latin typeface="宋体" pitchFamily="2" charset="-122"/>
              </a:rPr>
              <a:t>设矩阵</a:t>
            </a:r>
            <a:endParaRPr lang="zh-CN" altLang="zh-CN">
              <a:latin typeface="宋体" pitchFamily="2" charset="-122"/>
            </a:endParaRPr>
          </a:p>
        </p:txBody>
      </p:sp>
      <p:graphicFrame>
        <p:nvGraphicFramePr>
          <p:cNvPr id="39944" name="Object 7"/>
          <p:cNvGraphicFramePr>
            <a:graphicFrameLocks noChangeAspect="1"/>
          </p:cNvGraphicFramePr>
          <p:nvPr/>
        </p:nvGraphicFramePr>
        <p:xfrm>
          <a:off x="2484438" y="2852738"/>
          <a:ext cx="2665412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29594" imgH="457597" progId="Equation.DSMT4">
                  <p:embed/>
                </p:oleObj>
              </mc:Choice>
              <mc:Fallback>
                <p:oleObj r:id="rId6" imgW="1029594" imgH="4575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852738"/>
                        <a:ext cx="2665412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8"/>
          <p:cNvGraphicFramePr>
            <a:graphicFrameLocks noChangeAspect="1"/>
          </p:cNvGraphicFramePr>
          <p:nvPr/>
        </p:nvGraphicFramePr>
        <p:xfrm>
          <a:off x="5076825" y="2562225"/>
          <a:ext cx="223202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89386" imgH="711509" progId="Equation.DSMT4">
                  <p:embed/>
                </p:oleObj>
              </mc:Choice>
              <mc:Fallback>
                <p:oleObj r:id="rId8" imgW="889386" imgH="7115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562225"/>
                        <a:ext cx="2232025" cy="16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827088" y="4149725"/>
            <a:ext cx="36179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宋体" pitchFamily="2" charset="-122"/>
              </a:rPr>
              <a:t>求乘积 </a:t>
            </a:r>
            <a:r>
              <a:rPr lang="zh-CN" altLang="en-US" b="1" i="1">
                <a:latin typeface="Times New Roman" pitchFamily="18" charset="0"/>
              </a:rPr>
              <a:t>AB</a:t>
            </a:r>
            <a:r>
              <a:rPr lang="zh-CN" altLang="en-US" b="1">
                <a:latin typeface="Times New Roman" pitchFamily="18" charset="0"/>
              </a:rPr>
              <a:t> </a:t>
            </a:r>
            <a:r>
              <a:rPr lang="zh-CN" altLang="en-US" b="1">
                <a:latin typeface="宋体" pitchFamily="2" charset="-122"/>
              </a:rPr>
              <a:t>和 </a:t>
            </a:r>
            <a:r>
              <a:rPr lang="zh-CN" altLang="en-US" b="1" i="1">
                <a:latin typeface="Times New Roman" pitchFamily="18" charset="0"/>
              </a:rPr>
              <a:t>BA</a:t>
            </a:r>
            <a:r>
              <a:rPr lang="zh-CN" altLang="en-US" b="1" i="1">
                <a:latin typeface="宋体" pitchFamily="2" charset="-122"/>
              </a:rPr>
              <a:t>.</a:t>
            </a:r>
            <a:endParaRPr lang="zh-CN" altLang="en-US" b="1">
              <a:latin typeface="宋体" pitchFamily="2" charset="-122"/>
            </a:endParaRPr>
          </a:p>
        </p:txBody>
      </p:sp>
      <p:graphicFrame>
        <p:nvGraphicFramePr>
          <p:cNvPr id="40970" name="Object 10"/>
          <p:cNvGraphicFramePr>
            <a:graphicFrameLocks noGrp="1" noChangeAspect="1"/>
          </p:cNvGraphicFramePr>
          <p:nvPr>
            <p:ph idx="4294967295"/>
          </p:nvPr>
        </p:nvGraphicFramePr>
        <p:xfrm>
          <a:off x="4716463" y="4076700"/>
          <a:ext cx="17637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952914" imgH="470104" progId="Equation.DSMT4">
                  <p:embed/>
                </p:oleObj>
              </mc:Choice>
              <mc:Fallback>
                <p:oleObj r:id="rId10" imgW="952914" imgH="4701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076700"/>
                        <a:ext cx="176371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900591"/>
              </p:ext>
            </p:extLst>
          </p:nvPr>
        </p:nvGraphicFramePr>
        <p:xfrm>
          <a:off x="6732588" y="3860800"/>
          <a:ext cx="223202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81613" imgH="698803" progId="Equation.DSMT4">
                  <p:embed/>
                </p:oleObj>
              </mc:Choice>
              <mc:Fallback>
                <p:oleObj name="Equation" r:id="rId12" imgW="1181613" imgH="69880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860800"/>
                        <a:ext cx="2232025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/>
          <p:cNvGraphicFramePr>
            <a:graphicFrameLocks noChangeAspect="1"/>
          </p:cNvGraphicFramePr>
          <p:nvPr/>
        </p:nvGraphicFramePr>
        <p:xfrm>
          <a:off x="7235825" y="1989138"/>
          <a:ext cx="16271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889772" imgH="470308" progId="Equation.DSMT4">
                  <p:embed/>
                </p:oleObj>
              </mc:Choice>
              <mc:Fallback>
                <p:oleObj r:id="rId14" imgW="889772" imgH="4703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1989138"/>
                        <a:ext cx="16271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3"/>
          <p:cNvGraphicFramePr>
            <a:graphicFrameLocks noChangeAspect="1"/>
          </p:cNvGraphicFramePr>
          <p:nvPr/>
        </p:nvGraphicFramePr>
        <p:xfrm>
          <a:off x="395288" y="5157788"/>
          <a:ext cx="59055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388637" imgH="470104" progId="Equation.DSMT4">
                  <p:embed/>
                </p:oleObj>
              </mc:Choice>
              <mc:Fallback>
                <p:oleObj r:id="rId16" imgW="2388637" imgH="4701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157788"/>
                        <a:ext cx="59055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6732588" y="5445125"/>
          <a:ext cx="200342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231900" imgH="469900" progId="Equation.DSMT4">
                  <p:embed/>
                </p:oleObj>
              </mc:Choice>
              <mc:Fallback>
                <p:oleObj r:id="rId18" imgW="12319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445125"/>
                        <a:ext cx="200342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BF88F22-1C2A-4AB1-8FF2-BCC92449B475}"/>
              </a:ext>
            </a:extLst>
          </p:cNvPr>
          <p:cNvSpPr txBox="1"/>
          <p:nvPr/>
        </p:nvSpPr>
        <p:spPr>
          <a:xfrm>
            <a:off x="3923928" y="582616"/>
            <a:ext cx="93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练习</a:t>
            </a:r>
          </a:p>
        </p:txBody>
      </p:sp>
      <p:sp>
        <p:nvSpPr>
          <p:cNvPr id="17" name="灯片编号占位符 2">
            <a:extLst>
              <a:ext uri="{FF2B5EF4-FFF2-40B4-BE49-F238E27FC236}">
                <a16:creationId xmlns:a16="http://schemas.microsoft.com/office/drawing/2014/main" id="{F18D71CB-3DD7-41A4-A0DD-89D522AC9834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34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61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3"/>
          <p:cNvSpPr>
            <a:spLocks noChangeAspect="1" noChangeArrowheads="1"/>
          </p:cNvSpPr>
          <p:nvPr/>
        </p:nvSpPr>
        <p:spPr bwMode="auto">
          <a:xfrm>
            <a:off x="468313" y="1345902"/>
            <a:ext cx="2015455" cy="642938"/>
          </a:xfrm>
          <a:prstGeom prst="rect">
            <a:avLst/>
          </a:prstGeom>
          <a:solidFill>
            <a:srgbClr val="92D050"/>
          </a:solid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矩阵的加法</a:t>
            </a: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639763" y="2140867"/>
            <a:ext cx="79057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定义：</a:t>
            </a:r>
            <a:r>
              <a:rPr kumimoji="1"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设有两个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m</a:t>
            </a:r>
            <a:r>
              <a:rPr kumimoji="1" lang="en-US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×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矩阵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= (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2400" b="1" i="1" baseline="-250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ij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)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，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= (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b</a:t>
            </a:r>
            <a:r>
              <a:rPr kumimoji="1" lang="en-US" altLang="zh-CN" sz="2400" b="1" i="1" baseline="-250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ij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)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那么矩阵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与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的和记作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A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＋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，规定为</a:t>
            </a:r>
          </a:p>
        </p:txBody>
      </p:sp>
      <p:graphicFrame>
        <p:nvGraphicFramePr>
          <p:cNvPr id="7476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289377"/>
              </p:ext>
            </p:extLst>
          </p:nvPr>
        </p:nvGraphicFramePr>
        <p:xfrm>
          <a:off x="1582738" y="3371180"/>
          <a:ext cx="59277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9100" imgH="939800" progId="Equation.DSMT4">
                  <p:embed/>
                </p:oleObj>
              </mc:Choice>
              <mc:Fallback>
                <p:oleObj name="Equation" r:id="rId2" imgW="29591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3371180"/>
                        <a:ext cx="592772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639763" y="5444455"/>
            <a:ext cx="7907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说明：</a:t>
            </a:r>
            <a:r>
              <a:rPr kumimoji="1"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只有当两个矩阵是同型矩阵时，才能进行加法运算</a:t>
            </a:r>
            <a:r>
              <a:rPr kumimoji="1" lang="en-US" altLang="zh-CN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.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C853E14-8D40-421D-9D34-42B617E73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548680"/>
            <a:ext cx="40324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二</a:t>
            </a:r>
            <a:r>
              <a:rPr 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3200" b="1" dirty="0">
                <a:latin typeface="Times New Roman" pitchFamily="18" charset="0"/>
                <a:ea typeface="黑体" pitchFamily="49" charset="-122"/>
              </a:rPr>
              <a:t>矩阵</a:t>
            </a:r>
            <a:r>
              <a:rPr lang="zh-CN" altLang="en-US" sz="3200" b="1" dirty="0">
                <a:latin typeface="Times New Roman" pitchFamily="18" charset="0"/>
                <a:ea typeface="黑体" pitchFamily="49" charset="-122"/>
              </a:rPr>
              <a:t>的线性运算</a:t>
            </a:r>
            <a:endParaRPr 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8D5C80C2-7F7F-426D-AE43-EAE63FE7BE09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3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01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6" grpId="0"/>
      <p:bldP spid="747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spect="1" noChangeArrowheads="1"/>
          </p:cNvSpPr>
          <p:nvPr/>
        </p:nvSpPr>
        <p:spPr bwMode="auto">
          <a:xfrm>
            <a:off x="457201" y="1561926"/>
            <a:ext cx="2458615" cy="642938"/>
          </a:xfrm>
          <a:prstGeom prst="rect">
            <a:avLst/>
          </a:prstGeom>
          <a:solidFill>
            <a:srgbClr val="92D050"/>
          </a:solid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数与矩阵相乘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39763" y="2634208"/>
            <a:ext cx="79057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定义：</a:t>
            </a:r>
            <a:r>
              <a:rPr kumimoji="1"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数</a:t>
            </a:r>
            <a:r>
              <a:rPr kumimoji="1" lang="zh-CN" altLang="en-US" sz="2400" b="1" i="1">
                <a:solidFill>
                  <a:srgbClr val="000000"/>
                </a:solidFill>
                <a:latin typeface="Symbol" pitchFamily="18" charset="2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itchFamily="18" charset="2"/>
                <a:ea typeface="楷体_GB2312"/>
                <a:cs typeface="楷体_GB231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与矩阵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的乘积记作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FF0000"/>
                </a:solidFill>
                <a:latin typeface="Symbol" pitchFamily="18" charset="2"/>
                <a:ea typeface="楷体_GB2312"/>
                <a:cs typeface="楷体_GB2312"/>
              </a:rPr>
              <a:t>l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 A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或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A </a:t>
            </a:r>
            <a:r>
              <a:rPr kumimoji="1" lang="en-US" altLang="zh-CN" sz="2400" b="1" i="1">
                <a:solidFill>
                  <a:srgbClr val="FF0000"/>
                </a:solidFill>
                <a:latin typeface="Symbol" pitchFamily="18" charset="2"/>
                <a:ea typeface="楷体_GB2312"/>
                <a:cs typeface="楷体_GB2312"/>
              </a:rPr>
              <a:t>l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，规定为</a:t>
            </a:r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498393"/>
              </p:ext>
            </p:extLst>
          </p:nvPr>
        </p:nvGraphicFramePr>
        <p:xfrm>
          <a:off x="2143125" y="3418433"/>
          <a:ext cx="4833938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3000" imgH="939800" progId="Equation.DSMT4">
                  <p:embed/>
                </p:oleObj>
              </mc:Choice>
              <mc:Fallback>
                <p:oleObj name="Equation" r:id="rId2" imgW="24130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418433"/>
                        <a:ext cx="4833938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1563" y="5425405"/>
            <a:ext cx="66484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Arial" charset="0"/>
              </a:rPr>
              <a:t>矩阵的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</a:rPr>
              <a:t>加法</a:t>
            </a:r>
            <a:r>
              <a:rPr lang="zh-CN" altLang="en-US" sz="2800" b="1" dirty="0">
                <a:latin typeface="Arial" charset="0"/>
              </a:rPr>
              <a:t>与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</a:rPr>
              <a:t>数乘</a:t>
            </a:r>
            <a:r>
              <a:rPr lang="zh-CN" altLang="en-US" sz="2800" b="1" dirty="0">
                <a:latin typeface="Arial" charset="0"/>
              </a:rPr>
              <a:t>统称为矩阵的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</a:rPr>
              <a:t>线性运算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A1469BFD-6A6E-465A-B97F-453C0DC40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548680"/>
            <a:ext cx="40324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二</a:t>
            </a:r>
            <a:r>
              <a:rPr 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sz="3200" b="1" dirty="0">
                <a:latin typeface="Times New Roman" pitchFamily="18" charset="0"/>
                <a:ea typeface="黑体" pitchFamily="49" charset="-122"/>
              </a:rPr>
              <a:t>矩阵</a:t>
            </a:r>
            <a:r>
              <a:rPr lang="zh-CN" altLang="en-US" sz="3200" b="1" dirty="0">
                <a:latin typeface="Times New Roman" pitchFamily="18" charset="0"/>
                <a:ea typeface="黑体" pitchFamily="49" charset="-122"/>
              </a:rPr>
              <a:t>的线性运算</a:t>
            </a:r>
            <a:endParaRPr 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2F4A1130-C2CA-406F-8D18-B81F3E8622EE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4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740122"/>
              </p:ext>
            </p:extLst>
          </p:nvPr>
        </p:nvGraphicFramePr>
        <p:xfrm>
          <a:off x="700088" y="1684338"/>
          <a:ext cx="7666037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84400" imgH="1396800" progId="Equation.DSMT4">
                  <p:embed/>
                </p:oleObj>
              </mc:Choice>
              <mc:Fallback>
                <p:oleObj name="Equation" r:id="rId2" imgW="298440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1684338"/>
                        <a:ext cx="7666037" cy="358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B936FF00-2909-4471-A5FE-955C7839B1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7545" y="836712"/>
            <a:ext cx="1296144" cy="642938"/>
          </a:xfrm>
          <a:prstGeom prst="rect">
            <a:avLst/>
          </a:prstGeom>
          <a:solidFill>
            <a:srgbClr val="92D050"/>
          </a:solid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负矩阵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26C181E5-17A3-40F0-BE14-0489A9044425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5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08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5" name="Object 3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38789677"/>
              </p:ext>
            </p:extLst>
          </p:nvPr>
        </p:nvGraphicFramePr>
        <p:xfrm>
          <a:off x="1693068" y="2199109"/>
          <a:ext cx="5183188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06600" imgH="1117600" progId="">
                  <p:embed/>
                </p:oleObj>
              </mc:Choice>
              <mc:Fallback>
                <p:oleObj r:id="rId2" imgW="2006600" imgH="111760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068" y="2199109"/>
                        <a:ext cx="5183188" cy="288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E1FBF11C-8682-4415-BFC9-7979351EF0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1" y="913854"/>
            <a:ext cx="3466727" cy="642938"/>
          </a:xfrm>
          <a:prstGeom prst="rect">
            <a:avLst/>
          </a:prstGeom>
          <a:solidFill>
            <a:srgbClr val="92D050"/>
          </a:solid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矩阵线性运算的性质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E62F8C2D-E711-4CAB-8D4B-6D625D177AE5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6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2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04619478"/>
              </p:ext>
            </p:extLst>
          </p:nvPr>
        </p:nvGraphicFramePr>
        <p:xfrm>
          <a:off x="1043608" y="2272506"/>
          <a:ext cx="6413349" cy="310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11400" imgH="1117600" progId="">
                  <p:embed/>
                </p:oleObj>
              </mc:Choice>
              <mc:Fallback>
                <p:oleObj r:id="rId2" imgW="2311400" imgH="111760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272506"/>
                        <a:ext cx="6413349" cy="3100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59AA97AB-E817-4D9E-AA15-838993DFDA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1" y="913854"/>
            <a:ext cx="3466727" cy="642938"/>
          </a:xfrm>
          <a:prstGeom prst="rect">
            <a:avLst/>
          </a:prstGeom>
          <a:solidFill>
            <a:srgbClr val="92D050"/>
          </a:solid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矩阵线性运算的性质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93CDF549-B203-4978-AE32-CA5E2A990B60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7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7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9" name="Object 2"/>
          <p:cNvGraphicFramePr>
            <a:graphicFrameLocks noChangeAspect="1"/>
          </p:cNvGraphicFramePr>
          <p:nvPr/>
        </p:nvGraphicFramePr>
        <p:xfrm>
          <a:off x="250825" y="549275"/>
          <a:ext cx="864235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68708" imgH="710891" progId="">
                  <p:embed/>
                </p:oleObj>
              </mc:Choice>
              <mc:Fallback>
                <p:oleObj r:id="rId2" imgW="3668708" imgH="71089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49275"/>
                        <a:ext cx="8642350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04800" y="2527300"/>
            <a:ext cx="595313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3600" b="1">
                <a:solidFill>
                  <a:srgbClr val="FF0000"/>
                </a:solidFill>
                <a:latin typeface="宋体" pitchFamily="2" charset="-122"/>
              </a:rPr>
              <a:t>解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779838" y="2708275"/>
          <a:ext cx="28082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3607" imgH="177646" progId="">
                  <p:embed/>
                </p:oleObj>
              </mc:Choice>
              <mc:Fallback>
                <p:oleObj r:id="rId4" imgW="913607" imgH="17764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708275"/>
                        <a:ext cx="280828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539750" y="3429000"/>
          <a:ext cx="7488238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213100" imgH="469900" progId="">
                  <p:embed/>
                </p:oleObj>
              </mc:Choice>
              <mc:Fallback>
                <p:oleObj r:id="rId6" imgW="3213100" imgH="469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29000"/>
                        <a:ext cx="7488238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539750" y="4941888"/>
          <a:ext cx="374491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220259" imgH="470308" progId="">
                  <p:embed/>
                </p:oleObj>
              </mc:Choice>
              <mc:Fallback>
                <p:oleObj r:id="rId8" imgW="1220259" imgH="47030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41888"/>
                        <a:ext cx="374491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4500563" y="4797425"/>
          <a:ext cx="345757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220259" imgH="470308" progId="">
                  <p:embed/>
                </p:oleObj>
              </mc:Choice>
              <mc:Fallback>
                <p:oleObj r:id="rId10" imgW="1220259" imgH="47030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797425"/>
                        <a:ext cx="3457575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1187450" y="2554288"/>
            <a:ext cx="22240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1">
                <a:solidFill>
                  <a:srgbClr val="0000FF"/>
                </a:solidFill>
                <a:latin typeface="宋体" pitchFamily="2" charset="-122"/>
              </a:rPr>
              <a:t>由等式可得</a:t>
            </a:r>
          </a:p>
        </p:txBody>
      </p:sp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id="{5BF5AEBE-C4AC-4627-913A-28069EB0D579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8</a:t>
            </a:fld>
            <a:r>
              <a:rPr lang="en-US" altLang="zh-CN">
                <a:solidFill>
                  <a:schemeClr val="bg1"/>
                </a:solidFill>
              </a:rPr>
              <a:t>/34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46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68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7351E1"/>
      </a:dk2>
      <a:lt2>
        <a:srgbClr val="969696"/>
      </a:lt2>
      <a:accent1>
        <a:srgbClr val="4388E3"/>
      </a:accent1>
      <a:accent2>
        <a:srgbClr val="ECA024"/>
      </a:accent2>
      <a:accent3>
        <a:srgbClr val="FFFFFF"/>
      </a:accent3>
      <a:accent4>
        <a:srgbClr val="000000"/>
      </a:accent4>
      <a:accent5>
        <a:srgbClr val="B0C3EF"/>
      </a:accent5>
      <a:accent6>
        <a:srgbClr val="D69120"/>
      </a:accent6>
      <a:hlink>
        <a:srgbClr val="99CC00"/>
      </a:hlink>
      <a:folHlink>
        <a:srgbClr val="339966"/>
      </a:folHlink>
    </a:clrScheme>
    <a:fontScheme name="Default Desig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336699"/>
        </a:dk2>
        <a:lt2>
          <a:srgbClr val="969696"/>
        </a:lt2>
        <a:accent1>
          <a:srgbClr val="8876C8"/>
        </a:accent1>
        <a:accent2>
          <a:srgbClr val="28CCBC"/>
        </a:accent2>
        <a:accent3>
          <a:srgbClr val="FFFFFF"/>
        </a:accent3>
        <a:accent4>
          <a:srgbClr val="000000"/>
        </a:accent4>
        <a:accent5>
          <a:srgbClr val="C3BDE0"/>
        </a:accent5>
        <a:accent6>
          <a:srgbClr val="23B9AA"/>
        </a:accent6>
        <a:hlink>
          <a:srgbClr val="83A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7351E1"/>
        </a:dk2>
        <a:lt2>
          <a:srgbClr val="969696"/>
        </a:lt2>
        <a:accent1>
          <a:srgbClr val="4388E3"/>
        </a:accent1>
        <a:accent2>
          <a:srgbClr val="ECA024"/>
        </a:accent2>
        <a:accent3>
          <a:srgbClr val="FFFFFF"/>
        </a:accent3>
        <a:accent4>
          <a:srgbClr val="000000"/>
        </a:accent4>
        <a:accent5>
          <a:srgbClr val="B0C3EF"/>
        </a:accent5>
        <a:accent6>
          <a:srgbClr val="D69120"/>
        </a:accent6>
        <a:hlink>
          <a:srgbClr val="99CC00"/>
        </a:hlink>
        <a:folHlink>
          <a:srgbClr val="33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66CC"/>
        </a:dk2>
        <a:lt2>
          <a:srgbClr val="808080"/>
        </a:lt2>
        <a:accent1>
          <a:srgbClr val="41BBE1"/>
        </a:accent1>
        <a:accent2>
          <a:srgbClr val="165AA4"/>
        </a:accent2>
        <a:accent3>
          <a:srgbClr val="FFFFFF"/>
        </a:accent3>
        <a:accent4>
          <a:srgbClr val="000000"/>
        </a:accent4>
        <a:accent5>
          <a:srgbClr val="B0DAEE"/>
        </a:accent5>
        <a:accent6>
          <a:srgbClr val="135194"/>
        </a:accent6>
        <a:hlink>
          <a:srgbClr val="FFCC0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902</Words>
  <Application>Microsoft Office PowerPoint</Application>
  <PresentationFormat>全屏显示(4:3)</PresentationFormat>
  <Paragraphs>133</Paragraphs>
  <Slides>35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54" baseType="lpstr">
      <vt:lpstr>方正舒体</vt:lpstr>
      <vt:lpstr>黑体</vt:lpstr>
      <vt:lpstr>华文楷体</vt:lpstr>
      <vt:lpstr>华文新魏</vt:lpstr>
      <vt:lpstr>楷体</vt:lpstr>
      <vt:lpstr>楷体_GB2312</vt:lpstr>
      <vt:lpstr>隶书</vt:lpstr>
      <vt:lpstr>宋体</vt:lpstr>
      <vt:lpstr>Arial</vt:lpstr>
      <vt:lpstr>Calibri</vt:lpstr>
      <vt:lpstr>Cambria Math</vt:lpstr>
      <vt:lpstr>Symbol</vt:lpstr>
      <vt:lpstr>Times New Roman</vt:lpstr>
      <vt:lpstr>Verdana</vt:lpstr>
      <vt:lpstr>Wingdings</vt:lpstr>
      <vt:lpstr>Default Design</vt:lpstr>
      <vt:lpstr>Equation.3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HEARLIFE</dc:creator>
  <cp:lastModifiedBy>云鹏 何</cp:lastModifiedBy>
  <cp:revision>30</cp:revision>
  <dcterms:created xsi:type="dcterms:W3CDTF">2015-09-17T09:06:21Z</dcterms:created>
  <dcterms:modified xsi:type="dcterms:W3CDTF">2023-03-06T02:08:57Z</dcterms:modified>
</cp:coreProperties>
</file>