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8"/>
  </p:notesMasterIdLst>
  <p:handoutMasterIdLst>
    <p:handoutMasterId r:id="rId41"/>
  </p:handoutMasterIdLst>
  <p:sldIdLst>
    <p:sldId id="256" r:id="rId3"/>
    <p:sldId id="257" r:id="rId4"/>
    <p:sldId id="484" r:id="rId5"/>
    <p:sldId id="307" r:id="rId6"/>
    <p:sldId id="401" r:id="rId7"/>
    <p:sldId id="312" r:id="rId9"/>
    <p:sldId id="465" r:id="rId10"/>
    <p:sldId id="326" r:id="rId11"/>
    <p:sldId id="321" r:id="rId12"/>
    <p:sldId id="322" r:id="rId13"/>
    <p:sldId id="483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559" r:id="rId23"/>
    <p:sldId id="477" r:id="rId24"/>
    <p:sldId id="478" r:id="rId25"/>
    <p:sldId id="479" r:id="rId26"/>
    <p:sldId id="324" r:id="rId27"/>
    <p:sldId id="594" r:id="rId28"/>
    <p:sldId id="595" r:id="rId29"/>
    <p:sldId id="329" r:id="rId30"/>
    <p:sldId id="330" r:id="rId31"/>
    <p:sldId id="332" r:id="rId32"/>
    <p:sldId id="333" r:id="rId33"/>
    <p:sldId id="341" r:id="rId34"/>
    <p:sldId id="338" r:id="rId35"/>
    <p:sldId id="340" r:id="rId36"/>
    <p:sldId id="511" r:id="rId37"/>
    <p:sldId id="596" r:id="rId38"/>
    <p:sldId id="598" r:id="rId39"/>
    <p:sldId id="599" r:id="rId40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5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0" Type="http://schemas.openxmlformats.org/officeDocument/2006/relationships/image" Target="../media/image67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8.wmf"/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2" Type="http://schemas.openxmlformats.org/officeDocument/2006/relationships/image" Target="../media/image103.wmf"/><Relationship Id="rId11" Type="http://schemas.openxmlformats.org/officeDocument/2006/relationships/image" Target="../media/image102.wmf"/><Relationship Id="rId10" Type="http://schemas.openxmlformats.org/officeDocument/2006/relationships/image" Target="../media/image101.wmf"/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64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8.wmf"/><Relationship Id="rId10" Type="http://schemas.openxmlformats.org/officeDocument/2006/relationships/image" Target="../media/image67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image" Target="../media/image135.wmf"/><Relationship Id="rId7" Type="http://schemas.openxmlformats.org/officeDocument/2006/relationships/image" Target="../media/image134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1" Type="http://schemas.openxmlformats.org/officeDocument/2006/relationships/image" Target="../media/image138.wmf"/><Relationship Id="rId10" Type="http://schemas.openxmlformats.org/officeDocument/2006/relationships/image" Target="../media/image137.wmf"/><Relationship Id="rId1" Type="http://schemas.openxmlformats.org/officeDocument/2006/relationships/image" Target="../media/image115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e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emf"/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emf"/><Relationship Id="rId1" Type="http://schemas.openxmlformats.org/officeDocument/2006/relationships/image" Target="../media/image15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e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e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emf"/><Relationship Id="rId1" Type="http://schemas.openxmlformats.org/officeDocument/2006/relationships/image" Target="../media/image15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e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wmf"/><Relationship Id="rId4" Type="http://schemas.openxmlformats.org/officeDocument/2006/relationships/image" Target="../media/image45.emf"/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4AF2-0366-4913-81F1-9982CB9AFC1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4AF2-0366-4913-81F1-9982CB9AFC1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C817-1E1C-4DFE-8B98-550BFE33BA59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C4F5-07FA-4FD2-ABA2-43DE09E5425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A562-7777-4E75-88AD-758D091D3E0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A8A2-158D-44F7-A0C8-2194D630949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A3B6-27B8-44DD-8B48-4F0B9BF9387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1007-D605-4FAD-8885-0EE39FCE95DE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4D-3086-45DA-9C7F-BE1A3C2DB180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9EF1-2D6F-4761-8B3B-5CFB8EABB8EB}" type="slidenum">
              <a:rPr lang="zh-CN" altLang="zh-CN"/>
            </a:fld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063B9-3593-49FC-B4D4-1F99671C6AA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420" indent="0">
              <a:buNone/>
              <a:defRPr sz="1700"/>
            </a:lvl2pPr>
            <a:lvl3pPr marL="878840" indent="0">
              <a:buNone/>
              <a:defRPr sz="1600"/>
            </a:lvl3pPr>
            <a:lvl4pPr marL="1318895" indent="0">
              <a:buNone/>
              <a:defRPr sz="1400"/>
            </a:lvl4pPr>
            <a:lvl5pPr marL="1758315" indent="0">
              <a:buNone/>
              <a:defRPr sz="1400"/>
            </a:lvl5pPr>
            <a:lvl6pPr marL="2197735" indent="0">
              <a:buNone/>
              <a:defRPr sz="1400"/>
            </a:lvl6pPr>
            <a:lvl7pPr marL="2637155" indent="0">
              <a:buNone/>
              <a:defRPr sz="1400"/>
            </a:lvl7pPr>
            <a:lvl8pPr marL="3077210" indent="0">
              <a:buNone/>
              <a:defRPr sz="1400"/>
            </a:lvl8pPr>
            <a:lvl9pPr marL="35166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A533-55D0-4796-B5FB-7A263DCCFA6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64B6-F17D-4B16-ACB4-74A6B88887D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CF62-8D31-4D4B-80E1-9F8D82A03006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773C-DAAC-4BE8-BDC1-95CC1AF90F1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5370-496B-47A9-9129-00990809C24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4C3E7-07BA-4BEA-B566-BB2798D90A4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420" indent="0">
              <a:buNone/>
              <a:defRPr sz="2800"/>
            </a:lvl2pPr>
            <a:lvl3pPr marL="878840" indent="0">
              <a:buNone/>
              <a:defRPr sz="2300"/>
            </a:lvl3pPr>
            <a:lvl4pPr marL="1318895" indent="0">
              <a:buNone/>
              <a:defRPr sz="1900"/>
            </a:lvl4pPr>
            <a:lvl5pPr marL="1758315" indent="0">
              <a:buNone/>
              <a:defRPr sz="1900"/>
            </a:lvl5pPr>
            <a:lvl6pPr marL="2197735" indent="0">
              <a:buNone/>
              <a:defRPr sz="1900"/>
            </a:lvl6pPr>
            <a:lvl7pPr marL="2637155" indent="0">
              <a:buNone/>
              <a:defRPr sz="1900"/>
            </a:lvl7pPr>
            <a:lvl8pPr marL="3077210" indent="0">
              <a:buNone/>
              <a:defRPr sz="1900"/>
            </a:lvl8pPr>
            <a:lvl9pPr marL="351663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74EA-FA27-4028-B308-5A6EDB6C3D2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5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/>
          <p:cNvSpPr txBox="1">
            <a:spLocks noChangeArrowheads="1"/>
          </p:cNvSpPr>
          <p:nvPr userDrawn="1"/>
        </p:nvSpPr>
        <p:spPr bwMode="auto">
          <a:xfrm>
            <a:off x="0" y="-34925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线性代数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图片 12" descr="6d81800a19d8bc3ee5746ab8828ba61ea8d34547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/>
          <p:cNvSpPr txBox="1">
            <a:spLocks noChangeArrowheads="1"/>
          </p:cNvSpPr>
          <p:nvPr userDrawn="1"/>
        </p:nvSpPr>
        <p:spPr bwMode="auto">
          <a:xfrm>
            <a:off x="0" y="6518861"/>
            <a:ext cx="12192000" cy="338554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蔚涛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4EBC6A1-10F7-4E9F-8E06-FB199F06664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3942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6pPr>
      <a:lvl7pPr marL="87884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7pPr>
      <a:lvl8pPr marL="13188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8pPr>
      <a:lvl9pPr marL="175831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28930" indent="-3289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3105" indent="-2749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605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445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50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92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4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84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89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5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21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47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7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1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80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94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93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2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91.bin"/><Relationship Id="rId20" Type="http://schemas.openxmlformats.org/officeDocument/2006/relationships/image" Target="../media/image87.wmf"/><Relationship Id="rId2" Type="http://schemas.openxmlformats.org/officeDocument/2006/relationships/image" Target="../media/image80.wmf"/><Relationship Id="rId19" Type="http://schemas.openxmlformats.org/officeDocument/2006/relationships/oleObject" Target="../embeddings/oleObject90.bin"/><Relationship Id="rId18" Type="http://schemas.openxmlformats.org/officeDocument/2006/relationships/oleObject" Target="../embeddings/oleObject89.bin"/><Relationship Id="rId17" Type="http://schemas.openxmlformats.org/officeDocument/2006/relationships/oleObject" Target="../embeddings/oleObject88.bin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86.w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85.bin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7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6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102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101.wmf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108.bin"/><Relationship Id="rId22" Type="http://schemas.openxmlformats.org/officeDocument/2006/relationships/vmlDrawing" Target="../drawings/vmlDrawing1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7.wmf"/><Relationship Id="rId2" Type="http://schemas.openxmlformats.org/officeDocument/2006/relationships/image" Target="../media/image59.wmf"/><Relationship Id="rId19" Type="http://schemas.openxmlformats.org/officeDocument/2006/relationships/oleObject" Target="../embeddings/oleObject116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115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64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04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1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3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32.bin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5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35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34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21.e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28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3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45.bin"/><Relationship Id="rId26" Type="http://schemas.openxmlformats.org/officeDocument/2006/relationships/vmlDrawing" Target="../drawings/vmlDrawing23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38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37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36.wmf"/><Relationship Id="rId2" Type="http://schemas.openxmlformats.org/officeDocument/2006/relationships/image" Target="../media/image115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35.wmf"/><Relationship Id="rId17" Type="http://schemas.openxmlformats.org/officeDocument/2006/relationships/oleObject" Target="../embeddings/oleObject153.bin"/><Relationship Id="rId16" Type="http://schemas.openxmlformats.org/officeDocument/2006/relationships/oleObject" Target="../embeddings/oleObject152.bin"/><Relationship Id="rId15" Type="http://schemas.openxmlformats.org/officeDocument/2006/relationships/image" Target="../media/image134.wmf"/><Relationship Id="rId14" Type="http://schemas.openxmlformats.org/officeDocument/2006/relationships/oleObject" Target="../embeddings/oleObject151.bin"/><Relationship Id="rId13" Type="http://schemas.openxmlformats.org/officeDocument/2006/relationships/image" Target="../media/image133.wmf"/><Relationship Id="rId12" Type="http://schemas.openxmlformats.org/officeDocument/2006/relationships/oleObject" Target="../embeddings/oleObject150.bin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4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2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39.wmf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5.png"/><Relationship Id="rId12" Type="http://schemas.openxmlformats.org/officeDocument/2006/relationships/image" Target="../media/image144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43.wmf"/><Relationship Id="rId1" Type="http://schemas.openxmlformats.org/officeDocument/2006/relationships/oleObject" Target="../embeddings/oleObject15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7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66.bin"/><Relationship Id="rId6" Type="http://schemas.openxmlformats.org/officeDocument/2006/relationships/image" Target="../media/image148.emf"/><Relationship Id="rId5" Type="http://schemas.openxmlformats.org/officeDocument/2006/relationships/oleObject" Target="../embeddings/oleObject165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4.bin"/><Relationship Id="rId2" Type="http://schemas.openxmlformats.org/officeDocument/2006/relationships/image" Target="../media/image146.e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70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69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68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6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57.e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5.e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54.e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7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17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17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8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65.wmf"/><Relationship Id="rId12" Type="http://schemas.openxmlformats.org/officeDocument/2006/relationships/vmlDrawing" Target="../drawings/vmlDrawing3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8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70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8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93.bin"/><Relationship Id="rId2" Type="http://schemas.openxmlformats.org/officeDocument/2006/relationships/image" Target="../media/image175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19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58.wmf"/><Relationship Id="rId1" Type="http://schemas.openxmlformats.org/officeDocument/2006/relationships/oleObject" Target="../embeddings/oleObject19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203.bin"/><Relationship Id="rId2" Type="http://schemas.openxmlformats.org/officeDocument/2006/relationships/image" Target="../media/image161.wmf"/><Relationship Id="rId1" Type="http://schemas.openxmlformats.org/officeDocument/2006/relationships/oleObject" Target="../embeddings/oleObject20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0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e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1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5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5.e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7" name="Picture 86" descr="C:\Documents and Settings\zl\桌面\2011211595343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66316"/>
          <a:stretch>
            <a:fillRect/>
          </a:stretch>
        </p:blipFill>
        <p:spPr bwMode="auto">
          <a:xfrm>
            <a:off x="191344" y="74614"/>
            <a:ext cx="762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029544" y="152400"/>
            <a:ext cx="2057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500" kern="1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四川大学</a:t>
            </a:r>
            <a:endParaRPr lang="zh-CN" altLang="en-US" sz="3500" kern="1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占位符 4"/>
          <p:cNvSpPr txBox="1"/>
          <p:nvPr/>
        </p:nvSpPr>
        <p:spPr bwMode="auto">
          <a:xfrm>
            <a:off x="2817814" y="2052638"/>
            <a:ext cx="673417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anose="02010600030101010101" pitchFamily="2" charset="-122"/>
              </a:rPr>
              <a:t>第三章  </a:t>
            </a:r>
            <a:r>
              <a:rPr lang="zh-CN" altLang="en-US" sz="4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行列式</a:t>
            </a:r>
            <a:endParaRPr lang="en-US" altLang="zh-CN" sz="4400" b="1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166277" y="2987675"/>
            <a:ext cx="43059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第一节  方阵的行列式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443039" y="566440"/>
          <a:ext cx="10020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40487200" imgH="39014400" progId="Equation.DSMT4">
                  <p:embed/>
                </p:oleObj>
              </mc:Choice>
              <mc:Fallback>
                <p:oleObj name="Equation" r:id="rId1" imgW="240487200" imgH="390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9" y="566440"/>
                        <a:ext cx="10020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495600" y="2586930"/>
          <a:ext cx="63023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3009600" imgH="13411200" progId="Equation.DSMT4">
                  <p:embed/>
                </p:oleObj>
              </mc:Choice>
              <mc:Fallback>
                <p:oleObj name="Equation" r:id="rId3" imgW="153009600" imgH="1341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2586930"/>
                        <a:ext cx="6302375" cy="554038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5652" y="539581"/>
            <a:ext cx="906017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644128" y="3662125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三阶行列式的计算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8" name="Group 10"/>
          <p:cNvGrpSpPr/>
          <p:nvPr/>
        </p:nvGrpSpPr>
        <p:grpSpPr bwMode="auto">
          <a:xfrm>
            <a:off x="3473053" y="4436825"/>
            <a:ext cx="2324100" cy="1600200"/>
            <a:chOff x="0" y="0"/>
            <a:chExt cx="1464" cy="1008"/>
          </a:xfrm>
        </p:grpSpPr>
        <p:graphicFrame>
          <p:nvGraphicFramePr>
            <p:cNvPr id="29" name="Object 11"/>
            <p:cNvGraphicFramePr>
              <a:graphicFrameLocks noChangeAspect="1"/>
            </p:cNvGraphicFramePr>
            <p:nvPr/>
          </p:nvGraphicFramePr>
          <p:xfrm>
            <a:off x="120" y="0"/>
            <a:ext cx="1256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993900" imgH="1524000" progId="Equation.3">
                    <p:embed/>
                  </p:oleObj>
                </mc:Choice>
                <mc:Fallback>
                  <p:oleObj name="" r:id="rId5" imgW="1993900" imgH="1524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0"/>
                          <a:ext cx="1256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464" y="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0" y="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3968353" y="4741625"/>
            <a:ext cx="137160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未知"/>
          <p:cNvSpPr/>
          <p:nvPr/>
        </p:nvSpPr>
        <p:spPr bwMode="auto">
          <a:xfrm rot="682824">
            <a:off x="3990578" y="4743212"/>
            <a:ext cx="2038350" cy="1524000"/>
          </a:xfrm>
          <a:custGeom>
            <a:avLst/>
            <a:gdLst>
              <a:gd name="T0" fmla="*/ 2147483646 w 1208"/>
              <a:gd name="T1" fmla="*/ 0 h 1232"/>
              <a:gd name="T2" fmla="*/ 2147483646 w 1208"/>
              <a:gd name="T3" fmla="*/ 2147483646 h 1232"/>
              <a:gd name="T4" fmla="*/ 2147483646 w 1208"/>
              <a:gd name="T5" fmla="*/ 2147483646 h 1232"/>
              <a:gd name="T6" fmla="*/ 0 w 1208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FF6600"/>
            </a:solidFill>
            <a:round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4" name="未知"/>
          <p:cNvSpPr/>
          <p:nvPr/>
        </p:nvSpPr>
        <p:spPr bwMode="auto">
          <a:xfrm rot="20917176" flipH="1">
            <a:off x="3130153" y="4741625"/>
            <a:ext cx="2038350" cy="1524000"/>
          </a:xfrm>
          <a:custGeom>
            <a:avLst/>
            <a:gdLst>
              <a:gd name="T0" fmla="*/ 2147483646 w 1208"/>
              <a:gd name="T1" fmla="*/ 0 h 1232"/>
              <a:gd name="T2" fmla="*/ 2147483646 w 1208"/>
              <a:gd name="T3" fmla="*/ 2147483646 h 1232"/>
              <a:gd name="T4" fmla="*/ 2147483646 w 1208"/>
              <a:gd name="T5" fmla="*/ 2147483646 h 1232"/>
              <a:gd name="T6" fmla="*/ 0 w 1208"/>
              <a:gd name="T7" fmla="*/ 2147483646 h 1232"/>
              <a:gd name="T8" fmla="*/ 0 60000 65536"/>
              <a:gd name="T9" fmla="*/ 0 60000 65536"/>
              <a:gd name="T10" fmla="*/ 0 60000 65536"/>
              <a:gd name="T11" fmla="*/ 0 60000 65536"/>
              <a:gd name="T12" fmla="*/ 0 w 1208"/>
              <a:gd name="T13" fmla="*/ 0 h 1232"/>
              <a:gd name="T14" fmla="*/ 1208 w 1208"/>
              <a:gd name="T15" fmla="*/ 1232 h 1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8" h="1232">
                <a:moveTo>
                  <a:pt x="240" y="0"/>
                </a:moveTo>
                <a:cubicBezTo>
                  <a:pt x="668" y="192"/>
                  <a:pt x="1096" y="384"/>
                  <a:pt x="1152" y="576"/>
                </a:cubicBezTo>
                <a:cubicBezTo>
                  <a:pt x="1208" y="768"/>
                  <a:pt x="768" y="1072"/>
                  <a:pt x="576" y="1152"/>
                </a:cubicBezTo>
                <a:cubicBezTo>
                  <a:pt x="384" y="1232"/>
                  <a:pt x="192" y="1144"/>
                  <a:pt x="0" y="1056"/>
                </a:cubicBezTo>
              </a:path>
            </a:pathLst>
          </a:custGeom>
          <a:noFill/>
          <a:ln w="28575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未知"/>
          <p:cNvSpPr/>
          <p:nvPr/>
        </p:nvSpPr>
        <p:spPr bwMode="auto">
          <a:xfrm>
            <a:off x="3815953" y="4665425"/>
            <a:ext cx="2514600" cy="1524000"/>
          </a:xfrm>
          <a:custGeom>
            <a:avLst/>
            <a:gdLst>
              <a:gd name="T0" fmla="*/ 0 w 1792"/>
              <a:gd name="T1" fmla="*/ 2147483646 h 1056"/>
              <a:gd name="T2" fmla="*/ 2147483646 w 1792"/>
              <a:gd name="T3" fmla="*/ 2147483646 h 1056"/>
              <a:gd name="T4" fmla="*/ 2147483646 w 1792"/>
              <a:gd name="T5" fmla="*/ 2147483646 h 1056"/>
              <a:gd name="T6" fmla="*/ 2147483646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FF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未知"/>
          <p:cNvSpPr/>
          <p:nvPr/>
        </p:nvSpPr>
        <p:spPr bwMode="auto">
          <a:xfrm flipH="1">
            <a:off x="2871391" y="4741625"/>
            <a:ext cx="2514600" cy="1524000"/>
          </a:xfrm>
          <a:custGeom>
            <a:avLst/>
            <a:gdLst>
              <a:gd name="T0" fmla="*/ 0 w 1792"/>
              <a:gd name="T1" fmla="*/ 2147483646 h 1056"/>
              <a:gd name="T2" fmla="*/ 2147483646 w 1792"/>
              <a:gd name="T3" fmla="*/ 2147483646 h 1056"/>
              <a:gd name="T4" fmla="*/ 2147483646 w 1792"/>
              <a:gd name="T5" fmla="*/ 2147483646 h 1056"/>
              <a:gd name="T6" fmla="*/ 2147483646 w 17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792"/>
              <a:gd name="T13" fmla="*/ 0 h 1056"/>
              <a:gd name="T14" fmla="*/ 1792 w 17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92" h="1056">
                <a:moveTo>
                  <a:pt x="0" y="336"/>
                </a:moveTo>
                <a:cubicBezTo>
                  <a:pt x="356" y="648"/>
                  <a:pt x="712" y="960"/>
                  <a:pt x="1008" y="1008"/>
                </a:cubicBezTo>
                <a:cubicBezTo>
                  <a:pt x="1304" y="1056"/>
                  <a:pt x="1760" y="792"/>
                  <a:pt x="1776" y="624"/>
                </a:cubicBezTo>
                <a:cubicBezTo>
                  <a:pt x="1792" y="456"/>
                  <a:pt x="1448" y="228"/>
                  <a:pt x="1104" y="0"/>
                </a:cubicBezTo>
              </a:path>
            </a:pathLst>
          </a:cu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739753" y="4741625"/>
            <a:ext cx="15240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" name="Object 20"/>
          <p:cNvGraphicFramePr>
            <a:graphicFrameLocks noChangeAspect="1"/>
          </p:cNvGraphicFramePr>
          <p:nvPr/>
        </p:nvGraphicFramePr>
        <p:xfrm>
          <a:off x="6312024" y="4958368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24000" imgH="431800" progId="Equation.3">
                  <p:embed/>
                </p:oleObj>
              </mc:Choice>
              <mc:Fallback>
                <p:oleObj name="" r:id="rId7" imgW="15240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4958368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/>
          <p:cNvGraphicFramePr>
            <a:graphicFrameLocks noChangeAspect="1"/>
          </p:cNvGraphicFramePr>
          <p:nvPr/>
        </p:nvGraphicFramePr>
        <p:xfrm>
          <a:off x="9558338" y="5504468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612900" imgH="431800" progId="Equation.3">
                  <p:embed/>
                </p:oleObj>
              </mc:Choice>
              <mc:Fallback>
                <p:oleObj name="" r:id="rId9" imgW="16129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8338" y="5504468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22"/>
          <p:cNvSpPr>
            <a:spLocks noChangeArrowheads="1"/>
          </p:cNvSpPr>
          <p:nvPr/>
        </p:nvSpPr>
        <p:spPr bwMode="auto">
          <a:xfrm>
            <a:off x="715566" y="4957525"/>
            <a:ext cx="1979612" cy="528637"/>
          </a:xfrm>
          <a:prstGeom prst="rect">
            <a:avLst/>
          </a:prstGeom>
          <a:noFill/>
          <a:ln w="9525" cmpd="sng">
            <a:solidFill>
              <a:srgbClr val="FF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对角线法则</a:t>
            </a:r>
            <a:endParaRPr 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1" name="Object 23"/>
          <p:cNvGraphicFramePr>
            <a:graphicFrameLocks noChangeAspect="1"/>
          </p:cNvGraphicFramePr>
          <p:nvPr/>
        </p:nvGraphicFramePr>
        <p:xfrm>
          <a:off x="9463088" y="4958368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511300" imgH="431800" progId="Equation.3">
                  <p:embed/>
                </p:oleObj>
              </mc:Choice>
              <mc:Fallback>
                <p:oleObj name="" r:id="rId11" imgW="1511300" imgH="431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3088" y="4958368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4"/>
          <p:cNvGraphicFramePr>
            <a:graphicFrameLocks noChangeAspect="1"/>
          </p:cNvGraphicFramePr>
          <p:nvPr/>
        </p:nvGraphicFramePr>
        <p:xfrm>
          <a:off x="7862888" y="4958368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511300" imgH="431800" progId="Equation.3">
                  <p:embed/>
                </p:oleObj>
              </mc:Choice>
              <mc:Fallback>
                <p:oleObj name="" r:id="rId13" imgW="1511300" imgH="4318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4958368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5"/>
          <p:cNvGraphicFramePr>
            <a:graphicFrameLocks noChangeAspect="1"/>
          </p:cNvGraphicFramePr>
          <p:nvPr/>
        </p:nvGraphicFramePr>
        <p:xfrm>
          <a:off x="6396038" y="5504468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1498600" imgH="431800" progId="Equation.3">
                  <p:embed/>
                </p:oleObj>
              </mc:Choice>
              <mc:Fallback>
                <p:oleObj name="" r:id="rId15" imgW="14986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5504468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6"/>
          <p:cNvGraphicFramePr>
            <a:graphicFrameLocks noChangeAspect="1"/>
          </p:cNvGraphicFramePr>
          <p:nvPr/>
        </p:nvGraphicFramePr>
        <p:xfrm>
          <a:off x="8015288" y="5504468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1498600" imgH="431800" progId="Equation.3">
                  <p:embed/>
                </p:oleObj>
              </mc:Choice>
              <mc:Fallback>
                <p:oleObj name="" r:id="rId17" imgW="14986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288" y="5504468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4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2363788" y="1268760"/>
            <a:ext cx="6704012" cy="528637"/>
            <a:chOff x="98" y="-13"/>
            <a:chExt cx="4223" cy="333"/>
          </a:xfrm>
        </p:grpSpPr>
        <p:sp>
          <p:nvSpPr>
            <p:cNvPr id="39945" name="Rectangle 4"/>
            <p:cNvSpPr>
              <a:spLocks noChangeArrowheads="1"/>
            </p:cNvSpPr>
            <p:nvPr/>
          </p:nvSpPr>
          <p:spPr bwMode="auto">
            <a:xfrm>
              <a:off x="3074" y="-13"/>
              <a:ext cx="1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对角线法则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Rectangle 5"/>
            <p:cNvSpPr>
              <a:spLocks noChangeArrowheads="1"/>
            </p:cNvSpPr>
            <p:nvPr/>
          </p:nvSpPr>
          <p:spPr bwMode="auto">
            <a:xfrm>
              <a:off x="98" y="-10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二阶与三阶行列式的计算</a:t>
              </a:r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7" name="Line 6"/>
            <p:cNvSpPr>
              <a:spLocks noChangeShapeType="1"/>
            </p:cNvSpPr>
            <p:nvPr/>
          </p:nvSpPr>
          <p:spPr bwMode="auto">
            <a:xfrm>
              <a:off x="2642" y="153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2782888" y="2081558"/>
          <a:ext cx="375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759200" imgH="977900" progId="Equation.3">
                  <p:embed/>
                </p:oleObj>
              </mc:Choice>
              <mc:Fallback>
                <p:oleObj name="" r:id="rId1" imgW="3759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081558"/>
                        <a:ext cx="375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953000" y="3757958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029200" imgH="1016000" progId="Equation.3">
                  <p:embed/>
                </p:oleObj>
              </mc:Choice>
              <mc:Fallback>
                <p:oleObj name="" r:id="rId3" imgW="5029200" imgH="1016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57958"/>
                        <a:ext cx="502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743200" y="3300758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057400" imgH="1536700" progId="Equation.3">
                  <p:embed/>
                </p:oleObj>
              </mc:Choice>
              <mc:Fallback>
                <p:oleObj name="" r:id="rId5" imgW="2057400" imgH="153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00758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51384" y="528861"/>
            <a:ext cx="904875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2207568" y="5535958"/>
            <a:ext cx="79502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对角线法则只适用于二阶与三阶行列式</a:t>
            </a:r>
            <a:r>
              <a:rPr lang="zh-CN" altLang="zh-CN" sz="2800" b="1" dirty="0">
                <a:latin typeface="Times New Roman" panose="02020603050405020304" pitchFamily="18" charset="0"/>
              </a:rPr>
              <a:t>．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51631" y="526380"/>
            <a:ext cx="5040313" cy="814388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二阶,三阶行列式的特点</a:t>
            </a:r>
            <a:endParaRPr lang="zh-CN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22525" y="1484313"/>
          <a:ext cx="375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759200" imgH="977900" progId="Equation.3">
                  <p:embed/>
                </p:oleObj>
              </mc:Choice>
              <mc:Fallback>
                <p:oleObj name="" r:id="rId1" imgW="37592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1484313"/>
                        <a:ext cx="375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4367213" y="2924175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029200" imgH="1016000" progId="Equation.3">
                  <p:embed/>
                </p:oleObj>
              </mc:Choice>
              <mc:Fallback>
                <p:oleObj name="" r:id="rId3" imgW="50292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924175"/>
                        <a:ext cx="502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206625" y="2636838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057400" imgH="1536700" progId="Equation.3">
                  <p:embed/>
                </p:oleObj>
              </mc:Choice>
              <mc:Fallback>
                <p:oleObj name="" r:id="rId5" imgW="20574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636838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2546350" y="4651376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93876" y="5229225"/>
            <a:ext cx="876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三阶行列式包括3!单项式的和,每一项都是位于不同行 、不同列</a:t>
            </a:r>
            <a:endParaRPr lang="zh-CN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062163" y="4560888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二阶行列式为2!单项式的和,每项都是位于不同行、不同列,</a:t>
            </a:r>
            <a:endParaRPr lang="zh-CN" altLang="zh-CN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094413" y="2781300"/>
            <a:ext cx="1439862" cy="7191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7967663" y="3357564"/>
            <a:ext cx="1439862" cy="7191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776" grpId="0" autoUpdateAnimBg="0"/>
      <p:bldP spid="32777" grpId="0" animBg="1"/>
      <p:bldP spid="3277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7615" y="332656"/>
            <a:ext cx="5040313" cy="863600"/>
          </a:xfrm>
          <a:prstGeom prst="rect">
            <a:avLst/>
          </a:prstGeom>
          <a:noFill/>
        </p:spPr>
        <p:txBody>
          <a:bodyPr/>
          <a:lstStyle/>
          <a:p>
            <a:pPr eaLnBrk="1" hangingPunct="1"/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三阶行列式的特点</a:t>
            </a:r>
            <a:endParaRPr lang="zh-CN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295775" y="1185863"/>
          <a:ext cx="60134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222500" imgH="482600" progId="Equation.DSMT4">
                  <p:embed/>
                </p:oleObj>
              </mc:Choice>
              <mc:Fallback>
                <p:oleObj name="" r:id="rId1" imgW="2222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185863"/>
                        <a:ext cx="60134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063750" y="1041400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57400" imgH="1536700" progId="Equation.3">
                  <p:embed/>
                </p:oleObj>
              </mc:Choice>
              <mc:Fallback>
                <p:oleObj name="" r:id="rId3" imgW="20574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41400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/>
          <p:cNvSpPr txBox="1">
            <a:spLocks noChangeArrowheads="1"/>
          </p:cNvSpPr>
          <p:nvPr/>
        </p:nvSpPr>
        <p:spPr bwMode="auto">
          <a:xfrm>
            <a:off x="2403475" y="4929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566989" y="2914650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三阶行列式包括3!单项式的和</a:t>
            </a:r>
            <a:endParaRPr lang="zh-CN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774826" y="3706813"/>
          <a:ext cx="4824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221230" imgH="203200" progId="Equation.DSMT4">
                  <p:embed/>
                </p:oleObj>
              </mc:Choice>
              <mc:Fallback>
                <p:oleObj name="" r:id="rId5" imgW="222123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706813"/>
                        <a:ext cx="4824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672264" y="3562350"/>
          <a:ext cx="28082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735965" imgH="254000" progId="Equation.DSMT4">
                  <p:embed/>
                </p:oleObj>
              </mc:Choice>
              <mc:Fallback>
                <p:oleObj name="" r:id="rId7" imgW="735965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3562350"/>
                        <a:ext cx="28082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35189" y="4354514"/>
            <a:ext cx="6243637" cy="796925"/>
            <a:chOff x="0" y="0"/>
            <a:chExt cx="3933" cy="502"/>
          </a:xfrm>
        </p:grpSpPr>
        <p:graphicFrame>
          <p:nvGraphicFramePr>
            <p:cNvPr id="43026" name="Object 10"/>
            <p:cNvGraphicFramePr>
              <a:graphicFrameLocks noChangeAspect="1"/>
            </p:cNvGraphicFramePr>
            <p:nvPr/>
          </p:nvGraphicFramePr>
          <p:xfrm>
            <a:off x="0" y="91"/>
            <a:ext cx="5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342900" imgH="203200" progId="Equation.DSMT4">
                    <p:embed/>
                  </p:oleObj>
                </mc:Choice>
                <mc:Fallback>
                  <p:oleObj name="" r:id="rId9" imgW="3429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1"/>
                          <a:ext cx="50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7" name="Object 11"/>
            <p:cNvGraphicFramePr>
              <a:graphicFrameLocks noChangeAspect="1"/>
            </p:cNvGraphicFramePr>
            <p:nvPr/>
          </p:nvGraphicFramePr>
          <p:xfrm>
            <a:off x="499" y="0"/>
            <a:ext cx="95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330200" imgH="228600" progId="Equation.DSMT4">
                    <p:embed/>
                  </p:oleObj>
                </mc:Choice>
                <mc:Fallback>
                  <p:oleObj name="" r:id="rId11" imgW="330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95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12"/>
            <p:cNvGraphicFramePr>
              <a:graphicFrameLocks noChangeAspect="1"/>
            </p:cNvGraphicFramePr>
            <p:nvPr/>
          </p:nvGraphicFramePr>
          <p:xfrm>
            <a:off x="1497" y="111"/>
            <a:ext cx="24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3" imgW="1663065" imgH="203200" progId="Equation.DSMT4">
                    <p:embed/>
                  </p:oleObj>
                </mc:Choice>
                <mc:Fallback>
                  <p:oleObj name="" r:id="rId13" imgW="1663065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11"/>
                          <a:ext cx="24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208214" y="5157788"/>
          <a:ext cx="65103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804160" imgH="203200" progId="Equation.DSMT4">
                  <p:embed/>
                </p:oleObj>
              </mc:Choice>
              <mc:Fallback>
                <p:oleObj name="" r:id="rId15" imgW="280416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57788"/>
                        <a:ext cx="65103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"/>
          <p:cNvGrpSpPr/>
          <p:nvPr/>
        </p:nvGrpSpPr>
        <p:grpSpPr bwMode="auto">
          <a:xfrm>
            <a:off x="2855914" y="5661025"/>
            <a:ext cx="2376487" cy="865188"/>
            <a:chOff x="0" y="0"/>
            <a:chExt cx="1497" cy="545"/>
          </a:xfrm>
        </p:grpSpPr>
        <p:graphicFrame>
          <p:nvGraphicFramePr>
            <p:cNvPr id="43024" name="Object 15"/>
            <p:cNvGraphicFramePr>
              <a:graphicFrameLocks noChangeAspect="1"/>
            </p:cNvGraphicFramePr>
            <p:nvPr/>
          </p:nvGraphicFramePr>
          <p:xfrm>
            <a:off x="544" y="91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7" imgW="139700" imgH="139700" progId="Equation.DSMT4">
                    <p:embed/>
                  </p:oleObj>
                </mc:Choice>
                <mc:Fallback>
                  <p:oleObj name="" r:id="rId17" imgW="139700" imgH="1397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91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AutoShape 16"/>
            <p:cNvSpPr/>
            <p:nvPr/>
          </p:nvSpPr>
          <p:spPr bwMode="auto">
            <a:xfrm rot="-5400000">
              <a:off x="680" y="-680"/>
              <a:ext cx="137" cy="1497"/>
            </a:xfrm>
            <a:prstGeom prst="leftBrace">
              <a:avLst>
                <a:gd name="adj1" fmla="val 910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Group 17"/>
          <p:cNvGrpSpPr/>
          <p:nvPr/>
        </p:nvGrpSpPr>
        <p:grpSpPr bwMode="auto">
          <a:xfrm>
            <a:off x="6024564" y="5661025"/>
            <a:ext cx="2376487" cy="863600"/>
            <a:chOff x="0" y="0"/>
            <a:chExt cx="1497" cy="544"/>
          </a:xfrm>
        </p:grpSpPr>
        <p:graphicFrame>
          <p:nvGraphicFramePr>
            <p:cNvPr id="43022" name="Object 18"/>
            <p:cNvGraphicFramePr>
              <a:graphicFrameLocks noChangeAspect="1"/>
            </p:cNvGraphicFramePr>
            <p:nvPr/>
          </p:nvGraphicFramePr>
          <p:xfrm>
            <a:off x="544" y="214"/>
            <a:ext cx="45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9" imgW="139700" imgH="101600" progId="Equation.DSMT4">
                    <p:embed/>
                  </p:oleObj>
                </mc:Choice>
                <mc:Fallback>
                  <p:oleObj name="" r:id="rId19" imgW="139700" imgH="101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14"/>
                          <a:ext cx="45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3" name="AutoShape 19"/>
            <p:cNvSpPr/>
            <p:nvPr/>
          </p:nvSpPr>
          <p:spPr bwMode="auto">
            <a:xfrm rot="-5400000">
              <a:off x="680" y="-680"/>
              <a:ext cx="137" cy="1497"/>
            </a:xfrm>
            <a:prstGeom prst="leftBrace">
              <a:avLst>
                <a:gd name="adj1" fmla="val 910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000376" y="1628776"/>
          <a:ext cx="7127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183255" imgH="215900" progId="Equation.DSMT4">
                  <p:embed/>
                </p:oleObj>
              </mc:Choice>
              <mc:Fallback>
                <p:oleObj name="" r:id="rId1" imgW="3183255" imgH="21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628776"/>
                        <a:ext cx="7127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919289" y="1557338"/>
            <a:ext cx="1296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问题：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063751" y="4940301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例如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03225" y="552797"/>
            <a:ext cx="2590800" cy="715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3600" b="1">
                <a:ea typeface="黑体" panose="02010609060101010101" pitchFamily="49" charset="-122"/>
              </a:rPr>
              <a:t>排列与逆序</a:t>
            </a:r>
            <a:endParaRPr lang="zh-CN" altLang="zh-CN" sz="3600" b="1"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1774825" y="2205038"/>
            <a:ext cx="8497888" cy="1960562"/>
            <a:chOff x="0" y="0"/>
            <a:chExt cx="5353" cy="1235"/>
          </a:xfrm>
        </p:grpSpPr>
        <p:sp>
          <p:nvSpPr>
            <p:cNvPr id="44045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606FA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</a:t>
              </a:r>
              <a:endPara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4046" name="Rectangle 8"/>
            <p:cNvSpPr>
              <a:spLocks noChangeArrowheads="1"/>
            </p:cNvSpPr>
            <p:nvPr/>
          </p:nvSpPr>
          <p:spPr bwMode="auto">
            <a:xfrm>
              <a:off x="590" y="908"/>
              <a:ext cx="22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称 为一个 </a:t>
              </a:r>
              <a:r>
                <a:rPr lang="zh-CN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级排列.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7" name="Object 9"/>
            <p:cNvGraphicFramePr>
              <a:graphicFrameLocks noChangeAspect="1"/>
            </p:cNvGraphicFramePr>
            <p:nvPr/>
          </p:nvGraphicFramePr>
          <p:xfrm>
            <a:off x="681" y="46"/>
            <a:ext cx="467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3183255" imgH="215900" progId="Equation.DSMT4">
                    <p:embed/>
                  </p:oleObj>
                </mc:Choice>
                <mc:Fallback>
                  <p:oleObj name="" r:id="rId3" imgW="3183255" imgH="215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46"/>
                          <a:ext cx="4672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8" name="Object 10"/>
            <p:cNvGraphicFramePr>
              <a:graphicFrameLocks noChangeAspect="1"/>
            </p:cNvGraphicFramePr>
            <p:nvPr/>
          </p:nvGraphicFramePr>
          <p:xfrm>
            <a:off x="1543" y="409"/>
            <a:ext cx="217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965835" imgH="228600" progId="Equation.DSMT4">
                    <p:embed/>
                  </p:oleObj>
                </mc:Choice>
                <mc:Fallback>
                  <p:oleObj name="" r:id="rId5" imgW="965835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409"/>
                          <a:ext cx="2177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3576638" y="5013326"/>
          <a:ext cx="1079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55600" imgH="177800" progId="Equation.DSMT4">
                  <p:embed/>
                </p:oleObj>
              </mc:Choice>
              <mc:Fallback>
                <p:oleObj name="" r:id="rId7" imgW="355600" imgH="177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5013326"/>
                        <a:ext cx="1079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4729164" y="5010151"/>
          <a:ext cx="24479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193165" imgH="203200" progId="Equation.DSMT4">
                  <p:embed/>
                </p:oleObj>
              </mc:Choice>
              <mc:Fallback>
                <p:oleObj name="" r:id="rId9" imgW="1193165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4" y="5010151"/>
                        <a:ext cx="24479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7608889" y="5013326"/>
          <a:ext cx="21605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053465" imgH="203200" progId="Equation.DSMT4">
                  <p:embed/>
                </p:oleObj>
              </mc:Choice>
              <mc:Fallback>
                <p:oleObj name="" r:id="rId11" imgW="1053465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9" y="5013326"/>
                        <a:ext cx="216058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4"/>
          <p:cNvGraphicFramePr>
            <a:graphicFrameLocks noChangeAspect="1"/>
          </p:cNvGraphicFramePr>
          <p:nvPr/>
        </p:nvGraphicFramePr>
        <p:xfrm>
          <a:off x="3721100" y="5661026"/>
          <a:ext cx="38496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853565" imgH="203200" progId="Equation.DSMT4">
                  <p:embed/>
                </p:oleObj>
              </mc:Choice>
              <mc:Fallback>
                <p:oleObj name="" r:id="rId13" imgW="1853565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661026"/>
                        <a:ext cx="38496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Object 15"/>
          <p:cNvGraphicFramePr>
            <a:graphicFrameLocks noChangeAspect="1"/>
          </p:cNvGraphicFramePr>
          <p:nvPr/>
        </p:nvGraphicFramePr>
        <p:xfrm>
          <a:off x="2782888" y="4221163"/>
          <a:ext cx="69135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195830" imgH="203200" progId="Equation.DSMT4">
                  <p:embed/>
                </p:oleObj>
              </mc:Choice>
              <mc:Fallback>
                <p:oleObj name="" r:id="rId15" imgW="219583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221163"/>
                        <a:ext cx="69135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438400" y="2590800"/>
            <a:ext cx="7543800" cy="946150"/>
            <a:chOff x="0" y="0"/>
            <a:chExt cx="4752" cy="596"/>
          </a:xfrm>
        </p:grpSpPr>
        <p:sp>
          <p:nvSpPr>
            <p:cNvPr id="45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75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  在一个排列                                中，若数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            则称这两个数组成一个逆序.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76" name="Object 4"/>
            <p:cNvGraphicFramePr>
              <a:graphicFrameLocks noChangeAspect="1"/>
            </p:cNvGraphicFramePr>
            <p:nvPr/>
          </p:nvGraphicFramePr>
          <p:xfrm>
            <a:off x="2016" y="34"/>
            <a:ext cx="17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743200" imgH="457200" progId="Equation.DSMT4">
                    <p:embed/>
                  </p:oleObj>
                </mc:Choice>
                <mc:Fallback>
                  <p:oleObj name="" r:id="rId1" imgW="2743200" imgH="457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4"/>
                          <a:ext cx="17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7" name="Object 5"/>
            <p:cNvGraphicFramePr>
              <a:graphicFrameLocks noChangeAspect="1"/>
            </p:cNvGraphicFramePr>
            <p:nvPr/>
          </p:nvGraphicFramePr>
          <p:xfrm>
            <a:off x="144" y="292"/>
            <a:ext cx="5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863600" imgH="457200" progId="Equation.3">
                    <p:embed/>
                  </p:oleObj>
                </mc:Choice>
                <mc:Fallback>
                  <p:oleObj name="" r:id="rId3" imgW="863600" imgH="457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92"/>
                          <a:ext cx="54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2438401" y="3581401"/>
            <a:ext cx="491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排列32514 中， </a:t>
            </a:r>
            <a:endParaRPr lang="zh-CN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351088" y="24923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zh-CN" sz="2800" b="1">
              <a:solidFill>
                <a:srgbClr val="0606F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424113" y="1341438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我们规定各元素之间有一个自然次序,  </a:t>
            </a:r>
            <a:r>
              <a:rPr lang="zh-CN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个不同的自然数，规定由小到大为</a:t>
            </a: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</a:rPr>
              <a:t>自然次序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2135189" y="692151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排列的逆序数</a:t>
            </a:r>
            <a:endParaRPr lang="zh-CN" altLang="zh-CN" sz="2800" b="1">
              <a:solidFill>
                <a:srgbClr val="0606F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4572000" y="4648201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3   2   5   1   4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4495800" y="5029201"/>
            <a:ext cx="901700" cy="823913"/>
            <a:chOff x="0" y="0"/>
            <a:chExt cx="568" cy="519"/>
          </a:xfrm>
        </p:grpSpPr>
        <p:grpSp>
          <p:nvGrpSpPr>
            <p:cNvPr id="45071" name="Group 12"/>
            <p:cNvGrpSpPr/>
            <p:nvPr/>
          </p:nvGrpSpPr>
          <p:grpSpPr bwMode="auto">
            <a:xfrm>
              <a:off x="96" y="0"/>
              <a:ext cx="336" cy="192"/>
              <a:chOff x="0" y="0"/>
              <a:chExt cx="336" cy="192"/>
            </a:xfrm>
          </p:grpSpPr>
          <p:sp>
            <p:nvSpPr>
              <p:cNvPr id="45073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4" name="Line 14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72" name="Rectangle 15"/>
            <p:cNvSpPr>
              <a:spLocks noChangeArrowheads="1"/>
            </p:cNvSpPr>
            <p:nvPr/>
          </p:nvSpPr>
          <p:spPr bwMode="auto">
            <a:xfrm>
              <a:off x="0" y="192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5334000" y="4024313"/>
            <a:ext cx="901700" cy="762000"/>
            <a:chOff x="0" y="0"/>
            <a:chExt cx="568" cy="480"/>
          </a:xfrm>
        </p:grpSpPr>
        <p:grpSp>
          <p:nvGrpSpPr>
            <p:cNvPr id="45067" name="Group 17"/>
            <p:cNvGrpSpPr/>
            <p:nvPr/>
          </p:nvGrpSpPr>
          <p:grpSpPr bwMode="auto">
            <a:xfrm rot="-10769307">
              <a:off x="144" y="288"/>
              <a:ext cx="336" cy="192"/>
              <a:chOff x="0" y="0"/>
              <a:chExt cx="336" cy="192"/>
            </a:xfrm>
          </p:grpSpPr>
          <p:sp>
            <p:nvSpPr>
              <p:cNvPr id="45069" name="Line 1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70" name="Line 19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5068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48" grpId="0" autoUpdateAnimBg="0"/>
      <p:bldP spid="358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812238" y="709806"/>
            <a:ext cx="9432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一个排列中所有逆序的总数称为此排列的</a:t>
            </a:r>
            <a:r>
              <a:rPr lang="zh-CN" altLang="zh-CN" sz="2800" b="1" dirty="0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逆序数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438401" y="2300288"/>
            <a:ext cx="491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排列32514 中， </a:t>
            </a:r>
            <a:endParaRPr lang="zh-CN" altLang="zh-CN" sz="24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847850" y="5059363"/>
            <a:ext cx="3894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故此排列的</a:t>
            </a:r>
            <a:r>
              <a:rPr lang="zh-CN" altLang="zh-CN" sz="2800" b="1">
                <a:latin typeface="Times New Roman" panose="02020603050405020304" pitchFamily="18" charset="0"/>
              </a:rPr>
              <a:t>逆序数为  </a:t>
            </a:r>
            <a:r>
              <a:rPr lang="zh-CN" altLang="zh-CN" sz="3600" b="1">
                <a:latin typeface="Times New Roman" panose="02020603050405020304" pitchFamily="18" charset="0"/>
              </a:rPr>
              <a:t>5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6" name="Object 5"/>
          <p:cNvGraphicFramePr>
            <a:graphicFrameLocks noChangeAspect="1"/>
          </p:cNvGraphicFramePr>
          <p:nvPr/>
        </p:nvGraphicFramePr>
        <p:xfrm>
          <a:off x="3107295" y="1412082"/>
          <a:ext cx="3600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701165" imgH="254000" progId="Equation.DSMT4">
                  <p:embed/>
                </p:oleObj>
              </mc:Choice>
              <mc:Fallback>
                <p:oleObj name="" r:id="rId1" imgW="1701165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295" y="1412082"/>
                        <a:ext cx="3600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6096001" y="5157789"/>
          <a:ext cx="25511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05865" imgH="254000" progId="Equation.DSMT4">
                  <p:embed/>
                </p:oleObj>
              </mc:Choice>
              <mc:Fallback>
                <p:oleObj name="" r:id="rId3" imgW="1205865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157789"/>
                        <a:ext cx="25511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008438" y="3500438"/>
            <a:ext cx="213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3   2   5   1   4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" name="Group 8"/>
          <p:cNvGrpSpPr/>
          <p:nvPr/>
        </p:nvGrpSpPr>
        <p:grpSpPr bwMode="auto">
          <a:xfrm>
            <a:off x="3932239" y="3881438"/>
            <a:ext cx="898525" cy="823912"/>
            <a:chOff x="0" y="0"/>
            <a:chExt cx="566" cy="519"/>
          </a:xfrm>
        </p:grpSpPr>
        <p:grpSp>
          <p:nvGrpSpPr>
            <p:cNvPr id="46109" name="Group 9"/>
            <p:cNvGrpSpPr/>
            <p:nvPr/>
          </p:nvGrpSpPr>
          <p:grpSpPr bwMode="auto">
            <a:xfrm>
              <a:off x="96" y="0"/>
              <a:ext cx="336" cy="192"/>
              <a:chOff x="0" y="0"/>
              <a:chExt cx="336" cy="192"/>
            </a:xfrm>
          </p:grpSpPr>
          <p:sp>
            <p:nvSpPr>
              <p:cNvPr id="46111" name="Line 1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2" name="Line 11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10" name="Rectangle 12"/>
            <p:cNvSpPr>
              <a:spLocks noChangeArrowheads="1"/>
            </p:cNvSpPr>
            <p:nvPr/>
          </p:nvSpPr>
          <p:spPr bwMode="auto">
            <a:xfrm>
              <a:off x="0" y="19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4770439" y="2876550"/>
            <a:ext cx="898525" cy="762000"/>
            <a:chOff x="0" y="0"/>
            <a:chExt cx="566" cy="480"/>
          </a:xfrm>
        </p:grpSpPr>
        <p:grpSp>
          <p:nvGrpSpPr>
            <p:cNvPr id="46105" name="Group 14"/>
            <p:cNvGrpSpPr/>
            <p:nvPr/>
          </p:nvGrpSpPr>
          <p:grpSpPr bwMode="auto">
            <a:xfrm rot="-10769307">
              <a:off x="144" y="288"/>
              <a:ext cx="336" cy="192"/>
              <a:chOff x="0" y="0"/>
              <a:chExt cx="336" cy="192"/>
            </a:xfrm>
          </p:grpSpPr>
          <p:sp>
            <p:nvSpPr>
              <p:cNvPr id="46107" name="Line 15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8" name="Line 16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06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4999038" y="3867150"/>
            <a:ext cx="1066800" cy="838200"/>
            <a:chOff x="0" y="0"/>
            <a:chExt cx="672" cy="528"/>
          </a:xfrm>
        </p:grpSpPr>
        <p:grpSp>
          <p:nvGrpSpPr>
            <p:cNvPr id="46101" name="Group 19"/>
            <p:cNvGrpSpPr/>
            <p:nvPr/>
          </p:nvGrpSpPr>
          <p:grpSpPr bwMode="auto">
            <a:xfrm>
              <a:off x="0" y="0"/>
              <a:ext cx="672" cy="192"/>
              <a:chOff x="0" y="0"/>
              <a:chExt cx="336" cy="192"/>
            </a:xfrm>
          </p:grpSpPr>
          <p:sp>
            <p:nvSpPr>
              <p:cNvPr id="46103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4" name="Line 21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96" y="20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079875" y="2781300"/>
            <a:ext cx="1384300" cy="877888"/>
            <a:chOff x="0" y="0"/>
            <a:chExt cx="872" cy="553"/>
          </a:xfrm>
        </p:grpSpPr>
        <p:sp>
          <p:nvSpPr>
            <p:cNvPr id="46098" name="Line 24"/>
            <p:cNvSpPr>
              <a:spLocks noChangeShapeType="1"/>
            </p:cNvSpPr>
            <p:nvPr/>
          </p:nvSpPr>
          <p:spPr bwMode="auto">
            <a:xfrm rot="-10769307">
              <a:off x="363" y="225"/>
              <a:ext cx="509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9" name="Line 25"/>
            <p:cNvSpPr>
              <a:spLocks noChangeShapeType="1"/>
            </p:cNvSpPr>
            <p:nvPr/>
          </p:nvSpPr>
          <p:spPr bwMode="auto">
            <a:xfrm rot="10830693" flipH="1">
              <a:off x="363" y="226"/>
              <a:ext cx="45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0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Group 27"/>
          <p:cNvGrpSpPr/>
          <p:nvPr/>
        </p:nvGrpSpPr>
        <p:grpSpPr bwMode="auto">
          <a:xfrm>
            <a:off x="4151314" y="3789364"/>
            <a:ext cx="3246437" cy="744537"/>
            <a:chOff x="0" y="0"/>
            <a:chExt cx="2045" cy="469"/>
          </a:xfrm>
        </p:grpSpPr>
        <p:grpSp>
          <p:nvGrpSpPr>
            <p:cNvPr id="46094" name="Group 28"/>
            <p:cNvGrpSpPr/>
            <p:nvPr/>
          </p:nvGrpSpPr>
          <p:grpSpPr bwMode="auto">
            <a:xfrm>
              <a:off x="0" y="0"/>
              <a:ext cx="1497" cy="322"/>
              <a:chOff x="0" y="0"/>
              <a:chExt cx="1497" cy="322"/>
            </a:xfrm>
          </p:grpSpPr>
          <p:sp>
            <p:nvSpPr>
              <p:cNvPr id="46096" name="Line 29"/>
              <p:cNvSpPr>
                <a:spLocks noChangeShapeType="1"/>
              </p:cNvSpPr>
              <p:nvPr/>
            </p:nvSpPr>
            <p:spPr bwMode="auto">
              <a:xfrm rot="-10769307">
                <a:off x="861" y="0"/>
                <a:ext cx="635" cy="317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7" name="Line 30"/>
              <p:cNvSpPr>
                <a:spLocks noChangeShapeType="1"/>
              </p:cNvSpPr>
              <p:nvPr/>
            </p:nvSpPr>
            <p:spPr bwMode="auto">
              <a:xfrm rot="-10769307">
                <a:off x="0" y="50"/>
                <a:ext cx="1497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6095" name="Rectangle 31"/>
            <p:cNvSpPr>
              <a:spLocks noChangeArrowheads="1"/>
            </p:cNvSpPr>
            <p:nvPr/>
          </p:nvSpPr>
          <p:spPr bwMode="auto">
            <a:xfrm>
              <a:off x="1543" y="181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逆序</a:t>
              </a:r>
              <a:endPara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8" grpId="0" autoUpdateAnimBg="0"/>
      <p:bldP spid="3687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2208213" y="836613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一个排列中所有逆序的总数称为此排列的</a:t>
            </a: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逆序数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3863975" y="1341439"/>
          <a:ext cx="3600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701165" imgH="254000" progId="Equation.DSMT4">
                  <p:embed/>
                </p:oleObj>
              </mc:Choice>
              <mc:Fallback>
                <p:oleObj name="" r:id="rId1" imgW="1701165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341439"/>
                        <a:ext cx="3600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2424113" y="3540126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逆序数为奇数的排列称为</a:t>
            </a: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奇排列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;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424113" y="4149726"/>
            <a:ext cx="5295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逆序数为偶数的排列称为</a:t>
            </a: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偶排列</a:t>
            </a: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279650" y="2781301"/>
            <a:ext cx="233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606FA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排列的奇偶性</a:t>
            </a:r>
            <a:endParaRPr lang="zh-CN" altLang="zh-CN" sz="2800" b="1">
              <a:solidFill>
                <a:srgbClr val="0606FA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789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818928" y="730561"/>
            <a:ext cx="8554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  <a:r>
              <a:rPr lang="zh-CN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计算下列排列的逆序数，并讨论它们的奇偶性.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603500" y="1993901"/>
          <a:ext cx="2463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465070" imgH="419100" progId="Equation.3">
                  <p:embed/>
                </p:oleObj>
              </mc:Choice>
              <mc:Fallback>
                <p:oleObj name="" r:id="rId1" imgW="246507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993901"/>
                        <a:ext cx="2463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438401" y="26670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733800" y="2794001"/>
          <a:ext cx="3276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274060" imgH="405765" progId="Equation.3">
                  <p:embed/>
                </p:oleObj>
              </mc:Choice>
              <mc:Fallback>
                <p:oleObj name="" r:id="rId3" imgW="3274060" imgH="4057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94001"/>
                        <a:ext cx="3276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/>
          <p:nvPr/>
        </p:nvGrpSpPr>
        <p:grpSpPr bwMode="auto">
          <a:xfrm>
            <a:off x="6858001" y="3213100"/>
            <a:ext cx="214313" cy="558800"/>
            <a:chOff x="0" y="0"/>
            <a:chExt cx="135" cy="352"/>
          </a:xfrm>
        </p:grpSpPr>
        <p:sp>
          <p:nvSpPr>
            <p:cNvPr id="48166" name="Line 7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7" name="Object 8"/>
            <p:cNvGraphicFramePr>
              <a:graphicFrameLocks noChangeAspect="1"/>
            </p:cNvGraphicFramePr>
            <p:nvPr/>
          </p:nvGraphicFramePr>
          <p:xfrm>
            <a:off x="0" y="144"/>
            <a:ext cx="13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215900" imgH="330200" progId="Equation.3">
                    <p:embed/>
                  </p:oleObj>
                </mc:Choice>
                <mc:Fallback>
                  <p:oleObj name="" r:id="rId5" imgW="215900" imgH="330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3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"/>
          <p:cNvGrpSpPr/>
          <p:nvPr/>
        </p:nvGrpSpPr>
        <p:grpSpPr bwMode="auto">
          <a:xfrm>
            <a:off x="6477001" y="3171826"/>
            <a:ext cx="214313" cy="544513"/>
            <a:chOff x="0" y="0"/>
            <a:chExt cx="135" cy="343"/>
          </a:xfrm>
        </p:grpSpPr>
        <p:sp>
          <p:nvSpPr>
            <p:cNvPr id="48164" name="Line 10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5" name="Object 11"/>
            <p:cNvGraphicFramePr>
              <a:graphicFrameLocks noChangeAspect="1"/>
            </p:cNvGraphicFramePr>
            <p:nvPr/>
          </p:nvGraphicFramePr>
          <p:xfrm>
            <a:off x="0" y="144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215900" imgH="317500" progId="Equation.3">
                    <p:embed/>
                  </p:oleObj>
                </mc:Choice>
                <mc:Fallback>
                  <p:oleObj name="" r:id="rId7" imgW="2159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"/>
          <p:cNvGrpSpPr/>
          <p:nvPr/>
        </p:nvGrpSpPr>
        <p:grpSpPr bwMode="auto">
          <a:xfrm>
            <a:off x="6169026" y="3179763"/>
            <a:ext cx="214313" cy="544512"/>
            <a:chOff x="0" y="0"/>
            <a:chExt cx="135" cy="343"/>
          </a:xfrm>
        </p:grpSpPr>
        <p:sp>
          <p:nvSpPr>
            <p:cNvPr id="48162" name="Line 13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3" name="Object 14"/>
            <p:cNvGraphicFramePr>
              <a:graphicFrameLocks noChangeAspect="1"/>
            </p:cNvGraphicFramePr>
            <p:nvPr/>
          </p:nvGraphicFramePr>
          <p:xfrm>
            <a:off x="0" y="144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9" imgW="215900" imgH="317500" progId="Equation.3">
                    <p:embed/>
                  </p:oleObj>
                </mc:Choice>
                <mc:Fallback>
                  <p:oleObj name="" r:id="rId9" imgW="215900" imgH="317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5"/>
          <p:cNvGrpSpPr/>
          <p:nvPr/>
        </p:nvGrpSpPr>
        <p:grpSpPr bwMode="auto">
          <a:xfrm>
            <a:off x="5711825" y="3179763"/>
            <a:ext cx="228600" cy="558800"/>
            <a:chOff x="0" y="0"/>
            <a:chExt cx="144" cy="352"/>
          </a:xfrm>
        </p:grpSpPr>
        <p:sp>
          <p:nvSpPr>
            <p:cNvPr id="48160" name="Line 16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61" name="Object 17"/>
            <p:cNvGraphicFramePr>
              <a:graphicFrameLocks noChangeAspect="1"/>
            </p:cNvGraphicFramePr>
            <p:nvPr/>
          </p:nvGraphicFramePr>
          <p:xfrm>
            <a:off x="0" y="14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0" imgW="228600" imgH="330200" progId="Equation.3">
                    <p:embed/>
                  </p:oleObj>
                </mc:Choice>
                <mc:Fallback>
                  <p:oleObj name="" r:id="rId10" imgW="2286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8"/>
          <p:cNvGrpSpPr/>
          <p:nvPr/>
        </p:nvGrpSpPr>
        <p:grpSpPr bwMode="auto">
          <a:xfrm>
            <a:off x="5330825" y="3179763"/>
            <a:ext cx="190500" cy="544512"/>
            <a:chOff x="0" y="0"/>
            <a:chExt cx="120" cy="343"/>
          </a:xfrm>
        </p:grpSpPr>
        <p:sp>
          <p:nvSpPr>
            <p:cNvPr id="48158" name="Line 19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9" name="Object 20"/>
            <p:cNvGraphicFramePr>
              <a:graphicFrameLocks noChangeAspect="1"/>
            </p:cNvGraphicFramePr>
            <p:nvPr/>
          </p:nvGraphicFramePr>
          <p:xfrm>
            <a:off x="0" y="144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2" imgW="190500" imgH="317500" progId="Equation.3">
                    <p:embed/>
                  </p:oleObj>
                </mc:Choice>
                <mc:Fallback>
                  <p:oleObj name="" r:id="rId12" imgW="190500" imgH="317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21"/>
          <p:cNvGrpSpPr/>
          <p:nvPr/>
        </p:nvGrpSpPr>
        <p:grpSpPr bwMode="auto">
          <a:xfrm>
            <a:off x="4949826" y="3179763"/>
            <a:ext cx="214313" cy="558800"/>
            <a:chOff x="0" y="0"/>
            <a:chExt cx="135" cy="352"/>
          </a:xfrm>
        </p:grpSpPr>
        <p:sp>
          <p:nvSpPr>
            <p:cNvPr id="48156" name="Line 22"/>
            <p:cNvSpPr>
              <a:spLocks noChangeShapeType="1"/>
            </p:cNvSpPr>
            <p:nvPr/>
          </p:nvSpPr>
          <p:spPr bwMode="auto">
            <a:xfrm>
              <a:off x="72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7" name="Object 23"/>
            <p:cNvGraphicFramePr>
              <a:graphicFrameLocks noChangeAspect="1"/>
            </p:cNvGraphicFramePr>
            <p:nvPr/>
          </p:nvGraphicFramePr>
          <p:xfrm>
            <a:off x="0" y="144"/>
            <a:ext cx="13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4" imgW="215900" imgH="330200" progId="Equation.3">
                    <p:embed/>
                  </p:oleObj>
                </mc:Choice>
                <mc:Fallback>
                  <p:oleObj name="" r:id="rId14" imgW="215900" imgH="330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3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4"/>
          <p:cNvGrpSpPr/>
          <p:nvPr/>
        </p:nvGrpSpPr>
        <p:grpSpPr bwMode="auto">
          <a:xfrm>
            <a:off x="4568826" y="3141663"/>
            <a:ext cx="214313" cy="596900"/>
            <a:chOff x="0" y="0"/>
            <a:chExt cx="135" cy="376"/>
          </a:xfrm>
        </p:grpSpPr>
        <p:sp>
          <p:nvSpPr>
            <p:cNvPr id="48154" name="Line 25"/>
            <p:cNvSpPr>
              <a:spLocks noChangeShapeType="1"/>
            </p:cNvSpPr>
            <p:nvPr/>
          </p:nvSpPr>
          <p:spPr bwMode="auto">
            <a:xfrm>
              <a:off x="72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5" name="Object 26"/>
            <p:cNvGraphicFramePr>
              <a:graphicFrameLocks noChangeAspect="1"/>
            </p:cNvGraphicFramePr>
            <p:nvPr/>
          </p:nvGraphicFramePr>
          <p:xfrm>
            <a:off x="0" y="168"/>
            <a:ext cx="13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16" imgW="215900" imgH="330200" progId="Equation.3">
                    <p:embed/>
                  </p:oleObj>
                </mc:Choice>
                <mc:Fallback>
                  <p:oleObj name="" r:id="rId16" imgW="215900" imgH="330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8"/>
                          <a:ext cx="13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27"/>
          <p:cNvGrpSpPr/>
          <p:nvPr/>
        </p:nvGrpSpPr>
        <p:grpSpPr bwMode="auto">
          <a:xfrm>
            <a:off x="4264025" y="3179763"/>
            <a:ext cx="190500" cy="544512"/>
            <a:chOff x="0" y="0"/>
            <a:chExt cx="120" cy="343"/>
          </a:xfrm>
        </p:grpSpPr>
        <p:sp>
          <p:nvSpPr>
            <p:cNvPr id="48152" name="Line 28"/>
            <p:cNvSpPr>
              <a:spLocks noChangeShapeType="1"/>
            </p:cNvSpPr>
            <p:nvPr/>
          </p:nvSpPr>
          <p:spPr bwMode="auto">
            <a:xfrm>
              <a:off x="48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3" name="Object 29"/>
            <p:cNvGraphicFramePr>
              <a:graphicFrameLocks noChangeAspect="1"/>
            </p:cNvGraphicFramePr>
            <p:nvPr/>
          </p:nvGraphicFramePr>
          <p:xfrm>
            <a:off x="0" y="144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17" imgW="190500" imgH="317500" progId="Equation.3">
                    <p:embed/>
                  </p:oleObj>
                </mc:Choice>
                <mc:Fallback>
                  <p:oleObj name="" r:id="rId17" imgW="190500" imgH="317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30"/>
          <p:cNvGrpSpPr/>
          <p:nvPr/>
        </p:nvGrpSpPr>
        <p:grpSpPr bwMode="auto">
          <a:xfrm>
            <a:off x="3792538" y="3157538"/>
            <a:ext cx="214312" cy="558800"/>
            <a:chOff x="0" y="0"/>
            <a:chExt cx="135" cy="352"/>
          </a:xfrm>
        </p:grpSpPr>
        <p:sp>
          <p:nvSpPr>
            <p:cNvPr id="48150" name="Line 31"/>
            <p:cNvSpPr>
              <a:spLocks noChangeShapeType="1"/>
            </p:cNvSpPr>
            <p:nvPr/>
          </p:nvSpPr>
          <p:spPr bwMode="auto">
            <a:xfrm>
              <a:off x="96" y="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1" name="Object 32"/>
            <p:cNvGraphicFramePr>
              <a:graphicFrameLocks noChangeAspect="1"/>
            </p:cNvGraphicFramePr>
            <p:nvPr/>
          </p:nvGraphicFramePr>
          <p:xfrm>
            <a:off x="0" y="144"/>
            <a:ext cx="13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8" imgW="215900" imgH="330200" progId="Equation.3">
                    <p:embed/>
                  </p:oleObj>
                </mc:Choice>
                <mc:Fallback>
                  <p:oleObj name="" r:id="rId18" imgW="215900" imgH="330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44"/>
                          <a:ext cx="13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17" name="Object 33"/>
          <p:cNvGraphicFramePr>
            <a:graphicFrameLocks noChangeAspect="1"/>
          </p:cNvGraphicFramePr>
          <p:nvPr/>
        </p:nvGraphicFramePr>
        <p:xfrm>
          <a:off x="2782888" y="4149726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9" imgW="254000" imgH="139700" progId="Equation.DSMT4">
                  <p:embed/>
                </p:oleObj>
              </mc:Choice>
              <mc:Fallback>
                <p:oleObj name="" r:id="rId19" imgW="254000" imgH="1397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149726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8" name="Object 34"/>
          <p:cNvGraphicFramePr>
            <a:graphicFrameLocks noChangeAspect="1"/>
          </p:cNvGraphicFramePr>
          <p:nvPr/>
        </p:nvGraphicFramePr>
        <p:xfrm>
          <a:off x="3165475" y="4783138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1" imgW="698500" imgH="330200" progId="Equation.3">
                  <p:embed/>
                </p:oleObj>
              </mc:Choice>
              <mc:Fallback>
                <p:oleObj name="" r:id="rId21" imgW="698500" imgH="330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4783138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2667001" y="5356226"/>
            <a:ext cx="2784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此排列为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偶排列.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2020" name="Object 36"/>
          <p:cNvGraphicFramePr>
            <a:graphicFrameLocks noChangeAspect="1"/>
          </p:cNvGraphicFramePr>
          <p:nvPr/>
        </p:nvGraphicFramePr>
        <p:xfrm>
          <a:off x="3471863" y="416718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3" imgW="203200" imgH="317500" progId="Equation.DSMT4">
                  <p:embed/>
                </p:oleObj>
              </mc:Choice>
              <mc:Fallback>
                <p:oleObj name="" r:id="rId23" imgW="203200" imgH="317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416718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1" name="Object 37"/>
          <p:cNvGraphicFramePr>
            <a:graphicFrameLocks noChangeAspect="1"/>
          </p:cNvGraphicFramePr>
          <p:nvPr/>
        </p:nvGraphicFramePr>
        <p:xfrm>
          <a:off x="3797300" y="4156075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5" imgW="406400" imgH="304800" progId="Equation.DSMT4">
                  <p:embed/>
                </p:oleObj>
              </mc:Choice>
              <mc:Fallback>
                <p:oleObj name="" r:id="rId25" imgW="406400" imgH="304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156075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22" name="Object 38"/>
          <p:cNvGraphicFramePr>
            <a:graphicFrameLocks noChangeAspect="1"/>
          </p:cNvGraphicFramePr>
          <p:nvPr/>
        </p:nvGraphicFramePr>
        <p:xfrm>
          <a:off x="4384675" y="4167188"/>
          <a:ext cx="3479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7" imgW="3476625" imgH="317500" progId="Equation.DSMT4">
                  <p:embed/>
                </p:oleObj>
              </mc:Choice>
              <mc:Fallback>
                <p:oleObj name="" r:id="rId27" imgW="3476625" imgH="3175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4167188"/>
                        <a:ext cx="3479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201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2603500" y="1066801"/>
          <a:ext cx="3873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873500" imgH="419100" progId="Equation.3">
                  <p:embed/>
                </p:oleObj>
              </mc:Choice>
              <mc:Fallback>
                <p:oleObj name="" r:id="rId1" imgW="3873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066801"/>
                        <a:ext cx="38735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38401" y="17668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6223000" y="3278188"/>
          <a:ext cx="16256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624965" imgH="304800" progId="Equation.3">
                  <p:embed/>
                </p:oleObj>
              </mc:Choice>
              <mc:Fallback>
                <p:oleObj name="" r:id="rId3" imgW="16249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278188"/>
                        <a:ext cx="16256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3505200" y="381000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88135" imgH="826135" progId="Equation.3">
                  <p:embed/>
                </p:oleObj>
              </mc:Choice>
              <mc:Fallback>
                <p:oleObj name="" r:id="rId5" imgW="1588135" imgH="8261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"/>
          <p:cNvGrpSpPr/>
          <p:nvPr/>
        </p:nvGrpSpPr>
        <p:grpSpPr bwMode="auto">
          <a:xfrm>
            <a:off x="2895601" y="4724401"/>
            <a:ext cx="5006975" cy="519113"/>
            <a:chOff x="0" y="0"/>
            <a:chExt cx="3154" cy="327"/>
          </a:xfrm>
        </p:grpSpPr>
        <p:sp>
          <p:nvSpPr>
            <p:cNvPr id="49170" name="Text Box 7"/>
            <p:cNvSpPr txBox="1">
              <a:spLocks noChangeArrowheads="1"/>
            </p:cNvSpPr>
            <p:nvPr/>
          </p:nvSpPr>
          <p:spPr bwMode="auto">
            <a:xfrm>
              <a:off x="0" y="0"/>
              <a:ext cx="31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当                          时为偶排列；</a:t>
              </a:r>
              <a:endParaRPr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71" name="Object 8"/>
            <p:cNvGraphicFramePr>
              <a:graphicFrameLocks noChangeAspect="1"/>
            </p:cNvGraphicFramePr>
            <p:nvPr/>
          </p:nvGraphicFramePr>
          <p:xfrm>
            <a:off x="408" y="52"/>
            <a:ext cx="1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943735" imgH="368300" progId="Equation.3">
                    <p:embed/>
                  </p:oleObj>
                </mc:Choice>
                <mc:Fallback>
                  <p:oleObj name="" r:id="rId7" imgW="1943735" imgH="368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52"/>
                          <a:ext cx="1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9"/>
          <p:cNvGrpSpPr/>
          <p:nvPr/>
        </p:nvGrpSpPr>
        <p:grpSpPr bwMode="auto">
          <a:xfrm>
            <a:off x="2895600" y="5348288"/>
            <a:ext cx="5181600" cy="519112"/>
            <a:chOff x="0" y="0"/>
            <a:chExt cx="3264" cy="327"/>
          </a:xfrm>
        </p:grpSpPr>
        <p:sp>
          <p:nvSpPr>
            <p:cNvPr id="49168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当                               时为奇排列.</a:t>
              </a:r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9" name="Object 11"/>
            <p:cNvGraphicFramePr>
              <a:graphicFrameLocks noChangeAspect="1"/>
            </p:cNvGraphicFramePr>
            <p:nvPr/>
          </p:nvGraphicFramePr>
          <p:xfrm>
            <a:off x="388" y="52"/>
            <a:ext cx="157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2490470" imgH="368300" progId="Equation.3">
                    <p:embed/>
                  </p:oleObj>
                </mc:Choice>
                <mc:Fallback>
                  <p:oleObj name="" r:id="rId9" imgW="2490470" imgH="368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52"/>
                          <a:ext cx="1576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3263900" y="3276601"/>
          <a:ext cx="1460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459865" imgH="406400" progId="Equation.3">
                  <p:embed/>
                </p:oleObj>
              </mc:Choice>
              <mc:Fallback>
                <p:oleObj name="" r:id="rId11" imgW="1459865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276601"/>
                        <a:ext cx="1460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4800600" y="3276601"/>
          <a:ext cx="1270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269365" imgH="406400" progId="Equation.3">
                  <p:embed/>
                </p:oleObj>
              </mc:Choice>
              <mc:Fallback>
                <p:oleObj name="" r:id="rId13" imgW="1269365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1"/>
                        <a:ext cx="1270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3505200" y="2209801"/>
          <a:ext cx="29845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5" imgW="2981960" imgH="405765" progId="Equation.3">
                  <p:embed/>
                </p:oleObj>
              </mc:Choice>
              <mc:Fallback>
                <p:oleObj name="" r:id="rId15" imgW="2981960" imgH="4057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1"/>
                        <a:ext cx="29845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3581400" y="1752600"/>
          <a:ext cx="2667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3656330" imgH="850265" progId="Equation.3">
                  <p:embed/>
                </p:oleObj>
              </mc:Choice>
              <mc:Fallback>
                <p:oleObj name="" r:id="rId17" imgW="3656330" imgH="85026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52600"/>
                        <a:ext cx="2667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4572000" y="16764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711200" imgH="317500" progId="Equation.3">
                  <p:embed/>
                </p:oleObj>
              </mc:Choice>
              <mc:Fallback>
                <p:oleObj name="" r:id="rId19" imgW="711200" imgH="317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711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/>
        </p:nvGraphicFramePr>
        <p:xfrm>
          <a:off x="3505200" y="21336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2667000" imgH="838200" progId="Equation.3">
                  <p:embed/>
                </p:oleObj>
              </mc:Choice>
              <mc:Fallback>
                <p:oleObj name="" r:id="rId21" imgW="2667000" imgH="838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1336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4419600" y="2667001"/>
          <a:ext cx="977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977265" imgH="406400" progId="Equation.3">
                  <p:embed/>
                </p:oleObj>
              </mc:Choice>
              <mc:Fallback>
                <p:oleObj name="" r:id="rId23" imgW="977265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667001"/>
                        <a:ext cx="977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1"/>
          <p:cNvSpPr txBox="1">
            <a:spLocks noChangeArrowheads="1"/>
          </p:cNvSpPr>
          <p:nvPr/>
        </p:nvSpPr>
        <p:spPr bwMode="auto">
          <a:xfrm>
            <a:off x="3647728" y="3284984"/>
            <a:ext cx="48965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二、</a:t>
            </a:r>
            <a:r>
              <a:rPr kumimoji="0"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n</a:t>
            </a:r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阶行列式的定义与计算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14340" name="Text Box 47"/>
          <p:cNvSpPr txBox="1">
            <a:spLocks noChangeArrowheads="1"/>
          </p:cNvSpPr>
          <p:nvPr/>
        </p:nvSpPr>
        <p:spPr bwMode="auto">
          <a:xfrm>
            <a:off x="3647728" y="2132856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一、低阶方阵的行列式的定义与计算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368" y="476672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楷体_GB2312" panose="02010609030101010101" charset="-122"/>
              </a:rPr>
              <a:t>主要内容</a:t>
            </a:r>
            <a:endParaRPr lang="zh-CN" altLang="en-US" sz="2800" b="1" dirty="0">
              <a:solidFill>
                <a:srgbClr val="C00000"/>
              </a:solidFill>
              <a:ea typeface="楷体_GB2312" panose="02010609030101010101" charset="-122"/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4295775" y="1185863"/>
          <a:ext cx="601345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222500" imgH="482600" progId="Equation.DSMT4">
                  <p:embed/>
                </p:oleObj>
              </mc:Choice>
              <mc:Fallback>
                <p:oleObj name="" r:id="rId1" imgW="2222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1185863"/>
                        <a:ext cx="601345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063750" y="1041400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57400" imgH="1536700" progId="Equation.3">
                  <p:embed/>
                </p:oleObj>
              </mc:Choice>
              <mc:Fallback>
                <p:oleObj name="" r:id="rId3" imgW="20574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041400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03475" y="49291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8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566989" y="2914650"/>
            <a:ext cx="4168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三阶行列式包括3!单项式的和</a:t>
            </a:r>
            <a:endParaRPr lang="zh-CN" altLang="zh-CN" sz="24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774826" y="3706813"/>
          <a:ext cx="4824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221230" imgH="203200" progId="Equation.DSMT4">
                  <p:embed/>
                </p:oleObj>
              </mc:Choice>
              <mc:Fallback>
                <p:oleObj name="" r:id="rId5" imgW="222123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706813"/>
                        <a:ext cx="4824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6672264" y="3562350"/>
          <a:ext cx="28082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735965" imgH="254000" progId="Equation.DSMT4">
                  <p:embed/>
                </p:oleObj>
              </mc:Choice>
              <mc:Fallback>
                <p:oleObj name="" r:id="rId7" imgW="735965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4" y="3562350"/>
                        <a:ext cx="28082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35189" y="4354514"/>
            <a:ext cx="6243637" cy="796925"/>
            <a:chOff x="0" y="0"/>
            <a:chExt cx="3933" cy="502"/>
          </a:xfrm>
        </p:grpSpPr>
        <p:graphicFrame>
          <p:nvGraphicFramePr>
            <p:cNvPr id="11281" name="Object 10"/>
            <p:cNvGraphicFramePr>
              <a:graphicFrameLocks noChangeAspect="1"/>
            </p:cNvGraphicFramePr>
            <p:nvPr/>
          </p:nvGraphicFramePr>
          <p:xfrm>
            <a:off x="0" y="91"/>
            <a:ext cx="50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342900" imgH="203200" progId="Equation.DSMT4">
                    <p:embed/>
                  </p:oleObj>
                </mc:Choice>
                <mc:Fallback>
                  <p:oleObj name="" r:id="rId9" imgW="342900" imgH="203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91"/>
                          <a:ext cx="50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1"/>
            <p:cNvGraphicFramePr>
              <a:graphicFrameLocks noChangeAspect="1"/>
            </p:cNvGraphicFramePr>
            <p:nvPr/>
          </p:nvGraphicFramePr>
          <p:xfrm>
            <a:off x="499" y="0"/>
            <a:ext cx="95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330200" imgH="228600" progId="Equation.DSMT4">
                    <p:embed/>
                  </p:oleObj>
                </mc:Choice>
                <mc:Fallback>
                  <p:oleObj name="" r:id="rId11" imgW="3302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0"/>
                          <a:ext cx="95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2"/>
            <p:cNvGraphicFramePr>
              <a:graphicFrameLocks noChangeAspect="1"/>
            </p:cNvGraphicFramePr>
            <p:nvPr/>
          </p:nvGraphicFramePr>
          <p:xfrm>
            <a:off x="1497" y="111"/>
            <a:ext cx="24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3" imgW="1663065" imgH="203200" progId="Equation.DSMT4">
                    <p:embed/>
                  </p:oleObj>
                </mc:Choice>
                <mc:Fallback>
                  <p:oleObj name="" r:id="rId13" imgW="1663065" imgH="203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11"/>
                          <a:ext cx="24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2208214" y="5157788"/>
          <a:ext cx="65103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804160" imgH="203200" progId="Equation.DSMT4">
                  <p:embed/>
                </p:oleObj>
              </mc:Choice>
              <mc:Fallback>
                <p:oleObj name="" r:id="rId15" imgW="2804160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5157788"/>
                        <a:ext cx="65103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4"/>
          <p:cNvGrpSpPr/>
          <p:nvPr/>
        </p:nvGrpSpPr>
        <p:grpSpPr bwMode="auto">
          <a:xfrm>
            <a:off x="2855914" y="5661025"/>
            <a:ext cx="2376487" cy="865188"/>
            <a:chOff x="0" y="0"/>
            <a:chExt cx="1497" cy="545"/>
          </a:xfrm>
        </p:grpSpPr>
        <p:graphicFrame>
          <p:nvGraphicFramePr>
            <p:cNvPr id="11279" name="Object 15"/>
            <p:cNvGraphicFramePr>
              <a:graphicFrameLocks noChangeAspect="1"/>
            </p:cNvGraphicFramePr>
            <p:nvPr/>
          </p:nvGraphicFramePr>
          <p:xfrm>
            <a:off x="544" y="91"/>
            <a:ext cx="45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7" imgW="139700" imgH="139700" progId="Equation.DSMT4">
                    <p:embed/>
                  </p:oleObj>
                </mc:Choice>
                <mc:Fallback>
                  <p:oleObj name="" r:id="rId17" imgW="139700" imgH="1397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91"/>
                          <a:ext cx="454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AutoShape 16"/>
            <p:cNvSpPr/>
            <p:nvPr/>
          </p:nvSpPr>
          <p:spPr bwMode="auto">
            <a:xfrm rot="-5400000">
              <a:off x="680" y="-680"/>
              <a:ext cx="137" cy="1497"/>
            </a:xfrm>
            <a:prstGeom prst="leftBrace">
              <a:avLst>
                <a:gd name="adj1" fmla="val 910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2" name="Group 17"/>
          <p:cNvGrpSpPr/>
          <p:nvPr/>
        </p:nvGrpSpPr>
        <p:grpSpPr bwMode="auto">
          <a:xfrm>
            <a:off x="6024564" y="5661025"/>
            <a:ext cx="2376487" cy="863600"/>
            <a:chOff x="0" y="0"/>
            <a:chExt cx="1497" cy="544"/>
          </a:xfrm>
        </p:grpSpPr>
        <p:graphicFrame>
          <p:nvGraphicFramePr>
            <p:cNvPr id="11277" name="Object 18"/>
            <p:cNvGraphicFramePr>
              <a:graphicFrameLocks noChangeAspect="1"/>
            </p:cNvGraphicFramePr>
            <p:nvPr/>
          </p:nvGraphicFramePr>
          <p:xfrm>
            <a:off x="544" y="214"/>
            <a:ext cx="45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9" imgW="139700" imgH="101600" progId="Equation.DSMT4">
                    <p:embed/>
                  </p:oleObj>
                </mc:Choice>
                <mc:Fallback>
                  <p:oleObj name="" r:id="rId19" imgW="139700" imgH="101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14"/>
                          <a:ext cx="45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AutoShape 19"/>
            <p:cNvSpPr/>
            <p:nvPr/>
          </p:nvSpPr>
          <p:spPr bwMode="auto">
            <a:xfrm rot="-5400000">
              <a:off x="680" y="-680"/>
              <a:ext cx="137" cy="1497"/>
            </a:xfrm>
            <a:prstGeom prst="leftBrace">
              <a:avLst>
                <a:gd name="adj1" fmla="val 910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055440" y="488019"/>
            <a:ext cx="9793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（3）每项的正负号都取决于位于不同行不同列的三个元素的下标排列．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67520" y="1569244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例如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855640" y="1569244"/>
          <a:ext cx="1165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245235" imgH="457200" progId="Equation.3">
                  <p:embed/>
                </p:oleObj>
              </mc:Choice>
              <mc:Fallback>
                <p:oleObj name="" r:id="rId1" imgW="1245235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569244"/>
                        <a:ext cx="1165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160547" y="1570555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列标排列的逆序数为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7696200" y="1565931"/>
          <a:ext cx="26241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18565" imgH="254000" progId="Equation.DSMT4">
                  <p:embed/>
                </p:oleObj>
              </mc:Choice>
              <mc:Fallback>
                <p:oleObj name="" r:id="rId3" imgW="1218565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565931"/>
                        <a:ext cx="262413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2951296" y="2974647"/>
          <a:ext cx="12684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59435" imgH="228600" progId="Equation.DSMT4">
                  <p:embed/>
                </p:oleObj>
              </mc:Choice>
              <mc:Fallback>
                <p:oleObj name="" r:id="rId5" imgW="559435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296" y="2974647"/>
                        <a:ext cx="1268412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452634" y="3056093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列标排列的逆序数为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8130242" y="3012903"/>
          <a:ext cx="25209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205865" imgH="254000" progId="Equation.DSMT4">
                  <p:embed/>
                </p:oleObj>
              </mc:Choice>
              <mc:Fallback>
                <p:oleObj name="" r:id="rId7" imgW="1205865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0242" y="3012903"/>
                        <a:ext cx="25209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219708" y="230631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偶排列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4384555" y="3756489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奇排列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6168008" y="2336334"/>
          <a:ext cx="990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16000" imgH="381000" progId="Equation.3">
                  <p:embed/>
                </p:oleObj>
              </mc:Choice>
              <mc:Fallback>
                <p:oleObj name="" r:id="rId9" imgW="1016000" imgH="38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008" y="2336334"/>
                        <a:ext cx="990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6240016" y="3756489"/>
          <a:ext cx="11207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469900" imgH="215900" progId="Equation.DSMT4">
                  <p:embed/>
                </p:oleObj>
              </mc:Choice>
              <mc:Fallback>
                <p:oleObj name="" r:id="rId11" imgW="4699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3756489"/>
                        <a:ext cx="11207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2185989" y="4508500"/>
          <a:ext cx="7818437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919730" imgH="711200" progId="Equation.DSMT4">
                  <p:embed/>
                </p:oleObj>
              </mc:Choice>
              <mc:Fallback>
                <p:oleObj name="" r:id="rId13" imgW="2919730" imgH="71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9" y="4508500"/>
                        <a:ext cx="7818437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7" grpId="0" autoUpdateAnimBg="0"/>
      <p:bldP spid="49160" grpId="0" autoUpdateAnimBg="0"/>
      <p:bldP spid="49162" grpId="0" autoUpdateAnimBg="0"/>
      <p:bldP spid="491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3352" y="342095"/>
            <a:ext cx="5400600" cy="550862"/>
          </a:xfr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zh-CN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阶行列式的定义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</a:t>
            </a:r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018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138363" y="5495776"/>
          <a:ext cx="7802562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416300" imgH="469900" progId="Equation.DSMT4">
                  <p:embed/>
                </p:oleObj>
              </mc:Choice>
              <mc:Fallback>
                <p:oleObj name="" r:id="rId1" imgW="34163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495776"/>
                        <a:ext cx="7802562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2995613" y="1004888"/>
          <a:ext cx="6484763" cy="394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667000" imgH="1778000" progId="Equation.DSMT4">
                  <p:embed/>
                </p:oleObj>
              </mc:Choice>
              <mc:Fallback>
                <p:oleObj name="Equation" r:id="rId3" imgW="2667000" imgH="177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1004888"/>
                        <a:ext cx="6484763" cy="3947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782888" y="5013176"/>
          <a:ext cx="2324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324100" imgH="482600" progId="Equation.3">
                  <p:embed/>
                </p:oleObj>
              </mc:Choice>
              <mc:Fallback>
                <p:oleObj name="" r:id="rId5" imgW="2324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13176"/>
                        <a:ext cx="2324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5130800" y="5013176"/>
          <a:ext cx="508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078095" imgH="482600" progId="Equation.3">
                  <p:embed/>
                </p:oleObj>
              </mc:Choice>
              <mc:Fallback>
                <p:oleObj name="" r:id="rId7" imgW="5078095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5013176"/>
                        <a:ext cx="508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03512" y="1004888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992314" y="1341438"/>
            <a:ext cx="3686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阶行列式的定义</a:t>
            </a: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2274889" y="2913063"/>
            <a:ext cx="5387975" cy="519112"/>
            <a:chOff x="0" y="0"/>
            <a:chExt cx="3394" cy="327"/>
          </a:xfrm>
        </p:grpSpPr>
        <p:sp>
          <p:nvSpPr>
            <p:cNvPr id="14353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3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Times New Roman" panose="02020603050405020304" pitchFamily="18" charset="0"/>
                </a:rPr>
                <a:t>1、      阶行列式是     项的代数和;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4" name="Object 5"/>
            <p:cNvGraphicFramePr>
              <a:graphicFrameLocks noChangeAspect="1"/>
            </p:cNvGraphicFramePr>
            <p:nvPr/>
          </p:nvGraphicFramePr>
          <p:xfrm>
            <a:off x="521" y="82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41300" imgH="254000" progId="Equation.3">
                    <p:embed/>
                  </p:oleObj>
                </mc:Choice>
                <mc:Fallback>
                  <p:oleObj name="" r:id="rId1" imgW="2413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2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Object 6"/>
            <p:cNvGraphicFramePr>
              <a:graphicFrameLocks noChangeAspect="1"/>
            </p:cNvGraphicFramePr>
            <p:nvPr/>
          </p:nvGraphicFramePr>
          <p:xfrm>
            <a:off x="1884" y="48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317500" imgH="317500" progId="Equation.3">
                    <p:embed/>
                  </p:oleObj>
                </mc:Choice>
                <mc:Fallback>
                  <p:oleObj name="" r:id="rId3" imgW="317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48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"/>
          <p:cNvGrpSpPr/>
          <p:nvPr/>
        </p:nvGrpSpPr>
        <p:grpSpPr bwMode="auto">
          <a:xfrm>
            <a:off x="2279650" y="3743325"/>
            <a:ext cx="7359650" cy="946150"/>
            <a:chOff x="0" y="0"/>
            <a:chExt cx="4636" cy="596"/>
          </a:xfrm>
        </p:grpSpPr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463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Times New Roman" panose="02020603050405020304" pitchFamily="18" charset="0"/>
                </a:rPr>
                <a:t>2、     阶行列式的每项都是位于不同行、不同列    个元素的乘积;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51" name="Object 9"/>
            <p:cNvGraphicFramePr>
              <a:graphicFrameLocks noChangeAspect="1"/>
            </p:cNvGraphicFramePr>
            <p:nvPr/>
          </p:nvGraphicFramePr>
          <p:xfrm>
            <a:off x="467" y="96"/>
            <a:ext cx="1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5" imgW="241300" imgH="254000" progId="Equation.3">
                    <p:embed/>
                  </p:oleObj>
                </mc:Choice>
                <mc:Fallback>
                  <p:oleObj name="" r:id="rId5" imgW="241300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" y="96"/>
                          <a:ext cx="13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0"/>
            <p:cNvGraphicFramePr>
              <a:graphicFrameLocks noChangeAspect="1"/>
            </p:cNvGraphicFramePr>
            <p:nvPr/>
          </p:nvGraphicFramePr>
          <p:xfrm>
            <a:off x="340" y="357"/>
            <a:ext cx="138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6" imgW="241300" imgH="254000" progId="Equation.3">
                    <p:embed/>
                  </p:oleObj>
                </mc:Choice>
                <mc:Fallback>
                  <p:oleObj name="" r:id="rId6" imgW="2413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57"/>
                          <a:ext cx="138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1"/>
          <p:cNvGrpSpPr/>
          <p:nvPr/>
        </p:nvGrpSpPr>
        <p:grpSpPr bwMode="auto">
          <a:xfrm>
            <a:off x="2279650" y="4895851"/>
            <a:ext cx="3594100" cy="519113"/>
            <a:chOff x="0" y="0"/>
            <a:chExt cx="2264" cy="327"/>
          </a:xfrm>
        </p:grpSpPr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1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Times New Roman" panose="02020603050405020304" pitchFamily="18" charset="0"/>
                </a:rPr>
                <a:t>3、  一阶行列式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1696" y="9"/>
            <a:ext cx="5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7" imgW="901700" imgH="482600" progId="Equation.3">
                    <p:embed/>
                  </p:oleObj>
                </mc:Choice>
                <mc:Fallback>
                  <p:oleObj name="" r:id="rId7" imgW="901700" imgH="482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9"/>
                          <a:ext cx="56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4"/>
          <p:cNvGrpSpPr/>
          <p:nvPr/>
        </p:nvGrpSpPr>
        <p:grpSpPr bwMode="auto">
          <a:xfrm>
            <a:off x="2274888" y="5486401"/>
            <a:ext cx="6646862" cy="620713"/>
            <a:chOff x="0" y="0"/>
            <a:chExt cx="4187" cy="391"/>
          </a:xfrm>
        </p:grpSpPr>
        <p:sp>
          <p:nvSpPr>
            <p:cNvPr id="14345" name="Text Box 15"/>
            <p:cNvSpPr txBox="1">
              <a:spLocks noChangeArrowheads="1"/>
            </p:cNvSpPr>
            <p:nvPr/>
          </p:nvSpPr>
          <p:spPr bwMode="auto">
            <a:xfrm>
              <a:off x="0" y="45"/>
              <a:ext cx="28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Times New Roman" panose="02020603050405020304" pitchFamily="18" charset="0"/>
                </a:rPr>
                <a:t>4、                          的符号为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6" name="Object 16"/>
            <p:cNvGraphicFramePr>
              <a:graphicFrameLocks noChangeAspect="1"/>
            </p:cNvGraphicFramePr>
            <p:nvPr/>
          </p:nvGraphicFramePr>
          <p:xfrm>
            <a:off x="512" y="59"/>
            <a:ext cx="12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2006600" imgH="482600" progId="Equation.3">
                    <p:embed/>
                  </p:oleObj>
                </mc:Choice>
                <mc:Fallback>
                  <p:oleObj name="" r:id="rId9" imgW="2006600" imgH="48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59"/>
                          <a:ext cx="126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17"/>
            <p:cNvGraphicFramePr>
              <a:graphicFrameLocks noChangeAspect="1"/>
            </p:cNvGraphicFramePr>
            <p:nvPr/>
          </p:nvGraphicFramePr>
          <p:xfrm>
            <a:off x="2809" y="0"/>
            <a:ext cx="137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1" imgW="977900" imgH="279400" progId="Equation.DSMT4">
                    <p:embed/>
                  </p:oleObj>
                </mc:Choice>
                <mc:Fallback>
                  <p:oleObj name="Equation" r:id="rId11" imgW="977900" imgH="279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0"/>
                          <a:ext cx="137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18"/>
          <p:cNvGraphicFramePr>
            <a:graphicFrameLocks noChangeAspect="1"/>
          </p:cNvGraphicFramePr>
          <p:nvPr/>
        </p:nvGraphicFramePr>
        <p:xfrm>
          <a:off x="5942014" y="238125"/>
          <a:ext cx="4427537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2057400" imgH="1295400" progId="Equation.DSMT4">
                  <p:embed/>
                </p:oleObj>
              </mc:Choice>
              <mc:Fallback>
                <p:oleObj name="" r:id="rId13" imgW="2057400" imgH="1295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4" y="238125"/>
                        <a:ext cx="4427537" cy="272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263352" y="385500"/>
            <a:ext cx="3775393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_GB2312" panose="02010609030101010101" charset="-122"/>
              </a:rPr>
              <a:t>二、三阶行列式的特点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623392" y="1134417"/>
            <a:ext cx="173156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二阶行列式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695400" y="3169620"/>
            <a:ext cx="173156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三阶行列式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711624" y="1022129"/>
          <a:ext cx="5461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928110" imgH="729615" progId="Equation.DSMT4">
                  <p:embed/>
                </p:oleObj>
              </mc:Choice>
              <mc:Fallback>
                <p:oleObj name="Equation" r:id="rId1" imgW="3928110" imgH="7296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022129"/>
                        <a:ext cx="5461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51984" y="2091883"/>
          <a:ext cx="4051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914650" imgH="373380" progId="Equation.DSMT4">
                  <p:embed/>
                </p:oleObj>
              </mc:Choice>
              <mc:Fallback>
                <p:oleObj name="Equation" r:id="rId3" imgW="2914650" imgH="3733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4" y="2091883"/>
                        <a:ext cx="40513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735236" y="3773590"/>
          <a:ext cx="20447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1469390" imgH="1133475" progId="Equation.DSMT4">
                  <p:embed/>
                </p:oleObj>
              </mc:Choice>
              <mc:Fallback>
                <p:oleObj name="Equation" r:id="rId5" imgW="1469390" imgH="11334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236" y="3773590"/>
                        <a:ext cx="20447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893606" y="4331982"/>
          <a:ext cx="878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210921600" imgH="10363200" progId="Equation.DSMT4">
                  <p:embed/>
                </p:oleObj>
              </mc:Choice>
              <mc:Fallback>
                <p:oleObj name="Equation" r:id="rId7" imgW="210921600" imgH="1036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606" y="4331982"/>
                        <a:ext cx="878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860404" y="4371946"/>
          <a:ext cx="8891026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9" imgW="204825600" imgH="10363200" progId="Equation.DSMT4">
                  <p:embed/>
                </p:oleObj>
              </mc:Choice>
              <mc:Fallback>
                <p:oleObj name="Equation" r:id="rId9" imgW="2048256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404" y="4371946"/>
                        <a:ext cx="8891026" cy="4318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859782" y="4997726"/>
          <a:ext cx="287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2870200" imgH="1041400" progId="Equation.DSMT4">
                  <p:embed/>
                </p:oleObj>
              </mc:Choice>
              <mc:Fallback>
                <p:oleObj name="Equation" r:id="rId11" imgW="2870200" imgH="1041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782" y="4997726"/>
                        <a:ext cx="2870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779988" y="5051896"/>
          <a:ext cx="292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3" imgW="2921000" imgH="1041400" progId="Equation.DSMT4">
                  <p:embed/>
                </p:oleObj>
              </mc:Choice>
              <mc:Fallback>
                <p:oleObj name="Equation" r:id="rId13" imgW="2921000" imgH="1041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988" y="5051896"/>
                        <a:ext cx="292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8843130" y="4981702"/>
          <a:ext cx="290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5" imgW="2908300" imgH="1041400" progId="Equation.DSMT4">
                  <p:embed/>
                </p:oleObj>
              </mc:Choice>
              <mc:Fallback>
                <p:oleObj name="Equation" r:id="rId15" imgW="2908300" imgH="1041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130" y="4981702"/>
                        <a:ext cx="2908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715444" y="2660039"/>
            <a:ext cx="745588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二阶行列式的特点：二阶行列式可用一阶行列式表示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2639616" y="6093296"/>
            <a:ext cx="7455887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三阶行列式的特点：三阶行列式可用二阶行列式表示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2"/>
          <p:cNvGrpSpPr/>
          <p:nvPr/>
        </p:nvGrpSpPr>
        <p:grpSpPr bwMode="auto">
          <a:xfrm>
            <a:off x="2257425" y="980728"/>
            <a:ext cx="7704138" cy="1408113"/>
            <a:chOff x="562" y="2448"/>
            <a:chExt cx="4853" cy="887"/>
          </a:xfrm>
        </p:grpSpPr>
        <p:sp>
          <p:nvSpPr>
            <p:cNvPr id="18450" name="Text Box 3"/>
            <p:cNvSpPr txBox="1">
              <a:spLocks noChangeArrowheads="1"/>
            </p:cNvSpPr>
            <p:nvPr/>
          </p:nvSpPr>
          <p:spPr bwMode="auto">
            <a:xfrm>
              <a:off x="562" y="2449"/>
              <a:ext cx="484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在    阶行列式中，把元素      所在的第    行和第    列划去后，留下来的            阶行列式叫做元素      的</a:t>
              </a: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余子式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，记作</a:t>
              </a:r>
              <a:endParaRPr kumimoji="1"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51" name="Object 8"/>
            <p:cNvGraphicFramePr>
              <a:graphicFrameLocks noChangeAspect="1"/>
            </p:cNvGraphicFramePr>
            <p:nvPr/>
          </p:nvGraphicFramePr>
          <p:xfrm>
            <a:off x="864" y="254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公式" r:id="rId1" imgW="241300" imgH="254000" progId="Equation.3">
                    <p:embed/>
                  </p:oleObj>
                </mc:Choice>
                <mc:Fallback>
                  <p:oleObj name="公式" r:id="rId1" imgW="2413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4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9"/>
            <p:cNvGraphicFramePr>
              <a:graphicFrameLocks noChangeAspect="1"/>
            </p:cNvGraphicFramePr>
            <p:nvPr/>
          </p:nvGraphicFramePr>
          <p:xfrm>
            <a:off x="3120" y="2448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公式" r:id="rId3" imgW="355600" imgH="494665" progId="Equation.3">
                    <p:embed/>
                  </p:oleObj>
                </mc:Choice>
                <mc:Fallback>
                  <p:oleObj name="公式" r:id="rId3" imgW="355600" imgH="4946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48"/>
                          <a:ext cx="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10"/>
            <p:cNvGraphicFramePr>
              <a:graphicFrameLocks noChangeAspect="1"/>
            </p:cNvGraphicFramePr>
            <p:nvPr/>
          </p:nvGraphicFramePr>
          <p:xfrm>
            <a:off x="4416" y="2496"/>
            <a:ext cx="10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5" imgW="165100" imgH="330200" progId="Equation.3">
                    <p:embed/>
                  </p:oleObj>
                </mc:Choice>
                <mc:Fallback>
                  <p:oleObj name="公式" r:id="rId5" imgW="165100" imgH="330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496"/>
                          <a:ext cx="10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11"/>
            <p:cNvGraphicFramePr>
              <a:graphicFrameLocks noChangeAspect="1"/>
            </p:cNvGraphicFramePr>
            <p:nvPr/>
          </p:nvGraphicFramePr>
          <p:xfrm>
            <a:off x="5232" y="2496"/>
            <a:ext cx="14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公式" r:id="rId7" imgW="228600" imgH="406400" progId="Equation.3">
                    <p:embed/>
                  </p:oleObj>
                </mc:Choice>
                <mc:Fallback>
                  <p:oleObj name="公式" r:id="rId7" imgW="228600" imgH="406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96"/>
                          <a:ext cx="14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12"/>
            <p:cNvGraphicFramePr>
              <a:graphicFrameLocks noChangeAspect="1"/>
            </p:cNvGraphicFramePr>
            <p:nvPr/>
          </p:nvGraphicFramePr>
          <p:xfrm>
            <a:off x="2744" y="2780"/>
            <a:ext cx="47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9" imgW="749300" imgH="330200" progId="Equation.3">
                    <p:embed/>
                  </p:oleObj>
                </mc:Choice>
                <mc:Fallback>
                  <p:oleObj name="公式" r:id="rId9" imgW="749300" imgH="330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780"/>
                          <a:ext cx="47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3"/>
            <p:cNvGraphicFramePr>
              <a:graphicFrameLocks noChangeAspect="1"/>
            </p:cNvGraphicFramePr>
            <p:nvPr/>
          </p:nvGraphicFramePr>
          <p:xfrm>
            <a:off x="5127" y="2723"/>
            <a:ext cx="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11" imgW="355600" imgH="494665" progId="Equation.3">
                    <p:embed/>
                  </p:oleObj>
                </mc:Choice>
                <mc:Fallback>
                  <p:oleObj name="公式" r:id="rId11" imgW="355600" imgH="4946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2723"/>
                          <a:ext cx="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7" name="Object 14"/>
            <p:cNvGraphicFramePr>
              <a:graphicFrameLocks noChangeAspect="1"/>
            </p:cNvGraphicFramePr>
            <p:nvPr/>
          </p:nvGraphicFramePr>
          <p:xfrm>
            <a:off x="2256" y="3024"/>
            <a:ext cx="4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12" imgW="673100" imgH="495300" progId="Equation.3">
                    <p:embed/>
                  </p:oleObj>
                </mc:Choice>
                <mc:Fallback>
                  <p:oleObj name="公式" r:id="rId12" imgW="673100" imgH="495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024"/>
                          <a:ext cx="4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8" name="Line 11"/>
            <p:cNvSpPr>
              <a:spLocks noChangeShapeType="1"/>
            </p:cNvSpPr>
            <p:nvPr/>
          </p:nvSpPr>
          <p:spPr bwMode="auto">
            <a:xfrm>
              <a:off x="834" y="3277"/>
              <a:ext cx="7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16492" name="Object 2"/>
          <p:cNvGraphicFramePr>
            <a:graphicFrameLocks noChangeAspect="1"/>
          </p:cNvGraphicFramePr>
          <p:nvPr/>
        </p:nvGraphicFramePr>
        <p:xfrm>
          <a:off x="2351584" y="2503281"/>
          <a:ext cx="3213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4" imgW="3213100" imgH="546100" progId="Equation.3">
                  <p:embed/>
                </p:oleObj>
              </mc:Choice>
              <mc:Fallback>
                <p:oleObj name="Equation" r:id="rId14" imgW="3213100" imgH="54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503281"/>
                        <a:ext cx="32131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3"/>
          <p:cNvGrpSpPr/>
          <p:nvPr/>
        </p:nvGrpSpPr>
        <p:grpSpPr bwMode="auto">
          <a:xfrm>
            <a:off x="5784851" y="2551113"/>
            <a:ext cx="4735513" cy="528638"/>
            <a:chOff x="1166" y="3347"/>
            <a:chExt cx="2983" cy="333"/>
          </a:xfrm>
        </p:grpSpPr>
        <p:sp>
          <p:nvSpPr>
            <p:cNvPr id="18448" name="Text Box 14"/>
            <p:cNvSpPr txBox="1">
              <a:spLocks noChangeArrowheads="1"/>
            </p:cNvSpPr>
            <p:nvPr/>
          </p:nvSpPr>
          <p:spPr bwMode="auto">
            <a:xfrm>
              <a:off x="1166" y="3353"/>
              <a:ext cx="29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叫做元素       的</a:t>
              </a: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代数余子式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．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9" name="Object 7"/>
            <p:cNvGraphicFramePr>
              <a:graphicFrameLocks noChangeAspect="1"/>
            </p:cNvGraphicFramePr>
            <p:nvPr/>
          </p:nvGraphicFramePr>
          <p:xfrm>
            <a:off x="2178" y="3347"/>
            <a:ext cx="33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公式" r:id="rId16" imgW="355600" imgH="494665" progId="Equation.3">
                    <p:embed/>
                  </p:oleObj>
                </mc:Choice>
                <mc:Fallback>
                  <p:oleObj name="公式" r:id="rId16" imgW="355600" imgH="49466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8" y="3347"/>
                          <a:ext cx="33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6496" name="Line 16"/>
          <p:cNvSpPr>
            <a:spLocks noChangeShapeType="1"/>
          </p:cNvSpPr>
          <p:nvPr/>
        </p:nvSpPr>
        <p:spPr bwMode="auto">
          <a:xfrm>
            <a:off x="8375650" y="3140968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497" name="Text Box 17"/>
          <p:cNvSpPr txBox="1">
            <a:spLocks noChangeArrowheads="1"/>
          </p:cNvSpPr>
          <p:nvPr/>
        </p:nvSpPr>
        <p:spPr bwMode="auto">
          <a:xfrm>
            <a:off x="2241551" y="2996952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916498" name="Object 3"/>
          <p:cNvGraphicFramePr>
            <a:graphicFrameLocks noChangeAspect="1"/>
          </p:cNvGraphicFramePr>
          <p:nvPr/>
        </p:nvGraphicFramePr>
        <p:xfrm>
          <a:off x="2851150" y="3073152"/>
          <a:ext cx="3619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17" imgW="3619500" imgH="2209800" progId="Equation.3">
                  <p:embed/>
                </p:oleObj>
              </mc:Choice>
              <mc:Fallback>
                <p:oleObj name="公式" r:id="rId17" imgW="3619500" imgH="220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073152"/>
                        <a:ext cx="3619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6499" name="Line 19"/>
          <p:cNvSpPr>
            <a:spLocks noChangeShapeType="1"/>
          </p:cNvSpPr>
          <p:nvPr/>
        </p:nvSpPr>
        <p:spPr bwMode="auto">
          <a:xfrm>
            <a:off x="3689350" y="3987552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6500" name="Line 20"/>
          <p:cNvSpPr>
            <a:spLocks noChangeShapeType="1"/>
          </p:cNvSpPr>
          <p:nvPr/>
        </p:nvSpPr>
        <p:spPr bwMode="auto">
          <a:xfrm flipV="1">
            <a:off x="5448300" y="3158877"/>
            <a:ext cx="0" cy="1981200"/>
          </a:xfrm>
          <a:prstGeom prst="line">
            <a:avLst/>
          </a:prstGeom>
          <a:noFill/>
          <a:ln w="28575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6501" name="Object 4"/>
          <p:cNvGraphicFramePr>
            <a:graphicFrameLocks noChangeAspect="1"/>
          </p:cNvGraphicFramePr>
          <p:nvPr/>
        </p:nvGraphicFramePr>
        <p:xfrm>
          <a:off x="6813550" y="3377952"/>
          <a:ext cx="3162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9" imgW="3162300" imgH="1511300" progId="Equation.3">
                  <p:embed/>
                </p:oleObj>
              </mc:Choice>
              <mc:Fallback>
                <p:oleObj name="Equation" r:id="rId19" imgW="31623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377952"/>
                        <a:ext cx="3162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502" name="Object 5"/>
          <p:cNvGraphicFramePr>
            <a:graphicFrameLocks noChangeAspect="1"/>
          </p:cNvGraphicFramePr>
          <p:nvPr/>
        </p:nvGraphicFramePr>
        <p:xfrm>
          <a:off x="2736850" y="5511552"/>
          <a:ext cx="2628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1" imgW="2628900" imgH="508000" progId="Equation.3">
                  <p:embed/>
                </p:oleObj>
              </mc:Choice>
              <mc:Fallback>
                <p:oleObj name="Equation" r:id="rId21" imgW="2628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5511552"/>
                        <a:ext cx="2628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6503" name="Object 6"/>
          <p:cNvGraphicFramePr>
            <a:graphicFrameLocks noChangeAspect="1"/>
          </p:cNvGraphicFramePr>
          <p:nvPr/>
        </p:nvGraphicFramePr>
        <p:xfrm>
          <a:off x="5403850" y="5587752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3" imgW="1269365" imgH="431800" progId="Equation.3">
                  <p:embed/>
                </p:oleObj>
              </mc:Choice>
              <mc:Fallback>
                <p:oleObj name="Equation" r:id="rId23" imgW="12693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5587752"/>
                        <a:ext cx="127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Rectangle 24"/>
          <p:cNvSpPr>
            <a:spLocks noGrp="1" noChangeArrowheads="1"/>
          </p:cNvSpPr>
          <p:nvPr>
            <p:ph type="title"/>
          </p:nvPr>
        </p:nvSpPr>
        <p:spPr>
          <a:xfrm>
            <a:off x="263352" y="404664"/>
            <a:ext cx="3446462" cy="611189"/>
          </a:xfrm>
          <a:noFill/>
          <a:ln>
            <a:solidFill>
              <a:schemeClr val="accent2"/>
            </a:solidFill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余子式与代数余子式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6505" name="Oval 25"/>
          <p:cNvSpPr>
            <a:spLocks noChangeArrowheads="1"/>
          </p:cNvSpPr>
          <p:nvPr/>
        </p:nvSpPr>
        <p:spPr bwMode="auto">
          <a:xfrm>
            <a:off x="5087938" y="3735140"/>
            <a:ext cx="576262" cy="504825"/>
          </a:xfrm>
          <a:prstGeom prst="ellipse">
            <a:avLst/>
          </a:prstGeom>
          <a:noFill/>
          <a:ln w="38100">
            <a:solidFill>
              <a:srgbClr val="FF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97" grpId="0" autoUpdateAnimBg="0"/>
      <p:bldP spid="91650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2609850" y="838200"/>
          <a:ext cx="3556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556000" imgH="2057400" progId="Equation.3">
                  <p:embed/>
                </p:oleObj>
              </mc:Choice>
              <mc:Fallback>
                <p:oleObj name="Equation" r:id="rId1" imgW="355600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838200"/>
                        <a:ext cx="3556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07" name="Line 3"/>
          <p:cNvSpPr>
            <a:spLocks noChangeShapeType="1"/>
          </p:cNvSpPr>
          <p:nvPr/>
        </p:nvSpPr>
        <p:spPr bwMode="auto">
          <a:xfrm>
            <a:off x="3429000" y="1143000"/>
            <a:ext cx="2590800" cy="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7508" name="Line 4"/>
          <p:cNvSpPr>
            <a:spLocks noChangeShapeType="1"/>
          </p:cNvSpPr>
          <p:nvPr/>
        </p:nvSpPr>
        <p:spPr bwMode="auto">
          <a:xfrm>
            <a:off x="4267200" y="838200"/>
            <a:ext cx="0" cy="2133600"/>
          </a:xfrm>
          <a:prstGeom prst="line">
            <a:avLst/>
          </a:prstGeom>
          <a:noFill/>
          <a:ln w="38100" cap="rnd">
            <a:solidFill>
              <a:srgbClr val="FF0066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17509" name="Object 3"/>
          <p:cNvGraphicFramePr>
            <a:graphicFrameLocks noChangeAspect="1"/>
          </p:cNvGraphicFramePr>
          <p:nvPr/>
        </p:nvGraphicFramePr>
        <p:xfrm>
          <a:off x="6648450" y="1219200"/>
          <a:ext cx="3111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111500" imgH="1536700" progId="Equation.3">
                  <p:embed/>
                </p:oleObj>
              </mc:Choice>
              <mc:Fallback>
                <p:oleObj name="Equation" r:id="rId3" imgW="31115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1219200"/>
                        <a:ext cx="3111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10" name="Object 4"/>
          <p:cNvGraphicFramePr>
            <a:graphicFrameLocks noChangeAspect="1"/>
          </p:cNvGraphicFramePr>
          <p:nvPr/>
        </p:nvGraphicFramePr>
        <p:xfrm>
          <a:off x="2667000" y="2971800"/>
          <a:ext cx="257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578100" imgH="495300" progId="Equation.3">
                  <p:embed/>
                </p:oleObj>
              </mc:Choice>
              <mc:Fallback>
                <p:oleObj name="Equation" r:id="rId5" imgW="25781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971800"/>
                        <a:ext cx="2578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11" name="Object 5"/>
          <p:cNvGraphicFramePr>
            <a:graphicFrameLocks noChangeAspect="1"/>
          </p:cNvGraphicFramePr>
          <p:nvPr/>
        </p:nvGraphicFramePr>
        <p:xfrm>
          <a:off x="5334000" y="30480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57300" imgH="419100" progId="Equation.3">
                  <p:embed/>
                </p:oleObj>
              </mc:Choice>
              <mc:Fallback>
                <p:oleObj name="Equation" r:id="rId7" imgW="12573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0480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2" name="Line 8"/>
          <p:cNvSpPr>
            <a:spLocks noChangeShapeType="1"/>
          </p:cNvSpPr>
          <p:nvPr/>
        </p:nvSpPr>
        <p:spPr bwMode="auto">
          <a:xfrm>
            <a:off x="3200400" y="2743200"/>
            <a:ext cx="2971800" cy="0"/>
          </a:xfrm>
          <a:prstGeom prst="line">
            <a:avLst/>
          </a:prstGeom>
          <a:noFill/>
          <a:ln w="38100" cap="rnd">
            <a:solidFill>
              <a:srgbClr val="3333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7513" name="Line 9"/>
          <p:cNvSpPr>
            <a:spLocks noChangeShapeType="1"/>
          </p:cNvSpPr>
          <p:nvPr/>
        </p:nvSpPr>
        <p:spPr bwMode="auto">
          <a:xfrm>
            <a:off x="5791200" y="762000"/>
            <a:ext cx="0" cy="2209800"/>
          </a:xfrm>
          <a:prstGeom prst="line">
            <a:avLst/>
          </a:prstGeom>
          <a:noFill/>
          <a:ln w="28575" cap="rnd">
            <a:solidFill>
              <a:srgbClr val="3333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17514" name="Object 6"/>
          <p:cNvGraphicFramePr>
            <a:graphicFrameLocks noChangeAspect="1"/>
          </p:cNvGraphicFramePr>
          <p:nvPr/>
        </p:nvGraphicFramePr>
        <p:xfrm>
          <a:off x="2734469" y="3533774"/>
          <a:ext cx="3124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124200" imgH="1536700" progId="Equation.3">
                  <p:embed/>
                </p:oleObj>
              </mc:Choice>
              <mc:Fallback>
                <p:oleObj name="Equation" r:id="rId9" imgW="31242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4469" y="3533774"/>
                        <a:ext cx="3124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7515" name="Object 7"/>
          <p:cNvGraphicFramePr>
            <a:graphicFrameLocks noChangeAspect="1"/>
          </p:cNvGraphicFramePr>
          <p:nvPr/>
        </p:nvGraphicFramePr>
        <p:xfrm>
          <a:off x="6019800" y="4038600"/>
          <a:ext cx="360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3606800" imgH="495300" progId="Equation.3">
                  <p:embed/>
                </p:oleObj>
              </mc:Choice>
              <mc:Fallback>
                <p:oleObj name="Equation" r:id="rId11" imgW="36068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3606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7517" name="Oval 13"/>
          <p:cNvSpPr>
            <a:spLocks noChangeArrowheads="1"/>
          </p:cNvSpPr>
          <p:nvPr/>
        </p:nvSpPr>
        <p:spPr bwMode="auto">
          <a:xfrm>
            <a:off x="4008438" y="908051"/>
            <a:ext cx="576262" cy="504825"/>
          </a:xfrm>
          <a:prstGeom prst="ellipse">
            <a:avLst/>
          </a:prstGeom>
          <a:noFill/>
          <a:ln w="38100">
            <a:solidFill>
              <a:srgbClr val="FF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17518" name="Oval 14"/>
          <p:cNvSpPr>
            <a:spLocks noChangeArrowheads="1"/>
          </p:cNvSpPr>
          <p:nvPr/>
        </p:nvSpPr>
        <p:spPr bwMode="auto">
          <a:xfrm>
            <a:off x="5448301" y="2492376"/>
            <a:ext cx="576263" cy="504825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07368" y="5246983"/>
                <a:ext cx="8026556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行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列式的每个元素分别对应着一个余子式和一代数余子式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5246983"/>
                <a:ext cx="8026556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4" t="-133" r="6" b="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407368" y="5733222"/>
            <a:ext cx="1173730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一个元素的余子式及代数余子式与该元素的大小没有关系，只与该元素的位置有关系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1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17" grpId="0" animBg="1"/>
      <p:bldP spid="917518" grpId="0" animBg="1"/>
      <p:bldP spid="18" grpId="0" animBg="1"/>
      <p:bldP spid="7" grpId="0" animBg="1"/>
      <p:bldP spid="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983432" y="540048"/>
            <a:ext cx="1731564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二阶行列式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289425" y="357188"/>
          <a:ext cx="5384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873500" imgH="729615" progId="Equation.DSMT4">
                  <p:embed/>
                </p:oleObj>
              </mc:Choice>
              <mc:Fallback>
                <p:oleObj name="Equation" r:id="rId1" imgW="3873500" imgH="7296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57188"/>
                        <a:ext cx="53848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596188" y="1285875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9377600" imgH="10363200" progId="Equation.DSMT4">
                  <p:embed/>
                </p:oleObj>
              </mc:Choice>
              <mc:Fallback>
                <p:oleObj name="Equation" r:id="rId3" imgW="493776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285875"/>
                        <a:ext cx="2057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03580" y="1627880"/>
            <a:ext cx="1731564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三阶行列式</a:t>
            </a:r>
            <a:endParaRPr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2024063" y="2357438"/>
          <a:ext cx="20447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469390" imgH="1133475" progId="Equation.DSMT4">
                  <p:embed/>
                </p:oleObj>
              </mc:Choice>
              <mc:Fallback>
                <p:oleObj name="Equation" r:id="rId5" imgW="1469390" imgH="11334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357438"/>
                        <a:ext cx="20447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186238" y="2571750"/>
          <a:ext cx="532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" imgW="5321300" imgH="990600" progId="Equation.DSMT4">
                  <p:embed/>
                </p:oleObj>
              </mc:Choice>
              <mc:Fallback>
                <p:oleObj name="Equation" r:id="rId7" imgW="5321300" imgH="990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2571750"/>
                        <a:ext cx="5321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219575" y="3643313"/>
          <a:ext cx="287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2870200" imgH="1041400" progId="Equation.DSMT4">
                  <p:embed/>
                </p:oleObj>
              </mc:Choice>
              <mc:Fallback>
                <p:oleObj name="Equation" r:id="rId9" imgW="2870200" imgH="1041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643313"/>
                        <a:ext cx="2870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999288" y="3714750"/>
          <a:ext cx="2921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1" imgW="2921000" imgH="1041400" progId="Equation.DSMT4">
                  <p:embed/>
                </p:oleObj>
              </mc:Choice>
              <mc:Fallback>
                <p:oleObj name="Equation" r:id="rId11" imgW="2921000" imgH="1041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3714750"/>
                        <a:ext cx="29210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7213600" y="4786313"/>
          <a:ext cx="2908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3" imgW="2908300" imgH="1041400" progId="Equation.DSMT4">
                  <p:embed/>
                </p:oleObj>
              </mc:Choice>
              <mc:Fallback>
                <p:oleObj name="Equation" r:id="rId13" imgW="2908300" imgH="1041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4786313"/>
                        <a:ext cx="2908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183871" y="5791976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5" imgW="76809600" imgH="10363200" progId="Equation.DSMT4">
                  <p:embed/>
                </p:oleObj>
              </mc:Choice>
              <mc:Fallback>
                <p:oleObj name="Equation" r:id="rId15" imgW="768096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871" y="5791976"/>
                        <a:ext cx="3200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810250" y="1928814"/>
            <a:ext cx="2276585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行列式按第一行展开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4" name="左右箭头标注 13"/>
          <p:cNvSpPr>
            <a:spLocks noChangeArrowheads="1"/>
          </p:cNvSpPr>
          <p:nvPr/>
        </p:nvSpPr>
        <p:spPr bwMode="auto">
          <a:xfrm rot="17795380">
            <a:off x="4627563" y="3290888"/>
            <a:ext cx="4313238" cy="500063"/>
          </a:xfrm>
          <a:prstGeom prst="leftRightArrowCallout">
            <a:avLst>
              <a:gd name="adj1" fmla="val 25000"/>
              <a:gd name="adj2" fmla="val 25000"/>
              <a:gd name="adj3" fmla="val 24998"/>
              <a:gd name="adj4" fmla="val 48120"/>
            </a:avLst>
          </a:prstGeom>
          <a:noFill/>
          <a:ln w="19050" algn="ctr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endParaRPr lang="zh-CN" altLang="en-US"/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3" grpId="0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/>
          <p:cNvSpPr>
            <a:spLocks noChangeArrowheads="1"/>
          </p:cNvSpPr>
          <p:nvPr/>
        </p:nvSpPr>
        <p:spPr bwMode="auto">
          <a:xfrm>
            <a:off x="551384" y="265768"/>
            <a:ext cx="4873450" cy="5232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行列式可按其它行或者列展开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309813" y="1214438"/>
          <a:ext cx="5245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770630" imgH="729615" progId="Equation.DSMT4">
                  <p:embed/>
                </p:oleObj>
              </mc:Choice>
              <mc:Fallback>
                <p:oleObj name="Equation" r:id="rId1" imgW="3770630" imgH="72961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1214438"/>
                        <a:ext cx="52451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81313" y="2714625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489710" imgH="311785" progId="Equation.DSMT4">
                  <p:embed/>
                </p:oleObj>
              </mc:Choice>
              <mc:Fallback>
                <p:oleObj name="Equation" r:id="rId3" imgW="1489710" imgH="31178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2714625"/>
                        <a:ext cx="2070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43213" y="3571875"/>
          <a:ext cx="213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534160" imgH="311785" progId="Equation.DSMT4">
                  <p:embed/>
                </p:oleObj>
              </mc:Choice>
              <mc:Fallback>
                <p:oleObj name="Equation" r:id="rId5" imgW="1534160" imgH="3117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571875"/>
                        <a:ext cx="2133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36863" y="4429125"/>
          <a:ext cx="214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1544320" imgH="311785" progId="Equation.DSMT4">
                  <p:embed/>
                </p:oleObj>
              </mc:Choice>
              <mc:Fallback>
                <p:oleObj name="Equation" r:id="rId7" imgW="1544320" imgH="3117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429125"/>
                        <a:ext cx="2146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096250" y="1428751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按第一行展开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95939" y="2714626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按第一列展开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566798" y="3567054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按第二列展开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584006" y="4383087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按第二行展开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775520" y="5527673"/>
            <a:ext cx="6648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对三阶行列式同样可以按其任意行列展开</a:t>
            </a:r>
            <a:endParaRPr lang="zh-CN" altLang="en-US" dirty="0">
              <a:solidFill>
                <a:srgbClr val="00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/>
      <p:bldP spid="11" grpId="0"/>
      <p:bldP spid="12" grpId="0"/>
      <p:bldP spid="13" grpId="0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695400" y="1484784"/>
            <a:ext cx="10585176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+mn-ea"/>
                <a:ea typeface="+mn-ea"/>
              </a:rPr>
              <a:t>一个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n-ea"/>
                <a:ea typeface="+mn-ea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的行列式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记为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|A|</a:t>
            </a:r>
            <a:r>
              <a:rPr lang="zh-CN" altLang="en-US" sz="2800" b="1" dirty="0">
                <a:latin typeface="+mn-ea"/>
                <a:ea typeface="+mn-ea"/>
              </a:rPr>
              <a:t>，是一个与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对应的数量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它可如下递归定义：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2184400" y="2882379"/>
          <a:ext cx="664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59410400" imgH="25603200" progId="Equation.DSMT4">
                  <p:embed/>
                </p:oleObj>
              </mc:Choice>
              <mc:Fallback>
                <p:oleObj name="Equation" r:id="rId1" imgW="159410400" imgH="256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882379"/>
                        <a:ext cx="6642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464152" y="5373216"/>
          <a:ext cx="389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2804795" imgH="273685" progId="Equation.DSMT4">
                  <p:embed/>
                </p:oleObj>
              </mc:Choice>
              <mc:Fallback>
                <p:oleObj name="Equation" r:id="rId3" imgW="2804795" imgH="27368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5373216"/>
                        <a:ext cx="3898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67408" y="4424716"/>
          <a:ext cx="782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87756800" imgH="12801600" progId="Equation.DSMT4">
                  <p:embed/>
                </p:oleObj>
              </mc:Choice>
              <mc:Fallback>
                <p:oleObj name="Equation" r:id="rId5" imgW="187756800" imgH="1280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424716"/>
                        <a:ext cx="782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1344" y="420723"/>
            <a:ext cx="5328592" cy="5508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lang="zh-CN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阶行列式的定义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（二）</a:t>
            </a:r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707" y="528985"/>
            <a:ext cx="5256213" cy="739775"/>
          </a:xfrm>
          <a:prstGeom prst="rect">
            <a:avLst/>
          </a:prstGeom>
          <a:solidFill>
            <a:srgbClr val="FFC000"/>
          </a:solidFill>
          <a:ln>
            <a:solidFill>
              <a:srgbClr val="0000FF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zh-CN" sz="3600" b="1" i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3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</a:t>
            </a:r>
            <a:r>
              <a:rPr lang="zh-CN" altLang="en-US" sz="3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形式上的</a:t>
            </a:r>
            <a:r>
              <a:rPr lang="zh-CN" altLang="zh-CN" sz="3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zh-CN" sz="36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3271838" y="1663700"/>
          <a:ext cx="2667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4688800" imgH="4876800" progId="Equation.DSMT4">
                  <p:embed/>
                </p:oleObj>
              </mc:Choice>
              <mc:Fallback>
                <p:oleObj name="Equation" r:id="rId1" imgW="246888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1663700"/>
                        <a:ext cx="2667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774825" y="1628776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形式上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774825" y="4406185"/>
          <a:ext cx="688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1485600" imgH="9448800" progId="Equation.DSMT4">
                  <p:embed/>
                </p:oleObj>
              </mc:Choice>
              <mc:Fallback>
                <p:oleObj name="Equation" r:id="rId3" imgW="1514856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06185"/>
                        <a:ext cx="6883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359696" y="2330747"/>
          <a:ext cx="6167437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2542400" imgH="22555200" progId="Equation.DSMT4">
                  <p:embed/>
                </p:oleObj>
              </mc:Choice>
              <mc:Fallback>
                <p:oleObj name="Equation" r:id="rId5" imgW="72542400" imgH="22555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2330747"/>
                        <a:ext cx="6167437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847528" y="5215950"/>
            <a:ext cx="5976938" cy="588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问题: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n</a:t>
            </a: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阶行列式的值如何定义?</a:t>
            </a:r>
            <a:endParaRPr lang="zh-CN" altLang="zh-CN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51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2168082" y="1916832"/>
          <a:ext cx="9145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16408000" imgH="10058400" progId="Equation.DSMT4">
                  <p:embed/>
                </p:oleObj>
              </mc:Choice>
              <mc:Fallback>
                <p:oleObj name="Equation" r:id="rId1" imgW="216408000" imgH="1005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82" y="1916832"/>
                        <a:ext cx="9145588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929135" y="4521054"/>
          <a:ext cx="683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63982400" imgH="11582400" progId="Equation.DSMT4">
                  <p:embed/>
                </p:oleObj>
              </mc:Choice>
              <mc:Fallback>
                <p:oleObj name="Equation" r:id="rId3" imgW="163982400" imgH="115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135" y="4521054"/>
                        <a:ext cx="683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3392" y="892894"/>
            <a:ext cx="1811714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8202" y="892894"/>
            <a:ext cx="29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行列式展开定理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927648" y="3175000"/>
          <a:ext cx="7032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66420800" imgH="12192000" progId="Equation.DSMT4">
                  <p:embed/>
                </p:oleObj>
              </mc:Choice>
              <mc:Fallback>
                <p:oleObj name="Equation" r:id="rId5" imgW="166420800" imgH="12192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3175000"/>
                        <a:ext cx="703262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9" name="Object 6"/>
          <p:cNvGraphicFramePr>
            <a:graphicFrameLocks noChangeAspect="1"/>
          </p:cNvGraphicFramePr>
          <p:nvPr/>
        </p:nvGraphicFramePr>
        <p:xfrm>
          <a:off x="6381750" y="1706240"/>
          <a:ext cx="2628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628900" imgH="2082800" progId="Equation.DSMT4">
                  <p:embed/>
                </p:oleObj>
              </mc:Choice>
              <mc:Fallback>
                <p:oleObj name="Equation" r:id="rId1" imgW="2628900" imgH="208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1706240"/>
                        <a:ext cx="2628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095500" y="2271391"/>
            <a:ext cx="37769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1" dirty="0"/>
              <a:t>    </a:t>
            </a:r>
            <a:r>
              <a:rPr lang="zh-CN" altLang="en-US" b="1" dirty="0">
                <a:solidFill>
                  <a:schemeClr val="tx2"/>
                </a:solidFill>
              </a:rPr>
              <a:t>计算上三角行列式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384" y="404664"/>
            <a:ext cx="3775393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一些特殊行列式的计算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Text Box 2"/>
          <p:cNvSpPr txBox="1">
            <a:spLocks noChangeArrowheads="1"/>
          </p:cNvSpPr>
          <p:nvPr/>
        </p:nvSpPr>
        <p:spPr bwMode="auto">
          <a:xfrm>
            <a:off x="3352800" y="8382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分析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4381500" y="857251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选择含最多零元的行展开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/>
        </p:nvGraphicFramePr>
        <p:xfrm>
          <a:off x="2387600" y="2565400"/>
          <a:ext cx="166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663700" imgH="482600" progId="Equation.DSMT4">
                  <p:embed/>
                </p:oleObj>
              </mc:Choice>
              <mc:Fallback>
                <p:oleObj name="Equation" r:id="rId1" imgW="16637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565400"/>
                        <a:ext cx="1663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7"/>
          <p:cNvGraphicFramePr>
            <a:graphicFrameLocks noChangeAspect="1"/>
          </p:cNvGraphicFramePr>
          <p:nvPr/>
        </p:nvGraphicFramePr>
        <p:xfrm>
          <a:off x="2744788" y="4364038"/>
          <a:ext cx="3175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175000" imgH="2082800" progId="Equation.DSMT4">
                  <p:embed/>
                </p:oleObj>
              </mc:Choice>
              <mc:Fallback>
                <p:oleObj name="Equation" r:id="rId3" imgW="3175000" imgH="208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4364038"/>
                        <a:ext cx="3175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Object 8"/>
          <p:cNvGraphicFramePr>
            <a:graphicFrameLocks noChangeAspect="1"/>
          </p:cNvGraphicFramePr>
          <p:nvPr/>
        </p:nvGraphicFramePr>
        <p:xfrm>
          <a:off x="6173788" y="5214938"/>
          <a:ext cx="187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879600" imgH="431800" progId="Equation.DSMT4">
                  <p:embed/>
                </p:oleObj>
              </mc:Choice>
              <mc:Fallback>
                <p:oleObj name="Equation" r:id="rId5" imgW="1879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5214938"/>
                        <a:ext cx="187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13"/>
          <p:cNvSpPr txBox="1">
            <a:spLocks noChangeArrowheads="1"/>
          </p:cNvSpPr>
          <p:nvPr/>
        </p:nvSpPr>
        <p:spPr bwMode="auto">
          <a:xfrm>
            <a:off x="2438400" y="8382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anose="02010609060101010101" pitchFamily="49" charset="-122"/>
              </a:rPr>
              <a:t>解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3452813" y="4714875"/>
            <a:ext cx="22098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4083050" y="1779588"/>
          <a:ext cx="4216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216400" imgH="2133600" progId="Equation.DSMT4">
                  <p:embed/>
                </p:oleObj>
              </mc:Choice>
              <mc:Fallback>
                <p:oleObj name="Equation" r:id="rId7" imgW="4216400" imgH="213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1779588"/>
                        <a:ext cx="42164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8531225" y="2720975"/>
          <a:ext cx="196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968500" imgH="393700" progId="Equation.DSMT4">
                  <p:embed/>
                </p:oleObj>
              </mc:Choice>
              <mc:Fallback>
                <p:oleObj name="Equation" r:id="rId9" imgW="1968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225" y="2720975"/>
                        <a:ext cx="196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1703512" y="317600"/>
            <a:ext cx="632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/>
              <a:t>同理可得</a:t>
            </a:r>
            <a:r>
              <a:rPr lang="zh-CN" altLang="en-US" b="1">
                <a:solidFill>
                  <a:schemeClr val="tx2"/>
                </a:solidFill>
                <a:ea typeface="黑体" panose="02010609060101010101" pitchFamily="49" charset="-122"/>
              </a:rPr>
              <a:t>下三角行列式</a:t>
            </a:r>
            <a:endParaRPr lang="zh-CN" altLang="en-US" b="1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1932112" y="962719"/>
          <a:ext cx="4318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318000" imgH="2082800" progId="Equation.DSMT4">
                  <p:embed/>
                </p:oleObj>
              </mc:Choice>
              <mc:Fallback>
                <p:oleObj name="Equation" r:id="rId1" imgW="4318000" imgH="2082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112" y="962719"/>
                        <a:ext cx="4318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"/>
          <p:cNvGraphicFramePr>
            <a:graphicFrameLocks noChangeAspect="1"/>
          </p:cNvGraphicFramePr>
          <p:nvPr/>
        </p:nvGraphicFramePr>
        <p:xfrm>
          <a:off x="6600056" y="1700808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981200" imgH="431800" progId="Equation.DSMT4">
                  <p:embed/>
                </p:oleObj>
              </mc:Choice>
              <mc:Fallback>
                <p:oleObj name="Equation" r:id="rId3" imgW="1981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1700808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2432175" y="1099244"/>
            <a:ext cx="3657600" cy="1905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775520" y="3323332"/>
          <a:ext cx="755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556500" imgH="393700" progId="Equation.DSMT4">
                  <p:embed/>
                </p:oleObj>
              </mc:Choice>
              <mc:Fallback>
                <p:oleObj name="Equation" r:id="rId5" imgW="75565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323332"/>
                        <a:ext cx="755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447928" y="5305600"/>
          <a:ext cx="176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765300" imgH="431800" progId="Equation.3">
                  <p:embed/>
                </p:oleObj>
              </mc:Choice>
              <mc:Fallback>
                <p:oleObj name="" r:id="rId7" imgW="1765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305600"/>
                        <a:ext cx="176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711624" y="4610275"/>
          <a:ext cx="2578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578100" imgH="2209800" progId="Equation.3">
                  <p:embed/>
                </p:oleObj>
              </mc:Choice>
              <mc:Fallback>
                <p:oleObj name="" r:id="rId9" imgW="2578100" imgH="220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4610275"/>
                        <a:ext cx="25781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11794" y="3875704"/>
            <a:ext cx="322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特别地,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对角行列式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3359150" y="3933825"/>
          <a:ext cx="25781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578100" imgH="2209800" progId="Equation.3">
                  <p:embed/>
                </p:oleObj>
              </mc:Choice>
              <mc:Fallback>
                <p:oleObj name="" r:id="rId1" imgW="25781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33825"/>
                        <a:ext cx="25781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6096000" y="4437063"/>
          <a:ext cx="31242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124200" imgH="647700" progId="Equation.3">
                  <p:embed/>
                </p:oleObj>
              </mc:Choice>
              <mc:Fallback>
                <p:oleObj name="" r:id="rId3" imgW="3124200" imgH="647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437063"/>
                        <a:ext cx="31242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2063750" y="765176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 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zh-CN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行列式</a:t>
            </a:r>
            <a:endParaRPr lang="zh-CN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3000376" y="1341439"/>
          <a:ext cx="24479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09600" imgH="698500" progId="Equation.DSMT4">
                  <p:embed/>
                </p:oleObj>
              </mc:Choice>
              <mc:Fallback>
                <p:oleObj name="Equation" r:id="rId5" imgW="6096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341439"/>
                        <a:ext cx="2447925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317751" y="434975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形如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905500" y="1023939"/>
          <a:ext cx="33147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825500" imgH="927100" progId="Equation.DSMT4">
                  <p:embed/>
                </p:oleObj>
              </mc:Choice>
              <mc:Fallback>
                <p:oleObj name="Equation" r:id="rId7" imgW="8255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023939"/>
                        <a:ext cx="331470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1384" y="529516"/>
            <a:ext cx="90601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3"/>
          <p:cNvGrpSpPr/>
          <p:nvPr/>
        </p:nvGrpSpPr>
        <p:grpSpPr bwMode="auto">
          <a:xfrm>
            <a:off x="1778397" y="1556792"/>
            <a:ext cx="6704012" cy="528637"/>
            <a:chOff x="0" y="0"/>
            <a:chExt cx="4223" cy="333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976" y="0"/>
              <a:ext cx="1247" cy="33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对角线法则</a:t>
              </a:r>
              <a:endPara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latin typeface="Times New Roman" panose="02020603050405020304" pitchFamily="18" charset="0"/>
                </a:rPr>
                <a:t>二阶与三阶行列式的计算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592" y="192"/>
              <a:ext cx="43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353072" y="2348954"/>
          <a:ext cx="375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759200" imgH="977900" progId="Equation.3">
                  <p:embed/>
                </p:oleObj>
              </mc:Choice>
              <mc:Fallback>
                <p:oleObj name="" r:id="rId1" imgW="3759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072" y="2348954"/>
                        <a:ext cx="375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4523184" y="4025354"/>
          <a:ext cx="5029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029200" imgH="1016000" progId="Equation.3">
                  <p:embed/>
                </p:oleObj>
              </mc:Choice>
              <mc:Fallback>
                <p:oleObj name="" r:id="rId3" imgW="5029200" imgH="1016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3184" y="4025354"/>
                        <a:ext cx="5029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313384" y="3568154"/>
          <a:ext cx="2057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057400" imgH="1536700" progId="Equation.3">
                  <p:embed/>
                </p:oleObj>
              </mc:Choice>
              <mc:Fallback>
                <p:oleObj name="" r:id="rId5" imgW="2057400" imgH="1536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384" y="3568154"/>
                        <a:ext cx="2057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695400" y="1484784"/>
            <a:ext cx="10585176" cy="9541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    </a:t>
            </a:r>
            <a:r>
              <a:rPr lang="zh-CN" altLang="en-US" sz="2800" b="1" dirty="0">
                <a:latin typeface="+mn-ea"/>
                <a:ea typeface="+mn-ea"/>
              </a:rPr>
              <a:t>一个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n-ea"/>
                <a:ea typeface="+mn-ea"/>
              </a:rPr>
              <a:t>阶方阵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的行列式</a:t>
            </a:r>
            <a:r>
              <a:rPr lang="en-US" altLang="zh-CN" sz="2800" b="1" dirty="0">
                <a:latin typeface="+mn-ea"/>
                <a:ea typeface="+mn-ea"/>
              </a:rPr>
              <a:t>,</a:t>
            </a:r>
            <a:r>
              <a:rPr lang="zh-CN" altLang="en-US" sz="2800" b="1" dirty="0">
                <a:latin typeface="+mn-ea"/>
                <a:ea typeface="+mn-ea"/>
              </a:rPr>
              <a:t>记为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|A|</a:t>
            </a:r>
            <a:r>
              <a:rPr lang="zh-CN" altLang="en-US" sz="2800" b="1" dirty="0">
                <a:latin typeface="+mn-ea"/>
                <a:ea typeface="+mn-ea"/>
              </a:rPr>
              <a:t>，是一个与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对应的数量</a:t>
            </a:r>
            <a:r>
              <a:rPr lang="en-US" altLang="zh-CN" sz="2800" b="1" dirty="0">
                <a:latin typeface="+mn-ea"/>
                <a:ea typeface="+mn-ea"/>
              </a:rPr>
              <a:t>, </a:t>
            </a:r>
            <a:r>
              <a:rPr lang="zh-CN" altLang="en-US" sz="2800" b="1" dirty="0">
                <a:latin typeface="+mn-ea"/>
                <a:ea typeface="+mn-ea"/>
              </a:rPr>
              <a:t>它可如下递归定义：</a:t>
            </a:r>
            <a:endParaRPr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2184400" y="2882379"/>
          <a:ext cx="6642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59410400" imgH="25603200" progId="Equation.DSMT4">
                  <p:embed/>
                </p:oleObj>
              </mc:Choice>
              <mc:Fallback>
                <p:oleObj name="Equation" r:id="rId1" imgW="159410400" imgH="256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882379"/>
                        <a:ext cx="6642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464152" y="5373216"/>
          <a:ext cx="389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2804795" imgH="273685" progId="Equation.DSMT4">
                  <p:embed/>
                </p:oleObj>
              </mc:Choice>
              <mc:Fallback>
                <p:oleObj name="Equation" r:id="rId3" imgW="2804795" imgH="27368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5373216"/>
                        <a:ext cx="3898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767408" y="4424716"/>
          <a:ext cx="782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87756800" imgH="12801600" progId="Equation.DSMT4">
                  <p:embed/>
                </p:oleObj>
              </mc:Choice>
              <mc:Fallback>
                <p:oleObj name="Equation" r:id="rId5" imgW="187756800" imgH="12801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4424716"/>
                        <a:ext cx="7823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91344" y="420723"/>
            <a:ext cx="3456384" cy="550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阶行列式的定义</a:t>
            </a:r>
            <a:endParaRPr lang="zh-CN" altLang="zh-CN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2168082" y="1916832"/>
          <a:ext cx="91455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16408000" imgH="10058400" progId="Equation.DSMT4">
                  <p:embed/>
                </p:oleObj>
              </mc:Choice>
              <mc:Fallback>
                <p:oleObj name="Equation" r:id="rId1" imgW="216408000" imgH="10058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082" y="1916832"/>
                        <a:ext cx="9145588" cy="41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929135" y="4521054"/>
          <a:ext cx="683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63982400" imgH="11582400" progId="Equation.DSMT4">
                  <p:embed/>
                </p:oleObj>
              </mc:Choice>
              <mc:Fallback>
                <p:oleObj name="Equation" r:id="rId3" imgW="163982400" imgH="115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135" y="4521054"/>
                        <a:ext cx="683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23392" y="892894"/>
            <a:ext cx="1811714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3.1.1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8202" y="892894"/>
            <a:ext cx="299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行列式展开定理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2927648" y="3175000"/>
          <a:ext cx="7032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166420800" imgH="12192000" progId="Equation.DSMT4">
                  <p:embed/>
                </p:oleObj>
              </mc:Choice>
              <mc:Fallback>
                <p:oleObj name="Equation" r:id="rId5" imgW="166420800" imgH="12192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3175000"/>
                        <a:ext cx="7032625" cy="50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4" name="Object 0"/>
          <p:cNvGraphicFramePr>
            <a:graphicFrameLocks noChangeAspect="1"/>
          </p:cNvGraphicFramePr>
          <p:nvPr/>
        </p:nvGraphicFramePr>
        <p:xfrm>
          <a:off x="3414523" y="2165136"/>
          <a:ext cx="1217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76935" imgH="301625" progId="Equation.DSMT4">
                  <p:embed/>
                </p:oleObj>
              </mc:Choice>
              <mc:Fallback>
                <p:oleObj name="Equation" r:id="rId1" imgW="876935" imgH="301625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523" y="2165136"/>
                        <a:ext cx="1217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1700213" y="3283942"/>
          <a:ext cx="7669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68249600" imgH="23164800" progId="Equation.DSMT4">
                  <p:embed/>
                </p:oleObj>
              </mc:Choice>
              <mc:Fallback>
                <p:oleObj name="Equation" r:id="rId3" imgW="168249600" imgH="2316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283942"/>
                        <a:ext cx="7669212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600200" y="4636492"/>
          <a:ext cx="375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90220800" imgH="11582400" progId="Equation.DSMT4">
                  <p:embed/>
                </p:oleObj>
              </mc:Choice>
              <mc:Fallback>
                <p:oleObj name="Equation" r:id="rId5" imgW="902208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36492"/>
                        <a:ext cx="3759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20" name="Text Box 56"/>
          <p:cNvSpPr txBox="1">
            <a:spLocks noChangeArrowheads="1"/>
          </p:cNvSpPr>
          <p:nvPr/>
        </p:nvSpPr>
        <p:spPr bwMode="auto">
          <a:xfrm>
            <a:off x="1551745" y="2024837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一阶方阵</a:t>
            </a:r>
            <a:endParaRPr lang="en-US" altLang="zh-CN" sz="3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3352" y="745540"/>
            <a:ext cx="511256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一（一）、一阶方阵的行列式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9" name="Object 0"/>
          <p:cNvGraphicFramePr>
            <a:graphicFrameLocks noChangeAspect="1"/>
          </p:cNvGraphicFramePr>
          <p:nvPr/>
        </p:nvGraphicFramePr>
        <p:xfrm>
          <a:off x="5154935" y="2095286"/>
          <a:ext cx="2003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8158400" imgH="13411200" progId="Equation.DSMT4">
                  <p:embed/>
                </p:oleObj>
              </mc:Choice>
              <mc:Fallback>
                <p:oleObj name="Equation" r:id="rId7" imgW="48158400" imgH="1341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935" y="2095286"/>
                        <a:ext cx="2003425" cy="558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5584825" y="4598392"/>
          <a:ext cx="2857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68580000" imgH="13411200" progId="Equation.DSMT4">
                  <p:embed/>
                </p:oleObj>
              </mc:Choice>
              <mc:Fallback>
                <p:oleObj name="Equation" r:id="rId9" imgW="68580000" imgH="134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4598392"/>
                        <a:ext cx="2857500" cy="5588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0" grpId="0" autoUpdateAnimBg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4427711" y="908720"/>
          <a:ext cx="24130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736090" imgH="838835" progId="Equation.DSMT4">
                  <p:embed/>
                </p:oleObj>
              </mc:Choice>
              <mc:Fallback>
                <p:oleObj name="Equation" r:id="rId1" imgW="1736090" imgH="83883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711" y="908720"/>
                        <a:ext cx="24130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892332" y="2184585"/>
          <a:ext cx="90789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09702400" imgH="10668000" progId="Equation.DSMT4">
                  <p:embed/>
                </p:oleObj>
              </mc:Choice>
              <mc:Fallback>
                <p:oleObj name="Equation" r:id="rId3" imgW="209702400" imgH="10668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332" y="2184585"/>
                        <a:ext cx="9078913" cy="4397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74786" y="2840881"/>
          <a:ext cx="1560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7490400" imgH="11582400" progId="Equation.DSMT4">
                  <p:embed/>
                </p:oleObj>
              </mc:Choice>
              <mc:Fallback>
                <p:oleObj name="Equation" r:id="rId5" imgW="374904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86" y="2840881"/>
                        <a:ext cx="15605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71018" y="3462110"/>
          <a:ext cx="47879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441700" imgH="838835" progId="Equation.DSMT4">
                  <p:embed/>
                </p:oleObj>
              </mc:Choice>
              <mc:Fallback>
                <p:oleObj name="Equation" r:id="rId7" imgW="3441700" imgH="83883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018" y="3462110"/>
                        <a:ext cx="47879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/>
          <p:cNvGraphicFramePr>
            <a:graphicFrameLocks noChangeAspect="1"/>
          </p:cNvGraphicFramePr>
          <p:nvPr/>
        </p:nvGraphicFramePr>
        <p:xfrm>
          <a:off x="2635324" y="5887615"/>
          <a:ext cx="7277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174650400" imgH="11887200" progId="Equation.DSMT4">
                  <p:embed/>
                </p:oleObj>
              </mc:Choice>
              <mc:Fallback>
                <p:oleObj name="Equation" r:id="rId9" imgW="174650400" imgH="1188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324" y="5887615"/>
                        <a:ext cx="72771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0"/>
          <p:cNvGraphicFramePr>
            <a:graphicFrameLocks noChangeAspect="1"/>
          </p:cNvGraphicFramePr>
          <p:nvPr/>
        </p:nvGraphicFramePr>
        <p:xfrm>
          <a:off x="2701999" y="2867868"/>
          <a:ext cx="640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1" imgW="153619200" imgH="10058400" progId="Equation.DSMT4">
                  <p:embed/>
                </p:oleObj>
              </mc:Choice>
              <mc:Fallback>
                <p:oleObj name="Equation" r:id="rId11" imgW="153619200" imgH="100584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999" y="2867868"/>
                        <a:ext cx="6400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4656385" y="4528592"/>
          <a:ext cx="3835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3" imgW="2757170" imgH="838835" progId="Equation.DSMT4">
                  <p:embed/>
                </p:oleObj>
              </mc:Choice>
              <mc:Fallback>
                <p:oleObj name="Equation" r:id="rId13" imgW="2757170" imgH="83883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385" y="4528592"/>
                        <a:ext cx="38354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19380" y="385445"/>
            <a:ext cx="5160010" cy="52197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一（二）、二阶方阵的行列式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12" name="Object 28"/>
          <p:cNvGraphicFramePr>
            <a:graphicFrameLocks noChangeAspect="1"/>
          </p:cNvGraphicFramePr>
          <p:nvPr/>
        </p:nvGraphicFramePr>
        <p:xfrm>
          <a:off x="814388" y="709637"/>
          <a:ext cx="3860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2659200" imgH="11887200" progId="Equation.DSMT4">
                  <p:embed/>
                </p:oleObj>
              </mc:Choice>
              <mc:Fallback>
                <p:oleObj name="Equation" r:id="rId1" imgW="92659200" imgH="1188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709637"/>
                        <a:ext cx="38608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3" name="Object 29"/>
          <p:cNvGraphicFramePr>
            <a:graphicFrameLocks noChangeAspect="1"/>
          </p:cNvGraphicFramePr>
          <p:nvPr/>
        </p:nvGraphicFramePr>
        <p:xfrm>
          <a:off x="809625" y="2027238"/>
          <a:ext cx="6084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3009600" imgH="11887200" progId="Equation.DSMT4">
                  <p:embed/>
                </p:oleObj>
              </mc:Choice>
              <mc:Fallback>
                <p:oleObj name="Equation" r:id="rId3" imgW="153009600" imgH="1188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027238"/>
                        <a:ext cx="6084888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4" name="Object 30"/>
          <p:cNvGraphicFramePr>
            <a:graphicFrameLocks noChangeAspect="1"/>
          </p:cNvGraphicFramePr>
          <p:nvPr/>
        </p:nvGraphicFramePr>
        <p:xfrm>
          <a:off x="846956" y="2630488"/>
          <a:ext cx="57531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8074400" imgH="11887200" progId="Equation.DSMT4">
                  <p:embed/>
                </p:oleObj>
              </mc:Choice>
              <mc:Fallback>
                <p:oleObj name="Equation" r:id="rId5" imgW="138074400" imgH="1188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56" y="2630488"/>
                        <a:ext cx="5753100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4888607" y="592788"/>
          <a:ext cx="1714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233170" imgH="838835" progId="Equation.DSMT4">
                  <p:embed/>
                </p:oleObj>
              </mc:Choice>
              <mc:Fallback>
                <p:oleObj name="Equation" r:id="rId7" imgW="1233170" imgH="83883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8607" y="592788"/>
                        <a:ext cx="17145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019300" y="3194075"/>
          <a:ext cx="92948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225552000" imgH="24384000" progId="Equation.DSMT4">
                  <p:embed/>
                </p:oleObj>
              </mc:Choice>
              <mc:Fallback>
                <p:oleObj name="Equation" r:id="rId9" imgW="225552000" imgH="2438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194075"/>
                        <a:ext cx="929481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1962150" y="5683275"/>
          <a:ext cx="62880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152704800" imgH="13411200" progId="Equation.DSMT4">
                  <p:embed/>
                </p:oleObj>
              </mc:Choice>
              <mc:Fallback>
                <p:oleObj name="Equation" r:id="rId11" imgW="152704800" imgH="1341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5683275"/>
                        <a:ext cx="6288088" cy="554037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05811" y="3378547"/>
            <a:ext cx="902811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3467418" y="4530675"/>
          <a:ext cx="28114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68275200" imgH="13411200" progId="Equation.DSMT4">
                  <p:embed/>
                </p:oleObj>
              </mc:Choice>
              <mc:Fallback>
                <p:oleObj name="Equation" r:id="rId13" imgW="68275200" imgH="1341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418" y="4530675"/>
                        <a:ext cx="28114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774778" y="2610222"/>
            <a:ext cx="1752600" cy="1466850"/>
            <a:chOff x="0" y="0"/>
            <a:chExt cx="1104" cy="924"/>
          </a:xfrm>
        </p:grpSpPr>
        <p:graphicFrame>
          <p:nvGraphicFramePr>
            <p:cNvPr id="21531" name="Object 3"/>
            <p:cNvGraphicFramePr>
              <a:graphicFrameLocks noChangeAspect="1"/>
            </p:cNvGraphicFramePr>
            <p:nvPr/>
          </p:nvGraphicFramePr>
          <p:xfrm>
            <a:off x="84" y="8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419735" imgH="419735" progId="Equation.3">
                    <p:embed/>
                  </p:oleObj>
                </mc:Choice>
                <mc:Fallback>
                  <p:oleObj name="" r:id="rId1" imgW="419735" imgH="41973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8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4"/>
            <p:cNvGraphicFramePr>
              <a:graphicFrameLocks noChangeAspect="1"/>
            </p:cNvGraphicFramePr>
            <p:nvPr/>
          </p:nvGraphicFramePr>
          <p:xfrm>
            <a:off x="768" y="0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419735" imgH="419735" progId="Equation.3">
                    <p:embed/>
                  </p:oleObj>
                </mc:Choice>
                <mc:Fallback>
                  <p:oleObj name="" r:id="rId3" imgW="419735" imgH="41973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0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5"/>
            <p:cNvGraphicFramePr>
              <a:graphicFrameLocks noChangeAspect="1"/>
            </p:cNvGraphicFramePr>
            <p:nvPr/>
          </p:nvGraphicFramePr>
          <p:xfrm>
            <a:off x="768" y="600"/>
            <a:ext cx="2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431800" imgH="419100" progId="Equation.3">
                    <p:embed/>
                  </p:oleObj>
                </mc:Choice>
                <mc:Fallback>
                  <p:oleObj name="" r:id="rId5" imgW="4318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600"/>
                          <a:ext cx="272" cy="26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6"/>
            <p:cNvGraphicFramePr>
              <a:graphicFrameLocks noChangeAspect="1"/>
            </p:cNvGraphicFramePr>
            <p:nvPr/>
          </p:nvGraphicFramePr>
          <p:xfrm>
            <a:off x="83" y="577"/>
            <a:ext cx="32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215900" imgH="228600" progId="Equation.DSMT4">
                    <p:embed/>
                  </p:oleObj>
                </mc:Choice>
                <mc:Fallback>
                  <p:oleObj name="Equation" r:id="rId7" imgW="2159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" y="577"/>
                          <a:ext cx="325" cy="34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Line 7"/>
            <p:cNvSpPr>
              <a:spLocks noChangeShapeType="1"/>
            </p:cNvSpPr>
            <p:nvPr/>
          </p:nvSpPr>
          <p:spPr bwMode="auto">
            <a:xfrm>
              <a:off x="0" y="0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8"/>
            <p:cNvSpPr>
              <a:spLocks noChangeShapeType="1"/>
            </p:cNvSpPr>
            <p:nvPr/>
          </p:nvSpPr>
          <p:spPr bwMode="auto">
            <a:xfrm>
              <a:off x="1104" y="12"/>
              <a:ext cx="0" cy="91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308178" y="3029322"/>
            <a:ext cx="762000" cy="762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5212928" y="2953122"/>
            <a:ext cx="762000" cy="7620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2793578" y="2629272"/>
            <a:ext cx="1752600" cy="533400"/>
          </a:xfrm>
          <a:prstGeom prst="wedgeRoundRectCallout">
            <a:avLst>
              <a:gd name="adj1" fmla="val 98644"/>
              <a:gd name="adj2" fmla="val 42264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主对角线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2793578" y="3543672"/>
            <a:ext cx="1752600" cy="533400"/>
          </a:xfrm>
          <a:prstGeom prst="wedgeRoundRectCallout">
            <a:avLst>
              <a:gd name="adj1" fmla="val 98644"/>
              <a:gd name="adj2" fmla="val -54167"/>
              <a:gd name="adj3" fmla="val 16667"/>
            </a:avLst>
          </a:prstGeom>
          <a:noFill/>
          <a:ln w="1270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副对角线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827933" y="700771"/>
            <a:ext cx="35814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对角线法则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6679778" y="3086472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118235" imgH="419100" progId="Equation.3">
                  <p:embed/>
                </p:oleObj>
              </mc:Choice>
              <mc:Fallback>
                <p:oleObj name="" r:id="rId9" imgW="1118235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778" y="3086472"/>
                        <a:ext cx="111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7841828" y="3086472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207135" imgH="419100" progId="Equation.3">
                  <p:embed/>
                </p:oleObj>
              </mc:Choice>
              <mc:Fallback>
                <p:oleObj name="" r:id="rId11" imgW="1207135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1828" y="3086472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6"/>
          <p:cNvSpPr txBox="1">
            <a:spLocks noChangeArrowheads="1"/>
          </p:cNvSpPr>
          <p:nvPr/>
        </p:nvSpPr>
        <p:spPr bwMode="auto">
          <a:xfrm>
            <a:off x="674633" y="692696"/>
            <a:ext cx="3460750" cy="579437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二阶行列式的计算</a:t>
            </a:r>
            <a:endParaRPr lang="zh-CN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23532" y="990490"/>
            <a:ext cx="6858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 animBg="1" autoUpdateAnimBg="0"/>
      <p:bldP spid="11276" grpId="0" animBg="1" autoUpdateAnimBg="0"/>
      <p:bldP spid="112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6176888" y="581620"/>
          <a:ext cx="2870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065020" imgH="1133475" progId="Equation.DSMT4">
                  <p:embed/>
                </p:oleObj>
              </mc:Choice>
              <mc:Fallback>
                <p:oleObj name="Equation" r:id="rId1" imgW="2065020" imgH="113347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888" y="581620"/>
                        <a:ext cx="28702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382266" y="194052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0233600" imgH="10363200" progId="Equation.DSMT4">
                  <p:embed/>
                </p:oleObj>
              </mc:Choice>
              <mc:Fallback>
                <p:oleObj name="Equation" r:id="rId3" imgW="402336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266" y="1940520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449066" y="2372320"/>
          <a:ext cx="74549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8917600" imgH="37795200" progId="Equation.DSMT4">
                  <p:embed/>
                </p:oleObj>
              </mc:Choice>
              <mc:Fallback>
                <p:oleObj name="Equation" r:id="rId5" imgW="178917600" imgH="37795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066" y="2372320"/>
                        <a:ext cx="7454900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415728" y="4155082"/>
          <a:ext cx="524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25882400" imgH="9144000" progId="Equation.DSMT4">
                  <p:embed/>
                </p:oleObj>
              </mc:Choice>
              <mc:Fallback>
                <p:oleObj name="Equation" r:id="rId7" imgW="125882400" imgH="914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728" y="4155082"/>
                        <a:ext cx="524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345878" y="4713882"/>
          <a:ext cx="381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91440000" imgH="9448800" progId="Equation.DSMT4">
                  <p:embed/>
                </p:oleObj>
              </mc:Choice>
              <mc:Fallback>
                <p:oleObj name="Equation" r:id="rId9" imgW="914400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78" y="4713882"/>
                        <a:ext cx="381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6356920" y="4725322"/>
          <a:ext cx="441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106070400" imgH="9448800" progId="Equation.DSMT4">
                  <p:embed/>
                </p:oleObj>
              </mc:Choice>
              <mc:Fallback>
                <p:oleObj name="Equation" r:id="rId11" imgW="106070400" imgH="944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920" y="4725322"/>
                        <a:ext cx="441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371278" y="5267920"/>
          <a:ext cx="57531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138074400" imgH="24993600" progId="Equation.DSMT4">
                  <p:embed/>
                </p:oleObj>
              </mc:Choice>
              <mc:Fallback>
                <p:oleObj name="Equation" r:id="rId13" imgW="138074400" imgH="24993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278" y="5267920"/>
                        <a:ext cx="57531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52264" y="528220"/>
            <a:ext cx="5112568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一（三）、三阶方阵的行列式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2178843" y="2361406"/>
          <a:ext cx="5561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35026400" imgH="12192000" progId="Equation.DSMT4">
                  <p:embed/>
                </p:oleObj>
              </mc:Choice>
              <mc:Fallback>
                <p:oleObj name="Equation" r:id="rId1" imgW="135026400" imgH="12192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843" y="2361406"/>
                        <a:ext cx="55610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2309813" y="3000375"/>
          <a:ext cx="474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14395" imgH="749935" progId="Equation.DSMT4">
                  <p:embed/>
                </p:oleObj>
              </mc:Choice>
              <mc:Fallback>
                <p:oleObj name="Equation" r:id="rId3" imgW="3414395" imgH="7499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3000375"/>
                        <a:ext cx="47498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2487613" y="4492625"/>
          <a:ext cx="914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19456000" imgH="10363200" progId="Equation.DSMT4">
                  <p:embed/>
                </p:oleObj>
              </mc:Choice>
              <mc:Fallback>
                <p:oleObj name="Equation" r:id="rId5" imgW="219456000" imgH="1036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492625"/>
                        <a:ext cx="914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2095500" y="1071563"/>
          <a:ext cx="57277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4119880" imgH="749935" progId="Equation.DSMT4">
                  <p:embed/>
                </p:oleObj>
              </mc:Choice>
              <mc:Fallback>
                <p:oleObj name="Equation" r:id="rId7" imgW="4119880" imgH="7499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071563"/>
                        <a:ext cx="57277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66074" y="44012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919536" y="5244306"/>
          <a:ext cx="572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37464800" imgH="10668000" progId="Equation.DSMT4">
                  <p:embed/>
                </p:oleObj>
              </mc:Choice>
              <mc:Fallback>
                <p:oleObj name="Equation" r:id="rId9" imgW="1374648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244306"/>
                        <a:ext cx="572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14400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/37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1643</Words>
  <Application>WPS 演示</Application>
  <PresentationFormat>宽屏</PresentationFormat>
  <Paragraphs>313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204</vt:i4>
      </vt:variant>
      <vt:variant>
        <vt:lpstr>幻灯片标题</vt:lpstr>
      </vt:variant>
      <vt:variant>
        <vt:i4>37</vt:i4>
      </vt:variant>
    </vt:vector>
  </HeadingPairs>
  <TitlesOfParts>
    <vt:vector size="257" baseType="lpstr">
      <vt:lpstr>Arial</vt:lpstr>
      <vt:lpstr>宋体</vt:lpstr>
      <vt:lpstr>Wingdings</vt:lpstr>
      <vt:lpstr>华文新魏</vt:lpstr>
      <vt:lpstr>黑体</vt:lpstr>
      <vt:lpstr>Calibri</vt:lpstr>
      <vt:lpstr>华文行楷</vt:lpstr>
      <vt:lpstr>Times New Roman</vt:lpstr>
      <vt:lpstr>楷体_GB2312</vt:lpstr>
      <vt:lpstr>楷体</vt:lpstr>
      <vt:lpstr>Verdana</vt:lpstr>
      <vt:lpstr>微软雅黑</vt:lpstr>
      <vt:lpstr>Arial Unicode MS</vt:lpstr>
      <vt:lpstr>Cambria Math</vt:lpstr>
      <vt:lpstr>Calibri Light</vt:lpstr>
      <vt:lpstr>Default Design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n 阶行列式形式上的定义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二阶,三阶行列式的特点</vt:lpstr>
      <vt:lpstr>三阶行列式的特点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二、n 阶行列式的定义（一）</vt:lpstr>
      <vt:lpstr>PowerPoint 演示文稿</vt:lpstr>
      <vt:lpstr>PowerPoint 演示文稿</vt:lpstr>
      <vt:lpstr>余子式与代数余子式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云天涛海</cp:lastModifiedBy>
  <cp:revision>361</cp:revision>
  <cp:lastPrinted>2018-09-17T05:48:00Z</cp:lastPrinted>
  <dcterms:created xsi:type="dcterms:W3CDTF">2006-09-30T23:27:00Z</dcterms:created>
  <dcterms:modified xsi:type="dcterms:W3CDTF">2025-03-18T14:07:26Z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2052-11.8.2.12094</vt:lpwstr>
  </property>
  <property fmtid="{D5CDD505-2E9C-101B-9397-08002B2CF9AE}" pid="3" name="ICV">
    <vt:lpwstr>A48170732E554492B07D1F45BCADDDBC</vt:lpwstr>
  </property>
</Properties>
</file>