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590" r:id="rId5"/>
    <p:sldId id="591" r:id="rId6"/>
    <p:sldId id="592" r:id="rId7"/>
    <p:sldId id="593" r:id="rId8"/>
    <p:sldId id="751" r:id="rId9"/>
    <p:sldId id="700" r:id="rId10"/>
    <p:sldId id="701" r:id="rId11"/>
    <p:sldId id="748" r:id="rId12"/>
    <p:sldId id="710" r:id="rId13"/>
    <p:sldId id="750" r:id="rId14"/>
    <p:sldId id="749" r:id="rId15"/>
    <p:sldId id="729" r:id="rId16"/>
    <p:sldId id="730" r:id="rId17"/>
    <p:sldId id="731" r:id="rId18"/>
    <p:sldId id="732" r:id="rId19"/>
    <p:sldId id="733" r:id="rId20"/>
    <p:sldId id="734" r:id="rId21"/>
    <p:sldId id="735" r:id="rId22"/>
    <p:sldId id="736" r:id="rId23"/>
    <p:sldId id="334" r:id="rId24"/>
    <p:sldId id="752" r:id="rId25"/>
    <p:sldId id="753" r:id="rId26"/>
    <p:sldId id="754" r:id="rId27"/>
    <p:sldId id="755" r:id="rId28"/>
    <p:sldId id="758" r:id="rId29"/>
    <p:sldId id="760" r:id="rId30"/>
    <p:sldId id="756" r:id="rId31"/>
    <p:sldId id="757" r:id="rId32"/>
  </p:sldIdLst>
  <p:sldSz cx="12192000" cy="6858000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66"/>
    <a:srgbClr val="FF00FF"/>
    <a:srgbClr val="0066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1560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76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72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wmf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0" Type="http://schemas.openxmlformats.org/officeDocument/2006/relationships/image" Target="../media/image106.wmf"/><Relationship Id="rId1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1" Type="http://schemas.openxmlformats.org/officeDocument/2006/relationships/image" Target="../media/image37.wmf"/><Relationship Id="rId10" Type="http://schemas.openxmlformats.org/officeDocument/2006/relationships/image" Target="../media/image36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5CC0C0-12E2-4021-A01B-D1130865E4E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F693D-E6AC-462E-8B6B-BC7FB6E022F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  <a:endParaRPr lang="zh-CN" noProof="0"/>
          </a:p>
          <a:p>
            <a:pPr lvl="1"/>
            <a:r>
              <a:rPr lang="zh-CN" noProof="0"/>
              <a:t>第二级</a:t>
            </a:r>
            <a:endParaRPr lang="zh-CN" noProof="0"/>
          </a:p>
          <a:p>
            <a:pPr lvl="2"/>
            <a:r>
              <a:rPr lang="zh-CN" noProof="0"/>
              <a:t>第三级</a:t>
            </a:r>
            <a:endParaRPr lang="zh-CN" noProof="0"/>
          </a:p>
          <a:p>
            <a:pPr lvl="3"/>
            <a:r>
              <a:rPr lang="zh-CN" noProof="0"/>
              <a:t>第四级</a:t>
            </a:r>
            <a:endParaRPr lang="zh-CN" noProof="0"/>
          </a:p>
          <a:p>
            <a:pPr lvl="4"/>
            <a:r>
              <a:rPr lang="zh-CN" noProof="0"/>
              <a:t>第五级</a:t>
            </a:r>
            <a:endParaRPr lang="zh-CN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B4AF2-0366-4913-81F1-9982CB9AFC1C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 bwMode="auto">
          <a:xfrm>
            <a:off x="4978400" y="3886200"/>
            <a:ext cx="6589184" cy="2590800"/>
            <a:chOff x="3733800" y="3886200"/>
            <a:chExt cx="4941277" cy="2590800"/>
          </a:xfrm>
        </p:grpSpPr>
        <p:pic>
          <p:nvPicPr>
            <p:cNvPr id="3" name="Picture 93" descr="C:\Documents and Settings\zl\桌面\四川大学图片\x2011040500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5334000"/>
              <a:ext cx="1359877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Picture 6" descr="C:\Documents and Settings\zl\桌面\四川大学图片\201121159534309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3886200"/>
              <a:ext cx="1194954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" name="Picture 7" descr="C:\Documents and Settings\zl\桌面\四川大学图片\45_12658628755141.jpg"/>
            <p:cNvPicPr>
              <a:picLocks noChangeAspect="1" noChangeArrowheads="1"/>
            </p:cNvPicPr>
            <p:nvPr/>
          </p:nvPicPr>
          <p:blipFill>
            <a:blip r:embed="rId4" cstate="print"/>
            <a:srcRect t="23888" b="28337"/>
            <a:stretch>
              <a:fillRect/>
            </a:stretch>
          </p:blipFill>
          <p:spPr bwMode="auto">
            <a:xfrm>
              <a:off x="3733800" y="5486400"/>
              <a:ext cx="3408362" cy="9906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6" name="Picture 8" descr="C:\Documents and Settings\zl\桌面\四川大学图片\3369929_202548698183_2.jpg"/>
            <p:cNvPicPr>
              <a:picLocks noChangeAspect="1" noChangeArrowheads="1"/>
            </p:cNvPicPr>
            <p:nvPr/>
          </p:nvPicPr>
          <p:blipFill>
            <a:blip r:embed="rId5" cstate="print"/>
            <a:srcRect t="10256" b="10256"/>
            <a:stretch>
              <a:fillRect/>
            </a:stretch>
          </p:blipFill>
          <p:spPr bwMode="auto">
            <a:xfrm>
              <a:off x="5715000" y="4267200"/>
              <a:ext cx="1371600" cy="1066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EC817-1E1C-4DFE-8B98-550BFE33BA59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4C4F5-07FA-4FD2-ABA2-43DE09E5425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00" y="457206"/>
            <a:ext cx="2717800" cy="57578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457206"/>
            <a:ext cx="7950200" cy="5757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A562-7777-4E75-88AD-758D091D3E0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457201"/>
            <a:ext cx="10668000" cy="5635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BA8A2-158D-44F7-A0C8-2194D6309494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4A3B6-27B8-44DD-8B48-4F0B9BF9387B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01007-D605-4FAD-8885-0EE39FCE95DE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C1E4D-3086-45DA-9C7F-BE1A3C2DB180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1" y="404814"/>
            <a:ext cx="10987617" cy="5462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49EF1-2D6F-4761-8B3B-5CFB8EABB8EB}" type="slidenum">
              <a:rPr lang="zh-CN" altLang="zh-CN"/>
            </a:fld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  <a:endParaRPr lang="zh-CN" alt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  <a:endParaRPr lang="zh-CN" alt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CFD0-4215-4CE6-8849-594339DDB9A7}" type="datetime1">
              <a:rPr lang="en-US" altLang="zh-CN" smtClean="0"/>
            </a:fld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  <a:endParaRPr lang="zh-CN" alt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CFD0-4215-4CE6-8849-594339DDB9A7}" type="datetime1">
              <a:rPr lang="en-US" altLang="zh-CN" smtClean="0"/>
            </a:fld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0" y="6518276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                                                                  蔚涛 </a:t>
            </a:r>
            <a:r>
              <a:rPr lang="en-US" altLang="zh-CN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2015  </a:t>
            </a:r>
            <a:endParaRPr lang="zh-CN" altLang="en-US" sz="1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1100138"/>
            <a:ext cx="11684000" cy="5300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063B9-3593-49FC-B4D4-1F99671C6AA3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  <a:endParaRPr lang="zh-CN" alt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CFD0-4215-4CE6-8849-594339DDB9A7}" type="datetime1">
              <a:rPr lang="en-US" altLang="zh-CN" smtClean="0"/>
            </a:fld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/>
            </a:lvl1pPr>
            <a:lvl2pPr marL="439420" indent="0">
              <a:buNone/>
              <a:defRPr sz="1700"/>
            </a:lvl2pPr>
            <a:lvl3pPr marL="878840" indent="0">
              <a:buNone/>
              <a:defRPr sz="1600"/>
            </a:lvl3pPr>
            <a:lvl4pPr marL="1318895" indent="0">
              <a:buNone/>
              <a:defRPr sz="1400"/>
            </a:lvl4pPr>
            <a:lvl5pPr marL="1758315" indent="0">
              <a:buNone/>
              <a:defRPr sz="1400"/>
            </a:lvl5pPr>
            <a:lvl6pPr marL="2197735" indent="0">
              <a:buNone/>
              <a:defRPr sz="1400"/>
            </a:lvl6pPr>
            <a:lvl7pPr marL="2637155" indent="0">
              <a:buNone/>
              <a:defRPr sz="1400"/>
            </a:lvl7pPr>
            <a:lvl8pPr marL="3077210" indent="0">
              <a:buNone/>
              <a:defRPr sz="1400"/>
            </a:lvl8pPr>
            <a:lvl9pPr marL="35166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4A533-55D0-4796-B5FB-7A263DCCFA63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64B6-F17D-4B16-ACB4-74A6B88887D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420" indent="0">
              <a:buNone/>
              <a:defRPr sz="1900" b="1"/>
            </a:lvl2pPr>
            <a:lvl3pPr marL="878840" indent="0">
              <a:buNone/>
              <a:defRPr sz="1700" b="1"/>
            </a:lvl3pPr>
            <a:lvl4pPr marL="1318895" indent="0">
              <a:buNone/>
              <a:defRPr sz="1600" b="1"/>
            </a:lvl4pPr>
            <a:lvl5pPr marL="1758315" indent="0">
              <a:buNone/>
              <a:defRPr sz="1600" b="1"/>
            </a:lvl5pPr>
            <a:lvl6pPr marL="2197735" indent="0">
              <a:buNone/>
              <a:defRPr sz="1600" b="1"/>
            </a:lvl6pPr>
            <a:lvl7pPr marL="2637155" indent="0">
              <a:buNone/>
              <a:defRPr sz="1600" b="1"/>
            </a:lvl7pPr>
            <a:lvl8pPr marL="3077210" indent="0">
              <a:buNone/>
              <a:defRPr sz="1600" b="1"/>
            </a:lvl8pPr>
            <a:lvl9pPr marL="35166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81"/>
            <a:ext cx="5386917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6"/>
            <a:ext cx="5389033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420" indent="0">
              <a:buNone/>
              <a:defRPr sz="1900" b="1"/>
            </a:lvl2pPr>
            <a:lvl3pPr marL="878840" indent="0">
              <a:buNone/>
              <a:defRPr sz="1700" b="1"/>
            </a:lvl3pPr>
            <a:lvl4pPr marL="1318895" indent="0">
              <a:buNone/>
              <a:defRPr sz="1600" b="1"/>
            </a:lvl4pPr>
            <a:lvl5pPr marL="1758315" indent="0">
              <a:buNone/>
              <a:defRPr sz="1600" b="1"/>
            </a:lvl5pPr>
            <a:lvl6pPr marL="2197735" indent="0">
              <a:buNone/>
              <a:defRPr sz="1600" b="1"/>
            </a:lvl6pPr>
            <a:lvl7pPr marL="2637155" indent="0">
              <a:buNone/>
              <a:defRPr sz="1600" b="1"/>
            </a:lvl7pPr>
            <a:lvl8pPr marL="3077210" indent="0">
              <a:buNone/>
              <a:defRPr sz="1600" b="1"/>
            </a:lvl8pPr>
            <a:lvl9pPr marL="35166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81"/>
            <a:ext cx="5389033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1CF62-8D31-4D4B-80E1-9F8D82A03006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773C-DAAC-4BE8-BDC1-95CC1AF90F1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05370-496B-47A9-9129-00990809C24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3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8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420" indent="0">
              <a:buNone/>
              <a:defRPr sz="1200"/>
            </a:lvl2pPr>
            <a:lvl3pPr marL="878840" indent="0">
              <a:buNone/>
              <a:defRPr sz="1000"/>
            </a:lvl3pPr>
            <a:lvl4pPr marL="1318895" indent="0">
              <a:buNone/>
              <a:defRPr sz="900"/>
            </a:lvl4pPr>
            <a:lvl5pPr marL="1758315" indent="0">
              <a:buNone/>
              <a:defRPr sz="900"/>
            </a:lvl5pPr>
            <a:lvl6pPr marL="2197735" indent="0">
              <a:buNone/>
              <a:defRPr sz="900"/>
            </a:lvl6pPr>
            <a:lvl7pPr marL="2637155" indent="0">
              <a:buNone/>
              <a:defRPr sz="900"/>
            </a:lvl7pPr>
            <a:lvl8pPr marL="3077210" indent="0">
              <a:buNone/>
              <a:defRPr sz="900"/>
            </a:lvl8pPr>
            <a:lvl9pPr marL="35166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4C3E7-07BA-4BEA-B566-BB2798D90A4B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2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/>
            </a:lvl1pPr>
            <a:lvl2pPr marL="439420" indent="0">
              <a:buNone/>
              <a:defRPr sz="2800"/>
            </a:lvl2pPr>
            <a:lvl3pPr marL="878840" indent="0">
              <a:buNone/>
              <a:defRPr sz="2300"/>
            </a:lvl3pPr>
            <a:lvl4pPr marL="1318895" indent="0">
              <a:buNone/>
              <a:defRPr sz="1900"/>
            </a:lvl4pPr>
            <a:lvl5pPr marL="1758315" indent="0">
              <a:buNone/>
              <a:defRPr sz="1900"/>
            </a:lvl5pPr>
            <a:lvl6pPr marL="2197735" indent="0">
              <a:buNone/>
              <a:defRPr sz="1900"/>
            </a:lvl6pPr>
            <a:lvl7pPr marL="2637155" indent="0">
              <a:buNone/>
              <a:defRPr sz="1900"/>
            </a:lvl7pPr>
            <a:lvl8pPr marL="3077210" indent="0">
              <a:buNone/>
              <a:defRPr sz="1900"/>
            </a:lvl8pPr>
            <a:lvl9pPr marL="351663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420" indent="0">
              <a:buNone/>
              <a:defRPr sz="1200"/>
            </a:lvl2pPr>
            <a:lvl3pPr marL="878840" indent="0">
              <a:buNone/>
              <a:defRPr sz="1000"/>
            </a:lvl3pPr>
            <a:lvl4pPr marL="1318895" indent="0">
              <a:buNone/>
              <a:defRPr sz="900"/>
            </a:lvl4pPr>
            <a:lvl5pPr marL="1758315" indent="0">
              <a:buNone/>
              <a:defRPr sz="900"/>
            </a:lvl5pPr>
            <a:lvl6pPr marL="2197735" indent="0">
              <a:buNone/>
              <a:defRPr sz="900"/>
            </a:lvl6pPr>
            <a:lvl7pPr marL="2637155" indent="0">
              <a:buNone/>
              <a:defRPr sz="900"/>
            </a:lvl7pPr>
            <a:lvl8pPr marL="3077210" indent="0">
              <a:buNone/>
              <a:defRPr sz="900"/>
            </a:lvl8pPr>
            <a:lvl9pPr marL="35166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874EA-FA27-4028-B308-5A6EDB6C3D24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5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3"/>
          <p:cNvSpPr txBox="1">
            <a:spLocks noChangeArrowheads="1"/>
          </p:cNvSpPr>
          <p:nvPr userDrawn="1"/>
        </p:nvSpPr>
        <p:spPr bwMode="auto">
          <a:xfrm>
            <a:off x="0" y="-34925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四川大学                                                                                                                                                                                                           线性代数</a:t>
            </a:r>
            <a:endPara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7" name="图片 12" descr="6d81800a19d8bc3ee5746ab8828ba61ea8d34547.jp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2015" r="12672" b="12279"/>
          <a:stretch>
            <a:fillRect/>
          </a:stretch>
        </p:blipFill>
        <p:spPr bwMode="auto">
          <a:xfrm>
            <a:off x="76200" y="-17463"/>
            <a:ext cx="3894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20"/>
          <p:cNvSpPr txBox="1">
            <a:spLocks noChangeArrowheads="1"/>
          </p:cNvSpPr>
          <p:nvPr userDrawn="1"/>
        </p:nvSpPr>
        <p:spPr bwMode="auto">
          <a:xfrm>
            <a:off x="0" y="6518276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蔚涛 </a:t>
            </a:r>
            <a:endPara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5422901" y="6505576"/>
            <a:ext cx="10562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A4EBC6A1-10F7-4E9F-8E06-FB199F06664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39420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6pPr>
      <a:lvl7pPr marL="878840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7pPr>
      <a:lvl8pPr marL="131889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8pPr>
      <a:lvl9pPr marL="175831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28930" indent="-3289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13105" indent="-2749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>
          <a:solidFill>
            <a:schemeClr val="bg2"/>
          </a:solidFill>
          <a:latin typeface="+mj-lt"/>
        </a:defRPr>
      </a:lvl2pPr>
      <a:lvl3pPr marL="1098550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bg2"/>
          </a:solidFill>
          <a:latin typeface="+mj-lt"/>
        </a:defRPr>
      </a:lvl3pPr>
      <a:lvl4pPr marL="1538605" indent="-219075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bg2"/>
          </a:solidFill>
          <a:latin typeface="+mj-lt"/>
        </a:defRPr>
      </a:lvl4pPr>
      <a:lvl5pPr marL="1978025" indent="-219075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5pPr>
      <a:lvl6pPr marL="2417445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6pPr>
      <a:lvl7pPr marL="285750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7pPr>
      <a:lvl8pPr marL="329692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8pPr>
      <a:lvl9pPr marL="373634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9pPr>
    </p:bodyStyle>
    <p:otherStyle>
      <a:defPPr>
        <a:defRPr lang="zh-CN"/>
      </a:defPPr>
      <a:lvl1pPr marL="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2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84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89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1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3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15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21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3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6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0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5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1.wmf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67.png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8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3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9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7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3.wmf"/><Relationship Id="rId19" Type="http://schemas.openxmlformats.org/officeDocument/2006/relationships/vmlDrawing" Target="../drawings/vmlDrawing15.vml"/><Relationship Id="rId18" Type="http://schemas.openxmlformats.org/officeDocument/2006/relationships/slideLayout" Target="../slideLayouts/slideLayout7.xml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94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0.wmf"/><Relationship Id="rId1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2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01.bin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06.wmf"/><Relationship Id="rId2" Type="http://schemas.openxmlformats.org/officeDocument/2006/relationships/image" Target="../media/image97.wmf"/><Relationship Id="rId19" Type="http://schemas.openxmlformats.org/officeDocument/2006/relationships/oleObject" Target="../embeddings/oleObject109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108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10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07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1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1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8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2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25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2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8.wmf"/><Relationship Id="rId16" Type="http://schemas.openxmlformats.org/officeDocument/2006/relationships/vmlDrawing" Target="../drawings/vmlDrawing2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3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50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13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61.wmf"/><Relationship Id="rId15" Type="http://schemas.openxmlformats.org/officeDocument/2006/relationships/vmlDrawing" Target="../drawings/vmlDrawing2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67.png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14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68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15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5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8.bin"/><Relationship Id="rId7" Type="http://schemas.openxmlformats.org/officeDocument/2006/relationships/oleObject" Target="../embeddings/oleObject7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16.bin"/><Relationship Id="rId20" Type="http://schemas.openxmlformats.org/officeDocument/2006/relationships/oleObject" Target="../embeddings/oleObject15.bin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18" Type="http://schemas.openxmlformats.org/officeDocument/2006/relationships/oleObject" Target="../embeddings/oleObject13.bin"/><Relationship Id="rId17" Type="http://schemas.openxmlformats.org/officeDocument/2006/relationships/image" Target="../media/image16.wmf"/><Relationship Id="rId16" Type="http://schemas.openxmlformats.org/officeDocument/2006/relationships/oleObject" Target="../embeddings/oleObject12.bin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16.xml"/><Relationship Id="rId22" Type="http://schemas.openxmlformats.org/officeDocument/2006/relationships/image" Target="../media/image37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36.wmf"/><Relationship Id="rId2" Type="http://schemas.openxmlformats.org/officeDocument/2006/relationships/image" Target="../media/image27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8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2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/>
          <p:cNvSpPr txBox="1"/>
          <p:nvPr/>
        </p:nvSpPr>
        <p:spPr bwMode="auto">
          <a:xfrm>
            <a:off x="2207568" y="2052638"/>
            <a:ext cx="6734175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3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pPr>
              <a:defRPr/>
            </a:pPr>
            <a:r>
              <a:rPr lang="zh-CN" altLang="en-US" sz="4400" b="1" kern="0" dirty="0">
                <a:solidFill>
                  <a:schemeClr val="tx1"/>
                </a:solidFill>
                <a:ea typeface="宋体" panose="02010600030101010101" pitchFamily="2" charset="-122"/>
              </a:rPr>
              <a:t>第三章  </a:t>
            </a:r>
            <a:r>
              <a:rPr lang="zh-CN" altLang="en-US" sz="4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行列式</a:t>
            </a:r>
            <a:endParaRPr lang="en-US" altLang="zh-CN" sz="4400" b="1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652985" y="2916238"/>
            <a:ext cx="4099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第三节 行列式的应用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Text Box 2"/>
          <p:cNvSpPr txBox="1">
            <a:spLocks noChangeArrowheads="1"/>
          </p:cNvSpPr>
          <p:nvPr/>
        </p:nvSpPr>
        <p:spPr bwMode="auto">
          <a:xfrm>
            <a:off x="2495551" y="2349500"/>
            <a:ext cx="792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证</a:t>
            </a:r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624636" y="1115379"/>
          <a:ext cx="114998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10032800" imgH="10972800" progId="Equation.DSMT4">
                  <p:embed/>
                </p:oleObj>
              </mc:Choice>
              <mc:Fallback>
                <p:oleObj name="Equation" r:id="rId1" imgW="110032800" imgH="1097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36" y="1115379"/>
                        <a:ext cx="11499850" cy="1016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469" name="Object 5"/>
          <p:cNvGraphicFramePr>
            <a:graphicFrameLocks noChangeAspect="1"/>
          </p:cNvGraphicFramePr>
          <p:nvPr/>
        </p:nvGraphicFramePr>
        <p:xfrm>
          <a:off x="3575051" y="2349500"/>
          <a:ext cx="32115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143000" imgH="241300" progId="Equation.DSMT4">
                  <p:embed/>
                </p:oleObj>
              </mc:Choice>
              <mc:Fallback>
                <p:oleObj name="Equation" r:id="rId3" imgW="11430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2349500"/>
                        <a:ext cx="32115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470" name="Object 6"/>
          <p:cNvGraphicFramePr>
            <a:graphicFrameLocks noChangeAspect="1"/>
          </p:cNvGraphicFramePr>
          <p:nvPr/>
        </p:nvGraphicFramePr>
        <p:xfrm>
          <a:off x="3000376" y="3068638"/>
          <a:ext cx="482441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727200" imgH="711200" progId="Equation.DSMT4">
                  <p:embed/>
                </p:oleObj>
              </mc:Choice>
              <mc:Fallback>
                <p:oleObj name="Equation" r:id="rId5" imgW="17272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068638"/>
                        <a:ext cx="4824413" cy="198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471" name="Object 7"/>
          <p:cNvGraphicFramePr>
            <a:graphicFrameLocks noChangeAspect="1"/>
          </p:cNvGraphicFramePr>
          <p:nvPr/>
        </p:nvGraphicFramePr>
        <p:xfrm>
          <a:off x="3070225" y="5157789"/>
          <a:ext cx="44656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790700" imgH="457200" progId="Equation.DSMT4">
                  <p:embed/>
                </p:oleObj>
              </mc:Choice>
              <mc:Fallback>
                <p:oleObj name="Equation" r:id="rId7" imgW="17907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5157789"/>
                        <a:ext cx="4465638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3392" y="476672"/>
            <a:ext cx="90281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命题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62" name="Object 2"/>
          <p:cNvGraphicFramePr>
            <a:graphicFrameLocks noChangeAspect="1"/>
          </p:cNvGraphicFramePr>
          <p:nvPr/>
        </p:nvGraphicFramePr>
        <p:xfrm>
          <a:off x="2279576" y="2091953"/>
          <a:ext cx="8132238" cy="212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99974400" imgH="28956000" progId="Equation.DSMT4">
                  <p:embed/>
                </p:oleObj>
              </mc:Choice>
              <mc:Fallback>
                <p:oleObj name="Equation" r:id="rId1" imgW="99974400" imgH="2895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091953"/>
                        <a:ext cx="8132238" cy="2129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955119" y="1717646"/>
            <a:ext cx="418576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逆矩阵的求法二：伴随矩阵法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911424" y="1106521"/>
            <a:ext cx="357020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逆矩阵的求法一：定义法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63352" y="386303"/>
            <a:ext cx="2348720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逆矩阵的求法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995007" y="5193295"/>
          <a:ext cx="3084257" cy="41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127500" imgH="596900" progId="Equation.DSMT4">
                  <p:embed/>
                </p:oleObj>
              </mc:Choice>
              <mc:Fallback>
                <p:oleObj name="" r:id="rId3" imgW="4127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007" y="5193295"/>
                        <a:ext cx="3084257" cy="41854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903237" y="4676770"/>
            <a:ext cx="48260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用矩阵的初等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行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变换求逆矩阵方法</a:t>
            </a:r>
            <a:endParaRPr 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526905" y="6002122"/>
          <a:ext cx="3105748" cy="37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4343400" imgH="596900" progId="Equation.DSMT4">
                  <p:embed/>
                </p:oleObj>
              </mc:Choice>
              <mc:Fallback>
                <p:oleObj name="Equation" r:id="rId5" imgW="43434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905" y="6002122"/>
                        <a:ext cx="3105748" cy="37346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345695" y="6046137"/>
            <a:ext cx="12112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特别地，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6524527" y="5158288"/>
          <a:ext cx="2376264" cy="6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454400" imgH="1003300" progId="Equation.DSMT4">
                  <p:embed/>
                </p:oleObj>
              </mc:Choice>
              <mc:Fallback>
                <p:oleObj name="Equation" r:id="rId7" imgW="3454400" imgH="1003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527" y="5158288"/>
                        <a:ext cx="2376264" cy="603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168008" y="4731332"/>
            <a:ext cx="48260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用矩阵的初等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列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变换求逆矩阵方法</a:t>
            </a:r>
            <a:endParaRPr 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1400810" y="5977801"/>
            <a:ext cx="121126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特别地，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7392144" y="5908794"/>
          <a:ext cx="2272951" cy="56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3657600" imgH="1003300" progId="Equation.DSMT4">
                  <p:embed/>
                </p:oleObj>
              </mc:Choice>
              <mc:Fallback>
                <p:oleObj name="Equation" r:id="rId9" imgW="3657600" imgH="1003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4" y="5908794"/>
                        <a:ext cx="2272951" cy="56012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911424" y="4221088"/>
            <a:ext cx="418576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逆矩阵的求法三：初等变换法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3" grpId="1" animBg="1"/>
      <p:bldP spid="27652" grpId="0" animBg="1"/>
      <p:bldP spid="27652" grpId="1" animBg="1"/>
      <p:bldP spid="15" grpId="0" animBg="1"/>
      <p:bldP spid="15" grpId="1" animBg="1"/>
      <p:bldP spid="8" grpId="0" animBg="1"/>
      <p:bldP spid="8" grpId="1" animBg="1"/>
      <p:bldP spid="12" grpId="0" animBg="1"/>
      <p:bldP spid="12" grpId="1" animBg="1"/>
      <p:bldP spid="10" grpId="0"/>
      <p:bldP spid="10" grpId="1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Text Box 2"/>
          <p:cNvSpPr txBox="1">
            <a:spLocks noChangeArrowheads="1"/>
          </p:cNvSpPr>
          <p:nvPr/>
        </p:nvSpPr>
        <p:spPr bwMode="auto">
          <a:xfrm>
            <a:off x="623317" y="1268760"/>
            <a:ext cx="792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证</a:t>
            </a:r>
            <a:endParaRPr kumimoji="1"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487488" y="472712"/>
          <a:ext cx="8111704" cy="65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0045600" imgH="5486400" progId="Equation.DSMT4">
                  <p:embed/>
                </p:oleObj>
              </mc:Choice>
              <mc:Fallback>
                <p:oleObj name="Equation" r:id="rId1" imgW="60045600" imgH="548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72712"/>
                        <a:ext cx="8111704" cy="656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23392" y="476672"/>
            <a:ext cx="545342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</a:t>
            </a:r>
            <a:endParaRPr lang="zh-CN" altLang="en-US" sz="2800" b="1" dirty="0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847528" y="1268760"/>
          <a:ext cx="642143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55168800" imgH="13106400" progId="Equation.DSMT4">
                  <p:embed/>
                </p:oleObj>
              </mc:Choice>
              <mc:Fallback>
                <p:oleObj name="Equation" r:id="rId3" imgW="55168800" imgH="131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1268760"/>
                        <a:ext cx="6421437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836946" y="2655214"/>
          <a:ext cx="40798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35052000" imgH="7620000" progId="Equation.DSMT4">
                  <p:embed/>
                </p:oleObj>
              </mc:Choice>
              <mc:Fallback>
                <p:oleObj name="Equation" r:id="rId5" imgW="35052000" imgH="7620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946" y="2655214"/>
                        <a:ext cx="40798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3753059" y="3429000"/>
          <a:ext cx="21637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18592800" imgH="7620000" progId="Equation.DSMT4">
                  <p:embed/>
                </p:oleObj>
              </mc:Choice>
              <mc:Fallback>
                <p:oleObj name="Equation" r:id="rId7" imgW="18592800" imgH="7620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059" y="3429000"/>
                        <a:ext cx="216376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753059" y="4316412"/>
          <a:ext cx="21637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18592800" imgH="7620000" progId="Equation.DSMT4">
                  <p:embed/>
                </p:oleObj>
              </mc:Choice>
              <mc:Fallback>
                <p:oleObj name="Equation" r:id="rId9" imgW="18592800" imgH="7620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059" y="4316412"/>
                        <a:ext cx="216376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753059" y="5301208"/>
          <a:ext cx="14906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12801600" imgH="7620000" progId="Equation.DSMT4">
                  <p:embed/>
                </p:oleObj>
              </mc:Choice>
              <mc:Fallback>
                <p:oleObj name="Equation" r:id="rId11" imgW="12801600" imgH="7620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059" y="5301208"/>
                        <a:ext cx="149066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12"/>
          <p:cNvSpPr txBox="1">
            <a:spLocks noChangeArrowheads="1"/>
          </p:cNvSpPr>
          <p:nvPr/>
        </p:nvSpPr>
        <p:spPr bwMode="auto">
          <a:xfrm>
            <a:off x="677863" y="404664"/>
            <a:ext cx="3430747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伴随矩阵运算性质：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59182" name="Object 7"/>
          <p:cNvGraphicFramePr>
            <a:graphicFrameLocks noChangeAspect="1"/>
          </p:cNvGraphicFramePr>
          <p:nvPr/>
        </p:nvGraphicFramePr>
        <p:xfrm>
          <a:off x="3160714" y="2725738"/>
          <a:ext cx="15843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548765" imgH="431800" progId="Equation.DSMT4">
                  <p:embed/>
                </p:oleObj>
              </mc:Choice>
              <mc:Fallback>
                <p:oleObj name="Equation" r:id="rId1" imgW="1548765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4" y="2725738"/>
                        <a:ext cx="15843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84" name="Object 9"/>
          <p:cNvGraphicFramePr>
            <a:graphicFrameLocks noChangeAspect="1"/>
          </p:cNvGraphicFramePr>
          <p:nvPr/>
        </p:nvGraphicFramePr>
        <p:xfrm>
          <a:off x="5170488" y="1268413"/>
          <a:ext cx="20558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52425600" imgH="13716000" progId="Equation.DSMT4">
                  <p:embed/>
                </p:oleObj>
              </mc:Choice>
              <mc:Fallback>
                <p:oleObj name="Equation" r:id="rId3" imgW="52425600" imgH="1371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268413"/>
                        <a:ext cx="205581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85" name="Object 10"/>
          <p:cNvGraphicFramePr>
            <a:graphicFrameLocks noChangeAspect="1"/>
          </p:cNvGraphicFramePr>
          <p:nvPr/>
        </p:nvGraphicFramePr>
        <p:xfrm>
          <a:off x="5204445" y="2781300"/>
          <a:ext cx="19716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50292000" imgH="16154400" progId="Equation.DSMT4">
                  <p:embed/>
                </p:oleObj>
              </mc:Choice>
              <mc:Fallback>
                <p:oleObj name="Equation" r:id="rId5" imgW="50292000" imgH="1615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445" y="2781300"/>
                        <a:ext cx="19716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86" name="Object 11"/>
          <p:cNvGraphicFramePr>
            <a:graphicFrameLocks noChangeAspect="1"/>
          </p:cNvGraphicFramePr>
          <p:nvPr/>
        </p:nvGraphicFramePr>
        <p:xfrm>
          <a:off x="5150572" y="5310188"/>
          <a:ext cx="3225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82296000" imgH="22860000" progId="Equation.DSMT4">
                  <p:embed/>
                </p:oleObj>
              </mc:Choice>
              <mc:Fallback>
                <p:oleObj name="Equation" r:id="rId7" imgW="82296000" imgH="22860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572" y="5310188"/>
                        <a:ext cx="3225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87" name="Object 12"/>
          <p:cNvGraphicFramePr>
            <a:graphicFrameLocks noChangeAspect="1"/>
          </p:cNvGraphicFramePr>
          <p:nvPr/>
        </p:nvGraphicFramePr>
        <p:xfrm>
          <a:off x="5247102" y="3732213"/>
          <a:ext cx="15430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39319200" imgH="14935200" progId="Equation.DSMT4">
                  <p:embed/>
                </p:oleObj>
              </mc:Choice>
              <mc:Fallback>
                <p:oleObj name="Equation" r:id="rId9" imgW="39319200" imgH="14935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102" y="3732213"/>
                        <a:ext cx="15430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88" name="Object 13"/>
          <p:cNvGraphicFramePr>
            <a:graphicFrameLocks noChangeAspect="1"/>
          </p:cNvGraphicFramePr>
          <p:nvPr/>
        </p:nvGraphicFramePr>
        <p:xfrm>
          <a:off x="5170488" y="2025699"/>
          <a:ext cx="19605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49987200" imgH="13716000" progId="Equation.DSMT4">
                  <p:embed/>
                </p:oleObj>
              </mc:Choice>
              <mc:Fallback>
                <p:oleObj name="Equation" r:id="rId11" imgW="49987200" imgH="13716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2025699"/>
                        <a:ext cx="1960562" cy="615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189" name="AutoShape 21"/>
          <p:cNvSpPr/>
          <p:nvPr/>
        </p:nvSpPr>
        <p:spPr bwMode="auto">
          <a:xfrm>
            <a:off x="4889501" y="1501776"/>
            <a:ext cx="142875" cy="4321175"/>
          </a:xfrm>
          <a:prstGeom prst="leftBrace">
            <a:avLst>
              <a:gd name="adj1" fmla="val 252037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015880" y="4607940"/>
                <a:ext cx="2559996" cy="621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607940"/>
                <a:ext cx="2559996" cy="621260"/>
              </a:xfrm>
              <a:prstGeom prst="rect">
                <a:avLst/>
              </a:prstGeom>
              <a:blipFill rotWithShape="1">
                <a:blip r:embed="rId13"/>
                <a:stretch>
                  <a:fillRect l="-1" t="-61" r="13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5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5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89" grpId="0" animBg="1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5016500" y="836614"/>
          <a:ext cx="4897438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4597400" imgH="2095500" progId="Equation.DSMT4">
                  <p:embed/>
                </p:oleObj>
              </mc:Choice>
              <mc:Fallback>
                <p:oleObj name="Equation" r:id="rId1" imgW="4597400" imgH="2095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836614"/>
                        <a:ext cx="4897438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971675" y="1690689"/>
            <a:ext cx="2909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元线性方程组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68721" y="457508"/>
            <a:ext cx="271420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kumimoji="0"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Cramer</a:t>
            </a:r>
            <a:r>
              <a:rPr kumimoji="0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法则</a:t>
            </a:r>
            <a:endParaRPr kumimoji="0"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6517" name="Text Box 5"/>
          <p:cNvSpPr txBox="1">
            <a:spLocks noChangeArrowheads="1"/>
          </p:cNvSpPr>
          <p:nvPr/>
        </p:nvSpPr>
        <p:spPr bwMode="auto">
          <a:xfrm>
            <a:off x="1919289" y="3644901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的系数行列式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16518" name="Object 6"/>
          <p:cNvGraphicFramePr>
            <a:graphicFrameLocks noChangeAspect="1"/>
          </p:cNvGraphicFramePr>
          <p:nvPr/>
        </p:nvGraphicFramePr>
        <p:xfrm>
          <a:off x="4267201" y="3132139"/>
          <a:ext cx="34845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203700" imgH="2095500" progId="Equation.DSMT4">
                  <p:embed/>
                </p:oleObj>
              </mc:Choice>
              <mc:Fallback>
                <p:oleObj name="Equation" r:id="rId3" imgW="4203700" imgH="2095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3132139"/>
                        <a:ext cx="34845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6519" name="Object 7"/>
          <p:cNvGraphicFramePr>
            <a:graphicFrameLocks noChangeAspect="1"/>
          </p:cNvGraphicFramePr>
          <p:nvPr/>
        </p:nvGraphicFramePr>
        <p:xfrm>
          <a:off x="7880350" y="3789363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520700" imgH="330200" progId="Equation.3">
                  <p:embed/>
                </p:oleObj>
              </mc:Choice>
              <mc:Fallback>
                <p:oleObj name="公式" r:id="rId5" imgW="5207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3789363"/>
                        <a:ext cx="520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9983788" y="1700213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419100" imgH="393700" progId="Equation.DSMT4">
                  <p:embed/>
                </p:oleObj>
              </mc:Choice>
              <mc:Fallback>
                <p:oleObj name="Equation" r:id="rId7" imgW="4191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3788" y="1700213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6521" name="Rectangle 9"/>
          <p:cNvSpPr>
            <a:spLocks noChangeArrowheads="1"/>
          </p:cNvSpPr>
          <p:nvPr/>
        </p:nvSpPr>
        <p:spPr bwMode="auto">
          <a:xfrm>
            <a:off x="1919289" y="5062538"/>
            <a:ext cx="4827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则方程组（１）有唯一解，且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16522" name="Object 10"/>
          <p:cNvGraphicFramePr>
            <a:graphicFrameLocks noChangeAspect="1"/>
          </p:cNvGraphicFramePr>
          <p:nvPr/>
        </p:nvGraphicFramePr>
        <p:xfrm>
          <a:off x="2814639" y="5708651"/>
          <a:ext cx="59959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6159500" imgH="889000" progId="Equation.3">
                  <p:embed/>
                </p:oleObj>
              </mc:Choice>
              <mc:Fallback>
                <p:oleObj name="Equation" r:id="rId9" imgW="6159500" imgH="889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9" y="5708651"/>
                        <a:ext cx="5995987" cy="792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1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1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7" grpId="0" autoUpdateAnimBg="0"/>
      <p:bldP spid="12165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2"/>
          <p:cNvGrpSpPr/>
          <p:nvPr/>
        </p:nvGrpSpPr>
        <p:grpSpPr bwMode="auto">
          <a:xfrm>
            <a:off x="2351089" y="908050"/>
            <a:ext cx="7769225" cy="946150"/>
            <a:chOff x="432" y="1968"/>
            <a:chExt cx="4894" cy="596"/>
          </a:xfrm>
        </p:grpSpPr>
        <p:sp>
          <p:nvSpPr>
            <p:cNvPr id="12295" name="Text Box 3"/>
            <p:cNvSpPr txBox="1">
              <a:spLocks noChangeArrowheads="1"/>
            </p:cNvSpPr>
            <p:nvPr/>
          </p:nvSpPr>
          <p:spPr bwMode="auto">
            <a:xfrm>
              <a:off x="432" y="1968"/>
              <a:ext cx="489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其中     是把系数行列式     中第   列的元素用方程</a:t>
              </a:r>
              <a:endParaRPr lang="zh-CN" altLang="en-US" sz="28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组右端的常数项代替后所得到的    阶行列式，即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6" name="Object 4"/>
            <p:cNvGraphicFramePr>
              <a:graphicFrameLocks noChangeAspect="1"/>
            </p:cNvGraphicFramePr>
            <p:nvPr/>
          </p:nvGraphicFramePr>
          <p:xfrm>
            <a:off x="922" y="1974"/>
            <a:ext cx="27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公式" r:id="rId1" imgW="431800" imgH="495300" progId="Equation.3">
                    <p:embed/>
                  </p:oleObj>
                </mc:Choice>
                <mc:Fallback>
                  <p:oleObj name="公式" r:id="rId1" imgW="431800" imgH="495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1974"/>
                          <a:ext cx="27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5"/>
            <p:cNvGraphicFramePr>
              <a:graphicFrameLocks noChangeAspect="1"/>
            </p:cNvGraphicFramePr>
            <p:nvPr/>
          </p:nvGraphicFramePr>
          <p:xfrm>
            <a:off x="2842" y="2022"/>
            <a:ext cx="2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公式" r:id="rId3" imgW="342900" imgH="317500" progId="Equation.3">
                    <p:embed/>
                  </p:oleObj>
                </mc:Choice>
                <mc:Fallback>
                  <p:oleObj name="公式" r:id="rId3" imgW="342900" imgH="317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2022"/>
                          <a:ext cx="21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6"/>
            <p:cNvGraphicFramePr>
              <a:graphicFrameLocks noChangeAspect="1"/>
            </p:cNvGraphicFramePr>
            <p:nvPr/>
          </p:nvGraphicFramePr>
          <p:xfrm>
            <a:off x="3514" y="2022"/>
            <a:ext cx="1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5" imgW="228600" imgH="406400" progId="Equation.3">
                    <p:embed/>
                  </p:oleObj>
                </mc:Choice>
                <mc:Fallback>
                  <p:oleObj name="公式" r:id="rId5" imgW="228600" imgH="406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2022"/>
                          <a:ext cx="1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7"/>
            <p:cNvGraphicFramePr>
              <a:graphicFrameLocks noChangeAspect="1"/>
            </p:cNvGraphicFramePr>
            <p:nvPr/>
          </p:nvGraphicFramePr>
          <p:xfrm>
            <a:off x="3665" y="233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公式" r:id="rId7" imgW="241300" imgH="254000" progId="Equation.3">
                    <p:embed/>
                  </p:oleObj>
                </mc:Choice>
                <mc:Fallback>
                  <p:oleObj name="公式" r:id="rId7" imgW="241300" imgH="254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233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7544" name="Object 8"/>
          <p:cNvGraphicFramePr>
            <a:graphicFrameLocks noChangeAspect="1"/>
          </p:cNvGraphicFramePr>
          <p:nvPr/>
        </p:nvGraphicFramePr>
        <p:xfrm>
          <a:off x="2927350" y="2205039"/>
          <a:ext cx="51562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5156200" imgH="1701800" progId="Equation.3">
                  <p:embed/>
                </p:oleObj>
              </mc:Choice>
              <mc:Fallback>
                <p:oleObj name="Equation" r:id="rId9" imgW="5156200" imgH="170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05039"/>
                        <a:ext cx="51562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7545" name="Oval 9"/>
          <p:cNvSpPr>
            <a:spLocks noChangeArrowheads="1"/>
          </p:cNvSpPr>
          <p:nvPr/>
        </p:nvSpPr>
        <p:spPr bwMode="auto">
          <a:xfrm>
            <a:off x="5735638" y="1989139"/>
            <a:ext cx="360362" cy="22320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graphicFrame>
        <p:nvGraphicFramePr>
          <p:cNvPr id="1217546" name="Object 10"/>
          <p:cNvGraphicFramePr>
            <a:graphicFrameLocks noChangeAspect="1"/>
          </p:cNvGraphicFramePr>
          <p:nvPr/>
        </p:nvGraphicFramePr>
        <p:xfrm>
          <a:off x="5519738" y="4365625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824865" imgH="444500" progId="Equation.DSMT4">
                  <p:embed/>
                </p:oleObj>
              </mc:Choice>
              <mc:Fallback>
                <p:oleObj name="Equation" r:id="rId11" imgW="824865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4365625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1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1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992314" y="76517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18563" name="Object 3"/>
          <p:cNvGraphicFramePr>
            <a:graphicFrameLocks noChangeAspect="1"/>
          </p:cNvGraphicFramePr>
          <p:nvPr/>
        </p:nvGraphicFramePr>
        <p:xfrm>
          <a:off x="3000375" y="2276475"/>
          <a:ext cx="6110288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6108700" imgH="2235200" progId="Equation.3">
                  <p:embed/>
                </p:oleObj>
              </mc:Choice>
              <mc:Fallback>
                <p:oleObj name="公式" r:id="rId1" imgW="6108700" imgH="223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276475"/>
                        <a:ext cx="6110288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4" name="Object 4"/>
          <p:cNvGraphicFramePr>
            <a:graphicFrameLocks noChangeAspect="1"/>
          </p:cNvGraphicFramePr>
          <p:nvPr/>
        </p:nvGraphicFramePr>
        <p:xfrm>
          <a:off x="3143250" y="836613"/>
          <a:ext cx="6934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6819900" imgH="1028700" progId="Equation.3">
                  <p:embed/>
                </p:oleObj>
              </mc:Choice>
              <mc:Fallback>
                <p:oleObj name="Equation" r:id="rId3" imgW="6819900" imgH="1028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836613"/>
                        <a:ext cx="6934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"/>
          <p:cNvGrpSpPr/>
          <p:nvPr/>
        </p:nvGrpSpPr>
        <p:grpSpPr bwMode="auto">
          <a:xfrm>
            <a:off x="2279651" y="4724401"/>
            <a:ext cx="4557713" cy="519113"/>
            <a:chOff x="576" y="3465"/>
            <a:chExt cx="2871" cy="327"/>
          </a:xfrm>
        </p:grpSpPr>
        <p:sp>
          <p:nvSpPr>
            <p:cNvPr id="13325" name="Text Box 6"/>
            <p:cNvSpPr txBox="1">
              <a:spLocks noChangeArrowheads="1"/>
            </p:cNvSpPr>
            <p:nvPr/>
          </p:nvSpPr>
          <p:spPr bwMode="auto">
            <a:xfrm>
              <a:off x="576" y="3465"/>
              <a:ext cx="28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在把     个方程依次相加，得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6" name="Object 7"/>
            <p:cNvGraphicFramePr>
              <a:graphicFrameLocks noChangeAspect="1"/>
            </p:cNvGraphicFramePr>
            <p:nvPr/>
          </p:nvGraphicFramePr>
          <p:xfrm>
            <a:off x="1152" y="3537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公式" r:id="rId5" imgW="241300" imgH="254000" progId="Equation.3">
                    <p:embed/>
                  </p:oleObj>
                </mc:Choice>
                <mc:Fallback>
                  <p:oleObj name="公式" r:id="rId5" imgW="241300" imgH="254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37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8568" name="Object 8"/>
          <p:cNvGraphicFramePr>
            <a:graphicFrameLocks noChangeAspect="1"/>
          </p:cNvGraphicFramePr>
          <p:nvPr/>
        </p:nvGraphicFramePr>
        <p:xfrm>
          <a:off x="1524000" y="5245100"/>
          <a:ext cx="73088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8255000" imgH="1079500" progId="Equation.DSMT4">
                  <p:embed/>
                </p:oleObj>
              </mc:Choice>
              <mc:Fallback>
                <p:oleObj name="Equation" r:id="rId7" imgW="8255000" imgH="1079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45100"/>
                        <a:ext cx="73088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9" name="Object 9"/>
          <p:cNvGraphicFramePr>
            <a:graphicFrameLocks noChangeAspect="1"/>
          </p:cNvGraphicFramePr>
          <p:nvPr/>
        </p:nvGraphicFramePr>
        <p:xfrm>
          <a:off x="8832850" y="5300663"/>
          <a:ext cx="1651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1651000" imgH="1028700" progId="Equation.DSMT4">
                  <p:embed/>
                </p:oleObj>
              </mc:Choice>
              <mc:Fallback>
                <p:oleObj name="Equation" r:id="rId9" imgW="1651000" imgH="1028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0" y="5300663"/>
                        <a:ext cx="1651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70" name="Oval 10"/>
          <p:cNvSpPr>
            <a:spLocks noChangeArrowheads="1"/>
          </p:cNvSpPr>
          <p:nvPr/>
        </p:nvSpPr>
        <p:spPr bwMode="auto">
          <a:xfrm>
            <a:off x="3359151" y="1989139"/>
            <a:ext cx="720725" cy="28082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1218571" name="Oval 11"/>
          <p:cNvSpPr>
            <a:spLocks noChangeArrowheads="1"/>
          </p:cNvSpPr>
          <p:nvPr/>
        </p:nvSpPr>
        <p:spPr bwMode="auto">
          <a:xfrm>
            <a:off x="1668464" y="5229226"/>
            <a:ext cx="1258887" cy="10080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1218572" name="Oval 12"/>
          <p:cNvSpPr>
            <a:spLocks noChangeArrowheads="1"/>
          </p:cNvSpPr>
          <p:nvPr/>
        </p:nvSpPr>
        <p:spPr bwMode="auto">
          <a:xfrm>
            <a:off x="7104064" y="5229226"/>
            <a:ext cx="1258887" cy="100806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1218573" name="Oval 13"/>
          <p:cNvSpPr>
            <a:spLocks noChangeArrowheads="1"/>
          </p:cNvSpPr>
          <p:nvPr/>
        </p:nvSpPr>
        <p:spPr bwMode="auto">
          <a:xfrm>
            <a:off x="6240463" y="1989139"/>
            <a:ext cx="1008062" cy="2808287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1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70" grpId="0" animBg="1"/>
      <p:bldP spid="1218571" grpId="0" animBg="1"/>
      <p:bldP spid="1218572" grpId="0" animBg="1"/>
      <p:bldP spid="12185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2438400" y="787400"/>
          <a:ext cx="76962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7937500" imgH="2044700" progId="Equation.3">
                  <p:embed/>
                </p:oleObj>
              </mc:Choice>
              <mc:Fallback>
                <p:oleObj name="Equation" r:id="rId1" imgW="79375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87400"/>
                        <a:ext cx="76962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87" name="Text Box 3"/>
          <p:cNvSpPr txBox="1">
            <a:spLocks noChangeArrowheads="1"/>
          </p:cNvSpPr>
          <p:nvPr/>
        </p:nvSpPr>
        <p:spPr bwMode="auto">
          <a:xfrm>
            <a:off x="2362200" y="2895601"/>
            <a:ext cx="420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由代数余子式的性质可知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19588" name="Object 4"/>
          <p:cNvGraphicFramePr>
            <a:graphicFrameLocks noChangeAspect="1"/>
          </p:cNvGraphicFramePr>
          <p:nvPr/>
        </p:nvGraphicFramePr>
        <p:xfrm>
          <a:off x="3867150" y="4203701"/>
          <a:ext cx="3467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467100" imgH="469900" progId="Equation.3">
                  <p:embed/>
                </p:oleObj>
              </mc:Choice>
              <mc:Fallback>
                <p:oleObj name="Equation" r:id="rId3" imgW="34671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4203701"/>
                        <a:ext cx="34671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9" name="Object 5"/>
          <p:cNvGraphicFramePr>
            <a:graphicFrameLocks noChangeAspect="1"/>
          </p:cNvGraphicFramePr>
          <p:nvPr/>
        </p:nvGraphicFramePr>
        <p:xfrm>
          <a:off x="2438400" y="5257800"/>
          <a:ext cx="61610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6159500" imgH="889000" progId="Equation.3">
                  <p:embed/>
                </p:oleObj>
              </mc:Choice>
              <mc:Fallback>
                <p:oleObj name="公式" r:id="rId5" imgW="61595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57800"/>
                        <a:ext cx="61610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0" name="Object 6"/>
          <p:cNvGraphicFramePr>
            <a:graphicFrameLocks noChangeAspect="1"/>
          </p:cNvGraphicFramePr>
          <p:nvPr/>
        </p:nvGraphicFramePr>
        <p:xfrm>
          <a:off x="6553200" y="2971800"/>
          <a:ext cx="353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530600" imgH="482600" progId="Equation.3">
                  <p:embed/>
                </p:oleObj>
              </mc:Choice>
              <mc:Fallback>
                <p:oleObj name="Equation" r:id="rId7" imgW="35306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353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1" name="Object 7"/>
          <p:cNvGraphicFramePr>
            <a:graphicFrameLocks noChangeAspect="1"/>
          </p:cNvGraphicFramePr>
          <p:nvPr/>
        </p:nvGraphicFramePr>
        <p:xfrm>
          <a:off x="2438400" y="3581400"/>
          <a:ext cx="433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4330700" imgH="444500" progId="Equation.3">
                  <p:embed/>
                </p:oleObj>
              </mc:Choice>
              <mc:Fallback>
                <p:oleObj name="Equation" r:id="rId9" imgW="43307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433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2" name="Object 8"/>
          <p:cNvGraphicFramePr>
            <a:graphicFrameLocks noChangeAspect="1"/>
          </p:cNvGraphicFramePr>
          <p:nvPr/>
        </p:nvGraphicFramePr>
        <p:xfrm>
          <a:off x="7010401" y="3581400"/>
          <a:ext cx="2830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2667000" imgH="482600" progId="Equation.3">
                  <p:embed/>
                </p:oleObj>
              </mc:Choice>
              <mc:Fallback>
                <p:oleObj name="Equation" r:id="rId11" imgW="26670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3581400"/>
                        <a:ext cx="28305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3" name="Text Box 9"/>
          <p:cNvSpPr txBox="1">
            <a:spLocks noChangeArrowheads="1"/>
          </p:cNvSpPr>
          <p:nvPr/>
        </p:nvSpPr>
        <p:spPr bwMode="auto">
          <a:xfrm>
            <a:off x="2362200" y="4114801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于是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19594" name="Object 10"/>
          <p:cNvGraphicFramePr>
            <a:graphicFrameLocks noChangeAspect="1"/>
          </p:cNvGraphicFramePr>
          <p:nvPr/>
        </p:nvGraphicFramePr>
        <p:xfrm>
          <a:off x="9144000" y="4191000"/>
          <a:ext cx="44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443865" imgH="405765" progId="Equation.3">
                  <p:embed/>
                </p:oleObj>
              </mc:Choice>
              <mc:Fallback>
                <p:oleObj name="Equation" r:id="rId13" imgW="443865" imgH="4057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4191000"/>
                        <a:ext cx="44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1"/>
          <p:cNvGrpSpPr/>
          <p:nvPr/>
        </p:nvGrpSpPr>
        <p:grpSpPr bwMode="auto">
          <a:xfrm>
            <a:off x="2362200" y="4724404"/>
            <a:ext cx="6129338" cy="523876"/>
            <a:chOff x="528" y="2976"/>
            <a:chExt cx="3861" cy="330"/>
          </a:xfrm>
        </p:grpSpPr>
        <p:sp>
          <p:nvSpPr>
            <p:cNvPr id="14352" name="Rectangle 12"/>
            <p:cNvSpPr>
              <a:spLocks noChangeArrowheads="1"/>
            </p:cNvSpPr>
            <p:nvPr/>
          </p:nvSpPr>
          <p:spPr bwMode="auto">
            <a:xfrm>
              <a:off x="528" y="2976"/>
              <a:ext cx="38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当           时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</a:rPr>
                <a:t>方程组      有唯一的一个解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3" name="Object 13"/>
            <p:cNvGraphicFramePr>
              <a:graphicFrameLocks noChangeAspect="1"/>
            </p:cNvGraphicFramePr>
            <p:nvPr/>
          </p:nvGraphicFramePr>
          <p:xfrm>
            <a:off x="816" y="3072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公式" r:id="rId15" imgW="914400" imgH="330200" progId="Equation.3">
                    <p:embed/>
                  </p:oleObj>
                </mc:Choice>
                <mc:Fallback>
                  <p:oleObj name="公式" r:id="rId15" imgW="914400" imgH="330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072"/>
                          <a:ext cx="5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14"/>
            <p:cNvGraphicFramePr>
              <a:graphicFrameLocks noChangeAspect="1"/>
            </p:cNvGraphicFramePr>
            <p:nvPr/>
          </p:nvGraphicFramePr>
          <p:xfrm>
            <a:off x="2400" y="3024"/>
            <a:ext cx="2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7" imgW="443865" imgH="405765" progId="Equation.3">
                    <p:embed/>
                  </p:oleObj>
                </mc:Choice>
                <mc:Fallback>
                  <p:oleObj name="Equation" r:id="rId17" imgW="443865" imgH="40576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024"/>
                          <a:ext cx="2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9599" name="Oval 15"/>
          <p:cNvSpPr>
            <a:spLocks noChangeArrowheads="1"/>
          </p:cNvSpPr>
          <p:nvPr/>
        </p:nvSpPr>
        <p:spPr bwMode="auto">
          <a:xfrm>
            <a:off x="2495551" y="692150"/>
            <a:ext cx="1439863" cy="1081088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1219600" name="Oval 16"/>
          <p:cNvSpPr>
            <a:spLocks noChangeArrowheads="1"/>
          </p:cNvSpPr>
          <p:nvPr/>
        </p:nvSpPr>
        <p:spPr bwMode="auto">
          <a:xfrm>
            <a:off x="5375276" y="692150"/>
            <a:ext cx="1439863" cy="1081088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1219601" name="Oval 17"/>
          <p:cNvSpPr>
            <a:spLocks noChangeArrowheads="1"/>
          </p:cNvSpPr>
          <p:nvPr/>
        </p:nvSpPr>
        <p:spPr bwMode="auto">
          <a:xfrm>
            <a:off x="8256588" y="692150"/>
            <a:ext cx="1439862" cy="1081088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1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21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21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1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7" grpId="0" autoUpdateAnimBg="0"/>
      <p:bldP spid="1219593" grpId="0" autoUpdateAnimBg="0"/>
      <p:bldP spid="1219599" grpId="0" animBg="1"/>
      <p:bldP spid="1219600" grpId="0" animBg="1"/>
      <p:bldP spid="12196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2"/>
          <p:cNvGrpSpPr/>
          <p:nvPr/>
        </p:nvGrpSpPr>
        <p:grpSpPr bwMode="auto">
          <a:xfrm>
            <a:off x="2438401" y="990600"/>
            <a:ext cx="6029325" cy="541338"/>
            <a:chOff x="576" y="480"/>
            <a:chExt cx="3798" cy="341"/>
          </a:xfrm>
        </p:grpSpPr>
        <p:sp>
          <p:nvSpPr>
            <p:cNvPr id="15368" name="Rectangle 3"/>
            <p:cNvSpPr>
              <a:spLocks noChangeArrowheads="1"/>
            </p:cNvSpPr>
            <p:nvPr/>
          </p:nvSpPr>
          <p:spPr bwMode="auto">
            <a:xfrm>
              <a:off x="576" y="494"/>
              <a:ext cx="33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由于方程组      与方程组       等价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69" name="Object 4"/>
            <p:cNvGraphicFramePr>
              <a:graphicFrameLocks noChangeAspect="1"/>
            </p:cNvGraphicFramePr>
            <p:nvPr/>
          </p:nvGraphicFramePr>
          <p:xfrm>
            <a:off x="1776" y="528"/>
            <a:ext cx="2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Equation" r:id="rId1" imgW="443865" imgH="405765" progId="Equation.3">
                    <p:embed/>
                  </p:oleObj>
                </mc:Choice>
                <mc:Fallback>
                  <p:oleObj name="Equation" r:id="rId1" imgW="443865" imgH="40576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528"/>
                          <a:ext cx="2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5"/>
            <p:cNvGraphicFramePr>
              <a:graphicFrameLocks noChangeAspect="1"/>
            </p:cNvGraphicFramePr>
            <p:nvPr/>
          </p:nvGraphicFramePr>
          <p:xfrm>
            <a:off x="3072" y="528"/>
            <a:ext cx="2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419100" imgH="406400" progId="Equation.3">
                    <p:embed/>
                  </p:oleObj>
                </mc:Choice>
                <mc:Fallback>
                  <p:oleObj name="Equation" r:id="rId3" imgW="419100" imgH="406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528"/>
                          <a:ext cx="2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Text Box 6"/>
            <p:cNvSpPr txBox="1">
              <a:spLocks noChangeArrowheads="1"/>
            </p:cNvSpPr>
            <p:nvPr/>
          </p:nvSpPr>
          <p:spPr bwMode="auto">
            <a:xfrm>
              <a:off x="4032" y="480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故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20615" name="Object 7"/>
          <p:cNvGraphicFramePr>
            <a:graphicFrameLocks noChangeAspect="1"/>
          </p:cNvGraphicFramePr>
          <p:nvPr/>
        </p:nvGraphicFramePr>
        <p:xfrm>
          <a:off x="2819400" y="1701800"/>
          <a:ext cx="61610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6159500" imgH="889000" progId="Equation.3">
                  <p:embed/>
                </p:oleObj>
              </mc:Choice>
              <mc:Fallback>
                <p:oleObj name="公式" r:id="rId5" imgW="61595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01800"/>
                        <a:ext cx="61610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/>
          <p:cNvGrpSpPr/>
          <p:nvPr/>
        </p:nvGrpSpPr>
        <p:grpSpPr bwMode="auto">
          <a:xfrm>
            <a:off x="2438401" y="2833686"/>
            <a:ext cx="3338513" cy="523874"/>
            <a:chOff x="576" y="1550"/>
            <a:chExt cx="2103" cy="330"/>
          </a:xfrm>
        </p:grpSpPr>
        <p:sp>
          <p:nvSpPr>
            <p:cNvPr id="15366" name="Rectangle 9"/>
            <p:cNvSpPr>
              <a:spLocks noChangeArrowheads="1"/>
            </p:cNvSpPr>
            <p:nvPr/>
          </p:nvSpPr>
          <p:spPr bwMode="auto">
            <a:xfrm>
              <a:off x="576" y="1550"/>
              <a:ext cx="21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也是方程组的      解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67" name="Object 10"/>
            <p:cNvGraphicFramePr>
              <a:graphicFrameLocks noChangeAspect="1"/>
            </p:cNvGraphicFramePr>
            <p:nvPr/>
          </p:nvGraphicFramePr>
          <p:xfrm>
            <a:off x="2016" y="1584"/>
            <a:ext cx="2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7" imgW="419100" imgH="406400" progId="Equation.3">
                    <p:embed/>
                  </p:oleObj>
                </mc:Choice>
                <mc:Fallback>
                  <p:oleObj name="Equation" r:id="rId7" imgW="419100" imgH="406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584"/>
                          <a:ext cx="2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438401" y="760740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用克拉默则解方程组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3429000" y="1447800"/>
          <a:ext cx="485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4851400" imgH="2057400" progId="Equation.3">
                  <p:embed/>
                </p:oleObj>
              </mc:Choice>
              <mc:Fallback>
                <p:oleObj name="Equation" r:id="rId1" imgW="48514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4851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1636" name="Rectangle 4"/>
          <p:cNvSpPr>
            <a:spLocks noChangeArrowheads="1"/>
          </p:cNvSpPr>
          <p:nvPr/>
        </p:nvSpPr>
        <p:spPr bwMode="auto">
          <a:xfrm>
            <a:off x="2438401" y="358140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1637" name="Object 5"/>
          <p:cNvGraphicFramePr>
            <a:graphicFrameLocks noChangeAspect="1"/>
          </p:cNvGraphicFramePr>
          <p:nvPr/>
        </p:nvGraphicFramePr>
        <p:xfrm>
          <a:off x="2514600" y="3886200"/>
          <a:ext cx="3276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276600" imgH="2044700" progId="Equation.3">
                  <p:embed/>
                </p:oleObj>
              </mc:Choice>
              <mc:Fallback>
                <p:oleObj name="Equation" r:id="rId3" imgW="32766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3276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/>
          <p:nvPr/>
        </p:nvGrpSpPr>
        <p:grpSpPr bwMode="auto">
          <a:xfrm>
            <a:off x="5791200" y="4800600"/>
            <a:ext cx="1600200" cy="76200"/>
            <a:chOff x="3216" y="2496"/>
            <a:chExt cx="1008" cy="48"/>
          </a:xfrm>
        </p:grpSpPr>
        <p:sp>
          <p:nvSpPr>
            <p:cNvPr id="16395" name="Line 7"/>
            <p:cNvSpPr>
              <a:spLocks noChangeShapeType="1"/>
            </p:cNvSpPr>
            <p:nvPr/>
          </p:nvSpPr>
          <p:spPr bwMode="auto">
            <a:xfrm>
              <a:off x="32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6" name="Line 8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221641" name="Object 9"/>
          <p:cNvGraphicFramePr>
            <a:graphicFrameLocks noChangeAspect="1"/>
          </p:cNvGraphicFramePr>
          <p:nvPr/>
        </p:nvGraphicFramePr>
        <p:xfrm>
          <a:off x="6096000" y="4343400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002665" imgH="419100" progId="Equation.3">
                  <p:embed/>
                </p:oleObj>
              </mc:Choice>
              <mc:Fallback>
                <p:oleObj name="Equation" r:id="rId5" imgW="1002665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43400"/>
                        <a:ext cx="100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1642" name="Object 10"/>
          <p:cNvGraphicFramePr>
            <a:graphicFrameLocks noChangeAspect="1"/>
          </p:cNvGraphicFramePr>
          <p:nvPr/>
        </p:nvGraphicFramePr>
        <p:xfrm>
          <a:off x="6172200" y="487680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838200" imgH="419100" progId="Equation.3">
                  <p:embed/>
                </p:oleObj>
              </mc:Choice>
              <mc:Fallback>
                <p:oleObj name="Equation" r:id="rId7" imgW="8382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76800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1643" name="Object 11"/>
          <p:cNvGraphicFramePr>
            <a:graphicFrameLocks noChangeAspect="1"/>
          </p:cNvGraphicFramePr>
          <p:nvPr/>
        </p:nvGraphicFramePr>
        <p:xfrm>
          <a:off x="7518400" y="3886200"/>
          <a:ext cx="2616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2616200" imgH="2044700" progId="Equation.3">
                  <p:embed/>
                </p:oleObj>
              </mc:Choice>
              <mc:Fallback>
                <p:oleObj name="Equation" r:id="rId9" imgW="2616200" imgH="2044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886200"/>
                        <a:ext cx="2616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3432" y="760740"/>
            <a:ext cx="50405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endParaRPr lang="zh-CN" altLang="en-US" sz="2800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2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7"/>
          <p:cNvSpPr txBox="1">
            <a:spLocks noChangeArrowheads="1"/>
          </p:cNvSpPr>
          <p:nvPr/>
        </p:nvSpPr>
        <p:spPr bwMode="auto">
          <a:xfrm>
            <a:off x="3647728" y="1897668"/>
            <a:ext cx="5904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一、伴随矩阵</a:t>
            </a:r>
            <a:endParaRPr kumimoji="0" lang="zh-CN" altLang="en-US" b="1" dirty="0">
              <a:solidFill>
                <a:srgbClr val="C00000"/>
              </a:solidFill>
              <a:latin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368" y="745540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a typeface="楷体_GB2312" panose="02010609030101010101" charset="-122"/>
              </a:rPr>
              <a:t>主要内容</a:t>
            </a:r>
            <a:endParaRPr lang="zh-CN" altLang="en-US" sz="2800" b="1" dirty="0">
              <a:solidFill>
                <a:srgbClr val="C00000"/>
              </a:solidFill>
              <a:ea typeface="楷体_GB2312" panose="02010609030101010101" charset="-122"/>
            </a:endParaRP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3678830" y="2869193"/>
            <a:ext cx="5904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二、</a:t>
            </a:r>
            <a:r>
              <a:rPr kumimoji="0" lang="en-US" altLang="zh-CN" b="1" dirty="0">
                <a:solidFill>
                  <a:srgbClr val="C00000"/>
                </a:solidFill>
                <a:latin typeface="楷体" panose="02010609060101010101" pitchFamily="49" charset="-122"/>
              </a:rPr>
              <a:t>Cramer</a:t>
            </a:r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法则</a:t>
            </a:r>
            <a:endParaRPr kumimoji="0" lang="zh-CN" altLang="en-US" b="1" dirty="0">
              <a:solidFill>
                <a:srgbClr val="C00000"/>
              </a:solidFill>
              <a:latin typeface="楷体" panose="02010609060101010101" pitchFamily="49" charset="-122"/>
            </a:endParaRPr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3678830" y="3985900"/>
            <a:ext cx="5904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三、用系数行列式判断方程组的解</a:t>
            </a:r>
            <a:endParaRPr kumimoji="0" lang="zh-CN" altLang="en-US" b="1" dirty="0">
              <a:solidFill>
                <a:srgbClr val="C00000"/>
              </a:solidFill>
              <a:latin typeface="楷体" panose="02010609060101010101" pitchFamily="49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2590800" y="762000"/>
          <a:ext cx="2247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247900" imgH="1511300" progId="Equation.3">
                  <p:embed/>
                </p:oleObj>
              </mc:Choice>
              <mc:Fallback>
                <p:oleObj name="Equation" r:id="rId1" imgW="22479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62000"/>
                        <a:ext cx="2247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5029200" y="1447800"/>
            <a:ext cx="1600200" cy="76200"/>
            <a:chOff x="3216" y="2496"/>
            <a:chExt cx="1008" cy="48"/>
          </a:xfrm>
        </p:grpSpPr>
        <p:sp>
          <p:nvSpPr>
            <p:cNvPr id="17422" name="Line 4"/>
            <p:cNvSpPr>
              <a:spLocks noChangeShapeType="1"/>
            </p:cNvSpPr>
            <p:nvPr/>
          </p:nvSpPr>
          <p:spPr bwMode="auto">
            <a:xfrm>
              <a:off x="32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Line 5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222662" name="Object 6"/>
          <p:cNvGraphicFramePr>
            <a:graphicFrameLocks noChangeAspect="1"/>
          </p:cNvGraphicFramePr>
          <p:nvPr/>
        </p:nvGraphicFramePr>
        <p:xfrm>
          <a:off x="5257800" y="99060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104900" imgH="419100" progId="Equation.3">
                  <p:embed/>
                </p:oleObj>
              </mc:Choice>
              <mc:Fallback>
                <p:oleObj name="Equation" r:id="rId3" imgW="11049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90600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3" name="Object 7"/>
          <p:cNvGraphicFramePr>
            <a:graphicFrameLocks noChangeAspect="1"/>
          </p:cNvGraphicFramePr>
          <p:nvPr/>
        </p:nvGraphicFramePr>
        <p:xfrm>
          <a:off x="5257800" y="152400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117600" imgH="431800" progId="Equation.3">
                  <p:embed/>
                </p:oleObj>
              </mc:Choice>
              <mc:Fallback>
                <p:oleObj name="Equation" r:id="rId5" imgW="11176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0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4" name="Object 8"/>
          <p:cNvGraphicFramePr>
            <a:graphicFrameLocks noChangeAspect="1"/>
          </p:cNvGraphicFramePr>
          <p:nvPr/>
        </p:nvGraphicFramePr>
        <p:xfrm>
          <a:off x="6858000" y="762000"/>
          <a:ext cx="2387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387600" imgH="1511300" progId="Equation.3">
                  <p:embed/>
                </p:oleObj>
              </mc:Choice>
              <mc:Fallback>
                <p:oleObj name="Equation" r:id="rId7" imgW="23876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762000"/>
                        <a:ext cx="2387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5" name="Object 9"/>
          <p:cNvGraphicFramePr>
            <a:graphicFrameLocks noChangeAspect="1"/>
          </p:cNvGraphicFramePr>
          <p:nvPr/>
        </p:nvGraphicFramePr>
        <p:xfrm>
          <a:off x="2590800" y="2514600"/>
          <a:ext cx="162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1625600" imgH="977900" progId="Equation.3">
                  <p:embed/>
                </p:oleObj>
              </mc:Choice>
              <mc:Fallback>
                <p:oleObj name="Equation" r:id="rId9" imgW="16256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162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6" name="Object 10"/>
          <p:cNvGraphicFramePr>
            <a:graphicFrameLocks noChangeAspect="1"/>
          </p:cNvGraphicFramePr>
          <p:nvPr/>
        </p:nvGraphicFramePr>
        <p:xfrm>
          <a:off x="4191000" y="2819400"/>
          <a:ext cx="774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774065" imgH="368300" progId="Equation.3">
                  <p:embed/>
                </p:oleObj>
              </mc:Choice>
              <mc:Fallback>
                <p:oleObj name="Equation" r:id="rId11" imgW="774065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19400"/>
                        <a:ext cx="774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7" name="Object 11"/>
          <p:cNvGraphicFramePr>
            <a:graphicFrameLocks noChangeAspect="1"/>
          </p:cNvGraphicFramePr>
          <p:nvPr/>
        </p:nvGraphicFramePr>
        <p:xfrm>
          <a:off x="2438400" y="3657600"/>
          <a:ext cx="3644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3644900" imgH="2044700" progId="Equation.3">
                  <p:embed/>
                </p:oleObj>
              </mc:Choice>
              <mc:Fallback>
                <p:oleObj name="Equation" r:id="rId13" imgW="3644900" imgH="2044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3644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8" name="Object 12"/>
          <p:cNvGraphicFramePr>
            <a:graphicFrameLocks noChangeAspect="1"/>
          </p:cNvGraphicFramePr>
          <p:nvPr/>
        </p:nvGraphicFramePr>
        <p:xfrm>
          <a:off x="2895600" y="5791200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749300" imgH="368300" progId="Equation.3">
                  <p:embed/>
                </p:oleObj>
              </mc:Choice>
              <mc:Fallback>
                <p:oleObj name="Equation" r:id="rId15" imgW="7493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791200"/>
                        <a:ext cx="749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9" name="Object 13"/>
          <p:cNvGraphicFramePr>
            <a:graphicFrameLocks noChangeAspect="1"/>
          </p:cNvGraphicFramePr>
          <p:nvPr/>
        </p:nvGraphicFramePr>
        <p:xfrm>
          <a:off x="6477000" y="3505200"/>
          <a:ext cx="3390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7" imgW="3390900" imgH="2044700" progId="Equation.3">
                  <p:embed/>
                </p:oleObj>
              </mc:Choice>
              <mc:Fallback>
                <p:oleObj name="Equation" r:id="rId17" imgW="3390900" imgH="2044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5200"/>
                        <a:ext cx="3390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70" name="Object 14"/>
          <p:cNvGraphicFramePr>
            <a:graphicFrameLocks noChangeAspect="1"/>
          </p:cNvGraphicFramePr>
          <p:nvPr/>
        </p:nvGraphicFramePr>
        <p:xfrm>
          <a:off x="7010400" y="5715000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1143000" imgH="368300" progId="Equation.3">
                  <p:embed/>
                </p:oleObj>
              </mc:Choice>
              <mc:Fallback>
                <p:oleObj name="Equation" r:id="rId19" imgW="11430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715000"/>
                        <a:ext cx="1143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2381250" y="762000"/>
          <a:ext cx="3390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390900" imgH="2044700" progId="Equation.3">
                  <p:embed/>
                </p:oleObj>
              </mc:Choice>
              <mc:Fallback>
                <p:oleObj name="Equation" r:id="rId1" imgW="33909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762000"/>
                        <a:ext cx="3390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3" name="Object 3"/>
          <p:cNvGraphicFramePr>
            <a:graphicFrameLocks noChangeAspect="1"/>
          </p:cNvGraphicFramePr>
          <p:nvPr/>
        </p:nvGraphicFramePr>
        <p:xfrm>
          <a:off x="2895600" y="3124200"/>
          <a:ext cx="97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977900" imgH="368300" progId="Equation.3">
                  <p:embed/>
                </p:oleObj>
              </mc:Choice>
              <mc:Fallback>
                <p:oleObj name="Equation" r:id="rId3" imgW="9779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977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4" name="Object 4"/>
          <p:cNvGraphicFramePr>
            <a:graphicFrameLocks noChangeAspect="1"/>
          </p:cNvGraphicFramePr>
          <p:nvPr/>
        </p:nvGraphicFramePr>
        <p:xfrm>
          <a:off x="6419850" y="762000"/>
          <a:ext cx="3390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390900" imgH="2044700" progId="Equation.3">
                  <p:embed/>
                </p:oleObj>
              </mc:Choice>
              <mc:Fallback>
                <p:oleObj name="Equation" r:id="rId5" imgW="33909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762000"/>
                        <a:ext cx="3390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5" name="Object 5"/>
          <p:cNvGraphicFramePr>
            <a:graphicFrameLocks noChangeAspect="1"/>
          </p:cNvGraphicFramePr>
          <p:nvPr/>
        </p:nvGraphicFramePr>
        <p:xfrm>
          <a:off x="6934200" y="3124200"/>
          <a:ext cx="774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774065" imgH="368300" progId="Equation.3">
                  <p:embed/>
                </p:oleObj>
              </mc:Choice>
              <mc:Fallback>
                <p:oleObj name="Equation" r:id="rId7" imgW="774065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124200"/>
                        <a:ext cx="774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6" name="Object 6"/>
          <p:cNvGraphicFramePr>
            <a:graphicFrameLocks noChangeAspect="1"/>
          </p:cNvGraphicFramePr>
          <p:nvPr/>
        </p:nvGraphicFramePr>
        <p:xfrm>
          <a:off x="2963864" y="3865563"/>
          <a:ext cx="25288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2832100" imgH="825500" progId="Equation.3">
                  <p:embed/>
                </p:oleObj>
              </mc:Choice>
              <mc:Fallback>
                <p:oleObj name="Equation" r:id="rId9" imgW="2832100" imgH="825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4" y="3865563"/>
                        <a:ext cx="25288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7" name="Object 7"/>
          <p:cNvGraphicFramePr>
            <a:graphicFrameLocks noChangeAspect="1"/>
          </p:cNvGraphicFramePr>
          <p:nvPr/>
        </p:nvGraphicFramePr>
        <p:xfrm>
          <a:off x="6477000" y="3810000"/>
          <a:ext cx="2679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3200400" imgH="825500" progId="Equation.3">
                  <p:embed/>
                </p:oleObj>
              </mc:Choice>
              <mc:Fallback>
                <p:oleObj name="Equation" r:id="rId11" imgW="3200400" imgH="825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10000"/>
                        <a:ext cx="2679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8" name="Object 8"/>
          <p:cNvGraphicFramePr>
            <a:graphicFrameLocks noChangeAspect="1"/>
          </p:cNvGraphicFramePr>
          <p:nvPr/>
        </p:nvGraphicFramePr>
        <p:xfrm>
          <a:off x="3200400" y="5181600"/>
          <a:ext cx="25796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3035300" imgH="825500" progId="Equation.3">
                  <p:embed/>
                </p:oleObj>
              </mc:Choice>
              <mc:Fallback>
                <p:oleObj name="Equation" r:id="rId13" imgW="3035300" imgH="825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25796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9" name="Object 9"/>
          <p:cNvGraphicFramePr>
            <a:graphicFrameLocks noChangeAspect="1"/>
          </p:cNvGraphicFramePr>
          <p:nvPr/>
        </p:nvGraphicFramePr>
        <p:xfrm>
          <a:off x="6553201" y="5181601"/>
          <a:ext cx="23161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2540000" imgH="825500" progId="Equation.3">
                  <p:embed/>
                </p:oleObj>
              </mc:Choice>
              <mc:Fallback>
                <p:oleObj name="Equation" r:id="rId15" imgW="2540000" imgH="825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5181601"/>
                        <a:ext cx="23161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419920" y="2222128"/>
          <a:ext cx="7975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7975600" imgH="558800" progId="Equation.DSMT4">
                  <p:embed/>
                </p:oleObj>
              </mc:Choice>
              <mc:Fallback>
                <p:oleObj name="Equation" r:id="rId1" imgW="7975600" imgH="55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920" y="2222128"/>
                        <a:ext cx="7975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419920" y="3230240"/>
          <a:ext cx="7835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7835900" imgH="558800" progId="Equation.DSMT4">
                  <p:embed/>
                </p:oleObj>
              </mc:Choice>
              <mc:Fallback>
                <p:oleObj name="Equation" r:id="rId3" imgW="7835900" imgH="55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920" y="3230240"/>
                        <a:ext cx="7835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491928" y="4238352"/>
          <a:ext cx="835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8356600" imgH="558800" progId="Equation.DSMT4">
                  <p:embed/>
                </p:oleObj>
              </mc:Choice>
              <mc:Fallback>
                <p:oleObj name="Equation" r:id="rId5" imgW="83566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928" y="4238352"/>
                        <a:ext cx="8356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347912" y="143004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阶方阵，则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9456" y="1406105"/>
            <a:ext cx="90281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28604" y="405476"/>
          <a:ext cx="460533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53644800" imgH="17373600" progId="Equation.DSMT4">
                  <p:embed/>
                </p:oleObj>
              </mc:Choice>
              <mc:Fallback>
                <p:oleObj name="Equation" r:id="rId1" imgW="53644800" imgH="17373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604" y="405476"/>
                        <a:ext cx="4605337" cy="148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15480" y="2060848"/>
            <a:ext cx="955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l-GR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0" lang="zh-CN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为何值时方程组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无解、有唯一解、无穷多解？并在有解时求出全解。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392" y="817548"/>
            <a:ext cx="54534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</a:t>
            </a:r>
            <a:endParaRPr lang="zh-CN" altLang="en-US" sz="2800" b="1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799856" y="32849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783632" y="2852936"/>
          <a:ext cx="6006136" cy="1872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273300" imgH="711200" progId="Equation.DSMT4">
                  <p:embed/>
                </p:oleObj>
              </mc:Choice>
              <mc:Fallback>
                <p:oleObj name="Equation" r:id="rId3" imgW="22733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852936"/>
                        <a:ext cx="6006136" cy="1872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59650" y="30689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解：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07568" y="4897980"/>
          <a:ext cx="7135441" cy="61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70713600" imgH="6096000" progId="Equation.DSMT4">
                  <p:embed/>
                </p:oleObj>
              </mc:Choice>
              <mc:Fallback>
                <p:oleObj name="Equation" r:id="rId5" imgW="70713600" imgH="6096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897980"/>
                        <a:ext cx="7135441" cy="614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439816" y="57594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127500" y="5448300"/>
          <a:ext cx="26066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7" imgW="29870400" imgH="11277600" progId="Equation.DSMT4">
                  <p:embed/>
                </p:oleObj>
              </mc:Choice>
              <mc:Fallback>
                <p:oleObj name="Equation" r:id="rId7" imgW="29870400" imgH="11277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448300"/>
                        <a:ext cx="2606675" cy="976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79776" y="9087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71464" y="606297"/>
          <a:ext cx="72358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95097600" imgH="17068800" progId="Equation.DSMT4">
                  <p:embed/>
                </p:oleObj>
              </mc:Choice>
              <mc:Fallback>
                <p:oleObj name="Equation" r:id="rId1" imgW="95097600" imgH="1706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606297"/>
                        <a:ext cx="7235825" cy="1296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31704" y="31083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71464" y="2540378"/>
          <a:ext cx="8424936" cy="141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01193600" imgH="17068800" progId="Equation.DSMT4">
                  <p:embed/>
                </p:oleObj>
              </mc:Choice>
              <mc:Fallback>
                <p:oleObj name="Equation" r:id="rId3" imgW="101193600" imgH="1706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2540378"/>
                        <a:ext cx="8424936" cy="1417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11824" y="45799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47628" y="4380570"/>
          <a:ext cx="6696744" cy="156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5" imgW="72542400" imgH="17068800" progId="Equation.DSMT4">
                  <p:embed/>
                </p:oleObj>
              </mc:Choice>
              <mc:Fallback>
                <p:oleObj name="Equation" r:id="rId5" imgW="72542400" imgH="1706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628" y="4380570"/>
                        <a:ext cx="6696744" cy="1567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3060888" y="1700808"/>
          <a:ext cx="685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858000" imgH="431800" progId="Equation.DSMT4">
                  <p:embed/>
                </p:oleObj>
              </mc:Choice>
              <mc:Fallback>
                <p:oleObj name="Equation" r:id="rId1" imgW="68580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888" y="1700808"/>
                        <a:ext cx="685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1"/>
          <p:cNvGrpSpPr/>
          <p:nvPr/>
        </p:nvGrpSpPr>
        <p:grpSpPr bwMode="auto">
          <a:xfrm>
            <a:off x="1775520" y="715965"/>
            <a:ext cx="5576376" cy="523221"/>
            <a:chOff x="1643553" y="928670"/>
            <a:chExt cx="5576410" cy="522566"/>
          </a:xfrm>
        </p:grpSpPr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1643553" y="928670"/>
              <a:ext cx="5428122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楷体_GB2312" panose="02010609030101010101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楷体_GB2312" panose="02010609030101010101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楷体_GB2312" panose="02010609030101010101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楷体_GB2312" panose="02010609030101010101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楷体_GB2312" panose="02010609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楷体_GB2312" panose="02010609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楷体_GB2312" panose="02010609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楷体_GB2312" panose="02010609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楷体_GB2312" panose="02010609030101010101" charset="-122"/>
                </a:defRPr>
              </a:lvl9pPr>
            </a:lstStyle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三阶方阵             满足    </a:t>
              </a:r>
              <a:endParaRPr lang="zh-CN" altLang="en-US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3143240" y="1000108"/>
            <a:ext cx="217963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2171700" imgH="431800" progId="Equation.DSMT4">
                    <p:embed/>
                  </p:oleObj>
                </mc:Choice>
                <mc:Fallback>
                  <p:oleObj name="Equation" r:id="rId3" imgW="2171700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40" y="1000108"/>
                          <a:ext cx="2179637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4"/>
            <p:cNvGraphicFramePr>
              <a:graphicFrameLocks noChangeAspect="1"/>
            </p:cNvGraphicFramePr>
            <p:nvPr/>
          </p:nvGraphicFramePr>
          <p:xfrm>
            <a:off x="6357950" y="928670"/>
            <a:ext cx="862013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5" imgW="876300" imgH="508000" progId="Equation.DSMT4">
                    <p:embed/>
                  </p:oleObj>
                </mc:Choice>
                <mc:Fallback>
                  <p:oleObj name="Equation" r:id="rId5" imgW="876300" imgH="5080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7950" y="928670"/>
                          <a:ext cx="862013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1847528" y="2492896"/>
          <a:ext cx="904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7" imgW="876300" imgH="508000" progId="Equation.DSMT4">
                  <p:embed/>
                </p:oleObj>
              </mc:Choice>
              <mc:Fallback>
                <p:oleObj name="Equation" r:id="rId7" imgW="876300" imgH="508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2492896"/>
                        <a:ext cx="904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39416" y="695656"/>
            <a:ext cx="586854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endParaRPr lang="zh-CN" altLang="en-US" sz="2800" b="1" dirty="0"/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991544" y="1010716"/>
            <a:ext cx="8915400" cy="3354388"/>
            <a:chOff x="46" y="21"/>
            <a:chExt cx="5376" cy="2113"/>
          </a:xfrm>
        </p:grpSpPr>
        <p:sp>
          <p:nvSpPr>
            <p:cNvPr id="22536" name="Rectangle 3"/>
            <p:cNvSpPr>
              <a:spLocks noChangeArrowheads="1"/>
            </p:cNvSpPr>
            <p:nvPr/>
          </p:nvSpPr>
          <p:spPr bwMode="auto">
            <a:xfrm>
              <a:off x="46" y="21"/>
              <a:ext cx="537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设          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,     为                        的代数余子式，构造矩阵 </a:t>
              </a:r>
              <a:endPara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7" name="Object 4"/>
            <p:cNvGraphicFramePr>
              <a:graphicFrameLocks noChangeAspect="1"/>
            </p:cNvGraphicFramePr>
            <p:nvPr/>
          </p:nvGraphicFramePr>
          <p:xfrm>
            <a:off x="361" y="93"/>
            <a:ext cx="76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648335" imgH="241300" progId="Equation.DSMT4">
                    <p:embed/>
                  </p:oleObj>
                </mc:Choice>
                <mc:Fallback>
                  <p:oleObj name="" r:id="rId1" imgW="648335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93"/>
                          <a:ext cx="76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5"/>
            <p:cNvGraphicFramePr>
              <a:graphicFrameLocks noChangeAspect="1"/>
            </p:cNvGraphicFramePr>
            <p:nvPr/>
          </p:nvGraphicFramePr>
          <p:xfrm>
            <a:off x="1266" y="102"/>
            <a:ext cx="25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215900" imgH="241300" progId="Equation.3">
                    <p:embed/>
                  </p:oleObj>
                </mc:Choice>
                <mc:Fallback>
                  <p:oleObj name="" r:id="rId3" imgW="2159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102"/>
                          <a:ext cx="25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6"/>
            <p:cNvGraphicFramePr>
              <a:graphicFrameLocks noChangeAspect="1"/>
            </p:cNvGraphicFramePr>
            <p:nvPr/>
          </p:nvGraphicFramePr>
          <p:xfrm>
            <a:off x="1725" y="116"/>
            <a:ext cx="124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1207135" imgH="241300" progId="Equation.3">
                    <p:embed/>
                  </p:oleObj>
                </mc:Choice>
                <mc:Fallback>
                  <p:oleObj name="" r:id="rId5" imgW="1207135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116"/>
                          <a:ext cx="124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7"/>
            <p:cNvGraphicFramePr>
              <a:graphicFrameLocks noChangeAspect="1"/>
            </p:cNvGraphicFramePr>
            <p:nvPr/>
          </p:nvGraphicFramePr>
          <p:xfrm>
            <a:off x="1056" y="424"/>
            <a:ext cx="3072" cy="1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1905635" imgH="940435" progId="Equation.3">
                    <p:embed/>
                  </p:oleObj>
                </mc:Choice>
                <mc:Fallback>
                  <p:oleObj name="" r:id="rId7" imgW="1905635" imgH="94043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424"/>
                          <a:ext cx="3072" cy="1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Rectangle 8"/>
            <p:cNvSpPr>
              <a:spLocks noChangeArrowheads="1"/>
            </p:cNvSpPr>
            <p:nvPr/>
          </p:nvSpPr>
          <p:spPr bwMode="auto">
            <a:xfrm>
              <a:off x="48" y="1771"/>
              <a:ext cx="379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称为A的</a:t>
              </a:r>
              <a:r>
                <a:rPr lang="zh-CN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伴随矩阵</a:t>
              </a: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(adjoint matrix)。 </a:t>
              </a:r>
              <a:endPara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9"/>
          <p:cNvGrpSpPr/>
          <p:nvPr/>
        </p:nvGrpSpPr>
        <p:grpSpPr bwMode="auto">
          <a:xfrm>
            <a:off x="1965325" y="4532312"/>
            <a:ext cx="6553200" cy="1208088"/>
            <a:chOff x="86" y="-265"/>
            <a:chExt cx="4128" cy="761"/>
          </a:xfrm>
        </p:grpSpPr>
        <p:sp>
          <p:nvSpPr>
            <p:cNvPr id="22534" name="Rectangle 10"/>
            <p:cNvSpPr>
              <a:spLocks noChangeArrowheads="1"/>
            </p:cNvSpPr>
            <p:nvPr/>
          </p:nvSpPr>
          <p:spPr bwMode="auto">
            <a:xfrm>
              <a:off x="86" y="-265"/>
              <a:ext cx="412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根据前面的结果，下式明显成立：</a:t>
              </a:r>
              <a:endPara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5" name="Object 11"/>
            <p:cNvGraphicFramePr>
              <a:graphicFrameLocks noChangeAspect="1"/>
            </p:cNvGraphicFramePr>
            <p:nvPr/>
          </p:nvGraphicFramePr>
          <p:xfrm>
            <a:off x="1508" y="160"/>
            <a:ext cx="18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9" imgW="1257300" imgH="254000" progId="Equation.3">
                    <p:embed/>
                  </p:oleObj>
                </mc:Choice>
                <mc:Fallback>
                  <p:oleObj name="" r:id="rId9" imgW="1257300" imgH="254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8" y="160"/>
                          <a:ext cx="18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7752184" y="4077072"/>
          <a:ext cx="28987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3543300" imgH="2095500" progId="Equation.DSMT4">
                  <p:embed/>
                </p:oleObj>
              </mc:Choice>
              <mc:Fallback>
                <p:oleObj name="" r:id="rId11" imgW="3543300" imgH="2095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2184" y="4077072"/>
                        <a:ext cx="289877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77859" y="385500"/>
            <a:ext cx="1627369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伴随矩阵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18" y="385500"/>
            <a:ext cx="90281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2320832" y="5832569"/>
          <a:ext cx="6775636" cy="733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3" imgW="64922400" imgH="7010400" progId="Equation.DSMT4">
                  <p:embed/>
                </p:oleObj>
              </mc:Choice>
              <mc:Fallback>
                <p:oleObj name="Equation" r:id="rId13" imgW="64922400" imgH="70104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832" y="5832569"/>
                        <a:ext cx="6775636" cy="73333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62" name="Object 2"/>
          <p:cNvGraphicFramePr>
            <a:graphicFrameLocks noChangeAspect="1"/>
          </p:cNvGraphicFramePr>
          <p:nvPr/>
        </p:nvGraphicFramePr>
        <p:xfrm>
          <a:off x="2279576" y="2091953"/>
          <a:ext cx="8132238" cy="212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99974400" imgH="28956000" progId="Equation.DSMT4">
                  <p:embed/>
                </p:oleObj>
              </mc:Choice>
              <mc:Fallback>
                <p:oleObj name="Equation" r:id="rId1" imgW="99974400" imgH="2895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091953"/>
                        <a:ext cx="8132238" cy="2129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955119" y="1717646"/>
            <a:ext cx="418576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逆矩阵的求法二：伴随矩阵法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911424" y="1106521"/>
            <a:ext cx="357020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逆矩阵的求法一：定义法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63352" y="533678"/>
            <a:ext cx="2348720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逆矩阵的求法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995007" y="5193295"/>
          <a:ext cx="3084257" cy="41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127500" imgH="596900" progId="Equation.DSMT4">
                  <p:embed/>
                </p:oleObj>
              </mc:Choice>
              <mc:Fallback>
                <p:oleObj name="" r:id="rId3" imgW="4127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007" y="5193295"/>
                        <a:ext cx="3084257" cy="41854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903237" y="4676770"/>
            <a:ext cx="48260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用矩阵的初等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行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变换求逆矩阵方法</a:t>
            </a:r>
            <a:endParaRPr 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526905" y="6002122"/>
          <a:ext cx="3105748" cy="37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4343400" imgH="596900" progId="Equation.DSMT4">
                  <p:embed/>
                </p:oleObj>
              </mc:Choice>
              <mc:Fallback>
                <p:oleObj name="Equation" r:id="rId5" imgW="43434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905" y="6002122"/>
                        <a:ext cx="3105748" cy="37346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345695" y="6046137"/>
            <a:ext cx="12112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特别地，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6524527" y="5158288"/>
          <a:ext cx="2376264" cy="6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454400" imgH="1003300" progId="Equation.DSMT4">
                  <p:embed/>
                </p:oleObj>
              </mc:Choice>
              <mc:Fallback>
                <p:oleObj name="Equation" r:id="rId7" imgW="3454400" imgH="1003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527" y="5158288"/>
                        <a:ext cx="2376264" cy="603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168008" y="4731332"/>
            <a:ext cx="48260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用矩阵的初等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列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变换求逆矩阵方法</a:t>
            </a:r>
            <a:endParaRPr 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1400810" y="5977801"/>
            <a:ext cx="121126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特别地，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7392144" y="5908794"/>
          <a:ext cx="2272951" cy="56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3657600" imgH="1003300" progId="Equation.DSMT4">
                  <p:embed/>
                </p:oleObj>
              </mc:Choice>
              <mc:Fallback>
                <p:oleObj name="Equation" r:id="rId9" imgW="3657600" imgH="1003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4" y="5908794"/>
                        <a:ext cx="2272951" cy="56012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911424" y="4221088"/>
            <a:ext cx="418576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逆矩阵的求法三：初等变换法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12"/>
          <p:cNvSpPr txBox="1">
            <a:spLocks noChangeArrowheads="1"/>
          </p:cNvSpPr>
          <p:nvPr/>
        </p:nvSpPr>
        <p:spPr bwMode="auto">
          <a:xfrm>
            <a:off x="677863" y="404664"/>
            <a:ext cx="3430747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伴随矩阵运算性质：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59182" name="Object 7"/>
          <p:cNvGraphicFramePr>
            <a:graphicFrameLocks noChangeAspect="1"/>
          </p:cNvGraphicFramePr>
          <p:nvPr/>
        </p:nvGraphicFramePr>
        <p:xfrm>
          <a:off x="3160714" y="2725738"/>
          <a:ext cx="15843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548765" imgH="431800" progId="Equation.DSMT4">
                  <p:embed/>
                </p:oleObj>
              </mc:Choice>
              <mc:Fallback>
                <p:oleObj name="Equation" r:id="rId1" imgW="1548765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4" y="2725738"/>
                        <a:ext cx="15843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84" name="Object 9"/>
          <p:cNvGraphicFramePr>
            <a:graphicFrameLocks noChangeAspect="1"/>
          </p:cNvGraphicFramePr>
          <p:nvPr/>
        </p:nvGraphicFramePr>
        <p:xfrm>
          <a:off x="5170488" y="1268413"/>
          <a:ext cx="20558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52425600" imgH="13716000" progId="Equation.DSMT4">
                  <p:embed/>
                </p:oleObj>
              </mc:Choice>
              <mc:Fallback>
                <p:oleObj name="Equation" r:id="rId3" imgW="52425600" imgH="1371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268413"/>
                        <a:ext cx="205581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85" name="Object 10"/>
          <p:cNvGraphicFramePr>
            <a:graphicFrameLocks noChangeAspect="1"/>
          </p:cNvGraphicFramePr>
          <p:nvPr/>
        </p:nvGraphicFramePr>
        <p:xfrm>
          <a:off x="5204445" y="2781300"/>
          <a:ext cx="19716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50292000" imgH="16154400" progId="Equation.DSMT4">
                  <p:embed/>
                </p:oleObj>
              </mc:Choice>
              <mc:Fallback>
                <p:oleObj name="Equation" r:id="rId5" imgW="50292000" imgH="1615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445" y="2781300"/>
                        <a:ext cx="19716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86" name="Object 11"/>
          <p:cNvGraphicFramePr>
            <a:graphicFrameLocks noChangeAspect="1"/>
          </p:cNvGraphicFramePr>
          <p:nvPr/>
        </p:nvGraphicFramePr>
        <p:xfrm>
          <a:off x="5150572" y="5310188"/>
          <a:ext cx="3225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82296000" imgH="22860000" progId="Equation.DSMT4">
                  <p:embed/>
                </p:oleObj>
              </mc:Choice>
              <mc:Fallback>
                <p:oleObj name="Equation" r:id="rId7" imgW="82296000" imgH="22860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572" y="5310188"/>
                        <a:ext cx="3225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87" name="Object 12"/>
          <p:cNvGraphicFramePr>
            <a:graphicFrameLocks noChangeAspect="1"/>
          </p:cNvGraphicFramePr>
          <p:nvPr/>
        </p:nvGraphicFramePr>
        <p:xfrm>
          <a:off x="5247102" y="3732213"/>
          <a:ext cx="15430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39319200" imgH="14935200" progId="Equation.DSMT4">
                  <p:embed/>
                </p:oleObj>
              </mc:Choice>
              <mc:Fallback>
                <p:oleObj name="Equation" r:id="rId9" imgW="39319200" imgH="14935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102" y="3732213"/>
                        <a:ext cx="15430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88" name="Object 13"/>
          <p:cNvGraphicFramePr>
            <a:graphicFrameLocks noChangeAspect="1"/>
          </p:cNvGraphicFramePr>
          <p:nvPr/>
        </p:nvGraphicFramePr>
        <p:xfrm>
          <a:off x="5170488" y="2025699"/>
          <a:ext cx="19605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49987200" imgH="13716000" progId="Equation.DSMT4">
                  <p:embed/>
                </p:oleObj>
              </mc:Choice>
              <mc:Fallback>
                <p:oleObj name="Equation" r:id="rId11" imgW="49987200" imgH="13716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2025699"/>
                        <a:ext cx="1960562" cy="615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189" name="AutoShape 21"/>
          <p:cNvSpPr/>
          <p:nvPr/>
        </p:nvSpPr>
        <p:spPr bwMode="auto">
          <a:xfrm>
            <a:off x="4889501" y="1501776"/>
            <a:ext cx="142875" cy="4321175"/>
          </a:xfrm>
          <a:prstGeom prst="leftBrace">
            <a:avLst>
              <a:gd name="adj1" fmla="val 252037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015880" y="4607940"/>
                <a:ext cx="2559996" cy="621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607940"/>
                <a:ext cx="2559996" cy="621260"/>
              </a:xfrm>
              <a:prstGeom prst="rect">
                <a:avLst/>
              </a:prstGeom>
              <a:blipFill rotWithShape="1">
                <a:blip r:embed="rId13"/>
                <a:stretch>
                  <a:fillRect l="-1" t="-61" r="13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5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5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5016500" y="836614"/>
          <a:ext cx="4897438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4597400" imgH="2095500" progId="Equation.DSMT4">
                  <p:embed/>
                </p:oleObj>
              </mc:Choice>
              <mc:Fallback>
                <p:oleObj name="Equation" r:id="rId1" imgW="4597400" imgH="2095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836614"/>
                        <a:ext cx="4897438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971675" y="1690689"/>
            <a:ext cx="2909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元线性方程组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68721" y="457508"/>
            <a:ext cx="271420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kumimoji="0"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Cramer</a:t>
            </a:r>
            <a:r>
              <a:rPr kumimoji="0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法则</a:t>
            </a:r>
            <a:endParaRPr kumimoji="0"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6517" name="Text Box 5"/>
          <p:cNvSpPr txBox="1">
            <a:spLocks noChangeArrowheads="1"/>
          </p:cNvSpPr>
          <p:nvPr/>
        </p:nvSpPr>
        <p:spPr bwMode="auto">
          <a:xfrm>
            <a:off x="1919289" y="3644901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的系数行列式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16518" name="Object 6"/>
          <p:cNvGraphicFramePr>
            <a:graphicFrameLocks noChangeAspect="1"/>
          </p:cNvGraphicFramePr>
          <p:nvPr/>
        </p:nvGraphicFramePr>
        <p:xfrm>
          <a:off x="4267201" y="3132139"/>
          <a:ext cx="34845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203700" imgH="2095500" progId="Equation.DSMT4">
                  <p:embed/>
                </p:oleObj>
              </mc:Choice>
              <mc:Fallback>
                <p:oleObj name="Equation" r:id="rId3" imgW="4203700" imgH="2095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3132139"/>
                        <a:ext cx="34845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6519" name="Object 7"/>
          <p:cNvGraphicFramePr>
            <a:graphicFrameLocks noChangeAspect="1"/>
          </p:cNvGraphicFramePr>
          <p:nvPr/>
        </p:nvGraphicFramePr>
        <p:xfrm>
          <a:off x="7880350" y="3789363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520700" imgH="330200" progId="Equation.3">
                  <p:embed/>
                </p:oleObj>
              </mc:Choice>
              <mc:Fallback>
                <p:oleObj name="公式" r:id="rId5" imgW="5207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3789363"/>
                        <a:ext cx="520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9983788" y="1700213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419100" imgH="393700" progId="Equation.DSMT4">
                  <p:embed/>
                </p:oleObj>
              </mc:Choice>
              <mc:Fallback>
                <p:oleObj name="Equation" r:id="rId7" imgW="4191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3788" y="1700213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6521" name="Rectangle 9"/>
          <p:cNvSpPr>
            <a:spLocks noChangeArrowheads="1"/>
          </p:cNvSpPr>
          <p:nvPr/>
        </p:nvSpPr>
        <p:spPr bwMode="auto">
          <a:xfrm>
            <a:off x="1919289" y="5062538"/>
            <a:ext cx="4827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则方程组（１）有唯一解，且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16522" name="Object 10"/>
          <p:cNvGraphicFramePr>
            <a:graphicFrameLocks noChangeAspect="1"/>
          </p:cNvGraphicFramePr>
          <p:nvPr/>
        </p:nvGraphicFramePr>
        <p:xfrm>
          <a:off x="2814639" y="5708651"/>
          <a:ext cx="59959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6159500" imgH="889000" progId="Equation.3">
                  <p:embed/>
                </p:oleObj>
              </mc:Choice>
              <mc:Fallback>
                <p:oleObj name="Equation" r:id="rId9" imgW="6159500" imgH="889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9" y="5708651"/>
                        <a:ext cx="5995987" cy="792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1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1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7" grpId="0" autoUpdateAnimBg="0"/>
      <p:bldP spid="12165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828800" y="3087265"/>
            <a:ext cx="7620000" cy="3294063"/>
            <a:chOff x="0" y="0"/>
            <a:chExt cx="4800" cy="2075"/>
          </a:xfrm>
        </p:grpSpPr>
        <p:sp>
          <p:nvSpPr>
            <p:cNvPr id="204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0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根据矩阵乘法的定义，可得到下面的结果：</a:t>
              </a:r>
              <a:endPara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88" name="Object 4"/>
            <p:cNvGraphicFramePr>
              <a:graphicFrameLocks noChangeAspect="1"/>
            </p:cNvGraphicFramePr>
            <p:nvPr/>
          </p:nvGraphicFramePr>
          <p:xfrm>
            <a:off x="284" y="488"/>
            <a:ext cx="4400" cy="1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2705100" imgH="939800" progId="Equation.DSMT4">
                    <p:embed/>
                  </p:oleObj>
                </mc:Choice>
                <mc:Fallback>
                  <p:oleObj name="" r:id="rId1" imgW="2705100" imgH="939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488"/>
                          <a:ext cx="4400" cy="1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023992" y="1925837"/>
          <a:ext cx="3556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556000" imgH="1028700" progId="Equation.DSMT4">
                  <p:embed/>
                </p:oleObj>
              </mc:Choice>
              <mc:Fallback>
                <p:oleObj name="" r:id="rId3" imgW="3556000" imgH="1028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1925837"/>
                        <a:ext cx="3556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703512" y="1968252"/>
          <a:ext cx="3606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606800" imgH="1028700" progId="Equation.DSMT4">
                  <p:embed/>
                </p:oleObj>
              </mc:Choice>
              <mc:Fallback>
                <p:oleObj name="" r:id="rId5" imgW="3606800" imgH="1028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968252"/>
                        <a:ext cx="3606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941876" y="1232306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行列式按行（列）展开定理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360" y="457508"/>
            <a:ext cx="234872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一、伴随矩阵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419920" y="2222128"/>
          <a:ext cx="7975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7975600" imgH="558800" progId="Equation.DSMT4">
                  <p:embed/>
                </p:oleObj>
              </mc:Choice>
              <mc:Fallback>
                <p:oleObj name="Equation" r:id="rId1" imgW="7975600" imgH="55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920" y="2222128"/>
                        <a:ext cx="7975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419920" y="3230240"/>
          <a:ext cx="7835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7835900" imgH="558800" progId="Equation.DSMT4">
                  <p:embed/>
                </p:oleObj>
              </mc:Choice>
              <mc:Fallback>
                <p:oleObj name="Equation" r:id="rId3" imgW="7835900" imgH="55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920" y="3230240"/>
                        <a:ext cx="7835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491928" y="4238352"/>
          <a:ext cx="835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8356600" imgH="558800" progId="Equation.DSMT4">
                  <p:embed/>
                </p:oleObj>
              </mc:Choice>
              <mc:Fallback>
                <p:oleObj name="Equation" r:id="rId5" imgW="83566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928" y="4238352"/>
                        <a:ext cx="8356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347912" y="143004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阶方阵，则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9456" y="1406105"/>
            <a:ext cx="90281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670172" y="2997200"/>
          <a:ext cx="49688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6299200" imgH="2095500" progId="Equation.DSMT4">
                  <p:embed/>
                </p:oleObj>
              </mc:Choice>
              <mc:Fallback>
                <p:oleObj name="" r:id="rId1" imgW="6299200" imgH="2095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72" y="2997200"/>
                        <a:ext cx="4968875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2301676" y="692150"/>
          <a:ext cx="49688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6299200" imgH="2095500" progId="Equation.DSMT4">
                  <p:embed/>
                </p:oleObj>
              </mc:Choice>
              <mc:Fallback>
                <p:oleObj name="" r:id="rId3" imgW="6299200" imgH="2095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676" y="692150"/>
                        <a:ext cx="4968875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791500" y="1196975"/>
          <a:ext cx="113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130300" imgH="495300" progId="Equation.DSMT4">
                  <p:embed/>
                </p:oleObj>
              </mc:Choice>
              <mc:Fallback>
                <p:oleObj name="" r:id="rId5" imgW="11303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1500" y="1196975"/>
                        <a:ext cx="113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0006260" y="3573463"/>
          <a:ext cx="113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130300" imgH="495300" progId="Equation.DSMT4">
                  <p:embed/>
                </p:oleObj>
              </mc:Choice>
              <mc:Fallback>
                <p:oleObj name="" r:id="rId7" imgW="11303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6260" y="3573463"/>
                        <a:ext cx="113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7558335" y="2924175"/>
          <a:ext cx="2303462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3111500" imgH="2146300" progId="Equation.DSMT4">
                  <p:embed/>
                </p:oleObj>
              </mc:Choice>
              <mc:Fallback>
                <p:oleObj name="" r:id="rId8" imgW="3111500" imgH="214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335" y="2924175"/>
                        <a:ext cx="2303462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301676" y="908050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5038525" y="620714"/>
            <a:ext cx="0" cy="1944687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7341988" y="620714"/>
          <a:ext cx="2449513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2336800" imgH="2070100" progId="Equation.DSMT4">
                  <p:embed/>
                </p:oleObj>
              </mc:Choice>
              <mc:Fallback>
                <p:oleObj name="" r:id="rId10" imgW="2336800" imgH="2070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988" y="620714"/>
                        <a:ext cx="2449513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7846812" y="692151"/>
          <a:ext cx="4143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406400" imgH="495300" progId="Equation.DSMT4">
                  <p:embed/>
                </p:oleObj>
              </mc:Choice>
              <mc:Fallback>
                <p:oleObj name="" r:id="rId12" imgW="406400" imgH="495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6812" y="692151"/>
                        <a:ext cx="4143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8423076" y="765175"/>
          <a:ext cx="2063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203200" imgH="317500" progId="Equation.DSMT4">
                  <p:embed/>
                </p:oleObj>
              </mc:Choice>
              <mc:Fallback>
                <p:oleObj name="" r:id="rId14" imgW="203200" imgH="317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3076" y="765175"/>
                        <a:ext cx="2063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8710412" y="765175"/>
          <a:ext cx="850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837565" imgH="317500" progId="Equation.DSMT4">
                  <p:embed/>
                </p:oleObj>
              </mc:Choice>
              <mc:Fallback>
                <p:oleObj name="" r:id="rId16" imgW="837565" imgH="317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0412" y="765175"/>
                        <a:ext cx="850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7918250" y="1304925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8" imgW="203200" imgH="317500" progId="Equation.DSMT4">
                  <p:embed/>
                </p:oleObj>
              </mc:Choice>
              <mc:Fallback>
                <p:oleObj name="" r:id="rId18" imgW="203200" imgH="317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250" y="1304925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8350051" y="1195389"/>
          <a:ext cx="4143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406400" imgH="495300" progId="Equation.DSMT4">
                  <p:embed/>
                </p:oleObj>
              </mc:Choice>
              <mc:Fallback>
                <p:oleObj name="" r:id="rId19" imgW="406400" imgH="495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051" y="1195389"/>
                        <a:ext cx="4143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8854875" y="1268413"/>
          <a:ext cx="850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0" imgW="837565" imgH="317500" progId="Equation.DSMT4">
                  <p:embed/>
                </p:oleObj>
              </mc:Choice>
              <mc:Fallback>
                <p:oleObj name="" r:id="rId20" imgW="837565" imgH="317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4875" y="1268413"/>
                        <a:ext cx="850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7341988" y="608014"/>
          <a:ext cx="2449513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1" imgW="3111500" imgH="2146300" progId="Equation.DSMT4">
                  <p:embed/>
                </p:oleObj>
              </mc:Choice>
              <mc:Fallback>
                <p:oleObj name="" r:id="rId21" imgW="3111500" imgH="2146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988" y="608014"/>
                        <a:ext cx="2449513" cy="1957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828885" y="947739"/>
            <a:ext cx="8915400" cy="3895725"/>
            <a:chOff x="46" y="21"/>
            <a:chExt cx="5376" cy="2454"/>
          </a:xfrm>
        </p:grpSpPr>
        <p:sp>
          <p:nvSpPr>
            <p:cNvPr id="22536" name="Rectangle 3"/>
            <p:cNvSpPr>
              <a:spLocks noChangeArrowheads="1"/>
            </p:cNvSpPr>
            <p:nvPr/>
          </p:nvSpPr>
          <p:spPr bwMode="auto">
            <a:xfrm>
              <a:off x="46" y="21"/>
              <a:ext cx="537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设          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,     为                        的代数余子式，构造矩阵 </a:t>
              </a:r>
              <a:endPara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7" name="Object 4"/>
            <p:cNvGraphicFramePr>
              <a:graphicFrameLocks noChangeAspect="1"/>
            </p:cNvGraphicFramePr>
            <p:nvPr/>
          </p:nvGraphicFramePr>
          <p:xfrm>
            <a:off x="361" y="93"/>
            <a:ext cx="76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648335" imgH="241300" progId="Equation.DSMT4">
                    <p:embed/>
                  </p:oleObj>
                </mc:Choice>
                <mc:Fallback>
                  <p:oleObj name="" r:id="rId1" imgW="648335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93"/>
                          <a:ext cx="76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5"/>
            <p:cNvGraphicFramePr>
              <a:graphicFrameLocks noChangeAspect="1"/>
            </p:cNvGraphicFramePr>
            <p:nvPr/>
          </p:nvGraphicFramePr>
          <p:xfrm>
            <a:off x="1266" y="102"/>
            <a:ext cx="25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215900" imgH="241300" progId="Equation.3">
                    <p:embed/>
                  </p:oleObj>
                </mc:Choice>
                <mc:Fallback>
                  <p:oleObj name="" r:id="rId3" imgW="2159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102"/>
                          <a:ext cx="25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6"/>
            <p:cNvGraphicFramePr>
              <a:graphicFrameLocks noChangeAspect="1"/>
            </p:cNvGraphicFramePr>
            <p:nvPr/>
          </p:nvGraphicFramePr>
          <p:xfrm>
            <a:off x="1725" y="116"/>
            <a:ext cx="124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1207135" imgH="241300" progId="Equation.3">
                    <p:embed/>
                  </p:oleObj>
                </mc:Choice>
                <mc:Fallback>
                  <p:oleObj name="" r:id="rId5" imgW="1207135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116"/>
                          <a:ext cx="124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7"/>
            <p:cNvGraphicFramePr>
              <a:graphicFrameLocks noChangeAspect="1"/>
            </p:cNvGraphicFramePr>
            <p:nvPr/>
          </p:nvGraphicFramePr>
          <p:xfrm>
            <a:off x="1056" y="672"/>
            <a:ext cx="3072" cy="1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1905635" imgH="940435" progId="Equation.3">
                    <p:embed/>
                  </p:oleObj>
                </mc:Choice>
                <mc:Fallback>
                  <p:oleObj name="" r:id="rId7" imgW="1905635" imgH="94043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72"/>
                          <a:ext cx="3072" cy="1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Rectangle 8"/>
            <p:cNvSpPr>
              <a:spLocks noChangeArrowheads="1"/>
            </p:cNvSpPr>
            <p:nvPr/>
          </p:nvSpPr>
          <p:spPr bwMode="auto">
            <a:xfrm>
              <a:off x="48" y="2112"/>
              <a:ext cx="379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称为A的</a:t>
              </a:r>
              <a:r>
                <a:rPr lang="zh-CN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伴随矩阵</a:t>
              </a:r>
              <a:r>
                <a:rPr lang="zh-CN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(adjoint matrix)。 </a:t>
              </a:r>
              <a:endPara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9"/>
          <p:cNvGrpSpPr/>
          <p:nvPr/>
        </p:nvGrpSpPr>
        <p:grpSpPr bwMode="auto">
          <a:xfrm>
            <a:off x="1828800" y="4953000"/>
            <a:ext cx="6553200" cy="1371600"/>
            <a:chOff x="0" y="0"/>
            <a:chExt cx="4128" cy="864"/>
          </a:xfrm>
        </p:grpSpPr>
        <p:sp>
          <p:nvSpPr>
            <p:cNvPr id="22534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412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根据前面的结果，下式明显成立：</a:t>
              </a:r>
              <a:endPara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5" name="Object 11"/>
            <p:cNvGraphicFramePr>
              <a:graphicFrameLocks noChangeAspect="1"/>
            </p:cNvGraphicFramePr>
            <p:nvPr/>
          </p:nvGraphicFramePr>
          <p:xfrm>
            <a:off x="1920" y="528"/>
            <a:ext cx="18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9" imgW="1257300" imgH="254000" progId="Equation.3">
                    <p:embed/>
                  </p:oleObj>
                </mc:Choice>
                <mc:Fallback>
                  <p:oleObj name="" r:id="rId9" imgW="1257300" imgH="254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528"/>
                          <a:ext cx="18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7705726" y="4292600"/>
          <a:ext cx="28987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3543300" imgH="2095500" progId="Equation.DSMT4">
                  <p:embed/>
                </p:oleObj>
              </mc:Choice>
              <mc:Fallback>
                <p:oleObj name="" r:id="rId11" imgW="3543300" imgH="2095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6" y="4292600"/>
                        <a:ext cx="289877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79376" y="1030616"/>
            <a:ext cx="906017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2"/>
          <p:cNvGraphicFramePr>
            <a:graphicFrameLocks noGrp="1" noChangeAspect="1"/>
          </p:cNvGraphicFramePr>
          <p:nvPr>
            <p:ph/>
          </p:nvPr>
        </p:nvGraphicFramePr>
        <p:xfrm>
          <a:off x="2208213" y="353715"/>
          <a:ext cx="50609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1569600" imgH="16764000" progId="Equation.DSMT4">
                  <p:embed/>
                </p:oleObj>
              </mc:Choice>
              <mc:Fallback>
                <p:oleObj name="Equation" r:id="rId1" imgW="61569600" imgH="167640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53715"/>
                        <a:ext cx="5060950" cy="1377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432695" y="1731666"/>
          <a:ext cx="7551737" cy="329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810000" imgH="1663700" progId="Equation.DSMT4">
                  <p:embed/>
                </p:oleObj>
              </mc:Choice>
              <mc:Fallback>
                <p:oleObj name="" r:id="rId3" imgW="3810000" imgH="166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695" y="1731666"/>
                        <a:ext cx="7551737" cy="329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055193" y="5187652"/>
          <a:ext cx="54625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754630" imgH="711200" progId="Equation.DSMT4">
                  <p:embed/>
                </p:oleObj>
              </mc:Choice>
              <mc:Fallback>
                <p:oleObj name="" r:id="rId5" imgW="275463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193" y="5187652"/>
                        <a:ext cx="5462588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55440" y="745540"/>
            <a:ext cx="54534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2"/>
          <p:cNvSpPr txBox="1"/>
          <p:nvPr/>
        </p:nvSpPr>
        <p:spPr bwMode="auto">
          <a:xfrm>
            <a:off x="5638800" y="6518276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2"/>
          <p:cNvGraphicFramePr>
            <a:graphicFrameLocks noGrp="1" noChangeAspect="1"/>
          </p:cNvGraphicFramePr>
          <p:nvPr>
            <p:ph/>
          </p:nvPr>
        </p:nvGraphicFramePr>
        <p:xfrm>
          <a:off x="1827213" y="332656"/>
          <a:ext cx="7302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7056000" imgH="6705600" progId="Equation.DSMT4">
                  <p:embed/>
                </p:oleObj>
              </mc:Choice>
              <mc:Fallback>
                <p:oleObj name="Equation" r:id="rId1" imgW="67056000" imgH="67056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32656"/>
                        <a:ext cx="7302500" cy="730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79376" y="457508"/>
            <a:ext cx="54534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3352" y="136204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解：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1361070" y="2154136"/>
          <a:ext cx="36020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36576000" imgH="5791200" progId="Equation.DSMT4">
                  <p:embed/>
                </p:oleObj>
              </mc:Choice>
              <mc:Fallback>
                <p:oleObj name="Equation" r:id="rId3" imgW="36576000" imgH="579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070" y="2154136"/>
                        <a:ext cx="36020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225166" y="2857409"/>
          <a:ext cx="21304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21640800" imgH="6705600" progId="Equation.DSMT4">
                  <p:embed/>
                </p:oleObj>
              </mc:Choice>
              <mc:Fallback>
                <p:oleObj name="Equation" r:id="rId5" imgW="21640800" imgH="670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166" y="2857409"/>
                        <a:ext cx="21304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225166" y="3505481"/>
          <a:ext cx="1860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18897600" imgH="7010400" progId="Equation.DSMT4">
                  <p:embed/>
                </p:oleObj>
              </mc:Choice>
              <mc:Fallback>
                <p:oleObj name="Equation" r:id="rId7" imgW="18897600" imgH="7010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166" y="3505481"/>
                        <a:ext cx="1860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984659" y="4184377"/>
          <a:ext cx="26114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9" imgW="26517600" imgH="7010400" progId="Equation.DSMT4">
                  <p:embed/>
                </p:oleObj>
              </mc:Choice>
              <mc:Fallback>
                <p:oleObj name="Equation" r:id="rId9" imgW="26517600" imgH="7010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659" y="4184377"/>
                        <a:ext cx="26114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2137364" y="5746623"/>
          <a:ext cx="6775636" cy="733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1" imgW="64922400" imgH="7010400" progId="Equation.DSMT4">
                  <p:embed/>
                </p:oleObj>
              </mc:Choice>
              <mc:Fallback>
                <p:oleObj name="Equation" r:id="rId11" imgW="64922400" imgH="70104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364" y="5746623"/>
                        <a:ext cx="6775636" cy="73333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99456" y="1384425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1.</a:t>
            </a:r>
            <a:r>
              <a:rPr lang="zh-CN" altLang="en-US" sz="2400" b="1" dirty="0">
                <a:latin typeface="+mn-ea"/>
                <a:ea typeface="+mn-ea"/>
              </a:rPr>
              <a:t>当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可逆时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3133" y="1340768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2.</a:t>
            </a:r>
            <a:r>
              <a:rPr lang="zh-CN" altLang="en-US" sz="2400" b="1" dirty="0">
                <a:latin typeface="+mn-ea"/>
                <a:ea typeface="+mn-ea"/>
              </a:rPr>
              <a:t>当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</a:t>
            </a:r>
            <a:r>
              <a:rPr lang="zh-CN" altLang="en-US" sz="2400" b="1" dirty="0">
                <a:latin typeface="+mn-ea"/>
                <a:ea typeface="+mn-ea"/>
              </a:rPr>
              <a:t>可逆时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6022354" y="2018654"/>
          <a:ext cx="19510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3" imgW="19812000" imgH="6705600" progId="Equation.DSMT4">
                  <p:embed/>
                </p:oleObj>
              </mc:Choice>
              <mc:Fallback>
                <p:oleObj name="Equation" r:id="rId13" imgW="19812000" imgH="670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354" y="2018654"/>
                        <a:ext cx="19510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6022354" y="2706134"/>
          <a:ext cx="3602038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15" imgW="36576000" imgH="18592800" progId="Equation.DSMT4">
                  <p:embed/>
                </p:oleObj>
              </mc:Choice>
              <mc:Fallback>
                <p:oleObj name="Equation" r:id="rId15" imgW="36576000" imgH="18592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354" y="2706134"/>
                        <a:ext cx="3602038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7447022" y="3993902"/>
          <a:ext cx="9302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Equation" r:id="rId17" imgW="9448800" imgH="4267200" progId="Equation.DSMT4">
                  <p:embed/>
                </p:oleObj>
              </mc:Choice>
              <mc:Fallback>
                <p:oleObj name="Equation" r:id="rId17" imgW="9448800" imgH="426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022" y="3993902"/>
                        <a:ext cx="9302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/>
          <p:cNvGraphicFramePr>
            <a:graphicFrameLocks noChangeAspect="1"/>
          </p:cNvGraphicFramePr>
          <p:nvPr/>
        </p:nvGraphicFramePr>
        <p:xfrm>
          <a:off x="6022354" y="4333322"/>
          <a:ext cx="54308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Equation" r:id="rId19" imgW="55168800" imgH="6705600" progId="Equation.DSMT4">
                  <p:embed/>
                </p:oleObj>
              </mc:Choice>
              <mc:Fallback>
                <p:oleObj name="Equation" r:id="rId19" imgW="55168800" imgH="670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354" y="4333322"/>
                        <a:ext cx="54308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5932488" y="4892675"/>
          <a:ext cx="3962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Equation" r:id="rId21" imgW="40233600" imgH="6705600" progId="Equation.DSMT4">
                  <p:embed/>
                </p:oleObj>
              </mc:Choice>
              <mc:Fallback>
                <p:oleObj name="Equation" r:id="rId21" imgW="40233600" imgH="670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4892675"/>
                        <a:ext cx="3962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灯片编号占位符 2"/>
          <p:cNvSpPr txBox="1"/>
          <p:nvPr/>
        </p:nvSpPr>
        <p:spPr bwMode="auto">
          <a:xfrm>
            <a:off x="5638800" y="6518276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23392" y="438720"/>
            <a:ext cx="5998394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矩阵可逆的判别定理及求法（完整版）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0867" name="Text Box 3"/>
          <p:cNvSpPr txBox="1">
            <a:spLocks noChangeArrowheads="1"/>
          </p:cNvSpPr>
          <p:nvPr/>
        </p:nvSpPr>
        <p:spPr bwMode="auto">
          <a:xfrm>
            <a:off x="2063552" y="1424316"/>
            <a:ext cx="906017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kumimoji="1"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60868" name="Object 4"/>
          <p:cNvGraphicFramePr>
            <a:graphicFrameLocks noChangeAspect="1"/>
          </p:cNvGraphicFramePr>
          <p:nvPr/>
        </p:nvGraphicFramePr>
        <p:xfrm>
          <a:off x="3287688" y="1463676"/>
          <a:ext cx="474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4747895" imgH="444500" progId="Equation.3">
                  <p:embed/>
                </p:oleObj>
              </mc:Choice>
              <mc:Fallback>
                <p:oleObj name="Equation" r:id="rId1" imgW="4747895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1463676"/>
                        <a:ext cx="4749800" cy="44450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50195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0869" name="Text Box 5"/>
          <p:cNvSpPr txBox="1">
            <a:spLocks noChangeArrowheads="1"/>
          </p:cNvSpPr>
          <p:nvPr/>
        </p:nvSpPr>
        <p:spPr bwMode="auto">
          <a:xfrm>
            <a:off x="2168526" y="3048001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证明：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060870" name="Object 6"/>
          <p:cNvGraphicFramePr>
            <a:graphicFrameLocks noChangeAspect="1"/>
          </p:cNvGraphicFramePr>
          <p:nvPr/>
        </p:nvGraphicFramePr>
        <p:xfrm>
          <a:off x="3359151" y="3213100"/>
          <a:ext cx="6265863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5511800" imgH="2095500" progId="Equation.3">
                  <p:embed/>
                </p:oleObj>
              </mc:Choice>
              <mc:Fallback>
                <p:oleObj name="Equation" r:id="rId3" imgW="5511800" imgH="2095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3213100"/>
                        <a:ext cx="6265863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0871" name="Object 7"/>
          <p:cNvGraphicFramePr>
            <a:graphicFrameLocks noChangeAspect="1"/>
          </p:cNvGraphicFramePr>
          <p:nvPr/>
        </p:nvGraphicFramePr>
        <p:xfrm>
          <a:off x="3276600" y="1981200"/>
          <a:ext cx="21859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52425600" imgH="22860000" progId="Equation.DSMT4">
                  <p:embed/>
                </p:oleObj>
              </mc:Choice>
              <mc:Fallback>
                <p:oleObj name="Equation" r:id="rId5" imgW="52425600" imgH="22860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1859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0872" name="Object 8"/>
          <p:cNvGraphicFramePr>
            <a:graphicFrameLocks noChangeAspect="1"/>
          </p:cNvGraphicFramePr>
          <p:nvPr/>
        </p:nvGraphicFramePr>
        <p:xfrm>
          <a:off x="5549900" y="2171700"/>
          <a:ext cx="45783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4279900" imgH="419100" progId="Equation.DSMT4">
                  <p:embed/>
                </p:oleObj>
              </mc:Choice>
              <mc:Fallback>
                <p:oleObj name="Equation" r:id="rId7" imgW="42799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2171700"/>
                        <a:ext cx="45783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0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08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0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08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0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08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0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7" grpId="0" autoUpdateAnimBg="0" build="p"/>
      <p:bldP spid="1060869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Text Box 2"/>
          <p:cNvSpPr txBox="1">
            <a:spLocks noChangeArrowheads="1"/>
          </p:cNvSpPr>
          <p:nvPr/>
        </p:nvSpPr>
        <p:spPr bwMode="auto">
          <a:xfrm>
            <a:off x="2393951" y="4738688"/>
            <a:ext cx="197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奇异矩阵：</a:t>
            </a:r>
            <a:endParaRPr kumimoji="1" lang="zh-CN" altLang="en-US" sz="28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61891" name="Object 3"/>
          <p:cNvGraphicFramePr>
            <a:graphicFrameLocks noChangeAspect="1"/>
          </p:cNvGraphicFramePr>
          <p:nvPr/>
        </p:nvGraphicFramePr>
        <p:xfrm>
          <a:off x="4619625" y="4846638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914400" imgH="444500" progId="Equation.3">
                  <p:embed/>
                </p:oleObj>
              </mc:Choice>
              <mc:Fallback>
                <p:oleObj name="Equation" r:id="rId1" imgW="9144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4846638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2435225" y="5394326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非奇异矩阵：</a:t>
            </a:r>
            <a:endParaRPr kumimoji="1" lang="zh-CN" altLang="en-US" sz="28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61893" name="Object 5"/>
          <p:cNvGraphicFramePr>
            <a:graphicFrameLocks noChangeAspect="1"/>
          </p:cNvGraphicFramePr>
          <p:nvPr/>
        </p:nvGraphicFramePr>
        <p:xfrm>
          <a:off x="4619625" y="5468938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914400" imgH="444500" progId="Equation.3">
                  <p:embed/>
                </p:oleObj>
              </mc:Choice>
              <mc:Fallback>
                <p:oleObj name="Equation" r:id="rId3" imgW="9144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5468938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6203950" y="4784726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（退化矩阵）</a:t>
            </a:r>
            <a:endParaRPr kumimoji="1" lang="zh-CN" altLang="en-US" sz="28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6219826" y="5424488"/>
            <a:ext cx="269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（非退化矩阵）</a:t>
            </a:r>
            <a:endParaRPr kumimoji="1" lang="zh-CN" altLang="en-US" sz="28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61896" name="Object 8"/>
          <p:cNvGraphicFramePr>
            <a:graphicFrameLocks noChangeAspect="1"/>
          </p:cNvGraphicFramePr>
          <p:nvPr/>
        </p:nvGraphicFramePr>
        <p:xfrm>
          <a:off x="2514600" y="546100"/>
          <a:ext cx="7397750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7010400" imgH="3568700" progId="Equation.DSMT4">
                  <p:embed/>
                </p:oleObj>
              </mc:Choice>
              <mc:Fallback>
                <p:oleObj name="Equation" r:id="rId5" imgW="7010400" imgH="3568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6100"/>
                        <a:ext cx="7397750" cy="376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1897" name="Object 9"/>
          <p:cNvGraphicFramePr>
            <a:graphicFrameLocks noChangeAspect="1"/>
          </p:cNvGraphicFramePr>
          <p:nvPr/>
        </p:nvGraphicFramePr>
        <p:xfrm>
          <a:off x="6240463" y="333375"/>
          <a:ext cx="38163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2754630" imgH="482600" progId="Equation.DSMT4">
                  <p:embed/>
                </p:oleObj>
              </mc:Choice>
              <mc:Fallback>
                <p:oleObj name="Equation" r:id="rId7" imgW="275463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333375"/>
                        <a:ext cx="38163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1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1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0" grpId="0" autoUpdateAnimBg="0" build="p"/>
      <p:bldP spid="1061892" grpId="0" autoUpdateAnimBg="0" build="p"/>
      <p:bldP spid="1061894" grpId="0" autoUpdateAnimBg="0" build="p"/>
      <p:bldP spid="1061895" grpId="0" autoUpdateAnimBg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7351E1"/>
      </a:dk2>
      <a:lt2>
        <a:srgbClr val="969696"/>
      </a:lt2>
      <a:accent1>
        <a:srgbClr val="4388E3"/>
      </a:accent1>
      <a:accent2>
        <a:srgbClr val="ECA024"/>
      </a:accent2>
      <a:accent3>
        <a:srgbClr val="FFFFFF"/>
      </a:accent3>
      <a:accent4>
        <a:srgbClr val="000000"/>
      </a:accent4>
      <a:accent5>
        <a:srgbClr val="B0C3EF"/>
      </a:accent5>
      <a:accent6>
        <a:srgbClr val="D69120"/>
      </a:accent6>
      <a:hlink>
        <a:srgbClr val="99CC00"/>
      </a:hlink>
      <a:folHlink>
        <a:srgbClr val="33996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8876C8"/>
        </a:accent1>
        <a:accent2>
          <a:srgbClr val="28CCBC"/>
        </a:accent2>
        <a:accent3>
          <a:srgbClr val="FFFFFF"/>
        </a:accent3>
        <a:accent4>
          <a:srgbClr val="000000"/>
        </a:accent4>
        <a:accent5>
          <a:srgbClr val="C3BDE0"/>
        </a:accent5>
        <a:accent6>
          <a:srgbClr val="23B9AA"/>
        </a:accent6>
        <a:hlink>
          <a:srgbClr val="83A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351E1"/>
        </a:dk2>
        <a:lt2>
          <a:srgbClr val="969696"/>
        </a:lt2>
        <a:accent1>
          <a:srgbClr val="4388E3"/>
        </a:accent1>
        <a:accent2>
          <a:srgbClr val="ECA024"/>
        </a:accent2>
        <a:accent3>
          <a:srgbClr val="FFFFFF"/>
        </a:accent3>
        <a:accent4>
          <a:srgbClr val="000000"/>
        </a:accent4>
        <a:accent5>
          <a:srgbClr val="B0C3EF"/>
        </a:accent5>
        <a:accent6>
          <a:srgbClr val="D69120"/>
        </a:accent6>
        <a:hlink>
          <a:srgbClr val="99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808080"/>
        </a:lt2>
        <a:accent1>
          <a:srgbClr val="41BBE1"/>
        </a:accent1>
        <a:accent2>
          <a:srgbClr val="165AA4"/>
        </a:accent2>
        <a:accent3>
          <a:srgbClr val="FFFFFF"/>
        </a:accent3>
        <a:accent4>
          <a:srgbClr val="000000"/>
        </a:accent4>
        <a:accent5>
          <a:srgbClr val="B0DAEE"/>
        </a:accent5>
        <a:accent6>
          <a:srgbClr val="135194"/>
        </a:accent6>
        <a:hlink>
          <a:srgbClr val="FF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宽屏</PresentationFormat>
  <Paragraphs>226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157</vt:i4>
      </vt:variant>
      <vt:variant>
        <vt:lpstr>幻灯片标题</vt:lpstr>
      </vt:variant>
      <vt:variant>
        <vt:i4>30</vt:i4>
      </vt:variant>
    </vt:vector>
  </HeadingPairs>
  <TitlesOfParts>
    <vt:vector size="202" baseType="lpstr">
      <vt:lpstr>Arial</vt:lpstr>
      <vt:lpstr>宋体</vt:lpstr>
      <vt:lpstr>Wingdings</vt:lpstr>
      <vt:lpstr>华文新魏</vt:lpstr>
      <vt:lpstr>黑体</vt:lpstr>
      <vt:lpstr>Times New Roman</vt:lpstr>
      <vt:lpstr>楷体_GB2312</vt:lpstr>
      <vt:lpstr>楷体</vt:lpstr>
      <vt:lpstr>Verdana</vt:lpstr>
      <vt:lpstr>微软雅黑</vt:lpstr>
      <vt:lpstr>Arial Unicode MS</vt:lpstr>
      <vt:lpstr>华文楷体</vt:lpstr>
      <vt:lpstr>Cambria Math</vt:lpstr>
      <vt:lpstr>Calibri</vt:lpstr>
      <vt:lpstr>Default Design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云天涛海</cp:lastModifiedBy>
  <cp:revision>450</cp:revision>
  <cp:lastPrinted>2018-09-17T05:48:00Z</cp:lastPrinted>
  <dcterms:created xsi:type="dcterms:W3CDTF">2006-09-30T23:27:00Z</dcterms:created>
  <dcterms:modified xsi:type="dcterms:W3CDTF">2025-03-18T14:27:34Z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2052-11.8.2.12094</vt:lpwstr>
  </property>
  <property fmtid="{D5CDD505-2E9C-101B-9397-08002B2CF9AE}" pid="3" name="ICV">
    <vt:lpwstr>0010EE8952E744C18949F1A9D2730BEF</vt:lpwstr>
  </property>
</Properties>
</file>