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50"/>
  </p:notesMasterIdLst>
  <p:handoutMasterIdLst>
    <p:handoutMasterId r:id="rId51"/>
  </p:handoutMasterIdLst>
  <p:sldIdLst>
    <p:sldId id="393" r:id="rId2"/>
    <p:sldId id="256" r:id="rId3"/>
    <p:sldId id="257" r:id="rId4"/>
    <p:sldId id="469" r:id="rId5"/>
    <p:sldId id="470" r:id="rId6"/>
    <p:sldId id="472" r:id="rId7"/>
    <p:sldId id="258" r:id="rId8"/>
    <p:sldId id="394" r:id="rId9"/>
    <p:sldId id="259" r:id="rId10"/>
    <p:sldId id="319" r:id="rId11"/>
    <p:sldId id="261" r:id="rId12"/>
    <p:sldId id="262" r:id="rId13"/>
    <p:sldId id="500" r:id="rId14"/>
    <p:sldId id="501" r:id="rId15"/>
    <p:sldId id="265" r:id="rId16"/>
    <p:sldId id="473" r:id="rId17"/>
    <p:sldId id="272" r:id="rId18"/>
    <p:sldId id="502" r:id="rId19"/>
    <p:sldId id="503" r:id="rId20"/>
    <p:sldId id="493" r:id="rId21"/>
    <p:sldId id="492" r:id="rId22"/>
    <p:sldId id="358" r:id="rId23"/>
    <p:sldId id="494" r:id="rId24"/>
    <p:sldId id="495" r:id="rId25"/>
    <p:sldId id="496" r:id="rId26"/>
    <p:sldId id="504" r:id="rId27"/>
    <p:sldId id="497" r:id="rId28"/>
    <p:sldId id="281" r:id="rId29"/>
    <p:sldId id="282" r:id="rId30"/>
    <p:sldId id="312" r:id="rId31"/>
    <p:sldId id="460" r:id="rId32"/>
    <p:sldId id="498" r:id="rId33"/>
    <p:sldId id="462" r:id="rId34"/>
    <p:sldId id="283" r:id="rId35"/>
    <p:sldId id="392" r:id="rId36"/>
    <p:sldId id="505" r:id="rId37"/>
    <p:sldId id="506" r:id="rId38"/>
    <p:sldId id="463" r:id="rId39"/>
    <p:sldId id="499" r:id="rId40"/>
    <p:sldId id="406" r:id="rId41"/>
    <p:sldId id="403" r:id="rId42"/>
    <p:sldId id="404" r:id="rId43"/>
    <p:sldId id="405" r:id="rId44"/>
    <p:sldId id="456" r:id="rId45"/>
    <p:sldId id="451" r:id="rId46"/>
    <p:sldId id="464" r:id="rId47"/>
    <p:sldId id="450" r:id="rId48"/>
    <p:sldId id="407" r:id="rId4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FF"/>
    <a:srgbClr val="FFFF99"/>
    <a:srgbClr val="0000CC"/>
    <a:srgbClr val="FFFFCC"/>
    <a:srgbClr val="CCFF99"/>
    <a:srgbClr val="FF3300"/>
    <a:srgbClr val="3366CC"/>
    <a:srgbClr val="339933"/>
    <a:srgbClr val="3217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98" autoAdjust="0"/>
    <p:restoredTop sz="91058" autoAdjust="0"/>
  </p:normalViewPr>
  <p:slideViewPr>
    <p:cSldViewPr>
      <p:cViewPr varScale="1">
        <p:scale>
          <a:sx n="77" d="100"/>
          <a:sy n="77" d="100"/>
        </p:scale>
        <p:origin x="39" y="6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740"/>
    </p:cViewPr>
  </p:sorterViewPr>
  <p:notesViewPr>
    <p:cSldViewPr>
      <p:cViewPr varScale="1">
        <p:scale>
          <a:sx n="37" d="100"/>
          <a:sy n="37" d="100"/>
        </p:scale>
        <p:origin x="-1090" y="-5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CEBD1789-4991-4012-AA0B-0311859506BA}" type="slidenum">
              <a:rPr lang="en-US" altLang="zh-CN"/>
              <a:pPr>
                <a:defRPr/>
              </a:pPr>
              <a:t>‹#›</a:t>
            </a:fld>
            <a:endParaRPr lang="en-US" altLang="zh-CN"/>
          </a:p>
        </p:txBody>
      </p:sp>
    </p:spTree>
    <p:extLst>
      <p:ext uri="{BB962C8B-B14F-4D97-AF65-F5344CB8AC3E}">
        <p14:creationId xmlns:p14="http://schemas.microsoft.com/office/powerpoint/2010/main" val="6338516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80900"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noProof="0"/>
              <a:t>单击以编辑母版文本样式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825CEE83-8A2A-48C4-91B1-F00C976E2AEA}" type="slidenum">
              <a:rPr lang="en-US" altLang="zh-CN"/>
              <a:pPr>
                <a:defRPr/>
              </a:pPr>
              <a:t>‹#›</a:t>
            </a:fld>
            <a:endParaRPr lang="en-US" altLang="zh-CN"/>
          </a:p>
        </p:txBody>
      </p:sp>
    </p:spTree>
    <p:extLst>
      <p:ext uri="{BB962C8B-B14F-4D97-AF65-F5344CB8AC3E}">
        <p14:creationId xmlns:p14="http://schemas.microsoft.com/office/powerpoint/2010/main" val="12385408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25CEE83-8A2A-48C4-91B1-F00C976E2AEA}" type="slidenum">
              <a:rPr lang="en-US" altLang="zh-CN" smtClean="0"/>
              <a:pPr>
                <a:defRPr/>
              </a:pPr>
              <a:t>34</a:t>
            </a:fld>
            <a:endParaRPr lang="en-US" altLang="zh-CN"/>
          </a:p>
        </p:txBody>
      </p:sp>
    </p:spTree>
    <p:extLst>
      <p:ext uri="{BB962C8B-B14F-4D97-AF65-F5344CB8AC3E}">
        <p14:creationId xmlns:p14="http://schemas.microsoft.com/office/powerpoint/2010/main" val="42096117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17"/>
          <p:cNvGrpSpPr>
            <a:grpSpLocks/>
          </p:cNvGrpSpPr>
          <p:nvPr/>
        </p:nvGrpSpPr>
        <p:grpSpPr bwMode="auto">
          <a:xfrm>
            <a:off x="-9525" y="2708275"/>
            <a:ext cx="9183688" cy="1501775"/>
            <a:chOff x="-23" y="1319"/>
            <a:chExt cx="5799" cy="946"/>
          </a:xfrm>
        </p:grpSpPr>
        <p:sp>
          <p:nvSpPr>
            <p:cNvPr id="5" name="Freeform 18"/>
            <p:cNvSpPr>
              <a:spLocks/>
            </p:cNvSpPr>
            <p:nvPr/>
          </p:nvSpPr>
          <p:spPr bwMode="gray">
            <a:xfrm>
              <a:off x="-20" y="1319"/>
              <a:ext cx="5779" cy="946"/>
            </a:xfrm>
            <a:custGeom>
              <a:avLst/>
              <a:gdLst>
                <a:gd name="T0" fmla="*/ 6 w 5779"/>
                <a:gd name="T1" fmla="*/ 454 h 946"/>
                <a:gd name="T2" fmla="*/ 355 w 5779"/>
                <a:gd name="T3" fmla="*/ 454 h 946"/>
                <a:gd name="T4" fmla="*/ 757 w 5779"/>
                <a:gd name="T5" fmla="*/ 1 h 946"/>
                <a:gd name="T6" fmla="*/ 2511 w 5779"/>
                <a:gd name="T7" fmla="*/ 0 h 946"/>
                <a:gd name="T8" fmla="*/ 2646 w 5779"/>
                <a:gd name="T9" fmla="*/ 144 h 946"/>
                <a:gd name="T10" fmla="*/ 5779 w 5779"/>
                <a:gd name="T11" fmla="*/ 137 h 946"/>
                <a:gd name="T12" fmla="*/ 5779 w 5779"/>
                <a:gd name="T13" fmla="*/ 772 h 946"/>
                <a:gd name="T14" fmla="*/ 2899 w 5779"/>
                <a:gd name="T15" fmla="*/ 765 h 946"/>
                <a:gd name="T16" fmla="*/ 2757 w 5779"/>
                <a:gd name="T17" fmla="*/ 946 h 946"/>
                <a:gd name="T18" fmla="*/ 1883 w 5779"/>
                <a:gd name="T19" fmla="*/ 946 h 946"/>
                <a:gd name="T20" fmla="*/ 1663 w 5779"/>
                <a:gd name="T21" fmla="*/ 687 h 946"/>
                <a:gd name="T22" fmla="*/ 0 w 5779"/>
                <a:gd name="T23" fmla="*/ 687 h 946"/>
                <a:gd name="T24" fmla="*/ 35 w 5779"/>
                <a:gd name="T25" fmla="*/ 480 h 9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79" h="946">
                  <a:moveTo>
                    <a:pt x="6" y="454"/>
                  </a:moveTo>
                  <a:lnTo>
                    <a:pt x="355" y="454"/>
                  </a:lnTo>
                  <a:lnTo>
                    <a:pt x="757" y="1"/>
                  </a:lnTo>
                  <a:lnTo>
                    <a:pt x="2511" y="0"/>
                  </a:lnTo>
                  <a:lnTo>
                    <a:pt x="2646" y="144"/>
                  </a:lnTo>
                  <a:lnTo>
                    <a:pt x="5779" y="137"/>
                  </a:lnTo>
                  <a:lnTo>
                    <a:pt x="5779" y="772"/>
                  </a:lnTo>
                  <a:lnTo>
                    <a:pt x="2899" y="765"/>
                  </a:lnTo>
                  <a:lnTo>
                    <a:pt x="2757" y="946"/>
                  </a:lnTo>
                  <a:lnTo>
                    <a:pt x="1883" y="946"/>
                  </a:lnTo>
                  <a:lnTo>
                    <a:pt x="1663" y="687"/>
                  </a:lnTo>
                  <a:lnTo>
                    <a:pt x="0" y="687"/>
                  </a:lnTo>
                  <a:lnTo>
                    <a:pt x="35" y="480"/>
                  </a:lnTo>
                </a:path>
              </a:pathLst>
            </a:custGeom>
            <a:solidFill>
              <a:schemeClr val="bg1"/>
            </a:solidFill>
            <a:ln w="9525">
              <a:noFill/>
              <a:round/>
              <a:headEnd/>
              <a:tailEnd/>
            </a:ln>
            <a:effectLst>
              <a:outerShdw dist="77251" dir="4832261" algn="ctr" rotWithShape="0">
                <a:srgbClr val="000066">
                  <a:alpha val="18999"/>
                </a:srgbClr>
              </a:outerShdw>
            </a:effectLst>
          </p:spPr>
          <p:txBody>
            <a:bodyPr/>
            <a:lstStyle/>
            <a:p>
              <a:pPr>
                <a:defRPr/>
              </a:pPr>
              <a:endParaRPr lang="zh-CN" altLang="en-US">
                <a:ea typeface="+mn-ea"/>
              </a:endParaRPr>
            </a:p>
          </p:txBody>
        </p:sp>
        <p:sp>
          <p:nvSpPr>
            <p:cNvPr id="6" name="Freeform 19" descr="01_img(Global Digtal Desigm(imageState)"/>
            <p:cNvSpPr>
              <a:spLocks/>
            </p:cNvSpPr>
            <p:nvPr/>
          </p:nvSpPr>
          <p:spPr bwMode="gray">
            <a:xfrm>
              <a:off x="-23" y="1344"/>
              <a:ext cx="5799" cy="895"/>
            </a:xfrm>
            <a:custGeom>
              <a:avLst/>
              <a:gdLst>
                <a:gd name="T0" fmla="*/ 0 w 5799"/>
                <a:gd name="T1" fmla="*/ 455 h 895"/>
                <a:gd name="T2" fmla="*/ 369 w 5799"/>
                <a:gd name="T3" fmla="*/ 454 h 895"/>
                <a:gd name="T4" fmla="*/ 776 w 5799"/>
                <a:gd name="T5" fmla="*/ 0 h 895"/>
                <a:gd name="T6" fmla="*/ 2496 w 5799"/>
                <a:gd name="T7" fmla="*/ 0 h 895"/>
                <a:gd name="T8" fmla="*/ 2632 w 5799"/>
                <a:gd name="T9" fmla="*/ 136 h 895"/>
                <a:gd name="T10" fmla="*/ 5799 w 5799"/>
                <a:gd name="T11" fmla="*/ 136 h 895"/>
                <a:gd name="T12" fmla="*/ 5788 w 5799"/>
                <a:gd name="T13" fmla="*/ 727 h 895"/>
                <a:gd name="T14" fmla="*/ 2883 w 5799"/>
                <a:gd name="T15" fmla="*/ 708 h 895"/>
                <a:gd name="T16" fmla="*/ 2747 w 5799"/>
                <a:gd name="T17" fmla="*/ 895 h 895"/>
                <a:gd name="T18" fmla="*/ 1899 w 5799"/>
                <a:gd name="T19" fmla="*/ 895 h 895"/>
                <a:gd name="T20" fmla="*/ 1681 w 5799"/>
                <a:gd name="T21" fmla="*/ 635 h 895"/>
                <a:gd name="T22" fmla="*/ 7 w 5799"/>
                <a:gd name="T23" fmla="*/ 635 h 895"/>
                <a:gd name="T24" fmla="*/ 7 w 5799"/>
                <a:gd name="T25" fmla="*/ 454 h 8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99" h="895">
                  <a:moveTo>
                    <a:pt x="0" y="455"/>
                  </a:moveTo>
                  <a:lnTo>
                    <a:pt x="369" y="454"/>
                  </a:lnTo>
                  <a:lnTo>
                    <a:pt x="776" y="0"/>
                  </a:lnTo>
                  <a:lnTo>
                    <a:pt x="2496" y="0"/>
                  </a:lnTo>
                  <a:lnTo>
                    <a:pt x="2632" y="136"/>
                  </a:lnTo>
                  <a:lnTo>
                    <a:pt x="5799" y="136"/>
                  </a:lnTo>
                  <a:lnTo>
                    <a:pt x="5788" y="727"/>
                  </a:lnTo>
                  <a:lnTo>
                    <a:pt x="2883" y="708"/>
                  </a:lnTo>
                  <a:lnTo>
                    <a:pt x="2747" y="895"/>
                  </a:lnTo>
                  <a:lnTo>
                    <a:pt x="1899" y="895"/>
                  </a:lnTo>
                  <a:lnTo>
                    <a:pt x="1681" y="635"/>
                  </a:lnTo>
                  <a:lnTo>
                    <a:pt x="7" y="635"/>
                  </a:lnTo>
                  <a:lnTo>
                    <a:pt x="7" y="454"/>
                  </a:lnTo>
                </a:path>
              </a:pathLst>
            </a:custGeom>
            <a:blipFill dpi="0" rotWithShape="1">
              <a:blip r:embed="rId2" cstate="print"/>
              <a:srcRect/>
              <a:stretch>
                <a:fillRect/>
              </a:stretch>
            </a:blipFill>
            <a:ln w="9525">
              <a:noFill/>
              <a:round/>
              <a:headEnd/>
              <a:tailEnd/>
            </a:ln>
            <a:effectLst/>
          </p:spPr>
          <p:txBody>
            <a:bodyPr/>
            <a:lstStyle/>
            <a:p>
              <a:pPr>
                <a:defRPr/>
              </a:pPr>
              <a:endParaRPr lang="zh-CN" altLang="en-US">
                <a:ea typeface="+mn-ea"/>
              </a:endParaRPr>
            </a:p>
          </p:txBody>
        </p:sp>
      </p:grpSp>
      <p:sp>
        <p:nvSpPr>
          <p:cNvPr id="79874" name="Rectangle 3"/>
          <p:cNvSpPr>
            <a:spLocks noGrp="1" noChangeArrowheads="1"/>
          </p:cNvSpPr>
          <p:nvPr>
            <p:ph type="subTitle" idx="1"/>
          </p:nvPr>
        </p:nvSpPr>
        <p:spPr>
          <a:xfrm>
            <a:off x="2195513" y="4365625"/>
            <a:ext cx="6400800" cy="1752600"/>
          </a:xfrm>
        </p:spPr>
        <p:txBody>
          <a:bodyPr/>
          <a:lstStyle>
            <a:lvl1pPr marL="0" indent="0" algn="r">
              <a:buFont typeface="Wingdings" pitchFamily="2" charset="2"/>
              <a:buNone/>
              <a:defRPr sz="3200"/>
            </a:lvl1pPr>
          </a:lstStyle>
          <a:p>
            <a:r>
              <a:rPr lang="zh-CN" altLang="en-US"/>
              <a:t>单击此处编辑母版副标题样式</a:t>
            </a:r>
          </a:p>
        </p:txBody>
      </p:sp>
      <p:sp>
        <p:nvSpPr>
          <p:cNvPr id="79875" name="Rectangle 2"/>
          <p:cNvSpPr>
            <a:spLocks noGrp="1" noChangeArrowheads="1"/>
          </p:cNvSpPr>
          <p:nvPr>
            <p:ph type="ctrTitle"/>
          </p:nvPr>
        </p:nvSpPr>
        <p:spPr>
          <a:xfrm>
            <a:off x="900113" y="1196975"/>
            <a:ext cx="7772400" cy="1470025"/>
          </a:xfrm>
        </p:spPr>
        <p:txBody>
          <a:bodyPr/>
          <a:lstStyle>
            <a:lvl1pPr>
              <a:defRPr sz="4400">
                <a:solidFill>
                  <a:schemeClr val="tx1"/>
                </a:solidFill>
              </a:defRPr>
            </a:lvl1pPr>
          </a:lstStyle>
          <a:p>
            <a:r>
              <a:rPr lang="zh-CN" altLang="en-US"/>
              <a:t>单击此处编辑母版标题样式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79438"/>
            <a:ext cx="2057400" cy="59007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579438"/>
            <a:ext cx="6019800" cy="59007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9438"/>
            <a:ext cx="7848600"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343025"/>
            <a:ext cx="4038600" cy="5137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43025"/>
            <a:ext cx="4038600" cy="5137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9438"/>
            <a:ext cx="7848600" cy="563562"/>
          </a:xfrm>
        </p:spPr>
        <p:txBody>
          <a:bodyPr/>
          <a:lstStyle/>
          <a:p>
            <a:r>
              <a:rPr lang="zh-CN" altLang="en-US"/>
              <a:t>单击此处编辑母版标题样式</a:t>
            </a:r>
          </a:p>
        </p:txBody>
      </p:sp>
      <p:sp>
        <p:nvSpPr>
          <p:cNvPr id="3" name="内容占位符 2"/>
          <p:cNvSpPr>
            <a:spLocks noGrp="1"/>
          </p:cNvSpPr>
          <p:nvPr>
            <p:ph sz="half" idx="1"/>
          </p:nvPr>
        </p:nvSpPr>
        <p:spPr>
          <a:xfrm>
            <a:off x="457200" y="1343025"/>
            <a:ext cx="4038600" cy="5137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343025"/>
            <a:ext cx="40386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87800"/>
            <a:ext cx="40386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9438"/>
            <a:ext cx="7848600"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343025"/>
            <a:ext cx="4038600" cy="5137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343025"/>
            <a:ext cx="40386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87800"/>
            <a:ext cx="40386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914400" y="1676400"/>
            <a:ext cx="66294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914400" y="3695700"/>
            <a:ext cx="66294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579438"/>
            <a:ext cx="7848600" cy="563562"/>
          </a:xfrm>
        </p:spPr>
        <p:txBody>
          <a:bodyPr/>
          <a:lstStyle/>
          <a:p>
            <a:r>
              <a:rPr lang="zh-CN" altLang="en-US"/>
              <a:t>单击此处编辑母版标题样式</a:t>
            </a:r>
          </a:p>
        </p:txBody>
      </p:sp>
      <p:sp>
        <p:nvSpPr>
          <p:cNvPr id="3" name="内容占位符 2"/>
          <p:cNvSpPr>
            <a:spLocks noGrp="1"/>
          </p:cNvSpPr>
          <p:nvPr>
            <p:ph sz="quarter" idx="1"/>
          </p:nvPr>
        </p:nvSpPr>
        <p:spPr>
          <a:xfrm>
            <a:off x="457200" y="1343025"/>
            <a:ext cx="40386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343025"/>
            <a:ext cx="40386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987800"/>
            <a:ext cx="40386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987800"/>
            <a:ext cx="40386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表格占位符 2"/>
          <p:cNvSpPr>
            <a:spLocks noGrp="1"/>
          </p:cNvSpPr>
          <p:nvPr>
            <p:ph type="tbl" idx="1"/>
          </p:nvPr>
        </p:nvSpPr>
        <p:spPr>
          <a:xfrm>
            <a:off x="685800" y="1981200"/>
            <a:ext cx="7772400" cy="4114800"/>
          </a:xfrm>
        </p:spPr>
        <p:txBody>
          <a:bodyPr/>
          <a:lstStyle/>
          <a:p>
            <a:endParaRPr lang="zh-CN" altLang="en-US"/>
          </a:p>
        </p:txBody>
      </p:sp>
      <p:sp>
        <p:nvSpPr>
          <p:cNvPr id="4" name="日期占位符 3"/>
          <p:cNvSpPr>
            <a:spLocks noGrp="1"/>
          </p:cNvSpPr>
          <p:nvPr>
            <p:ph type="dt" sz="half" idx="10"/>
          </p:nvPr>
        </p:nvSpPr>
        <p:spPr>
          <a:xfrm>
            <a:off x="685800" y="6248400"/>
            <a:ext cx="190500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8400"/>
            <a:ext cx="1905000" cy="457200"/>
          </a:xfrm>
          <a:prstGeom prst="rect">
            <a:avLst/>
          </a:prstGeom>
        </p:spPr>
        <p:txBody>
          <a:bodyPr/>
          <a:lstStyle>
            <a:lvl1pPr>
              <a:defRPr/>
            </a:lvl1pPr>
          </a:lstStyle>
          <a:p>
            <a:fld id="{AFC6AE96-43E9-4D4A-B7B7-8F9A2F2ADEFE}" type="slidenum">
              <a:rPr lang="zh-CN" altLang="en-US"/>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43025"/>
            <a:ext cx="4038600" cy="5137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43025"/>
            <a:ext cx="4038600" cy="5137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9" cstate="print"/>
          <a:srcRect/>
          <a:stretch>
            <a:fillRect/>
          </a:stretch>
        </a:blipFill>
        <a:effectLst/>
      </p:bgPr>
    </p:bg>
    <p:spTree>
      <p:nvGrpSpPr>
        <p:cNvPr id="1" name=""/>
        <p:cNvGrpSpPr/>
        <p:nvPr/>
      </p:nvGrpSpPr>
      <p:grpSpPr>
        <a:xfrm>
          <a:off x="0" y="0"/>
          <a:ext cx="0" cy="0"/>
          <a:chOff x="0" y="0"/>
          <a:chExt cx="0" cy="0"/>
        </a:xfrm>
      </p:grpSpPr>
      <p:sp>
        <p:nvSpPr>
          <p:cNvPr id="1026" name="Freeform 16"/>
          <p:cNvSpPr>
            <a:spLocks/>
          </p:cNvSpPr>
          <p:nvPr/>
        </p:nvSpPr>
        <p:spPr bwMode="gray">
          <a:xfrm>
            <a:off x="0" y="360363"/>
            <a:ext cx="9148763" cy="900112"/>
          </a:xfrm>
          <a:custGeom>
            <a:avLst/>
            <a:gdLst>
              <a:gd name="T0" fmla="*/ 0 w 5763"/>
              <a:gd name="T1" fmla="*/ 584200 h 567"/>
              <a:gd name="T2" fmla="*/ 698500 w 5763"/>
              <a:gd name="T3" fmla="*/ 584200 h 567"/>
              <a:gd name="T4" fmla="*/ 1233488 w 5763"/>
              <a:gd name="T5" fmla="*/ 0 h 567"/>
              <a:gd name="T6" fmla="*/ 3432175 w 5763"/>
              <a:gd name="T7" fmla="*/ 0 h 567"/>
              <a:gd name="T8" fmla="*/ 3595688 w 5763"/>
              <a:gd name="T9" fmla="*/ 184150 h 567"/>
              <a:gd name="T10" fmla="*/ 9137650 w 5763"/>
              <a:gd name="T11" fmla="*/ 177800 h 567"/>
              <a:gd name="T12" fmla="*/ 9148763 w 5763"/>
              <a:gd name="T13" fmla="*/ 900112 h 567"/>
              <a:gd name="T14" fmla="*/ 9525 w 5763"/>
              <a:gd name="T15" fmla="*/ 882650 h 56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63" h="567">
                <a:moveTo>
                  <a:pt x="0" y="368"/>
                </a:moveTo>
                <a:lnTo>
                  <a:pt x="440" y="368"/>
                </a:lnTo>
                <a:lnTo>
                  <a:pt x="777" y="0"/>
                </a:lnTo>
                <a:lnTo>
                  <a:pt x="2162" y="0"/>
                </a:lnTo>
                <a:lnTo>
                  <a:pt x="2265" y="116"/>
                </a:lnTo>
                <a:lnTo>
                  <a:pt x="5756" y="112"/>
                </a:lnTo>
                <a:lnTo>
                  <a:pt x="5763" y="567"/>
                </a:lnTo>
                <a:lnTo>
                  <a:pt x="6" y="556"/>
                </a:lnTo>
              </a:path>
            </a:pathLst>
          </a:custGeom>
          <a:solidFill>
            <a:schemeClr val="bg2"/>
          </a:solidFill>
          <a:ln w="9525">
            <a:noFill/>
            <a:round/>
            <a:headEnd/>
            <a:tailEnd/>
          </a:ln>
          <a:effectLst/>
        </p:spPr>
        <p:txBody>
          <a:bodyPr/>
          <a:lstStyle/>
          <a:p>
            <a:pPr>
              <a:defRPr/>
            </a:pPr>
            <a:endParaRPr lang="zh-CN" altLang="en-US">
              <a:ea typeface="+mn-ea"/>
            </a:endParaRPr>
          </a:p>
        </p:txBody>
      </p:sp>
      <p:sp>
        <p:nvSpPr>
          <p:cNvPr id="1027" name="Freeform 15" descr="01b_img(Global Digtal Desigm(imageState)"/>
          <p:cNvSpPr>
            <a:spLocks/>
          </p:cNvSpPr>
          <p:nvPr/>
        </p:nvSpPr>
        <p:spPr bwMode="gray">
          <a:xfrm>
            <a:off x="-9525" y="336550"/>
            <a:ext cx="9182100" cy="838200"/>
          </a:xfrm>
          <a:custGeom>
            <a:avLst/>
            <a:gdLst>
              <a:gd name="T0" fmla="*/ 712788 w 5784"/>
              <a:gd name="T1" fmla="*/ 587375 h 528"/>
              <a:gd name="T2" fmla="*/ 1219200 w 5784"/>
              <a:gd name="T3" fmla="*/ 1588 h 528"/>
              <a:gd name="T4" fmla="*/ 3425825 w 5784"/>
              <a:gd name="T5" fmla="*/ 0 h 528"/>
              <a:gd name="T6" fmla="*/ 3584575 w 5784"/>
              <a:gd name="T7" fmla="*/ 182563 h 528"/>
              <a:gd name="T8" fmla="*/ 9182100 w 5784"/>
              <a:gd name="T9" fmla="*/ 182563 h 528"/>
              <a:gd name="T10" fmla="*/ 9174163 w 5784"/>
              <a:gd name="T11" fmla="*/ 838200 h 528"/>
              <a:gd name="T12" fmla="*/ 0 w 5784"/>
              <a:gd name="T13" fmla="*/ 823913 h 528"/>
              <a:gd name="T14" fmla="*/ 0 w 5784"/>
              <a:gd name="T15" fmla="*/ 588963 h 5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84" h="528">
                <a:moveTo>
                  <a:pt x="449" y="370"/>
                </a:moveTo>
                <a:lnTo>
                  <a:pt x="768" y="1"/>
                </a:lnTo>
                <a:lnTo>
                  <a:pt x="2158" y="0"/>
                </a:lnTo>
                <a:lnTo>
                  <a:pt x="2258" y="115"/>
                </a:lnTo>
                <a:lnTo>
                  <a:pt x="5784" y="115"/>
                </a:lnTo>
                <a:lnTo>
                  <a:pt x="5779" y="528"/>
                </a:lnTo>
                <a:lnTo>
                  <a:pt x="0" y="519"/>
                </a:lnTo>
                <a:lnTo>
                  <a:pt x="0" y="371"/>
                </a:lnTo>
              </a:path>
            </a:pathLst>
          </a:custGeom>
          <a:blipFill dpi="0" rotWithShape="1">
            <a:blip r:embed="rId20" cstate="print"/>
            <a:srcRect/>
            <a:stretch>
              <a:fillRect/>
            </a:stretch>
          </a:blipFill>
          <a:ln w="9525">
            <a:noFill/>
            <a:round/>
            <a:headEnd/>
            <a:tailEnd/>
          </a:ln>
          <a:effectLst/>
        </p:spPr>
        <p:txBody>
          <a:bodyPr/>
          <a:lstStyle/>
          <a:p>
            <a:pPr>
              <a:defRPr/>
            </a:pPr>
            <a:endParaRPr lang="zh-CN" altLang="en-US">
              <a:ea typeface="+mn-ea"/>
            </a:endParaRPr>
          </a:p>
        </p:txBody>
      </p:sp>
      <p:sp>
        <p:nvSpPr>
          <p:cNvPr id="5124" name="Rectangle 3"/>
          <p:cNvSpPr>
            <a:spLocks noGrp="1" noChangeArrowheads="1"/>
          </p:cNvSpPr>
          <p:nvPr>
            <p:ph type="body" idx="1"/>
          </p:nvPr>
        </p:nvSpPr>
        <p:spPr bwMode="auto">
          <a:xfrm>
            <a:off x="457200" y="1343025"/>
            <a:ext cx="8229600" cy="5137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p:txBody>
      </p:sp>
      <p:sp>
        <p:nvSpPr>
          <p:cNvPr id="5125" name="Rectangle 2"/>
          <p:cNvSpPr>
            <a:spLocks noGrp="1" noChangeArrowheads="1"/>
          </p:cNvSpPr>
          <p:nvPr>
            <p:ph type="title"/>
          </p:nvPr>
        </p:nvSpPr>
        <p:spPr bwMode="white">
          <a:xfrm>
            <a:off x="609600" y="579438"/>
            <a:ext cx="78486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731"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2" r:id="rId17"/>
  </p:sldLayoutIdLst>
  <p:hf sldNum="0" hdr="0" ftr="0" dt="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ea typeface="黑体" pitchFamily="2" charset="-122"/>
        </a:defRPr>
      </a:lvl2pPr>
      <a:lvl3pPr algn="ctr" rtl="0" eaLnBrk="0" fontAlgn="base" hangingPunct="0">
        <a:spcBef>
          <a:spcPct val="0"/>
        </a:spcBef>
        <a:spcAft>
          <a:spcPct val="0"/>
        </a:spcAft>
        <a:defRPr sz="3200" b="1">
          <a:solidFill>
            <a:schemeClr val="bg1"/>
          </a:solidFill>
          <a:latin typeface="Verdana" pitchFamily="34" charset="0"/>
          <a:ea typeface="黑体" pitchFamily="2" charset="-122"/>
        </a:defRPr>
      </a:lvl3pPr>
      <a:lvl4pPr algn="ctr" rtl="0" eaLnBrk="0" fontAlgn="base" hangingPunct="0">
        <a:spcBef>
          <a:spcPct val="0"/>
        </a:spcBef>
        <a:spcAft>
          <a:spcPct val="0"/>
        </a:spcAft>
        <a:defRPr sz="3200" b="1">
          <a:solidFill>
            <a:schemeClr val="bg1"/>
          </a:solidFill>
          <a:latin typeface="Verdana" pitchFamily="34" charset="0"/>
          <a:ea typeface="黑体" pitchFamily="2" charset="-122"/>
        </a:defRPr>
      </a:lvl4pPr>
      <a:lvl5pPr algn="ctr" rtl="0" eaLnBrk="0" fontAlgn="base" hangingPunct="0">
        <a:spcBef>
          <a:spcPct val="0"/>
        </a:spcBef>
        <a:spcAft>
          <a:spcPct val="0"/>
        </a:spcAft>
        <a:defRPr sz="3200" b="1">
          <a:solidFill>
            <a:schemeClr val="bg1"/>
          </a:solidFill>
          <a:latin typeface="Verdana" pitchFamily="34" charset="0"/>
          <a:ea typeface="黑体" pitchFamily="2" charset="-122"/>
        </a:defRPr>
      </a:lvl5pPr>
      <a:lvl6pPr marL="457200" algn="ctr" rtl="0" eaLnBrk="1" fontAlgn="base" hangingPunct="1">
        <a:spcBef>
          <a:spcPct val="0"/>
        </a:spcBef>
        <a:spcAft>
          <a:spcPct val="0"/>
        </a:spcAft>
        <a:defRPr sz="3200" b="1">
          <a:solidFill>
            <a:schemeClr val="bg1"/>
          </a:solidFill>
          <a:latin typeface="Verdana" pitchFamily="34" charset="0"/>
          <a:ea typeface="黑体" pitchFamily="2" charset="-122"/>
        </a:defRPr>
      </a:lvl6pPr>
      <a:lvl7pPr marL="914400" algn="ctr" rtl="0" eaLnBrk="1" fontAlgn="base" hangingPunct="1">
        <a:spcBef>
          <a:spcPct val="0"/>
        </a:spcBef>
        <a:spcAft>
          <a:spcPct val="0"/>
        </a:spcAft>
        <a:defRPr sz="3200" b="1">
          <a:solidFill>
            <a:schemeClr val="bg1"/>
          </a:solidFill>
          <a:latin typeface="Verdana" pitchFamily="34" charset="0"/>
          <a:ea typeface="黑体" pitchFamily="2" charset="-122"/>
        </a:defRPr>
      </a:lvl7pPr>
      <a:lvl8pPr marL="1371600" algn="ctr" rtl="0" eaLnBrk="1" fontAlgn="base" hangingPunct="1">
        <a:spcBef>
          <a:spcPct val="0"/>
        </a:spcBef>
        <a:spcAft>
          <a:spcPct val="0"/>
        </a:spcAft>
        <a:defRPr sz="3200" b="1">
          <a:solidFill>
            <a:schemeClr val="bg1"/>
          </a:solidFill>
          <a:latin typeface="Verdana" pitchFamily="34" charset="0"/>
          <a:ea typeface="黑体" pitchFamily="2" charset="-122"/>
        </a:defRPr>
      </a:lvl8pPr>
      <a:lvl9pPr marL="1828800" algn="ctr" rtl="0" eaLnBrk="1" fontAlgn="base" hangingPunct="1">
        <a:spcBef>
          <a:spcPct val="0"/>
        </a:spcBef>
        <a:spcAft>
          <a:spcPct val="0"/>
        </a:spcAft>
        <a:defRPr sz="3200" b="1">
          <a:solidFill>
            <a:schemeClr val="bg1"/>
          </a:solidFill>
          <a:latin typeface="Verdana" pitchFamily="34" charset="0"/>
          <a:ea typeface="黑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4.tmp"/><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tags" Target="../tags/tag21.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4.tmp"/><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slideLayout" Target="../slideLayouts/slideLayout7.xml"/><Relationship Id="rId5" Type="http://schemas.openxmlformats.org/officeDocument/2006/relationships/tags" Target="../tags/tag18.xml"/><Relationship Id="rId10" Type="http://schemas.openxmlformats.org/officeDocument/2006/relationships/tags" Target="../tags/tag23.xml"/><Relationship Id="rId4" Type="http://schemas.openxmlformats.org/officeDocument/2006/relationships/tags" Target="../tags/tag17.xml"/><Relationship Id="rId9" Type="http://schemas.openxmlformats.org/officeDocument/2006/relationships/tags" Target="../tags/tag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tags" Target="../tags/tag36.xml"/><Relationship Id="rId18" Type="http://schemas.openxmlformats.org/officeDocument/2006/relationships/slideLayout" Target="../slideLayouts/slideLayout7.xml"/><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tags" Target="../tags/tag35.xml"/><Relationship Id="rId17" Type="http://schemas.openxmlformats.org/officeDocument/2006/relationships/tags" Target="../tags/tag40.xml"/><Relationship Id="rId2" Type="http://schemas.openxmlformats.org/officeDocument/2006/relationships/tags" Target="../tags/tag25.xml"/><Relationship Id="rId16" Type="http://schemas.openxmlformats.org/officeDocument/2006/relationships/tags" Target="../tags/tag39.xml"/><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tags" Target="../tags/tag34.xml"/><Relationship Id="rId5" Type="http://schemas.openxmlformats.org/officeDocument/2006/relationships/tags" Target="../tags/tag28.xml"/><Relationship Id="rId15" Type="http://schemas.openxmlformats.org/officeDocument/2006/relationships/tags" Target="../tags/tag38.xml"/><Relationship Id="rId10" Type="http://schemas.openxmlformats.org/officeDocument/2006/relationships/tags" Target="../tags/tag33.xml"/><Relationship Id="rId19" Type="http://schemas.openxmlformats.org/officeDocument/2006/relationships/image" Target="../media/image4.tmp"/><Relationship Id="rId4" Type="http://schemas.openxmlformats.org/officeDocument/2006/relationships/tags" Target="../tags/tag27.xml"/><Relationship Id="rId9" Type="http://schemas.openxmlformats.org/officeDocument/2006/relationships/tags" Target="../tags/tag32.xml"/><Relationship Id="rId14" Type="http://schemas.openxmlformats.org/officeDocument/2006/relationships/tags" Target="../tags/tag37.xml"/></Relationships>
</file>

<file path=ppt/slides/_rels/slide19.xml.rels><?xml version="1.0" encoding="UTF-8" standalone="yes"?>
<Relationships xmlns="http://schemas.openxmlformats.org/package/2006/relationships"><Relationship Id="rId8" Type="http://schemas.openxmlformats.org/officeDocument/2006/relationships/tags" Target="../tags/tag48.xml"/><Relationship Id="rId3" Type="http://schemas.openxmlformats.org/officeDocument/2006/relationships/tags" Target="../tags/tag43.xml"/><Relationship Id="rId7" Type="http://schemas.openxmlformats.org/officeDocument/2006/relationships/tags" Target="../tags/tag47.xml"/><Relationship Id="rId12" Type="http://schemas.openxmlformats.org/officeDocument/2006/relationships/image" Target="../media/image4.tmp"/><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slideLayout" Target="../slideLayouts/slideLayout7.xml"/><Relationship Id="rId5" Type="http://schemas.openxmlformats.org/officeDocument/2006/relationships/tags" Target="../tags/tag45.xml"/><Relationship Id="rId10" Type="http://schemas.openxmlformats.org/officeDocument/2006/relationships/tags" Target="../tags/tag50.xml"/><Relationship Id="rId4" Type="http://schemas.openxmlformats.org/officeDocument/2006/relationships/tags" Target="../tags/tag44.xml"/><Relationship Id="rId9" Type="http://schemas.openxmlformats.org/officeDocument/2006/relationships/tags" Target="../tags/tag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tags" Target="../tags/tag63.xml"/><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tags" Target="../tags/tag62.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tags" Target="../tags/tag61.xml"/><Relationship Id="rId5" Type="http://schemas.openxmlformats.org/officeDocument/2006/relationships/tags" Target="../tags/tag55.xml"/><Relationship Id="rId15" Type="http://schemas.openxmlformats.org/officeDocument/2006/relationships/image" Target="../media/image4.tmp"/><Relationship Id="rId10" Type="http://schemas.openxmlformats.org/officeDocument/2006/relationships/tags" Target="../tags/tag60.xml"/><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tags" Target="../tags/tag71.xml"/><Relationship Id="rId13" Type="http://schemas.openxmlformats.org/officeDocument/2006/relationships/tags" Target="../tags/tag76.xml"/><Relationship Id="rId18" Type="http://schemas.openxmlformats.org/officeDocument/2006/relationships/tags" Target="../tags/tag81.xml"/><Relationship Id="rId3" Type="http://schemas.openxmlformats.org/officeDocument/2006/relationships/tags" Target="../tags/tag66.xml"/><Relationship Id="rId21" Type="http://schemas.openxmlformats.org/officeDocument/2006/relationships/tags" Target="../tags/tag84.xml"/><Relationship Id="rId7" Type="http://schemas.openxmlformats.org/officeDocument/2006/relationships/tags" Target="../tags/tag70.xml"/><Relationship Id="rId12" Type="http://schemas.openxmlformats.org/officeDocument/2006/relationships/tags" Target="../tags/tag75.xml"/><Relationship Id="rId17" Type="http://schemas.openxmlformats.org/officeDocument/2006/relationships/tags" Target="../tags/tag80.xml"/><Relationship Id="rId25" Type="http://schemas.openxmlformats.org/officeDocument/2006/relationships/image" Target="../media/image4.tmp"/><Relationship Id="rId2" Type="http://schemas.openxmlformats.org/officeDocument/2006/relationships/tags" Target="../tags/tag65.xml"/><Relationship Id="rId16" Type="http://schemas.openxmlformats.org/officeDocument/2006/relationships/tags" Target="../tags/tag79.xml"/><Relationship Id="rId20" Type="http://schemas.openxmlformats.org/officeDocument/2006/relationships/tags" Target="../tags/tag83.xml"/><Relationship Id="rId1" Type="http://schemas.openxmlformats.org/officeDocument/2006/relationships/tags" Target="../tags/tag64.xml"/><Relationship Id="rId6" Type="http://schemas.openxmlformats.org/officeDocument/2006/relationships/tags" Target="../tags/tag69.xml"/><Relationship Id="rId11" Type="http://schemas.openxmlformats.org/officeDocument/2006/relationships/tags" Target="../tags/tag74.xml"/><Relationship Id="rId24" Type="http://schemas.openxmlformats.org/officeDocument/2006/relationships/slideLayout" Target="../slideLayouts/slideLayout7.xml"/><Relationship Id="rId5" Type="http://schemas.openxmlformats.org/officeDocument/2006/relationships/tags" Target="../tags/tag68.xml"/><Relationship Id="rId15" Type="http://schemas.openxmlformats.org/officeDocument/2006/relationships/tags" Target="../tags/tag78.xml"/><Relationship Id="rId23" Type="http://schemas.openxmlformats.org/officeDocument/2006/relationships/tags" Target="../tags/tag86.xml"/><Relationship Id="rId10" Type="http://schemas.openxmlformats.org/officeDocument/2006/relationships/tags" Target="../tags/tag73.xml"/><Relationship Id="rId19" Type="http://schemas.openxmlformats.org/officeDocument/2006/relationships/tags" Target="../tags/tag82.xml"/><Relationship Id="rId4" Type="http://schemas.openxmlformats.org/officeDocument/2006/relationships/tags" Target="../tags/tag67.xml"/><Relationship Id="rId9" Type="http://schemas.openxmlformats.org/officeDocument/2006/relationships/tags" Target="../tags/tag72.xml"/><Relationship Id="rId14" Type="http://schemas.openxmlformats.org/officeDocument/2006/relationships/tags" Target="../tags/tag77.xml"/><Relationship Id="rId22" Type="http://schemas.openxmlformats.org/officeDocument/2006/relationships/tags" Target="../tags/tag8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标题 3"/>
          <p:cNvSpPr>
            <a:spLocks noGrp="1"/>
          </p:cNvSpPr>
          <p:nvPr>
            <p:ph type="ctrTitle"/>
          </p:nvPr>
        </p:nvSpPr>
        <p:spPr/>
        <p:txBody>
          <a:bodyPr/>
          <a:lstStyle/>
          <a:p>
            <a:pPr eaLnBrk="1" hangingPunct="1"/>
            <a:r>
              <a:rPr lang="zh-CN" altLang="en-US" dirty="0"/>
              <a:t>第二章 词法分析</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dirty="0">
                <a:latin typeface="Times New Roman" pitchFamily="18" charset="0"/>
              </a:rPr>
              <a:t>相关数据结构示例</a:t>
            </a:r>
          </a:p>
        </p:txBody>
      </p:sp>
      <p:sp>
        <p:nvSpPr>
          <p:cNvPr id="77827" name="Rectangle 3"/>
          <p:cNvSpPr>
            <a:spLocks noGrp="1" noChangeArrowheads="1"/>
          </p:cNvSpPr>
          <p:nvPr>
            <p:ph idx="1"/>
          </p:nvPr>
        </p:nvSpPr>
        <p:spPr>
          <a:xfrm>
            <a:off x="407694" y="1268760"/>
            <a:ext cx="8252411" cy="5400600"/>
          </a:xfrm>
          <a:solidFill>
            <a:schemeClr val="bg1"/>
          </a:solidFill>
          <a:ln w="28575">
            <a:solidFill>
              <a:srgbClr val="9999FF"/>
            </a:solidFill>
          </a:ln>
        </p:spPr>
        <p:txBody>
          <a:bodyPr/>
          <a:lstStyle/>
          <a:p>
            <a:pPr marL="0" lvl="1" indent="0">
              <a:lnSpc>
                <a:spcPct val="150000"/>
              </a:lnSpc>
              <a:buClr>
                <a:schemeClr val="hlink"/>
              </a:buClr>
              <a:buNone/>
            </a:pPr>
            <a:r>
              <a:rPr lang="en-US" altLang="zh-CN"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typedef</a:t>
            </a:r>
            <a:r>
              <a:rPr lang="en-US" altLang="zh-CN"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enum</a:t>
            </a:r>
            <a:r>
              <a:rPr lang="en-US" altLang="zh-CN" sz="2400" dirty="0">
                <a:latin typeface="Arial" panose="020B0604020202020204" pitchFamily="34" charset="0"/>
                <a:cs typeface="Arial" panose="020B0604020202020204" pitchFamily="34" charset="0"/>
              </a:rPr>
              <a:t>{IF, THEN, ELSE, PLUS, MINUS, NUM,  </a:t>
            </a:r>
          </a:p>
          <a:p>
            <a:pPr marL="0" lvl="1" indent="0">
              <a:lnSpc>
                <a:spcPct val="150000"/>
              </a:lnSpc>
              <a:buClr>
                <a:schemeClr val="hlink"/>
              </a:buClr>
              <a:buNone/>
            </a:pPr>
            <a:r>
              <a:rPr lang="en-US" altLang="zh-CN" sz="2400" dirty="0">
                <a:latin typeface="Arial" panose="020B0604020202020204" pitchFamily="34" charset="0"/>
                <a:cs typeface="Arial" panose="020B0604020202020204" pitchFamily="34" charset="0"/>
              </a:rPr>
              <a:t>                            ID,…}</a:t>
            </a:r>
            <a:r>
              <a:rPr lang="en-US" altLang="zh-CN" sz="2400" dirty="0" err="1">
                <a:solidFill>
                  <a:srgbClr val="FF0000"/>
                </a:solidFill>
                <a:latin typeface="Arial" panose="020B0604020202020204" pitchFamily="34" charset="0"/>
                <a:cs typeface="Arial" panose="020B0604020202020204" pitchFamily="34" charset="0"/>
              </a:rPr>
              <a:t>TokenType</a:t>
            </a:r>
            <a:r>
              <a:rPr lang="en-US" altLang="zh-CN" sz="2400" dirty="0">
                <a:latin typeface="Arial" panose="020B0604020202020204" pitchFamily="34" charset="0"/>
                <a:cs typeface="Arial" panose="020B0604020202020204" pitchFamily="34" charset="0"/>
              </a:rPr>
              <a:t>;</a:t>
            </a:r>
          </a:p>
          <a:p>
            <a:pPr marL="0" indent="0">
              <a:buNone/>
            </a:pPr>
            <a:r>
              <a:rPr lang="en-US" altLang="zh-CN"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typedef</a:t>
            </a:r>
            <a:r>
              <a:rPr lang="en-US" altLang="zh-CN"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struct</a:t>
            </a:r>
            <a:endParaRPr lang="en-US" altLang="zh-CN" sz="2400" dirty="0">
              <a:latin typeface="Arial" panose="020B0604020202020204" pitchFamily="34" charset="0"/>
              <a:cs typeface="Arial" panose="020B0604020202020204" pitchFamily="34" charset="0"/>
            </a:endParaRPr>
          </a:p>
          <a:p>
            <a:pPr marL="360363">
              <a:buFontTx/>
              <a:buNone/>
            </a:pPr>
            <a:r>
              <a:rPr lang="en-US" altLang="zh-CN" sz="2400" dirty="0">
                <a:latin typeface="Arial" panose="020B0604020202020204" pitchFamily="34" charset="0"/>
                <a:cs typeface="Arial" panose="020B0604020202020204" pitchFamily="34" charset="0"/>
              </a:rPr>
              <a:t>	{</a:t>
            </a:r>
          </a:p>
          <a:p>
            <a:pPr marL="360363">
              <a:buFontTx/>
              <a:buNone/>
            </a:pPr>
            <a:r>
              <a:rPr lang="en-US" altLang="zh-CN"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TokenType</a:t>
            </a:r>
            <a:r>
              <a:rPr lang="en-US" altLang="zh-CN" sz="2400" dirty="0">
                <a:latin typeface="Arial" panose="020B0604020202020204" pitchFamily="34" charset="0"/>
                <a:cs typeface="Arial" panose="020B0604020202020204" pitchFamily="34" charset="0"/>
              </a:rPr>
              <a:t> </a:t>
            </a:r>
            <a:r>
              <a:rPr lang="en-US" altLang="zh-CN" sz="2400" dirty="0" err="1">
                <a:solidFill>
                  <a:srgbClr val="0000CC"/>
                </a:solidFill>
                <a:latin typeface="Arial" panose="020B0604020202020204" pitchFamily="34" charset="0"/>
                <a:cs typeface="Arial" panose="020B0604020202020204" pitchFamily="34" charset="0"/>
              </a:rPr>
              <a:t>tokenval</a:t>
            </a:r>
            <a:r>
              <a:rPr lang="en-US" altLang="zh-CN" sz="2400" dirty="0">
                <a:latin typeface="Arial" panose="020B0604020202020204" pitchFamily="34" charset="0"/>
                <a:cs typeface="Arial" panose="020B0604020202020204" pitchFamily="34" charset="0"/>
              </a:rPr>
              <a:t>;</a:t>
            </a:r>
          </a:p>
          <a:p>
            <a:pPr marL="360363">
              <a:buFontTx/>
              <a:buNone/>
            </a:pPr>
            <a:r>
              <a:rPr lang="en-US" altLang="zh-CN" sz="2400" dirty="0">
                <a:latin typeface="Arial" panose="020B0604020202020204" pitchFamily="34" charset="0"/>
                <a:cs typeface="Arial" panose="020B0604020202020204" pitchFamily="34" charset="0"/>
              </a:rPr>
              <a:t>              union</a:t>
            </a:r>
          </a:p>
          <a:p>
            <a:pPr marL="360363">
              <a:buFontTx/>
              <a:buNone/>
            </a:pPr>
            <a:r>
              <a:rPr lang="en-US" altLang="zh-CN" sz="2400" dirty="0">
                <a:latin typeface="Arial" panose="020B0604020202020204" pitchFamily="34" charset="0"/>
                <a:cs typeface="Arial" panose="020B0604020202020204" pitchFamily="34" charset="0"/>
              </a:rPr>
              <a:t>              {  </a:t>
            </a:r>
          </a:p>
          <a:p>
            <a:pPr marL="360363">
              <a:buFontTx/>
              <a:buNone/>
            </a:pPr>
            <a:r>
              <a:rPr lang="en-US" altLang="zh-CN" sz="2400" dirty="0">
                <a:latin typeface="Arial" panose="020B0604020202020204" pitchFamily="34" charset="0"/>
                <a:cs typeface="Arial" panose="020B0604020202020204" pitchFamily="34" charset="0"/>
              </a:rPr>
              <a:t>                       char *  </a:t>
            </a:r>
            <a:r>
              <a:rPr lang="en-US" altLang="zh-CN" sz="2400" dirty="0" err="1">
                <a:solidFill>
                  <a:srgbClr val="0000CC"/>
                </a:solidFill>
                <a:latin typeface="Arial" panose="020B0604020202020204" pitchFamily="34" charset="0"/>
                <a:cs typeface="Arial" panose="020B0604020202020204" pitchFamily="34" charset="0"/>
              </a:rPr>
              <a:t>stringval</a:t>
            </a:r>
            <a:r>
              <a:rPr lang="en-US" altLang="zh-CN" sz="2400" dirty="0">
                <a:latin typeface="Arial" panose="020B0604020202020204" pitchFamily="34" charset="0"/>
                <a:cs typeface="Arial" panose="020B0604020202020204" pitchFamily="34" charset="0"/>
              </a:rPr>
              <a:t>;</a:t>
            </a:r>
          </a:p>
          <a:p>
            <a:pPr marL="360363">
              <a:buFontTx/>
              <a:buNone/>
            </a:pPr>
            <a:r>
              <a:rPr lang="en-US" altLang="zh-CN"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int</a:t>
            </a:r>
            <a:r>
              <a:rPr lang="en-US" altLang="zh-CN" sz="2400" dirty="0">
                <a:latin typeface="Arial" panose="020B0604020202020204" pitchFamily="34" charset="0"/>
                <a:cs typeface="Arial" panose="020B0604020202020204" pitchFamily="34" charset="0"/>
              </a:rPr>
              <a:t>       </a:t>
            </a:r>
            <a:r>
              <a:rPr lang="en-US" altLang="zh-CN" sz="2400" dirty="0" err="1">
                <a:solidFill>
                  <a:srgbClr val="0000CC"/>
                </a:solidFill>
                <a:latin typeface="Arial" panose="020B0604020202020204" pitchFamily="34" charset="0"/>
                <a:cs typeface="Arial" panose="020B0604020202020204" pitchFamily="34" charset="0"/>
              </a:rPr>
              <a:t>numval</a:t>
            </a:r>
            <a:r>
              <a:rPr lang="en-US" altLang="zh-CN" sz="2400" dirty="0">
                <a:latin typeface="Arial" panose="020B0604020202020204" pitchFamily="34" charset="0"/>
                <a:cs typeface="Arial" panose="020B0604020202020204" pitchFamily="34" charset="0"/>
              </a:rPr>
              <a:t>; </a:t>
            </a:r>
          </a:p>
          <a:p>
            <a:pPr marL="360363">
              <a:buFontTx/>
              <a:buNone/>
            </a:pPr>
            <a:r>
              <a:rPr lang="en-US" altLang="zh-CN" sz="2400" dirty="0">
                <a:latin typeface="Arial" panose="020B0604020202020204" pitchFamily="34" charset="0"/>
                <a:cs typeface="Arial" panose="020B0604020202020204" pitchFamily="34" charset="0"/>
              </a:rPr>
              <a:t>              } attribute;</a:t>
            </a:r>
          </a:p>
          <a:p>
            <a:pPr marL="360363">
              <a:buFontTx/>
              <a:buNone/>
            </a:pPr>
            <a:r>
              <a:rPr lang="en-US" altLang="zh-CN" sz="2400" dirty="0">
                <a:latin typeface="Arial" panose="020B0604020202020204" pitchFamily="34" charset="0"/>
                <a:cs typeface="Arial" panose="020B0604020202020204" pitchFamily="34" charset="0"/>
              </a:rPr>
              <a:t>	} </a:t>
            </a:r>
            <a:r>
              <a:rPr lang="en-US" altLang="zh-CN" sz="2400" dirty="0" err="1">
                <a:solidFill>
                  <a:srgbClr val="FF0000"/>
                </a:solidFill>
                <a:latin typeface="Arial" panose="020B0604020202020204" pitchFamily="34" charset="0"/>
                <a:cs typeface="Arial" panose="020B0604020202020204" pitchFamily="34" charset="0"/>
              </a:rPr>
              <a:t>TokenRecord</a:t>
            </a:r>
            <a:r>
              <a:rPr lang="en-US" altLang="zh-CN" sz="2400" dirty="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defRPr/>
            </a:pPr>
            <a:r>
              <a:rPr lang="zh-CN" altLang="en-US" dirty="0">
                <a:latin typeface="+mj-ea"/>
              </a:rPr>
              <a:t>词法分析器作为一个独立子程序</a:t>
            </a:r>
          </a:p>
        </p:txBody>
      </p:sp>
      <p:sp>
        <p:nvSpPr>
          <p:cNvPr id="14339" name="Rectangle 3"/>
          <p:cNvSpPr>
            <a:spLocks noGrp="1" noChangeArrowheads="1"/>
          </p:cNvSpPr>
          <p:nvPr>
            <p:ph idx="1"/>
          </p:nvPr>
        </p:nvSpPr>
        <p:spPr>
          <a:solidFill>
            <a:schemeClr val="bg1"/>
          </a:solidFill>
          <a:ln w="28575">
            <a:solidFill>
              <a:srgbClr val="9999FF"/>
            </a:solidFill>
          </a:ln>
        </p:spPr>
        <p:txBody>
          <a:bodyPr/>
          <a:lstStyle/>
          <a:p>
            <a:pPr eaLnBrk="1" hangingPunct="1">
              <a:lnSpc>
                <a:spcPct val="150000"/>
              </a:lnSpc>
            </a:pPr>
            <a:r>
              <a:rPr lang="zh-CN" altLang="en-US" dirty="0">
                <a:latin typeface="宋体" pitchFamily="2" charset="-122"/>
              </a:rPr>
              <a:t>词法分析是作为一个独立的阶段，是否应当将其处理为一遍呢？</a:t>
            </a:r>
          </a:p>
          <a:p>
            <a:pPr lvl="1" eaLnBrk="1" hangingPunct="1">
              <a:lnSpc>
                <a:spcPct val="150000"/>
              </a:lnSpc>
              <a:spcBef>
                <a:spcPct val="35000"/>
              </a:spcBef>
            </a:pPr>
            <a:r>
              <a:rPr lang="zh-CN" altLang="en-US" dirty="0">
                <a:solidFill>
                  <a:srgbClr val="FF0000"/>
                </a:solidFill>
                <a:latin typeface="宋体" pitchFamily="2" charset="-122"/>
              </a:rPr>
              <a:t>作为独立阶段的优点</a:t>
            </a:r>
            <a:r>
              <a:rPr lang="zh-CN" altLang="en-US" dirty="0">
                <a:latin typeface="宋体" pitchFamily="2" charset="-122"/>
              </a:rPr>
              <a:t>：结构简洁、清晰和条理化，有利于集中考虑词法分析一些枝节问题。</a:t>
            </a:r>
          </a:p>
          <a:p>
            <a:pPr lvl="1" algn="just" eaLnBrk="1" hangingPunct="1">
              <a:lnSpc>
                <a:spcPct val="150000"/>
              </a:lnSpc>
              <a:spcBef>
                <a:spcPct val="35000"/>
              </a:spcBef>
            </a:pPr>
            <a:r>
              <a:rPr lang="zh-CN" altLang="en-US" dirty="0">
                <a:solidFill>
                  <a:srgbClr val="FF0000"/>
                </a:solidFill>
                <a:latin typeface="宋体" pitchFamily="2" charset="-122"/>
              </a:rPr>
              <a:t>不作为一遍的优点</a:t>
            </a:r>
            <a:r>
              <a:rPr lang="zh-CN" altLang="en-US" dirty="0">
                <a:latin typeface="宋体" pitchFamily="2" charset="-122"/>
              </a:rPr>
              <a:t>：将其处理为一个子程序，减少资源开销。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anim calcmode="lin" valueType="num">
                                      <p:cBhvr additive="base">
                                        <p:cTn id="7" dur="500" fill="hold"/>
                                        <p:tgtEl>
                                          <p:spTgt spid="1433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339">
                                            <p:txEl>
                                              <p:pRg st="2" end="2"/>
                                            </p:txEl>
                                          </p:spTgt>
                                        </p:tgtEl>
                                        <p:attrNameLst>
                                          <p:attrName>style.visibility</p:attrName>
                                        </p:attrNameLst>
                                      </p:cBhvr>
                                      <p:to>
                                        <p:strVal val="visible"/>
                                      </p:to>
                                    </p:set>
                                    <p:anim calcmode="lin" valueType="num">
                                      <p:cBhvr additive="base">
                                        <p:cTn id="13" dur="5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uiExpand="1" build="p" bldLvl="2"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id="{6C1693A7-BC85-4716-9EC8-28D3113B95C4}"/>
              </a:ext>
            </a:extLst>
          </p:cNvPr>
          <p:cNvSpPr/>
          <p:nvPr/>
        </p:nvSpPr>
        <p:spPr bwMode="auto">
          <a:xfrm>
            <a:off x="331139" y="1340767"/>
            <a:ext cx="8568630" cy="4608513"/>
          </a:xfrm>
          <a:prstGeom prst="rect">
            <a:avLst/>
          </a:prstGeom>
          <a:solidFill>
            <a:schemeClr val="bg1"/>
          </a:solidFill>
          <a:ln w="28575" cap="flat" cmpd="sng" algn="ctr">
            <a:solidFill>
              <a:srgbClr val="9999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grpSp>
        <p:nvGrpSpPr>
          <p:cNvPr id="2" name="Group 18"/>
          <p:cNvGrpSpPr>
            <a:grpSpLocks/>
          </p:cNvGrpSpPr>
          <p:nvPr/>
        </p:nvGrpSpPr>
        <p:grpSpPr bwMode="auto">
          <a:xfrm>
            <a:off x="2126035" y="2040533"/>
            <a:ext cx="5257800" cy="3124200"/>
            <a:chOff x="1344" y="1392"/>
            <a:chExt cx="3312" cy="1968"/>
          </a:xfrm>
        </p:grpSpPr>
        <p:sp>
          <p:nvSpPr>
            <p:cNvPr id="14355" name="Rectangle 5"/>
            <p:cNvSpPr>
              <a:spLocks noChangeArrowheads="1"/>
            </p:cNvSpPr>
            <p:nvPr/>
          </p:nvSpPr>
          <p:spPr bwMode="auto">
            <a:xfrm>
              <a:off x="1344" y="1392"/>
              <a:ext cx="912" cy="768"/>
            </a:xfrm>
            <a:prstGeom prst="rect">
              <a:avLst/>
            </a:prstGeom>
            <a:solidFill>
              <a:srgbClr val="FFFF99"/>
            </a:solidFill>
            <a:ln w="12700" cap="sq">
              <a:solidFill>
                <a:schemeClr val="tx1"/>
              </a:solidFill>
              <a:miter lim="800000"/>
              <a:headEnd type="none" w="sm" len="sm"/>
              <a:tailEnd type="none" w="sm" len="sm"/>
            </a:ln>
          </p:spPr>
          <p:txBody>
            <a:bodyPr wrap="none" lIns="90000" tIns="46800" rIns="90000" bIns="46800" anchor="ctr"/>
            <a:lstStyle/>
            <a:p>
              <a:pPr algn="ctr"/>
              <a:r>
                <a:rPr kumimoji="1" lang="zh-CN" altLang="en-US" sz="3200" b="1" dirty="0">
                  <a:latin typeface="Times New Roman" pitchFamily="18" charset="0"/>
                </a:rPr>
                <a:t>词法分</a:t>
              </a:r>
            </a:p>
            <a:p>
              <a:pPr algn="ctr"/>
              <a:r>
                <a:rPr kumimoji="1" lang="zh-CN" altLang="en-US" sz="3200" b="1" dirty="0">
                  <a:latin typeface="Times New Roman" pitchFamily="18" charset="0"/>
                </a:rPr>
                <a:t>析器</a:t>
              </a:r>
            </a:p>
          </p:txBody>
        </p:sp>
        <p:sp>
          <p:nvSpPr>
            <p:cNvPr id="14356" name="Rectangle 6"/>
            <p:cNvSpPr>
              <a:spLocks noChangeArrowheads="1"/>
            </p:cNvSpPr>
            <p:nvPr/>
          </p:nvSpPr>
          <p:spPr bwMode="auto">
            <a:xfrm>
              <a:off x="3744" y="1440"/>
              <a:ext cx="912" cy="768"/>
            </a:xfrm>
            <a:prstGeom prst="rect">
              <a:avLst/>
            </a:prstGeom>
            <a:solidFill>
              <a:srgbClr val="FFFF99"/>
            </a:solidFill>
            <a:ln w="12700" cap="sq">
              <a:solidFill>
                <a:schemeClr val="tx1"/>
              </a:solidFill>
              <a:miter lim="800000"/>
              <a:headEnd type="none" w="sm" len="sm"/>
              <a:tailEnd type="none" w="sm" len="sm"/>
            </a:ln>
          </p:spPr>
          <p:txBody>
            <a:bodyPr wrap="none" lIns="90000" tIns="46800" rIns="90000" bIns="46800" anchor="ctr"/>
            <a:lstStyle/>
            <a:p>
              <a:pPr algn="ctr"/>
              <a:r>
                <a:rPr kumimoji="1" lang="zh-CN" altLang="en-US" sz="3200" b="1" dirty="0">
                  <a:latin typeface="Times New Roman" pitchFamily="18" charset="0"/>
                </a:rPr>
                <a:t>语法分</a:t>
              </a:r>
            </a:p>
            <a:p>
              <a:pPr algn="ctr"/>
              <a:r>
                <a:rPr kumimoji="1" lang="zh-CN" altLang="en-US" sz="3200" b="1" dirty="0">
                  <a:latin typeface="Times New Roman" pitchFamily="18" charset="0"/>
                </a:rPr>
                <a:t>析器</a:t>
              </a:r>
            </a:p>
          </p:txBody>
        </p:sp>
        <p:sp>
          <p:nvSpPr>
            <p:cNvPr id="14357" name="Rectangle 7"/>
            <p:cNvSpPr>
              <a:spLocks noChangeArrowheads="1"/>
            </p:cNvSpPr>
            <p:nvPr/>
          </p:nvSpPr>
          <p:spPr bwMode="auto">
            <a:xfrm>
              <a:off x="2352" y="2880"/>
              <a:ext cx="1344" cy="480"/>
            </a:xfrm>
            <a:prstGeom prst="rect">
              <a:avLst/>
            </a:prstGeom>
            <a:solidFill>
              <a:srgbClr val="92D050"/>
            </a:solidFill>
            <a:ln w="12700" cap="sq">
              <a:solidFill>
                <a:schemeClr val="tx1"/>
              </a:solidFill>
              <a:miter lim="800000"/>
              <a:headEnd type="none" w="sm" len="sm"/>
              <a:tailEnd type="none" w="sm" len="sm"/>
            </a:ln>
          </p:spPr>
          <p:txBody>
            <a:bodyPr wrap="none" lIns="90000" tIns="46800" rIns="90000" bIns="46800" anchor="ctr"/>
            <a:lstStyle/>
            <a:p>
              <a:pPr algn="ctr"/>
              <a:r>
                <a:rPr kumimoji="1" lang="zh-CN" altLang="en-US" sz="3200" b="1" dirty="0">
                  <a:latin typeface="Times New Roman" pitchFamily="18" charset="0"/>
                </a:rPr>
                <a:t>符号表</a:t>
              </a:r>
            </a:p>
          </p:txBody>
        </p:sp>
      </p:grpSp>
      <p:grpSp>
        <p:nvGrpSpPr>
          <p:cNvPr id="3" name="Group 19"/>
          <p:cNvGrpSpPr>
            <a:grpSpLocks/>
          </p:cNvGrpSpPr>
          <p:nvPr/>
        </p:nvGrpSpPr>
        <p:grpSpPr bwMode="auto">
          <a:xfrm>
            <a:off x="611560" y="2081808"/>
            <a:ext cx="1524000" cy="762000"/>
            <a:chOff x="384" y="1392"/>
            <a:chExt cx="960" cy="480"/>
          </a:xfrm>
        </p:grpSpPr>
        <p:sp>
          <p:nvSpPr>
            <p:cNvPr id="14353" name="Rectangle 8"/>
            <p:cNvSpPr>
              <a:spLocks noChangeArrowheads="1"/>
            </p:cNvSpPr>
            <p:nvPr/>
          </p:nvSpPr>
          <p:spPr bwMode="auto">
            <a:xfrm>
              <a:off x="384" y="1392"/>
              <a:ext cx="960" cy="432"/>
            </a:xfrm>
            <a:prstGeom prst="rect">
              <a:avLst/>
            </a:prstGeom>
            <a:noFill/>
            <a:ln w="12700" cap="sq">
              <a:noFill/>
              <a:miter lim="800000"/>
              <a:headEnd/>
              <a:tailEnd/>
            </a:ln>
          </p:spPr>
          <p:txBody>
            <a:bodyPr wrap="none" lIns="90000" tIns="46800" rIns="90000" bIns="46800" anchor="ctr"/>
            <a:lstStyle/>
            <a:p>
              <a:pPr algn="ctr"/>
              <a:r>
                <a:rPr kumimoji="1" lang="zh-CN" altLang="en-US" sz="3200" b="1">
                  <a:latin typeface="Times New Roman" pitchFamily="18" charset="0"/>
                </a:rPr>
                <a:t>源程序</a:t>
              </a:r>
            </a:p>
          </p:txBody>
        </p:sp>
        <p:sp>
          <p:nvSpPr>
            <p:cNvPr id="14354" name="Line 11"/>
            <p:cNvSpPr>
              <a:spLocks noChangeShapeType="1"/>
            </p:cNvSpPr>
            <p:nvPr/>
          </p:nvSpPr>
          <p:spPr bwMode="auto">
            <a:xfrm>
              <a:off x="480" y="1872"/>
              <a:ext cx="864" cy="0"/>
            </a:xfrm>
            <a:prstGeom prst="line">
              <a:avLst/>
            </a:prstGeom>
            <a:noFill/>
            <a:ln w="12700" cap="sq">
              <a:solidFill>
                <a:schemeClr val="tx1"/>
              </a:solidFill>
              <a:round/>
              <a:headEnd/>
              <a:tailEnd type="stealth" w="lg" len="lg"/>
            </a:ln>
          </p:spPr>
          <p:txBody>
            <a:bodyPr wrap="none" lIns="90000" tIns="46800" rIns="90000" bIns="46800" anchor="ctr"/>
            <a:lstStyle/>
            <a:p>
              <a:endParaRPr lang="zh-CN" altLang="en-US"/>
            </a:p>
          </p:txBody>
        </p:sp>
      </p:grpSp>
      <p:grpSp>
        <p:nvGrpSpPr>
          <p:cNvPr id="4" name="Group 21"/>
          <p:cNvGrpSpPr>
            <a:grpSpLocks/>
          </p:cNvGrpSpPr>
          <p:nvPr/>
        </p:nvGrpSpPr>
        <p:grpSpPr bwMode="auto">
          <a:xfrm>
            <a:off x="3583360" y="1700808"/>
            <a:ext cx="2362200" cy="762000"/>
            <a:chOff x="2256" y="1152"/>
            <a:chExt cx="1488" cy="480"/>
          </a:xfrm>
        </p:grpSpPr>
        <p:sp>
          <p:nvSpPr>
            <p:cNvPr id="14351" name="Rectangle 9"/>
            <p:cNvSpPr>
              <a:spLocks noChangeArrowheads="1"/>
            </p:cNvSpPr>
            <p:nvPr/>
          </p:nvSpPr>
          <p:spPr bwMode="auto">
            <a:xfrm>
              <a:off x="2496" y="1152"/>
              <a:ext cx="960" cy="432"/>
            </a:xfrm>
            <a:prstGeom prst="rect">
              <a:avLst/>
            </a:prstGeom>
            <a:noFill/>
            <a:ln w="12700" cap="sq">
              <a:noFill/>
              <a:miter lim="800000"/>
              <a:headEnd/>
              <a:tailEnd/>
            </a:ln>
          </p:spPr>
          <p:txBody>
            <a:bodyPr wrap="none" lIns="90000" tIns="46800" rIns="90000" bIns="46800" anchor="ctr"/>
            <a:lstStyle/>
            <a:p>
              <a:pPr algn="ctr"/>
              <a:r>
                <a:rPr kumimoji="1" lang="zh-CN" altLang="en-US" sz="3200" b="1">
                  <a:latin typeface="Times New Roman" pitchFamily="18" charset="0"/>
                </a:rPr>
                <a:t>单词符号</a:t>
              </a:r>
            </a:p>
          </p:txBody>
        </p:sp>
        <p:sp>
          <p:nvSpPr>
            <p:cNvPr id="14352" name="Line 12"/>
            <p:cNvSpPr>
              <a:spLocks noChangeShapeType="1"/>
            </p:cNvSpPr>
            <p:nvPr/>
          </p:nvSpPr>
          <p:spPr bwMode="auto">
            <a:xfrm>
              <a:off x="2256" y="1632"/>
              <a:ext cx="1488" cy="0"/>
            </a:xfrm>
            <a:prstGeom prst="line">
              <a:avLst/>
            </a:prstGeom>
            <a:noFill/>
            <a:ln w="12700" cap="sq">
              <a:solidFill>
                <a:schemeClr val="tx1"/>
              </a:solidFill>
              <a:round/>
              <a:headEnd/>
              <a:tailEnd type="stealth" w="lg" len="lg"/>
            </a:ln>
          </p:spPr>
          <p:txBody>
            <a:bodyPr wrap="none" lIns="90000" tIns="46800" rIns="90000" bIns="46800" anchor="ctr"/>
            <a:lstStyle/>
            <a:p>
              <a:endParaRPr lang="zh-CN" altLang="en-US"/>
            </a:p>
          </p:txBody>
        </p:sp>
      </p:grpSp>
      <p:grpSp>
        <p:nvGrpSpPr>
          <p:cNvPr id="5" name="Group 20"/>
          <p:cNvGrpSpPr>
            <a:grpSpLocks/>
          </p:cNvGrpSpPr>
          <p:nvPr/>
        </p:nvGrpSpPr>
        <p:grpSpPr bwMode="auto">
          <a:xfrm>
            <a:off x="3583360" y="2996208"/>
            <a:ext cx="2362200" cy="685800"/>
            <a:chOff x="2256" y="1968"/>
            <a:chExt cx="1488" cy="432"/>
          </a:xfrm>
        </p:grpSpPr>
        <p:sp>
          <p:nvSpPr>
            <p:cNvPr id="14349" name="Rectangle 10"/>
            <p:cNvSpPr>
              <a:spLocks noChangeArrowheads="1"/>
            </p:cNvSpPr>
            <p:nvPr/>
          </p:nvSpPr>
          <p:spPr bwMode="auto">
            <a:xfrm>
              <a:off x="2304" y="1968"/>
              <a:ext cx="1440" cy="432"/>
            </a:xfrm>
            <a:prstGeom prst="rect">
              <a:avLst/>
            </a:prstGeom>
            <a:noFill/>
            <a:ln w="12700" cap="sq">
              <a:noFill/>
              <a:miter lim="800000"/>
              <a:headEnd/>
              <a:tailEnd/>
            </a:ln>
          </p:spPr>
          <p:txBody>
            <a:bodyPr wrap="none" lIns="90000" tIns="46800" rIns="90000" bIns="46800" anchor="ctr"/>
            <a:lstStyle/>
            <a:p>
              <a:pPr algn="ctr"/>
              <a:r>
                <a:rPr kumimoji="1" lang="zh-CN" altLang="en-US" sz="3200" b="1">
                  <a:latin typeface="Times New Roman" pitchFamily="18" charset="0"/>
                </a:rPr>
                <a:t>取下一单词</a:t>
              </a:r>
            </a:p>
          </p:txBody>
        </p:sp>
        <p:sp>
          <p:nvSpPr>
            <p:cNvPr id="14350" name="Line 13"/>
            <p:cNvSpPr>
              <a:spLocks noChangeShapeType="1"/>
            </p:cNvSpPr>
            <p:nvPr/>
          </p:nvSpPr>
          <p:spPr bwMode="auto">
            <a:xfrm flipH="1">
              <a:off x="2256" y="1968"/>
              <a:ext cx="1488" cy="0"/>
            </a:xfrm>
            <a:prstGeom prst="line">
              <a:avLst/>
            </a:prstGeom>
            <a:noFill/>
            <a:ln w="12700" cap="sq">
              <a:solidFill>
                <a:schemeClr val="tx1"/>
              </a:solidFill>
              <a:round/>
              <a:headEnd/>
              <a:tailEnd type="stealth" w="lg" len="lg"/>
            </a:ln>
          </p:spPr>
          <p:txBody>
            <a:bodyPr wrap="none" lIns="90000" tIns="46800" rIns="90000" bIns="46800" anchor="ctr"/>
            <a:lstStyle/>
            <a:p>
              <a:endParaRPr lang="zh-CN" altLang="en-US"/>
            </a:p>
          </p:txBody>
        </p:sp>
      </p:grpSp>
      <p:grpSp>
        <p:nvGrpSpPr>
          <p:cNvPr id="6" name="Group 22"/>
          <p:cNvGrpSpPr>
            <a:grpSpLocks/>
          </p:cNvGrpSpPr>
          <p:nvPr/>
        </p:nvGrpSpPr>
        <p:grpSpPr bwMode="auto">
          <a:xfrm>
            <a:off x="2821360" y="3301008"/>
            <a:ext cx="3962400" cy="1447800"/>
            <a:chOff x="1776" y="2160"/>
            <a:chExt cx="2496" cy="912"/>
          </a:xfrm>
        </p:grpSpPr>
        <p:sp>
          <p:nvSpPr>
            <p:cNvPr id="14347" name="Line 14"/>
            <p:cNvSpPr>
              <a:spLocks noChangeShapeType="1"/>
            </p:cNvSpPr>
            <p:nvPr/>
          </p:nvSpPr>
          <p:spPr bwMode="auto">
            <a:xfrm>
              <a:off x="1776" y="2160"/>
              <a:ext cx="576" cy="912"/>
            </a:xfrm>
            <a:prstGeom prst="line">
              <a:avLst/>
            </a:prstGeom>
            <a:noFill/>
            <a:ln w="12700" cap="sq">
              <a:solidFill>
                <a:schemeClr val="tx1"/>
              </a:solidFill>
              <a:round/>
              <a:headEnd type="stealth" w="lg" len="lg"/>
              <a:tailEnd type="stealth" w="lg" len="lg"/>
            </a:ln>
          </p:spPr>
          <p:txBody>
            <a:bodyPr wrap="none" lIns="90000" tIns="46800" rIns="90000" bIns="46800" anchor="ctr"/>
            <a:lstStyle/>
            <a:p>
              <a:endParaRPr lang="zh-CN" altLang="en-US"/>
            </a:p>
          </p:txBody>
        </p:sp>
        <p:sp>
          <p:nvSpPr>
            <p:cNvPr id="14348" name="Line 15"/>
            <p:cNvSpPr>
              <a:spLocks noChangeShapeType="1"/>
            </p:cNvSpPr>
            <p:nvPr/>
          </p:nvSpPr>
          <p:spPr bwMode="auto">
            <a:xfrm flipH="1">
              <a:off x="3696" y="2208"/>
              <a:ext cx="576" cy="864"/>
            </a:xfrm>
            <a:prstGeom prst="line">
              <a:avLst/>
            </a:prstGeom>
            <a:noFill/>
            <a:ln w="12700" cap="sq">
              <a:solidFill>
                <a:schemeClr val="tx1"/>
              </a:solidFill>
              <a:round/>
              <a:headEnd type="stealth" w="lg" len="lg"/>
              <a:tailEnd type="stealth" w="lg" len="lg"/>
            </a:ln>
          </p:spPr>
          <p:txBody>
            <a:bodyPr wrap="none" lIns="90000" tIns="46800" rIns="90000" bIns="46800" anchor="ctr"/>
            <a:lstStyle/>
            <a:p>
              <a:endParaRPr lang="zh-CN" altLang="en-US"/>
            </a:p>
          </p:txBody>
        </p:sp>
      </p:grpSp>
      <p:grpSp>
        <p:nvGrpSpPr>
          <p:cNvPr id="7" name="Group 23"/>
          <p:cNvGrpSpPr>
            <a:grpSpLocks/>
          </p:cNvGrpSpPr>
          <p:nvPr/>
        </p:nvGrpSpPr>
        <p:grpSpPr bwMode="auto">
          <a:xfrm>
            <a:off x="7393360" y="2386608"/>
            <a:ext cx="1447800" cy="685800"/>
            <a:chOff x="4656" y="1584"/>
            <a:chExt cx="912" cy="432"/>
          </a:xfrm>
        </p:grpSpPr>
        <p:sp>
          <p:nvSpPr>
            <p:cNvPr id="14345" name="Line 16"/>
            <p:cNvSpPr>
              <a:spLocks noChangeShapeType="1"/>
            </p:cNvSpPr>
            <p:nvPr/>
          </p:nvSpPr>
          <p:spPr bwMode="auto">
            <a:xfrm>
              <a:off x="4656" y="1824"/>
              <a:ext cx="480" cy="0"/>
            </a:xfrm>
            <a:prstGeom prst="line">
              <a:avLst/>
            </a:prstGeom>
            <a:noFill/>
            <a:ln w="12700" cap="sq">
              <a:solidFill>
                <a:schemeClr val="tx1"/>
              </a:solidFill>
              <a:round/>
              <a:headEnd/>
              <a:tailEnd type="stealth" w="lg" len="lg"/>
            </a:ln>
          </p:spPr>
          <p:txBody>
            <a:bodyPr wrap="none" lIns="90000" tIns="46800" rIns="90000" bIns="46800" anchor="ctr"/>
            <a:lstStyle/>
            <a:p>
              <a:endParaRPr lang="zh-CN" altLang="en-US"/>
            </a:p>
          </p:txBody>
        </p:sp>
        <p:sp>
          <p:nvSpPr>
            <p:cNvPr id="14346" name="Rectangle 17"/>
            <p:cNvSpPr>
              <a:spLocks noChangeArrowheads="1"/>
            </p:cNvSpPr>
            <p:nvPr/>
          </p:nvSpPr>
          <p:spPr bwMode="auto">
            <a:xfrm>
              <a:off x="5040" y="1584"/>
              <a:ext cx="528" cy="432"/>
            </a:xfrm>
            <a:prstGeom prst="rect">
              <a:avLst/>
            </a:prstGeom>
            <a:noFill/>
            <a:ln w="12700" cap="sq">
              <a:noFill/>
              <a:miter lim="800000"/>
              <a:headEnd/>
              <a:tailEnd/>
            </a:ln>
          </p:spPr>
          <p:txBody>
            <a:bodyPr wrap="none" lIns="90000" tIns="46800" rIns="90000" bIns="46800" anchor="ctr"/>
            <a:lstStyle/>
            <a:p>
              <a:pPr algn="ctr"/>
              <a:r>
                <a:rPr kumimoji="1" lang="en-US" altLang="zh-CN" sz="3200" b="1">
                  <a:latin typeface="Times New Roman" pitchFamily="18" charset="0"/>
                </a:rPr>
                <a:t>...</a:t>
              </a:r>
            </a:p>
          </p:txBody>
        </p:sp>
      </p:grpSp>
      <p:sp>
        <p:nvSpPr>
          <p:cNvPr id="22" name="Rectangle 2"/>
          <p:cNvSpPr txBox="1">
            <a:spLocks noChangeArrowheads="1"/>
          </p:cNvSpPr>
          <p:nvPr/>
        </p:nvSpPr>
        <p:spPr>
          <a:xfrm>
            <a:off x="609600" y="548680"/>
            <a:ext cx="7848600" cy="563562"/>
          </a:xfrm>
          <a:prstGeom prst="rect">
            <a:avLst/>
          </a:prstGeom>
        </p:spPr>
        <p:txBody>
          <a:bodyP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ea typeface="黑体" pitchFamily="2" charset="-122"/>
              </a:defRPr>
            </a:lvl2pPr>
            <a:lvl3pPr algn="ctr" rtl="0" eaLnBrk="0" fontAlgn="base" hangingPunct="0">
              <a:spcBef>
                <a:spcPct val="0"/>
              </a:spcBef>
              <a:spcAft>
                <a:spcPct val="0"/>
              </a:spcAft>
              <a:defRPr sz="3200" b="1">
                <a:solidFill>
                  <a:schemeClr val="bg1"/>
                </a:solidFill>
                <a:latin typeface="Verdana" pitchFamily="34" charset="0"/>
                <a:ea typeface="黑体" pitchFamily="2" charset="-122"/>
              </a:defRPr>
            </a:lvl3pPr>
            <a:lvl4pPr algn="ctr" rtl="0" eaLnBrk="0" fontAlgn="base" hangingPunct="0">
              <a:spcBef>
                <a:spcPct val="0"/>
              </a:spcBef>
              <a:spcAft>
                <a:spcPct val="0"/>
              </a:spcAft>
              <a:defRPr sz="3200" b="1">
                <a:solidFill>
                  <a:schemeClr val="bg1"/>
                </a:solidFill>
                <a:latin typeface="Verdana" pitchFamily="34" charset="0"/>
                <a:ea typeface="黑体" pitchFamily="2" charset="-122"/>
              </a:defRPr>
            </a:lvl4pPr>
            <a:lvl5pPr algn="ctr" rtl="0" eaLnBrk="0" fontAlgn="base" hangingPunct="0">
              <a:spcBef>
                <a:spcPct val="0"/>
              </a:spcBef>
              <a:spcAft>
                <a:spcPct val="0"/>
              </a:spcAft>
              <a:defRPr sz="3200" b="1">
                <a:solidFill>
                  <a:schemeClr val="bg1"/>
                </a:solidFill>
                <a:latin typeface="Verdana" pitchFamily="34" charset="0"/>
                <a:ea typeface="黑体" pitchFamily="2" charset="-122"/>
              </a:defRPr>
            </a:lvl5pPr>
            <a:lvl6pPr marL="457200" algn="ctr" rtl="0" eaLnBrk="1" fontAlgn="base" hangingPunct="1">
              <a:spcBef>
                <a:spcPct val="0"/>
              </a:spcBef>
              <a:spcAft>
                <a:spcPct val="0"/>
              </a:spcAft>
              <a:defRPr sz="3200" b="1">
                <a:solidFill>
                  <a:schemeClr val="bg1"/>
                </a:solidFill>
                <a:latin typeface="Verdana" pitchFamily="34" charset="0"/>
                <a:ea typeface="黑体" pitchFamily="2" charset="-122"/>
              </a:defRPr>
            </a:lvl6pPr>
            <a:lvl7pPr marL="914400" algn="ctr" rtl="0" eaLnBrk="1" fontAlgn="base" hangingPunct="1">
              <a:spcBef>
                <a:spcPct val="0"/>
              </a:spcBef>
              <a:spcAft>
                <a:spcPct val="0"/>
              </a:spcAft>
              <a:defRPr sz="3200" b="1">
                <a:solidFill>
                  <a:schemeClr val="bg1"/>
                </a:solidFill>
                <a:latin typeface="Verdana" pitchFamily="34" charset="0"/>
                <a:ea typeface="黑体" pitchFamily="2" charset="-122"/>
              </a:defRPr>
            </a:lvl7pPr>
            <a:lvl8pPr marL="1371600" algn="ctr" rtl="0" eaLnBrk="1" fontAlgn="base" hangingPunct="1">
              <a:spcBef>
                <a:spcPct val="0"/>
              </a:spcBef>
              <a:spcAft>
                <a:spcPct val="0"/>
              </a:spcAft>
              <a:defRPr sz="3200" b="1">
                <a:solidFill>
                  <a:schemeClr val="bg1"/>
                </a:solidFill>
                <a:latin typeface="Verdana" pitchFamily="34" charset="0"/>
                <a:ea typeface="黑体" pitchFamily="2" charset="-122"/>
              </a:defRPr>
            </a:lvl8pPr>
            <a:lvl9pPr marL="1828800" algn="ctr" rtl="0" eaLnBrk="1" fontAlgn="base" hangingPunct="1">
              <a:spcBef>
                <a:spcPct val="0"/>
              </a:spcBef>
              <a:spcAft>
                <a:spcPct val="0"/>
              </a:spcAft>
              <a:defRPr sz="3200" b="1">
                <a:solidFill>
                  <a:schemeClr val="bg1"/>
                </a:solidFill>
                <a:latin typeface="Verdana" pitchFamily="34" charset="0"/>
                <a:ea typeface="黑体" pitchFamily="2" charset="-122"/>
              </a:defRPr>
            </a:lvl9pPr>
          </a:lstStyle>
          <a:p>
            <a:pPr eaLnBrk="1" hangingPunct="1">
              <a:defRPr/>
            </a:pPr>
            <a:r>
              <a:rPr lang="zh-CN" altLang="en-US" kern="0" dirty="0">
                <a:latin typeface="+mj-ea"/>
              </a:rPr>
              <a:t>词法分析器作为一个接口被语法分析调用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right)">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ox(out)">
                                      <p:cBhvr>
                                        <p:cTn id="4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zh-CN" sz="2800" dirty="0">
                <a:latin typeface="微软雅黑" panose="020B0503020204020204" pitchFamily="34" charset="-122"/>
                <a:ea typeface="微软雅黑" panose="020B0503020204020204" pitchFamily="34" charset="-122"/>
              </a:rPr>
              <a:t>词法扫描阶段不用处理空白和注释因为他们不是有意义的语法单元</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zh-CN" sz="2800" dirty="0">
                <a:latin typeface="微软雅黑" panose="020B0503020204020204" pitchFamily="34" charset="-122"/>
                <a:ea typeface="微软雅黑" panose="020B0503020204020204" pitchFamily="34" charset="-122"/>
              </a:rPr>
              <a:t>对</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zh-CN" sz="2800" dirty="0">
                <a:latin typeface="微软雅黑" panose="020B0503020204020204" pitchFamily="34" charset="-122"/>
                <a:ea typeface="微软雅黑" panose="020B0503020204020204" pitchFamily="34" charset="-122"/>
              </a:rPr>
              <a:t>错</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8" name="椭圆 7"/>
          <p:cNvSpPr>
            <a:spLocks noChangeAspect="1"/>
          </p:cNvSpPr>
          <p:nvPr>
            <p:custDataLst>
              <p:tags r:id="rId5"/>
            </p:custDataLst>
          </p:nvPr>
        </p:nvSpPr>
        <p:spPr bwMode="auto">
          <a:xfrm>
            <a:off x="1114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A</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9" name="椭圆 8"/>
          <p:cNvSpPr>
            <a:spLocks noChangeAspect="1"/>
          </p:cNvSpPr>
          <p:nvPr>
            <p:custDataLst>
              <p:tags r:id="rId6"/>
            </p:custDataLst>
          </p:nvPr>
        </p:nvSpPr>
        <p:spPr bwMode="auto">
          <a:xfrm>
            <a:off x="1114425" y="370760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B</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12" name="圆角矩形 11"/>
          <p:cNvSpPr/>
          <p:nvPr>
            <p:custDataLst>
              <p:tags r:id="rId7"/>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提交</a:t>
            </a:r>
          </a:p>
        </p:txBody>
      </p:sp>
      <p:grpSp>
        <p:nvGrpSpPr>
          <p:cNvPr id="17" name="组合 16"/>
          <p:cNvGrpSpPr/>
          <p:nvPr>
            <p:custDataLst>
              <p:tags r:id="rId8"/>
            </p:custDataLst>
          </p:nvPr>
        </p:nvGrpSpPr>
        <p:grpSpPr>
          <a:xfrm>
            <a:off x="0" y="0"/>
            <a:ext cx="9144000" cy="635000"/>
            <a:chOff x="0" y="0"/>
            <a:chExt cx="9144000" cy="635000"/>
          </a:xfrm>
        </p:grpSpPr>
        <p:sp>
          <p:nvSpPr>
            <p:cNvPr id="13" name="TitleBackground"/>
            <p:cNvSpPr/>
            <p:nvPr>
              <p:custDataLst>
                <p:tags r:id="rId10"/>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4" name="ColorBlock"/>
            <p:cNvSpPr/>
            <p:nvPr>
              <p:custDataLst>
                <p:tags r:id="rId11"/>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5"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rPr>
                <a:t>单选题</a:t>
              </a:r>
            </a:p>
          </p:txBody>
        </p:sp>
        <p:sp>
          <p:nvSpPr>
            <p:cNvPr id="16"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Microsoft Yahei"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Microsoft Yahei" panose="020B0503020204020204" pitchFamily="34" charset="-122"/>
                </a:rPr>
                <a:t>分</a:t>
              </a:r>
            </a:p>
          </p:txBody>
        </p:sp>
      </p:grpSp>
      <p:pic>
        <p:nvPicPr>
          <p:cNvPr id="2" name="图片 1"/>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107090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1099026"/>
            <a:ext cx="7315200" cy="2143125"/>
          </a:xfrm>
          <a:prstGeom prst="rect">
            <a:avLst/>
          </a:prstGeom>
          <a:noFill/>
        </p:spPr>
        <p:txBody>
          <a:bodyPr vert="horz" wrap="square" rtlCol="0" anchor="ctr" anchorCtr="0">
            <a:noAutofit/>
          </a:bodyPr>
          <a:lstStyle/>
          <a:p>
            <a:r>
              <a:rPr lang="zh-CN" altLang="zh-CN" sz="2800" dirty="0">
                <a:latin typeface="微软雅黑" panose="020B0503020204020204" pitchFamily="34" charset="-122"/>
                <a:ea typeface="微软雅黑" panose="020B0503020204020204" pitchFamily="34" charset="-122"/>
              </a:rPr>
              <a:t>词法扫描器什么情况下需要还字符回缓冲区？请举例说明。</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4" name="圆角矩形 3"/>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0" name="矩形 9"/>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r>
              <a:rPr kumimoji="0" lang="zh-CN" altLang="en-US" sz="12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0" lang="en-US" altLang="zh-CN" sz="12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0" lang="zh-CN" altLang="en-US" sz="12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9" name="组合 8"/>
          <p:cNvGrpSpPr/>
          <p:nvPr>
            <p:custDataLst>
              <p:tags r:id="rId5"/>
            </p:custDataLst>
          </p:nvPr>
        </p:nvGrpSpPr>
        <p:grpSpPr>
          <a:xfrm>
            <a:off x="0" y="0"/>
            <a:ext cx="9144000" cy="635000"/>
            <a:chOff x="0" y="0"/>
            <a:chExt cx="9144000" cy="635000"/>
          </a:xfrm>
        </p:grpSpPr>
        <p:sp>
          <p:nvSpPr>
            <p:cNvPr id="5" name="TitleBackground"/>
            <p:cNvSpPr/>
            <p:nvPr>
              <p:custDataLst>
                <p:tags r:id="rId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6" name="ColorBlock"/>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7"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8"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776172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p:txBody>
          <a:bodyPr/>
          <a:lstStyle/>
          <a:p>
            <a:pPr eaLnBrk="1" hangingPunct="1"/>
            <a:r>
              <a:rPr lang="zh-CN" altLang="en-US" dirty="0">
                <a:latin typeface="宋体" pitchFamily="2" charset="-122"/>
              </a:rPr>
              <a:t>需要输出的单词记号</a:t>
            </a:r>
            <a:endParaRPr lang="en-US" altLang="zh-CN" dirty="0"/>
          </a:p>
        </p:txBody>
      </p:sp>
      <p:sp>
        <p:nvSpPr>
          <p:cNvPr id="18435" name="Rectangle 3"/>
          <p:cNvSpPr>
            <a:spLocks noGrp="1" noChangeArrowheads="1"/>
          </p:cNvSpPr>
          <p:nvPr>
            <p:ph idx="1"/>
          </p:nvPr>
        </p:nvSpPr>
        <p:spPr>
          <a:solidFill>
            <a:schemeClr val="bg1"/>
          </a:solidFill>
          <a:ln w="28575">
            <a:solidFill>
              <a:srgbClr val="9999FF"/>
            </a:solidFill>
          </a:ln>
        </p:spPr>
        <p:txBody>
          <a:bodyPr/>
          <a:lstStyle/>
          <a:p>
            <a:pPr eaLnBrk="1" hangingPunct="1">
              <a:lnSpc>
                <a:spcPct val="150000"/>
              </a:lnSpc>
            </a:pPr>
            <a:r>
              <a:rPr lang="zh-CN" altLang="en-US" dirty="0">
                <a:solidFill>
                  <a:srgbClr val="FF0000"/>
                </a:solidFill>
              </a:rPr>
              <a:t>关键字识别</a:t>
            </a:r>
            <a:r>
              <a:rPr lang="en-US" altLang="zh-CN" dirty="0"/>
              <a:t>: </a:t>
            </a:r>
            <a:r>
              <a:rPr lang="zh-CN" altLang="en-US" dirty="0"/>
              <a:t>程序语言规定的保留字</a:t>
            </a:r>
            <a:endParaRPr lang="en-US" altLang="zh-CN" dirty="0">
              <a:solidFill>
                <a:srgbClr val="FF0000"/>
              </a:solidFill>
            </a:endParaRPr>
          </a:p>
          <a:p>
            <a:pPr eaLnBrk="1" hangingPunct="1">
              <a:lnSpc>
                <a:spcPct val="150000"/>
              </a:lnSpc>
            </a:pPr>
            <a:r>
              <a:rPr lang="zh-CN" altLang="en-US" dirty="0">
                <a:solidFill>
                  <a:srgbClr val="FF0000"/>
                </a:solidFill>
              </a:rPr>
              <a:t>标识符识别</a:t>
            </a:r>
            <a:r>
              <a:rPr lang="en-US" altLang="zh-CN" dirty="0"/>
              <a:t>: </a:t>
            </a:r>
            <a:r>
              <a:rPr lang="zh-CN" altLang="en-US" dirty="0"/>
              <a:t>记录标识符的字符串。</a:t>
            </a:r>
            <a:endParaRPr lang="en-US" altLang="zh-CN" dirty="0"/>
          </a:p>
          <a:p>
            <a:pPr eaLnBrk="1" hangingPunct="1">
              <a:lnSpc>
                <a:spcPct val="150000"/>
              </a:lnSpc>
            </a:pPr>
            <a:r>
              <a:rPr lang="zh-CN" altLang="en-US" dirty="0">
                <a:solidFill>
                  <a:srgbClr val="FF0000"/>
                </a:solidFill>
              </a:rPr>
              <a:t>常数识别</a:t>
            </a:r>
            <a:r>
              <a:rPr lang="en-US" altLang="zh-CN" dirty="0"/>
              <a:t>: </a:t>
            </a:r>
            <a:r>
              <a:rPr lang="zh-CN" altLang="en-US" dirty="0"/>
              <a:t>识别出算术常数并将其转变为二进制内码表示。</a:t>
            </a:r>
            <a:endParaRPr lang="en-US" altLang="zh-CN" dirty="0"/>
          </a:p>
          <a:p>
            <a:pPr eaLnBrk="1" hangingPunct="1">
              <a:lnSpc>
                <a:spcPct val="150000"/>
              </a:lnSpc>
            </a:pPr>
            <a:r>
              <a:rPr lang="zh-CN" altLang="en-US" dirty="0">
                <a:solidFill>
                  <a:srgbClr val="FF0000"/>
                </a:solidFill>
              </a:rPr>
              <a:t>算符和界符的识别</a:t>
            </a:r>
            <a:r>
              <a:rPr lang="zh-CN" altLang="en-US" dirty="0"/>
              <a:t>：记录类别，主要涉及把多个字符复合而成的算符和界符拼合成一个单一单词符号。</a:t>
            </a:r>
            <a:r>
              <a:rPr lang="en-US" altLang="zh-CN" dirty="0"/>
              <a:t>:=</a:t>
            </a:r>
            <a:r>
              <a:rPr lang="zh-CN" altLang="en-US" dirty="0"/>
              <a:t>， </a:t>
            </a:r>
            <a:r>
              <a:rPr lang="en-US" altLang="zh-CN" dirty="0"/>
              <a:t>++</a:t>
            </a:r>
            <a:r>
              <a:rPr lang="zh-CN" altLang="en-US" dirty="0"/>
              <a:t>，</a:t>
            </a:r>
            <a:r>
              <a:rPr lang="en-US" altLang="zh-CN" dirty="0"/>
              <a:t>--</a:t>
            </a:r>
            <a:r>
              <a:rPr lang="zh-CN" altLang="en-US" dirty="0"/>
              <a:t>，</a:t>
            </a:r>
            <a:r>
              <a:rPr lang="en-US" altLang="zh-CN" dirty="0"/>
              <a:t>&gt;=</a:t>
            </a:r>
            <a:r>
              <a:rPr lang="zh-CN" altLang="en-US" dirty="0"/>
              <a:t>。</a:t>
            </a:r>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p:txBody>
          <a:bodyPr/>
          <a:lstStyle/>
          <a:p>
            <a:pPr eaLnBrk="1" hangingPunct="1">
              <a:lnSpc>
                <a:spcPct val="150000"/>
              </a:lnSpc>
            </a:pPr>
            <a:r>
              <a:rPr lang="zh-CN" altLang="en-US" dirty="0"/>
              <a:t>最长子串原则</a:t>
            </a:r>
            <a:endParaRPr lang="en-US" altLang="zh-CN" dirty="0"/>
          </a:p>
        </p:txBody>
      </p:sp>
      <p:sp>
        <p:nvSpPr>
          <p:cNvPr id="18435" name="Rectangle 3"/>
          <p:cNvSpPr>
            <a:spLocks noGrp="1" noChangeArrowheads="1"/>
          </p:cNvSpPr>
          <p:nvPr>
            <p:ph idx="1"/>
          </p:nvPr>
        </p:nvSpPr>
        <p:spPr>
          <a:solidFill>
            <a:schemeClr val="bg1"/>
          </a:solidFill>
          <a:ln w="28575">
            <a:solidFill>
              <a:srgbClr val="9999FF"/>
            </a:solidFill>
          </a:ln>
        </p:spPr>
        <p:txBody>
          <a:bodyPr/>
          <a:lstStyle/>
          <a:p>
            <a:pPr eaLnBrk="1" hangingPunct="1">
              <a:lnSpc>
                <a:spcPct val="150000"/>
              </a:lnSpc>
              <a:spcBef>
                <a:spcPts val="0"/>
              </a:spcBef>
            </a:pPr>
            <a:r>
              <a:rPr lang="zh-CN" altLang="en-US" dirty="0">
                <a:latin typeface="Arial" panose="020B0604020202020204" pitchFamily="34" charset="0"/>
                <a:cs typeface="Arial" panose="020B0604020202020204" pitchFamily="34" charset="0"/>
              </a:rPr>
              <a:t>在涉及到标识符和算符的结束判定时通常采用</a:t>
            </a:r>
            <a:r>
              <a:rPr lang="zh-CN" altLang="en-US" dirty="0">
                <a:solidFill>
                  <a:srgbClr val="FF0000"/>
                </a:solidFill>
                <a:latin typeface="Arial" panose="020B0604020202020204" pitchFamily="34" charset="0"/>
                <a:cs typeface="Arial" panose="020B0604020202020204" pitchFamily="34" charset="0"/>
              </a:rPr>
              <a:t>最长子串原则</a:t>
            </a:r>
            <a:r>
              <a:rPr lang="zh-CN" altLang="en-US" dirty="0">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a:p>
            <a:pPr eaLnBrk="1" hangingPunct="1">
              <a:lnSpc>
                <a:spcPct val="150000"/>
              </a:lnSpc>
              <a:spcBef>
                <a:spcPts val="0"/>
              </a:spcBef>
            </a:pPr>
            <a:r>
              <a:rPr lang="zh-CN" altLang="en-US" dirty="0">
                <a:latin typeface="Arial" panose="020B0604020202020204" pitchFamily="34" charset="0"/>
                <a:cs typeface="Arial" panose="020B0604020202020204" pitchFamily="34" charset="0"/>
              </a:rPr>
              <a:t>思考：扫描串</a:t>
            </a:r>
            <a:r>
              <a:rPr lang="en-US" altLang="zh-CN" dirty="0" err="1">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sum1 = 3;</a:t>
            </a:r>
            <a:r>
              <a:rPr lang="zh-CN" altLang="en-US" dirty="0">
                <a:latin typeface="Arial" panose="020B0604020202020204" pitchFamily="34" charset="0"/>
                <a:cs typeface="Arial" panose="020B0604020202020204" pitchFamily="34" charset="0"/>
              </a:rPr>
              <a:t>你为什么认为</a:t>
            </a:r>
            <a:r>
              <a:rPr lang="en-US" altLang="zh-CN" dirty="0">
                <a:latin typeface="Arial" panose="020B0604020202020204" pitchFamily="34" charset="0"/>
                <a:cs typeface="Arial" panose="020B0604020202020204" pitchFamily="34" charset="0"/>
              </a:rPr>
              <a:t>sum1</a:t>
            </a:r>
            <a:r>
              <a:rPr lang="zh-CN" altLang="en-US" dirty="0">
                <a:latin typeface="Arial" panose="020B0604020202020204" pitchFamily="34" charset="0"/>
                <a:cs typeface="Arial" panose="020B0604020202020204" pitchFamily="34" charset="0"/>
              </a:rPr>
              <a:t>是一个标识符？为什么不是</a:t>
            </a:r>
            <a:r>
              <a:rPr lang="en-US" altLang="zh-CN" dirty="0">
                <a:latin typeface="Arial" panose="020B0604020202020204" pitchFamily="34" charset="0"/>
                <a:cs typeface="Arial" panose="020B0604020202020204" pitchFamily="34" charset="0"/>
              </a:rPr>
              <a:t>s</a:t>
            </a:r>
            <a:r>
              <a:rPr lang="zh-CN" altLang="en-US"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su</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sum</a:t>
            </a:r>
            <a:r>
              <a:rPr lang="zh-CN" altLang="en-US" dirty="0">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a:p>
            <a:pPr eaLnBrk="1" hangingPunct="1">
              <a:lnSpc>
                <a:spcPct val="150000"/>
              </a:lnSpc>
              <a:spcBef>
                <a:spcPts val="0"/>
              </a:spcBef>
            </a:pPr>
            <a:r>
              <a:rPr lang="zh-CN" altLang="en-US" dirty="0">
                <a:latin typeface="Arial" panose="020B0604020202020204" pitchFamily="34" charset="0"/>
                <a:cs typeface="Arial" panose="020B0604020202020204" pitchFamily="34" charset="0"/>
              </a:rPr>
              <a:t>思考：扫描串</a:t>
            </a:r>
            <a:r>
              <a:rPr lang="en-US" altLang="zh-CN" dirty="0">
                <a:latin typeface="Arial" panose="020B0604020202020204" pitchFamily="34" charset="0"/>
                <a:cs typeface="Arial" panose="020B0604020202020204" pitchFamily="34" charset="0"/>
              </a:rPr>
              <a:t>a++</a:t>
            </a:r>
            <a:r>
              <a:rPr lang="zh-CN" altLang="en-US" dirty="0">
                <a:latin typeface="Arial" panose="020B0604020202020204" pitchFamily="34" charset="0"/>
                <a:cs typeface="Arial" panose="020B0604020202020204" pitchFamily="34" charset="0"/>
              </a:rPr>
              <a:t>；你为什么认为</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是一个自增运算符而不是两个加法运算符？</a:t>
            </a:r>
            <a:endParaRPr lang="en-US" altLang="zh-CN" dirty="0">
              <a:latin typeface="Arial" panose="020B0604020202020204" pitchFamily="34" charset="0"/>
              <a:cs typeface="Arial" panose="020B0604020202020204" pitchFamily="34" charset="0"/>
            </a:endParaRPr>
          </a:p>
          <a:p>
            <a:pPr eaLnBrk="1" hangingPunct="1">
              <a:lnSpc>
                <a:spcPct val="150000"/>
              </a:lnSpc>
              <a:spcBef>
                <a:spcPts val="0"/>
              </a:spcBef>
            </a:pPr>
            <a:r>
              <a:rPr lang="zh-CN" altLang="en-US" dirty="0">
                <a:solidFill>
                  <a:srgbClr val="0000CC"/>
                </a:solidFill>
                <a:latin typeface="Arial" panose="020B0604020202020204" pitchFamily="34" charset="0"/>
                <a:cs typeface="Arial" panose="020B0604020202020204" pitchFamily="34" charset="0"/>
              </a:rPr>
              <a:t>当输入串的多个前缀与一个或多个模式匹配时， 总是选择最长的前缀进行匹配</a:t>
            </a:r>
            <a:r>
              <a:rPr lang="zh-CN" altLang="en-US" dirty="0">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292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Effect transition="in" filter="fade">
                                      <p:cBhvr>
                                        <p:cTn id="7" dur="1000"/>
                                        <p:tgtEl>
                                          <p:spTgt spid="18435">
                                            <p:txEl>
                                              <p:pRg st="1" end="1"/>
                                            </p:txEl>
                                          </p:spTgt>
                                        </p:tgtEl>
                                      </p:cBhvr>
                                    </p:animEffect>
                                    <p:anim calcmode="lin" valueType="num">
                                      <p:cBhvr>
                                        <p:cTn id="8" dur="10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843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435">
                                            <p:txEl>
                                              <p:pRg st="2" end="2"/>
                                            </p:txEl>
                                          </p:spTgt>
                                        </p:tgtEl>
                                        <p:attrNameLst>
                                          <p:attrName>style.visibility</p:attrName>
                                        </p:attrNameLst>
                                      </p:cBhvr>
                                      <p:to>
                                        <p:strVal val="visible"/>
                                      </p:to>
                                    </p:set>
                                    <p:animEffect transition="in" filter="fade">
                                      <p:cBhvr>
                                        <p:cTn id="14" dur="1000"/>
                                        <p:tgtEl>
                                          <p:spTgt spid="18435">
                                            <p:txEl>
                                              <p:pRg st="2" end="2"/>
                                            </p:txEl>
                                          </p:spTgt>
                                        </p:tgtEl>
                                      </p:cBhvr>
                                    </p:animEffect>
                                    <p:anim calcmode="lin" valueType="num">
                                      <p:cBhvr>
                                        <p:cTn id="15" dur="10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843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435">
                                            <p:txEl>
                                              <p:pRg st="3" end="3"/>
                                            </p:txEl>
                                          </p:spTgt>
                                        </p:tgtEl>
                                        <p:attrNameLst>
                                          <p:attrName>style.visibility</p:attrName>
                                        </p:attrNameLst>
                                      </p:cBhvr>
                                      <p:to>
                                        <p:strVal val="visible"/>
                                      </p:to>
                                    </p:set>
                                    <p:animEffect transition="in" filter="fade">
                                      <p:cBhvr>
                                        <p:cTn id="21" dur="1000"/>
                                        <p:tgtEl>
                                          <p:spTgt spid="18435">
                                            <p:txEl>
                                              <p:pRg st="3" end="3"/>
                                            </p:txEl>
                                          </p:spTgt>
                                        </p:tgtEl>
                                      </p:cBhvr>
                                    </p:animEffect>
                                    <p:anim calcmode="lin" valueType="num">
                                      <p:cBhvr>
                                        <p:cTn id="22" dur="10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843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几点说明</a:t>
            </a:r>
          </a:p>
        </p:txBody>
      </p:sp>
      <p:sp>
        <p:nvSpPr>
          <p:cNvPr id="25603" name="Rectangle 3"/>
          <p:cNvSpPr>
            <a:spLocks noGrp="1" noChangeArrowheads="1"/>
          </p:cNvSpPr>
          <p:nvPr>
            <p:ph idx="1"/>
          </p:nvPr>
        </p:nvSpPr>
        <p:spPr>
          <a:solidFill>
            <a:schemeClr val="bg1"/>
          </a:solidFill>
          <a:ln w="28575">
            <a:solidFill>
              <a:srgbClr val="9999FF"/>
            </a:solidFill>
          </a:ln>
        </p:spPr>
        <p:txBody>
          <a:bodyPr/>
          <a:lstStyle/>
          <a:p>
            <a:pPr algn="just" eaLnBrk="1" hangingPunct="1">
              <a:lnSpc>
                <a:spcPct val="120000"/>
              </a:lnSpc>
              <a:spcBef>
                <a:spcPct val="40000"/>
              </a:spcBef>
            </a:pPr>
            <a:r>
              <a:rPr lang="zh-CN" altLang="en-US" dirty="0"/>
              <a:t>所有关键字都是保留字</a:t>
            </a:r>
            <a:r>
              <a:rPr lang="en-US" altLang="zh-CN" dirty="0"/>
              <a:t>;</a:t>
            </a:r>
            <a:r>
              <a:rPr lang="zh-CN" altLang="en-US" dirty="0"/>
              <a:t>用户不能用它们作自己的标识符</a:t>
            </a:r>
          </a:p>
          <a:p>
            <a:pPr algn="just" eaLnBrk="1" hangingPunct="1">
              <a:lnSpc>
                <a:spcPct val="120000"/>
              </a:lnSpc>
              <a:spcBef>
                <a:spcPct val="40000"/>
              </a:spcBef>
            </a:pPr>
            <a:r>
              <a:rPr lang="zh-CN" altLang="en-US" dirty="0"/>
              <a:t>关键字作为特殊的标识符来处理</a:t>
            </a:r>
            <a:r>
              <a:rPr lang="en-US" altLang="zh-CN" dirty="0"/>
              <a:t>;</a:t>
            </a:r>
            <a:r>
              <a:rPr lang="zh-CN" altLang="en-US" dirty="0"/>
              <a:t>不用特殊的状态图来识别，只要查保留字表。</a:t>
            </a:r>
          </a:p>
          <a:p>
            <a:pPr algn="just" eaLnBrk="1" hangingPunct="1">
              <a:lnSpc>
                <a:spcPct val="120000"/>
              </a:lnSpc>
              <a:spcBef>
                <a:spcPct val="40000"/>
              </a:spcBef>
            </a:pPr>
            <a:r>
              <a:rPr lang="zh-CN" altLang="en-US" dirty="0"/>
              <a:t>如果关键字、标识符和常数</a:t>
            </a:r>
            <a:r>
              <a:rPr lang="en-US" altLang="zh-CN" dirty="0"/>
              <a:t>(</a:t>
            </a:r>
            <a:r>
              <a:rPr lang="zh-CN" altLang="en-US" dirty="0"/>
              <a:t>或标号</a:t>
            </a:r>
            <a:r>
              <a:rPr lang="en-US" altLang="zh-CN" dirty="0"/>
              <a:t>)</a:t>
            </a:r>
            <a:r>
              <a:rPr lang="zh-CN" altLang="en-US" dirty="0"/>
              <a:t>之间没有确定的运算符或界符作间隔，则必须使用一个空白符作间隔。例如：</a:t>
            </a:r>
          </a:p>
          <a:p>
            <a:pPr algn="just" eaLnBrk="1" hangingPunct="1">
              <a:lnSpc>
                <a:spcPct val="120000"/>
              </a:lnSpc>
              <a:buFont typeface="Wingdings" pitchFamily="2" charset="2"/>
              <a:buNone/>
            </a:pPr>
            <a:r>
              <a:rPr lang="zh-CN" altLang="en-US" dirty="0"/>
              <a:t>		</a:t>
            </a:r>
            <a:r>
              <a:rPr lang="en-US" altLang="zh-CN" dirty="0"/>
              <a:t>DO99K=1,10  </a:t>
            </a:r>
          </a:p>
          <a:p>
            <a:pPr algn="just" eaLnBrk="1" hangingPunct="1">
              <a:lnSpc>
                <a:spcPct val="120000"/>
              </a:lnSpc>
              <a:spcBef>
                <a:spcPct val="0"/>
              </a:spcBef>
              <a:buFont typeface="Wingdings" pitchFamily="2" charset="2"/>
              <a:buNone/>
            </a:pPr>
            <a:r>
              <a:rPr lang="en-US" altLang="zh-CN" dirty="0"/>
              <a:t>		</a:t>
            </a:r>
            <a:r>
              <a:rPr lang="zh-CN" altLang="en-US" dirty="0"/>
              <a:t>要写成   </a:t>
            </a:r>
            <a:r>
              <a:rPr lang="en-US" altLang="zh-CN" dirty="0"/>
              <a:t>DO 99 K=1,10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en-US" altLang="zh-CN" sz="2800" dirty="0">
                <a:latin typeface="微软雅黑" panose="020B0503020204020204" pitchFamily="34" charset="-122"/>
                <a:ea typeface="微软雅黑" panose="020B0503020204020204" pitchFamily="34" charset="-122"/>
              </a:rPr>
              <a:t>C</a:t>
            </a:r>
            <a:r>
              <a:rPr lang="zh-CN" altLang="zh-CN" sz="2800" dirty="0">
                <a:latin typeface="微软雅黑" panose="020B0503020204020204" pitchFamily="34" charset="-122"/>
                <a:ea typeface="微软雅黑" panose="020B0503020204020204" pitchFamily="34" charset="-122"/>
              </a:rPr>
              <a:t>语言语句</a:t>
            </a:r>
            <a:r>
              <a:rPr lang="en-US" altLang="zh-CN" sz="2800" dirty="0">
                <a:latin typeface="微软雅黑" panose="020B0503020204020204" pitchFamily="34" charset="-122"/>
                <a:ea typeface="微软雅黑" panose="020B0503020204020204" pitchFamily="34" charset="-122"/>
              </a:rPr>
              <a:t>a+++++++=1;</a:t>
            </a:r>
            <a:r>
              <a:rPr lang="zh-CN" altLang="zh-CN" sz="2800" dirty="0">
                <a:latin typeface="微软雅黑" panose="020B0503020204020204" pitchFamily="34" charset="-122"/>
                <a:ea typeface="微软雅黑" panose="020B0503020204020204" pitchFamily="34" charset="-122"/>
              </a:rPr>
              <a:t>在词法扫描后能识别的单词的个数是</a:t>
            </a:r>
            <a:r>
              <a:rPr lang="en-US" altLang="zh-CN" sz="2800" dirty="0">
                <a:latin typeface="微软雅黑" panose="020B0503020204020204" pitchFamily="34" charset="-122"/>
                <a:ea typeface="微软雅黑" panose="020B0503020204020204" pitchFamily="34" charset="-122"/>
              </a:rPr>
              <a:t>(     )</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6" name="文本框 5"/>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rPr>
              <a:t>11</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7" name="文本框 6"/>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rPr>
              <a:t>10</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8" name="文本框 7"/>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rPr>
              <a:t>8</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9" name="文本框 8"/>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rPr>
              <a:t>7</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10" name="椭圆 9"/>
          <p:cNvSpPr>
            <a:spLocks noChangeAspect="1"/>
          </p:cNvSpPr>
          <p:nvPr>
            <p:custDataLst>
              <p:tags r:id="rId7"/>
            </p:custDataLst>
          </p:nvPr>
        </p:nvSpPr>
        <p:spPr bwMode="auto">
          <a:xfrm>
            <a:off x="1114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A</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11" name="椭圆 10"/>
          <p:cNvSpPr>
            <a:spLocks noChangeAspect="1"/>
          </p:cNvSpPr>
          <p:nvPr>
            <p:custDataLst>
              <p:tags r:id="rId8"/>
            </p:custDataLst>
          </p:nvPr>
        </p:nvSpPr>
        <p:spPr bwMode="auto">
          <a:xfrm>
            <a:off x="11144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B</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12" name="椭圆 11"/>
          <p:cNvSpPr>
            <a:spLocks noChangeAspect="1"/>
          </p:cNvSpPr>
          <p:nvPr>
            <p:custDataLst>
              <p:tags r:id="rId9"/>
            </p:custDataLst>
          </p:nvPr>
        </p:nvSpPr>
        <p:spPr bwMode="auto">
          <a:xfrm>
            <a:off x="11144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C</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13" name="椭圆 12"/>
          <p:cNvSpPr>
            <a:spLocks noChangeAspect="1"/>
          </p:cNvSpPr>
          <p:nvPr>
            <p:custDataLst>
              <p:tags r:id="rId10"/>
            </p:custDataLst>
          </p:nvPr>
        </p:nvSpPr>
        <p:spPr bwMode="auto">
          <a:xfrm>
            <a:off x="1114425" y="542210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D</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14" name="圆角矩形 13"/>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提交</a:t>
            </a:r>
          </a:p>
        </p:txBody>
      </p:sp>
      <p:grpSp>
        <p:nvGrpSpPr>
          <p:cNvPr id="19" name="组合 18"/>
          <p:cNvGrpSpPr/>
          <p:nvPr>
            <p:custDataLst>
              <p:tags r:id="rId12"/>
            </p:custDataLst>
          </p:nvPr>
        </p:nvGrpSpPr>
        <p:grpSpPr>
          <a:xfrm>
            <a:off x="0" y="0"/>
            <a:ext cx="9144000" cy="635000"/>
            <a:chOff x="0" y="0"/>
            <a:chExt cx="9144000" cy="635000"/>
          </a:xfrm>
        </p:grpSpPr>
        <p:sp>
          <p:nvSpPr>
            <p:cNvPr id="15" name="TitleBackground"/>
            <p:cNvSpPr/>
            <p:nvPr>
              <p:custDataLst>
                <p:tags r:id="rId14"/>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6"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rPr>
                <a:t>单选题</a:t>
              </a: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Microsoft Yahei"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Microsoft Yahei" panose="020B0503020204020204" pitchFamily="34" charset="-122"/>
                </a:rPr>
                <a:t>分</a:t>
              </a: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452620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zh-CN" sz="2800" dirty="0">
                <a:latin typeface="微软雅黑" panose="020B0503020204020204" pitchFamily="34" charset="-122"/>
                <a:ea typeface="微软雅黑" panose="020B0503020204020204" pitchFamily="34" charset="-122"/>
              </a:rPr>
              <a:t>词法扫描中，关键字一般如何处理？</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4" name="圆角矩形 3"/>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0" name="矩形 9"/>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r>
              <a:rPr kumimoji="0" lang="zh-CN" altLang="en-US" sz="12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0" lang="en-US" altLang="zh-CN" sz="12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0" lang="zh-CN" altLang="en-US" sz="12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9" name="组合 8"/>
          <p:cNvGrpSpPr/>
          <p:nvPr>
            <p:custDataLst>
              <p:tags r:id="rId5"/>
            </p:custDataLst>
          </p:nvPr>
        </p:nvGrpSpPr>
        <p:grpSpPr>
          <a:xfrm>
            <a:off x="0" y="0"/>
            <a:ext cx="9144000" cy="635000"/>
            <a:chOff x="0" y="0"/>
            <a:chExt cx="9144000" cy="635000"/>
          </a:xfrm>
        </p:grpSpPr>
        <p:sp>
          <p:nvSpPr>
            <p:cNvPr id="5" name="TitleBackground"/>
            <p:cNvSpPr/>
            <p:nvPr>
              <p:custDataLst>
                <p:tags r:id="rId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6" name="ColorBlock"/>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7"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8"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68736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a:latin typeface="黑体" pitchFamily="2" charset="-122"/>
              </a:rPr>
              <a:t>词法分析</a:t>
            </a:r>
          </a:p>
        </p:txBody>
      </p:sp>
      <p:sp>
        <p:nvSpPr>
          <p:cNvPr id="7171" name="Rectangle 3"/>
          <p:cNvSpPr>
            <a:spLocks noGrp="1" noChangeArrowheads="1"/>
          </p:cNvSpPr>
          <p:nvPr>
            <p:ph idx="1"/>
          </p:nvPr>
        </p:nvSpPr>
        <p:spPr>
          <a:solidFill>
            <a:schemeClr val="bg1"/>
          </a:solidFill>
          <a:ln w="28575">
            <a:solidFill>
              <a:srgbClr val="9999FF"/>
            </a:solidFill>
          </a:ln>
        </p:spPr>
        <p:txBody>
          <a:bodyPr/>
          <a:lstStyle/>
          <a:p>
            <a:pPr eaLnBrk="1" hangingPunct="1">
              <a:lnSpc>
                <a:spcPct val="150000"/>
              </a:lnSpc>
            </a:pPr>
            <a:r>
              <a:rPr lang="zh-CN" altLang="en-US" dirty="0">
                <a:solidFill>
                  <a:srgbClr val="FF0000"/>
                </a:solidFill>
                <a:latin typeface="宋体" pitchFamily="2" charset="-122"/>
              </a:rPr>
              <a:t>词法分析的任务</a:t>
            </a:r>
            <a:r>
              <a:rPr lang="zh-CN" altLang="en-US" dirty="0">
                <a:latin typeface="宋体" pitchFamily="2" charset="-122"/>
              </a:rPr>
              <a:t>：从左至右逐个字符地对源程序进行扫描，产生一个个单词符号</a:t>
            </a:r>
            <a:r>
              <a:rPr lang="zh-CN" altLang="en-US" dirty="0"/>
              <a:t>（</a:t>
            </a:r>
            <a:r>
              <a:rPr lang="en-US" altLang="zh-CN" dirty="0"/>
              <a:t>token</a:t>
            </a:r>
            <a:r>
              <a:rPr lang="zh-CN" altLang="en-US" dirty="0"/>
              <a:t>）</a:t>
            </a:r>
            <a:r>
              <a:rPr lang="zh-CN" altLang="en-US" dirty="0">
                <a:latin typeface="宋体" pitchFamily="2" charset="-122"/>
              </a:rPr>
              <a:t>。</a:t>
            </a:r>
          </a:p>
          <a:p>
            <a:pPr eaLnBrk="1" hangingPunct="1">
              <a:lnSpc>
                <a:spcPct val="150000"/>
              </a:lnSpc>
            </a:pPr>
            <a:r>
              <a:rPr lang="zh-CN" altLang="en-US" dirty="0">
                <a:latin typeface="宋体" pitchFamily="2" charset="-122"/>
              </a:rPr>
              <a:t>词法分析器</a:t>
            </a:r>
            <a:r>
              <a:rPr lang="en-US" altLang="zh-CN" dirty="0"/>
              <a:t>(Lexical Analyzer) </a:t>
            </a:r>
            <a:r>
              <a:rPr lang="zh-CN" altLang="en-US" dirty="0">
                <a:latin typeface="宋体" pitchFamily="2" charset="-122"/>
              </a:rPr>
              <a:t>又称扫描器</a:t>
            </a:r>
            <a:r>
              <a:rPr lang="en-US" altLang="zh-CN" dirty="0"/>
              <a:t>(Scanner)</a:t>
            </a:r>
            <a:r>
              <a:rPr lang="zh-CN" altLang="en-US" dirty="0"/>
              <a:t>：执行词法分析的程序。</a:t>
            </a:r>
            <a:endParaRPr lang="en-US" altLang="zh-CN" dirty="0"/>
          </a:p>
          <a:p>
            <a:pPr eaLnBrk="1" hangingPunct="1">
              <a:lnSpc>
                <a:spcPct val="150000"/>
              </a:lnSpc>
            </a:pPr>
            <a:r>
              <a:rPr lang="zh-CN" altLang="en-US" dirty="0"/>
              <a:t>词法扫描器输入的</a:t>
            </a:r>
            <a:r>
              <a:rPr lang="zh-CN" altLang="en-US" dirty="0">
                <a:solidFill>
                  <a:srgbClr val="FF0000"/>
                </a:solidFill>
              </a:rPr>
              <a:t>是源代码，本质是字符串</a:t>
            </a:r>
            <a:r>
              <a:rPr lang="zh-CN" altLang="en-US" dirty="0"/>
              <a:t>。</a:t>
            </a:r>
            <a:endParaRPr lang="en-US" altLang="zh-CN" dirty="0"/>
          </a:p>
          <a:p>
            <a:pPr eaLnBrk="1" hangingPunct="1">
              <a:lnSpc>
                <a:spcPct val="150000"/>
              </a:lnSpc>
            </a:pPr>
            <a:r>
              <a:rPr lang="zh-CN" altLang="en-US" dirty="0"/>
              <a:t>输出的是</a:t>
            </a:r>
            <a:r>
              <a:rPr lang="zh-CN" altLang="en-US" dirty="0">
                <a:solidFill>
                  <a:srgbClr val="FF0000"/>
                </a:solidFill>
              </a:rPr>
              <a:t>单词符号串</a:t>
            </a:r>
            <a:r>
              <a:rPr lang="zh-CN" altLang="en-US" dirty="0"/>
              <a:t>。</a:t>
            </a:r>
            <a:endParaRPr lang="zh-CN" altLang="en-US" dirty="0">
              <a:latin typeface="宋体" pitchFamily="2" charset="-122"/>
            </a:endParaRPr>
          </a:p>
          <a:p>
            <a:pPr eaLnBrk="1" hangingPunct="1">
              <a:lnSpc>
                <a:spcPct val="150000"/>
              </a:lnSpc>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7171">
                                            <p:txEl>
                                              <p:pRg st="2" end="2"/>
                                            </p:txEl>
                                          </p:spTgt>
                                        </p:tgtEl>
                                        <p:attrNameLst>
                                          <p:attrName>style.visibility</p:attrName>
                                        </p:attrNameLst>
                                      </p:cBhvr>
                                      <p:to>
                                        <p:strVal val="visible"/>
                                      </p:to>
                                    </p:set>
                                    <p:animEffect transition="in" filter="checkerboard(down)">
                                      <p:cBhvr>
                                        <p:cTn id="7" dur="500"/>
                                        <p:tgtEl>
                                          <p:spTgt spid="717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7171">
                                            <p:txEl>
                                              <p:pRg st="3" end="3"/>
                                            </p:txEl>
                                          </p:spTgt>
                                        </p:tgtEl>
                                        <p:attrNameLst>
                                          <p:attrName>style.visibility</p:attrName>
                                        </p:attrNameLst>
                                      </p:cBhvr>
                                      <p:to>
                                        <p:strVal val="visible"/>
                                      </p:to>
                                    </p:set>
                                    <p:animEffect transition="in" filter="checkerboard(down)">
                                      <p:cBhvr>
                                        <p:cTn id="12" dur="500"/>
                                        <p:tgtEl>
                                          <p:spTgt spid="7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noProof="1">
                <a:latin typeface="黑体" pitchFamily="2" charset="-122"/>
              </a:rPr>
              <a:t>语言上的运算</a:t>
            </a:r>
            <a:endParaRPr lang="zh-CN" altLang="en-US" dirty="0">
              <a:latin typeface="黑体" pitchFamily="2" charset="-122"/>
            </a:endParaRPr>
          </a:p>
        </p:txBody>
      </p:sp>
      <p:sp>
        <p:nvSpPr>
          <p:cNvPr id="32771" name="Rectangle 3"/>
          <p:cNvSpPr>
            <a:spLocks noGrp="1" noChangeArrowheads="1"/>
          </p:cNvSpPr>
          <p:nvPr>
            <p:ph idx="1"/>
          </p:nvPr>
        </p:nvSpPr>
        <p:spPr>
          <a:solidFill>
            <a:schemeClr val="bg1"/>
          </a:solidFill>
          <a:ln w="28575">
            <a:solidFill>
              <a:srgbClr val="9999FF"/>
            </a:solidFill>
          </a:ln>
        </p:spPr>
        <p:txBody>
          <a:bodyPr/>
          <a:lstStyle/>
          <a:p>
            <a:pPr eaLnBrk="1" hangingPunct="1">
              <a:lnSpc>
                <a:spcPct val="150000"/>
              </a:lnSpc>
              <a:spcBef>
                <a:spcPts val="0"/>
              </a:spcBef>
            </a:pPr>
            <a:r>
              <a:rPr lang="zh-CN" altLang="en-US" dirty="0">
                <a:solidFill>
                  <a:srgbClr val="FF0000"/>
                </a:solidFill>
                <a:latin typeface="Arial" panose="020B0604020202020204" pitchFamily="34" charset="0"/>
                <a:cs typeface="Arial" panose="020B0604020202020204" pitchFamily="34" charset="0"/>
              </a:rPr>
              <a:t>字母表</a:t>
            </a:r>
            <a:r>
              <a:rPr lang="zh-CN" altLang="en-US" dirty="0">
                <a:latin typeface="黑体" pitchFamily="2" charset="-122"/>
              </a:rPr>
              <a:t>∑</a:t>
            </a:r>
            <a:r>
              <a:rPr lang="zh-CN" altLang="en-US" dirty="0">
                <a:latin typeface="Arial" panose="020B0604020202020204" pitchFamily="34" charset="0"/>
                <a:cs typeface="Arial" panose="020B0604020202020204" pitchFamily="34" charset="0"/>
              </a:rPr>
              <a:t>是一个</a:t>
            </a:r>
            <a:r>
              <a:rPr lang="zh-CN" altLang="en-US" dirty="0">
                <a:solidFill>
                  <a:srgbClr val="FF0000"/>
                </a:solidFill>
                <a:latin typeface="Arial" panose="020B0604020202020204" pitchFamily="34" charset="0"/>
                <a:cs typeface="Arial" panose="020B0604020202020204" pitchFamily="34" charset="0"/>
              </a:rPr>
              <a:t>有穷</a:t>
            </a:r>
            <a:r>
              <a:rPr lang="zh-CN" altLang="en-US" dirty="0">
                <a:latin typeface="Arial" panose="020B0604020202020204" pitchFamily="34" charset="0"/>
                <a:cs typeface="Arial" panose="020B0604020202020204" pitchFamily="34" charset="0"/>
              </a:rPr>
              <a:t>符号集合</a:t>
            </a:r>
            <a:endParaRPr lang="en-US" altLang="zh-CN" dirty="0">
              <a:latin typeface="Arial" panose="020B0604020202020204" pitchFamily="34" charset="0"/>
              <a:cs typeface="Arial" panose="020B0604020202020204" pitchFamily="34" charset="0"/>
            </a:endParaRPr>
          </a:p>
          <a:p>
            <a:pPr eaLnBrk="1" hangingPunct="1">
              <a:lnSpc>
                <a:spcPct val="150000"/>
              </a:lnSpc>
              <a:spcBef>
                <a:spcPts val="0"/>
              </a:spcBef>
            </a:pPr>
            <a:r>
              <a:rPr lang="zh-CN" altLang="en-US" dirty="0">
                <a:solidFill>
                  <a:srgbClr val="FF0000"/>
                </a:solidFill>
                <a:latin typeface="Arial" panose="020B0604020202020204" pitchFamily="34" charset="0"/>
                <a:cs typeface="Arial" panose="020B0604020202020204" pitchFamily="34" charset="0"/>
              </a:rPr>
              <a:t>符号</a:t>
            </a:r>
            <a:r>
              <a:rPr lang="zh-CN" altLang="en-US" dirty="0">
                <a:latin typeface="Arial" panose="020B0604020202020204" pitchFamily="34" charset="0"/>
                <a:cs typeface="Arial" panose="020B0604020202020204" pitchFamily="34" charset="0"/>
              </a:rPr>
              <a:t>：字母、数字、 标点符号、 </a:t>
            </a:r>
            <a:r>
              <a:rPr lang="en-US" altLang="zh-CN" dirty="0">
                <a:latin typeface="Arial" panose="020B0604020202020204" pitchFamily="34" charset="0"/>
                <a:cs typeface="Arial" panose="020B0604020202020204" pitchFamily="34" charset="0"/>
              </a:rPr>
              <a:t>…</a:t>
            </a:r>
            <a:br>
              <a:rPr lang="zh-CN" altLang="en-US" dirty="0">
                <a:latin typeface="Arial" panose="020B0604020202020204" pitchFamily="34" charset="0"/>
                <a:cs typeface="Arial" panose="020B0604020202020204" pitchFamily="34" charset="0"/>
              </a:rPr>
            </a:br>
            <a:br>
              <a:rPr lang="zh-CN" altLang="en-US" dirty="0"/>
            </a:br>
            <a:endParaRPr lang="en-US" altLang="zh-CN" dirty="0">
              <a:latin typeface="Arial" panose="020B0604020202020204" pitchFamily="34" charset="0"/>
              <a:cs typeface="Arial" panose="020B0604020202020204" pitchFamily="34" charset="0"/>
            </a:endParaRPr>
          </a:p>
        </p:txBody>
      </p:sp>
      <p:sp>
        <p:nvSpPr>
          <p:cNvPr id="3" name="矩形 2"/>
          <p:cNvSpPr/>
          <p:nvPr/>
        </p:nvSpPr>
        <p:spPr bwMode="auto">
          <a:xfrm>
            <a:off x="1547664" y="3068960"/>
            <a:ext cx="4968552" cy="2520280"/>
          </a:xfrm>
          <a:prstGeom prst="rect">
            <a:avLst/>
          </a:prstGeom>
          <a:solidFill>
            <a:schemeClr val="bg1"/>
          </a:solidFill>
          <a:ln w="28575"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eaLnBrk="1" hangingPunct="1">
              <a:lnSpc>
                <a:spcPct val="150000"/>
              </a:lnSpc>
              <a:spcBef>
                <a:spcPts val="0"/>
              </a:spcBef>
            </a:pP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例：</a:t>
            </a:r>
            <a:endParaRPr lang="en-US" altLang="zh-CN" sz="2400" b="1" dirty="0">
              <a:latin typeface="微软雅黑" panose="020B0503020204020204" pitchFamily="34" charset="-122"/>
              <a:ea typeface="微软雅黑" panose="020B0503020204020204" pitchFamily="34" charset="-122"/>
              <a:cs typeface="Arial" panose="020B0604020202020204" pitchFamily="34" charset="0"/>
            </a:endParaRPr>
          </a:p>
          <a:p>
            <a:pPr marL="342900" indent="-342900" eaLnBrk="1" hangingPunct="1">
              <a:lnSpc>
                <a:spcPct val="150000"/>
              </a:lnSpc>
              <a:spcBef>
                <a:spcPts val="0"/>
              </a:spcBef>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二进制字母表： </a:t>
            </a:r>
            <a:r>
              <a:rPr lang="en-US" altLang="zh-CN" sz="2400" b="1" dirty="0">
                <a:latin typeface="微软雅黑" panose="020B0503020204020204" pitchFamily="34" charset="-122"/>
                <a:ea typeface="微软雅黑" panose="020B0503020204020204" pitchFamily="34" charset="-122"/>
                <a:cs typeface="Arial" panose="020B0604020202020204" pitchFamily="34" charset="0"/>
              </a:rPr>
              <a:t>{ 0, 1 }</a:t>
            </a:r>
          </a:p>
          <a:p>
            <a:pPr marL="342900" indent="-342900">
              <a:lnSpc>
                <a:spcPct val="150000"/>
              </a:lnSpc>
              <a:spcBef>
                <a:spcPts val="0"/>
              </a:spcBef>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有限字母表： </a:t>
            </a:r>
            <a:r>
              <a:rPr lang="en-US" altLang="zh-CN" sz="2400" b="1" dirty="0">
                <a:latin typeface="微软雅黑" panose="020B0503020204020204" pitchFamily="34" charset="-122"/>
                <a:ea typeface="微软雅黑" panose="020B0503020204020204" pitchFamily="34" charset="-122"/>
                <a:cs typeface="Arial" panose="020B0604020202020204" pitchFamily="34" charset="0"/>
              </a:rPr>
              <a:t>{ a, b, c }</a:t>
            </a:r>
          </a:p>
          <a:p>
            <a:pPr marL="342900" indent="-342900" eaLnBrk="1" hangingPunct="1">
              <a:lnSpc>
                <a:spcPct val="150000"/>
              </a:lnSpc>
              <a:spcBef>
                <a:spcPts val="0"/>
              </a:spcBef>
              <a:buFont typeface="Arial" panose="020B0604020202020204" pitchFamily="34" charset="0"/>
              <a:buChar char="•"/>
            </a:pPr>
            <a:r>
              <a:rPr lang="en-US" altLang="zh-CN" sz="2400" b="1" dirty="0">
                <a:latin typeface="微软雅黑" panose="020B0503020204020204" pitchFamily="34" charset="-122"/>
                <a:ea typeface="微软雅黑" panose="020B0503020204020204" pitchFamily="34" charset="-122"/>
                <a:cs typeface="Arial" panose="020B0604020202020204" pitchFamily="34" charset="0"/>
              </a:rPr>
              <a:t>ASCII</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字符集</a:t>
            </a:r>
            <a:endParaRPr lang="en-US" altLang="zh-CN" sz="2400" b="1" dirty="0">
              <a:latin typeface="微软雅黑" panose="020B0503020204020204" pitchFamily="34" charset="-122"/>
              <a:ea typeface="微软雅黑" panose="020B0503020204020204" pitchFamily="34" charset="-122"/>
              <a:cs typeface="Arial" panose="020B0604020202020204" pitchFamily="34" charset="0"/>
            </a:endParaRPr>
          </a:p>
          <a:p>
            <a:pPr marR="0" algn="l" defTabSz="914400" rtl="0" eaLnBrk="1" fontAlgn="base" latinLnBrk="0" hangingPunct="1">
              <a:lnSpc>
                <a:spcPct val="100000"/>
              </a:lnSpc>
              <a:spcBef>
                <a:spcPct val="0"/>
              </a:spcBef>
              <a:spcAft>
                <a:spcPct val="0"/>
              </a:spcAft>
              <a:buClrTx/>
              <a:buSzTx/>
              <a:tabLst/>
            </a:pPr>
            <a:endParaRPr kumimoji="0" lang="zh-CN" altLang="en-US" sz="2400" b="1" i="0" u="none" strike="noStrike" cap="none" normalizeH="0" baseline="0" dirty="0">
              <a:ln>
                <a:noFill/>
              </a:ln>
              <a:solidFill>
                <a:schemeClr val="tx1"/>
              </a:solidFill>
              <a:effectLst/>
              <a:ea typeface="黑体" pitchFamily="2" charset="-122"/>
            </a:endParaRPr>
          </a:p>
        </p:txBody>
      </p:sp>
    </p:spTree>
    <p:extLst>
      <p:ext uri="{BB962C8B-B14F-4D97-AF65-F5344CB8AC3E}">
        <p14:creationId xmlns:p14="http://schemas.microsoft.com/office/powerpoint/2010/main" val="403815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dirty="0">
                <a:latin typeface="黑体" pitchFamily="2" charset="-122"/>
              </a:rPr>
              <a:t>字</a:t>
            </a:r>
          </a:p>
        </p:txBody>
      </p:sp>
      <p:sp>
        <p:nvSpPr>
          <p:cNvPr id="32771" name="Rectangle 3"/>
          <p:cNvSpPr>
            <a:spLocks noGrp="1" noChangeArrowheads="1"/>
          </p:cNvSpPr>
          <p:nvPr>
            <p:ph idx="1"/>
          </p:nvPr>
        </p:nvSpPr>
        <p:spPr>
          <a:solidFill>
            <a:schemeClr val="bg1"/>
          </a:solidFill>
          <a:ln w="28575">
            <a:solidFill>
              <a:srgbClr val="9999FF"/>
            </a:solidFill>
          </a:ln>
        </p:spPr>
        <p:txBody>
          <a:bodyPr/>
          <a:lstStyle/>
          <a:p>
            <a:pPr eaLnBrk="1" hangingPunct="1">
              <a:lnSpc>
                <a:spcPct val="150000"/>
              </a:lnSpc>
              <a:spcBef>
                <a:spcPts val="0"/>
              </a:spcBef>
            </a:pPr>
            <a:r>
              <a:rPr lang="zh-CN" altLang="en-US" noProof="1">
                <a:solidFill>
                  <a:srgbClr val="FF0000"/>
                </a:solidFill>
                <a:latin typeface="Arial" panose="020B0604020202020204" pitchFamily="34" charset="0"/>
                <a:cs typeface="Arial" panose="020B0604020202020204" pitchFamily="34" charset="0"/>
              </a:rPr>
              <a:t>字母表</a:t>
            </a:r>
            <a:r>
              <a:rPr lang="zh-CN" altLang="en-US" noProof="1">
                <a:latin typeface="Arial" panose="020B0604020202020204" pitchFamily="34" charset="0"/>
                <a:cs typeface="Arial" panose="020B0604020202020204" pitchFamily="34" charset="0"/>
              </a:rPr>
              <a:t>中每一个元素称为一个</a:t>
            </a:r>
            <a:r>
              <a:rPr lang="zh-CN" altLang="en-US" noProof="1">
                <a:solidFill>
                  <a:srgbClr val="FF0000"/>
                </a:solidFill>
                <a:latin typeface="Arial" panose="020B0604020202020204" pitchFamily="34" charset="0"/>
                <a:cs typeface="Arial" panose="020B0604020202020204" pitchFamily="34" charset="0"/>
              </a:rPr>
              <a:t>字符</a:t>
            </a:r>
          </a:p>
          <a:p>
            <a:pPr eaLnBrk="1" hangingPunct="1">
              <a:lnSpc>
                <a:spcPct val="150000"/>
              </a:lnSpc>
              <a:spcBef>
                <a:spcPts val="0"/>
              </a:spcBef>
            </a:pPr>
            <a:r>
              <a:rPr lang="zh-CN" altLang="en-US" noProof="1">
                <a:latin typeface="Arial" panose="020B0604020202020204" pitchFamily="34" charset="0"/>
                <a:cs typeface="Arial" panose="020B0604020202020204" pitchFamily="34" charset="0"/>
              </a:rPr>
              <a:t>字母表上的</a:t>
            </a:r>
            <a:r>
              <a:rPr lang="zh-CN" altLang="en-US" noProof="1">
                <a:solidFill>
                  <a:srgbClr val="FF0000"/>
                </a:solidFill>
                <a:latin typeface="Arial" panose="020B0604020202020204" pitchFamily="34" charset="0"/>
                <a:cs typeface="Arial" panose="020B0604020202020204" pitchFamily="34" charset="0"/>
              </a:rPr>
              <a:t>字</a:t>
            </a:r>
            <a:r>
              <a:rPr lang="zh-CN" altLang="en-US" noProof="1">
                <a:latin typeface="Arial" panose="020B0604020202020204" pitchFamily="34" charset="0"/>
                <a:cs typeface="Arial" panose="020B0604020202020204" pitchFamily="34" charset="0"/>
              </a:rPr>
              <a:t>(也叫</a:t>
            </a:r>
            <a:r>
              <a:rPr lang="zh-CN" altLang="en-US" noProof="1">
                <a:solidFill>
                  <a:srgbClr val="FF0000"/>
                </a:solidFill>
                <a:latin typeface="Arial" panose="020B0604020202020204" pitchFamily="34" charset="0"/>
                <a:cs typeface="Arial" panose="020B0604020202020204" pitchFamily="34" charset="0"/>
              </a:rPr>
              <a:t>字符串</a:t>
            </a:r>
            <a:r>
              <a:rPr lang="zh-CN" altLang="en-US" noProof="1">
                <a:latin typeface="Arial" panose="020B0604020202020204" pitchFamily="34" charset="0"/>
                <a:cs typeface="Arial" panose="020B0604020202020204" pitchFamily="34" charset="0"/>
              </a:rPr>
              <a:t>)是指由字母表中的字符所构成的一个有穷序列</a:t>
            </a:r>
          </a:p>
          <a:p>
            <a:pPr lvl="1" eaLnBrk="1" hangingPunct="1">
              <a:lnSpc>
                <a:spcPct val="150000"/>
              </a:lnSpc>
              <a:spcBef>
                <a:spcPts val="0"/>
              </a:spcBef>
            </a:pPr>
            <a:r>
              <a:rPr lang="zh-CN" altLang="en-US" noProof="1">
                <a:latin typeface="Arial" panose="020B0604020202020204" pitchFamily="34" charset="0"/>
                <a:cs typeface="Arial" panose="020B0604020202020204" pitchFamily="34" charset="0"/>
              </a:rPr>
              <a:t>不包含任何字符的序列称为</a:t>
            </a:r>
            <a:r>
              <a:rPr lang="zh-CN" altLang="en-US" noProof="1">
                <a:solidFill>
                  <a:srgbClr val="FF0000"/>
                </a:solidFill>
                <a:latin typeface="Arial" panose="020B0604020202020204" pitchFamily="34" charset="0"/>
                <a:cs typeface="Arial" panose="020B0604020202020204" pitchFamily="34" charset="0"/>
              </a:rPr>
              <a:t>空字</a:t>
            </a:r>
            <a:r>
              <a:rPr lang="zh-CN" altLang="en-US" noProof="1">
                <a:latin typeface="Arial" panose="020B0604020202020204" pitchFamily="34" charset="0"/>
                <a:cs typeface="Arial" panose="020B0604020202020204" pitchFamily="34" charset="0"/>
              </a:rPr>
              <a:t>，记为</a:t>
            </a:r>
            <a:r>
              <a:rPr lang="el-GR" altLang="zh-CN" noProof="1">
                <a:solidFill>
                  <a:srgbClr val="FF0000"/>
                </a:solidFill>
                <a:latin typeface="Arial" panose="020B0604020202020204" pitchFamily="34" charset="0"/>
                <a:cs typeface="Arial" panose="020B0604020202020204" pitchFamily="34" charset="0"/>
              </a:rPr>
              <a:t>ε</a:t>
            </a:r>
          </a:p>
          <a:p>
            <a:pPr lvl="1" eaLnBrk="1" hangingPunct="1">
              <a:lnSpc>
                <a:spcPct val="150000"/>
              </a:lnSpc>
              <a:spcBef>
                <a:spcPts val="0"/>
              </a:spcBef>
            </a:pPr>
            <a:r>
              <a:rPr lang="zh-CN" altLang="en-US" noProof="1">
                <a:latin typeface="Arial" panose="020B0604020202020204" pitchFamily="34" charset="0"/>
                <a:cs typeface="Arial" panose="020B0604020202020204" pitchFamily="34" charset="0"/>
              </a:rPr>
              <a:t>用</a:t>
            </a:r>
            <a:r>
              <a:rPr lang="zh-CN" altLang="en-US" dirty="0">
                <a:solidFill>
                  <a:srgbClr val="FF0000"/>
                </a:solidFill>
                <a:latin typeface="Arial" panose="020B0604020202020204" pitchFamily="34" charset="0"/>
                <a:cs typeface="Arial" panose="020B0604020202020204" pitchFamily="34" charset="0"/>
              </a:rPr>
              <a:t>∑</a:t>
            </a:r>
            <a:r>
              <a:rPr lang="zh-CN" altLang="en-US" baseline="30000" dirty="0">
                <a:solidFill>
                  <a:srgbClr val="FF0000"/>
                </a:solidFill>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表示∑上的所有字的全集</a:t>
            </a:r>
            <a:r>
              <a:rPr lang="zh-CN" altLang="en-US" noProof="1">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包含空字</a:t>
            </a:r>
            <a:r>
              <a:rPr lang="en-US" altLang="zh-CN" dirty="0">
                <a:latin typeface="Arial" panose="020B0604020202020204" pitchFamily="34" charset="0"/>
                <a:cs typeface="Arial" panose="020B0604020202020204" pitchFamily="34" charset="0"/>
              </a:rPr>
              <a:t>ε</a:t>
            </a:r>
          </a:p>
          <a:p>
            <a:pPr lvl="1" eaLnBrk="1" hangingPunct="1">
              <a:lnSpc>
                <a:spcPct val="150000"/>
              </a:lnSpc>
              <a:spcBef>
                <a:spcPts val="0"/>
              </a:spcBef>
            </a:pPr>
            <a:r>
              <a:rPr lang="zh-CN" altLang="en-US" dirty="0">
                <a:latin typeface="Arial" panose="020B0604020202020204" pitchFamily="34" charset="0"/>
                <a:cs typeface="Arial" panose="020B0604020202020204" pitchFamily="34" charset="0"/>
              </a:rPr>
              <a:t>例如</a:t>
            </a:r>
            <a:r>
              <a:rPr lang="en-US" altLang="zh-CN"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 ∑ </a:t>
            </a:r>
            <a:r>
              <a:rPr lang="en-US" altLang="zh-CN" dirty="0">
                <a:latin typeface="Arial" panose="020B0604020202020204" pitchFamily="34" charset="0"/>
                <a:cs typeface="Arial" panose="020B0604020202020204" pitchFamily="34" charset="0"/>
              </a:rPr>
              <a:t>= {a</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b}</a:t>
            </a:r>
            <a:r>
              <a:rPr lang="zh-CN" altLang="en-US" dirty="0">
                <a:latin typeface="Arial" panose="020B0604020202020204" pitchFamily="34" charset="0"/>
                <a:cs typeface="Arial" panose="020B0604020202020204" pitchFamily="34" charset="0"/>
              </a:rPr>
              <a:t>，则 </a:t>
            </a:r>
            <a:endParaRPr lang="en-US" altLang="zh-CN" dirty="0">
              <a:latin typeface="Arial" panose="020B0604020202020204" pitchFamily="34" charset="0"/>
              <a:cs typeface="Arial" panose="020B0604020202020204" pitchFamily="34" charset="0"/>
            </a:endParaRPr>
          </a:p>
          <a:p>
            <a:pPr marL="457200" lvl="1" indent="0" algn="ctr" eaLnBrk="1" hangingPunct="1">
              <a:lnSpc>
                <a:spcPct val="150000"/>
              </a:lnSpc>
              <a:spcBef>
                <a:spcPts val="0"/>
              </a:spcBef>
              <a:buNone/>
            </a:pPr>
            <a:r>
              <a:rPr lang="zh-CN" altLang="en-US" dirty="0">
                <a:latin typeface="Arial" panose="020B0604020202020204" pitchFamily="34" charset="0"/>
                <a:cs typeface="Arial" panose="020B0604020202020204" pitchFamily="34" charset="0"/>
              </a:rPr>
              <a:t>∑</a:t>
            </a:r>
            <a:r>
              <a:rPr lang="zh-CN" altLang="en-US" baseline="30000"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 {</a:t>
            </a:r>
            <a:r>
              <a:rPr lang="el-GR" altLang="zh-CN" noProof="1">
                <a:latin typeface="Arial" panose="020B0604020202020204" pitchFamily="34" charset="0"/>
                <a:cs typeface="Arial" panose="020B0604020202020204" pitchFamily="34" charset="0"/>
              </a:rPr>
              <a:t>ε</a:t>
            </a:r>
            <a:r>
              <a:rPr lang="en-US" altLang="zh-CN" noProof="1">
                <a:latin typeface="Arial" panose="020B0604020202020204" pitchFamily="34" charset="0"/>
                <a:cs typeface="Arial" panose="020B0604020202020204" pitchFamily="34" charset="0"/>
              </a:rPr>
              <a:t>, a, b, aa, ab, ba, bb, aaa,...</a:t>
            </a:r>
            <a:r>
              <a:rPr lang="en-US" altLang="zh-C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02991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animEffect transition="in" filter="fade">
                                      <p:cBhvr>
                                        <p:cTn id="7" dur="1000"/>
                                        <p:tgtEl>
                                          <p:spTgt spid="32771">
                                            <p:txEl>
                                              <p:pRg st="1" end="1"/>
                                            </p:txEl>
                                          </p:spTgt>
                                        </p:tgtEl>
                                      </p:cBhvr>
                                    </p:animEffect>
                                    <p:anim calcmode="lin" valueType="num">
                                      <p:cBhvr>
                                        <p:cTn id="8" dur="1000" fill="hold"/>
                                        <p:tgtEl>
                                          <p:spTgt spid="3277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277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2771">
                                            <p:txEl>
                                              <p:pRg st="2" end="2"/>
                                            </p:txEl>
                                          </p:spTgt>
                                        </p:tgtEl>
                                        <p:attrNameLst>
                                          <p:attrName>style.visibility</p:attrName>
                                        </p:attrNameLst>
                                      </p:cBhvr>
                                      <p:to>
                                        <p:strVal val="visible"/>
                                      </p:to>
                                    </p:set>
                                    <p:animEffect transition="in" filter="fade">
                                      <p:cBhvr>
                                        <p:cTn id="14" dur="1000"/>
                                        <p:tgtEl>
                                          <p:spTgt spid="32771">
                                            <p:txEl>
                                              <p:pRg st="2" end="2"/>
                                            </p:txEl>
                                          </p:spTgt>
                                        </p:tgtEl>
                                      </p:cBhvr>
                                    </p:animEffect>
                                    <p:anim calcmode="lin" valueType="num">
                                      <p:cBhvr>
                                        <p:cTn id="15" dur="1000" fill="hold"/>
                                        <p:tgtEl>
                                          <p:spTgt spid="32771">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277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2771">
                                            <p:txEl>
                                              <p:pRg st="3" end="3"/>
                                            </p:txEl>
                                          </p:spTgt>
                                        </p:tgtEl>
                                        <p:attrNameLst>
                                          <p:attrName>style.visibility</p:attrName>
                                        </p:attrNameLst>
                                      </p:cBhvr>
                                      <p:to>
                                        <p:strVal val="visible"/>
                                      </p:to>
                                    </p:set>
                                    <p:animEffect transition="in" filter="fade">
                                      <p:cBhvr>
                                        <p:cTn id="21" dur="1000"/>
                                        <p:tgtEl>
                                          <p:spTgt spid="32771">
                                            <p:txEl>
                                              <p:pRg st="3" end="3"/>
                                            </p:txEl>
                                          </p:spTgt>
                                        </p:tgtEl>
                                      </p:cBhvr>
                                    </p:animEffect>
                                    <p:anim calcmode="lin" valueType="num">
                                      <p:cBhvr>
                                        <p:cTn id="22" dur="1000" fill="hold"/>
                                        <p:tgtEl>
                                          <p:spTgt spid="32771">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277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2771">
                                            <p:txEl>
                                              <p:pRg st="4" end="4"/>
                                            </p:txEl>
                                          </p:spTgt>
                                        </p:tgtEl>
                                        <p:attrNameLst>
                                          <p:attrName>style.visibility</p:attrName>
                                        </p:attrNameLst>
                                      </p:cBhvr>
                                      <p:to>
                                        <p:strVal val="visible"/>
                                      </p:to>
                                    </p:set>
                                    <p:animEffect transition="in" filter="fade">
                                      <p:cBhvr>
                                        <p:cTn id="28" dur="1000"/>
                                        <p:tgtEl>
                                          <p:spTgt spid="32771">
                                            <p:txEl>
                                              <p:pRg st="4" end="4"/>
                                            </p:txEl>
                                          </p:spTgt>
                                        </p:tgtEl>
                                      </p:cBhvr>
                                    </p:animEffect>
                                    <p:anim calcmode="lin" valueType="num">
                                      <p:cBhvr>
                                        <p:cTn id="29" dur="1000" fill="hold"/>
                                        <p:tgtEl>
                                          <p:spTgt spid="32771">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277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2771">
                                            <p:txEl>
                                              <p:pRg st="5" end="5"/>
                                            </p:txEl>
                                          </p:spTgt>
                                        </p:tgtEl>
                                        <p:attrNameLst>
                                          <p:attrName>style.visibility</p:attrName>
                                        </p:attrNameLst>
                                      </p:cBhvr>
                                      <p:to>
                                        <p:strVal val="visible"/>
                                      </p:to>
                                    </p:set>
                                    <p:animEffect transition="in" filter="fade">
                                      <p:cBhvr>
                                        <p:cTn id="35" dur="1000"/>
                                        <p:tgtEl>
                                          <p:spTgt spid="32771">
                                            <p:txEl>
                                              <p:pRg st="5" end="5"/>
                                            </p:txEl>
                                          </p:spTgt>
                                        </p:tgtEl>
                                      </p:cBhvr>
                                    </p:animEffect>
                                    <p:anim calcmode="lin" valueType="num">
                                      <p:cBhvr>
                                        <p:cTn id="36" dur="1000" fill="hold"/>
                                        <p:tgtEl>
                                          <p:spTgt spid="32771">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2771">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noProof="1">
                <a:latin typeface="黑体" pitchFamily="2" charset="-122"/>
              </a:rPr>
              <a:t>语言上的运算</a:t>
            </a:r>
            <a:endParaRPr lang="zh-CN" altLang="en-US" dirty="0"/>
          </a:p>
        </p:txBody>
      </p:sp>
      <mc:AlternateContent xmlns:mc="http://schemas.openxmlformats.org/markup-compatibility/2006" xmlns:a14="http://schemas.microsoft.com/office/drawing/2010/main">
        <mc:Choice Requires="a14">
          <p:sp>
            <p:nvSpPr>
              <p:cNvPr id="120834" name="Rectangle 2"/>
              <p:cNvSpPr>
                <a:spLocks noGrp="1" noChangeArrowheads="1"/>
              </p:cNvSpPr>
              <p:nvPr>
                <p:ph idx="1"/>
              </p:nvPr>
            </p:nvSpPr>
            <p:spPr>
              <a:xfrm>
                <a:off x="457200" y="1343025"/>
                <a:ext cx="8435280" cy="5137150"/>
              </a:xfrm>
              <a:solidFill>
                <a:schemeClr val="bg1"/>
              </a:solidFill>
              <a:ln w="28575">
                <a:solidFill>
                  <a:srgbClr val="9999FF"/>
                </a:solidFill>
              </a:ln>
            </p:spPr>
            <p:txBody>
              <a:bodyPr/>
              <a:lstStyle/>
              <a:p>
                <a:pPr algn="just" eaLnBrk="1" hangingPunct="1">
                  <a:lnSpc>
                    <a:spcPct val="150000"/>
                  </a:lnSpc>
                </a:pPr>
                <a:r>
                  <a:rPr lang="zh-CN" altLang="en-US" noProof="1">
                    <a:latin typeface="Arial" panose="020B0604020202020204" pitchFamily="34" charset="0"/>
                    <a:cs typeface="Arial" panose="020B0604020202020204" pitchFamily="34" charset="0"/>
                  </a:rPr>
                  <a:t>∑</a:t>
                </a:r>
                <a:r>
                  <a:rPr lang="zh-CN" altLang="en-US" baseline="30000" noProof="1">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的子集</a:t>
                </a:r>
                <a:r>
                  <a:rPr lang="en-US" altLang="zh-CN" dirty="0">
                    <a:latin typeface="Arial" panose="020B0604020202020204" pitchFamily="34" charset="0"/>
                    <a:cs typeface="Arial" panose="020B0604020202020204" pitchFamily="34" charset="0"/>
                  </a:rPr>
                  <a:t>U</a:t>
                </a:r>
                <a:r>
                  <a:rPr lang="zh-CN" altLang="en-US" dirty="0">
                    <a:latin typeface="Arial" panose="020B0604020202020204" pitchFamily="34" charset="0"/>
                    <a:cs typeface="Arial" panose="020B0604020202020204" pitchFamily="34" charset="0"/>
                  </a:rPr>
                  <a:t>和</a:t>
                </a:r>
                <a:r>
                  <a:rPr lang="en-US" altLang="zh-CN" dirty="0">
                    <a:latin typeface="Arial" panose="020B0604020202020204" pitchFamily="34" charset="0"/>
                    <a:cs typeface="Arial" panose="020B0604020202020204" pitchFamily="34" charset="0"/>
                  </a:rPr>
                  <a:t>V</a:t>
                </a:r>
                <a:r>
                  <a:rPr lang="zh-CN" altLang="en-US" dirty="0">
                    <a:latin typeface="Arial" panose="020B0604020202020204" pitchFamily="34" charset="0"/>
                    <a:cs typeface="Arial" panose="020B0604020202020204" pitchFamily="34" charset="0"/>
                  </a:rPr>
                  <a:t>的</a:t>
                </a:r>
                <a:r>
                  <a:rPr lang="zh-CN" altLang="en-US" dirty="0">
                    <a:solidFill>
                      <a:srgbClr val="FF0000"/>
                    </a:solidFill>
                    <a:latin typeface="Arial" panose="020B0604020202020204" pitchFamily="34" charset="0"/>
                    <a:cs typeface="Arial" panose="020B0604020202020204" pitchFamily="34" charset="0"/>
                  </a:rPr>
                  <a:t>并运算</a:t>
                </a:r>
                <a:r>
                  <a:rPr lang="zh-CN" altLang="en-US" dirty="0">
                    <a:latin typeface="Arial" panose="020B0604020202020204" pitchFamily="34" charset="0"/>
                    <a:cs typeface="Arial" panose="020B0604020202020204" pitchFamily="34" charset="0"/>
                  </a:rPr>
                  <a:t>定义为</a:t>
                </a:r>
              </a:p>
              <a:p>
                <a:pPr algn="ctr" eaLnBrk="1" hangingPunct="1">
                  <a:lnSpc>
                    <a:spcPct val="150000"/>
                  </a:lnSpc>
                  <a:buNone/>
                </a:pPr>
                <a:r>
                  <a:rPr lang="en-US" altLang="zh-CN" i="1" dirty="0">
                    <a:latin typeface="Arial" panose="020B0604020202020204" pitchFamily="34" charset="0"/>
                    <a:cs typeface="Arial" panose="020B0604020202020204" pitchFamily="34" charset="0"/>
                  </a:rPr>
                  <a:t>U</a:t>
                </a:r>
                <a:r>
                  <a:rPr lang="en-US" altLang="zh-CN" dirty="0">
                    <a:latin typeface="Arial" panose="020B0604020202020204" pitchFamily="34" charset="0"/>
                    <a:ea typeface="Cambria Math" panose="02040503050406030204" pitchFamily="18" charset="0"/>
                    <a:cs typeface="Arial" panose="020B0604020202020204" pitchFamily="34"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 </m:t>
                    </m:r>
                  </m:oMath>
                </a14:m>
                <a:r>
                  <a:rPr lang="en-US" altLang="zh-CN" i="1" dirty="0">
                    <a:latin typeface="Arial" panose="020B0604020202020204" pitchFamily="34" charset="0"/>
                    <a:cs typeface="Arial" panose="020B0604020202020204" pitchFamily="34" charset="0"/>
                  </a:rPr>
                  <a:t>V</a:t>
                </a:r>
                <a:r>
                  <a:rPr lang="zh-CN" altLang="en-US" i="1" dirty="0">
                    <a:latin typeface="Arial" panose="020B0604020202020204" pitchFamily="34" charset="0"/>
                    <a:cs typeface="Arial" panose="020B0604020202020204" pitchFamily="34" charset="0"/>
                  </a:rPr>
                  <a:t>＝</a:t>
                </a:r>
                <a:r>
                  <a:rPr lang="en-US" altLang="zh-CN" i="1" dirty="0">
                    <a:latin typeface="Arial" panose="020B0604020202020204" pitchFamily="34" charset="0"/>
                    <a:cs typeface="Arial" panose="020B0604020202020204" pitchFamily="34" charset="0"/>
                  </a:rPr>
                  <a:t>{ </a:t>
                </a:r>
                <a:r>
                  <a:rPr lang="en-US" altLang="zh-CN" i="1" dirty="0">
                    <a:latin typeface="Arial" panose="020B0604020202020204" pitchFamily="34" charset="0"/>
                    <a:cs typeface="Arial" panose="020B0604020202020204" pitchFamily="34" charset="0"/>
                    <a:sym typeface="Symbol" pitchFamily="18" charset="2"/>
                  </a:rPr>
                  <a:t> </a:t>
                </a:r>
                <a:r>
                  <a:rPr lang="en-US" altLang="zh-CN" i="1" dirty="0">
                    <a:latin typeface="Arial" panose="020B0604020202020204" pitchFamily="34" charset="0"/>
                    <a:cs typeface="Arial" panose="020B0604020202020204" pitchFamily="34" charset="0"/>
                  </a:rPr>
                  <a:t>| </a:t>
                </a:r>
                <a:r>
                  <a:rPr lang="en-US" altLang="zh-CN" i="1" dirty="0">
                    <a:latin typeface="Arial" panose="020B0604020202020204" pitchFamily="34" charset="0"/>
                    <a:cs typeface="Arial" panose="020B0604020202020204" pitchFamily="34" charset="0"/>
                    <a:sym typeface="Symbol" pitchFamily="18" charset="2"/>
                  </a:rPr>
                  <a:t></a:t>
                </a:r>
                <a:r>
                  <a:rPr lang="en-US" altLang="zh-CN" i="1" dirty="0">
                    <a:latin typeface="Arial" panose="020B0604020202020204" pitchFamily="34" charset="0"/>
                    <a:cs typeface="Arial" panose="020B0604020202020204" pitchFamily="34" charset="0"/>
                  </a:rPr>
                  <a:t>U </a:t>
                </a:r>
                <a:r>
                  <a:rPr lang="zh-CN" altLang="en-US" i="1" dirty="0">
                    <a:latin typeface="Arial" panose="020B0604020202020204" pitchFamily="34" charset="0"/>
                    <a:cs typeface="Arial" panose="020B0604020202020204" pitchFamily="34" charset="0"/>
                  </a:rPr>
                  <a:t>或</a:t>
                </a:r>
                <a:r>
                  <a:rPr lang="en-US" altLang="zh-CN" i="1" dirty="0">
                    <a:latin typeface="Arial" panose="020B0604020202020204" pitchFamily="34" charset="0"/>
                    <a:cs typeface="Arial" panose="020B0604020202020204" pitchFamily="34" charset="0"/>
                  </a:rPr>
                  <a:t> </a:t>
                </a:r>
                <a:r>
                  <a:rPr lang="en-US" altLang="zh-CN" i="1" dirty="0">
                    <a:latin typeface="Arial" panose="020B0604020202020204" pitchFamily="34" charset="0"/>
                    <a:cs typeface="Arial" panose="020B0604020202020204" pitchFamily="34" charset="0"/>
                    <a:sym typeface="Symbol" pitchFamily="18" charset="2"/>
                  </a:rPr>
                  <a:t></a:t>
                </a:r>
                <a:r>
                  <a:rPr lang="en-US" altLang="zh-CN" i="1" dirty="0">
                    <a:latin typeface="Arial" panose="020B0604020202020204" pitchFamily="34" charset="0"/>
                    <a:cs typeface="Arial" panose="020B0604020202020204" pitchFamily="34" charset="0"/>
                  </a:rPr>
                  <a:t>V }</a:t>
                </a:r>
                <a:r>
                  <a:rPr lang="en-US" altLang="zh-CN" dirty="0">
                    <a:latin typeface="Arial" panose="020B0604020202020204" pitchFamily="34" charset="0"/>
                    <a:cs typeface="Arial" panose="020B0604020202020204" pitchFamily="34" charset="0"/>
                  </a:rPr>
                  <a:t> </a:t>
                </a:r>
              </a:p>
              <a:p>
                <a:pPr eaLnBrk="1" hangingPunct="1">
                  <a:lnSpc>
                    <a:spcPct val="150000"/>
                  </a:lnSpc>
                </a:pPr>
                <a:r>
                  <a:rPr lang="zh-CN" altLang="en-US" dirty="0">
                    <a:latin typeface="Arial" panose="020B0604020202020204" pitchFamily="34" charset="0"/>
                    <a:cs typeface="Arial" panose="020B0604020202020204" pitchFamily="34" charset="0"/>
                  </a:rPr>
                  <a:t>例如：</a:t>
                </a:r>
                <a:endParaRPr lang="en-US" altLang="zh-CN" dirty="0">
                  <a:latin typeface="Arial" panose="020B0604020202020204" pitchFamily="34" charset="0"/>
                  <a:cs typeface="Arial" panose="020B0604020202020204" pitchFamily="34" charset="0"/>
                </a:endParaRPr>
              </a:p>
              <a:p>
                <a:pPr marL="0" indent="0" algn="ctr" eaLnBrk="1" hangingPunct="1">
                  <a:lnSpc>
                    <a:spcPct val="150000"/>
                  </a:lnSpc>
                  <a:buNone/>
                </a:pPr>
                <a:r>
                  <a:rPr lang="en-US" altLang="zh-CN" i="1" dirty="0">
                    <a:latin typeface="Arial" panose="020B0604020202020204" pitchFamily="34" charset="0"/>
                    <a:cs typeface="Arial" panose="020B0604020202020204" pitchFamily="34" charset="0"/>
                  </a:rPr>
                  <a:t>U</a:t>
                </a:r>
                <a:r>
                  <a:rPr lang="zh-CN" altLang="en-US" i="1" dirty="0">
                    <a:latin typeface="Arial" panose="020B0604020202020204" pitchFamily="34" charset="0"/>
                    <a:cs typeface="Arial" panose="020B0604020202020204" pitchFamily="34" charset="0"/>
                  </a:rPr>
                  <a:t>＝</a:t>
                </a:r>
                <a:r>
                  <a:rPr lang="en-US" altLang="zh-CN" i="1" dirty="0">
                    <a:latin typeface="Arial" panose="020B0604020202020204" pitchFamily="34" charset="0"/>
                    <a:cs typeface="Arial" panose="020B0604020202020204" pitchFamily="34" charset="0"/>
                  </a:rPr>
                  <a:t>{</a:t>
                </a:r>
                <a:r>
                  <a:rPr lang="en-US" altLang="zh-CN" i="1" dirty="0" err="1">
                    <a:latin typeface="Arial" panose="020B0604020202020204" pitchFamily="34" charset="0"/>
                    <a:cs typeface="Arial" panose="020B0604020202020204" pitchFamily="34" charset="0"/>
                  </a:rPr>
                  <a:t>aa</a:t>
                </a:r>
                <a:r>
                  <a:rPr lang="en-US" altLang="zh-CN" i="1" dirty="0">
                    <a:latin typeface="Arial" panose="020B0604020202020204" pitchFamily="34" charset="0"/>
                    <a:cs typeface="Arial" panose="020B0604020202020204" pitchFamily="34" charset="0"/>
                  </a:rPr>
                  <a:t>, </a:t>
                </a:r>
                <a:r>
                  <a:rPr lang="en-US" altLang="zh-CN" i="1" dirty="0" err="1">
                    <a:latin typeface="Arial" panose="020B0604020202020204" pitchFamily="34" charset="0"/>
                    <a:cs typeface="Arial" panose="020B0604020202020204" pitchFamily="34" charset="0"/>
                  </a:rPr>
                  <a:t>aaa</a:t>
                </a:r>
                <a:r>
                  <a:rPr lang="en-US" altLang="zh-CN" i="1"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 </a:t>
                </a:r>
              </a:p>
              <a:p>
                <a:pPr marL="0" indent="0" algn="ctr" eaLnBrk="1" hangingPunct="1">
                  <a:lnSpc>
                    <a:spcPct val="150000"/>
                  </a:lnSpc>
                  <a:buNone/>
                </a:pPr>
                <a:r>
                  <a:rPr lang="en-US" altLang="zh-CN" i="1" dirty="0">
                    <a:latin typeface="Arial" panose="020B0604020202020204" pitchFamily="34" charset="0"/>
                    <a:cs typeface="Arial" panose="020B0604020202020204" pitchFamily="34" charset="0"/>
                  </a:rPr>
                  <a:t>V</a:t>
                </a:r>
                <a:r>
                  <a:rPr lang="zh-CN" altLang="en-US" i="1" dirty="0">
                    <a:latin typeface="Arial" panose="020B0604020202020204" pitchFamily="34" charset="0"/>
                    <a:cs typeface="Arial" panose="020B0604020202020204" pitchFamily="34" charset="0"/>
                  </a:rPr>
                  <a:t>＝</a:t>
                </a:r>
                <a:r>
                  <a:rPr lang="en-US" altLang="zh-CN" i="1" dirty="0">
                    <a:latin typeface="Arial" panose="020B0604020202020204" pitchFamily="34" charset="0"/>
                    <a:cs typeface="Arial" panose="020B0604020202020204" pitchFamily="34" charset="0"/>
                  </a:rPr>
                  <a:t>{b, </a:t>
                </a:r>
                <a:r>
                  <a:rPr lang="en-US" altLang="zh-CN" i="1" dirty="0" err="1">
                    <a:latin typeface="Arial" panose="020B0604020202020204" pitchFamily="34" charset="0"/>
                    <a:cs typeface="Arial" panose="020B0604020202020204" pitchFamily="34" charset="0"/>
                  </a:rPr>
                  <a:t>abb</a:t>
                </a:r>
                <a:r>
                  <a:rPr lang="en-US" altLang="zh-CN" i="1"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 </a:t>
                </a:r>
              </a:p>
              <a:p>
                <a:pPr algn="ctr" eaLnBrk="1" hangingPunct="1">
                  <a:lnSpc>
                    <a:spcPct val="150000"/>
                  </a:lnSpc>
                  <a:buNone/>
                </a:pPr>
                <a:r>
                  <a:rPr lang="zh-CN" altLang="en-US" dirty="0">
                    <a:latin typeface="Arial" panose="020B0604020202020204" pitchFamily="34" charset="0"/>
                    <a:cs typeface="Arial" panose="020B0604020202020204" pitchFamily="34" charset="0"/>
                  </a:rPr>
                  <a:t>那么</a:t>
                </a:r>
                <a:r>
                  <a:rPr lang="en-US" altLang="zh-CN" i="1" dirty="0">
                    <a:latin typeface="Arial" panose="020B0604020202020204" pitchFamily="34" charset="0"/>
                    <a:cs typeface="Arial" panose="020B0604020202020204" pitchFamily="34" charset="0"/>
                  </a:rPr>
                  <a:t>U</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 </m:t>
                    </m:r>
                  </m:oMath>
                </a14:m>
                <a:r>
                  <a:rPr lang="en-US" altLang="zh-CN" i="1" dirty="0">
                    <a:latin typeface="Arial" panose="020B0604020202020204" pitchFamily="34" charset="0"/>
                    <a:cs typeface="Arial" panose="020B0604020202020204" pitchFamily="34" charset="0"/>
                  </a:rPr>
                  <a:t>V</a:t>
                </a:r>
                <a:r>
                  <a:rPr lang="zh-CN" altLang="en-US" i="1" dirty="0">
                    <a:latin typeface="Arial" panose="020B0604020202020204" pitchFamily="34" charset="0"/>
                    <a:cs typeface="Arial" panose="020B0604020202020204" pitchFamily="34" charset="0"/>
                  </a:rPr>
                  <a:t>＝</a:t>
                </a:r>
                <a:r>
                  <a:rPr lang="en-US" altLang="zh-CN" i="1" dirty="0">
                    <a:latin typeface="Arial" panose="020B0604020202020204" pitchFamily="34" charset="0"/>
                    <a:cs typeface="Arial" panose="020B0604020202020204" pitchFamily="34" charset="0"/>
                  </a:rPr>
                  <a:t>{</a:t>
                </a:r>
                <a:r>
                  <a:rPr lang="en-US" altLang="zh-CN" i="1" dirty="0" err="1">
                    <a:latin typeface="Arial" panose="020B0604020202020204" pitchFamily="34" charset="0"/>
                    <a:cs typeface="Arial" panose="020B0604020202020204" pitchFamily="34" charset="0"/>
                  </a:rPr>
                  <a:t>aa</a:t>
                </a:r>
                <a:r>
                  <a:rPr lang="en-US" altLang="zh-CN" i="1" dirty="0">
                    <a:latin typeface="Arial" panose="020B0604020202020204" pitchFamily="34" charset="0"/>
                    <a:cs typeface="Arial" panose="020B0604020202020204" pitchFamily="34" charset="0"/>
                  </a:rPr>
                  <a:t>, </a:t>
                </a:r>
                <a:r>
                  <a:rPr lang="en-US" altLang="zh-CN" i="1" dirty="0" err="1">
                    <a:latin typeface="Arial" panose="020B0604020202020204" pitchFamily="34" charset="0"/>
                    <a:cs typeface="Arial" panose="020B0604020202020204" pitchFamily="34" charset="0"/>
                  </a:rPr>
                  <a:t>aaa</a:t>
                </a:r>
                <a:r>
                  <a:rPr lang="en-US" altLang="zh-CN" i="1" dirty="0">
                    <a:latin typeface="Arial" panose="020B0604020202020204" pitchFamily="34" charset="0"/>
                    <a:cs typeface="Arial" panose="020B0604020202020204" pitchFamily="34" charset="0"/>
                  </a:rPr>
                  <a:t>, b, </a:t>
                </a:r>
                <a:r>
                  <a:rPr lang="en-US" altLang="zh-CN" i="1" dirty="0" err="1">
                    <a:latin typeface="Arial" panose="020B0604020202020204" pitchFamily="34" charset="0"/>
                    <a:cs typeface="Arial" panose="020B0604020202020204" pitchFamily="34" charset="0"/>
                  </a:rPr>
                  <a:t>abb</a:t>
                </a:r>
                <a:r>
                  <a:rPr lang="en-US" altLang="zh-CN" i="1"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 </a:t>
                </a:r>
              </a:p>
              <a:p>
                <a:pPr algn="just" eaLnBrk="1" hangingPunct="1">
                  <a:lnSpc>
                    <a:spcPct val="150000"/>
                  </a:lnSpc>
                  <a:spcBef>
                    <a:spcPct val="0"/>
                  </a:spcBef>
                  <a:buClrTx/>
                  <a:buFont typeface="Symbol" pitchFamily="18" charset="2"/>
                  <a:buNone/>
                </a:pPr>
                <a:endParaRPr lang="en-US" altLang="zh-CN" dirty="0">
                  <a:latin typeface="Arial" panose="020B0604020202020204" pitchFamily="34" charset="0"/>
                  <a:cs typeface="Arial" panose="020B0604020202020204" pitchFamily="34" charset="0"/>
                </a:endParaRPr>
              </a:p>
            </p:txBody>
          </p:sp>
        </mc:Choice>
        <mc:Fallback xmlns="">
          <p:sp>
            <p:nvSpPr>
              <p:cNvPr id="120834" name="Rectangle 2"/>
              <p:cNvSpPr>
                <a:spLocks noGrp="1" noRot="1" noChangeAspect="1" noMove="1" noResize="1" noEditPoints="1" noAdjustHandles="1" noChangeArrowheads="1" noChangeShapeType="1" noTextEdit="1"/>
              </p:cNvSpPr>
              <p:nvPr>
                <p:ph idx="1"/>
              </p:nvPr>
            </p:nvSpPr>
            <p:spPr>
              <a:xfrm>
                <a:off x="457200" y="1343025"/>
                <a:ext cx="8435280" cy="5137150"/>
              </a:xfrm>
              <a:blipFill rotWithShape="0">
                <a:blip r:embed="rId2"/>
                <a:stretch>
                  <a:fillRect l="-1080"/>
                </a:stretch>
              </a:blipFill>
              <a:ln w="28575">
                <a:solidFill>
                  <a:srgbClr val="9999FF"/>
                </a:solidFill>
              </a:ln>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0834">
                                            <p:txEl>
                                              <p:pRg st="2" end="2"/>
                                            </p:txEl>
                                          </p:spTgt>
                                        </p:tgtEl>
                                        <p:attrNameLst>
                                          <p:attrName>style.visibility</p:attrName>
                                        </p:attrNameLst>
                                      </p:cBhvr>
                                      <p:to>
                                        <p:strVal val="visible"/>
                                      </p:to>
                                    </p:set>
                                    <p:animEffect transition="in" filter="fade">
                                      <p:cBhvr>
                                        <p:cTn id="7" dur="1000"/>
                                        <p:tgtEl>
                                          <p:spTgt spid="120834">
                                            <p:txEl>
                                              <p:pRg st="2" end="2"/>
                                            </p:txEl>
                                          </p:spTgt>
                                        </p:tgtEl>
                                      </p:cBhvr>
                                    </p:animEffect>
                                    <p:anim calcmode="lin" valueType="num">
                                      <p:cBhvr>
                                        <p:cTn id="8" dur="1000" fill="hold"/>
                                        <p:tgtEl>
                                          <p:spTgt spid="12083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20834">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0834">
                                            <p:txEl>
                                              <p:pRg st="3" end="3"/>
                                            </p:txEl>
                                          </p:spTgt>
                                        </p:tgtEl>
                                        <p:attrNameLst>
                                          <p:attrName>style.visibility</p:attrName>
                                        </p:attrNameLst>
                                      </p:cBhvr>
                                      <p:to>
                                        <p:strVal val="visible"/>
                                      </p:to>
                                    </p:set>
                                    <p:animEffect transition="in" filter="fade">
                                      <p:cBhvr>
                                        <p:cTn id="12" dur="1000"/>
                                        <p:tgtEl>
                                          <p:spTgt spid="120834">
                                            <p:txEl>
                                              <p:pRg st="3" end="3"/>
                                            </p:txEl>
                                          </p:spTgt>
                                        </p:tgtEl>
                                      </p:cBhvr>
                                    </p:animEffect>
                                    <p:anim calcmode="lin" valueType="num">
                                      <p:cBhvr>
                                        <p:cTn id="13" dur="1000" fill="hold"/>
                                        <p:tgtEl>
                                          <p:spTgt spid="120834">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120834">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20834">
                                            <p:txEl>
                                              <p:pRg st="4" end="4"/>
                                            </p:txEl>
                                          </p:spTgt>
                                        </p:tgtEl>
                                        <p:attrNameLst>
                                          <p:attrName>style.visibility</p:attrName>
                                        </p:attrNameLst>
                                      </p:cBhvr>
                                      <p:to>
                                        <p:strVal val="visible"/>
                                      </p:to>
                                    </p:set>
                                    <p:animEffect transition="in" filter="fade">
                                      <p:cBhvr>
                                        <p:cTn id="17" dur="1000"/>
                                        <p:tgtEl>
                                          <p:spTgt spid="120834">
                                            <p:txEl>
                                              <p:pRg st="4" end="4"/>
                                            </p:txEl>
                                          </p:spTgt>
                                        </p:tgtEl>
                                      </p:cBhvr>
                                    </p:animEffect>
                                    <p:anim calcmode="lin" valueType="num">
                                      <p:cBhvr>
                                        <p:cTn id="18" dur="1000" fill="hold"/>
                                        <p:tgtEl>
                                          <p:spTgt spid="120834">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120834">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20834">
                                            <p:txEl>
                                              <p:pRg st="5" end="5"/>
                                            </p:txEl>
                                          </p:spTgt>
                                        </p:tgtEl>
                                        <p:attrNameLst>
                                          <p:attrName>style.visibility</p:attrName>
                                        </p:attrNameLst>
                                      </p:cBhvr>
                                      <p:to>
                                        <p:strVal val="visible"/>
                                      </p:to>
                                    </p:set>
                                    <p:animEffect transition="in" filter="fade">
                                      <p:cBhvr>
                                        <p:cTn id="22" dur="1000"/>
                                        <p:tgtEl>
                                          <p:spTgt spid="120834">
                                            <p:txEl>
                                              <p:pRg st="5" end="5"/>
                                            </p:txEl>
                                          </p:spTgt>
                                        </p:tgtEl>
                                      </p:cBhvr>
                                    </p:animEffect>
                                    <p:anim calcmode="lin" valueType="num">
                                      <p:cBhvr>
                                        <p:cTn id="23" dur="1000" fill="hold"/>
                                        <p:tgtEl>
                                          <p:spTgt spid="120834">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12083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noProof="1">
                <a:latin typeface="黑体" pitchFamily="2" charset="-122"/>
              </a:rPr>
              <a:t>语言上的运算</a:t>
            </a:r>
            <a:endParaRPr lang="zh-CN" altLang="en-US" dirty="0"/>
          </a:p>
        </p:txBody>
      </p:sp>
      <p:sp>
        <p:nvSpPr>
          <p:cNvPr id="120834" name="Rectangle 2"/>
          <p:cNvSpPr>
            <a:spLocks noGrp="1" noChangeArrowheads="1"/>
          </p:cNvSpPr>
          <p:nvPr>
            <p:ph idx="1"/>
          </p:nvPr>
        </p:nvSpPr>
        <p:spPr>
          <a:xfrm>
            <a:off x="457200" y="1343025"/>
            <a:ext cx="8435280" cy="5137150"/>
          </a:xfrm>
          <a:solidFill>
            <a:schemeClr val="bg1"/>
          </a:solidFill>
          <a:ln w="28575">
            <a:solidFill>
              <a:srgbClr val="9999FF"/>
            </a:solidFill>
          </a:ln>
        </p:spPr>
        <p:txBody>
          <a:bodyPr/>
          <a:lstStyle/>
          <a:p>
            <a:pPr algn="just" eaLnBrk="1" hangingPunct="1">
              <a:lnSpc>
                <a:spcPct val="150000"/>
              </a:lnSpc>
            </a:pPr>
            <a:r>
              <a:rPr lang="zh-CN" altLang="en-US" noProof="1">
                <a:latin typeface="Arial" panose="020B0604020202020204" pitchFamily="34" charset="0"/>
                <a:cs typeface="Arial" panose="020B0604020202020204" pitchFamily="34" charset="0"/>
              </a:rPr>
              <a:t>∑</a:t>
            </a:r>
            <a:r>
              <a:rPr lang="zh-CN" altLang="en-US" baseline="30000" noProof="1">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的子集</a:t>
            </a:r>
            <a:r>
              <a:rPr lang="en-US" altLang="zh-CN" dirty="0">
                <a:latin typeface="Arial" panose="020B0604020202020204" pitchFamily="34" charset="0"/>
                <a:cs typeface="Arial" panose="020B0604020202020204" pitchFamily="34" charset="0"/>
              </a:rPr>
              <a:t>U</a:t>
            </a:r>
            <a:r>
              <a:rPr lang="zh-CN" altLang="en-US" dirty="0">
                <a:latin typeface="Arial" panose="020B0604020202020204" pitchFamily="34" charset="0"/>
                <a:cs typeface="Arial" panose="020B0604020202020204" pitchFamily="34" charset="0"/>
              </a:rPr>
              <a:t>和</a:t>
            </a:r>
            <a:r>
              <a:rPr lang="en-US" altLang="zh-CN" dirty="0">
                <a:latin typeface="Arial" panose="020B0604020202020204" pitchFamily="34" charset="0"/>
                <a:cs typeface="Arial" panose="020B0604020202020204" pitchFamily="34" charset="0"/>
              </a:rPr>
              <a:t>V</a:t>
            </a:r>
            <a:r>
              <a:rPr lang="zh-CN" altLang="en-US" dirty="0">
                <a:latin typeface="Arial" panose="020B0604020202020204" pitchFamily="34" charset="0"/>
                <a:cs typeface="Arial" panose="020B0604020202020204" pitchFamily="34" charset="0"/>
              </a:rPr>
              <a:t>的</a:t>
            </a:r>
            <a:r>
              <a:rPr lang="zh-CN" altLang="en-US" dirty="0">
                <a:solidFill>
                  <a:srgbClr val="FF0000"/>
                </a:solidFill>
                <a:latin typeface="Arial" panose="020B0604020202020204" pitchFamily="34" charset="0"/>
                <a:cs typeface="Arial" panose="020B0604020202020204" pitchFamily="34" charset="0"/>
              </a:rPr>
              <a:t>连接（积）</a:t>
            </a:r>
            <a:r>
              <a:rPr lang="zh-CN" altLang="en-US" dirty="0">
                <a:latin typeface="Arial" panose="020B0604020202020204" pitchFamily="34" charset="0"/>
                <a:cs typeface="Arial" panose="020B0604020202020204" pitchFamily="34" charset="0"/>
              </a:rPr>
              <a:t>定义为</a:t>
            </a:r>
          </a:p>
          <a:p>
            <a:pPr algn="ctr" eaLnBrk="1" hangingPunct="1">
              <a:lnSpc>
                <a:spcPct val="150000"/>
              </a:lnSpc>
              <a:buFont typeface="Wingdings" pitchFamily="2" charset="2"/>
              <a:buNone/>
            </a:pPr>
            <a:r>
              <a:rPr lang="en-US" altLang="zh-CN" i="1" dirty="0">
                <a:latin typeface="Arial" panose="020B0604020202020204" pitchFamily="34" charset="0"/>
                <a:cs typeface="Arial" panose="020B0604020202020204" pitchFamily="34" charset="0"/>
              </a:rPr>
              <a:t>UV</a:t>
            </a:r>
            <a:r>
              <a:rPr lang="zh-CN" altLang="en-US" i="1" dirty="0">
                <a:latin typeface="Arial" panose="020B0604020202020204" pitchFamily="34" charset="0"/>
                <a:cs typeface="Arial" panose="020B0604020202020204" pitchFamily="34" charset="0"/>
              </a:rPr>
              <a:t>＝</a:t>
            </a:r>
            <a:r>
              <a:rPr lang="en-US" altLang="zh-CN" i="1" dirty="0">
                <a:latin typeface="Arial" panose="020B0604020202020204" pitchFamily="34" charset="0"/>
                <a:cs typeface="Arial" panose="020B0604020202020204" pitchFamily="34" charset="0"/>
              </a:rPr>
              <a:t>{ </a:t>
            </a:r>
            <a:r>
              <a:rPr lang="en-US" altLang="zh-CN" i="1" dirty="0">
                <a:latin typeface="Arial" panose="020B0604020202020204" pitchFamily="34" charset="0"/>
                <a:cs typeface="Arial" panose="020B0604020202020204" pitchFamily="34" charset="0"/>
                <a:sym typeface="Symbol" pitchFamily="18" charset="2"/>
              </a:rPr>
              <a:t> </a:t>
            </a:r>
            <a:r>
              <a:rPr lang="en-US" altLang="zh-CN" i="1" dirty="0">
                <a:latin typeface="Arial" panose="020B0604020202020204" pitchFamily="34" charset="0"/>
                <a:cs typeface="Arial" panose="020B0604020202020204" pitchFamily="34" charset="0"/>
              </a:rPr>
              <a:t>| </a:t>
            </a:r>
            <a:r>
              <a:rPr lang="en-US" altLang="zh-CN" i="1" dirty="0">
                <a:latin typeface="Arial" panose="020B0604020202020204" pitchFamily="34" charset="0"/>
                <a:cs typeface="Arial" panose="020B0604020202020204" pitchFamily="34" charset="0"/>
                <a:sym typeface="Symbol" pitchFamily="18" charset="2"/>
              </a:rPr>
              <a:t></a:t>
            </a:r>
            <a:r>
              <a:rPr lang="en-US" altLang="zh-CN" i="1" dirty="0">
                <a:latin typeface="Arial" panose="020B0604020202020204" pitchFamily="34" charset="0"/>
                <a:cs typeface="Arial" panose="020B0604020202020204" pitchFamily="34" charset="0"/>
              </a:rPr>
              <a:t>U &amp; </a:t>
            </a:r>
            <a:r>
              <a:rPr lang="en-US" altLang="zh-CN" i="1" dirty="0">
                <a:latin typeface="Arial" panose="020B0604020202020204" pitchFamily="34" charset="0"/>
                <a:cs typeface="Arial" panose="020B0604020202020204" pitchFamily="34" charset="0"/>
                <a:sym typeface="Symbol" pitchFamily="18" charset="2"/>
              </a:rPr>
              <a:t></a:t>
            </a:r>
            <a:r>
              <a:rPr lang="en-US" altLang="zh-CN" i="1" dirty="0">
                <a:latin typeface="Arial" panose="020B0604020202020204" pitchFamily="34" charset="0"/>
                <a:cs typeface="Arial" panose="020B0604020202020204" pitchFamily="34" charset="0"/>
              </a:rPr>
              <a:t>V }</a:t>
            </a:r>
            <a:r>
              <a:rPr lang="en-US" altLang="zh-CN" dirty="0">
                <a:latin typeface="Arial" panose="020B0604020202020204" pitchFamily="34" charset="0"/>
                <a:cs typeface="Arial" panose="020B0604020202020204" pitchFamily="34" charset="0"/>
              </a:rPr>
              <a:t> </a:t>
            </a:r>
          </a:p>
          <a:p>
            <a:pPr algn="just" eaLnBrk="1" hangingPunct="1">
              <a:lnSpc>
                <a:spcPct val="150000"/>
              </a:lnSpc>
            </a:pPr>
            <a:r>
              <a:rPr lang="zh-CN" altLang="en-US" dirty="0">
                <a:latin typeface="Arial" panose="020B0604020202020204" pitchFamily="34" charset="0"/>
                <a:cs typeface="Arial" panose="020B0604020202020204" pitchFamily="34" charset="0"/>
              </a:rPr>
              <a:t>例如：</a:t>
            </a:r>
            <a:endParaRPr lang="en-US" altLang="zh-CN" dirty="0">
              <a:latin typeface="Arial" panose="020B0604020202020204" pitchFamily="34" charset="0"/>
              <a:cs typeface="Arial" panose="020B0604020202020204" pitchFamily="34" charset="0"/>
            </a:endParaRPr>
          </a:p>
          <a:p>
            <a:pPr marL="0" indent="0" algn="ctr" eaLnBrk="1" hangingPunct="1">
              <a:lnSpc>
                <a:spcPct val="150000"/>
              </a:lnSpc>
              <a:spcBef>
                <a:spcPct val="0"/>
              </a:spcBef>
              <a:buClrTx/>
              <a:buNone/>
            </a:pPr>
            <a:r>
              <a:rPr lang="en-US" altLang="zh-CN" i="1" dirty="0">
                <a:latin typeface="Arial" panose="020B0604020202020204" pitchFamily="34" charset="0"/>
                <a:cs typeface="Arial" panose="020B0604020202020204" pitchFamily="34" charset="0"/>
              </a:rPr>
              <a:t>U = </a:t>
            </a:r>
            <a:r>
              <a:rPr lang="pt-BR" altLang="zh-CN" dirty="0">
                <a:latin typeface="Arial" panose="020B0604020202020204" pitchFamily="34" charset="0"/>
                <a:cs typeface="Arial" panose="020B0604020202020204" pitchFamily="34" charset="0"/>
              </a:rPr>
              <a:t>{0, 1} </a:t>
            </a:r>
          </a:p>
          <a:p>
            <a:pPr marL="0" indent="0" algn="ctr" eaLnBrk="1" hangingPunct="1">
              <a:lnSpc>
                <a:spcPct val="150000"/>
              </a:lnSpc>
              <a:spcBef>
                <a:spcPct val="0"/>
              </a:spcBef>
              <a:buClrTx/>
              <a:buNone/>
            </a:pPr>
            <a:r>
              <a:rPr lang="en-US" altLang="zh-CN" i="1" dirty="0">
                <a:latin typeface="Arial" panose="020B0604020202020204" pitchFamily="34" charset="0"/>
                <a:cs typeface="Arial" panose="020B0604020202020204" pitchFamily="34" charset="0"/>
              </a:rPr>
              <a:t>V =</a:t>
            </a:r>
            <a:r>
              <a:rPr lang="en-US" altLang="zh-CN" dirty="0">
                <a:latin typeface="Arial" panose="020B0604020202020204" pitchFamily="34" charset="0"/>
                <a:cs typeface="Arial" panose="020B0604020202020204" pitchFamily="34" charset="0"/>
              </a:rPr>
              <a:t> </a:t>
            </a:r>
            <a:r>
              <a:rPr lang="pt-BR" altLang="zh-CN" dirty="0">
                <a:latin typeface="Arial" panose="020B0604020202020204" pitchFamily="34" charset="0"/>
                <a:cs typeface="Arial" panose="020B0604020202020204" pitchFamily="34" charset="0"/>
              </a:rPr>
              <a:t>{</a:t>
            </a:r>
            <a:r>
              <a:rPr lang="pt-BR" altLang="zh-CN" i="1" dirty="0">
                <a:latin typeface="Arial" panose="020B0604020202020204" pitchFamily="34" charset="0"/>
                <a:cs typeface="Arial" panose="020B0604020202020204" pitchFamily="34" charset="0"/>
              </a:rPr>
              <a:t>a</a:t>
            </a:r>
            <a:r>
              <a:rPr lang="pt-BR" altLang="zh-CN" dirty="0">
                <a:latin typeface="Arial" panose="020B0604020202020204" pitchFamily="34" charset="0"/>
                <a:cs typeface="Arial" panose="020B0604020202020204" pitchFamily="34" charset="0"/>
              </a:rPr>
              <a:t>, </a:t>
            </a:r>
            <a:r>
              <a:rPr lang="pt-BR" altLang="zh-CN" i="1" dirty="0">
                <a:latin typeface="Arial" panose="020B0604020202020204" pitchFamily="34" charset="0"/>
                <a:cs typeface="Arial" panose="020B0604020202020204" pitchFamily="34" charset="0"/>
              </a:rPr>
              <a:t>b</a:t>
            </a:r>
            <a:r>
              <a:rPr lang="pt-BR" altLang="zh-CN" dirty="0">
                <a:latin typeface="Arial" panose="020B0604020202020204" pitchFamily="34" charset="0"/>
                <a:cs typeface="Arial" panose="020B0604020202020204" pitchFamily="34" charset="0"/>
              </a:rPr>
              <a:t>}</a:t>
            </a:r>
          </a:p>
          <a:p>
            <a:pPr marL="0" indent="0" algn="ctr" eaLnBrk="1" hangingPunct="1">
              <a:lnSpc>
                <a:spcPct val="150000"/>
              </a:lnSpc>
              <a:spcBef>
                <a:spcPct val="0"/>
              </a:spcBef>
              <a:buClrTx/>
              <a:buNone/>
            </a:pPr>
            <a:r>
              <a:rPr lang="pt-BR" altLang="zh-CN"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那么</a:t>
            </a:r>
            <a:r>
              <a:rPr lang="en-US" altLang="zh-CN" i="1" dirty="0">
                <a:latin typeface="Arial" panose="020B0604020202020204" pitchFamily="34" charset="0"/>
                <a:cs typeface="Arial" panose="020B0604020202020204" pitchFamily="34" charset="0"/>
              </a:rPr>
              <a:t>UV </a:t>
            </a:r>
            <a:r>
              <a:rPr lang="pt-BR" altLang="zh-CN" i="1" dirty="0">
                <a:latin typeface="Arial" panose="020B0604020202020204" pitchFamily="34" charset="0"/>
                <a:cs typeface="Arial" panose="020B0604020202020204" pitchFamily="34" charset="0"/>
              </a:rPr>
              <a:t>=</a:t>
            </a:r>
            <a:r>
              <a:rPr lang="pt-BR" altLang="zh-CN" dirty="0">
                <a:latin typeface="Arial" panose="020B0604020202020204" pitchFamily="34" charset="0"/>
                <a:cs typeface="Arial" panose="020B0604020202020204" pitchFamily="34" charset="0"/>
              </a:rPr>
              <a:t> {0</a:t>
            </a:r>
            <a:r>
              <a:rPr lang="pt-BR" altLang="zh-CN" i="1" dirty="0">
                <a:latin typeface="Arial" panose="020B0604020202020204" pitchFamily="34" charset="0"/>
                <a:cs typeface="Arial" panose="020B0604020202020204" pitchFamily="34" charset="0"/>
              </a:rPr>
              <a:t>a</a:t>
            </a:r>
            <a:r>
              <a:rPr lang="pt-BR" altLang="zh-CN" dirty="0">
                <a:latin typeface="Arial" panose="020B0604020202020204" pitchFamily="34" charset="0"/>
                <a:cs typeface="Arial" panose="020B0604020202020204" pitchFamily="34" charset="0"/>
              </a:rPr>
              <a:t>, 0</a:t>
            </a:r>
            <a:r>
              <a:rPr lang="pt-BR" altLang="zh-CN" i="1" dirty="0">
                <a:latin typeface="Arial" panose="020B0604020202020204" pitchFamily="34" charset="0"/>
                <a:cs typeface="Arial" panose="020B0604020202020204" pitchFamily="34" charset="0"/>
              </a:rPr>
              <a:t>b</a:t>
            </a:r>
            <a:r>
              <a:rPr lang="pt-BR" altLang="zh-CN" dirty="0">
                <a:latin typeface="Arial" panose="020B0604020202020204" pitchFamily="34" charset="0"/>
                <a:cs typeface="Arial" panose="020B0604020202020204" pitchFamily="34" charset="0"/>
              </a:rPr>
              <a:t>, 1</a:t>
            </a:r>
            <a:r>
              <a:rPr lang="pt-BR" altLang="zh-CN" i="1" dirty="0">
                <a:latin typeface="Arial" panose="020B0604020202020204" pitchFamily="34" charset="0"/>
                <a:cs typeface="Arial" panose="020B0604020202020204" pitchFamily="34" charset="0"/>
              </a:rPr>
              <a:t>a</a:t>
            </a:r>
            <a:r>
              <a:rPr lang="pt-BR" altLang="zh-CN" dirty="0">
                <a:latin typeface="Arial" panose="020B0604020202020204" pitchFamily="34" charset="0"/>
                <a:cs typeface="Arial" panose="020B0604020202020204" pitchFamily="34" charset="0"/>
              </a:rPr>
              <a:t>, 1</a:t>
            </a:r>
            <a:r>
              <a:rPr lang="pt-BR" altLang="zh-CN" i="1" dirty="0">
                <a:latin typeface="Arial" panose="020B0604020202020204" pitchFamily="34" charset="0"/>
                <a:cs typeface="Arial" panose="020B0604020202020204" pitchFamily="34" charset="0"/>
              </a:rPr>
              <a:t>b</a:t>
            </a:r>
            <a:r>
              <a:rPr lang="pt-BR" altLang="zh-CN" dirty="0">
                <a:latin typeface="Arial" panose="020B0604020202020204" pitchFamily="34" charset="0"/>
                <a:cs typeface="Arial" panose="020B0604020202020204" pitchFamily="34" charset="0"/>
              </a:rPr>
              <a:t>}</a:t>
            </a:r>
            <a:br>
              <a:rPr lang="pt-BR" altLang="zh-CN" dirty="0">
                <a:latin typeface="Arial" panose="020B0604020202020204" pitchFamily="34" charset="0"/>
                <a:cs typeface="Arial" panose="020B0604020202020204" pitchFamily="34" charset="0"/>
              </a:rPr>
            </a:br>
            <a:endParaRPr lang="en-US" altLang="zh-C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9400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0834">
                                            <p:txEl>
                                              <p:pRg st="2" end="2"/>
                                            </p:txEl>
                                          </p:spTgt>
                                        </p:tgtEl>
                                        <p:attrNameLst>
                                          <p:attrName>style.visibility</p:attrName>
                                        </p:attrNameLst>
                                      </p:cBhvr>
                                      <p:to>
                                        <p:strVal val="visible"/>
                                      </p:to>
                                    </p:set>
                                    <p:animEffect transition="in" filter="fade">
                                      <p:cBhvr>
                                        <p:cTn id="7" dur="1000"/>
                                        <p:tgtEl>
                                          <p:spTgt spid="120834">
                                            <p:txEl>
                                              <p:pRg st="2" end="2"/>
                                            </p:txEl>
                                          </p:spTgt>
                                        </p:tgtEl>
                                      </p:cBhvr>
                                    </p:animEffect>
                                    <p:anim calcmode="lin" valueType="num">
                                      <p:cBhvr>
                                        <p:cTn id="8" dur="1000" fill="hold"/>
                                        <p:tgtEl>
                                          <p:spTgt spid="12083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20834">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0834">
                                            <p:txEl>
                                              <p:pRg st="3" end="3"/>
                                            </p:txEl>
                                          </p:spTgt>
                                        </p:tgtEl>
                                        <p:attrNameLst>
                                          <p:attrName>style.visibility</p:attrName>
                                        </p:attrNameLst>
                                      </p:cBhvr>
                                      <p:to>
                                        <p:strVal val="visible"/>
                                      </p:to>
                                    </p:set>
                                    <p:animEffect transition="in" filter="fade">
                                      <p:cBhvr>
                                        <p:cTn id="12" dur="1000"/>
                                        <p:tgtEl>
                                          <p:spTgt spid="120834">
                                            <p:txEl>
                                              <p:pRg st="3" end="3"/>
                                            </p:txEl>
                                          </p:spTgt>
                                        </p:tgtEl>
                                      </p:cBhvr>
                                    </p:animEffect>
                                    <p:anim calcmode="lin" valueType="num">
                                      <p:cBhvr>
                                        <p:cTn id="13" dur="1000" fill="hold"/>
                                        <p:tgtEl>
                                          <p:spTgt spid="120834">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120834">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20834">
                                            <p:txEl>
                                              <p:pRg st="4" end="4"/>
                                            </p:txEl>
                                          </p:spTgt>
                                        </p:tgtEl>
                                        <p:attrNameLst>
                                          <p:attrName>style.visibility</p:attrName>
                                        </p:attrNameLst>
                                      </p:cBhvr>
                                      <p:to>
                                        <p:strVal val="visible"/>
                                      </p:to>
                                    </p:set>
                                    <p:animEffect transition="in" filter="fade">
                                      <p:cBhvr>
                                        <p:cTn id="17" dur="1000"/>
                                        <p:tgtEl>
                                          <p:spTgt spid="120834">
                                            <p:txEl>
                                              <p:pRg st="4" end="4"/>
                                            </p:txEl>
                                          </p:spTgt>
                                        </p:tgtEl>
                                      </p:cBhvr>
                                    </p:animEffect>
                                    <p:anim calcmode="lin" valueType="num">
                                      <p:cBhvr>
                                        <p:cTn id="18" dur="1000" fill="hold"/>
                                        <p:tgtEl>
                                          <p:spTgt spid="120834">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120834">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20834">
                                            <p:txEl>
                                              <p:pRg st="5" end="5"/>
                                            </p:txEl>
                                          </p:spTgt>
                                        </p:tgtEl>
                                        <p:attrNameLst>
                                          <p:attrName>style.visibility</p:attrName>
                                        </p:attrNameLst>
                                      </p:cBhvr>
                                      <p:to>
                                        <p:strVal val="visible"/>
                                      </p:to>
                                    </p:set>
                                    <p:animEffect transition="in" filter="fade">
                                      <p:cBhvr>
                                        <p:cTn id="22" dur="1000"/>
                                        <p:tgtEl>
                                          <p:spTgt spid="120834">
                                            <p:txEl>
                                              <p:pRg st="5" end="5"/>
                                            </p:txEl>
                                          </p:spTgt>
                                        </p:tgtEl>
                                      </p:cBhvr>
                                    </p:animEffect>
                                    <p:anim calcmode="lin" valueType="num">
                                      <p:cBhvr>
                                        <p:cTn id="23" dur="1000" fill="hold"/>
                                        <p:tgtEl>
                                          <p:spTgt spid="120834">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12083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noProof="1">
                <a:latin typeface="黑体" pitchFamily="2" charset="-122"/>
              </a:rPr>
              <a:t>语言上的运算</a:t>
            </a:r>
            <a:endParaRPr lang="zh-CN" altLang="en-US" dirty="0"/>
          </a:p>
        </p:txBody>
      </p:sp>
      <p:sp>
        <p:nvSpPr>
          <p:cNvPr id="120834" name="Rectangle 2"/>
          <p:cNvSpPr>
            <a:spLocks noGrp="1" noChangeArrowheads="1"/>
          </p:cNvSpPr>
          <p:nvPr>
            <p:ph idx="1"/>
          </p:nvPr>
        </p:nvSpPr>
        <p:spPr>
          <a:solidFill>
            <a:schemeClr val="bg1"/>
          </a:solidFill>
          <a:ln w="28575">
            <a:solidFill>
              <a:srgbClr val="9999FF"/>
            </a:solidFill>
          </a:ln>
        </p:spPr>
        <p:txBody>
          <a:bodyPr/>
          <a:lstStyle/>
          <a:p>
            <a:pPr algn="just" eaLnBrk="1" hangingPunct="1">
              <a:lnSpc>
                <a:spcPct val="150000"/>
              </a:lnSpc>
              <a:buClr>
                <a:srgbClr val="FFC000"/>
              </a:buClr>
            </a:pPr>
            <a:r>
              <a:rPr lang="en-US" altLang="zh-CN" dirty="0">
                <a:latin typeface="Arial" panose="020B0604020202020204" pitchFamily="34" charset="0"/>
                <a:cs typeface="Arial" panose="020B0604020202020204" pitchFamily="34" charset="0"/>
              </a:rPr>
              <a:t>V</a:t>
            </a:r>
            <a:r>
              <a:rPr lang="zh-CN" altLang="en-US" dirty="0">
                <a:latin typeface="Arial" panose="020B0604020202020204" pitchFamily="34" charset="0"/>
                <a:cs typeface="Arial" panose="020B0604020202020204" pitchFamily="34" charset="0"/>
              </a:rPr>
              <a:t>自身的</a:t>
            </a:r>
            <a:r>
              <a:rPr lang="en-US" altLang="zh-CN" dirty="0">
                <a:solidFill>
                  <a:srgbClr val="FF0000"/>
                </a:solidFill>
                <a:latin typeface="Arial" panose="020B0604020202020204" pitchFamily="34" charset="0"/>
                <a:cs typeface="Arial" panose="020B0604020202020204" pitchFamily="34" charset="0"/>
              </a:rPr>
              <a:t>n</a:t>
            </a:r>
            <a:r>
              <a:rPr lang="zh-CN" altLang="en-US" dirty="0">
                <a:solidFill>
                  <a:srgbClr val="FF0000"/>
                </a:solidFill>
                <a:latin typeface="Arial" panose="020B0604020202020204" pitchFamily="34" charset="0"/>
                <a:cs typeface="Arial" panose="020B0604020202020204" pitchFamily="34" charset="0"/>
              </a:rPr>
              <a:t>次积</a:t>
            </a:r>
            <a:r>
              <a:rPr lang="zh-CN" altLang="en-US" dirty="0">
                <a:latin typeface="Arial" panose="020B0604020202020204" pitchFamily="34" charset="0"/>
                <a:cs typeface="Arial" panose="020B0604020202020204" pitchFamily="34" charset="0"/>
              </a:rPr>
              <a:t>记为</a:t>
            </a:r>
            <a:r>
              <a:rPr kumimoji="1" lang="zh-CN" altLang="en-US" dirty="0">
                <a:latin typeface="Arial" panose="020B0604020202020204" pitchFamily="34" charset="0"/>
                <a:cs typeface="Arial" panose="020B0604020202020204" pitchFamily="34" charset="0"/>
              </a:rPr>
              <a:t>	</a:t>
            </a:r>
            <a:r>
              <a:rPr kumimoji="1" lang="en-US" altLang="zh-CN" dirty="0" err="1">
                <a:latin typeface="Arial" panose="020B0604020202020204" pitchFamily="34" charset="0"/>
                <a:cs typeface="Arial" panose="020B0604020202020204" pitchFamily="34" charset="0"/>
              </a:rPr>
              <a:t>V</a:t>
            </a:r>
            <a:r>
              <a:rPr kumimoji="1" lang="en-US" altLang="zh-CN" baseline="30000" dirty="0" err="1">
                <a:latin typeface="Arial" panose="020B0604020202020204" pitchFamily="34" charset="0"/>
                <a:cs typeface="Arial" panose="020B0604020202020204" pitchFamily="34" charset="0"/>
              </a:rPr>
              <a:t>n</a:t>
            </a:r>
            <a:r>
              <a:rPr kumimoji="1" lang="en-US" altLang="zh-CN" dirty="0">
                <a:latin typeface="Arial" panose="020B0604020202020204" pitchFamily="34" charset="0"/>
                <a:cs typeface="Arial" panose="020B0604020202020204" pitchFamily="34" charset="0"/>
              </a:rPr>
              <a:t>=VV…V</a:t>
            </a:r>
            <a:r>
              <a:rPr kumimoji="1" lang="zh-CN" altLang="en-US"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规定</a:t>
            </a:r>
            <a:r>
              <a:rPr lang="en-US" altLang="zh-CN" dirty="0">
                <a:solidFill>
                  <a:srgbClr val="FF0000"/>
                </a:solidFill>
                <a:latin typeface="Arial" panose="020B0604020202020204" pitchFamily="34" charset="0"/>
                <a:cs typeface="Arial" panose="020B0604020202020204" pitchFamily="34" charset="0"/>
              </a:rPr>
              <a:t>V</a:t>
            </a:r>
            <a:r>
              <a:rPr kumimoji="1" lang="en-US" altLang="zh-CN" baseline="30000" dirty="0">
                <a:solidFill>
                  <a:srgbClr val="FF0000"/>
                </a:solidFill>
                <a:latin typeface="Arial" panose="020B0604020202020204" pitchFamily="34" charset="0"/>
                <a:cs typeface="Arial" panose="020B0604020202020204" pitchFamily="34" charset="0"/>
              </a:rPr>
              <a:t>0</a:t>
            </a:r>
            <a:r>
              <a:rPr lang="en-US" altLang="zh-CN"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sym typeface="Symbol" pitchFamily="18" charset="2"/>
              </a:rPr>
              <a:t></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，令</a:t>
            </a:r>
            <a:r>
              <a:rPr kumimoji="1" lang="zh-CN" altLang="en-US" dirty="0">
                <a:latin typeface="Arial" panose="020B0604020202020204" pitchFamily="34" charset="0"/>
                <a:cs typeface="Arial" panose="020B0604020202020204" pitchFamily="34" charset="0"/>
              </a:rPr>
              <a:t> </a:t>
            </a:r>
            <a:r>
              <a:rPr kumimoji="1" lang="en-US" altLang="zh-CN" dirty="0">
                <a:solidFill>
                  <a:srgbClr val="FF0000"/>
                </a:solidFill>
                <a:latin typeface="Arial" panose="020B0604020202020204" pitchFamily="34" charset="0"/>
                <a:cs typeface="Arial" panose="020B0604020202020204" pitchFamily="34" charset="0"/>
              </a:rPr>
              <a:t>V</a:t>
            </a:r>
            <a:r>
              <a:rPr kumimoji="1" lang="en-US" altLang="zh-CN" baseline="30000" dirty="0">
                <a:solidFill>
                  <a:srgbClr val="FF0000"/>
                </a:solidFill>
                <a:latin typeface="Arial" panose="020B0604020202020204" pitchFamily="34" charset="0"/>
                <a:cs typeface="Arial" panose="020B0604020202020204" pitchFamily="34" charset="0"/>
              </a:rPr>
              <a:t>*</a:t>
            </a:r>
            <a:r>
              <a:rPr kumimoji="1" lang="en-US" altLang="zh-CN" dirty="0">
                <a:latin typeface="Arial" panose="020B0604020202020204" pitchFamily="34" charset="0"/>
                <a:cs typeface="Arial" panose="020B0604020202020204" pitchFamily="34" charset="0"/>
              </a:rPr>
              <a:t>=V</a:t>
            </a:r>
            <a:r>
              <a:rPr kumimoji="1" lang="en-US" altLang="zh-CN" baseline="30000" dirty="0">
                <a:latin typeface="Arial" panose="020B0604020202020204" pitchFamily="34" charset="0"/>
                <a:cs typeface="Arial" panose="020B0604020202020204" pitchFamily="34" charset="0"/>
              </a:rPr>
              <a:t>0</a:t>
            </a:r>
            <a:r>
              <a:rPr kumimoji="1" lang="en-US" altLang="zh-CN" dirty="0">
                <a:latin typeface="Arial" panose="020B0604020202020204" pitchFamily="34" charset="0"/>
                <a:cs typeface="Arial" panose="020B0604020202020204" pitchFamily="34" charset="0"/>
              </a:rPr>
              <a:t>∪V</a:t>
            </a:r>
            <a:r>
              <a:rPr kumimoji="1" lang="en-US" altLang="zh-CN" baseline="30000" dirty="0">
                <a:latin typeface="Arial" panose="020B0604020202020204" pitchFamily="34" charset="0"/>
                <a:cs typeface="Arial" panose="020B0604020202020204" pitchFamily="34" charset="0"/>
              </a:rPr>
              <a:t>1</a:t>
            </a:r>
            <a:r>
              <a:rPr kumimoji="1" lang="en-US" altLang="zh-CN" dirty="0">
                <a:latin typeface="Arial" panose="020B0604020202020204" pitchFamily="34" charset="0"/>
                <a:cs typeface="Arial" panose="020B0604020202020204" pitchFamily="34" charset="0"/>
              </a:rPr>
              <a:t>∪V</a:t>
            </a:r>
            <a:r>
              <a:rPr kumimoji="1" lang="en-US" altLang="zh-CN" baseline="30000" dirty="0">
                <a:latin typeface="Arial" panose="020B0604020202020204" pitchFamily="34" charset="0"/>
                <a:cs typeface="Arial" panose="020B0604020202020204" pitchFamily="34" charset="0"/>
              </a:rPr>
              <a:t>2</a:t>
            </a:r>
            <a:r>
              <a:rPr kumimoji="1" lang="en-US" altLang="zh-CN" dirty="0">
                <a:latin typeface="Arial" panose="020B0604020202020204" pitchFamily="34" charset="0"/>
                <a:cs typeface="Arial" panose="020B0604020202020204" pitchFamily="34" charset="0"/>
              </a:rPr>
              <a:t>∪V</a:t>
            </a:r>
            <a:r>
              <a:rPr kumimoji="1" lang="en-US" altLang="zh-CN" baseline="30000" dirty="0">
                <a:latin typeface="Arial" panose="020B0604020202020204" pitchFamily="34" charset="0"/>
                <a:cs typeface="Arial" panose="020B0604020202020204" pitchFamily="34" charset="0"/>
              </a:rPr>
              <a:t>3</a:t>
            </a:r>
            <a:r>
              <a:rPr kumimoji="1" lang="en-US" altLang="zh-CN" dirty="0">
                <a:latin typeface="Arial" panose="020B0604020202020204" pitchFamily="34" charset="0"/>
                <a:cs typeface="Arial" panose="020B0604020202020204" pitchFamily="34" charset="0"/>
              </a:rPr>
              <a:t>∪… </a:t>
            </a:r>
            <a:r>
              <a:rPr kumimoji="1" lang="zh-CN" altLang="en-US" dirty="0">
                <a:latin typeface="Arial" panose="020B0604020202020204" pitchFamily="34" charset="0"/>
                <a:cs typeface="Arial" panose="020B0604020202020204" pitchFamily="34" charset="0"/>
              </a:rPr>
              <a:t>，称</a:t>
            </a:r>
            <a:r>
              <a:rPr kumimoji="1" lang="en-US" altLang="zh-CN" dirty="0">
                <a:solidFill>
                  <a:srgbClr val="FF0000"/>
                </a:solidFill>
                <a:latin typeface="Arial" panose="020B0604020202020204" pitchFamily="34" charset="0"/>
                <a:cs typeface="Arial" panose="020B0604020202020204" pitchFamily="34" charset="0"/>
              </a:rPr>
              <a:t>V</a:t>
            </a:r>
            <a:r>
              <a:rPr kumimoji="1" lang="en-US" altLang="zh-CN" baseline="30000" dirty="0">
                <a:solidFill>
                  <a:srgbClr val="FF0000"/>
                </a:solidFill>
                <a:latin typeface="Arial" panose="020B0604020202020204" pitchFamily="34" charset="0"/>
                <a:cs typeface="Arial" panose="020B0604020202020204" pitchFamily="34" charset="0"/>
              </a:rPr>
              <a:t>*</a:t>
            </a:r>
            <a:r>
              <a:rPr kumimoji="1" lang="zh-CN" altLang="en-US" dirty="0">
                <a:latin typeface="Arial" panose="020B0604020202020204" pitchFamily="34" charset="0"/>
                <a:cs typeface="Arial" panose="020B0604020202020204" pitchFamily="34" charset="0"/>
              </a:rPr>
              <a:t>是</a:t>
            </a:r>
            <a:r>
              <a:rPr kumimoji="1" lang="en-US" altLang="zh-CN" dirty="0">
                <a:latin typeface="Arial" panose="020B0604020202020204" pitchFamily="34" charset="0"/>
                <a:cs typeface="Arial" panose="020B0604020202020204" pitchFamily="34" charset="0"/>
              </a:rPr>
              <a:t>V</a:t>
            </a:r>
            <a:r>
              <a:rPr kumimoji="1" lang="zh-CN" altLang="en-US" dirty="0">
                <a:latin typeface="Arial" panose="020B0604020202020204" pitchFamily="34" charset="0"/>
                <a:cs typeface="Arial" panose="020B0604020202020204" pitchFamily="34" charset="0"/>
              </a:rPr>
              <a:t>的</a:t>
            </a:r>
            <a:r>
              <a:rPr kumimoji="1" lang="zh-CN" altLang="en-US" dirty="0">
                <a:solidFill>
                  <a:srgbClr val="FF0000"/>
                </a:solidFill>
                <a:latin typeface="Arial" panose="020B0604020202020204" pitchFamily="34" charset="0"/>
                <a:cs typeface="Arial" panose="020B0604020202020204" pitchFamily="34" charset="0"/>
              </a:rPr>
              <a:t>闭包</a:t>
            </a:r>
            <a:r>
              <a:rPr kumimoji="1"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记 </a:t>
            </a:r>
            <a:r>
              <a:rPr lang="en-US" altLang="zh-CN" dirty="0">
                <a:solidFill>
                  <a:srgbClr val="FF0000"/>
                </a:solidFill>
                <a:latin typeface="Arial" panose="020B0604020202020204" pitchFamily="34" charset="0"/>
                <a:cs typeface="Arial" panose="020B0604020202020204" pitchFamily="34" charset="0"/>
              </a:rPr>
              <a:t>V</a:t>
            </a:r>
            <a:r>
              <a:rPr lang="zh-CN" altLang="en-US" baseline="30000" dirty="0">
                <a:solidFill>
                  <a:srgbClr val="FF0000"/>
                </a:solidFill>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VV</a:t>
            </a:r>
            <a:r>
              <a:rPr lang="en-US" altLang="zh-CN" baseline="30000"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，称</a:t>
            </a:r>
            <a:r>
              <a:rPr lang="en-US" altLang="zh-CN" dirty="0">
                <a:latin typeface="Arial" panose="020B0604020202020204" pitchFamily="34" charset="0"/>
                <a:cs typeface="Arial" panose="020B0604020202020204" pitchFamily="34" charset="0"/>
              </a:rPr>
              <a:t>V</a:t>
            </a:r>
            <a:r>
              <a:rPr lang="en-US" altLang="zh-CN" baseline="30000"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是</a:t>
            </a:r>
            <a:r>
              <a:rPr lang="en-US" altLang="zh-CN" dirty="0">
                <a:latin typeface="Arial" panose="020B0604020202020204" pitchFamily="34" charset="0"/>
                <a:cs typeface="Arial" panose="020B0604020202020204" pitchFamily="34" charset="0"/>
              </a:rPr>
              <a:t>V</a:t>
            </a:r>
            <a:r>
              <a:rPr lang="zh-CN" altLang="en-US" dirty="0">
                <a:latin typeface="Arial" panose="020B0604020202020204" pitchFamily="34" charset="0"/>
                <a:cs typeface="Arial" panose="020B0604020202020204" pitchFamily="34" charset="0"/>
              </a:rPr>
              <a:t>的</a:t>
            </a:r>
            <a:r>
              <a:rPr lang="zh-CN" altLang="en-US" dirty="0">
                <a:solidFill>
                  <a:srgbClr val="FF0000"/>
                </a:solidFill>
                <a:latin typeface="Arial" panose="020B0604020202020204" pitchFamily="34" charset="0"/>
                <a:cs typeface="Arial" panose="020B0604020202020204" pitchFamily="34" charset="0"/>
              </a:rPr>
              <a:t>正闭包</a:t>
            </a:r>
            <a:r>
              <a:rPr lang="zh-CN" altLang="en-US" dirty="0">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a:p>
            <a:pPr algn="just" eaLnBrk="1" hangingPunct="1">
              <a:lnSpc>
                <a:spcPct val="150000"/>
              </a:lnSpc>
              <a:buClr>
                <a:srgbClr val="FFC000"/>
              </a:buClr>
            </a:pPr>
            <a:r>
              <a:rPr kumimoji="1" lang="zh-CN" altLang="en-US" dirty="0">
                <a:latin typeface="Arial" panose="020B0604020202020204" pitchFamily="34" charset="0"/>
                <a:cs typeface="Arial" panose="020B0604020202020204" pitchFamily="34" charset="0"/>
              </a:rPr>
              <a:t>例如：</a:t>
            </a:r>
            <a:r>
              <a:rPr kumimoji="1" lang="zh-CN" altLang="en-US" i="1" dirty="0">
                <a:latin typeface="Arial" panose="020B0604020202020204" pitchFamily="34" charset="0"/>
                <a:cs typeface="Arial" panose="020B0604020202020204" pitchFamily="34" charset="0"/>
              </a:rPr>
              <a:t> </a:t>
            </a:r>
            <a:r>
              <a:rPr kumimoji="1" lang="en-US" altLang="zh-CN" dirty="0">
                <a:latin typeface="Arial" panose="020B0604020202020204" pitchFamily="34" charset="0"/>
                <a:cs typeface="Arial" panose="020B0604020202020204" pitchFamily="34" charset="0"/>
              </a:rPr>
              <a:t>V = {0, 1}</a:t>
            </a:r>
          </a:p>
          <a:p>
            <a:pPr marL="0" indent="0" algn="ctr" eaLnBrk="1" hangingPunct="1">
              <a:lnSpc>
                <a:spcPct val="150000"/>
              </a:lnSpc>
              <a:buClr>
                <a:srgbClr val="FFC000"/>
              </a:buClr>
              <a:buNone/>
            </a:pPr>
            <a:r>
              <a:rPr kumimoji="1" lang="zh-CN" altLang="en-US" dirty="0">
                <a:latin typeface="Arial" panose="020B0604020202020204" pitchFamily="34" charset="0"/>
                <a:cs typeface="Arial" panose="020B0604020202020204" pitchFamily="34" charset="0"/>
              </a:rPr>
              <a:t>则</a:t>
            </a:r>
            <a:r>
              <a:rPr kumimoji="1" lang="en-US" altLang="zh-CN" dirty="0">
                <a:latin typeface="Arial" panose="020B0604020202020204" pitchFamily="34" charset="0"/>
                <a:cs typeface="Arial" panose="020B0604020202020204" pitchFamily="34" charset="0"/>
              </a:rPr>
              <a:t>V</a:t>
            </a:r>
            <a:r>
              <a:rPr kumimoji="1" lang="en-US" altLang="zh-CN" baseline="30000" dirty="0">
                <a:latin typeface="Arial" panose="020B0604020202020204" pitchFamily="34" charset="0"/>
                <a:cs typeface="Arial" panose="020B0604020202020204" pitchFamily="34" charset="0"/>
              </a:rPr>
              <a:t>3 </a:t>
            </a:r>
            <a:r>
              <a:rPr lang="en-US" altLang="zh-CN" dirty="0">
                <a:latin typeface="Arial" panose="020B0604020202020204" pitchFamily="34" charset="0"/>
                <a:cs typeface="Arial" panose="020B0604020202020204" pitchFamily="34" charset="0"/>
              </a:rPr>
              <a:t>={000, 001, 010, 011, 100, 101, 110, 111}</a:t>
            </a:r>
          </a:p>
          <a:p>
            <a:pPr eaLnBrk="1" hangingPunct="1">
              <a:lnSpc>
                <a:spcPct val="150000"/>
              </a:lnSpc>
              <a:buClr>
                <a:srgbClr val="FFC000"/>
              </a:buClr>
            </a:pPr>
            <a:r>
              <a:rPr kumimoji="1" lang="en-US" altLang="zh-CN" dirty="0" err="1">
                <a:solidFill>
                  <a:srgbClr val="FF0000"/>
                </a:solidFill>
                <a:latin typeface="Arial" panose="020B0604020202020204" pitchFamily="34" charset="0"/>
                <a:cs typeface="Arial" panose="020B0604020202020204" pitchFamily="34" charset="0"/>
              </a:rPr>
              <a:t>V</a:t>
            </a:r>
            <a:r>
              <a:rPr kumimoji="1" lang="en-US" altLang="zh-CN" baseline="30000" dirty="0" err="1">
                <a:solidFill>
                  <a:srgbClr val="FF0000"/>
                </a:solidFill>
                <a:latin typeface="Arial" panose="020B0604020202020204" pitchFamily="34" charset="0"/>
                <a:cs typeface="Arial" panose="020B0604020202020204" pitchFamily="34" charset="0"/>
              </a:rPr>
              <a:t>n</a:t>
            </a:r>
            <a:r>
              <a:rPr kumimoji="1" lang="zh-CN" altLang="en-US" dirty="0">
                <a:latin typeface="Arial" panose="020B0604020202020204" pitchFamily="34" charset="0"/>
                <a:cs typeface="Arial" panose="020B0604020202020204" pitchFamily="34" charset="0"/>
              </a:rPr>
              <a:t>就是</a:t>
            </a:r>
            <a:r>
              <a:rPr lang="zh-CN" altLang="en-US" dirty="0"/>
              <a:t>字母表上的长度为</a:t>
            </a:r>
            <a:r>
              <a:rPr lang="en-US" altLang="zh-CN" i="1" dirty="0"/>
              <a:t>n</a:t>
            </a:r>
            <a:r>
              <a:rPr lang="zh-CN" altLang="en-US" dirty="0"/>
              <a:t>的符号串构成的集合。</a:t>
            </a:r>
            <a:endParaRPr lang="en-US" altLang="zh-CN" dirty="0"/>
          </a:p>
          <a:p>
            <a:pPr algn="just" eaLnBrk="1" hangingPunct="1">
              <a:lnSpc>
                <a:spcPct val="150000"/>
              </a:lnSpc>
              <a:spcBef>
                <a:spcPct val="0"/>
              </a:spcBef>
              <a:buClrTx/>
              <a:buFont typeface="Symbol" pitchFamily="18" charset="2"/>
              <a:buNone/>
            </a:pPr>
            <a:endParaRPr lang="en-US" altLang="zh-C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810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0834">
                                            <p:txEl>
                                              <p:pRg st="1" end="1"/>
                                            </p:txEl>
                                          </p:spTgt>
                                        </p:tgtEl>
                                        <p:attrNameLst>
                                          <p:attrName>style.visibility</p:attrName>
                                        </p:attrNameLst>
                                      </p:cBhvr>
                                      <p:to>
                                        <p:strVal val="visible"/>
                                      </p:to>
                                    </p:set>
                                    <p:animEffect transition="in" filter="fade">
                                      <p:cBhvr>
                                        <p:cTn id="7" dur="1000"/>
                                        <p:tgtEl>
                                          <p:spTgt spid="120834">
                                            <p:txEl>
                                              <p:pRg st="1" end="1"/>
                                            </p:txEl>
                                          </p:spTgt>
                                        </p:tgtEl>
                                      </p:cBhvr>
                                    </p:animEffect>
                                    <p:anim calcmode="lin" valueType="num">
                                      <p:cBhvr>
                                        <p:cTn id="8" dur="1000" fill="hold"/>
                                        <p:tgtEl>
                                          <p:spTgt spid="12083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20834">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0834">
                                            <p:txEl>
                                              <p:pRg st="2" end="2"/>
                                            </p:txEl>
                                          </p:spTgt>
                                        </p:tgtEl>
                                        <p:attrNameLst>
                                          <p:attrName>style.visibility</p:attrName>
                                        </p:attrNameLst>
                                      </p:cBhvr>
                                      <p:to>
                                        <p:strVal val="visible"/>
                                      </p:to>
                                    </p:set>
                                    <p:animEffect transition="in" filter="fade">
                                      <p:cBhvr>
                                        <p:cTn id="12" dur="1000"/>
                                        <p:tgtEl>
                                          <p:spTgt spid="120834">
                                            <p:txEl>
                                              <p:pRg st="2" end="2"/>
                                            </p:txEl>
                                          </p:spTgt>
                                        </p:tgtEl>
                                      </p:cBhvr>
                                    </p:animEffect>
                                    <p:anim calcmode="lin" valueType="num">
                                      <p:cBhvr>
                                        <p:cTn id="13" dur="1000" fill="hold"/>
                                        <p:tgtEl>
                                          <p:spTgt spid="12083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2083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20834">
                                            <p:txEl>
                                              <p:pRg st="3" end="3"/>
                                            </p:txEl>
                                          </p:spTgt>
                                        </p:tgtEl>
                                        <p:attrNameLst>
                                          <p:attrName>style.visibility</p:attrName>
                                        </p:attrNameLst>
                                      </p:cBhvr>
                                      <p:to>
                                        <p:strVal val="visible"/>
                                      </p:to>
                                    </p:set>
                                    <p:animEffect transition="in" filter="fade">
                                      <p:cBhvr>
                                        <p:cTn id="19" dur="1000"/>
                                        <p:tgtEl>
                                          <p:spTgt spid="120834">
                                            <p:txEl>
                                              <p:pRg st="3" end="3"/>
                                            </p:txEl>
                                          </p:spTgt>
                                        </p:tgtEl>
                                      </p:cBhvr>
                                    </p:animEffect>
                                    <p:anim calcmode="lin" valueType="num">
                                      <p:cBhvr>
                                        <p:cTn id="20" dur="1000" fill="hold"/>
                                        <p:tgtEl>
                                          <p:spTgt spid="120834">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2083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noProof="1">
                <a:latin typeface="黑体" pitchFamily="2" charset="-122"/>
              </a:rPr>
              <a:t>语言上的运算</a:t>
            </a:r>
            <a:endParaRPr lang="zh-CN" altLang="en-US" dirty="0"/>
          </a:p>
        </p:txBody>
      </p:sp>
      <p:sp>
        <p:nvSpPr>
          <p:cNvPr id="120834" name="Rectangle 2"/>
          <p:cNvSpPr>
            <a:spLocks noGrp="1" noChangeArrowheads="1"/>
          </p:cNvSpPr>
          <p:nvPr>
            <p:ph idx="1"/>
          </p:nvPr>
        </p:nvSpPr>
        <p:spPr>
          <a:solidFill>
            <a:schemeClr val="bg1"/>
          </a:solidFill>
          <a:ln w="28575">
            <a:solidFill>
              <a:srgbClr val="9999FF"/>
            </a:solidFill>
          </a:ln>
        </p:spPr>
        <p:txBody>
          <a:bodyPr/>
          <a:lstStyle/>
          <a:p>
            <a:pPr eaLnBrk="1" hangingPunct="1">
              <a:lnSpc>
                <a:spcPct val="150000"/>
              </a:lnSpc>
              <a:buClr>
                <a:srgbClr val="FFC000"/>
              </a:buClr>
            </a:pPr>
            <a:r>
              <a:rPr kumimoji="1" lang="en-US" altLang="zh-CN" dirty="0">
                <a:solidFill>
                  <a:srgbClr val="FF0000"/>
                </a:solidFill>
                <a:latin typeface="Arial" panose="020B0604020202020204" pitchFamily="34" charset="0"/>
                <a:cs typeface="Arial" panose="020B0604020202020204" pitchFamily="34" charset="0"/>
              </a:rPr>
              <a:t>V</a:t>
            </a:r>
            <a:r>
              <a:rPr kumimoji="1" lang="en-US" altLang="zh-CN" baseline="30000" dirty="0">
                <a:solidFill>
                  <a:srgbClr val="FF0000"/>
                </a:solidFill>
                <a:latin typeface="Arial" panose="020B0604020202020204" pitchFamily="34" charset="0"/>
                <a:cs typeface="Arial" panose="020B0604020202020204" pitchFamily="34" charset="0"/>
              </a:rPr>
              <a:t>*</a:t>
            </a:r>
            <a:r>
              <a:rPr kumimoji="1" lang="zh-CN" altLang="en-US" dirty="0">
                <a:latin typeface="Arial" panose="020B0604020202020204" pitchFamily="34" charset="0"/>
                <a:cs typeface="Arial" panose="020B0604020202020204" pitchFamily="34" charset="0"/>
              </a:rPr>
              <a:t>就是</a:t>
            </a:r>
            <a:r>
              <a:rPr lang="zh-CN" altLang="en-US" dirty="0"/>
              <a:t>字母表上的所有字的全集合。</a:t>
            </a:r>
            <a:endParaRPr lang="en-US" altLang="zh-CN" dirty="0"/>
          </a:p>
          <a:p>
            <a:pPr eaLnBrk="1" hangingPunct="1">
              <a:lnSpc>
                <a:spcPct val="150000"/>
              </a:lnSpc>
              <a:buClr>
                <a:srgbClr val="FFC000"/>
              </a:buClr>
            </a:pPr>
            <a:r>
              <a:rPr kumimoji="1" lang="zh-CN" altLang="en-US" dirty="0">
                <a:latin typeface="Arial" panose="020B0604020202020204" pitchFamily="34" charset="0"/>
                <a:cs typeface="Arial" panose="020B0604020202020204" pitchFamily="34" charset="0"/>
              </a:rPr>
              <a:t>例如：</a:t>
            </a:r>
            <a:r>
              <a:rPr kumimoji="1" lang="en-US" altLang="zh-CN" dirty="0">
                <a:latin typeface="Arial" panose="020B0604020202020204" pitchFamily="34" charset="0"/>
                <a:cs typeface="Arial" panose="020B0604020202020204" pitchFamily="34" charset="0"/>
              </a:rPr>
              <a:t>V = {a, b, c, d}</a:t>
            </a:r>
          </a:p>
          <a:p>
            <a:pPr eaLnBrk="1" hangingPunct="1">
              <a:lnSpc>
                <a:spcPct val="150000"/>
              </a:lnSpc>
              <a:buClr>
                <a:srgbClr val="FFC000"/>
              </a:buClr>
            </a:pPr>
            <a:r>
              <a:rPr kumimoji="1" lang="zh-CN" altLang="en-US" dirty="0">
                <a:latin typeface="Arial" panose="020B0604020202020204" pitchFamily="34" charset="0"/>
                <a:cs typeface="Arial" panose="020B0604020202020204" pitchFamily="34" charset="0"/>
              </a:rPr>
              <a:t>那么</a:t>
            </a:r>
            <a:r>
              <a:rPr kumimoji="1" lang="en-US" altLang="zh-CN" dirty="0">
                <a:latin typeface="Arial" panose="020B0604020202020204" pitchFamily="34" charset="0"/>
                <a:cs typeface="Arial" panose="020B0604020202020204" pitchFamily="34" charset="0"/>
              </a:rPr>
              <a:t>V</a:t>
            </a:r>
            <a:r>
              <a:rPr kumimoji="1" lang="en-US" altLang="zh-CN" baseline="30000" dirty="0">
                <a:latin typeface="Arial" panose="020B0604020202020204" pitchFamily="34" charset="0"/>
                <a:cs typeface="Arial" panose="020B0604020202020204" pitchFamily="34" charset="0"/>
              </a:rPr>
              <a:t>* </a:t>
            </a:r>
            <a:r>
              <a:rPr kumimoji="1" lang="en-US" altLang="zh-CN" dirty="0">
                <a:latin typeface="Arial" panose="020B0604020202020204" pitchFamily="34" charset="0"/>
                <a:cs typeface="Arial" panose="020B0604020202020204" pitchFamily="34" charset="0"/>
              </a:rPr>
              <a:t>=</a:t>
            </a:r>
            <a:r>
              <a:rPr kumimoji="1" lang="en-US" altLang="zh-CN" baseline="30000" dirty="0">
                <a:latin typeface="Arial" panose="020B0604020202020204" pitchFamily="34" charset="0"/>
                <a:cs typeface="Arial" panose="020B0604020202020204" pitchFamily="34" charset="0"/>
              </a:rPr>
              <a:t> </a:t>
            </a:r>
            <a:r>
              <a:rPr lang="el-GR" altLang="zh-CN" dirty="0">
                <a:latin typeface="Arial" panose="020B0604020202020204" pitchFamily="34" charset="0"/>
                <a:cs typeface="Arial" panose="020B0604020202020204" pitchFamily="34" charset="0"/>
              </a:rPr>
              <a:t>{</a:t>
            </a:r>
            <a:r>
              <a:rPr lang="el-GR" altLang="zh-CN" i="1" dirty="0">
                <a:solidFill>
                  <a:srgbClr val="FF0000"/>
                </a:solidFill>
                <a:latin typeface="Arial" panose="020B0604020202020204" pitchFamily="34" charset="0"/>
                <a:cs typeface="Arial" panose="020B0604020202020204" pitchFamily="34" charset="0"/>
              </a:rPr>
              <a:t>ε</a:t>
            </a:r>
            <a:r>
              <a:rPr lang="el-GR" altLang="zh-CN" i="1" dirty="0">
                <a:latin typeface="Arial" panose="020B0604020202020204" pitchFamily="34" charset="0"/>
                <a:cs typeface="Arial" panose="020B0604020202020204" pitchFamily="34" charset="0"/>
              </a:rPr>
              <a:t>, </a:t>
            </a:r>
            <a:r>
              <a:rPr lang="en-US" altLang="zh-CN" i="1" dirty="0">
                <a:latin typeface="Arial" panose="020B0604020202020204" pitchFamily="34" charset="0"/>
                <a:cs typeface="Arial" panose="020B0604020202020204" pitchFamily="34" charset="0"/>
              </a:rPr>
              <a:t>a, b, c, d, </a:t>
            </a:r>
            <a:r>
              <a:rPr lang="en-US" altLang="zh-CN" i="1" dirty="0" err="1">
                <a:latin typeface="Arial" panose="020B0604020202020204" pitchFamily="34" charset="0"/>
                <a:cs typeface="Arial" panose="020B0604020202020204" pitchFamily="34" charset="0"/>
              </a:rPr>
              <a:t>aa</a:t>
            </a:r>
            <a:r>
              <a:rPr lang="en-US" altLang="zh-CN" i="1" dirty="0">
                <a:latin typeface="Arial" panose="020B0604020202020204" pitchFamily="34" charset="0"/>
                <a:cs typeface="Arial" panose="020B0604020202020204" pitchFamily="34" charset="0"/>
              </a:rPr>
              <a:t>, ab, ac, ad, </a:t>
            </a:r>
            <a:r>
              <a:rPr lang="en-US" altLang="zh-CN" i="1" dirty="0" err="1">
                <a:latin typeface="Arial" panose="020B0604020202020204" pitchFamily="34" charset="0"/>
                <a:cs typeface="Arial" panose="020B0604020202020204" pitchFamily="34" charset="0"/>
              </a:rPr>
              <a:t>ba</a:t>
            </a:r>
            <a:r>
              <a:rPr lang="en-US" altLang="zh-CN" i="1" dirty="0">
                <a:latin typeface="Arial" panose="020B0604020202020204" pitchFamily="34" charset="0"/>
                <a:cs typeface="Arial" panose="020B0604020202020204" pitchFamily="34" charset="0"/>
              </a:rPr>
              <a:t>, bb, </a:t>
            </a:r>
            <a:r>
              <a:rPr lang="en-US" altLang="zh-CN" i="1" dirty="0" err="1">
                <a:latin typeface="Arial" panose="020B0604020202020204" pitchFamily="34" charset="0"/>
                <a:cs typeface="Arial" panose="020B0604020202020204" pitchFamily="34" charset="0"/>
              </a:rPr>
              <a:t>bc</a:t>
            </a:r>
            <a:r>
              <a:rPr lang="en-US" altLang="zh-CN" i="1" dirty="0">
                <a:latin typeface="Arial" panose="020B0604020202020204" pitchFamily="34" charset="0"/>
                <a:cs typeface="Arial" panose="020B0604020202020204" pitchFamily="34" charset="0"/>
              </a:rPr>
              <a:t>, </a:t>
            </a:r>
            <a:r>
              <a:rPr lang="en-US" altLang="zh-CN" i="1" dirty="0" err="1">
                <a:latin typeface="Arial" panose="020B0604020202020204" pitchFamily="34" charset="0"/>
                <a:cs typeface="Arial" panose="020B0604020202020204" pitchFamily="34" charset="0"/>
              </a:rPr>
              <a:t>bd</a:t>
            </a:r>
            <a:r>
              <a:rPr lang="en-US" altLang="zh-CN" i="1" dirty="0">
                <a:latin typeface="Arial" panose="020B0604020202020204" pitchFamily="34" charset="0"/>
                <a:cs typeface="Arial" panose="020B0604020202020204" pitchFamily="34" charset="0"/>
              </a:rPr>
              <a:t>, </a:t>
            </a:r>
            <a:r>
              <a:rPr lang="en-US" altLang="zh-CN" i="1" dirty="0" err="1">
                <a:latin typeface="Arial" panose="020B0604020202020204" pitchFamily="34" charset="0"/>
                <a:cs typeface="Arial" panose="020B0604020202020204" pitchFamily="34" charset="0"/>
              </a:rPr>
              <a:t>aaa</a:t>
            </a:r>
            <a:r>
              <a:rPr lang="en-US" altLang="zh-CN" i="1" dirty="0">
                <a:latin typeface="Arial" panose="020B0604020202020204" pitchFamily="34" charset="0"/>
                <a:cs typeface="Arial" panose="020B0604020202020204" pitchFamily="34" charset="0"/>
              </a:rPr>
              <a:t>, </a:t>
            </a:r>
            <a:r>
              <a:rPr lang="en-US" altLang="zh-CN" i="1" dirty="0" err="1">
                <a:latin typeface="Arial" panose="020B0604020202020204" pitchFamily="34" charset="0"/>
                <a:cs typeface="Arial" panose="020B0604020202020204" pitchFamily="34" charset="0"/>
              </a:rPr>
              <a:t>aab</a:t>
            </a:r>
            <a:r>
              <a:rPr lang="en-US" altLang="zh-CN" i="1" dirty="0">
                <a:latin typeface="Arial" panose="020B0604020202020204" pitchFamily="34" charset="0"/>
                <a:cs typeface="Arial" panose="020B0604020202020204" pitchFamily="34" charset="0"/>
              </a:rPr>
              <a:t>, </a:t>
            </a:r>
            <a:r>
              <a:rPr lang="en-US" altLang="zh-CN" i="1" dirty="0" err="1">
                <a:latin typeface="Arial" panose="020B0604020202020204" pitchFamily="34" charset="0"/>
                <a:cs typeface="Arial" panose="020B0604020202020204" pitchFamily="34" charset="0"/>
              </a:rPr>
              <a:t>aac</a:t>
            </a:r>
            <a:r>
              <a:rPr lang="en-US" altLang="zh-CN" i="1" dirty="0">
                <a:latin typeface="Arial" panose="020B0604020202020204" pitchFamily="34" charset="0"/>
                <a:cs typeface="Arial" panose="020B0604020202020204" pitchFamily="34" charset="0"/>
              </a:rPr>
              <a:t>, </a:t>
            </a:r>
            <a:r>
              <a:rPr lang="en-US" altLang="zh-CN" i="1" dirty="0" err="1">
                <a:latin typeface="Arial" panose="020B0604020202020204" pitchFamily="34" charset="0"/>
                <a:cs typeface="Arial" panose="020B0604020202020204" pitchFamily="34" charset="0"/>
              </a:rPr>
              <a:t>aadbcd</a:t>
            </a:r>
            <a:r>
              <a:rPr lang="en-US" altLang="zh-CN" i="1" dirty="0">
                <a:latin typeface="Arial" panose="020B0604020202020204" pitchFamily="34" charset="0"/>
                <a:cs typeface="Arial" panose="020B0604020202020204" pitchFamily="34" charset="0"/>
              </a:rPr>
              <a:t>, </a:t>
            </a:r>
            <a:r>
              <a:rPr lang="en-US" altLang="zh-CN" i="1" dirty="0" err="1">
                <a:latin typeface="Arial" panose="020B0604020202020204" pitchFamily="34" charset="0"/>
                <a:cs typeface="Arial" panose="020B0604020202020204" pitchFamily="34" charset="0"/>
              </a:rPr>
              <a:t>abbaaaabc</a:t>
            </a:r>
            <a:r>
              <a:rPr lang="en-US" altLang="zh-CN" i="1"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t>
            </a:r>
          </a:p>
          <a:p>
            <a:pPr eaLnBrk="1" hangingPunct="1">
              <a:lnSpc>
                <a:spcPct val="150000"/>
              </a:lnSpc>
              <a:buClr>
                <a:srgbClr val="FFC000"/>
              </a:buClr>
            </a:pPr>
            <a:r>
              <a:rPr kumimoji="1" lang="en-US" altLang="zh-CN" dirty="0">
                <a:latin typeface="Arial" panose="020B0604020202020204" pitchFamily="34" charset="0"/>
                <a:cs typeface="Arial" panose="020B0604020202020204" pitchFamily="34" charset="0"/>
              </a:rPr>
              <a:t>V</a:t>
            </a:r>
            <a:r>
              <a:rPr kumimoji="1" lang="en-US" altLang="zh-CN" baseline="30000" dirty="0">
                <a:latin typeface="Arial" panose="020B0604020202020204" pitchFamily="34" charset="0"/>
                <a:cs typeface="Arial" panose="020B0604020202020204" pitchFamily="34" charset="0"/>
              </a:rPr>
              <a:t>+ </a:t>
            </a:r>
            <a:r>
              <a:rPr kumimoji="1" lang="en-US" altLang="zh-CN" dirty="0">
                <a:latin typeface="Arial" panose="020B0604020202020204" pitchFamily="34" charset="0"/>
                <a:cs typeface="Arial" panose="020B0604020202020204" pitchFamily="34" charset="0"/>
              </a:rPr>
              <a:t>=</a:t>
            </a:r>
            <a:r>
              <a:rPr kumimoji="1" lang="en-US" altLang="zh-CN" baseline="30000" dirty="0">
                <a:latin typeface="Arial" panose="020B0604020202020204" pitchFamily="34" charset="0"/>
                <a:cs typeface="Arial" panose="020B0604020202020204" pitchFamily="34" charset="0"/>
              </a:rPr>
              <a:t> </a:t>
            </a:r>
            <a:r>
              <a:rPr lang="el-GR" altLang="zh-CN" dirty="0">
                <a:latin typeface="Arial" panose="020B0604020202020204" pitchFamily="34" charset="0"/>
                <a:cs typeface="Arial" panose="020B0604020202020204" pitchFamily="34" charset="0"/>
              </a:rPr>
              <a:t>{</a:t>
            </a:r>
            <a:r>
              <a:rPr lang="en-US" altLang="zh-CN" i="1" dirty="0">
                <a:latin typeface="Arial" panose="020B0604020202020204" pitchFamily="34" charset="0"/>
                <a:cs typeface="Arial" panose="020B0604020202020204" pitchFamily="34" charset="0"/>
              </a:rPr>
              <a:t>a, b, c, d, </a:t>
            </a:r>
            <a:r>
              <a:rPr lang="en-US" altLang="zh-CN" i="1" dirty="0" err="1">
                <a:latin typeface="Arial" panose="020B0604020202020204" pitchFamily="34" charset="0"/>
                <a:cs typeface="Arial" panose="020B0604020202020204" pitchFamily="34" charset="0"/>
              </a:rPr>
              <a:t>aa</a:t>
            </a:r>
            <a:r>
              <a:rPr lang="en-US" altLang="zh-CN" i="1" dirty="0">
                <a:latin typeface="Arial" panose="020B0604020202020204" pitchFamily="34" charset="0"/>
                <a:cs typeface="Arial" panose="020B0604020202020204" pitchFamily="34" charset="0"/>
              </a:rPr>
              <a:t>, ab, ac, ad, </a:t>
            </a:r>
            <a:r>
              <a:rPr lang="en-US" altLang="zh-CN" i="1" dirty="0" err="1">
                <a:latin typeface="Arial" panose="020B0604020202020204" pitchFamily="34" charset="0"/>
                <a:cs typeface="Arial" panose="020B0604020202020204" pitchFamily="34" charset="0"/>
              </a:rPr>
              <a:t>ba</a:t>
            </a:r>
            <a:r>
              <a:rPr lang="en-US" altLang="zh-CN" i="1" dirty="0">
                <a:latin typeface="Arial" panose="020B0604020202020204" pitchFamily="34" charset="0"/>
                <a:cs typeface="Arial" panose="020B0604020202020204" pitchFamily="34" charset="0"/>
              </a:rPr>
              <a:t>, bb, </a:t>
            </a:r>
            <a:r>
              <a:rPr lang="en-US" altLang="zh-CN" i="1" dirty="0" err="1">
                <a:latin typeface="Arial" panose="020B0604020202020204" pitchFamily="34" charset="0"/>
                <a:cs typeface="Arial" panose="020B0604020202020204" pitchFamily="34" charset="0"/>
              </a:rPr>
              <a:t>bc</a:t>
            </a:r>
            <a:r>
              <a:rPr lang="en-US" altLang="zh-CN" i="1" dirty="0">
                <a:latin typeface="Arial" panose="020B0604020202020204" pitchFamily="34" charset="0"/>
                <a:cs typeface="Arial" panose="020B0604020202020204" pitchFamily="34" charset="0"/>
              </a:rPr>
              <a:t>, </a:t>
            </a:r>
            <a:r>
              <a:rPr lang="en-US" altLang="zh-CN" i="1" dirty="0" err="1">
                <a:latin typeface="Arial" panose="020B0604020202020204" pitchFamily="34" charset="0"/>
                <a:cs typeface="Arial" panose="020B0604020202020204" pitchFamily="34" charset="0"/>
              </a:rPr>
              <a:t>bd</a:t>
            </a:r>
            <a:r>
              <a:rPr lang="en-US" altLang="zh-CN" i="1" dirty="0">
                <a:latin typeface="Arial" panose="020B0604020202020204" pitchFamily="34" charset="0"/>
                <a:cs typeface="Arial" panose="020B0604020202020204" pitchFamily="34" charset="0"/>
              </a:rPr>
              <a:t>, </a:t>
            </a:r>
            <a:r>
              <a:rPr lang="en-US" altLang="zh-CN" i="1" dirty="0" err="1">
                <a:latin typeface="Arial" panose="020B0604020202020204" pitchFamily="34" charset="0"/>
                <a:cs typeface="Arial" panose="020B0604020202020204" pitchFamily="34" charset="0"/>
              </a:rPr>
              <a:t>aaa</a:t>
            </a:r>
            <a:r>
              <a:rPr lang="en-US" altLang="zh-CN" i="1" dirty="0">
                <a:latin typeface="Arial" panose="020B0604020202020204" pitchFamily="34" charset="0"/>
                <a:cs typeface="Arial" panose="020B0604020202020204" pitchFamily="34" charset="0"/>
              </a:rPr>
              <a:t>, </a:t>
            </a:r>
            <a:r>
              <a:rPr lang="en-US" altLang="zh-CN" i="1" dirty="0" err="1">
                <a:latin typeface="Arial" panose="020B0604020202020204" pitchFamily="34" charset="0"/>
                <a:cs typeface="Arial" panose="020B0604020202020204" pitchFamily="34" charset="0"/>
              </a:rPr>
              <a:t>aab</a:t>
            </a:r>
            <a:r>
              <a:rPr lang="en-US" altLang="zh-CN" i="1" dirty="0">
                <a:latin typeface="Arial" panose="020B0604020202020204" pitchFamily="34" charset="0"/>
                <a:cs typeface="Arial" panose="020B0604020202020204" pitchFamily="34" charset="0"/>
              </a:rPr>
              <a:t>, </a:t>
            </a:r>
            <a:r>
              <a:rPr lang="en-US" altLang="zh-CN" i="1" dirty="0" err="1">
                <a:latin typeface="Arial" panose="020B0604020202020204" pitchFamily="34" charset="0"/>
                <a:cs typeface="Arial" panose="020B0604020202020204" pitchFamily="34" charset="0"/>
              </a:rPr>
              <a:t>aac</a:t>
            </a:r>
            <a:r>
              <a:rPr lang="en-US" altLang="zh-CN" i="1" dirty="0">
                <a:latin typeface="Arial" panose="020B0604020202020204" pitchFamily="34" charset="0"/>
                <a:cs typeface="Arial" panose="020B0604020202020204" pitchFamily="34" charset="0"/>
              </a:rPr>
              <a:t>, </a:t>
            </a:r>
            <a:r>
              <a:rPr lang="en-US" altLang="zh-CN" i="1" dirty="0" err="1">
                <a:latin typeface="Arial" panose="020B0604020202020204" pitchFamily="34" charset="0"/>
                <a:cs typeface="Arial" panose="020B0604020202020204" pitchFamily="34" charset="0"/>
              </a:rPr>
              <a:t>aadbcd</a:t>
            </a:r>
            <a:r>
              <a:rPr lang="en-US" altLang="zh-CN" i="1" dirty="0">
                <a:latin typeface="Arial" panose="020B0604020202020204" pitchFamily="34" charset="0"/>
                <a:cs typeface="Arial" panose="020B0604020202020204" pitchFamily="34" charset="0"/>
              </a:rPr>
              <a:t>, </a:t>
            </a:r>
            <a:r>
              <a:rPr lang="en-US" altLang="zh-CN" i="1" dirty="0" err="1">
                <a:latin typeface="Arial" panose="020B0604020202020204" pitchFamily="34" charset="0"/>
                <a:cs typeface="Arial" panose="020B0604020202020204" pitchFamily="34" charset="0"/>
              </a:rPr>
              <a:t>abbaaaabc</a:t>
            </a:r>
            <a:r>
              <a:rPr lang="en-US" altLang="zh-CN" i="1"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t>
            </a:r>
            <a:br>
              <a:rPr lang="en-US" altLang="zh-CN" dirty="0">
                <a:latin typeface="Arial" panose="020B0604020202020204" pitchFamily="34" charset="0"/>
                <a:cs typeface="Arial" panose="020B0604020202020204" pitchFamily="34" charset="0"/>
              </a:rPr>
            </a:br>
            <a:endParaRPr kumimoji="1" lang="en-US" altLang="zh-CN" dirty="0">
              <a:latin typeface="Arial" panose="020B0604020202020204" pitchFamily="34" charset="0"/>
              <a:cs typeface="Arial" panose="020B0604020202020204" pitchFamily="34" charset="0"/>
            </a:endParaRPr>
          </a:p>
          <a:p>
            <a:pPr marL="0" indent="0" eaLnBrk="1" hangingPunct="1">
              <a:lnSpc>
                <a:spcPct val="150000"/>
              </a:lnSpc>
              <a:buClr>
                <a:srgbClr val="FFC000"/>
              </a:buClr>
              <a:buNone/>
            </a:pPr>
            <a:endParaRPr kumimoji="1" lang="zh-CN" altLang="en-US" dirty="0">
              <a:latin typeface="Arial" panose="020B0604020202020204" pitchFamily="34" charset="0"/>
              <a:cs typeface="Arial" panose="020B0604020202020204" pitchFamily="34" charset="0"/>
            </a:endParaRPr>
          </a:p>
          <a:p>
            <a:pPr algn="just" eaLnBrk="1" hangingPunct="1">
              <a:lnSpc>
                <a:spcPct val="150000"/>
              </a:lnSpc>
              <a:spcBef>
                <a:spcPct val="0"/>
              </a:spcBef>
              <a:buClrTx/>
              <a:buFont typeface="Symbol" pitchFamily="18" charset="2"/>
              <a:buNone/>
            </a:pPr>
            <a:endParaRPr lang="en-US" altLang="zh-C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8611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0834">
                                            <p:txEl>
                                              <p:pRg st="1" end="1"/>
                                            </p:txEl>
                                          </p:spTgt>
                                        </p:tgtEl>
                                        <p:attrNameLst>
                                          <p:attrName>style.visibility</p:attrName>
                                        </p:attrNameLst>
                                      </p:cBhvr>
                                      <p:to>
                                        <p:strVal val="visible"/>
                                      </p:to>
                                    </p:set>
                                    <p:animEffect transition="in" filter="fade">
                                      <p:cBhvr>
                                        <p:cTn id="7" dur="1000"/>
                                        <p:tgtEl>
                                          <p:spTgt spid="120834">
                                            <p:txEl>
                                              <p:pRg st="1" end="1"/>
                                            </p:txEl>
                                          </p:spTgt>
                                        </p:tgtEl>
                                      </p:cBhvr>
                                    </p:animEffect>
                                    <p:anim calcmode="lin" valueType="num">
                                      <p:cBhvr>
                                        <p:cTn id="8" dur="1000" fill="hold"/>
                                        <p:tgtEl>
                                          <p:spTgt spid="12083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2083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0834">
                                            <p:txEl>
                                              <p:pRg st="2" end="2"/>
                                            </p:txEl>
                                          </p:spTgt>
                                        </p:tgtEl>
                                        <p:attrNameLst>
                                          <p:attrName>style.visibility</p:attrName>
                                        </p:attrNameLst>
                                      </p:cBhvr>
                                      <p:to>
                                        <p:strVal val="visible"/>
                                      </p:to>
                                    </p:set>
                                    <p:animEffect transition="in" filter="fade">
                                      <p:cBhvr>
                                        <p:cTn id="14" dur="1000"/>
                                        <p:tgtEl>
                                          <p:spTgt spid="120834">
                                            <p:txEl>
                                              <p:pRg st="2" end="2"/>
                                            </p:txEl>
                                          </p:spTgt>
                                        </p:tgtEl>
                                      </p:cBhvr>
                                    </p:animEffect>
                                    <p:anim calcmode="lin" valueType="num">
                                      <p:cBhvr>
                                        <p:cTn id="15" dur="1000" fill="hold"/>
                                        <p:tgtEl>
                                          <p:spTgt spid="12083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2083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0834">
                                            <p:txEl>
                                              <p:pRg st="3" end="3"/>
                                            </p:txEl>
                                          </p:spTgt>
                                        </p:tgtEl>
                                        <p:attrNameLst>
                                          <p:attrName>style.visibility</p:attrName>
                                        </p:attrNameLst>
                                      </p:cBhvr>
                                      <p:to>
                                        <p:strVal val="visible"/>
                                      </p:to>
                                    </p:set>
                                    <p:animEffect transition="in" filter="fade">
                                      <p:cBhvr>
                                        <p:cTn id="21" dur="1000"/>
                                        <p:tgtEl>
                                          <p:spTgt spid="120834">
                                            <p:txEl>
                                              <p:pRg st="3" end="3"/>
                                            </p:txEl>
                                          </p:spTgt>
                                        </p:tgtEl>
                                      </p:cBhvr>
                                    </p:animEffect>
                                    <p:anim calcmode="lin" valueType="num">
                                      <p:cBhvr>
                                        <p:cTn id="22" dur="1000" fill="hold"/>
                                        <p:tgtEl>
                                          <p:spTgt spid="12083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2083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E3B434-AA73-4EF2-84DE-67FA3FA1FEE1}"/>
              </a:ext>
            </a:extLst>
          </p:cNvPr>
          <p:cNvSpPr>
            <a:spLocks noGrp="1"/>
          </p:cNvSpPr>
          <p:nvPr>
            <p:ph type="title"/>
          </p:nvPr>
        </p:nvSpPr>
        <p:spPr/>
        <p:txBody>
          <a:bodyPr/>
          <a:lstStyle/>
          <a:p>
            <a:r>
              <a:rPr lang="zh-CN" altLang="en-US" dirty="0"/>
              <a:t>练习</a:t>
            </a:r>
          </a:p>
        </p:txBody>
      </p:sp>
      <p:sp>
        <p:nvSpPr>
          <p:cNvPr id="3" name="内容占位符 2">
            <a:extLst>
              <a:ext uri="{FF2B5EF4-FFF2-40B4-BE49-F238E27FC236}">
                <a16:creationId xmlns:a16="http://schemas.microsoft.com/office/drawing/2014/main" id="{0672BD6A-07EF-4AA8-AFC3-8E6A064C9961}"/>
              </a:ext>
            </a:extLst>
          </p:cNvPr>
          <p:cNvSpPr>
            <a:spLocks noGrp="1"/>
          </p:cNvSpPr>
          <p:nvPr>
            <p:ph idx="1"/>
          </p:nvPr>
        </p:nvSpPr>
        <p:spPr>
          <a:solidFill>
            <a:schemeClr val="bg1"/>
          </a:solidFill>
          <a:ln w="28575">
            <a:solidFill>
              <a:srgbClr val="9999FF"/>
            </a:solidFill>
          </a:ln>
        </p:spPr>
        <p:txBody>
          <a:bodyPr/>
          <a:lstStyle/>
          <a:p>
            <a:pPr>
              <a:spcBef>
                <a:spcPts val="0"/>
              </a:spcBef>
            </a:pPr>
            <a:r>
              <a:rPr lang="zh-CN" altLang="zh-CN" dirty="0"/>
              <a:t>如果字母表</a:t>
            </a:r>
            <a:r>
              <a:rPr lang="en-US" altLang="zh-CN" dirty="0"/>
              <a:t>V={0, 1, 2},</a:t>
            </a:r>
            <a:r>
              <a:rPr lang="zh-CN" altLang="zh-CN" dirty="0"/>
              <a:t>请写出</a:t>
            </a:r>
            <a:r>
              <a:rPr lang="en-US" altLang="zh-CN" dirty="0"/>
              <a:t>V+</a:t>
            </a:r>
            <a:r>
              <a:rPr lang="zh-CN" altLang="zh-CN" dirty="0"/>
              <a:t>和</a:t>
            </a:r>
            <a:r>
              <a:rPr lang="en-US" altLang="zh-CN" dirty="0"/>
              <a:t>V*</a:t>
            </a:r>
            <a:r>
              <a:rPr lang="zh-CN" altLang="zh-CN" dirty="0"/>
              <a:t>。</a:t>
            </a:r>
            <a:endParaRPr lang="en-US" altLang="zh-CN" dirty="0"/>
          </a:p>
        </p:txBody>
      </p:sp>
    </p:spTree>
    <p:extLst>
      <p:ext uri="{BB962C8B-B14F-4D97-AF65-F5344CB8AC3E}">
        <p14:creationId xmlns:p14="http://schemas.microsoft.com/office/powerpoint/2010/main" val="114585517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E3B434-AA73-4EF2-84DE-67FA3FA1FEE1}"/>
              </a:ext>
            </a:extLst>
          </p:cNvPr>
          <p:cNvSpPr>
            <a:spLocks noGrp="1"/>
          </p:cNvSpPr>
          <p:nvPr>
            <p:ph type="title"/>
          </p:nvPr>
        </p:nvSpPr>
        <p:spPr/>
        <p:txBody>
          <a:bodyPr/>
          <a:lstStyle/>
          <a:p>
            <a:r>
              <a:rPr lang="zh-CN" altLang="en-US" dirty="0"/>
              <a:t>练习</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672BD6A-07EF-4AA8-AFC3-8E6A064C9961}"/>
                  </a:ext>
                </a:extLst>
              </p:cNvPr>
              <p:cNvSpPr>
                <a:spLocks noGrp="1"/>
              </p:cNvSpPr>
              <p:nvPr>
                <p:ph idx="1"/>
              </p:nvPr>
            </p:nvSpPr>
            <p:spPr>
              <a:solidFill>
                <a:schemeClr val="bg1"/>
              </a:solidFill>
              <a:ln w="28575">
                <a:solidFill>
                  <a:srgbClr val="9999FF"/>
                </a:solidFill>
              </a:ln>
            </p:spPr>
            <p:txBody>
              <a:bodyPr/>
              <a:lstStyle/>
              <a:p>
                <a:pPr>
                  <a:spcBef>
                    <a:spcPts val="0"/>
                  </a:spcBef>
                </a:pPr>
                <a:r>
                  <a:rPr lang="zh-CN" altLang="en-US" dirty="0">
                    <a:latin typeface="Arial" panose="020B0604020202020204" pitchFamily="34" charset="0"/>
                    <a:cs typeface="Arial" panose="020B0604020202020204" pitchFamily="34" charset="0"/>
                  </a:rPr>
                  <a:t>例：令</a:t>
                </a:r>
                <a:r>
                  <a:rPr lang="en-US" altLang="zh-CN" dirty="0">
                    <a:latin typeface="Arial" panose="020B0604020202020204" pitchFamily="34" charset="0"/>
                    <a:cs typeface="Arial" panose="020B0604020202020204" pitchFamily="34" charset="0"/>
                  </a:rPr>
                  <a:t>L</a:t>
                </a:r>
                <a:r>
                  <a:rPr lang="zh-CN" altLang="en-US" dirty="0">
                    <a:latin typeface="Arial" panose="020B0604020202020204" pitchFamily="34" charset="0"/>
                    <a:cs typeface="Arial" panose="020B0604020202020204" pitchFamily="34" charset="0"/>
                  </a:rPr>
                  <a:t>表示字母的集合</a:t>
                </a:r>
                <a:r>
                  <a:rPr lang="en-US" altLang="zh-CN" dirty="0">
                    <a:latin typeface="Arial" panose="020B0604020202020204" pitchFamily="34" charset="0"/>
                    <a:cs typeface="Arial" panose="020B0604020202020204" pitchFamily="34" charset="0"/>
                  </a:rPr>
                  <a:t>{A,B,…,</a:t>
                </a:r>
                <a:r>
                  <a:rPr lang="en-US" altLang="zh-CN" dirty="0" err="1">
                    <a:latin typeface="Arial" panose="020B0604020202020204" pitchFamily="34" charset="0"/>
                    <a:cs typeface="Arial" panose="020B0604020202020204" pitchFamily="34" charset="0"/>
                  </a:rPr>
                  <a:t>Z,a,b</a:t>
                </a:r>
                <a:r>
                  <a:rPr lang="en-US" altLang="zh-CN" dirty="0">
                    <a:latin typeface="Arial" panose="020B0604020202020204" pitchFamily="34" charset="0"/>
                    <a:cs typeface="Arial" panose="020B0604020202020204" pitchFamily="34" charset="0"/>
                  </a:rPr>
                  <a:t>,…,z}</a:t>
                </a:r>
                <a:r>
                  <a:rPr lang="zh-CN" altLang="en-US" dirty="0">
                    <a:latin typeface="Arial" panose="020B0604020202020204" pitchFamily="34" charset="0"/>
                    <a:cs typeface="Arial" panose="020B0604020202020204" pitchFamily="34" charset="0"/>
                  </a:rPr>
                  <a:t>，令</a:t>
                </a:r>
                <a:r>
                  <a:rPr lang="en-US" altLang="zh-CN" dirty="0">
                    <a:latin typeface="Arial" panose="020B0604020202020204" pitchFamily="34" charset="0"/>
                    <a:cs typeface="Arial" panose="020B0604020202020204" pitchFamily="34" charset="0"/>
                  </a:rPr>
                  <a:t>D</a:t>
                </a:r>
                <a:r>
                  <a:rPr lang="zh-CN" altLang="en-US" dirty="0">
                    <a:latin typeface="Arial" panose="020B0604020202020204" pitchFamily="34" charset="0"/>
                    <a:cs typeface="Arial" panose="020B0604020202020204" pitchFamily="34" charset="0"/>
                  </a:rPr>
                  <a:t>表示数字的集合</a:t>
                </a:r>
                <a:r>
                  <a:rPr lang="en-US" altLang="zh-CN" dirty="0">
                    <a:latin typeface="Arial" panose="020B0604020202020204" pitchFamily="34" charset="0"/>
                    <a:cs typeface="Arial" panose="020B0604020202020204" pitchFamily="34" charset="0"/>
                  </a:rPr>
                  <a:t>{0,1,…,9}</a:t>
                </a:r>
                <a:r>
                  <a:rPr lang="zh-CN" altLang="en-US" dirty="0">
                    <a:latin typeface="Arial" panose="020B0604020202020204" pitchFamily="34" charset="0"/>
                    <a:cs typeface="Arial" panose="020B0604020202020204" pitchFamily="34" charset="0"/>
                  </a:rPr>
                  <a:t>，下面是一些从</a:t>
                </a:r>
                <a:r>
                  <a:rPr lang="en-US" altLang="zh-CN" dirty="0">
                    <a:latin typeface="Arial" panose="020B0604020202020204" pitchFamily="34" charset="0"/>
                    <a:cs typeface="Arial" panose="020B0604020202020204" pitchFamily="34" charset="0"/>
                  </a:rPr>
                  <a:t>L</a:t>
                </a:r>
                <a:r>
                  <a:rPr lang="zh-CN" altLang="en-US" dirty="0">
                    <a:latin typeface="Arial" panose="020B0604020202020204" pitchFamily="34" charset="0"/>
                    <a:cs typeface="Arial" panose="020B0604020202020204" pitchFamily="34" charset="0"/>
                  </a:rPr>
                  <a:t>和</a:t>
                </a:r>
                <a:r>
                  <a:rPr lang="en-US" altLang="zh-CN" dirty="0">
                    <a:latin typeface="Arial" panose="020B0604020202020204" pitchFamily="34" charset="0"/>
                    <a:cs typeface="Arial" panose="020B0604020202020204" pitchFamily="34" charset="0"/>
                  </a:rPr>
                  <a:t>D</a:t>
                </a:r>
                <a:r>
                  <a:rPr lang="zh-CN" altLang="en-US" dirty="0">
                    <a:latin typeface="Arial" panose="020B0604020202020204" pitchFamily="34" charset="0"/>
                    <a:cs typeface="Arial" panose="020B0604020202020204" pitchFamily="34" charset="0"/>
                  </a:rPr>
                  <a:t>构造的新语言，试着写出语言集合：</a:t>
                </a:r>
                <a:endParaRPr lang="en-US" altLang="zh-CN" dirty="0">
                  <a:latin typeface="Arial" panose="020B0604020202020204" pitchFamily="34" charset="0"/>
                  <a:cs typeface="Arial" panose="020B0604020202020204" pitchFamily="34" charset="0"/>
                </a:endParaRPr>
              </a:p>
              <a:p>
                <a:pPr lvl="1">
                  <a:lnSpc>
                    <a:spcPct val="150000"/>
                  </a:lnSpc>
                  <a:spcBef>
                    <a:spcPts val="0"/>
                  </a:spcBef>
                </a:pPr>
                <a:r>
                  <a:rPr lang="en-US" altLang="zh-CN" dirty="0">
                    <a:latin typeface="Arial" panose="020B0604020202020204" pitchFamily="34" charset="0"/>
                    <a:cs typeface="Arial" panose="020B0604020202020204" pitchFamily="34" charset="0"/>
                  </a:rPr>
                  <a:t>L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latin typeface="Arial" panose="020B0604020202020204" pitchFamily="34" charset="0"/>
                    <a:cs typeface="Arial" panose="020B0604020202020204" pitchFamily="34" charset="0"/>
                  </a:rPr>
                  <a:t> D </a:t>
                </a:r>
              </a:p>
              <a:p>
                <a:pPr lvl="1">
                  <a:lnSpc>
                    <a:spcPct val="150000"/>
                  </a:lnSpc>
                  <a:spcBef>
                    <a:spcPts val="0"/>
                  </a:spcBef>
                </a:pPr>
                <a:r>
                  <a:rPr lang="en-US" altLang="zh-CN" dirty="0">
                    <a:latin typeface="Arial" panose="020B0604020202020204" pitchFamily="34" charset="0"/>
                    <a:cs typeface="Arial" panose="020B0604020202020204" pitchFamily="34" charset="0"/>
                  </a:rPr>
                  <a:t>LD</a:t>
                </a:r>
              </a:p>
              <a:p>
                <a:pPr lvl="1">
                  <a:lnSpc>
                    <a:spcPct val="150000"/>
                  </a:lnSpc>
                  <a:spcBef>
                    <a:spcPts val="0"/>
                  </a:spcBef>
                </a:pPr>
                <a:r>
                  <a:rPr lang="en-US" altLang="zh-CN" dirty="0" err="1">
                    <a:latin typeface="Arial" panose="020B0604020202020204" pitchFamily="34" charset="0"/>
                    <a:cs typeface="Arial" panose="020B0604020202020204" pitchFamily="34" charset="0"/>
                  </a:rPr>
                  <a:t>L</a:t>
                </a:r>
                <a:r>
                  <a:rPr lang="en-US" altLang="zh-CN" baseline="30000" dirty="0" err="1">
                    <a:latin typeface="Arial" panose="020B0604020202020204" pitchFamily="34" charset="0"/>
                    <a:cs typeface="Arial" panose="020B0604020202020204" pitchFamily="34" charset="0"/>
                  </a:rPr>
                  <a:t>4</a:t>
                </a:r>
                <a:r>
                  <a:rPr lang="en-US" altLang="zh-CN" baseline="30000"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   </a:t>
                </a:r>
                <a:endParaRPr lang="en-US" altLang="zh-CN" baseline="30000" dirty="0">
                  <a:latin typeface="Arial" panose="020B0604020202020204" pitchFamily="34" charset="0"/>
                  <a:cs typeface="Arial" panose="020B0604020202020204" pitchFamily="34" charset="0"/>
                </a:endParaRPr>
              </a:p>
              <a:p>
                <a:pPr lvl="1">
                  <a:lnSpc>
                    <a:spcPct val="150000"/>
                  </a:lnSpc>
                  <a:spcBef>
                    <a:spcPts val="0"/>
                  </a:spcBef>
                </a:pPr>
                <a:r>
                  <a:rPr lang="en-US" altLang="zh-CN" dirty="0">
                    <a:latin typeface="Arial" panose="020B0604020202020204" pitchFamily="34" charset="0"/>
                    <a:cs typeface="Arial" panose="020B0604020202020204" pitchFamily="34" charset="0"/>
                  </a:rPr>
                  <a:t>L</a:t>
                </a:r>
                <a:r>
                  <a:rPr lang="zh-CN" altLang="en-US" dirty="0">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a:p>
                <a:pPr lvl="1">
                  <a:lnSpc>
                    <a:spcPct val="150000"/>
                  </a:lnSpc>
                  <a:spcBef>
                    <a:spcPts val="0"/>
                  </a:spcBef>
                </a:pPr>
                <a:r>
                  <a:rPr lang="en-US" altLang="zh-CN" dirty="0">
                    <a:latin typeface="Arial" panose="020B0604020202020204" pitchFamily="34" charset="0"/>
                    <a:cs typeface="Arial" panose="020B0604020202020204" pitchFamily="34" charset="0"/>
                  </a:rPr>
                  <a:t>L(L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latin typeface="Arial" panose="020B0604020202020204" pitchFamily="34" charset="0"/>
                    <a:cs typeface="Arial" panose="020B0604020202020204" pitchFamily="34" charset="0"/>
                  </a:rPr>
                  <a:t> D)*</a:t>
                </a:r>
              </a:p>
              <a:p>
                <a:pPr lvl="1">
                  <a:lnSpc>
                    <a:spcPct val="150000"/>
                  </a:lnSpc>
                  <a:spcBef>
                    <a:spcPts val="0"/>
                  </a:spcBef>
                </a:pPr>
                <a:r>
                  <a:rPr lang="en-US" altLang="zh-CN" dirty="0">
                    <a:latin typeface="Arial" panose="020B0604020202020204" pitchFamily="34" charset="0"/>
                    <a:cs typeface="Arial" panose="020B0604020202020204" pitchFamily="34" charset="0"/>
                  </a:rPr>
                  <a:t>D</a:t>
                </a:r>
                <a:r>
                  <a:rPr lang="en-US" altLang="zh-CN" baseline="30000" dirty="0">
                    <a:latin typeface="Arial" panose="020B0604020202020204" pitchFamily="34" charset="0"/>
                    <a:cs typeface="Arial" panose="020B0604020202020204" pitchFamily="34" charset="0"/>
                  </a:rPr>
                  <a:t>+</a:t>
                </a:r>
                <a:endParaRPr lang="zh-CN" altLang="en-US" baseline="30000" dirty="0">
                  <a:latin typeface="Arial" panose="020B0604020202020204" pitchFamily="34" charset="0"/>
                  <a:cs typeface="Arial" panose="020B0604020202020204" pitchFamily="34" charset="0"/>
                </a:endParaRPr>
              </a:p>
            </p:txBody>
          </p:sp>
        </mc:Choice>
        <mc:Fallback xmlns="">
          <p:sp>
            <p:nvSpPr>
              <p:cNvPr id="3" name="内容占位符 2">
                <a:extLst>
                  <a:ext uri="{FF2B5EF4-FFF2-40B4-BE49-F238E27FC236}">
                    <a16:creationId xmlns:a16="http://schemas.microsoft.com/office/drawing/2014/main" id="{0672BD6A-07EF-4AA8-AFC3-8E6A064C9961}"/>
                  </a:ext>
                </a:extLst>
              </p:cNvPr>
              <p:cNvSpPr>
                <a:spLocks noGrp="1" noRot="1" noChangeAspect="1" noMove="1" noResize="1" noEditPoints="1" noAdjustHandles="1" noChangeArrowheads="1" noChangeShapeType="1" noTextEdit="1"/>
              </p:cNvSpPr>
              <p:nvPr>
                <p:ph idx="1"/>
              </p:nvPr>
            </p:nvSpPr>
            <p:spPr>
              <a:blipFill>
                <a:blip r:embed="rId2"/>
                <a:stretch>
                  <a:fillRect l="-1107" t="-1297" r="-295" b="-2830"/>
                </a:stretch>
              </a:blipFill>
              <a:ln w="28575">
                <a:solidFill>
                  <a:srgbClr val="9999FF"/>
                </a:solidFill>
              </a:ln>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5C06BF9B-393D-4B9D-BDD4-A111B146A069}"/>
              </a:ext>
            </a:extLst>
          </p:cNvPr>
          <p:cNvSpPr/>
          <p:nvPr/>
        </p:nvSpPr>
        <p:spPr bwMode="auto">
          <a:xfrm>
            <a:off x="2555776" y="2724919"/>
            <a:ext cx="5688632" cy="504056"/>
          </a:xfrm>
          <a:prstGeom prst="rect">
            <a:avLst/>
          </a:prstGeom>
          <a:solidFill>
            <a:schemeClr val="bg1"/>
          </a:solidFill>
          <a:ln w="28575" cap="flat" cmpd="sng" algn="ctr">
            <a:solidFill>
              <a:srgbClr val="9999FF"/>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r>
              <a:rPr lang="en-US" altLang="zh-CN" sz="2400" b="1" dirty="0">
                <a:latin typeface="Arial" panose="020B0604020202020204" pitchFamily="34" charset="0"/>
                <a:cs typeface="Arial" panose="020B0604020202020204" pitchFamily="34" charset="0"/>
              </a:rPr>
              <a:t>{</a:t>
            </a:r>
            <a:r>
              <a:rPr lang="en-US" altLang="zh-CN" sz="2400" b="1" dirty="0" err="1">
                <a:latin typeface="Arial" panose="020B0604020202020204" pitchFamily="34" charset="0"/>
                <a:cs typeface="Arial" panose="020B0604020202020204" pitchFamily="34" charset="0"/>
              </a:rPr>
              <a:t>A,B</a:t>
            </a:r>
            <a:r>
              <a:rPr lang="en-US" altLang="zh-CN" sz="2400" b="1" dirty="0">
                <a:latin typeface="Arial" panose="020B0604020202020204" pitchFamily="34" charset="0"/>
                <a:cs typeface="Arial" panose="020B0604020202020204" pitchFamily="34" charset="0"/>
              </a:rPr>
              <a:t>,…,</a:t>
            </a:r>
            <a:r>
              <a:rPr lang="en-US" altLang="zh-CN" sz="2400" b="1" dirty="0" err="1">
                <a:latin typeface="Arial" panose="020B0604020202020204" pitchFamily="34" charset="0"/>
                <a:cs typeface="Arial" panose="020B0604020202020204" pitchFamily="34" charset="0"/>
              </a:rPr>
              <a:t>Z,a,b</a:t>
            </a:r>
            <a:r>
              <a:rPr lang="en-US" altLang="zh-CN" sz="2400" b="1" dirty="0">
                <a:latin typeface="Arial" panose="020B0604020202020204" pitchFamily="34" charset="0"/>
                <a:cs typeface="Arial" panose="020B0604020202020204" pitchFamily="34" charset="0"/>
              </a:rPr>
              <a:t>,…,z, 0,1,…,9}</a:t>
            </a:r>
          </a:p>
        </p:txBody>
      </p:sp>
      <p:sp>
        <p:nvSpPr>
          <p:cNvPr id="5" name="矩形 4">
            <a:extLst>
              <a:ext uri="{FF2B5EF4-FFF2-40B4-BE49-F238E27FC236}">
                <a16:creationId xmlns:a16="http://schemas.microsoft.com/office/drawing/2014/main" id="{5D8D0E62-5C99-4706-BFA7-92227A2A375A}"/>
              </a:ext>
            </a:extLst>
          </p:cNvPr>
          <p:cNvSpPr/>
          <p:nvPr/>
        </p:nvSpPr>
        <p:spPr bwMode="auto">
          <a:xfrm>
            <a:off x="2555776" y="3376998"/>
            <a:ext cx="5688632" cy="504056"/>
          </a:xfrm>
          <a:prstGeom prst="rect">
            <a:avLst/>
          </a:prstGeom>
          <a:solidFill>
            <a:schemeClr val="bg1"/>
          </a:solidFill>
          <a:ln w="28575" cap="flat" cmpd="sng" algn="ctr">
            <a:solidFill>
              <a:srgbClr val="9999FF"/>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r>
              <a:rPr lang="zh-CN" altLang="en-US" sz="2400" b="1" dirty="0">
                <a:latin typeface="微软雅黑" panose="020B0503020204020204" pitchFamily="34" charset="-122"/>
                <a:ea typeface="微软雅黑" panose="020B0503020204020204" pitchFamily="34" charset="-122"/>
                <a:cs typeface="Arial" panose="020B0604020202020204" pitchFamily="34" charset="0"/>
              </a:rPr>
              <a:t>一个字母后面跟一个数字构成的所有的串</a:t>
            </a:r>
            <a:endParaRPr lang="en-US" altLang="zh-CN" sz="24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矩形 6">
            <a:extLst>
              <a:ext uri="{FF2B5EF4-FFF2-40B4-BE49-F238E27FC236}">
                <a16:creationId xmlns:a16="http://schemas.microsoft.com/office/drawing/2014/main" id="{844472A3-7D80-461D-9D83-4711A652F32E}"/>
              </a:ext>
            </a:extLst>
          </p:cNvPr>
          <p:cNvSpPr/>
          <p:nvPr/>
        </p:nvSpPr>
        <p:spPr bwMode="auto">
          <a:xfrm>
            <a:off x="2555776" y="4024479"/>
            <a:ext cx="5688632" cy="504056"/>
          </a:xfrm>
          <a:prstGeom prst="rect">
            <a:avLst/>
          </a:prstGeom>
          <a:solidFill>
            <a:schemeClr val="bg1"/>
          </a:solidFill>
          <a:ln w="28575" cap="flat" cmpd="sng" algn="ctr">
            <a:solidFill>
              <a:srgbClr val="9999FF"/>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r>
              <a:rPr lang="zh-CN" altLang="en-US" sz="2400" b="1" dirty="0">
                <a:latin typeface="微软雅黑" panose="020B0503020204020204" pitchFamily="34" charset="-122"/>
                <a:ea typeface="微软雅黑" panose="020B0503020204020204" pitchFamily="34" charset="-122"/>
                <a:cs typeface="Arial" panose="020B0604020202020204" pitchFamily="34" charset="0"/>
              </a:rPr>
              <a:t>任意字母构成的长度为</a:t>
            </a:r>
            <a:r>
              <a:rPr lang="en-US" altLang="zh-CN" sz="2400" b="1" dirty="0">
                <a:latin typeface="微软雅黑" panose="020B0503020204020204" pitchFamily="34" charset="-122"/>
                <a:ea typeface="微软雅黑" panose="020B0503020204020204" pitchFamily="34" charset="-122"/>
                <a:cs typeface="Arial" panose="020B0604020202020204" pitchFamily="34" charset="0"/>
              </a:rPr>
              <a:t>4</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的所有的串</a:t>
            </a:r>
            <a:endParaRPr lang="en-US" altLang="zh-CN" sz="24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矩形 7">
            <a:extLst>
              <a:ext uri="{FF2B5EF4-FFF2-40B4-BE49-F238E27FC236}">
                <a16:creationId xmlns:a16="http://schemas.microsoft.com/office/drawing/2014/main" id="{759676FF-8970-48D5-8A81-9E6BCBC654CC}"/>
              </a:ext>
            </a:extLst>
          </p:cNvPr>
          <p:cNvSpPr/>
          <p:nvPr/>
        </p:nvSpPr>
        <p:spPr bwMode="auto">
          <a:xfrm>
            <a:off x="2555776" y="4656734"/>
            <a:ext cx="5688632" cy="504056"/>
          </a:xfrm>
          <a:prstGeom prst="rect">
            <a:avLst/>
          </a:prstGeom>
          <a:solidFill>
            <a:schemeClr val="bg1"/>
          </a:solidFill>
          <a:ln w="28575" cap="flat" cmpd="sng" algn="ctr">
            <a:solidFill>
              <a:srgbClr val="9999FF"/>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r>
              <a:rPr lang="zh-CN" altLang="en-US" sz="2400" b="1" dirty="0">
                <a:latin typeface="微软雅黑" panose="020B0503020204020204" pitchFamily="34" charset="-122"/>
                <a:ea typeface="微软雅黑" panose="020B0503020204020204" pitchFamily="34" charset="-122"/>
                <a:cs typeface="Arial" panose="020B0604020202020204" pitchFamily="34" charset="0"/>
              </a:rPr>
              <a:t>任意字母构成的任意长度的所有的串</a:t>
            </a:r>
            <a:endParaRPr lang="en-US" altLang="zh-CN" sz="24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矩形 8">
            <a:extLst>
              <a:ext uri="{FF2B5EF4-FFF2-40B4-BE49-F238E27FC236}">
                <a16:creationId xmlns:a16="http://schemas.microsoft.com/office/drawing/2014/main" id="{848F25FD-8B29-4EFF-AADD-DC53712582AE}"/>
              </a:ext>
            </a:extLst>
          </p:cNvPr>
          <p:cNvSpPr/>
          <p:nvPr/>
        </p:nvSpPr>
        <p:spPr bwMode="auto">
          <a:xfrm>
            <a:off x="2915816" y="5288989"/>
            <a:ext cx="5688632" cy="504056"/>
          </a:xfrm>
          <a:prstGeom prst="rect">
            <a:avLst/>
          </a:prstGeom>
          <a:solidFill>
            <a:schemeClr val="bg1"/>
          </a:solidFill>
          <a:ln w="28575" cap="flat" cmpd="sng" algn="ctr">
            <a:solidFill>
              <a:srgbClr val="9999FF"/>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r>
              <a:rPr lang="zh-CN" altLang="en-US" sz="2400" b="1" dirty="0">
                <a:latin typeface="微软雅黑" panose="020B0503020204020204" pitchFamily="34" charset="-122"/>
                <a:ea typeface="微软雅黑" panose="020B0503020204020204" pitchFamily="34" charset="-122"/>
                <a:cs typeface="Arial" panose="020B0604020202020204" pitchFamily="34" charset="0"/>
              </a:rPr>
              <a:t>以字母开头的字母和数字组成的所有的串</a:t>
            </a:r>
            <a:endParaRPr lang="en-US" altLang="zh-CN" sz="24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矩形 9">
            <a:extLst>
              <a:ext uri="{FF2B5EF4-FFF2-40B4-BE49-F238E27FC236}">
                <a16:creationId xmlns:a16="http://schemas.microsoft.com/office/drawing/2014/main" id="{AD85AF11-28E0-4DE7-B52B-614C63642A1F}"/>
              </a:ext>
            </a:extLst>
          </p:cNvPr>
          <p:cNvSpPr/>
          <p:nvPr/>
        </p:nvSpPr>
        <p:spPr bwMode="auto">
          <a:xfrm>
            <a:off x="2555776" y="5936470"/>
            <a:ext cx="5688632" cy="504056"/>
          </a:xfrm>
          <a:prstGeom prst="rect">
            <a:avLst/>
          </a:prstGeom>
          <a:solidFill>
            <a:schemeClr val="bg1"/>
          </a:solidFill>
          <a:ln w="28575" cap="flat" cmpd="sng" algn="ctr">
            <a:solidFill>
              <a:srgbClr val="9999FF"/>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r>
              <a:rPr lang="zh-CN" altLang="en-US" sz="2400" b="1" dirty="0">
                <a:latin typeface="微软雅黑" panose="020B0503020204020204" pitchFamily="34" charset="-122"/>
                <a:ea typeface="微软雅黑" panose="020B0503020204020204" pitchFamily="34" charset="-122"/>
                <a:cs typeface="Arial" panose="020B0604020202020204" pitchFamily="34" charset="0"/>
              </a:rPr>
              <a:t>任意数字组成的所有非空串</a:t>
            </a:r>
            <a:endParaRPr lang="en-US" altLang="zh-CN" sz="2400" b="1" dirty="0">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6367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dirty="0">
                <a:latin typeface="宋体" pitchFamily="2" charset="-122"/>
              </a:rPr>
              <a:t>正</a:t>
            </a:r>
            <a:r>
              <a:rPr lang="zh-CN" altLang="en-US" noProof="1">
                <a:latin typeface="黑体" pitchFamily="2" charset="-122"/>
              </a:rPr>
              <a:t>则表达</a:t>
            </a:r>
            <a:r>
              <a:rPr lang="zh-CN" altLang="en-US" dirty="0">
                <a:latin typeface="宋体" pitchFamily="2" charset="-122"/>
              </a:rPr>
              <a:t>式和正</a:t>
            </a:r>
            <a:r>
              <a:rPr lang="zh-CN" altLang="en-US" noProof="1">
                <a:latin typeface="黑体" pitchFamily="2" charset="-122"/>
              </a:rPr>
              <a:t>则</a:t>
            </a:r>
            <a:r>
              <a:rPr lang="zh-CN" altLang="en-US" dirty="0">
                <a:latin typeface="宋体" pitchFamily="2" charset="-122"/>
              </a:rPr>
              <a:t>集</a:t>
            </a:r>
          </a:p>
        </p:txBody>
      </p:sp>
      <p:sp>
        <p:nvSpPr>
          <p:cNvPr id="34819" name="Rectangle 3"/>
          <p:cNvSpPr>
            <a:spLocks noGrp="1" noChangeArrowheads="1"/>
          </p:cNvSpPr>
          <p:nvPr>
            <p:ph idx="1"/>
          </p:nvPr>
        </p:nvSpPr>
        <p:spPr>
          <a:solidFill>
            <a:schemeClr val="bg1"/>
          </a:solidFill>
          <a:ln w="28575">
            <a:solidFill>
              <a:srgbClr val="9999FF"/>
            </a:solidFill>
          </a:ln>
        </p:spPr>
        <p:txBody>
          <a:bodyPr/>
          <a:lstStyle/>
          <a:p>
            <a:pPr eaLnBrk="1" hangingPunct="1">
              <a:lnSpc>
                <a:spcPct val="150000"/>
              </a:lnSpc>
            </a:pPr>
            <a:r>
              <a:rPr lang="zh-CN" altLang="en-US" dirty="0">
                <a:solidFill>
                  <a:srgbClr val="FF0000"/>
                </a:solidFill>
                <a:latin typeface="Arial" panose="020B0604020202020204" pitchFamily="34" charset="0"/>
                <a:cs typeface="Arial" panose="020B0604020202020204" pitchFamily="34" charset="0"/>
              </a:rPr>
              <a:t>正则表达式</a:t>
            </a:r>
            <a:r>
              <a:rPr lang="en-US" altLang="zh-CN" dirty="0">
                <a:latin typeface="Arial" panose="020B0604020202020204" pitchFamily="34" charset="0"/>
                <a:cs typeface="Arial" panose="020B0604020202020204" pitchFamily="34" charset="0"/>
              </a:rPr>
              <a:t>(</a:t>
            </a:r>
            <a:r>
              <a:rPr lang="en-US" altLang="zh-CN" i="1" dirty="0">
                <a:latin typeface="Arial" panose="020B0604020202020204" pitchFamily="34" charset="0"/>
                <a:cs typeface="Arial" panose="020B0604020202020204" pitchFamily="34" charset="0"/>
              </a:rPr>
              <a:t>Regular Expression</a:t>
            </a:r>
            <a:r>
              <a:rPr lang="zh-CN" altLang="en-US" dirty="0">
                <a:latin typeface="Arial" panose="020B0604020202020204" pitchFamily="34" charset="0"/>
                <a:cs typeface="Arial" panose="020B0604020202020204" pitchFamily="34" charset="0"/>
              </a:rPr>
              <a:t>， </a:t>
            </a:r>
            <a:r>
              <a:rPr lang="en-US" altLang="zh-CN" i="1" dirty="0">
                <a:latin typeface="Arial" panose="020B0604020202020204" pitchFamily="34" charset="0"/>
                <a:cs typeface="Arial" panose="020B0604020202020204" pitchFamily="34" charset="0"/>
              </a:rPr>
              <a:t>RE </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是一种用来描述</a:t>
            </a:r>
            <a:r>
              <a:rPr lang="zh-CN" altLang="en-US" dirty="0">
                <a:solidFill>
                  <a:srgbClr val="FF0000"/>
                </a:solidFill>
                <a:latin typeface="Arial" panose="020B0604020202020204" pitchFamily="34" charset="0"/>
                <a:cs typeface="Arial" panose="020B0604020202020204" pitchFamily="34" charset="0"/>
              </a:rPr>
              <a:t>正则语言</a:t>
            </a:r>
            <a:r>
              <a:rPr lang="zh-CN" altLang="en-US" dirty="0">
                <a:latin typeface="Arial" panose="020B0604020202020204" pitchFamily="34" charset="0"/>
                <a:cs typeface="Arial" panose="020B0604020202020204" pitchFamily="34" charset="0"/>
              </a:rPr>
              <a:t>的更紧凑的数学表示方法。</a:t>
            </a:r>
            <a:endParaRPr lang="en-US" altLang="zh-CN" dirty="0">
              <a:latin typeface="Arial" panose="020B0604020202020204" pitchFamily="34" charset="0"/>
              <a:cs typeface="Arial" panose="020B0604020202020204" pitchFamily="34" charset="0"/>
            </a:endParaRPr>
          </a:p>
          <a:p>
            <a:pPr eaLnBrk="1" hangingPunct="1">
              <a:lnSpc>
                <a:spcPct val="150000"/>
              </a:lnSpc>
            </a:pPr>
            <a:r>
              <a:rPr lang="zh-CN" altLang="en-US" dirty="0">
                <a:latin typeface="Arial" panose="020B0604020202020204" pitchFamily="34" charset="0"/>
                <a:cs typeface="Arial" panose="020B0604020202020204" pitchFamily="34" charset="0"/>
              </a:rPr>
              <a:t>一个字集合是</a:t>
            </a:r>
            <a:r>
              <a:rPr lang="zh-CN" altLang="en-US" dirty="0">
                <a:solidFill>
                  <a:srgbClr val="FF0000"/>
                </a:solidFill>
                <a:latin typeface="Arial" panose="020B0604020202020204" pitchFamily="34" charset="0"/>
                <a:cs typeface="Arial" panose="020B0604020202020204" pitchFamily="34" charset="0"/>
              </a:rPr>
              <a:t>正</a:t>
            </a:r>
            <a:r>
              <a:rPr lang="zh-CN" altLang="en-US" noProof="1">
                <a:solidFill>
                  <a:srgbClr val="FF0000"/>
                </a:solidFill>
                <a:latin typeface="Arial" panose="020B0604020202020204" pitchFamily="34" charset="0"/>
                <a:cs typeface="Arial" panose="020B0604020202020204" pitchFamily="34" charset="0"/>
              </a:rPr>
              <a:t>则</a:t>
            </a:r>
            <a:r>
              <a:rPr lang="zh-CN" altLang="en-US" dirty="0">
                <a:solidFill>
                  <a:srgbClr val="FF0000"/>
                </a:solidFill>
                <a:latin typeface="Arial" panose="020B0604020202020204" pitchFamily="34" charset="0"/>
                <a:cs typeface="Arial" panose="020B0604020202020204" pitchFamily="34" charset="0"/>
              </a:rPr>
              <a:t>集</a:t>
            </a:r>
            <a:r>
              <a:rPr lang="zh-CN" altLang="en-US" dirty="0">
                <a:latin typeface="Arial" panose="020B0604020202020204" pitchFamily="34" charset="0"/>
                <a:cs typeface="Arial" panose="020B0604020202020204" pitchFamily="34" charset="0"/>
              </a:rPr>
              <a:t>当且仅当它能用</a:t>
            </a:r>
            <a:r>
              <a:rPr lang="zh-CN" altLang="en-US" dirty="0">
                <a:solidFill>
                  <a:srgbClr val="FF0000"/>
                </a:solidFill>
                <a:latin typeface="Arial" panose="020B0604020202020204" pitchFamily="34" charset="0"/>
                <a:cs typeface="Arial" panose="020B0604020202020204" pitchFamily="34" charset="0"/>
              </a:rPr>
              <a:t>正</a:t>
            </a:r>
            <a:r>
              <a:rPr lang="zh-CN" altLang="en-US" noProof="1">
                <a:solidFill>
                  <a:srgbClr val="FF0000"/>
                </a:solidFill>
                <a:latin typeface="Arial" panose="020B0604020202020204" pitchFamily="34" charset="0"/>
                <a:cs typeface="Arial" panose="020B0604020202020204" pitchFamily="34" charset="0"/>
              </a:rPr>
              <a:t>则</a:t>
            </a:r>
            <a:r>
              <a:rPr lang="zh-CN" altLang="en-US" dirty="0">
                <a:solidFill>
                  <a:srgbClr val="FF0000"/>
                </a:solidFill>
                <a:latin typeface="Arial" panose="020B0604020202020204" pitchFamily="34" charset="0"/>
                <a:cs typeface="Arial" panose="020B0604020202020204" pitchFamily="34" charset="0"/>
              </a:rPr>
              <a:t>式</a:t>
            </a:r>
            <a:r>
              <a:rPr lang="zh-CN" altLang="en-US" dirty="0">
                <a:latin typeface="Arial" panose="020B0604020202020204" pitchFamily="34" charset="0"/>
                <a:cs typeface="Arial" panose="020B0604020202020204" pitchFamily="34" charset="0"/>
              </a:rPr>
              <a:t>表示。</a:t>
            </a:r>
            <a:endParaRPr lang="en-US" altLang="zh-CN" dirty="0">
              <a:latin typeface="Arial" panose="020B0604020202020204" pitchFamily="34" charset="0"/>
              <a:cs typeface="Arial" panose="020B0604020202020204" pitchFamily="34" charset="0"/>
            </a:endParaRPr>
          </a:p>
          <a:p>
            <a:pPr eaLnBrk="1" hangingPunct="1">
              <a:lnSpc>
                <a:spcPct val="150000"/>
              </a:lnSpc>
            </a:pPr>
            <a:r>
              <a:rPr lang="zh-CN" altLang="en-US" dirty="0">
                <a:latin typeface="Arial" panose="020B0604020202020204" pitchFamily="34" charset="0"/>
                <a:cs typeface="Arial" panose="020B0604020202020204" pitchFamily="34" charset="0"/>
              </a:rPr>
              <a:t>一个正则表达式能表示的正则集称为它能描述的</a:t>
            </a:r>
            <a:r>
              <a:rPr lang="zh-CN" altLang="en-US" dirty="0">
                <a:solidFill>
                  <a:srgbClr val="FF0000"/>
                </a:solidFill>
                <a:latin typeface="Arial" panose="020B0604020202020204" pitchFamily="34" charset="0"/>
                <a:cs typeface="Arial" panose="020B0604020202020204" pitchFamily="34" charset="0"/>
              </a:rPr>
              <a:t>语言</a:t>
            </a:r>
            <a:r>
              <a:rPr lang="zh-CN" altLang="en-US" dirty="0">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a:p>
            <a:pPr eaLnBrk="1" hangingPunct="1">
              <a:lnSpc>
                <a:spcPct val="150000"/>
              </a:lnSpc>
            </a:pPr>
            <a:r>
              <a:rPr lang="zh-CN" altLang="en-US" dirty="0">
                <a:latin typeface="Arial" panose="020B0604020202020204" pitchFamily="34" charset="0"/>
                <a:cs typeface="Arial" panose="020B0604020202020204" pitchFamily="34" charset="0"/>
              </a:rPr>
              <a:t>编程语言的词法基本上都可以用正则表达式描述。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4819">
                                            <p:txEl>
                                              <p:pRg st="2" end="2"/>
                                            </p:txEl>
                                          </p:spTgt>
                                        </p:tgtEl>
                                        <p:attrNameLst>
                                          <p:attrName>style.visibility</p:attrName>
                                        </p:attrNameLst>
                                      </p:cBhvr>
                                      <p:to>
                                        <p:strVal val="visible"/>
                                      </p:to>
                                    </p:set>
                                    <p:animEffect transition="in" filter="fade">
                                      <p:cBhvr>
                                        <p:cTn id="7" dur="1000"/>
                                        <p:tgtEl>
                                          <p:spTgt spid="34819">
                                            <p:txEl>
                                              <p:pRg st="2" end="2"/>
                                            </p:txEl>
                                          </p:spTgt>
                                        </p:tgtEl>
                                      </p:cBhvr>
                                    </p:animEffect>
                                    <p:anim calcmode="lin" valueType="num">
                                      <p:cBhvr>
                                        <p:cTn id="8" dur="1000" fill="hold"/>
                                        <p:tgtEl>
                                          <p:spTgt spid="34819">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48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4819">
                                            <p:txEl>
                                              <p:pRg st="3" end="3"/>
                                            </p:txEl>
                                          </p:spTgt>
                                        </p:tgtEl>
                                        <p:attrNameLst>
                                          <p:attrName>style.visibility</p:attrName>
                                        </p:attrNameLst>
                                      </p:cBhvr>
                                      <p:to>
                                        <p:strVal val="visible"/>
                                      </p:to>
                                    </p:set>
                                    <p:animEffect transition="in" filter="fade">
                                      <p:cBhvr>
                                        <p:cTn id="14" dur="1000"/>
                                        <p:tgtEl>
                                          <p:spTgt spid="34819">
                                            <p:txEl>
                                              <p:pRg st="3" end="3"/>
                                            </p:txEl>
                                          </p:spTgt>
                                        </p:tgtEl>
                                      </p:cBhvr>
                                    </p:animEffect>
                                    <p:anim calcmode="lin" valueType="num">
                                      <p:cBhvr>
                                        <p:cTn id="15" dur="1000" fill="hold"/>
                                        <p:tgtEl>
                                          <p:spTgt spid="34819">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481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CBF3FA6-D271-4A73-AA33-3C4906FB7BA0}"/>
              </a:ext>
            </a:extLst>
          </p:cNvPr>
          <p:cNvSpPr>
            <a:spLocks noGrp="1" noChangeArrowheads="1"/>
          </p:cNvSpPr>
          <p:nvPr>
            <p:ph type="title"/>
          </p:nvPr>
        </p:nvSpPr>
        <p:spPr/>
        <p:txBody>
          <a:bodyPr/>
          <a:lstStyle/>
          <a:p>
            <a:pPr eaLnBrk="1" hangingPunct="1"/>
            <a:r>
              <a:rPr lang="zh-CN" altLang="en-US" dirty="0">
                <a:latin typeface="宋体" pitchFamily="2" charset="-122"/>
              </a:rPr>
              <a:t>正</a:t>
            </a:r>
            <a:r>
              <a:rPr lang="zh-CN" altLang="en-US" noProof="1">
                <a:latin typeface="黑体" pitchFamily="2" charset="-122"/>
              </a:rPr>
              <a:t>则表达</a:t>
            </a:r>
            <a:r>
              <a:rPr lang="zh-CN" altLang="en-US" dirty="0">
                <a:latin typeface="宋体" pitchFamily="2" charset="-122"/>
              </a:rPr>
              <a:t>式和正</a:t>
            </a:r>
            <a:r>
              <a:rPr lang="zh-CN" altLang="en-US" noProof="1">
                <a:latin typeface="黑体" pitchFamily="2" charset="-122"/>
              </a:rPr>
              <a:t>则</a:t>
            </a:r>
            <a:r>
              <a:rPr lang="zh-CN" altLang="en-US" dirty="0">
                <a:latin typeface="宋体" pitchFamily="2" charset="-122"/>
              </a:rPr>
              <a:t>集</a:t>
            </a:r>
          </a:p>
        </p:txBody>
      </p:sp>
      <p:sp>
        <p:nvSpPr>
          <p:cNvPr id="35843" name="Rectangle 3"/>
          <p:cNvSpPr>
            <a:spLocks noGrp="1" noChangeArrowheads="1"/>
          </p:cNvSpPr>
          <p:nvPr>
            <p:ph idx="1"/>
          </p:nvPr>
        </p:nvSpPr>
        <p:spPr>
          <a:solidFill>
            <a:schemeClr val="bg1"/>
          </a:solidFill>
          <a:ln w="28575">
            <a:solidFill>
              <a:srgbClr val="9999FF"/>
            </a:solidFill>
          </a:ln>
        </p:spPr>
        <p:txBody>
          <a:bodyPr/>
          <a:lstStyle/>
          <a:p>
            <a:pPr eaLnBrk="1" hangingPunct="1">
              <a:lnSpc>
                <a:spcPct val="150000"/>
              </a:lnSpc>
            </a:pPr>
            <a:r>
              <a:rPr lang="zh-CN" altLang="en-US" dirty="0">
                <a:latin typeface="Arial" panose="020B0604020202020204" pitchFamily="34" charset="0"/>
                <a:cs typeface="Arial" panose="020B0604020202020204" pitchFamily="34" charset="0"/>
              </a:rPr>
              <a:t>正</a:t>
            </a:r>
            <a:r>
              <a:rPr lang="zh-CN" altLang="en-US" noProof="1">
                <a:latin typeface="Arial" panose="020B0604020202020204" pitchFamily="34" charset="0"/>
                <a:cs typeface="Arial" panose="020B0604020202020204" pitchFamily="34" charset="0"/>
              </a:rPr>
              <a:t>则</a:t>
            </a:r>
            <a:r>
              <a:rPr lang="zh-CN" altLang="en-US" dirty="0">
                <a:latin typeface="Arial" panose="020B0604020202020204" pitchFamily="34" charset="0"/>
                <a:cs typeface="Arial" panose="020B0604020202020204" pitchFamily="34" charset="0"/>
              </a:rPr>
              <a:t>式和正</a:t>
            </a:r>
            <a:r>
              <a:rPr lang="zh-CN" altLang="en-US" noProof="1">
                <a:latin typeface="Arial" panose="020B0604020202020204" pitchFamily="34" charset="0"/>
                <a:cs typeface="Arial" panose="020B0604020202020204" pitchFamily="34" charset="0"/>
              </a:rPr>
              <a:t>则</a:t>
            </a:r>
            <a:r>
              <a:rPr lang="zh-CN" altLang="en-US" dirty="0">
                <a:latin typeface="Arial" panose="020B0604020202020204" pitchFamily="34" charset="0"/>
                <a:cs typeface="Arial" panose="020B0604020202020204" pitchFamily="34" charset="0"/>
              </a:rPr>
              <a:t>集的递归定义：</a:t>
            </a:r>
          </a:p>
          <a:p>
            <a:pPr lvl="1" eaLnBrk="1" hangingPunct="1">
              <a:lnSpc>
                <a:spcPct val="150000"/>
              </a:lnSpc>
              <a:buFont typeface="Wingdings" pitchFamily="2" charset="2"/>
              <a:buNone/>
            </a:pPr>
            <a:r>
              <a:rPr lang="zh-CN" altLang="en-US" dirty="0">
                <a:latin typeface="Arial" panose="020B0604020202020204" pitchFamily="34" charset="0"/>
                <a:cs typeface="Arial" panose="020B0604020202020204" pitchFamily="34" charset="0"/>
              </a:rPr>
              <a:t>对给定的字母表</a:t>
            </a:r>
            <a:r>
              <a:rPr lang="zh-CN" altLang="en-US" dirty="0">
                <a:latin typeface="Arial" panose="020B0604020202020204" pitchFamily="34" charset="0"/>
                <a:cs typeface="Arial" panose="020B0604020202020204" pitchFamily="34" charset="0"/>
                <a:sym typeface="Symbol" pitchFamily="18" charset="2"/>
              </a:rPr>
              <a:t></a:t>
            </a:r>
            <a:endParaRPr lang="zh-CN" altLang="en-US" dirty="0">
              <a:latin typeface="Arial" panose="020B0604020202020204" pitchFamily="34" charset="0"/>
              <a:cs typeface="Arial" panose="020B0604020202020204" pitchFamily="34" charset="0"/>
            </a:endParaRPr>
          </a:p>
          <a:p>
            <a:pPr lvl="1" eaLnBrk="1" hangingPunct="1">
              <a:lnSpc>
                <a:spcPct val="150000"/>
              </a:lnSpc>
              <a:spcBef>
                <a:spcPct val="60000"/>
              </a:spcBef>
              <a:buNone/>
            </a:pPr>
            <a:r>
              <a:rPr lang="en-US" altLang="zh-CN" dirty="0">
                <a:latin typeface="Arial" panose="020B0604020202020204" pitchFamily="34" charset="0"/>
                <a:cs typeface="Arial" panose="020B0604020202020204" pitchFamily="34" charset="0"/>
              </a:rPr>
              <a:t>1)</a:t>
            </a:r>
            <a:r>
              <a:rPr lang="en-US" altLang="zh-CN" dirty="0">
                <a:solidFill>
                  <a:srgbClr val="FF3300"/>
                </a:solidFill>
                <a:latin typeface="Arial" panose="020B0604020202020204" pitchFamily="34" charset="0"/>
                <a:cs typeface="Arial" panose="020B0604020202020204" pitchFamily="34" charset="0"/>
                <a:sym typeface="Symbol" pitchFamily="18" charset="2"/>
              </a:rPr>
              <a:t></a:t>
            </a:r>
            <a:r>
              <a:rPr lang="en-US" altLang="zh-CN"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和</a:t>
            </a:r>
            <a:r>
              <a:rPr lang="zh-CN" altLang="en-US" dirty="0">
                <a:solidFill>
                  <a:srgbClr val="FF3300"/>
                </a:solidFill>
                <a:latin typeface="Arial" panose="020B0604020202020204" pitchFamily="34" charset="0"/>
                <a:cs typeface="Arial" panose="020B0604020202020204" pitchFamily="34" charset="0"/>
                <a:sym typeface="Symbol" pitchFamily="18" charset="2"/>
              </a:rPr>
              <a:t></a:t>
            </a:r>
            <a:r>
              <a:rPr lang="zh-CN" altLang="en-US" dirty="0">
                <a:latin typeface="Arial" panose="020B0604020202020204" pitchFamily="34" charset="0"/>
                <a:cs typeface="Arial" panose="020B0604020202020204" pitchFamily="34" charset="0"/>
              </a:rPr>
              <a:t>都是</a:t>
            </a:r>
            <a:r>
              <a:rPr lang="zh-CN" altLang="en-US" dirty="0">
                <a:latin typeface="Arial" panose="020B0604020202020204" pitchFamily="34" charset="0"/>
                <a:cs typeface="Arial" panose="020B0604020202020204" pitchFamily="34" charset="0"/>
                <a:sym typeface="Symbol" pitchFamily="18" charset="2"/>
              </a:rPr>
              <a:t></a:t>
            </a:r>
            <a:r>
              <a:rPr lang="zh-CN" altLang="en-US" dirty="0">
                <a:latin typeface="Arial" panose="020B0604020202020204" pitchFamily="34" charset="0"/>
                <a:cs typeface="Arial" panose="020B0604020202020204" pitchFamily="34" charset="0"/>
              </a:rPr>
              <a:t>上的正</a:t>
            </a:r>
            <a:r>
              <a:rPr lang="zh-CN" altLang="en-US" noProof="1">
                <a:latin typeface="Arial" panose="020B0604020202020204" pitchFamily="34" charset="0"/>
                <a:cs typeface="Arial" panose="020B0604020202020204" pitchFamily="34" charset="0"/>
              </a:rPr>
              <a:t>则</a:t>
            </a:r>
            <a:r>
              <a:rPr lang="zh-CN" altLang="en-US" dirty="0">
                <a:latin typeface="Arial" panose="020B0604020202020204" pitchFamily="34" charset="0"/>
                <a:cs typeface="Arial" panose="020B0604020202020204" pitchFamily="34" charset="0"/>
              </a:rPr>
              <a:t>式，它们所表示的正</a:t>
            </a:r>
            <a:r>
              <a:rPr lang="zh-CN" altLang="en-US" noProof="1">
                <a:latin typeface="Arial" panose="020B0604020202020204" pitchFamily="34" charset="0"/>
                <a:cs typeface="Arial" panose="020B0604020202020204" pitchFamily="34" charset="0"/>
              </a:rPr>
              <a:t>则</a:t>
            </a:r>
            <a:r>
              <a:rPr lang="zh-CN" altLang="en-US" dirty="0">
                <a:latin typeface="Arial" panose="020B0604020202020204" pitchFamily="34" charset="0"/>
                <a:cs typeface="Arial" panose="020B0604020202020204" pitchFamily="34" charset="0"/>
              </a:rPr>
              <a:t>集为</a:t>
            </a:r>
            <a:r>
              <a:rPr lang="en-US" altLang="zh-CN" dirty="0">
                <a:solidFill>
                  <a:srgbClr val="3217BB"/>
                </a:solidFill>
                <a:latin typeface="Arial" panose="020B0604020202020204" pitchFamily="34" charset="0"/>
                <a:cs typeface="Arial" panose="020B0604020202020204" pitchFamily="34" charset="0"/>
              </a:rPr>
              <a:t>{</a:t>
            </a:r>
            <a:r>
              <a:rPr lang="en-US" altLang="zh-CN" dirty="0">
                <a:solidFill>
                  <a:srgbClr val="3217BB"/>
                </a:solidFill>
                <a:latin typeface="Arial" panose="020B0604020202020204" pitchFamily="34" charset="0"/>
                <a:cs typeface="Arial" panose="020B0604020202020204" pitchFamily="34" charset="0"/>
                <a:sym typeface="Symbol" pitchFamily="18" charset="2"/>
              </a:rPr>
              <a:t></a:t>
            </a:r>
            <a:r>
              <a:rPr lang="en-US" altLang="zh-CN" dirty="0">
                <a:solidFill>
                  <a:srgbClr val="3217BB"/>
                </a:solidFill>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和</a:t>
            </a:r>
            <a:r>
              <a:rPr lang="zh-CN" altLang="en-US" dirty="0">
                <a:solidFill>
                  <a:srgbClr val="3217BB"/>
                </a:solidFill>
                <a:latin typeface="Arial" panose="020B0604020202020204" pitchFamily="34" charset="0"/>
                <a:cs typeface="Arial" panose="020B0604020202020204" pitchFamily="34" charset="0"/>
                <a:sym typeface="Symbol" pitchFamily="18" charset="2"/>
              </a:rPr>
              <a:t></a:t>
            </a:r>
            <a:r>
              <a:rPr lang="en-US" altLang="zh-CN" dirty="0">
                <a:latin typeface="Arial" panose="020B0604020202020204" pitchFamily="34" charset="0"/>
                <a:cs typeface="Arial" panose="020B0604020202020204" pitchFamily="34" charset="0"/>
              </a:rPr>
              <a:t>;</a:t>
            </a:r>
          </a:p>
          <a:p>
            <a:pPr lvl="1" eaLnBrk="1" hangingPunct="1">
              <a:lnSpc>
                <a:spcPct val="150000"/>
              </a:lnSpc>
              <a:spcBef>
                <a:spcPct val="60000"/>
              </a:spcBef>
              <a:buNone/>
            </a:pPr>
            <a:r>
              <a:rPr lang="en-US" altLang="zh-CN" dirty="0">
                <a:latin typeface="Arial" panose="020B0604020202020204" pitchFamily="34" charset="0"/>
                <a:cs typeface="Arial" panose="020B0604020202020204" pitchFamily="34" charset="0"/>
              </a:rPr>
              <a:t>2) </a:t>
            </a:r>
            <a:r>
              <a:rPr lang="zh-CN" altLang="en-US" dirty="0">
                <a:latin typeface="Arial" panose="020B0604020202020204" pitchFamily="34" charset="0"/>
                <a:cs typeface="Arial" panose="020B0604020202020204" pitchFamily="34" charset="0"/>
              </a:rPr>
              <a:t>任何</a:t>
            </a:r>
            <a:r>
              <a:rPr lang="en-US" altLang="zh-CN" dirty="0">
                <a:solidFill>
                  <a:srgbClr val="FF0000"/>
                </a:solidFill>
                <a:latin typeface="Arial" panose="020B0604020202020204" pitchFamily="34" charset="0"/>
                <a:cs typeface="Arial" panose="020B0604020202020204" pitchFamily="34" charset="0"/>
              </a:rPr>
              <a:t>a</a:t>
            </a:r>
            <a:r>
              <a:rPr lang="en-US" altLang="zh-CN" dirty="0">
                <a:latin typeface="Arial" panose="020B0604020202020204" pitchFamily="34" charset="0"/>
                <a:cs typeface="Arial" panose="020B0604020202020204" pitchFamily="34" charset="0"/>
                <a:sym typeface="Symbol" pitchFamily="18" charset="2"/>
              </a:rPr>
              <a:t></a:t>
            </a:r>
            <a:r>
              <a:rPr lang="en-US" altLang="zh-CN"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a:t>
            </a:r>
            <a:r>
              <a:rPr lang="en-US" altLang="zh-CN" dirty="0">
                <a:solidFill>
                  <a:srgbClr val="FF3300"/>
                </a:solidFill>
                <a:latin typeface="Arial" panose="020B0604020202020204" pitchFamily="34" charset="0"/>
                <a:cs typeface="Arial" panose="020B0604020202020204" pitchFamily="34" charset="0"/>
              </a:rPr>
              <a:t>a</a:t>
            </a:r>
            <a:r>
              <a:rPr lang="zh-CN" altLang="en-US" dirty="0">
                <a:latin typeface="Arial" panose="020B0604020202020204" pitchFamily="34" charset="0"/>
                <a:cs typeface="Arial" panose="020B0604020202020204" pitchFamily="34" charset="0"/>
              </a:rPr>
              <a:t>是</a:t>
            </a:r>
            <a:r>
              <a:rPr lang="zh-CN" altLang="en-US" dirty="0">
                <a:latin typeface="Arial" panose="020B0604020202020204" pitchFamily="34" charset="0"/>
                <a:cs typeface="Arial" panose="020B0604020202020204" pitchFamily="34" charset="0"/>
                <a:sym typeface="Symbol" pitchFamily="18" charset="2"/>
              </a:rPr>
              <a:t></a:t>
            </a:r>
            <a:r>
              <a:rPr lang="zh-CN" altLang="en-US" dirty="0">
                <a:latin typeface="Arial" panose="020B0604020202020204" pitchFamily="34" charset="0"/>
                <a:cs typeface="Arial" panose="020B0604020202020204" pitchFamily="34" charset="0"/>
              </a:rPr>
              <a:t>上的正</a:t>
            </a:r>
            <a:r>
              <a:rPr lang="zh-CN" altLang="en-US" noProof="1">
                <a:latin typeface="Arial" panose="020B0604020202020204" pitchFamily="34" charset="0"/>
                <a:cs typeface="Arial" panose="020B0604020202020204" pitchFamily="34" charset="0"/>
              </a:rPr>
              <a:t>则</a:t>
            </a:r>
            <a:r>
              <a:rPr lang="zh-CN" altLang="en-US" dirty="0">
                <a:latin typeface="Arial" panose="020B0604020202020204" pitchFamily="34" charset="0"/>
                <a:cs typeface="Arial" panose="020B0604020202020204" pitchFamily="34" charset="0"/>
              </a:rPr>
              <a:t>式，它所表示的正</a:t>
            </a:r>
            <a:r>
              <a:rPr lang="zh-CN" altLang="en-US" noProof="1">
                <a:latin typeface="Arial" panose="020B0604020202020204" pitchFamily="34" charset="0"/>
                <a:cs typeface="Arial" panose="020B0604020202020204" pitchFamily="34" charset="0"/>
              </a:rPr>
              <a:t>则</a:t>
            </a:r>
            <a:r>
              <a:rPr lang="zh-CN" altLang="en-US" dirty="0">
                <a:latin typeface="Arial" panose="020B0604020202020204" pitchFamily="34" charset="0"/>
                <a:cs typeface="Arial" panose="020B0604020202020204" pitchFamily="34" charset="0"/>
              </a:rPr>
              <a:t>集为</a:t>
            </a:r>
            <a:r>
              <a:rPr lang="en-US" altLang="zh-CN" dirty="0">
                <a:solidFill>
                  <a:srgbClr val="3217BB"/>
                </a:solidFill>
                <a:latin typeface="Arial" panose="020B0604020202020204" pitchFamily="34" charset="0"/>
                <a:cs typeface="Arial" panose="020B0604020202020204" pitchFamily="34" charset="0"/>
              </a:rPr>
              <a:t>{a}</a:t>
            </a:r>
            <a:r>
              <a:rPr lang="en-US" altLang="zh-CN" dirty="0">
                <a:latin typeface="Arial" panose="020B0604020202020204" pitchFamily="34" charset="0"/>
                <a:cs typeface="Arial" panose="020B060402020202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3">
                                            <p:txEl>
                                              <p:pRg st="2" end="2"/>
                                            </p:txEl>
                                          </p:spTgt>
                                        </p:tgtEl>
                                        <p:attrNameLst>
                                          <p:attrName>style.visibility</p:attrName>
                                        </p:attrNameLst>
                                      </p:cBhvr>
                                      <p:to>
                                        <p:strVal val="visible"/>
                                      </p:to>
                                    </p:set>
                                    <p:animEffect transition="in" filter="wipe(left)">
                                      <p:cBhvr>
                                        <p:cTn id="7" dur="500"/>
                                        <p:tgtEl>
                                          <p:spTgt spid="3584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843">
                                            <p:txEl>
                                              <p:pRg st="3" end="3"/>
                                            </p:txEl>
                                          </p:spTgt>
                                        </p:tgtEl>
                                        <p:attrNameLst>
                                          <p:attrName>style.visibility</p:attrName>
                                        </p:attrNameLst>
                                      </p:cBhvr>
                                      <p:to>
                                        <p:strVal val="visible"/>
                                      </p:to>
                                    </p:set>
                                    <p:animEffect transition="in" filter="wipe(left)">
                                      <p:cBhvr>
                                        <p:cTn id="12" dur="500"/>
                                        <p:tgtEl>
                                          <p:spTgt spid="358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uiExpand="1" build="p" bldLvl="2"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dirty="0"/>
              <a:t>程序源代码中可能出现的语法元素</a:t>
            </a:r>
            <a:endParaRPr lang="zh-CN" altLang="en-US" dirty="0">
              <a:latin typeface="黑体" pitchFamily="2" charset="-122"/>
            </a:endParaRPr>
          </a:p>
        </p:txBody>
      </p:sp>
      <p:sp>
        <p:nvSpPr>
          <p:cNvPr id="10243" name="Rectangle 3"/>
          <p:cNvSpPr>
            <a:spLocks noGrp="1" noChangeArrowheads="1"/>
          </p:cNvSpPr>
          <p:nvPr>
            <p:ph idx="1"/>
          </p:nvPr>
        </p:nvSpPr>
        <p:spPr>
          <a:solidFill>
            <a:schemeClr val="bg1"/>
          </a:solidFill>
          <a:ln w="28575">
            <a:solidFill>
              <a:srgbClr val="9999FF"/>
            </a:solidFill>
          </a:ln>
        </p:spPr>
        <p:txBody>
          <a:bodyPr/>
          <a:lstStyle/>
          <a:p>
            <a:pPr eaLnBrk="1" hangingPunct="1">
              <a:lnSpc>
                <a:spcPct val="150000"/>
              </a:lnSpc>
              <a:spcBef>
                <a:spcPts val="0"/>
              </a:spcBef>
            </a:pPr>
            <a:r>
              <a:rPr lang="zh-CN" altLang="en-US" dirty="0">
                <a:solidFill>
                  <a:srgbClr val="FF0000"/>
                </a:solidFill>
                <a:latin typeface="Arial" panose="020B0604020202020204" pitchFamily="34" charset="0"/>
                <a:cs typeface="Arial" panose="020B0604020202020204" pitchFamily="34" charset="0"/>
              </a:rPr>
              <a:t>关键字</a:t>
            </a:r>
            <a:r>
              <a:rPr lang="zh-CN" altLang="en-US" dirty="0">
                <a:latin typeface="Arial" panose="020B0604020202020204" pitchFamily="34" charset="0"/>
                <a:cs typeface="Arial" panose="020B0604020202020204" pitchFamily="34" charset="0"/>
              </a:rPr>
              <a:t>：如 </a:t>
            </a:r>
            <a:r>
              <a:rPr lang="en-US" altLang="zh-CN" dirty="0">
                <a:latin typeface="Arial" panose="020B0604020202020204" pitchFamily="34" charset="0"/>
                <a:cs typeface="Arial" panose="020B0604020202020204" pitchFamily="34" charset="0"/>
              </a:rPr>
              <a:t>while</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if</a:t>
            </a:r>
            <a:r>
              <a:rPr lang="zh-CN" altLang="en-US"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int</a:t>
            </a:r>
            <a:r>
              <a:rPr lang="zh-CN" altLang="en-US" dirty="0">
                <a:latin typeface="Arial" panose="020B0604020202020204" pitchFamily="34" charset="0"/>
                <a:cs typeface="Arial" panose="020B0604020202020204" pitchFamily="34" charset="0"/>
                <a:sym typeface="Symbol" pitchFamily="18" charset="2"/>
              </a:rPr>
              <a:t></a:t>
            </a:r>
            <a:endParaRPr lang="zh-CN" altLang="en-US" dirty="0">
              <a:latin typeface="Arial" panose="020B0604020202020204" pitchFamily="34" charset="0"/>
              <a:cs typeface="Arial" panose="020B0604020202020204" pitchFamily="34" charset="0"/>
            </a:endParaRPr>
          </a:p>
          <a:p>
            <a:pPr eaLnBrk="1" hangingPunct="1">
              <a:lnSpc>
                <a:spcPct val="150000"/>
              </a:lnSpc>
              <a:spcBef>
                <a:spcPts val="0"/>
              </a:spcBef>
            </a:pPr>
            <a:r>
              <a:rPr lang="zh-CN" altLang="en-US" dirty="0">
                <a:solidFill>
                  <a:srgbClr val="FF0000"/>
                </a:solidFill>
                <a:latin typeface="Arial" panose="020B0604020202020204" pitchFamily="34" charset="0"/>
                <a:cs typeface="Arial" panose="020B0604020202020204" pitchFamily="34" charset="0"/>
              </a:rPr>
              <a:t>标识符</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表示各种名字：如变量名、数组名、标号名、过程名、函数名等等。</a:t>
            </a:r>
          </a:p>
          <a:p>
            <a:pPr eaLnBrk="1" hangingPunct="1">
              <a:lnSpc>
                <a:spcPct val="150000"/>
              </a:lnSpc>
              <a:spcBef>
                <a:spcPts val="0"/>
              </a:spcBef>
            </a:pPr>
            <a:r>
              <a:rPr lang="zh-CN" altLang="en-US" dirty="0">
                <a:solidFill>
                  <a:srgbClr val="FF0000"/>
                </a:solidFill>
                <a:latin typeface="Arial" panose="020B0604020202020204" pitchFamily="34" charset="0"/>
                <a:cs typeface="Arial" panose="020B0604020202020204" pitchFamily="34" charset="0"/>
              </a:rPr>
              <a:t>常数</a:t>
            </a:r>
            <a:r>
              <a:rPr lang="zh-CN" altLang="en-US" dirty="0">
                <a:latin typeface="Arial" panose="020B0604020202020204" pitchFamily="34" charset="0"/>
                <a:cs typeface="Arial" panose="020B0604020202020204" pitchFamily="34" charset="0"/>
              </a:rPr>
              <a:t>：各种类型的常数</a:t>
            </a:r>
          </a:p>
          <a:p>
            <a:pPr eaLnBrk="1" hangingPunct="1">
              <a:lnSpc>
                <a:spcPct val="150000"/>
              </a:lnSpc>
              <a:spcBef>
                <a:spcPts val="0"/>
              </a:spcBef>
            </a:pPr>
            <a:r>
              <a:rPr lang="zh-CN" altLang="en-US" dirty="0">
                <a:solidFill>
                  <a:srgbClr val="FF0000"/>
                </a:solidFill>
                <a:latin typeface="Arial" panose="020B0604020202020204" pitchFamily="34" charset="0"/>
                <a:cs typeface="Arial" panose="020B0604020202020204" pitchFamily="34" charset="0"/>
              </a:rPr>
              <a:t>运算符</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，括号</a:t>
            </a:r>
            <a:r>
              <a:rPr lang="zh-CN" altLang="en-US" dirty="0">
                <a:latin typeface="Arial" panose="020B0604020202020204" pitchFamily="34" charset="0"/>
                <a:cs typeface="Arial" panose="020B0604020202020204" pitchFamily="34" charset="0"/>
                <a:sym typeface="Symbol" pitchFamily="18" charset="2"/>
              </a:rPr>
              <a:t></a:t>
            </a:r>
            <a:endParaRPr lang="zh-CN" altLang="en-US" dirty="0">
              <a:latin typeface="Arial" panose="020B0604020202020204" pitchFamily="34" charset="0"/>
              <a:cs typeface="Arial" panose="020B0604020202020204" pitchFamily="34" charset="0"/>
            </a:endParaRPr>
          </a:p>
          <a:p>
            <a:pPr eaLnBrk="1" hangingPunct="1">
              <a:lnSpc>
                <a:spcPct val="150000"/>
              </a:lnSpc>
              <a:spcBef>
                <a:spcPts val="0"/>
              </a:spcBef>
            </a:pPr>
            <a:r>
              <a:rPr lang="zh-CN" altLang="en-US" dirty="0">
                <a:solidFill>
                  <a:srgbClr val="FF0000"/>
                </a:solidFill>
                <a:latin typeface="Arial" panose="020B0604020202020204" pitchFamily="34" charset="0"/>
                <a:cs typeface="Arial" panose="020B0604020202020204" pitchFamily="34" charset="0"/>
              </a:rPr>
              <a:t>界符</a:t>
            </a:r>
            <a:r>
              <a:rPr lang="zh-CN" altLang="en-US" dirty="0">
                <a:latin typeface="Arial" panose="020B0604020202020204" pitchFamily="34" charset="0"/>
                <a:cs typeface="Arial" panose="020B0604020202020204" pitchFamily="34" charset="0"/>
              </a:rPr>
              <a:t>：逗号，分号，冒号</a:t>
            </a:r>
            <a:r>
              <a:rPr lang="zh-CN" altLang="en-US" dirty="0">
                <a:latin typeface="Arial" panose="020B0604020202020204" pitchFamily="34" charset="0"/>
                <a:cs typeface="Arial" panose="020B0604020202020204" pitchFamily="34" charset="0"/>
                <a:sym typeface="Symbol" pitchFamily="18" charset="2"/>
              </a:rPr>
              <a:t></a:t>
            </a:r>
            <a:endParaRPr lang="en-US" altLang="zh-CN" dirty="0">
              <a:latin typeface="Arial" panose="020B0604020202020204" pitchFamily="34" charset="0"/>
              <a:cs typeface="Arial" panose="020B0604020202020204" pitchFamily="34" charset="0"/>
            </a:endParaRPr>
          </a:p>
          <a:p>
            <a:pPr eaLnBrk="1" hangingPunct="1">
              <a:lnSpc>
                <a:spcPct val="150000"/>
              </a:lnSpc>
              <a:spcBef>
                <a:spcPts val="0"/>
              </a:spcBef>
            </a:pPr>
            <a:r>
              <a:rPr lang="zh-CN" altLang="en-US" dirty="0">
                <a:solidFill>
                  <a:srgbClr val="FF0000"/>
                </a:solidFill>
                <a:latin typeface="Arial" panose="020B0604020202020204" pitchFamily="34" charset="0"/>
                <a:cs typeface="Arial" panose="020B0604020202020204" pitchFamily="34" charset="0"/>
              </a:rPr>
              <a:t>空白符</a:t>
            </a:r>
            <a:r>
              <a:rPr lang="zh-CN" altLang="en-US" dirty="0">
                <a:latin typeface="Arial" panose="020B0604020202020204" pitchFamily="34" charset="0"/>
                <a:cs typeface="Arial" panose="020B0604020202020204" pitchFamily="34" charset="0"/>
              </a:rPr>
              <a:t>：空格、制表符、换行符</a:t>
            </a:r>
            <a:r>
              <a:rPr lang="zh-CN" altLang="en-US" dirty="0">
                <a:latin typeface="Arial" panose="020B0604020202020204" pitchFamily="34" charset="0"/>
                <a:cs typeface="Arial" panose="020B0604020202020204" pitchFamily="34" charset="0"/>
                <a:sym typeface="Symbol" pitchFamily="18" charset="2"/>
              </a:rPr>
              <a:t></a:t>
            </a:r>
            <a:endParaRPr lang="en-US" altLang="zh-CN" dirty="0">
              <a:latin typeface="Arial" panose="020B0604020202020204" pitchFamily="34" charset="0"/>
              <a:cs typeface="Arial" panose="020B0604020202020204" pitchFamily="34" charset="0"/>
            </a:endParaRPr>
          </a:p>
          <a:p>
            <a:pPr eaLnBrk="1" hangingPunct="1">
              <a:lnSpc>
                <a:spcPct val="150000"/>
              </a:lnSpc>
              <a:spcBef>
                <a:spcPts val="0"/>
              </a:spcBef>
            </a:pPr>
            <a:r>
              <a:rPr lang="zh-CN" altLang="en-US" dirty="0">
                <a:solidFill>
                  <a:srgbClr val="FF0000"/>
                </a:solidFill>
                <a:latin typeface="Arial" panose="020B0604020202020204" pitchFamily="34" charset="0"/>
                <a:cs typeface="Arial" panose="020B0604020202020204" pitchFamily="34" charset="0"/>
              </a:rPr>
              <a:t>注释。</a:t>
            </a:r>
            <a:endParaRPr lang="zh-CN" altLang="en-US"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checkerboard(down)">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checkerboard(down)">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checkerboard(down)">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checkerboard(down)">
                                      <p:cBhvr>
                                        <p:cTn id="22" dur="500"/>
                                        <p:tgtEl>
                                          <p:spTgt spid="102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Effect transition="in" filter="checkerboard(down)">
                                      <p:cBhvr>
                                        <p:cTn id="27" dur="500"/>
                                        <p:tgtEl>
                                          <p:spTgt spid="102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5" fill="hold" grpId="0" nodeType="clickEffect">
                                  <p:stCondLst>
                                    <p:cond delay="0"/>
                                  </p:stCondLst>
                                  <p:childTnLst>
                                    <p:set>
                                      <p:cBhvr>
                                        <p:cTn id="31" dur="1" fill="hold">
                                          <p:stCondLst>
                                            <p:cond delay="0"/>
                                          </p:stCondLst>
                                        </p:cTn>
                                        <p:tgtEl>
                                          <p:spTgt spid="10243">
                                            <p:txEl>
                                              <p:pRg st="5" end="5"/>
                                            </p:txEl>
                                          </p:spTgt>
                                        </p:tgtEl>
                                        <p:attrNameLst>
                                          <p:attrName>style.visibility</p:attrName>
                                        </p:attrNameLst>
                                      </p:cBhvr>
                                      <p:to>
                                        <p:strVal val="visible"/>
                                      </p:to>
                                    </p:set>
                                    <p:animEffect transition="in" filter="checkerboard(down)">
                                      <p:cBhvr>
                                        <p:cTn id="32" dur="500"/>
                                        <p:tgtEl>
                                          <p:spTgt spid="102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5" fill="hold" grpId="0" nodeType="clickEffect">
                                  <p:stCondLst>
                                    <p:cond delay="0"/>
                                  </p:stCondLst>
                                  <p:childTnLst>
                                    <p:set>
                                      <p:cBhvr>
                                        <p:cTn id="36" dur="1" fill="hold">
                                          <p:stCondLst>
                                            <p:cond delay="0"/>
                                          </p:stCondLst>
                                        </p:cTn>
                                        <p:tgtEl>
                                          <p:spTgt spid="10243">
                                            <p:txEl>
                                              <p:pRg st="6" end="6"/>
                                            </p:txEl>
                                          </p:spTgt>
                                        </p:tgtEl>
                                        <p:attrNameLst>
                                          <p:attrName>style.visibility</p:attrName>
                                        </p:attrNameLst>
                                      </p:cBhvr>
                                      <p:to>
                                        <p:strVal val="visible"/>
                                      </p:to>
                                    </p:set>
                                    <p:animEffect transition="in" filter="checkerboard(down)">
                                      <p:cBhvr>
                                        <p:cTn id="37" dur="500"/>
                                        <p:tgtEl>
                                          <p:spTgt spid="102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bldLvl="2"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a:xfrm>
            <a:off x="125760" y="548680"/>
            <a:ext cx="8892480" cy="5688632"/>
          </a:xfrm>
          <a:solidFill>
            <a:schemeClr val="bg1"/>
          </a:solidFill>
          <a:ln w="28575">
            <a:solidFill>
              <a:srgbClr val="9999FF"/>
            </a:solidFill>
          </a:ln>
        </p:spPr>
        <p:txBody>
          <a:bodyPr/>
          <a:lstStyle/>
          <a:p>
            <a:pPr marL="285750" lvl="1" eaLnBrk="1" hangingPunct="1">
              <a:lnSpc>
                <a:spcPct val="150000"/>
              </a:lnSpc>
              <a:buNone/>
            </a:pPr>
            <a:r>
              <a:rPr lang="en-US" altLang="zh-CN" dirty="0">
                <a:latin typeface="Arial" panose="020B0604020202020204" pitchFamily="34" charset="0"/>
                <a:cs typeface="Arial" panose="020B0604020202020204" pitchFamily="34" charset="0"/>
              </a:rPr>
              <a:t>3) </a:t>
            </a:r>
            <a:r>
              <a:rPr lang="zh-CN" altLang="en-US" dirty="0">
                <a:latin typeface="Arial" panose="020B0604020202020204" pitchFamily="34" charset="0"/>
                <a:cs typeface="Arial" panose="020B0604020202020204" pitchFamily="34" charset="0"/>
              </a:rPr>
              <a:t>假定</a:t>
            </a:r>
            <a:r>
              <a:rPr lang="en-US" altLang="zh-CN" dirty="0">
                <a:solidFill>
                  <a:srgbClr val="FF0000"/>
                </a:solidFill>
                <a:latin typeface="Arial" panose="020B0604020202020204" pitchFamily="34" charset="0"/>
                <a:cs typeface="Arial" panose="020B0604020202020204" pitchFamily="34" charset="0"/>
              </a:rPr>
              <a:t>e</a:t>
            </a:r>
            <a:r>
              <a:rPr lang="en-US" altLang="zh-CN" baseline="-25000" dirty="0">
                <a:solidFill>
                  <a:srgbClr val="FF0000"/>
                </a:solidFill>
                <a:latin typeface="Arial" panose="020B0604020202020204" pitchFamily="34" charset="0"/>
                <a:cs typeface="Arial" panose="020B0604020202020204" pitchFamily="34" charset="0"/>
              </a:rPr>
              <a:t>1</a:t>
            </a:r>
            <a:r>
              <a:rPr lang="zh-CN" altLang="en-US" dirty="0">
                <a:latin typeface="Arial" panose="020B0604020202020204" pitchFamily="34" charset="0"/>
                <a:cs typeface="Arial" panose="020B0604020202020204" pitchFamily="34" charset="0"/>
              </a:rPr>
              <a:t>和</a:t>
            </a:r>
            <a:r>
              <a:rPr lang="en-US" altLang="zh-CN" dirty="0">
                <a:solidFill>
                  <a:srgbClr val="FF0000"/>
                </a:solidFill>
                <a:latin typeface="Arial" panose="020B0604020202020204" pitchFamily="34" charset="0"/>
                <a:cs typeface="Arial" panose="020B0604020202020204" pitchFamily="34" charset="0"/>
              </a:rPr>
              <a:t>e</a:t>
            </a:r>
            <a:r>
              <a:rPr lang="en-US" altLang="zh-CN" baseline="-25000" dirty="0">
                <a:solidFill>
                  <a:srgbClr val="FF0000"/>
                </a:solidFill>
                <a:latin typeface="Arial" panose="020B0604020202020204" pitchFamily="34" charset="0"/>
                <a:cs typeface="Arial" panose="020B0604020202020204" pitchFamily="34" charset="0"/>
              </a:rPr>
              <a:t>2</a:t>
            </a:r>
            <a:r>
              <a:rPr lang="zh-CN" altLang="en-US" dirty="0">
                <a:latin typeface="Arial" panose="020B0604020202020204" pitchFamily="34" charset="0"/>
                <a:cs typeface="Arial" panose="020B0604020202020204" pitchFamily="34" charset="0"/>
              </a:rPr>
              <a:t>都是</a:t>
            </a:r>
            <a:r>
              <a:rPr lang="zh-CN" altLang="en-US" dirty="0">
                <a:latin typeface="Arial" panose="020B0604020202020204" pitchFamily="34" charset="0"/>
                <a:cs typeface="Arial" panose="020B0604020202020204" pitchFamily="34" charset="0"/>
                <a:sym typeface="Symbol" pitchFamily="18" charset="2"/>
              </a:rPr>
              <a:t></a:t>
            </a:r>
            <a:r>
              <a:rPr lang="zh-CN" altLang="en-US" dirty="0">
                <a:latin typeface="Arial" panose="020B0604020202020204" pitchFamily="34" charset="0"/>
                <a:cs typeface="Arial" panose="020B0604020202020204" pitchFamily="34" charset="0"/>
              </a:rPr>
              <a:t>上的正</a:t>
            </a:r>
            <a:r>
              <a:rPr lang="zh-CN" altLang="en-US" noProof="1">
                <a:latin typeface="Arial" panose="020B0604020202020204" pitchFamily="34" charset="0"/>
                <a:cs typeface="Arial" panose="020B0604020202020204" pitchFamily="34" charset="0"/>
              </a:rPr>
              <a:t>则</a:t>
            </a:r>
            <a:r>
              <a:rPr lang="zh-CN" altLang="en-US" dirty="0">
                <a:latin typeface="Arial" panose="020B0604020202020204" pitchFamily="34" charset="0"/>
                <a:cs typeface="Arial" panose="020B0604020202020204" pitchFamily="34" charset="0"/>
              </a:rPr>
              <a:t>式，它们所表示的正</a:t>
            </a:r>
            <a:r>
              <a:rPr lang="zh-CN" altLang="en-US" noProof="1">
                <a:latin typeface="Arial" panose="020B0604020202020204" pitchFamily="34" charset="0"/>
                <a:cs typeface="Arial" panose="020B0604020202020204" pitchFamily="34" charset="0"/>
              </a:rPr>
              <a:t>则</a:t>
            </a:r>
            <a:r>
              <a:rPr lang="zh-CN" altLang="en-US" dirty="0">
                <a:latin typeface="Arial" panose="020B0604020202020204" pitchFamily="34" charset="0"/>
                <a:cs typeface="Arial" panose="020B0604020202020204" pitchFamily="34" charset="0"/>
              </a:rPr>
              <a:t>集为</a:t>
            </a:r>
            <a:r>
              <a:rPr lang="en-US" altLang="zh-CN" dirty="0">
                <a:solidFill>
                  <a:srgbClr val="3217BB"/>
                </a:solidFill>
                <a:latin typeface="Arial" panose="020B0604020202020204" pitchFamily="34" charset="0"/>
                <a:cs typeface="Arial" panose="020B0604020202020204" pitchFamily="34" charset="0"/>
              </a:rPr>
              <a:t>L(e</a:t>
            </a:r>
            <a:r>
              <a:rPr lang="en-US" altLang="zh-CN" baseline="-25000" dirty="0">
                <a:solidFill>
                  <a:srgbClr val="3217BB"/>
                </a:solidFill>
                <a:latin typeface="Arial" panose="020B0604020202020204" pitchFamily="34" charset="0"/>
                <a:cs typeface="Arial" panose="020B0604020202020204" pitchFamily="34" charset="0"/>
              </a:rPr>
              <a:t>1</a:t>
            </a:r>
            <a:r>
              <a:rPr lang="en-US" altLang="zh-CN" dirty="0">
                <a:solidFill>
                  <a:srgbClr val="3217BB"/>
                </a:solidFill>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和</a:t>
            </a:r>
            <a:r>
              <a:rPr lang="en-US" altLang="zh-CN" dirty="0">
                <a:solidFill>
                  <a:srgbClr val="3217BB"/>
                </a:solidFill>
                <a:latin typeface="Arial" panose="020B0604020202020204" pitchFamily="34" charset="0"/>
                <a:cs typeface="Arial" panose="020B0604020202020204" pitchFamily="34" charset="0"/>
              </a:rPr>
              <a:t>L(e</a:t>
            </a:r>
            <a:r>
              <a:rPr lang="en-US" altLang="zh-CN" baseline="-25000" dirty="0">
                <a:solidFill>
                  <a:srgbClr val="3217BB"/>
                </a:solidFill>
                <a:latin typeface="Arial" panose="020B0604020202020204" pitchFamily="34" charset="0"/>
                <a:cs typeface="Arial" panose="020B0604020202020204" pitchFamily="34" charset="0"/>
              </a:rPr>
              <a:t>2</a:t>
            </a:r>
            <a:r>
              <a:rPr lang="en-US" altLang="zh-CN" dirty="0">
                <a:solidFill>
                  <a:srgbClr val="3217BB"/>
                </a:solidFill>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，则</a:t>
            </a:r>
          </a:p>
          <a:p>
            <a:pPr lvl="1" eaLnBrk="1" hangingPunct="1">
              <a:lnSpc>
                <a:spcPct val="150000"/>
              </a:lnSpc>
              <a:spcAft>
                <a:spcPct val="5000"/>
              </a:spcAft>
            </a:pPr>
            <a:r>
              <a:rPr lang="en-US" altLang="zh-CN" dirty="0">
                <a:solidFill>
                  <a:srgbClr val="FF0000"/>
                </a:solidFill>
                <a:latin typeface="Arial" panose="020B0604020202020204" pitchFamily="34" charset="0"/>
                <a:cs typeface="Arial" panose="020B0604020202020204" pitchFamily="34" charset="0"/>
              </a:rPr>
              <a:t>(e</a:t>
            </a:r>
            <a:r>
              <a:rPr lang="en-US" altLang="zh-CN" baseline="-25000" dirty="0">
                <a:solidFill>
                  <a:srgbClr val="FF0000"/>
                </a:solidFill>
                <a:latin typeface="Arial" panose="020B0604020202020204" pitchFamily="34" charset="0"/>
                <a:cs typeface="Arial" panose="020B0604020202020204" pitchFamily="34" charset="0"/>
              </a:rPr>
              <a:t>1</a:t>
            </a:r>
            <a:r>
              <a:rPr lang="en-US" altLang="zh-CN" dirty="0">
                <a:solidFill>
                  <a:srgbClr val="FF0000"/>
                </a:solidFill>
                <a:latin typeface="Arial" panose="020B0604020202020204" pitchFamily="34" charset="0"/>
                <a:cs typeface="Arial" panose="020B0604020202020204" pitchFamily="34" charset="0"/>
              </a:rPr>
              <a:t>|e</a:t>
            </a:r>
            <a:r>
              <a:rPr lang="en-US" altLang="zh-CN" baseline="-25000" dirty="0">
                <a:solidFill>
                  <a:srgbClr val="FF0000"/>
                </a:solidFill>
                <a:latin typeface="Arial" panose="020B0604020202020204" pitchFamily="34" charset="0"/>
                <a:cs typeface="Arial" panose="020B0604020202020204" pitchFamily="34" charset="0"/>
              </a:rPr>
              <a:t>2</a:t>
            </a:r>
            <a:r>
              <a:rPr lang="en-US" altLang="zh-CN" dirty="0">
                <a:solidFill>
                  <a:srgbClr val="FF0000"/>
                </a:solidFill>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为正</a:t>
            </a:r>
            <a:r>
              <a:rPr lang="zh-CN" altLang="en-US" noProof="1">
                <a:latin typeface="Arial" panose="020B0604020202020204" pitchFamily="34" charset="0"/>
                <a:cs typeface="Arial" panose="020B0604020202020204" pitchFamily="34" charset="0"/>
              </a:rPr>
              <a:t>则</a:t>
            </a:r>
            <a:r>
              <a:rPr lang="zh-CN" altLang="en-US" dirty="0">
                <a:latin typeface="Arial" panose="020B0604020202020204" pitchFamily="34" charset="0"/>
                <a:cs typeface="Arial" panose="020B0604020202020204" pitchFamily="34" charset="0"/>
              </a:rPr>
              <a:t>式，表示的正</a:t>
            </a:r>
            <a:r>
              <a:rPr lang="zh-CN" altLang="en-US" noProof="1">
                <a:latin typeface="Arial" panose="020B0604020202020204" pitchFamily="34" charset="0"/>
                <a:cs typeface="Arial" panose="020B0604020202020204" pitchFamily="34" charset="0"/>
              </a:rPr>
              <a:t>则</a:t>
            </a:r>
            <a:r>
              <a:rPr lang="zh-CN" altLang="en-US" dirty="0">
                <a:latin typeface="Arial" panose="020B0604020202020204" pitchFamily="34" charset="0"/>
                <a:cs typeface="Arial" panose="020B0604020202020204" pitchFamily="34" charset="0"/>
              </a:rPr>
              <a:t>集为</a:t>
            </a:r>
            <a:r>
              <a:rPr lang="en-US" altLang="zh-CN" dirty="0">
                <a:solidFill>
                  <a:srgbClr val="3217BB"/>
                </a:solidFill>
                <a:latin typeface="Arial" panose="020B0604020202020204" pitchFamily="34" charset="0"/>
                <a:cs typeface="Arial" panose="020B0604020202020204" pitchFamily="34" charset="0"/>
              </a:rPr>
              <a:t>L(e</a:t>
            </a:r>
            <a:r>
              <a:rPr lang="en-US" altLang="zh-CN" baseline="-25000" dirty="0">
                <a:solidFill>
                  <a:srgbClr val="3217BB"/>
                </a:solidFill>
                <a:latin typeface="Arial" panose="020B0604020202020204" pitchFamily="34" charset="0"/>
                <a:cs typeface="Arial" panose="020B0604020202020204" pitchFamily="34" charset="0"/>
              </a:rPr>
              <a:t>1</a:t>
            </a:r>
            <a:r>
              <a:rPr lang="en-US" altLang="zh-CN" dirty="0">
                <a:solidFill>
                  <a:srgbClr val="3217BB"/>
                </a:solidFill>
                <a:latin typeface="Arial" panose="020B0604020202020204" pitchFamily="34" charset="0"/>
                <a:cs typeface="Arial" panose="020B0604020202020204" pitchFamily="34" charset="0"/>
              </a:rPr>
              <a:t>)</a:t>
            </a:r>
            <a:r>
              <a:rPr lang="en-US" altLang="zh-CN" dirty="0">
                <a:solidFill>
                  <a:srgbClr val="3217BB"/>
                </a:solidFill>
                <a:latin typeface="Arial" panose="020B0604020202020204" pitchFamily="34" charset="0"/>
                <a:cs typeface="Arial" panose="020B0604020202020204" pitchFamily="34" charset="0"/>
                <a:sym typeface="Symbol" pitchFamily="18" charset="2"/>
              </a:rPr>
              <a:t></a:t>
            </a:r>
            <a:r>
              <a:rPr lang="en-US" altLang="zh-CN" dirty="0">
                <a:solidFill>
                  <a:srgbClr val="3217BB"/>
                </a:solidFill>
                <a:latin typeface="Arial" panose="020B0604020202020204" pitchFamily="34" charset="0"/>
                <a:cs typeface="Arial" panose="020B0604020202020204" pitchFamily="34" charset="0"/>
              </a:rPr>
              <a:t>L(e</a:t>
            </a:r>
            <a:r>
              <a:rPr lang="en-US" altLang="zh-CN" baseline="-25000" dirty="0">
                <a:solidFill>
                  <a:srgbClr val="3217BB"/>
                </a:solidFill>
                <a:latin typeface="Arial" panose="020B0604020202020204" pitchFamily="34" charset="0"/>
                <a:cs typeface="Arial" panose="020B0604020202020204" pitchFamily="34" charset="0"/>
              </a:rPr>
              <a:t>2</a:t>
            </a:r>
            <a:r>
              <a:rPr lang="en-US" altLang="zh-CN" dirty="0">
                <a:solidFill>
                  <a:srgbClr val="3217BB"/>
                </a:solidFill>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a:p>
            <a:pPr lvl="1" eaLnBrk="1" hangingPunct="1">
              <a:lnSpc>
                <a:spcPct val="150000"/>
              </a:lnSpc>
              <a:spcBef>
                <a:spcPct val="25000"/>
              </a:spcBef>
            </a:pPr>
            <a:r>
              <a:rPr lang="en-US" altLang="zh-CN" dirty="0">
                <a:solidFill>
                  <a:srgbClr val="FF0000"/>
                </a:solidFill>
                <a:latin typeface="Arial" panose="020B0604020202020204" pitchFamily="34" charset="0"/>
                <a:cs typeface="Arial" panose="020B0604020202020204" pitchFamily="34" charset="0"/>
              </a:rPr>
              <a:t>(e</a:t>
            </a:r>
            <a:r>
              <a:rPr lang="en-US" altLang="zh-CN" baseline="-25000" dirty="0">
                <a:solidFill>
                  <a:srgbClr val="FF0000"/>
                </a:solidFill>
                <a:latin typeface="Arial" panose="020B0604020202020204" pitchFamily="34" charset="0"/>
                <a:cs typeface="Arial" panose="020B0604020202020204" pitchFamily="34" charset="0"/>
              </a:rPr>
              <a:t>1</a:t>
            </a:r>
            <a:r>
              <a:rPr lang="en-US" altLang="zh-CN" dirty="0">
                <a:solidFill>
                  <a:srgbClr val="FF0000"/>
                </a:solidFill>
                <a:latin typeface="Arial" panose="020B0604020202020204" pitchFamily="34" charset="0"/>
                <a:cs typeface="Arial" panose="020B0604020202020204" pitchFamily="34" charset="0"/>
              </a:rPr>
              <a:t>.e</a:t>
            </a:r>
            <a:r>
              <a:rPr lang="en-US" altLang="zh-CN" baseline="-25000" dirty="0">
                <a:solidFill>
                  <a:srgbClr val="FF0000"/>
                </a:solidFill>
                <a:latin typeface="Arial" panose="020B0604020202020204" pitchFamily="34" charset="0"/>
                <a:cs typeface="Arial" panose="020B0604020202020204" pitchFamily="34" charset="0"/>
              </a:rPr>
              <a:t>2</a:t>
            </a:r>
            <a:r>
              <a:rPr lang="en-US" altLang="zh-CN" dirty="0">
                <a:solidFill>
                  <a:srgbClr val="FF0000"/>
                </a:solidFill>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为正</a:t>
            </a:r>
            <a:r>
              <a:rPr lang="zh-CN" altLang="en-US" noProof="1">
                <a:latin typeface="Arial" panose="020B0604020202020204" pitchFamily="34" charset="0"/>
                <a:cs typeface="Arial" panose="020B0604020202020204" pitchFamily="34" charset="0"/>
              </a:rPr>
              <a:t>则</a:t>
            </a:r>
            <a:r>
              <a:rPr lang="zh-CN" altLang="en-US" dirty="0">
                <a:latin typeface="Arial" panose="020B0604020202020204" pitchFamily="34" charset="0"/>
                <a:cs typeface="Arial" panose="020B0604020202020204" pitchFamily="34" charset="0"/>
              </a:rPr>
              <a:t>式，表示的正</a:t>
            </a:r>
            <a:r>
              <a:rPr lang="zh-CN" altLang="en-US" noProof="1">
                <a:latin typeface="Arial" panose="020B0604020202020204" pitchFamily="34" charset="0"/>
                <a:cs typeface="Arial" panose="020B0604020202020204" pitchFamily="34" charset="0"/>
              </a:rPr>
              <a:t>则</a:t>
            </a:r>
            <a:r>
              <a:rPr lang="zh-CN" altLang="en-US" dirty="0">
                <a:latin typeface="Arial" panose="020B0604020202020204" pitchFamily="34" charset="0"/>
                <a:cs typeface="Arial" panose="020B0604020202020204" pitchFamily="34" charset="0"/>
              </a:rPr>
              <a:t>集为</a:t>
            </a:r>
            <a:r>
              <a:rPr lang="en-US" altLang="zh-CN" dirty="0">
                <a:solidFill>
                  <a:srgbClr val="3217BB"/>
                </a:solidFill>
                <a:latin typeface="Arial" panose="020B0604020202020204" pitchFamily="34" charset="0"/>
                <a:cs typeface="Arial" panose="020B0604020202020204" pitchFamily="34" charset="0"/>
              </a:rPr>
              <a:t>L(e</a:t>
            </a:r>
            <a:r>
              <a:rPr lang="en-US" altLang="zh-CN" baseline="-25000" dirty="0">
                <a:solidFill>
                  <a:srgbClr val="3217BB"/>
                </a:solidFill>
                <a:latin typeface="Arial" panose="020B0604020202020204" pitchFamily="34" charset="0"/>
                <a:cs typeface="Arial" panose="020B0604020202020204" pitchFamily="34" charset="0"/>
              </a:rPr>
              <a:t>1</a:t>
            </a:r>
            <a:r>
              <a:rPr lang="en-US" altLang="zh-CN" dirty="0">
                <a:solidFill>
                  <a:srgbClr val="3217BB"/>
                </a:solidFill>
                <a:latin typeface="Arial" panose="020B0604020202020204" pitchFamily="34" charset="0"/>
                <a:cs typeface="Arial" panose="020B0604020202020204" pitchFamily="34" charset="0"/>
              </a:rPr>
              <a:t>)L(e</a:t>
            </a:r>
            <a:r>
              <a:rPr lang="en-US" altLang="zh-CN" baseline="-25000" dirty="0">
                <a:solidFill>
                  <a:srgbClr val="3217BB"/>
                </a:solidFill>
                <a:latin typeface="Arial" panose="020B0604020202020204" pitchFamily="34" charset="0"/>
                <a:cs typeface="Arial" panose="020B0604020202020204" pitchFamily="34" charset="0"/>
              </a:rPr>
              <a:t>2</a:t>
            </a:r>
            <a:r>
              <a:rPr lang="en-US" altLang="zh-CN" dirty="0">
                <a:solidFill>
                  <a:srgbClr val="3217BB"/>
                </a:solidFill>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a:p>
            <a:pPr lvl="1" eaLnBrk="1" hangingPunct="1">
              <a:lnSpc>
                <a:spcPct val="150000"/>
              </a:lnSpc>
            </a:pPr>
            <a:r>
              <a:rPr lang="en-US" altLang="zh-CN" dirty="0">
                <a:solidFill>
                  <a:srgbClr val="FF0000"/>
                </a:solidFill>
                <a:latin typeface="Arial" panose="020B0604020202020204" pitchFamily="34" charset="0"/>
                <a:cs typeface="Arial" panose="020B0604020202020204" pitchFamily="34" charset="0"/>
              </a:rPr>
              <a:t>(e</a:t>
            </a:r>
            <a:r>
              <a:rPr lang="en-US" altLang="zh-CN" baseline="-25000" dirty="0">
                <a:solidFill>
                  <a:srgbClr val="FF0000"/>
                </a:solidFill>
                <a:latin typeface="Arial" panose="020B0604020202020204" pitchFamily="34" charset="0"/>
                <a:cs typeface="Arial" panose="020B0604020202020204" pitchFamily="34" charset="0"/>
              </a:rPr>
              <a:t>1</a:t>
            </a:r>
            <a:r>
              <a:rPr lang="en-US" altLang="zh-CN" dirty="0">
                <a:solidFill>
                  <a:srgbClr val="FF0000"/>
                </a:solidFill>
                <a:latin typeface="Arial" panose="020B0604020202020204" pitchFamily="34" charset="0"/>
                <a:cs typeface="Arial" panose="020B0604020202020204" pitchFamily="34" charset="0"/>
              </a:rPr>
              <a:t>)</a:t>
            </a:r>
            <a:r>
              <a:rPr lang="en-US" altLang="zh-CN" baseline="30000" dirty="0">
                <a:solidFill>
                  <a:srgbClr val="FF0000"/>
                </a:solidFill>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为正</a:t>
            </a:r>
            <a:r>
              <a:rPr lang="zh-CN" altLang="en-US" noProof="1">
                <a:latin typeface="Arial" panose="020B0604020202020204" pitchFamily="34" charset="0"/>
                <a:cs typeface="Arial" panose="020B0604020202020204" pitchFamily="34" charset="0"/>
              </a:rPr>
              <a:t>则</a:t>
            </a:r>
            <a:r>
              <a:rPr lang="zh-CN" altLang="en-US" dirty="0">
                <a:latin typeface="Arial" panose="020B0604020202020204" pitchFamily="34" charset="0"/>
                <a:cs typeface="Arial" panose="020B0604020202020204" pitchFamily="34" charset="0"/>
              </a:rPr>
              <a:t>式，表示的正</a:t>
            </a:r>
            <a:r>
              <a:rPr lang="zh-CN" altLang="en-US" noProof="1">
                <a:latin typeface="Arial" panose="020B0604020202020204" pitchFamily="34" charset="0"/>
                <a:cs typeface="Arial" panose="020B0604020202020204" pitchFamily="34" charset="0"/>
              </a:rPr>
              <a:t>则</a:t>
            </a:r>
            <a:r>
              <a:rPr lang="zh-CN" altLang="en-US" dirty="0">
                <a:latin typeface="Arial" panose="020B0604020202020204" pitchFamily="34" charset="0"/>
                <a:cs typeface="Arial" panose="020B0604020202020204" pitchFamily="34" charset="0"/>
              </a:rPr>
              <a:t>集为</a:t>
            </a:r>
            <a:r>
              <a:rPr lang="en-US" altLang="zh-CN" dirty="0">
                <a:solidFill>
                  <a:srgbClr val="3217BB"/>
                </a:solidFill>
                <a:latin typeface="Arial" panose="020B0604020202020204" pitchFamily="34" charset="0"/>
                <a:cs typeface="Arial" panose="020B0604020202020204" pitchFamily="34" charset="0"/>
              </a:rPr>
              <a:t>(L(e</a:t>
            </a:r>
            <a:r>
              <a:rPr lang="en-US" altLang="zh-CN" baseline="-25000" dirty="0">
                <a:solidFill>
                  <a:srgbClr val="3217BB"/>
                </a:solidFill>
                <a:latin typeface="Arial" panose="020B0604020202020204" pitchFamily="34" charset="0"/>
                <a:cs typeface="Arial" panose="020B0604020202020204" pitchFamily="34" charset="0"/>
              </a:rPr>
              <a:t>1</a:t>
            </a:r>
            <a:r>
              <a:rPr lang="en-US" altLang="zh-CN" dirty="0">
                <a:solidFill>
                  <a:srgbClr val="3217BB"/>
                </a:solidFill>
                <a:latin typeface="Arial" panose="020B0604020202020204" pitchFamily="34" charset="0"/>
                <a:cs typeface="Arial" panose="020B0604020202020204" pitchFamily="34" charset="0"/>
              </a:rPr>
              <a:t>))</a:t>
            </a:r>
            <a:r>
              <a:rPr lang="en-US" altLang="zh-CN" baseline="30000" dirty="0">
                <a:solidFill>
                  <a:srgbClr val="3217BB"/>
                </a:solidFill>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a:p>
            <a:pPr eaLnBrk="1" hangingPunct="1">
              <a:lnSpc>
                <a:spcPct val="150000"/>
              </a:lnSpc>
            </a:pPr>
            <a:r>
              <a:rPr lang="zh-CN" altLang="en-US" dirty="0">
                <a:latin typeface="Arial" panose="020B0604020202020204" pitchFamily="34" charset="0"/>
                <a:cs typeface="Arial" panose="020B0604020202020204" pitchFamily="34" charset="0"/>
              </a:rPr>
              <a:t>仅由</a:t>
            </a:r>
            <a:r>
              <a:rPr lang="zh-CN" altLang="en-US" dirty="0">
                <a:solidFill>
                  <a:srgbClr val="FF0000"/>
                </a:solidFill>
                <a:latin typeface="Arial" panose="020B0604020202020204" pitchFamily="34" charset="0"/>
                <a:cs typeface="Arial" panose="020B0604020202020204" pitchFamily="34" charset="0"/>
              </a:rPr>
              <a:t>有限次</a:t>
            </a:r>
            <a:r>
              <a:rPr lang="zh-CN" altLang="en-US" dirty="0">
                <a:latin typeface="Arial" panose="020B0604020202020204" pitchFamily="34" charset="0"/>
                <a:cs typeface="Arial" panose="020B0604020202020204" pitchFamily="34" charset="0"/>
              </a:rPr>
              <a:t>使用上述三步骤而定义的表达式才是</a:t>
            </a:r>
            <a:r>
              <a:rPr lang="zh-CN" altLang="en-US" dirty="0">
                <a:latin typeface="Arial" panose="020B0604020202020204" pitchFamily="34" charset="0"/>
                <a:cs typeface="Arial" panose="020B0604020202020204" pitchFamily="34" charset="0"/>
                <a:sym typeface="Symbol" pitchFamily="18" charset="2"/>
              </a:rPr>
              <a:t></a:t>
            </a:r>
            <a:r>
              <a:rPr lang="zh-CN" altLang="en-US" dirty="0">
                <a:latin typeface="Arial" panose="020B0604020202020204" pitchFamily="34" charset="0"/>
                <a:cs typeface="Arial" panose="020B0604020202020204" pitchFamily="34" charset="0"/>
              </a:rPr>
              <a:t>上的</a:t>
            </a:r>
            <a:r>
              <a:rPr lang="zh-CN" altLang="en-US" dirty="0">
                <a:solidFill>
                  <a:srgbClr val="FF0000"/>
                </a:solidFill>
                <a:latin typeface="Arial" panose="020B0604020202020204" pitchFamily="34" charset="0"/>
                <a:cs typeface="Arial" panose="020B0604020202020204" pitchFamily="34" charset="0"/>
              </a:rPr>
              <a:t>正</a:t>
            </a:r>
            <a:r>
              <a:rPr lang="zh-CN" altLang="en-US" noProof="1">
                <a:solidFill>
                  <a:srgbClr val="FF0000"/>
                </a:solidFill>
                <a:latin typeface="Arial" panose="020B0604020202020204" pitchFamily="34" charset="0"/>
                <a:cs typeface="Arial" panose="020B0604020202020204" pitchFamily="34" charset="0"/>
              </a:rPr>
              <a:t>则</a:t>
            </a:r>
            <a:r>
              <a:rPr lang="zh-CN" altLang="en-US" dirty="0">
                <a:solidFill>
                  <a:srgbClr val="FF0000"/>
                </a:solidFill>
                <a:latin typeface="Arial" panose="020B0604020202020204" pitchFamily="34" charset="0"/>
                <a:cs typeface="Arial" panose="020B0604020202020204" pitchFamily="34" charset="0"/>
              </a:rPr>
              <a:t>式</a:t>
            </a:r>
            <a:r>
              <a:rPr lang="zh-CN" altLang="en-US" dirty="0">
                <a:latin typeface="Arial" panose="020B0604020202020204" pitchFamily="34" charset="0"/>
                <a:cs typeface="Arial" panose="020B0604020202020204" pitchFamily="34" charset="0"/>
              </a:rPr>
              <a:t>，仅由这些正</a:t>
            </a:r>
            <a:r>
              <a:rPr lang="zh-CN" altLang="en-US" noProof="1">
                <a:latin typeface="Arial" panose="020B0604020202020204" pitchFamily="34" charset="0"/>
                <a:cs typeface="Arial" panose="020B0604020202020204" pitchFamily="34" charset="0"/>
              </a:rPr>
              <a:t>则</a:t>
            </a:r>
            <a:r>
              <a:rPr lang="zh-CN" altLang="en-US" dirty="0">
                <a:latin typeface="Arial" panose="020B0604020202020204" pitchFamily="34" charset="0"/>
                <a:cs typeface="Arial" panose="020B0604020202020204" pitchFamily="34" charset="0"/>
              </a:rPr>
              <a:t>式表示的字集才是</a:t>
            </a:r>
            <a:r>
              <a:rPr lang="zh-CN" altLang="en-US" dirty="0">
                <a:latin typeface="Arial" panose="020B0604020202020204" pitchFamily="34" charset="0"/>
                <a:cs typeface="Arial" panose="020B0604020202020204" pitchFamily="34" charset="0"/>
                <a:sym typeface="Symbol" pitchFamily="18" charset="2"/>
              </a:rPr>
              <a:t></a:t>
            </a:r>
            <a:r>
              <a:rPr lang="zh-CN" altLang="en-US" dirty="0">
                <a:latin typeface="Arial" panose="020B0604020202020204" pitchFamily="34" charset="0"/>
                <a:cs typeface="Arial" panose="020B0604020202020204" pitchFamily="34" charset="0"/>
              </a:rPr>
              <a:t>上的</a:t>
            </a:r>
            <a:r>
              <a:rPr lang="zh-CN" altLang="en-US" dirty="0">
                <a:solidFill>
                  <a:srgbClr val="FF0000"/>
                </a:solidFill>
                <a:latin typeface="Arial" panose="020B0604020202020204" pitchFamily="34" charset="0"/>
                <a:cs typeface="Arial" panose="020B0604020202020204" pitchFamily="34" charset="0"/>
              </a:rPr>
              <a:t>正</a:t>
            </a:r>
            <a:r>
              <a:rPr lang="zh-CN" altLang="en-US" noProof="1">
                <a:solidFill>
                  <a:srgbClr val="FF0000"/>
                </a:solidFill>
                <a:latin typeface="Arial" panose="020B0604020202020204" pitchFamily="34" charset="0"/>
                <a:cs typeface="Arial" panose="020B0604020202020204" pitchFamily="34" charset="0"/>
              </a:rPr>
              <a:t>则</a:t>
            </a:r>
            <a:r>
              <a:rPr lang="zh-CN" altLang="en-US" dirty="0">
                <a:solidFill>
                  <a:srgbClr val="FF0000"/>
                </a:solidFill>
                <a:latin typeface="Arial" panose="020B0604020202020204" pitchFamily="34" charset="0"/>
                <a:cs typeface="Arial" panose="020B0604020202020204" pitchFamily="34" charset="0"/>
              </a:rPr>
              <a:t>集</a:t>
            </a:r>
            <a:r>
              <a:rPr lang="zh-CN" altLang="en-US" dirty="0">
                <a:latin typeface="Arial" panose="020B0604020202020204" pitchFamily="34" charset="0"/>
                <a:cs typeface="Arial" panose="020B0604020202020204" pitchFamily="34" charset="0"/>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D7D71EB-C9BC-40C8-8D96-D77C94713E3F}"/>
              </a:ext>
            </a:extLst>
          </p:cNvPr>
          <p:cNvSpPr>
            <a:spLocks noGrp="1"/>
          </p:cNvSpPr>
          <p:nvPr>
            <p:ph type="title"/>
          </p:nvPr>
        </p:nvSpPr>
        <p:spPr/>
        <p:txBody>
          <a:bodyPr/>
          <a:lstStyle/>
          <a:p>
            <a:r>
              <a:rPr lang="zh-CN" altLang="en-US" dirty="0"/>
              <a:t>正则运算的优先级</a:t>
            </a:r>
          </a:p>
        </p:txBody>
      </p:sp>
      <p:sp>
        <p:nvSpPr>
          <p:cNvPr id="5" name="内容占位符 4">
            <a:extLst>
              <a:ext uri="{FF2B5EF4-FFF2-40B4-BE49-F238E27FC236}">
                <a16:creationId xmlns:a16="http://schemas.microsoft.com/office/drawing/2014/main" id="{EBFA2DD7-9150-46FE-8958-F5E0D04426CE}"/>
              </a:ext>
            </a:extLst>
          </p:cNvPr>
          <p:cNvSpPr>
            <a:spLocks noGrp="1"/>
          </p:cNvSpPr>
          <p:nvPr>
            <p:ph idx="1"/>
          </p:nvPr>
        </p:nvSpPr>
        <p:spPr>
          <a:xfrm>
            <a:off x="683568" y="1628800"/>
            <a:ext cx="7632848" cy="3816424"/>
          </a:xfrm>
          <a:solidFill>
            <a:schemeClr val="bg1"/>
          </a:solidFill>
          <a:ln w="28575">
            <a:solidFill>
              <a:srgbClr val="9999FF"/>
            </a:solidFill>
          </a:ln>
        </p:spPr>
        <p:txBody>
          <a:bodyPr/>
          <a:lstStyle/>
          <a:p>
            <a:pPr>
              <a:lnSpc>
                <a:spcPct val="150000"/>
              </a:lnSpc>
            </a:pPr>
            <a:r>
              <a:rPr lang="zh-CN" altLang="en-US" dirty="0"/>
              <a:t>闭包运算优先级最高</a:t>
            </a:r>
            <a:endParaRPr lang="en-US" altLang="zh-CN" dirty="0"/>
          </a:p>
          <a:p>
            <a:pPr>
              <a:lnSpc>
                <a:spcPct val="150000"/>
              </a:lnSpc>
            </a:pPr>
            <a:r>
              <a:rPr lang="zh-CN" altLang="en-US" dirty="0"/>
              <a:t>连接运算次之</a:t>
            </a:r>
            <a:endParaRPr lang="en-US" altLang="zh-CN" dirty="0"/>
          </a:p>
          <a:p>
            <a:pPr>
              <a:lnSpc>
                <a:spcPct val="150000"/>
              </a:lnSpc>
            </a:pPr>
            <a:r>
              <a:rPr lang="zh-CN" altLang="en-US" dirty="0"/>
              <a:t>选择运算优先级最低</a:t>
            </a:r>
            <a:endParaRPr lang="en-US" altLang="zh-CN" dirty="0"/>
          </a:p>
          <a:p>
            <a:pPr>
              <a:lnSpc>
                <a:spcPct val="150000"/>
              </a:lnSpc>
            </a:pPr>
            <a:r>
              <a:rPr lang="zh-CN" altLang="en-US" dirty="0"/>
              <a:t>括号可以改变优先级顺序</a:t>
            </a:r>
            <a:endParaRPr lang="en-US" altLang="zh-CN" dirty="0"/>
          </a:p>
          <a:p>
            <a:pPr>
              <a:lnSpc>
                <a:spcPct val="150000"/>
              </a:lnSpc>
            </a:pPr>
            <a:r>
              <a:rPr lang="zh-CN" altLang="en-US" dirty="0"/>
              <a:t>元字符：</a:t>
            </a:r>
            <a:r>
              <a:rPr lang="en-US" altLang="zh-CN" dirty="0">
                <a:solidFill>
                  <a:srgbClr val="FF3300"/>
                </a:solidFill>
                <a:sym typeface="Symbol" pitchFamily="18" charset="2"/>
              </a:rPr>
              <a:t> </a:t>
            </a:r>
            <a:r>
              <a:rPr lang="en-US" altLang="zh-CN" dirty="0"/>
              <a:t> </a:t>
            </a:r>
            <a:r>
              <a:rPr lang="zh-CN" altLang="en-US" dirty="0"/>
              <a:t>  </a:t>
            </a:r>
            <a:r>
              <a:rPr lang="zh-CN" altLang="en-US" dirty="0">
                <a:solidFill>
                  <a:srgbClr val="FF3300"/>
                </a:solidFill>
                <a:sym typeface="Symbol" pitchFamily="18" charset="2"/>
              </a:rPr>
              <a:t>   </a:t>
            </a:r>
            <a:r>
              <a:rPr lang="en-US" altLang="zh-CN" dirty="0">
                <a:solidFill>
                  <a:srgbClr val="FF3300"/>
                </a:solidFill>
                <a:sym typeface="Symbol" pitchFamily="18" charset="2"/>
              </a:rPr>
              <a:t>|    (   )    *</a:t>
            </a:r>
            <a:endParaRPr lang="zh-CN" altLang="en-US" dirty="0"/>
          </a:p>
        </p:txBody>
      </p:sp>
    </p:spTree>
    <p:extLst>
      <p:ext uri="{BB962C8B-B14F-4D97-AF65-F5344CB8AC3E}">
        <p14:creationId xmlns:p14="http://schemas.microsoft.com/office/powerpoint/2010/main" val="16731859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D7D71EB-C9BC-40C8-8D96-D77C94713E3F}"/>
              </a:ext>
            </a:extLst>
          </p:cNvPr>
          <p:cNvSpPr>
            <a:spLocks noGrp="1"/>
          </p:cNvSpPr>
          <p:nvPr>
            <p:ph type="title"/>
          </p:nvPr>
        </p:nvSpPr>
        <p:spPr/>
        <p:txBody>
          <a:bodyPr/>
          <a:lstStyle/>
          <a:p>
            <a:r>
              <a:rPr lang="zh-CN" altLang="en-US" dirty="0"/>
              <a:t>正则运算</a:t>
            </a:r>
          </a:p>
        </p:txBody>
      </p:sp>
      <p:sp>
        <p:nvSpPr>
          <p:cNvPr id="5" name="内容占位符 4">
            <a:extLst>
              <a:ext uri="{FF2B5EF4-FFF2-40B4-BE49-F238E27FC236}">
                <a16:creationId xmlns:a16="http://schemas.microsoft.com/office/drawing/2014/main" id="{EBFA2DD7-9150-46FE-8958-F5E0D04426CE}"/>
              </a:ext>
            </a:extLst>
          </p:cNvPr>
          <p:cNvSpPr>
            <a:spLocks noGrp="1"/>
          </p:cNvSpPr>
          <p:nvPr>
            <p:ph idx="1"/>
          </p:nvPr>
        </p:nvSpPr>
        <p:spPr>
          <a:solidFill>
            <a:schemeClr val="bg1"/>
          </a:solidFill>
          <a:ln w="28575">
            <a:solidFill>
              <a:srgbClr val="9999FF"/>
            </a:solidFill>
          </a:ln>
        </p:spPr>
        <p:txBody>
          <a:bodyPr/>
          <a:lstStyle/>
          <a:p>
            <a:pPr>
              <a:lnSpc>
                <a:spcPct val="150000"/>
              </a:lnSpc>
            </a:pPr>
            <a:r>
              <a:rPr lang="zh-CN" altLang="en-US" sz="2400" dirty="0">
                <a:latin typeface="Arial" panose="020B0604020202020204" pitchFamily="34" charset="0"/>
                <a:cs typeface="Arial" panose="020B0604020202020204" pitchFamily="34" charset="0"/>
              </a:rPr>
              <a:t>令 ∑ </a:t>
            </a:r>
            <a:r>
              <a:rPr lang="en-US" altLang="zh-CN" sz="2400" dirty="0">
                <a:latin typeface="Arial" panose="020B0604020202020204" pitchFamily="34" charset="0"/>
                <a:cs typeface="Arial" panose="020B0604020202020204" pitchFamily="34" charset="0"/>
              </a:rPr>
              <a:t>= {a, b}</a:t>
            </a:r>
            <a:r>
              <a:rPr lang="zh-CN" altLang="en-US" sz="2400" dirty="0">
                <a:latin typeface="Arial" panose="020B0604020202020204" pitchFamily="34" charset="0"/>
                <a:cs typeface="Arial" panose="020B0604020202020204" pitchFamily="34" charset="0"/>
              </a:rPr>
              <a:t>，则</a:t>
            </a:r>
          </a:p>
          <a:p>
            <a:pPr lvl="1">
              <a:lnSpc>
                <a:spcPct val="150000"/>
              </a:lnSpc>
            </a:pPr>
            <a:r>
              <a:rPr lang="en-US" altLang="zh-CN" sz="2400" dirty="0">
                <a:latin typeface="Arial" panose="020B0604020202020204" pitchFamily="34" charset="0"/>
                <a:cs typeface="Arial" panose="020B0604020202020204" pitchFamily="34" charset="0"/>
              </a:rPr>
              <a:t>L(</a:t>
            </a:r>
            <a:r>
              <a:rPr lang="en-US" altLang="zh-CN" sz="2400" dirty="0" err="1">
                <a:latin typeface="Arial" panose="020B0604020202020204" pitchFamily="34" charset="0"/>
                <a:cs typeface="Arial" panose="020B0604020202020204" pitchFamily="34" charset="0"/>
              </a:rPr>
              <a:t>a|b</a:t>
            </a:r>
            <a:r>
              <a:rPr lang="en-US" altLang="zh-CN" sz="2400" dirty="0">
                <a:latin typeface="Arial" panose="020B0604020202020204" pitchFamily="34" charset="0"/>
                <a:cs typeface="Arial" panose="020B0604020202020204" pitchFamily="34" charset="0"/>
              </a:rPr>
              <a:t>) = L(a)∪L(b) ={a}∪{b} = {a, b}</a:t>
            </a:r>
          </a:p>
          <a:p>
            <a:pPr lvl="1">
              <a:lnSpc>
                <a:spcPct val="150000"/>
              </a:lnSpc>
            </a:pPr>
            <a:r>
              <a:rPr lang="en-US" altLang="zh-CN" sz="2400" dirty="0">
                <a:latin typeface="Arial" panose="020B0604020202020204" pitchFamily="34" charset="0"/>
                <a:cs typeface="Arial" panose="020B0604020202020204" pitchFamily="34" charset="0"/>
              </a:rPr>
              <a:t>L((</a:t>
            </a:r>
            <a:r>
              <a:rPr lang="en-US" altLang="zh-CN" sz="2400" dirty="0" err="1">
                <a:latin typeface="Arial" panose="020B0604020202020204" pitchFamily="34" charset="0"/>
                <a:cs typeface="Arial" panose="020B0604020202020204" pitchFamily="34" charset="0"/>
              </a:rPr>
              <a:t>a|b</a:t>
            </a:r>
            <a:r>
              <a:rPr lang="en-US" altLang="zh-CN" sz="2400" dirty="0">
                <a:latin typeface="Arial" panose="020B0604020202020204" pitchFamily="34" charset="0"/>
                <a:cs typeface="Arial" panose="020B0604020202020204" pitchFamily="34" charset="0"/>
              </a:rPr>
              <a:t>)(</a:t>
            </a:r>
            <a:r>
              <a:rPr lang="en-US" altLang="zh-CN" sz="2400" dirty="0" err="1">
                <a:latin typeface="Arial" panose="020B0604020202020204" pitchFamily="34" charset="0"/>
                <a:cs typeface="Arial" panose="020B0604020202020204" pitchFamily="34" charset="0"/>
              </a:rPr>
              <a:t>a|b</a:t>
            </a:r>
            <a:r>
              <a:rPr lang="en-US" altLang="zh-CN" sz="2400" dirty="0">
                <a:latin typeface="Arial" panose="020B0604020202020204" pitchFamily="34" charset="0"/>
                <a:cs typeface="Arial" panose="020B0604020202020204" pitchFamily="34" charset="0"/>
              </a:rPr>
              <a:t>)) = L(</a:t>
            </a:r>
            <a:r>
              <a:rPr lang="en-US" altLang="zh-CN" sz="2400" dirty="0" err="1">
                <a:latin typeface="Arial" panose="020B0604020202020204" pitchFamily="34" charset="0"/>
                <a:cs typeface="Arial" panose="020B0604020202020204" pitchFamily="34" charset="0"/>
              </a:rPr>
              <a:t>a|b</a:t>
            </a:r>
            <a:r>
              <a:rPr lang="en-US" altLang="zh-CN" sz="2400" dirty="0">
                <a:latin typeface="Arial" panose="020B0604020202020204" pitchFamily="34" charset="0"/>
                <a:cs typeface="Arial" panose="020B0604020202020204" pitchFamily="34" charset="0"/>
              </a:rPr>
              <a:t>) L(</a:t>
            </a:r>
            <a:r>
              <a:rPr lang="en-US" altLang="zh-CN" sz="2400" dirty="0" err="1">
                <a:latin typeface="Arial" panose="020B0604020202020204" pitchFamily="34" charset="0"/>
                <a:cs typeface="Arial" panose="020B0604020202020204" pitchFamily="34" charset="0"/>
              </a:rPr>
              <a:t>a|b</a:t>
            </a:r>
            <a:r>
              <a:rPr lang="en-US" altLang="zh-CN" sz="2400" dirty="0">
                <a:latin typeface="Arial" panose="020B0604020202020204" pitchFamily="34" charset="0"/>
                <a:cs typeface="Arial" panose="020B0604020202020204" pitchFamily="34" charset="0"/>
              </a:rPr>
              <a:t>)={a, b}{a, b}= { aa, ab, </a:t>
            </a:r>
            <a:r>
              <a:rPr lang="en-US" altLang="zh-CN" sz="2400" dirty="0" err="1">
                <a:latin typeface="Arial" panose="020B0604020202020204" pitchFamily="34" charset="0"/>
                <a:cs typeface="Arial" panose="020B0604020202020204" pitchFamily="34" charset="0"/>
              </a:rPr>
              <a:t>ba</a:t>
            </a:r>
            <a:r>
              <a:rPr lang="en-US" altLang="zh-CN" sz="2400" dirty="0">
                <a:latin typeface="Arial" panose="020B0604020202020204" pitchFamily="34" charset="0"/>
                <a:cs typeface="Arial" panose="020B0604020202020204" pitchFamily="34" charset="0"/>
              </a:rPr>
              <a:t>, bb }</a:t>
            </a:r>
          </a:p>
          <a:p>
            <a:pPr lvl="1">
              <a:lnSpc>
                <a:spcPct val="150000"/>
              </a:lnSpc>
            </a:pPr>
            <a:r>
              <a:rPr lang="en-US" altLang="zh-CN" sz="2400" dirty="0">
                <a:latin typeface="Arial" panose="020B0604020202020204" pitchFamily="34" charset="0"/>
                <a:cs typeface="Arial" panose="020B0604020202020204" pitchFamily="34" charset="0"/>
              </a:rPr>
              <a:t>L(a*) = (L(a))*= {a}*= { </a:t>
            </a:r>
            <a:r>
              <a:rPr lang="el-GR" altLang="zh-CN" sz="2400" dirty="0">
                <a:latin typeface="Arial" panose="020B0604020202020204" pitchFamily="34" charset="0"/>
                <a:cs typeface="Arial" panose="020B0604020202020204" pitchFamily="34" charset="0"/>
              </a:rPr>
              <a:t>ε, </a:t>
            </a:r>
            <a:r>
              <a:rPr lang="en-US" altLang="zh-CN" sz="2400" dirty="0">
                <a:latin typeface="Arial" panose="020B0604020202020204" pitchFamily="34" charset="0"/>
                <a:cs typeface="Arial" panose="020B0604020202020204" pitchFamily="34" charset="0"/>
              </a:rPr>
              <a:t>a, aa, </a:t>
            </a:r>
            <a:r>
              <a:rPr lang="en-US" altLang="zh-CN" sz="2400" dirty="0" err="1">
                <a:latin typeface="Arial" panose="020B0604020202020204" pitchFamily="34" charset="0"/>
                <a:cs typeface="Arial" panose="020B0604020202020204" pitchFamily="34" charset="0"/>
              </a:rPr>
              <a:t>aaa</a:t>
            </a:r>
            <a:r>
              <a:rPr lang="en-US" altLang="zh-CN" sz="2400" dirty="0">
                <a:latin typeface="Arial" panose="020B0604020202020204" pitchFamily="34" charset="0"/>
                <a:cs typeface="Arial" panose="020B0604020202020204" pitchFamily="34" charset="0"/>
              </a:rPr>
              <a:t>, . . . }</a:t>
            </a:r>
          </a:p>
          <a:p>
            <a:pPr lvl="1">
              <a:lnSpc>
                <a:spcPct val="150000"/>
              </a:lnSpc>
            </a:pPr>
            <a:r>
              <a:rPr lang="en-US" altLang="zh-CN" sz="2400" dirty="0">
                <a:latin typeface="Arial" panose="020B0604020202020204" pitchFamily="34" charset="0"/>
                <a:cs typeface="Arial" panose="020B0604020202020204" pitchFamily="34" charset="0"/>
              </a:rPr>
              <a:t>L((</a:t>
            </a:r>
            <a:r>
              <a:rPr lang="en-US" altLang="zh-CN" sz="2400" dirty="0" err="1">
                <a:latin typeface="Arial" panose="020B0604020202020204" pitchFamily="34" charset="0"/>
                <a:cs typeface="Arial" panose="020B0604020202020204" pitchFamily="34" charset="0"/>
              </a:rPr>
              <a:t>a|b</a:t>
            </a:r>
            <a:r>
              <a:rPr lang="en-US" altLang="zh-CN" sz="2400" dirty="0">
                <a:latin typeface="Arial" panose="020B0604020202020204" pitchFamily="34" charset="0"/>
                <a:cs typeface="Arial" panose="020B0604020202020204" pitchFamily="34" charset="0"/>
              </a:rPr>
              <a:t>)*) = (L(</a:t>
            </a:r>
            <a:r>
              <a:rPr lang="en-US" altLang="zh-CN" sz="2400" dirty="0" err="1">
                <a:latin typeface="Arial" panose="020B0604020202020204" pitchFamily="34" charset="0"/>
                <a:cs typeface="Arial" panose="020B0604020202020204" pitchFamily="34" charset="0"/>
              </a:rPr>
              <a:t>a|b</a:t>
            </a:r>
            <a:r>
              <a:rPr lang="en-US" altLang="zh-CN" sz="2400" dirty="0">
                <a:latin typeface="Arial" panose="020B0604020202020204" pitchFamily="34" charset="0"/>
                <a:cs typeface="Arial" panose="020B0604020202020204" pitchFamily="34" charset="0"/>
              </a:rPr>
              <a:t>))* = {a, b}*= { </a:t>
            </a:r>
            <a:r>
              <a:rPr lang="el-GR" altLang="zh-CN" sz="2400" dirty="0">
                <a:latin typeface="Arial" panose="020B0604020202020204" pitchFamily="34" charset="0"/>
                <a:cs typeface="Arial" panose="020B0604020202020204" pitchFamily="34" charset="0"/>
              </a:rPr>
              <a:t>ε, </a:t>
            </a:r>
            <a:r>
              <a:rPr lang="en-US" altLang="zh-CN" sz="2400" dirty="0">
                <a:latin typeface="Arial" panose="020B0604020202020204" pitchFamily="34" charset="0"/>
                <a:cs typeface="Arial" panose="020B0604020202020204" pitchFamily="34" charset="0"/>
              </a:rPr>
              <a:t>a, b, aa, ab, </a:t>
            </a:r>
            <a:r>
              <a:rPr lang="en-US" altLang="zh-CN" sz="2400" dirty="0" err="1">
                <a:latin typeface="Arial" panose="020B0604020202020204" pitchFamily="34" charset="0"/>
                <a:cs typeface="Arial" panose="020B0604020202020204" pitchFamily="34" charset="0"/>
              </a:rPr>
              <a:t>ba</a:t>
            </a:r>
            <a:r>
              <a:rPr lang="en-US" altLang="zh-CN" sz="2400" dirty="0">
                <a:latin typeface="Arial" panose="020B0604020202020204" pitchFamily="34" charset="0"/>
                <a:cs typeface="Arial" panose="020B0604020202020204" pitchFamily="34" charset="0"/>
              </a:rPr>
              <a:t>, bb, </a:t>
            </a:r>
            <a:r>
              <a:rPr lang="en-US" altLang="zh-CN" sz="2400" dirty="0" err="1">
                <a:latin typeface="Arial" panose="020B0604020202020204" pitchFamily="34" charset="0"/>
                <a:cs typeface="Arial" panose="020B0604020202020204" pitchFamily="34" charset="0"/>
              </a:rPr>
              <a:t>aaa</a:t>
            </a:r>
            <a:r>
              <a:rPr lang="en-US" altLang="zh-CN" sz="2400" dirty="0">
                <a:latin typeface="Arial" panose="020B0604020202020204" pitchFamily="34" charset="0"/>
                <a:cs typeface="Arial" panose="020B0604020202020204" pitchFamily="34" charset="0"/>
              </a:rPr>
              <a:t>, . . .}</a:t>
            </a:r>
          </a:p>
          <a:p>
            <a:pPr lvl="1">
              <a:lnSpc>
                <a:spcPct val="150000"/>
              </a:lnSpc>
            </a:pPr>
            <a:r>
              <a:rPr lang="en-US" altLang="zh-CN" sz="2400" dirty="0">
                <a:latin typeface="Arial" panose="020B0604020202020204" pitchFamily="34" charset="0"/>
                <a:cs typeface="Arial" panose="020B0604020202020204" pitchFamily="34" charset="0"/>
              </a:rPr>
              <a:t>L(</a:t>
            </a:r>
            <a:r>
              <a:rPr lang="en-US" altLang="zh-CN" sz="2400" dirty="0" err="1">
                <a:latin typeface="Arial" panose="020B0604020202020204" pitchFamily="34" charset="0"/>
                <a:cs typeface="Arial" panose="020B0604020202020204" pitchFamily="34" charset="0"/>
              </a:rPr>
              <a:t>a|a</a:t>
            </a:r>
            <a:r>
              <a:rPr lang="en-US" altLang="zh-CN" sz="2400" dirty="0">
                <a:latin typeface="Arial" panose="020B0604020202020204" pitchFamily="34" charset="0"/>
                <a:cs typeface="Arial" panose="020B0604020202020204" pitchFamily="34" charset="0"/>
              </a:rPr>
              <a:t>*b) = { a, b, ab, </a:t>
            </a:r>
            <a:r>
              <a:rPr lang="en-US" altLang="zh-CN" sz="2400" dirty="0" err="1">
                <a:latin typeface="Arial" panose="020B0604020202020204" pitchFamily="34" charset="0"/>
                <a:cs typeface="Arial" panose="020B0604020202020204" pitchFamily="34" charset="0"/>
              </a:rPr>
              <a:t>aab</a:t>
            </a:r>
            <a:r>
              <a:rPr lang="en-US" altLang="zh-CN"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aaab</a:t>
            </a:r>
            <a:r>
              <a:rPr lang="en-US" altLang="zh-CN" sz="2400" dirty="0">
                <a:latin typeface="Arial" panose="020B0604020202020204" pitchFamily="34" charset="0"/>
                <a:cs typeface="Arial" panose="020B0604020202020204" pitchFamily="34" charset="0"/>
              </a:rPr>
              <a:t>, . . .}</a:t>
            </a:r>
          </a:p>
        </p:txBody>
      </p:sp>
    </p:spTree>
    <p:extLst>
      <p:ext uri="{BB962C8B-B14F-4D97-AF65-F5344CB8AC3E}">
        <p14:creationId xmlns:p14="http://schemas.microsoft.com/office/powerpoint/2010/main" val="368394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7CF724-B751-4F39-9559-AB2DE661DBE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F12B91B-7859-44E0-9F1E-5A9D5CF15F4D}"/>
              </a:ext>
            </a:extLst>
          </p:cNvPr>
          <p:cNvSpPr>
            <a:spLocks noGrp="1"/>
          </p:cNvSpPr>
          <p:nvPr>
            <p:ph idx="1"/>
          </p:nvPr>
        </p:nvSpPr>
        <p:spPr>
          <a:xfrm>
            <a:off x="457200" y="332657"/>
            <a:ext cx="8229600" cy="6147518"/>
          </a:xfrm>
          <a:solidFill>
            <a:schemeClr val="bg1"/>
          </a:solidFill>
          <a:ln w="28575">
            <a:solidFill>
              <a:srgbClr val="9999FF"/>
            </a:solidFill>
          </a:ln>
          <a:effectLst/>
        </p:spPr>
        <p:txBody>
          <a:bodyPr/>
          <a:lstStyle/>
          <a:p>
            <a:pPr>
              <a:lnSpc>
                <a:spcPct val="150000"/>
              </a:lnSpc>
            </a:pPr>
            <a:r>
              <a:rPr lang="zh-CN" altLang="en-US" dirty="0">
                <a:latin typeface="Arial" panose="020B0604020202020204" pitchFamily="34" charset="0"/>
                <a:cs typeface="Arial" panose="020B0604020202020204" pitchFamily="34" charset="0"/>
              </a:rPr>
              <a:t>请写出下面正则表达式定义的语言：</a:t>
            </a:r>
            <a:endParaRPr lang="en-US" altLang="zh-CN" dirty="0">
              <a:latin typeface="Arial" panose="020B0604020202020204" pitchFamily="34" charset="0"/>
              <a:cs typeface="Arial" panose="020B0604020202020204" pitchFamily="34" charset="0"/>
            </a:endParaRPr>
          </a:p>
          <a:p>
            <a:pPr lvl="1">
              <a:lnSpc>
                <a:spcPct val="150000"/>
              </a:lnSpc>
            </a:pP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a|b</a:t>
            </a:r>
            <a:r>
              <a:rPr lang="en-US" altLang="zh-CN" dirty="0">
                <a:latin typeface="Arial" panose="020B0604020202020204" pitchFamily="34" charset="0"/>
                <a:cs typeface="Arial" panose="020B0604020202020204" pitchFamily="34" charset="0"/>
              </a:rPr>
              <a:t>)c</a:t>
            </a:r>
          </a:p>
          <a:p>
            <a:pPr lvl="1">
              <a:lnSpc>
                <a:spcPct val="150000"/>
              </a:lnSpc>
            </a:pP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a|b</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a|b</a:t>
            </a:r>
            <a:r>
              <a:rPr lang="en-US" altLang="zh-CN" dirty="0">
                <a:latin typeface="Arial" panose="020B0604020202020204" pitchFamily="34" charset="0"/>
                <a:cs typeface="Arial" panose="020B0604020202020204" pitchFamily="34" charset="0"/>
              </a:rPr>
              <a:t>)</a:t>
            </a:r>
          </a:p>
          <a:p>
            <a:pPr lvl="1">
              <a:lnSpc>
                <a:spcPct val="150000"/>
              </a:lnSpc>
            </a:pPr>
            <a:r>
              <a:rPr lang="en-US" altLang="zh-CN" dirty="0">
                <a:latin typeface="Arial" panose="020B0604020202020204" pitchFamily="34" charset="0"/>
                <a:cs typeface="Arial" panose="020B0604020202020204" pitchFamily="34" charset="0"/>
              </a:rPr>
              <a:t>(ab)*</a:t>
            </a:r>
          </a:p>
          <a:p>
            <a:pPr lvl="1">
              <a:lnSpc>
                <a:spcPct val="150000"/>
              </a:lnSpc>
            </a:pPr>
            <a:r>
              <a:rPr lang="en-US" altLang="zh-CN" dirty="0" err="1">
                <a:latin typeface="Arial" panose="020B0604020202020204" pitchFamily="34" charset="0"/>
                <a:cs typeface="Arial" panose="020B0604020202020204" pitchFamily="34" charset="0"/>
              </a:rPr>
              <a:t>a|ab</a:t>
            </a:r>
            <a:r>
              <a:rPr lang="en-US" altLang="zh-CN" dirty="0">
                <a:latin typeface="Arial" panose="020B0604020202020204" pitchFamily="34" charset="0"/>
                <a:cs typeface="Arial" panose="020B0604020202020204" pitchFamily="34" charset="0"/>
              </a:rPr>
              <a:t>*</a:t>
            </a:r>
          </a:p>
          <a:p>
            <a:pPr lvl="1">
              <a:lnSpc>
                <a:spcPct val="150000"/>
              </a:lnSpc>
            </a:pP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a|b</a:t>
            </a:r>
            <a:r>
              <a:rPr lang="en-US" altLang="zh-CN" dirty="0">
                <a:latin typeface="Arial" panose="020B0604020202020204" pitchFamily="34" charset="0"/>
                <a:cs typeface="Arial" panose="020B0604020202020204" pitchFamily="34" charset="0"/>
              </a:rPr>
              <a:t>)*</a:t>
            </a:r>
          </a:p>
          <a:p>
            <a:pPr lvl="1">
              <a:lnSpc>
                <a:spcPct val="150000"/>
              </a:lnSpc>
            </a:pP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a|bb</a:t>
            </a:r>
            <a:r>
              <a:rPr lang="en-US" altLang="zh-CN" dirty="0">
                <a:latin typeface="Arial" panose="020B0604020202020204" pitchFamily="34" charset="0"/>
                <a:cs typeface="Arial" panose="020B0604020202020204" pitchFamily="34" charset="0"/>
              </a:rPr>
              <a:t>)*</a:t>
            </a:r>
          </a:p>
          <a:p>
            <a:pPr lvl="1">
              <a:lnSpc>
                <a:spcPct val="150000"/>
              </a:lnSpc>
            </a:pP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ab|a</a:t>
            </a:r>
            <a:r>
              <a:rPr lang="en-US" altLang="zh-CN" dirty="0">
                <a:latin typeface="Arial" panose="020B0604020202020204" pitchFamily="34" charset="0"/>
                <a:cs typeface="Arial" panose="020B0604020202020204" pitchFamily="34" charset="0"/>
              </a:rPr>
              <a:t>)*</a:t>
            </a:r>
          </a:p>
        </p:txBody>
      </p:sp>
      <p:sp>
        <p:nvSpPr>
          <p:cNvPr id="4" name="矩形 3">
            <a:extLst>
              <a:ext uri="{FF2B5EF4-FFF2-40B4-BE49-F238E27FC236}">
                <a16:creationId xmlns:a16="http://schemas.microsoft.com/office/drawing/2014/main" id="{BC46EC38-9CD4-42A1-8E93-9997E754C2D7}"/>
              </a:ext>
            </a:extLst>
          </p:cNvPr>
          <p:cNvSpPr/>
          <p:nvPr/>
        </p:nvSpPr>
        <p:spPr bwMode="auto">
          <a:xfrm>
            <a:off x="2987824" y="1143000"/>
            <a:ext cx="5587302" cy="504056"/>
          </a:xfrm>
          <a:prstGeom prst="rect">
            <a:avLst/>
          </a:prstGeom>
          <a:solidFill>
            <a:schemeClr val="bg1"/>
          </a:solidFill>
          <a:ln w="28575" cap="flat" cmpd="sng" algn="ctr">
            <a:solidFill>
              <a:srgbClr val="9999FF"/>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r>
              <a:rPr lang="en-US" altLang="zh-CN" sz="2400" b="1" dirty="0">
                <a:latin typeface="Arial" panose="020B0604020202020204" pitchFamily="34" charset="0"/>
                <a:cs typeface="Arial" panose="020B0604020202020204" pitchFamily="34" charset="0"/>
              </a:rPr>
              <a:t>{ac, </a:t>
            </a:r>
            <a:r>
              <a:rPr lang="en-US" altLang="zh-CN" sz="2400" b="1" dirty="0" err="1">
                <a:latin typeface="Arial" panose="020B0604020202020204" pitchFamily="34" charset="0"/>
                <a:cs typeface="Arial" panose="020B0604020202020204" pitchFamily="34" charset="0"/>
              </a:rPr>
              <a:t>bc</a:t>
            </a:r>
            <a:r>
              <a:rPr lang="en-US" altLang="zh-CN" sz="2400" b="1" dirty="0">
                <a:latin typeface="Arial" panose="020B0604020202020204" pitchFamily="34" charset="0"/>
                <a:cs typeface="Arial" panose="020B0604020202020204" pitchFamily="34" charset="0"/>
              </a:rPr>
              <a:t>}</a:t>
            </a:r>
          </a:p>
        </p:txBody>
      </p:sp>
      <p:sp>
        <p:nvSpPr>
          <p:cNvPr id="5" name="矩形 4">
            <a:extLst>
              <a:ext uri="{FF2B5EF4-FFF2-40B4-BE49-F238E27FC236}">
                <a16:creationId xmlns:a16="http://schemas.microsoft.com/office/drawing/2014/main" id="{46197567-1226-48D4-82DE-026BCA8B7CF6}"/>
              </a:ext>
            </a:extLst>
          </p:cNvPr>
          <p:cNvSpPr/>
          <p:nvPr/>
        </p:nvSpPr>
        <p:spPr bwMode="auto">
          <a:xfrm>
            <a:off x="2998944" y="1944121"/>
            <a:ext cx="5587302" cy="504056"/>
          </a:xfrm>
          <a:prstGeom prst="rect">
            <a:avLst/>
          </a:prstGeom>
          <a:solidFill>
            <a:schemeClr val="bg1"/>
          </a:solidFill>
          <a:ln w="28575" cap="flat" cmpd="sng" algn="ctr">
            <a:solidFill>
              <a:srgbClr val="9999FF"/>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r>
              <a:rPr lang="en-US" altLang="zh-CN" sz="2400" b="1" dirty="0">
                <a:latin typeface="Arial" panose="020B0604020202020204" pitchFamily="34" charset="0"/>
                <a:cs typeface="Arial" panose="020B0604020202020204" pitchFamily="34" charset="0"/>
              </a:rPr>
              <a:t>{aa, ab, </a:t>
            </a:r>
            <a:r>
              <a:rPr lang="en-US" altLang="zh-CN" sz="2400" b="1" dirty="0" err="1">
                <a:latin typeface="Arial" panose="020B0604020202020204" pitchFamily="34" charset="0"/>
                <a:cs typeface="Arial" panose="020B0604020202020204" pitchFamily="34" charset="0"/>
              </a:rPr>
              <a:t>ba</a:t>
            </a:r>
            <a:r>
              <a:rPr lang="en-US" altLang="zh-CN" sz="2400" b="1" dirty="0">
                <a:latin typeface="Arial" panose="020B0604020202020204" pitchFamily="34" charset="0"/>
                <a:cs typeface="Arial" panose="020B0604020202020204" pitchFamily="34" charset="0"/>
              </a:rPr>
              <a:t>, bb}</a:t>
            </a: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BCBE8B4F-2807-49F8-828E-FE4CFE072971}"/>
                  </a:ext>
                </a:extLst>
              </p:cNvPr>
              <p:cNvSpPr/>
              <p:nvPr/>
            </p:nvSpPr>
            <p:spPr bwMode="auto">
              <a:xfrm>
                <a:off x="2987824" y="2688602"/>
                <a:ext cx="5587302" cy="504056"/>
              </a:xfrm>
              <a:prstGeom prst="rect">
                <a:avLst/>
              </a:prstGeom>
              <a:solidFill>
                <a:schemeClr val="bg1"/>
              </a:solidFill>
              <a:ln w="28575" cap="flat" cmpd="sng" algn="ctr">
                <a:solidFill>
                  <a:srgbClr val="9999FF"/>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r>
                  <a:rPr lang="en-US" altLang="zh-CN" sz="2400" b="1" dirty="0">
                    <a:latin typeface="Arial" panose="020B0604020202020204" pitchFamily="34" charset="0"/>
                    <a:cs typeface="Arial" panose="020B0604020202020204" pitchFamily="34" charset="0"/>
                  </a:rPr>
                  <a:t>{</a:t>
                </a:r>
                <a14:m>
                  <m:oMath xmlns:m="http://schemas.openxmlformats.org/officeDocument/2006/math">
                    <m:r>
                      <a:rPr lang="zh-CN" altLang="en-US" sz="2400" b="1" i="1" smtClean="0">
                        <a:latin typeface="Cambria Math" panose="02040503050406030204" pitchFamily="18" charset="0"/>
                        <a:cs typeface="Arial" panose="020B0604020202020204" pitchFamily="34" charset="0"/>
                      </a:rPr>
                      <m:t>𝜺</m:t>
                    </m:r>
                  </m:oMath>
                </a14:m>
                <a:r>
                  <a:rPr lang="en-US" altLang="zh-CN" sz="2400" b="1" dirty="0">
                    <a:latin typeface="Arial" panose="020B0604020202020204" pitchFamily="34" charset="0"/>
                    <a:cs typeface="Arial" panose="020B0604020202020204" pitchFamily="34" charset="0"/>
                  </a:rPr>
                  <a:t>, ab, </a:t>
                </a:r>
                <a:r>
                  <a:rPr lang="en-US" altLang="zh-CN" sz="2400" b="1" dirty="0" err="1">
                    <a:latin typeface="Arial" panose="020B0604020202020204" pitchFamily="34" charset="0"/>
                    <a:cs typeface="Arial" panose="020B0604020202020204" pitchFamily="34" charset="0"/>
                  </a:rPr>
                  <a:t>abab</a:t>
                </a:r>
                <a:r>
                  <a:rPr lang="en-US" altLang="zh-CN" sz="2400" b="1" dirty="0">
                    <a:latin typeface="Arial" panose="020B0604020202020204" pitchFamily="34" charset="0"/>
                    <a:cs typeface="Arial" panose="020B0604020202020204" pitchFamily="34" charset="0"/>
                  </a:rPr>
                  <a:t>, </a:t>
                </a:r>
                <a:r>
                  <a:rPr lang="en-US" altLang="zh-CN" sz="2400" b="1" dirty="0" err="1">
                    <a:latin typeface="Arial" panose="020B0604020202020204" pitchFamily="34" charset="0"/>
                    <a:cs typeface="Arial" panose="020B0604020202020204" pitchFamily="34" charset="0"/>
                  </a:rPr>
                  <a:t>ababab</a:t>
                </a:r>
                <a:r>
                  <a:rPr lang="en-US" altLang="zh-CN" sz="2400" b="1" dirty="0">
                    <a:latin typeface="Arial" panose="020B0604020202020204" pitchFamily="34" charset="0"/>
                    <a:cs typeface="Arial" panose="020B0604020202020204" pitchFamily="34" charset="0"/>
                  </a:rPr>
                  <a:t>, …}</a:t>
                </a:r>
              </a:p>
            </p:txBody>
          </p:sp>
        </mc:Choice>
        <mc:Fallback xmlns="">
          <p:sp>
            <p:nvSpPr>
              <p:cNvPr id="6" name="矩形 5">
                <a:extLst>
                  <a:ext uri="{FF2B5EF4-FFF2-40B4-BE49-F238E27FC236}">
                    <a16:creationId xmlns:a16="http://schemas.microsoft.com/office/drawing/2014/main" id="{BCBE8B4F-2807-49F8-828E-FE4CFE072971}"/>
                  </a:ext>
                </a:extLst>
              </p:cNvPr>
              <p:cNvSpPr>
                <a:spLocks noRot="1" noChangeAspect="1" noMove="1" noResize="1" noEditPoints="1" noAdjustHandles="1" noChangeArrowheads="1" noChangeShapeType="1" noTextEdit="1"/>
              </p:cNvSpPr>
              <p:nvPr/>
            </p:nvSpPr>
            <p:spPr bwMode="auto">
              <a:xfrm>
                <a:off x="2987824" y="2688602"/>
                <a:ext cx="5587302" cy="504056"/>
              </a:xfrm>
              <a:prstGeom prst="rect">
                <a:avLst/>
              </a:prstGeom>
              <a:blipFill>
                <a:blip r:embed="rId2"/>
                <a:stretch>
                  <a:fillRect l="-1304" t="-5682" b="-14773"/>
                </a:stretch>
              </a:blipFill>
              <a:ln w="28575" cap="flat" cmpd="sng" algn="ctr">
                <a:solidFill>
                  <a:srgbClr val="9999FF"/>
                </a:solid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id="{30145044-5780-405F-8E1F-444694C8AF32}"/>
              </a:ext>
            </a:extLst>
          </p:cNvPr>
          <p:cNvSpPr/>
          <p:nvPr/>
        </p:nvSpPr>
        <p:spPr bwMode="auto">
          <a:xfrm>
            <a:off x="2998944" y="3429000"/>
            <a:ext cx="5587302" cy="504056"/>
          </a:xfrm>
          <a:prstGeom prst="rect">
            <a:avLst/>
          </a:prstGeom>
          <a:solidFill>
            <a:schemeClr val="bg1"/>
          </a:solidFill>
          <a:ln w="28575" cap="flat" cmpd="sng" algn="ctr">
            <a:solidFill>
              <a:srgbClr val="9999FF"/>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r>
              <a:rPr lang="en-US" altLang="zh-CN" sz="2400" b="1" dirty="0">
                <a:latin typeface="Arial" panose="020B0604020202020204" pitchFamily="34" charset="0"/>
                <a:cs typeface="Arial" panose="020B0604020202020204" pitchFamily="34" charset="0"/>
              </a:rPr>
              <a:t>{a, ab, </a:t>
            </a:r>
            <a:r>
              <a:rPr lang="en-US" altLang="zh-CN" sz="2400" b="1" dirty="0" err="1">
                <a:latin typeface="Arial" panose="020B0604020202020204" pitchFamily="34" charset="0"/>
                <a:cs typeface="Arial" panose="020B0604020202020204" pitchFamily="34" charset="0"/>
              </a:rPr>
              <a:t>abb</a:t>
            </a:r>
            <a:r>
              <a:rPr lang="en-US" altLang="zh-CN" sz="2400" b="1" dirty="0">
                <a:latin typeface="Arial" panose="020B0604020202020204" pitchFamily="34" charset="0"/>
                <a:cs typeface="Arial" panose="020B0604020202020204" pitchFamily="34" charset="0"/>
              </a:rPr>
              <a:t>, </a:t>
            </a:r>
            <a:r>
              <a:rPr lang="en-US" altLang="zh-CN" sz="2400" b="1" dirty="0" err="1">
                <a:latin typeface="Arial" panose="020B0604020202020204" pitchFamily="34" charset="0"/>
                <a:cs typeface="Arial" panose="020B0604020202020204" pitchFamily="34" charset="0"/>
              </a:rPr>
              <a:t>abbb</a:t>
            </a:r>
            <a:r>
              <a:rPr lang="en-US" altLang="zh-CN" sz="2400" b="1" dirty="0">
                <a:latin typeface="Arial" panose="020B0604020202020204" pitchFamily="34" charset="0"/>
                <a:cs typeface="Arial" panose="020B0604020202020204" pitchFamily="34" charset="0"/>
              </a:rPr>
              <a:t>, …}</a:t>
            </a: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0C2C91A1-706D-45F7-A284-3092F6843972}"/>
                  </a:ext>
                </a:extLst>
              </p:cNvPr>
              <p:cNvSpPr/>
              <p:nvPr/>
            </p:nvSpPr>
            <p:spPr bwMode="auto">
              <a:xfrm>
                <a:off x="2987824" y="4145717"/>
                <a:ext cx="5587302" cy="504056"/>
              </a:xfrm>
              <a:prstGeom prst="rect">
                <a:avLst/>
              </a:prstGeom>
              <a:solidFill>
                <a:schemeClr val="bg1"/>
              </a:solidFill>
              <a:ln w="28575" cap="flat" cmpd="sng" algn="ctr">
                <a:solidFill>
                  <a:srgbClr val="9999FF"/>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r>
                  <a:rPr lang="en-US" altLang="zh-CN" sz="2400" b="1" dirty="0">
                    <a:latin typeface="Arial" panose="020B0604020202020204" pitchFamily="34" charset="0"/>
                    <a:cs typeface="Arial" panose="020B0604020202020204" pitchFamily="34" charset="0"/>
                  </a:rPr>
                  <a:t>{</a:t>
                </a:r>
                <a14:m>
                  <m:oMath xmlns:m="http://schemas.openxmlformats.org/officeDocument/2006/math">
                    <m:r>
                      <a:rPr lang="zh-CN" altLang="en-US" sz="2400" b="1" i="1">
                        <a:latin typeface="Cambria Math" panose="02040503050406030204" pitchFamily="18" charset="0"/>
                        <a:cs typeface="Arial" panose="020B0604020202020204" pitchFamily="34" charset="0"/>
                      </a:rPr>
                      <m:t>𝜺</m:t>
                    </m:r>
                  </m:oMath>
                </a14:m>
                <a:r>
                  <a:rPr lang="en-US" altLang="zh-CN" sz="2400" b="1" dirty="0">
                    <a:latin typeface="Arial" panose="020B0604020202020204" pitchFamily="34" charset="0"/>
                    <a:cs typeface="Arial" panose="020B0604020202020204" pitchFamily="34" charset="0"/>
                  </a:rPr>
                  <a:t>, a, b, </a:t>
                </a:r>
                <a:r>
                  <a:rPr lang="en-US" altLang="zh-CN" sz="2400" b="1" dirty="0" err="1">
                    <a:latin typeface="Arial" panose="020B0604020202020204" pitchFamily="34" charset="0"/>
                    <a:cs typeface="Arial" panose="020B0604020202020204" pitchFamily="34" charset="0"/>
                  </a:rPr>
                  <a:t>aaa</a:t>
                </a:r>
                <a:r>
                  <a:rPr lang="en-US" altLang="zh-CN" sz="2400" b="1" dirty="0">
                    <a:latin typeface="Arial" panose="020B0604020202020204" pitchFamily="34" charset="0"/>
                    <a:cs typeface="Arial" panose="020B0604020202020204" pitchFamily="34" charset="0"/>
                  </a:rPr>
                  <a:t>, </a:t>
                </a:r>
                <a:r>
                  <a:rPr lang="en-US" altLang="zh-CN" sz="2400" b="1" dirty="0" err="1">
                    <a:latin typeface="Arial" panose="020B0604020202020204" pitchFamily="34" charset="0"/>
                    <a:cs typeface="Arial" panose="020B0604020202020204" pitchFamily="34" charset="0"/>
                  </a:rPr>
                  <a:t>bbbb</a:t>
                </a:r>
                <a:r>
                  <a:rPr lang="en-US" altLang="zh-CN" sz="2400" b="1" dirty="0">
                    <a:latin typeface="Arial" panose="020B0604020202020204" pitchFamily="34" charset="0"/>
                    <a:cs typeface="Arial" panose="020B0604020202020204" pitchFamily="34" charset="0"/>
                  </a:rPr>
                  <a:t>, </a:t>
                </a:r>
                <a:r>
                  <a:rPr lang="en-US" altLang="zh-CN" sz="2400" b="1" dirty="0" err="1">
                    <a:latin typeface="Arial" panose="020B0604020202020204" pitchFamily="34" charset="0"/>
                    <a:cs typeface="Arial" panose="020B0604020202020204" pitchFamily="34" charset="0"/>
                  </a:rPr>
                  <a:t>abab</a:t>
                </a:r>
                <a:r>
                  <a:rPr lang="en-US" altLang="zh-CN" sz="2400" b="1" dirty="0">
                    <a:latin typeface="Arial" panose="020B0604020202020204" pitchFamily="34" charset="0"/>
                    <a:cs typeface="Arial" panose="020B0604020202020204" pitchFamily="34" charset="0"/>
                  </a:rPr>
                  <a:t>, </a:t>
                </a:r>
                <a:r>
                  <a:rPr lang="en-US" altLang="zh-CN" sz="2400" b="1" dirty="0" err="1">
                    <a:latin typeface="Arial" panose="020B0604020202020204" pitchFamily="34" charset="0"/>
                    <a:cs typeface="Arial" panose="020B0604020202020204" pitchFamily="34" charset="0"/>
                  </a:rPr>
                  <a:t>aaabab</a:t>
                </a:r>
                <a:r>
                  <a:rPr lang="en-US" altLang="zh-CN" sz="2400" b="1" dirty="0">
                    <a:latin typeface="Arial" panose="020B0604020202020204" pitchFamily="34" charset="0"/>
                    <a:cs typeface="Arial" panose="020B0604020202020204" pitchFamily="34" charset="0"/>
                  </a:rPr>
                  <a:t>, …}</a:t>
                </a:r>
              </a:p>
            </p:txBody>
          </p:sp>
        </mc:Choice>
        <mc:Fallback xmlns="">
          <p:sp>
            <p:nvSpPr>
              <p:cNvPr id="8" name="矩形 7">
                <a:extLst>
                  <a:ext uri="{FF2B5EF4-FFF2-40B4-BE49-F238E27FC236}">
                    <a16:creationId xmlns:a16="http://schemas.microsoft.com/office/drawing/2014/main" id="{0C2C91A1-706D-45F7-A284-3092F6843972}"/>
                  </a:ext>
                </a:extLst>
              </p:cNvPr>
              <p:cNvSpPr>
                <a:spLocks noRot="1" noChangeAspect="1" noMove="1" noResize="1" noEditPoints="1" noAdjustHandles="1" noChangeArrowheads="1" noChangeShapeType="1" noTextEdit="1"/>
              </p:cNvSpPr>
              <p:nvPr/>
            </p:nvSpPr>
            <p:spPr bwMode="auto">
              <a:xfrm>
                <a:off x="2987824" y="4145717"/>
                <a:ext cx="5587302" cy="504056"/>
              </a:xfrm>
              <a:prstGeom prst="rect">
                <a:avLst/>
              </a:prstGeom>
              <a:blipFill>
                <a:blip r:embed="rId3"/>
                <a:stretch>
                  <a:fillRect l="-1304" t="-5682" b="-14773"/>
                </a:stretch>
              </a:blipFill>
              <a:ln w="28575" cap="flat" cmpd="sng" algn="ctr">
                <a:solidFill>
                  <a:srgbClr val="9999FF"/>
                </a:solid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14618E0A-FC61-4AD8-BB7E-728193E019B4}"/>
                  </a:ext>
                </a:extLst>
              </p:cNvPr>
              <p:cNvSpPr/>
              <p:nvPr/>
            </p:nvSpPr>
            <p:spPr bwMode="auto">
              <a:xfrm>
                <a:off x="2987824" y="4886115"/>
                <a:ext cx="5587302" cy="504056"/>
              </a:xfrm>
              <a:prstGeom prst="rect">
                <a:avLst/>
              </a:prstGeom>
              <a:solidFill>
                <a:schemeClr val="bg1"/>
              </a:solidFill>
              <a:ln w="28575" cap="flat" cmpd="sng" algn="ctr">
                <a:solidFill>
                  <a:srgbClr val="9999FF"/>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r>
                  <a:rPr lang="en-US" altLang="zh-CN" sz="2400" b="1" dirty="0">
                    <a:latin typeface="Arial" panose="020B0604020202020204" pitchFamily="34" charset="0"/>
                    <a:cs typeface="Arial" panose="020B0604020202020204" pitchFamily="34" charset="0"/>
                  </a:rPr>
                  <a:t>{</a:t>
                </a:r>
                <a14:m>
                  <m:oMath xmlns:m="http://schemas.openxmlformats.org/officeDocument/2006/math">
                    <m:r>
                      <a:rPr lang="zh-CN" altLang="en-US" sz="2400" b="1" i="1">
                        <a:latin typeface="Cambria Math" panose="02040503050406030204" pitchFamily="18" charset="0"/>
                        <a:cs typeface="Arial" panose="020B0604020202020204" pitchFamily="34" charset="0"/>
                      </a:rPr>
                      <m:t>𝜺</m:t>
                    </m:r>
                  </m:oMath>
                </a14:m>
                <a:r>
                  <a:rPr lang="en-US" altLang="zh-CN" sz="2400" b="1" dirty="0">
                    <a:latin typeface="Arial" panose="020B0604020202020204" pitchFamily="34" charset="0"/>
                    <a:cs typeface="Arial" panose="020B0604020202020204" pitchFamily="34" charset="0"/>
                  </a:rPr>
                  <a:t>, a, aa, </a:t>
                </a:r>
                <a:r>
                  <a:rPr lang="en-US" altLang="zh-CN" sz="2400" b="1" dirty="0" err="1">
                    <a:latin typeface="Arial" panose="020B0604020202020204" pitchFamily="34" charset="0"/>
                    <a:cs typeface="Arial" panose="020B0604020202020204" pitchFamily="34" charset="0"/>
                  </a:rPr>
                  <a:t>aaa</a:t>
                </a:r>
                <a:r>
                  <a:rPr lang="en-US" altLang="zh-CN" sz="2400" b="1" dirty="0">
                    <a:latin typeface="Arial" panose="020B0604020202020204" pitchFamily="34" charset="0"/>
                    <a:cs typeface="Arial" panose="020B0604020202020204" pitchFamily="34" charset="0"/>
                  </a:rPr>
                  <a:t>, abba, bb, </a:t>
                </a:r>
                <a:r>
                  <a:rPr lang="en-US" altLang="zh-CN" sz="2400" b="1" dirty="0" err="1">
                    <a:latin typeface="Arial" panose="020B0604020202020204" pitchFamily="34" charset="0"/>
                    <a:cs typeface="Arial" panose="020B0604020202020204" pitchFamily="34" charset="0"/>
                  </a:rPr>
                  <a:t>abbbbabb</a:t>
                </a:r>
                <a:r>
                  <a:rPr lang="en-US" altLang="zh-CN" sz="2400" b="1" dirty="0">
                    <a:latin typeface="Arial" panose="020B0604020202020204" pitchFamily="34" charset="0"/>
                    <a:cs typeface="Arial" panose="020B0604020202020204" pitchFamily="34" charset="0"/>
                  </a:rPr>
                  <a:t>, …}</a:t>
                </a:r>
              </a:p>
            </p:txBody>
          </p:sp>
        </mc:Choice>
        <mc:Fallback xmlns="">
          <p:sp>
            <p:nvSpPr>
              <p:cNvPr id="9" name="矩形 8">
                <a:extLst>
                  <a:ext uri="{FF2B5EF4-FFF2-40B4-BE49-F238E27FC236}">
                    <a16:creationId xmlns:a16="http://schemas.microsoft.com/office/drawing/2014/main" id="{14618E0A-FC61-4AD8-BB7E-728193E019B4}"/>
                  </a:ext>
                </a:extLst>
              </p:cNvPr>
              <p:cNvSpPr>
                <a:spLocks noRot="1" noChangeAspect="1" noMove="1" noResize="1" noEditPoints="1" noAdjustHandles="1" noChangeArrowheads="1" noChangeShapeType="1" noTextEdit="1"/>
              </p:cNvSpPr>
              <p:nvPr/>
            </p:nvSpPr>
            <p:spPr bwMode="auto">
              <a:xfrm>
                <a:off x="2987824" y="4886115"/>
                <a:ext cx="5587302" cy="504056"/>
              </a:xfrm>
              <a:prstGeom prst="rect">
                <a:avLst/>
              </a:prstGeom>
              <a:blipFill>
                <a:blip r:embed="rId4"/>
                <a:stretch>
                  <a:fillRect l="-1305" t="-5747" b="-16092"/>
                </a:stretch>
              </a:blipFill>
              <a:ln w="28575" cap="flat" cmpd="sng" algn="ctr">
                <a:solidFill>
                  <a:srgbClr val="9999FF"/>
                </a:solid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2708FF2A-2CE0-45F0-83EE-2B8644A2EA19}"/>
                  </a:ext>
                </a:extLst>
              </p:cNvPr>
              <p:cNvSpPr/>
              <p:nvPr/>
            </p:nvSpPr>
            <p:spPr bwMode="auto">
              <a:xfrm>
                <a:off x="2987824" y="5602832"/>
                <a:ext cx="5587302" cy="504056"/>
              </a:xfrm>
              <a:prstGeom prst="rect">
                <a:avLst/>
              </a:prstGeom>
              <a:solidFill>
                <a:schemeClr val="bg1"/>
              </a:solidFill>
              <a:ln w="28575" cap="flat" cmpd="sng" algn="ctr">
                <a:solidFill>
                  <a:srgbClr val="9999FF"/>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r>
                  <a:rPr lang="en-US" altLang="zh-CN" sz="2400" b="1" dirty="0">
                    <a:latin typeface="Arial" panose="020B0604020202020204" pitchFamily="34" charset="0"/>
                    <a:cs typeface="Arial" panose="020B0604020202020204" pitchFamily="34" charset="0"/>
                  </a:rPr>
                  <a:t>{</a:t>
                </a:r>
                <a14:m>
                  <m:oMath xmlns:m="http://schemas.openxmlformats.org/officeDocument/2006/math">
                    <m:r>
                      <a:rPr lang="zh-CN" altLang="en-US" sz="2400" b="1" i="1">
                        <a:latin typeface="Cambria Math" panose="02040503050406030204" pitchFamily="18" charset="0"/>
                        <a:cs typeface="Arial" panose="020B0604020202020204" pitchFamily="34" charset="0"/>
                      </a:rPr>
                      <m:t>𝜺</m:t>
                    </m:r>
                  </m:oMath>
                </a14:m>
                <a:r>
                  <a:rPr lang="en-US" altLang="zh-CN" sz="2400" b="1" dirty="0">
                    <a:latin typeface="Arial" panose="020B0604020202020204" pitchFamily="34" charset="0"/>
                    <a:cs typeface="Arial" panose="020B0604020202020204" pitchFamily="34" charset="0"/>
                  </a:rPr>
                  <a:t>, ab, aba, </a:t>
                </a:r>
                <a:r>
                  <a:rPr lang="en-US" altLang="zh-CN" sz="2400" b="1" dirty="0" err="1">
                    <a:latin typeface="Arial" panose="020B0604020202020204" pitchFamily="34" charset="0"/>
                    <a:cs typeface="Arial" panose="020B0604020202020204" pitchFamily="34" charset="0"/>
                  </a:rPr>
                  <a:t>abab</a:t>
                </a:r>
                <a:r>
                  <a:rPr lang="en-US" altLang="zh-CN" sz="2400" b="1" dirty="0">
                    <a:latin typeface="Arial" panose="020B0604020202020204" pitchFamily="34" charset="0"/>
                    <a:cs typeface="Arial" panose="020B0604020202020204" pitchFamily="34" charset="0"/>
                  </a:rPr>
                  <a:t>, </a:t>
                </a:r>
                <a:r>
                  <a:rPr lang="en-US" altLang="zh-CN" sz="2400" b="1" dirty="0" err="1">
                    <a:latin typeface="Arial" panose="020B0604020202020204" pitchFamily="34" charset="0"/>
                    <a:cs typeface="Arial" panose="020B0604020202020204" pitchFamily="34" charset="0"/>
                  </a:rPr>
                  <a:t>aaaaaaabaaab</a:t>
                </a:r>
                <a:r>
                  <a:rPr lang="en-US" altLang="zh-CN" sz="2400" b="1" dirty="0">
                    <a:latin typeface="Arial" panose="020B0604020202020204" pitchFamily="34" charset="0"/>
                    <a:cs typeface="Arial" panose="020B0604020202020204" pitchFamily="34" charset="0"/>
                  </a:rPr>
                  <a:t>, …}</a:t>
                </a:r>
              </a:p>
            </p:txBody>
          </p:sp>
        </mc:Choice>
        <mc:Fallback xmlns="">
          <p:sp>
            <p:nvSpPr>
              <p:cNvPr id="10" name="矩形 9">
                <a:extLst>
                  <a:ext uri="{FF2B5EF4-FFF2-40B4-BE49-F238E27FC236}">
                    <a16:creationId xmlns:a16="http://schemas.microsoft.com/office/drawing/2014/main" id="{2708FF2A-2CE0-45F0-83EE-2B8644A2EA19}"/>
                  </a:ext>
                </a:extLst>
              </p:cNvPr>
              <p:cNvSpPr>
                <a:spLocks noRot="1" noChangeAspect="1" noMove="1" noResize="1" noEditPoints="1" noAdjustHandles="1" noChangeArrowheads="1" noChangeShapeType="1" noTextEdit="1"/>
              </p:cNvSpPr>
              <p:nvPr/>
            </p:nvSpPr>
            <p:spPr bwMode="auto">
              <a:xfrm>
                <a:off x="2987824" y="5602832"/>
                <a:ext cx="5587302" cy="504056"/>
              </a:xfrm>
              <a:prstGeom prst="rect">
                <a:avLst/>
              </a:prstGeom>
              <a:blipFill>
                <a:blip r:embed="rId5"/>
                <a:stretch>
                  <a:fillRect l="-1304" t="-5682" b="-14773"/>
                </a:stretch>
              </a:blipFill>
              <a:ln w="28575" cap="flat" cmpd="sng" algn="ctr">
                <a:solidFill>
                  <a:srgbClr val="9999FF"/>
                </a:solid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p:sp>
        <p:nvSpPr>
          <p:cNvPr id="11" name="圆角矩形 4">
            <a:extLst>
              <a:ext uri="{FF2B5EF4-FFF2-40B4-BE49-F238E27FC236}">
                <a16:creationId xmlns:a16="http://schemas.microsoft.com/office/drawing/2014/main" id="{B6720A75-D502-4E90-8DC2-25D66CCA2049}"/>
              </a:ext>
            </a:extLst>
          </p:cNvPr>
          <p:cNvSpPr/>
          <p:nvPr/>
        </p:nvSpPr>
        <p:spPr bwMode="auto">
          <a:xfrm>
            <a:off x="1261120" y="4086211"/>
            <a:ext cx="1062737" cy="563562"/>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12" name="圆角矩形 4">
            <a:extLst>
              <a:ext uri="{FF2B5EF4-FFF2-40B4-BE49-F238E27FC236}">
                <a16:creationId xmlns:a16="http://schemas.microsoft.com/office/drawing/2014/main" id="{0E541AFE-84A1-4064-B5C6-E07942FEC09A}"/>
              </a:ext>
            </a:extLst>
          </p:cNvPr>
          <p:cNvSpPr/>
          <p:nvPr/>
        </p:nvSpPr>
        <p:spPr bwMode="auto">
          <a:xfrm>
            <a:off x="1259632" y="4826609"/>
            <a:ext cx="1224136" cy="563562"/>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13" name="圆角矩形 4">
            <a:extLst>
              <a:ext uri="{FF2B5EF4-FFF2-40B4-BE49-F238E27FC236}">
                <a16:creationId xmlns:a16="http://schemas.microsoft.com/office/drawing/2014/main" id="{50C07DCE-A423-4CCB-ACFC-6E865024DD3C}"/>
              </a:ext>
            </a:extLst>
          </p:cNvPr>
          <p:cNvSpPr/>
          <p:nvPr/>
        </p:nvSpPr>
        <p:spPr bwMode="auto">
          <a:xfrm>
            <a:off x="1259632" y="5543326"/>
            <a:ext cx="1224136" cy="563562"/>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Tree>
    <p:extLst>
      <p:ext uri="{BB962C8B-B14F-4D97-AF65-F5344CB8AC3E}">
        <p14:creationId xmlns:p14="http://schemas.microsoft.com/office/powerpoint/2010/main" val="1527431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EAA071-AA53-44DB-A7E0-6E69EB210934}"/>
              </a:ext>
            </a:extLst>
          </p:cNvPr>
          <p:cNvSpPr>
            <a:spLocks noGrp="1"/>
          </p:cNvSpPr>
          <p:nvPr>
            <p:ph type="title"/>
          </p:nvPr>
        </p:nvSpPr>
        <p:spPr/>
        <p:txBody>
          <a:bodyPr/>
          <a:lstStyle/>
          <a:p>
            <a:r>
              <a:rPr lang="zh-CN" altLang="en-US" dirty="0"/>
              <a:t>正则表达式的等价</a:t>
            </a:r>
          </a:p>
        </p:txBody>
      </p:sp>
      <p:sp>
        <p:nvSpPr>
          <p:cNvPr id="36867" name="Rectangle 3"/>
          <p:cNvSpPr>
            <a:spLocks noGrp="1" noChangeArrowheads="1"/>
          </p:cNvSpPr>
          <p:nvPr>
            <p:ph idx="1"/>
          </p:nvPr>
        </p:nvSpPr>
        <p:spPr>
          <a:solidFill>
            <a:schemeClr val="bg1"/>
          </a:solidFill>
          <a:ln w="28575">
            <a:solidFill>
              <a:srgbClr val="9999FF"/>
            </a:solidFill>
          </a:ln>
        </p:spPr>
        <p:txBody>
          <a:bodyPr/>
          <a:lstStyle/>
          <a:p>
            <a:pPr algn="just" eaLnBrk="1" hangingPunct="1">
              <a:spcBef>
                <a:spcPct val="50000"/>
              </a:spcBef>
            </a:pPr>
            <a:r>
              <a:rPr lang="zh-CN" altLang="en-US" dirty="0">
                <a:latin typeface="Arial" panose="020B0604020202020204" pitchFamily="34" charset="0"/>
                <a:cs typeface="Arial" panose="020B0604020202020204" pitchFamily="34" charset="0"/>
              </a:rPr>
              <a:t>若两个正</a:t>
            </a:r>
            <a:r>
              <a:rPr lang="zh-CN" altLang="en-US" noProof="1">
                <a:latin typeface="Arial" panose="020B0604020202020204" pitchFamily="34" charset="0"/>
                <a:cs typeface="Arial" panose="020B0604020202020204" pitchFamily="34" charset="0"/>
              </a:rPr>
              <a:t>则</a:t>
            </a:r>
            <a:r>
              <a:rPr lang="zh-CN" altLang="en-US" dirty="0">
                <a:latin typeface="Arial" panose="020B0604020202020204" pitchFamily="34" charset="0"/>
                <a:cs typeface="Arial" panose="020B0604020202020204" pitchFamily="34" charset="0"/>
              </a:rPr>
              <a:t>式所表示的正</a:t>
            </a:r>
            <a:r>
              <a:rPr lang="zh-CN" altLang="en-US" noProof="1">
                <a:latin typeface="Arial" panose="020B0604020202020204" pitchFamily="34" charset="0"/>
                <a:cs typeface="Arial" panose="020B0604020202020204" pitchFamily="34" charset="0"/>
              </a:rPr>
              <a:t>则</a:t>
            </a:r>
            <a:r>
              <a:rPr lang="zh-CN" altLang="en-US" dirty="0">
                <a:latin typeface="Arial" panose="020B0604020202020204" pitchFamily="34" charset="0"/>
                <a:cs typeface="Arial" panose="020B0604020202020204" pitchFamily="34" charset="0"/>
              </a:rPr>
              <a:t>集相同，则称这两个正</a:t>
            </a:r>
            <a:r>
              <a:rPr lang="zh-CN" altLang="en-US" noProof="1">
                <a:latin typeface="Arial" panose="020B0604020202020204" pitchFamily="34" charset="0"/>
                <a:cs typeface="Arial" panose="020B0604020202020204" pitchFamily="34" charset="0"/>
              </a:rPr>
              <a:t>则</a:t>
            </a:r>
            <a:r>
              <a:rPr lang="zh-CN" altLang="en-US" dirty="0">
                <a:latin typeface="Arial" panose="020B0604020202020204" pitchFamily="34" charset="0"/>
                <a:cs typeface="Arial" panose="020B0604020202020204" pitchFamily="34" charset="0"/>
              </a:rPr>
              <a:t>式</a:t>
            </a:r>
            <a:r>
              <a:rPr lang="zh-CN" altLang="en-US" dirty="0">
                <a:solidFill>
                  <a:srgbClr val="FF0000"/>
                </a:solidFill>
                <a:latin typeface="Arial" panose="020B0604020202020204" pitchFamily="34" charset="0"/>
                <a:cs typeface="Arial" panose="020B0604020202020204" pitchFamily="34" charset="0"/>
              </a:rPr>
              <a:t>等价</a:t>
            </a:r>
            <a:r>
              <a:rPr lang="zh-CN" altLang="en-US" dirty="0">
                <a:latin typeface="Arial" panose="020B0604020202020204" pitchFamily="34" charset="0"/>
                <a:cs typeface="Arial" panose="020B0604020202020204" pitchFamily="34" charset="0"/>
              </a:rPr>
              <a:t>。如</a:t>
            </a:r>
          </a:p>
          <a:p>
            <a:pPr algn="ctr" eaLnBrk="1" hangingPunct="1">
              <a:buFont typeface="Wingdings" pitchFamily="2" charset="2"/>
              <a:buNone/>
            </a:pPr>
            <a:r>
              <a:rPr lang="en-US" altLang="zh-CN" dirty="0">
                <a:latin typeface="Arial" panose="020B0604020202020204" pitchFamily="34" charset="0"/>
                <a:cs typeface="Arial" panose="020B0604020202020204" pitchFamily="34" charset="0"/>
              </a:rPr>
              <a:t>b(</a:t>
            </a:r>
            <a:r>
              <a:rPr lang="en-US" altLang="zh-CN" dirty="0" err="1">
                <a:latin typeface="Arial" panose="020B0604020202020204" pitchFamily="34" charset="0"/>
                <a:cs typeface="Arial" panose="020B0604020202020204" pitchFamily="34" charset="0"/>
              </a:rPr>
              <a:t>ab</a:t>
            </a:r>
            <a:r>
              <a:rPr lang="en-US" altLang="zh-CN" dirty="0">
                <a:latin typeface="Arial" panose="020B0604020202020204" pitchFamily="34" charset="0"/>
                <a:cs typeface="Arial" panose="020B0604020202020204" pitchFamily="34" charset="0"/>
              </a:rPr>
              <a:t>)</a:t>
            </a:r>
            <a:r>
              <a:rPr lang="en-US" altLang="zh-CN" baseline="30000"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ba</a:t>
            </a:r>
            <a:r>
              <a:rPr lang="en-US" altLang="zh-CN" dirty="0">
                <a:latin typeface="Arial" panose="020B0604020202020204" pitchFamily="34" charset="0"/>
                <a:cs typeface="Arial" panose="020B0604020202020204" pitchFamily="34" charset="0"/>
              </a:rPr>
              <a:t>)</a:t>
            </a:r>
            <a:r>
              <a:rPr lang="en-US" altLang="zh-CN" baseline="30000"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b		(a</a:t>
            </a:r>
            <a:r>
              <a:rPr lang="en-US" altLang="zh-CN" baseline="30000"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b</a:t>
            </a:r>
            <a:r>
              <a:rPr lang="en-US" altLang="zh-CN" baseline="30000"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a:t>
            </a:r>
            <a:r>
              <a:rPr lang="en-US" altLang="zh-CN" baseline="30000"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a|b</a:t>
            </a:r>
            <a:r>
              <a:rPr lang="en-US" altLang="zh-CN" dirty="0">
                <a:latin typeface="Arial" panose="020B0604020202020204" pitchFamily="34" charset="0"/>
                <a:cs typeface="Arial" panose="020B0604020202020204" pitchFamily="34" charset="0"/>
              </a:rPr>
              <a:t>)</a:t>
            </a:r>
            <a:r>
              <a:rPr lang="en-US" altLang="zh-CN" baseline="30000" dirty="0">
                <a:latin typeface="Arial" panose="020B0604020202020204" pitchFamily="34" charset="0"/>
                <a:cs typeface="Arial" panose="020B0604020202020204" pitchFamily="34" charset="0"/>
              </a:rPr>
              <a:t>*</a:t>
            </a:r>
          </a:p>
          <a:p>
            <a:pPr eaLnBrk="1" hangingPunct="1">
              <a:buFont typeface="Wingdings" pitchFamily="2" charset="2"/>
              <a:buNone/>
            </a:pPr>
            <a:r>
              <a:rPr lang="en-US" altLang="zh-CN" dirty="0">
                <a:latin typeface="Arial" panose="020B0604020202020204" pitchFamily="34" charset="0"/>
                <a:cs typeface="Arial" panose="020B0604020202020204" pitchFamily="34" charset="0"/>
              </a:rPr>
              <a:t>  </a:t>
            </a:r>
          </a:p>
          <a:p>
            <a:pPr eaLnBrk="1" hangingPunct="1">
              <a:buFont typeface="Wingdings" pitchFamily="2" charset="2"/>
              <a:buNone/>
            </a:pPr>
            <a:endParaRPr lang="en-US" altLang="zh-CN" dirty="0">
              <a:latin typeface="Arial" panose="020B0604020202020204" pitchFamily="34" charset="0"/>
              <a:cs typeface="Arial" panose="020B0604020202020204" pitchFamily="34" charset="0"/>
            </a:endParaRPr>
          </a:p>
          <a:p>
            <a:pPr eaLnBrk="1" hangingPunct="1">
              <a:buFont typeface="Wingdings" pitchFamily="2" charset="2"/>
              <a:buNone/>
            </a:pPr>
            <a:endParaRPr lang="en-US" altLang="zh-CN" dirty="0">
              <a:latin typeface="Arial" panose="020B0604020202020204" pitchFamily="34" charset="0"/>
              <a:cs typeface="Arial" panose="020B0604020202020204" pitchFamily="34" charset="0"/>
            </a:endParaRPr>
          </a:p>
          <a:p>
            <a:pPr eaLnBrk="1" hangingPunct="1">
              <a:buFont typeface="Wingdings" pitchFamily="2" charset="2"/>
              <a:buNone/>
            </a:pPr>
            <a:endParaRPr lang="en-US" altLang="zh-CN" dirty="0">
              <a:latin typeface="Arial" panose="020B0604020202020204" pitchFamily="34" charset="0"/>
              <a:cs typeface="Arial" panose="020B0604020202020204" pitchFamily="34" charset="0"/>
            </a:endParaRPr>
          </a:p>
          <a:p>
            <a:pPr eaLnBrk="1" hangingPunct="1">
              <a:buFont typeface="Wingdings" pitchFamily="2" charset="2"/>
              <a:buNone/>
            </a:pPr>
            <a:endParaRPr lang="en-US" altLang="zh-CN" dirty="0">
              <a:latin typeface="Arial" panose="020B0604020202020204" pitchFamily="34" charset="0"/>
              <a:cs typeface="Arial" panose="020B0604020202020204" pitchFamily="34" charset="0"/>
            </a:endParaRPr>
          </a:p>
        </p:txBody>
      </p:sp>
      <p:sp>
        <p:nvSpPr>
          <p:cNvPr id="36869" name="Text Box 5"/>
          <p:cNvSpPr txBox="1">
            <a:spLocks noChangeArrowheads="1"/>
          </p:cNvSpPr>
          <p:nvPr/>
        </p:nvSpPr>
        <p:spPr bwMode="auto">
          <a:xfrm>
            <a:off x="4652392" y="2856582"/>
            <a:ext cx="3882008" cy="2660650"/>
          </a:xfrm>
          <a:prstGeom prst="rect">
            <a:avLst/>
          </a:prstGeom>
          <a:solidFill>
            <a:srgbClr val="FFFF99"/>
          </a:solidFill>
          <a:ln w="28575">
            <a:solidFill>
              <a:srgbClr val="9999FF"/>
            </a:solidFill>
            <a:miter lim="800000"/>
            <a:headEnd/>
            <a:tailEnd type="none" w="lg" len="lg"/>
          </a:ln>
        </p:spPr>
        <p:txBody>
          <a:bodyPr wrap="square">
            <a:spAutoFit/>
          </a:bodyPr>
          <a:lstStyle/>
          <a:p>
            <a:r>
              <a:rPr lang="en-US" altLang="zh-CN" sz="2400" b="1" dirty="0"/>
              <a:t>L( (</a:t>
            </a:r>
            <a:r>
              <a:rPr lang="en-US" altLang="zh-CN" sz="2400" b="1" dirty="0" err="1"/>
              <a:t>ba</a:t>
            </a:r>
            <a:r>
              <a:rPr lang="en-US" altLang="zh-CN" sz="2400" b="1" dirty="0"/>
              <a:t>)*b) </a:t>
            </a:r>
          </a:p>
          <a:p>
            <a:r>
              <a:rPr lang="en-US" altLang="zh-CN" sz="2400" b="1" dirty="0"/>
              <a:t>= L((</a:t>
            </a:r>
            <a:r>
              <a:rPr lang="en-US" altLang="zh-CN" sz="2400" b="1" dirty="0" err="1"/>
              <a:t>ba</a:t>
            </a:r>
            <a:r>
              <a:rPr lang="en-US" altLang="zh-CN" sz="2400" b="1" dirty="0"/>
              <a:t>)*) L(b)</a:t>
            </a:r>
          </a:p>
          <a:p>
            <a:r>
              <a:rPr lang="en-US" altLang="zh-CN" sz="2400" b="1" dirty="0"/>
              <a:t>= (L(</a:t>
            </a:r>
            <a:r>
              <a:rPr lang="en-US" altLang="zh-CN" sz="2400" b="1" dirty="0" err="1"/>
              <a:t>ba</a:t>
            </a:r>
            <a:r>
              <a:rPr lang="en-US" altLang="zh-CN" sz="2400" b="1" dirty="0"/>
              <a:t>))*L(b) </a:t>
            </a:r>
          </a:p>
          <a:p>
            <a:r>
              <a:rPr lang="en-US" altLang="zh-CN" sz="2400" b="1" dirty="0"/>
              <a:t>= (L(b)L(a))* L(b) </a:t>
            </a:r>
          </a:p>
          <a:p>
            <a:r>
              <a:rPr lang="en-US" altLang="zh-CN" sz="2400" b="1" dirty="0"/>
              <a:t>= {</a:t>
            </a:r>
            <a:r>
              <a:rPr lang="en-US" altLang="zh-CN" sz="2400" b="1" dirty="0" err="1"/>
              <a:t>ba</a:t>
            </a:r>
            <a:r>
              <a:rPr lang="en-US" altLang="zh-CN" sz="2400" b="1" dirty="0"/>
              <a:t>}* {b} </a:t>
            </a:r>
          </a:p>
          <a:p>
            <a:r>
              <a:rPr lang="en-US" altLang="zh-CN" sz="2400" b="1" dirty="0"/>
              <a:t>= {</a:t>
            </a:r>
            <a:r>
              <a:rPr lang="en-US" altLang="zh-CN" sz="2400" b="1" dirty="0">
                <a:sym typeface="Symbol" pitchFamily="18" charset="2"/>
              </a:rPr>
              <a:t></a:t>
            </a:r>
            <a:r>
              <a:rPr lang="en-US" altLang="zh-CN" sz="2400" b="1" dirty="0"/>
              <a:t>, </a:t>
            </a:r>
            <a:r>
              <a:rPr lang="en-US" altLang="zh-CN" sz="2400" b="1" dirty="0" err="1"/>
              <a:t>ba</a:t>
            </a:r>
            <a:r>
              <a:rPr lang="en-US" altLang="zh-CN" sz="2400" b="1" dirty="0"/>
              <a:t>, baba, …} {b}</a:t>
            </a:r>
          </a:p>
          <a:p>
            <a:r>
              <a:rPr lang="en-US" altLang="zh-CN" sz="2400" b="1" dirty="0"/>
              <a:t>= {</a:t>
            </a:r>
            <a:r>
              <a:rPr lang="en-US" altLang="zh-CN" sz="2400" b="1" dirty="0">
                <a:sym typeface="Symbol" pitchFamily="18" charset="2"/>
              </a:rPr>
              <a:t>b</a:t>
            </a:r>
            <a:r>
              <a:rPr lang="en-US" altLang="zh-CN" sz="2400" b="1" dirty="0"/>
              <a:t>, </a:t>
            </a:r>
            <a:r>
              <a:rPr lang="en-US" altLang="zh-CN" sz="2400" b="1" dirty="0" err="1"/>
              <a:t>bab</a:t>
            </a:r>
            <a:r>
              <a:rPr lang="en-US" altLang="zh-CN" sz="2400" b="1" dirty="0"/>
              <a:t>, </a:t>
            </a:r>
            <a:r>
              <a:rPr lang="en-US" altLang="zh-CN" sz="2400" b="1" dirty="0" err="1"/>
              <a:t>babab</a:t>
            </a:r>
            <a:r>
              <a:rPr lang="en-US" altLang="zh-CN" sz="2400" b="1" dirty="0"/>
              <a:t>, …}</a:t>
            </a:r>
            <a:endParaRPr lang="en-GB" altLang="zh-CN" sz="2400" b="1" dirty="0"/>
          </a:p>
        </p:txBody>
      </p:sp>
      <p:sp>
        <p:nvSpPr>
          <p:cNvPr id="36870" name="Text Box 6"/>
          <p:cNvSpPr txBox="1">
            <a:spLocks noChangeArrowheads="1"/>
          </p:cNvSpPr>
          <p:nvPr/>
        </p:nvSpPr>
        <p:spPr bwMode="auto">
          <a:xfrm>
            <a:off x="609600" y="2856582"/>
            <a:ext cx="3890392" cy="2660650"/>
          </a:xfrm>
          <a:prstGeom prst="rect">
            <a:avLst/>
          </a:prstGeom>
          <a:solidFill>
            <a:srgbClr val="FFFF99"/>
          </a:solidFill>
          <a:ln w="28575">
            <a:solidFill>
              <a:srgbClr val="9999FF"/>
            </a:solidFill>
            <a:miter lim="800000"/>
            <a:headEnd/>
            <a:tailEnd type="none" w="lg" len="lg"/>
          </a:ln>
        </p:spPr>
        <p:txBody>
          <a:bodyPr wrap="square">
            <a:spAutoFit/>
          </a:bodyPr>
          <a:lstStyle/>
          <a:p>
            <a:r>
              <a:rPr lang="en-US" altLang="zh-CN" sz="2400" b="1" dirty="0"/>
              <a:t>L(b(ab)*) </a:t>
            </a:r>
          </a:p>
          <a:p>
            <a:r>
              <a:rPr lang="en-US" altLang="zh-CN" sz="2400" b="1" dirty="0"/>
              <a:t>= L(b)L((ab)*) </a:t>
            </a:r>
          </a:p>
          <a:p>
            <a:r>
              <a:rPr lang="en-US" altLang="zh-CN" sz="2400" b="1" dirty="0"/>
              <a:t>= L(b) (L(ab))*</a:t>
            </a:r>
          </a:p>
          <a:p>
            <a:r>
              <a:rPr lang="en-US" altLang="zh-CN" sz="2400" b="1" dirty="0"/>
              <a:t>= L(b) (L(a)L(b))*</a:t>
            </a:r>
          </a:p>
          <a:p>
            <a:r>
              <a:rPr lang="en-US" altLang="zh-CN" sz="2400" b="1" dirty="0"/>
              <a:t>={b} {ab}* </a:t>
            </a:r>
          </a:p>
          <a:p>
            <a:r>
              <a:rPr lang="en-US" altLang="zh-CN" sz="2400" b="1" dirty="0"/>
              <a:t>= {b} {</a:t>
            </a:r>
            <a:r>
              <a:rPr lang="en-US" altLang="zh-CN" sz="2400" b="1" dirty="0">
                <a:sym typeface="Symbol" pitchFamily="18" charset="2"/>
              </a:rPr>
              <a:t></a:t>
            </a:r>
            <a:r>
              <a:rPr lang="en-US" altLang="zh-CN" sz="2400" b="1" dirty="0"/>
              <a:t>, ab, </a:t>
            </a:r>
            <a:r>
              <a:rPr lang="en-US" altLang="zh-CN" sz="2400" b="1" dirty="0" err="1"/>
              <a:t>abab</a:t>
            </a:r>
            <a:r>
              <a:rPr lang="en-US" altLang="zh-CN" sz="2400" b="1" dirty="0"/>
              <a:t>, …} </a:t>
            </a:r>
          </a:p>
          <a:p>
            <a:r>
              <a:rPr lang="en-US" altLang="zh-CN" sz="2400" b="1" dirty="0"/>
              <a:t>= {</a:t>
            </a:r>
            <a:r>
              <a:rPr lang="en-US" altLang="zh-CN" sz="2400" b="1" dirty="0">
                <a:sym typeface="Symbol" pitchFamily="18" charset="2"/>
              </a:rPr>
              <a:t>b</a:t>
            </a:r>
            <a:r>
              <a:rPr lang="en-US" altLang="zh-CN" sz="2400" b="1" dirty="0"/>
              <a:t>, </a:t>
            </a:r>
            <a:r>
              <a:rPr lang="en-US" altLang="zh-CN" sz="2400" b="1" dirty="0" err="1"/>
              <a:t>bab</a:t>
            </a:r>
            <a:r>
              <a:rPr lang="en-US" altLang="zh-CN" sz="2400" b="1" dirty="0"/>
              <a:t>, </a:t>
            </a:r>
            <a:r>
              <a:rPr lang="en-US" altLang="zh-CN" sz="2400" b="1" dirty="0" err="1"/>
              <a:t>babab</a:t>
            </a:r>
            <a:r>
              <a:rPr lang="en-US" altLang="zh-CN" sz="2400" b="1" dirty="0"/>
              <a:t>, …}</a:t>
            </a:r>
            <a:endParaRPr lang="en-GB" altLang="zh-CN" sz="2400" b="1" dirty="0"/>
          </a:p>
        </p:txBody>
      </p:sp>
      <p:sp>
        <p:nvSpPr>
          <p:cNvPr id="36871" name="Text Box 7"/>
          <p:cNvSpPr txBox="1">
            <a:spLocks noChangeArrowheads="1"/>
          </p:cNvSpPr>
          <p:nvPr/>
        </p:nvSpPr>
        <p:spPr bwMode="auto">
          <a:xfrm>
            <a:off x="792546" y="5786100"/>
            <a:ext cx="7741854" cy="523220"/>
          </a:xfrm>
          <a:prstGeom prst="rect">
            <a:avLst/>
          </a:prstGeom>
          <a:noFill/>
          <a:ln w="12700">
            <a:noFill/>
            <a:miter lim="800000"/>
            <a:headEnd/>
            <a:tailEnd type="none" w="lg" len="lg"/>
          </a:ln>
        </p:spPr>
        <p:txBody>
          <a:bodyPr wrap="square">
            <a:spAutoFit/>
          </a:bodyPr>
          <a:lstStyle/>
          <a:p>
            <a:r>
              <a:rPr lang="en-US" altLang="zh-CN" sz="2800" b="1" dirty="0">
                <a:latin typeface="Arial" panose="020B0604020202020204" pitchFamily="34" charset="0"/>
                <a:cs typeface="Arial" panose="020B0604020202020204" pitchFamily="34" charset="0"/>
              </a:rPr>
              <a:t>∵ L(b(ab)*)= L( (</a:t>
            </a:r>
            <a:r>
              <a:rPr lang="en-US" altLang="zh-CN" sz="2800" b="1" dirty="0" err="1">
                <a:latin typeface="Arial" panose="020B0604020202020204" pitchFamily="34" charset="0"/>
                <a:cs typeface="Arial" panose="020B0604020202020204" pitchFamily="34" charset="0"/>
              </a:rPr>
              <a:t>ba</a:t>
            </a:r>
            <a:r>
              <a:rPr lang="en-US" altLang="zh-CN" sz="2800" b="1" dirty="0">
                <a:latin typeface="Arial" panose="020B0604020202020204" pitchFamily="34" charset="0"/>
                <a:cs typeface="Arial" panose="020B0604020202020204" pitchFamily="34" charset="0"/>
              </a:rPr>
              <a:t>)*b)     ∴b(ab)*=(</a:t>
            </a:r>
            <a:r>
              <a:rPr lang="en-US" altLang="zh-CN" sz="2800" b="1" dirty="0" err="1">
                <a:latin typeface="Arial" panose="020B0604020202020204" pitchFamily="34" charset="0"/>
                <a:cs typeface="Arial" panose="020B0604020202020204" pitchFamily="34" charset="0"/>
              </a:rPr>
              <a:t>ba</a:t>
            </a:r>
            <a:r>
              <a:rPr lang="en-US" altLang="zh-CN" sz="2800" b="1" dirty="0">
                <a:latin typeface="Arial" panose="020B0604020202020204" pitchFamily="34" charset="0"/>
                <a:cs typeface="Arial" panose="020B0604020202020204" pitchFamily="34" charset="0"/>
              </a:rPr>
              <a:t>)*b</a:t>
            </a:r>
            <a:endParaRPr lang="en-GB" altLang="zh-CN" sz="2800" dirty="0">
              <a:latin typeface="Arial" panose="020B0604020202020204" pitchFamily="34" charset="0"/>
              <a:cs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AC6C0B-63C9-4D3E-9567-C0A0FA868B48}"/>
              </a:ext>
            </a:extLst>
          </p:cNvPr>
          <p:cNvSpPr>
            <a:spLocks noGrp="1"/>
          </p:cNvSpPr>
          <p:nvPr>
            <p:ph type="title"/>
          </p:nvPr>
        </p:nvSpPr>
        <p:spPr/>
        <p:txBody>
          <a:bodyPr/>
          <a:lstStyle/>
          <a:p>
            <a:r>
              <a:rPr lang="zh-CN" altLang="en-US" dirty="0"/>
              <a:t>运算定律</a:t>
            </a:r>
          </a:p>
        </p:txBody>
      </p:sp>
      <p:sp>
        <p:nvSpPr>
          <p:cNvPr id="168962" name="Rectangle 2"/>
          <p:cNvSpPr>
            <a:spLocks noGrp="1" noChangeArrowheads="1"/>
          </p:cNvSpPr>
          <p:nvPr>
            <p:ph idx="1"/>
          </p:nvPr>
        </p:nvSpPr>
        <p:spPr>
          <a:solidFill>
            <a:schemeClr val="bg1"/>
          </a:solidFill>
          <a:ln w="28575">
            <a:solidFill>
              <a:srgbClr val="9999FF"/>
            </a:solidFill>
          </a:ln>
        </p:spPr>
        <p:txBody>
          <a:bodyPr/>
          <a:lstStyle/>
          <a:p>
            <a:pPr eaLnBrk="1" hangingPunct="1">
              <a:lnSpc>
                <a:spcPct val="150000"/>
              </a:lnSpc>
              <a:spcBef>
                <a:spcPct val="50000"/>
              </a:spcBef>
            </a:pPr>
            <a:r>
              <a:rPr lang="zh-CN" altLang="en-US" dirty="0">
                <a:latin typeface="Arial" panose="020B0604020202020204" pitchFamily="34" charset="0"/>
                <a:cs typeface="Arial" panose="020B0604020202020204" pitchFamily="34" charset="0"/>
              </a:rPr>
              <a:t>对正</a:t>
            </a:r>
            <a:r>
              <a:rPr lang="zh-CN" altLang="en-US" noProof="1">
                <a:latin typeface="Arial" panose="020B0604020202020204" pitchFamily="34" charset="0"/>
                <a:cs typeface="Arial" panose="020B0604020202020204" pitchFamily="34" charset="0"/>
              </a:rPr>
              <a:t>则</a:t>
            </a:r>
            <a:r>
              <a:rPr lang="zh-CN" altLang="en-US" dirty="0">
                <a:latin typeface="Arial" panose="020B0604020202020204" pitchFamily="34" charset="0"/>
                <a:cs typeface="Arial" panose="020B0604020202020204" pitchFamily="34" charset="0"/>
              </a:rPr>
              <a:t>式，下列等价成立：</a:t>
            </a:r>
          </a:p>
          <a:p>
            <a:pPr lvl="1" eaLnBrk="1" hangingPunct="1">
              <a:lnSpc>
                <a:spcPct val="150000"/>
              </a:lnSpc>
            </a:pPr>
            <a:r>
              <a:rPr lang="en-US" altLang="zh-CN" dirty="0">
                <a:latin typeface="Arial" panose="020B0604020202020204" pitchFamily="34" charset="0"/>
                <a:cs typeface="Arial" panose="020B0604020202020204" pitchFamily="34" charset="0"/>
              </a:rPr>
              <a:t>e</a:t>
            </a:r>
            <a:r>
              <a:rPr lang="en-US" altLang="zh-CN" baseline="-25000" dirty="0">
                <a:latin typeface="Arial" panose="020B0604020202020204" pitchFamily="34" charset="0"/>
                <a:cs typeface="Arial" panose="020B0604020202020204" pitchFamily="34" charset="0"/>
              </a:rPr>
              <a:t>1</a:t>
            </a:r>
            <a:r>
              <a:rPr lang="en-US" altLang="zh-CN" dirty="0">
                <a:latin typeface="Arial" panose="020B0604020202020204" pitchFamily="34" charset="0"/>
                <a:cs typeface="Arial" panose="020B0604020202020204" pitchFamily="34" charset="0"/>
              </a:rPr>
              <a:t>|e</a:t>
            </a:r>
            <a:r>
              <a:rPr lang="en-US" altLang="zh-CN" baseline="-25000" dirty="0">
                <a:latin typeface="Arial" panose="020B0604020202020204" pitchFamily="34" charset="0"/>
                <a:cs typeface="Arial" panose="020B0604020202020204" pitchFamily="34" charset="0"/>
              </a:rPr>
              <a:t>2 </a:t>
            </a:r>
            <a:r>
              <a:rPr lang="en-US" altLang="zh-CN" dirty="0">
                <a:latin typeface="Arial" panose="020B0604020202020204" pitchFamily="34" charset="0"/>
                <a:cs typeface="Arial" panose="020B0604020202020204" pitchFamily="34" charset="0"/>
              </a:rPr>
              <a:t>= e</a:t>
            </a:r>
            <a:r>
              <a:rPr lang="en-US" altLang="zh-CN" baseline="-25000" dirty="0">
                <a:latin typeface="Arial" panose="020B0604020202020204" pitchFamily="34" charset="0"/>
                <a:cs typeface="Arial" panose="020B0604020202020204" pitchFamily="34" charset="0"/>
              </a:rPr>
              <a:t>2</a:t>
            </a:r>
            <a:r>
              <a:rPr lang="en-US" altLang="zh-CN" dirty="0">
                <a:latin typeface="Arial" panose="020B0604020202020204" pitchFamily="34" charset="0"/>
                <a:cs typeface="Arial" panose="020B0604020202020204" pitchFamily="34" charset="0"/>
              </a:rPr>
              <a:t>|e</a:t>
            </a:r>
            <a:r>
              <a:rPr lang="en-US" altLang="zh-CN" baseline="-25000" dirty="0">
                <a:latin typeface="Arial" panose="020B0604020202020204" pitchFamily="34" charset="0"/>
                <a:cs typeface="Arial" panose="020B0604020202020204" pitchFamily="34" charset="0"/>
              </a:rPr>
              <a:t>1   </a:t>
            </a:r>
            <a:r>
              <a:rPr lang="en-US" altLang="zh-CN"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交换律</a:t>
            </a:r>
          </a:p>
          <a:p>
            <a:pPr lvl="1" eaLnBrk="1" hangingPunct="1">
              <a:lnSpc>
                <a:spcPct val="150000"/>
              </a:lnSpc>
            </a:pPr>
            <a:r>
              <a:rPr lang="en-US" altLang="zh-CN" dirty="0">
                <a:latin typeface="Arial" panose="020B0604020202020204" pitchFamily="34" charset="0"/>
                <a:cs typeface="Arial" panose="020B0604020202020204" pitchFamily="34" charset="0"/>
              </a:rPr>
              <a:t>e</a:t>
            </a:r>
            <a:r>
              <a:rPr lang="en-US" altLang="zh-CN" baseline="-25000" dirty="0">
                <a:latin typeface="Arial" panose="020B0604020202020204" pitchFamily="34" charset="0"/>
                <a:cs typeface="Arial" panose="020B0604020202020204" pitchFamily="34" charset="0"/>
              </a:rPr>
              <a:t>1 </a:t>
            </a:r>
            <a:r>
              <a:rPr lang="en-US" altLang="zh-CN" dirty="0">
                <a:latin typeface="Arial" panose="020B0604020202020204" pitchFamily="34" charset="0"/>
                <a:cs typeface="Arial" panose="020B0604020202020204" pitchFamily="34" charset="0"/>
              </a:rPr>
              <a:t>|(e</a:t>
            </a:r>
            <a:r>
              <a:rPr lang="en-US" altLang="zh-CN" baseline="-25000" dirty="0">
                <a:latin typeface="Arial" panose="020B0604020202020204" pitchFamily="34" charset="0"/>
                <a:cs typeface="Arial" panose="020B0604020202020204" pitchFamily="34" charset="0"/>
              </a:rPr>
              <a:t>2</a:t>
            </a:r>
            <a:r>
              <a:rPr lang="en-US" altLang="zh-CN" dirty="0">
                <a:latin typeface="Arial" panose="020B0604020202020204" pitchFamily="34" charset="0"/>
                <a:cs typeface="Arial" panose="020B0604020202020204" pitchFamily="34" charset="0"/>
              </a:rPr>
              <a:t>|e</a:t>
            </a:r>
            <a:r>
              <a:rPr lang="en-US" altLang="zh-CN" baseline="-25000" dirty="0">
                <a:latin typeface="Arial" panose="020B0604020202020204" pitchFamily="34" charset="0"/>
                <a:cs typeface="Arial" panose="020B0604020202020204" pitchFamily="34" charset="0"/>
              </a:rPr>
              <a:t>3</a:t>
            </a:r>
            <a:r>
              <a:rPr lang="en-US" altLang="zh-CN" dirty="0">
                <a:latin typeface="Arial" panose="020B0604020202020204" pitchFamily="34" charset="0"/>
                <a:cs typeface="Arial" panose="020B0604020202020204" pitchFamily="34" charset="0"/>
              </a:rPr>
              <a:t>) = (e</a:t>
            </a:r>
            <a:r>
              <a:rPr lang="en-US" altLang="zh-CN" baseline="-25000" dirty="0">
                <a:latin typeface="Arial" panose="020B0604020202020204" pitchFamily="34" charset="0"/>
                <a:cs typeface="Arial" panose="020B0604020202020204" pitchFamily="34" charset="0"/>
              </a:rPr>
              <a:t>1</a:t>
            </a:r>
            <a:r>
              <a:rPr lang="en-US" altLang="zh-CN" dirty="0">
                <a:latin typeface="Arial" panose="020B0604020202020204" pitchFamily="34" charset="0"/>
                <a:cs typeface="Arial" panose="020B0604020202020204" pitchFamily="34" charset="0"/>
              </a:rPr>
              <a:t>|e</a:t>
            </a:r>
            <a:r>
              <a:rPr lang="en-US" altLang="zh-CN" baseline="-25000" dirty="0">
                <a:latin typeface="Arial" panose="020B0604020202020204" pitchFamily="34" charset="0"/>
                <a:cs typeface="Arial" panose="020B0604020202020204" pitchFamily="34" charset="0"/>
              </a:rPr>
              <a:t>2</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e</a:t>
            </a:r>
            <a:r>
              <a:rPr lang="en-US" altLang="zh-CN" baseline="-25000" dirty="0" err="1">
                <a:latin typeface="Arial" panose="020B0604020202020204" pitchFamily="34" charset="0"/>
                <a:cs typeface="Arial" panose="020B0604020202020204" pitchFamily="34" charset="0"/>
              </a:rPr>
              <a:t>3</a:t>
            </a:r>
            <a:r>
              <a:rPr lang="en-US" altLang="zh-CN" baseline="-25000"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结合律</a:t>
            </a:r>
          </a:p>
          <a:p>
            <a:pPr lvl="1" eaLnBrk="1" hangingPunct="1">
              <a:lnSpc>
                <a:spcPct val="150000"/>
              </a:lnSpc>
            </a:pPr>
            <a:r>
              <a:rPr lang="en-US" altLang="zh-CN" dirty="0">
                <a:latin typeface="Arial" panose="020B0604020202020204" pitchFamily="34" charset="0"/>
                <a:cs typeface="Arial" panose="020B0604020202020204" pitchFamily="34" charset="0"/>
              </a:rPr>
              <a:t>e</a:t>
            </a:r>
            <a:r>
              <a:rPr lang="en-US" altLang="zh-CN" baseline="-25000" dirty="0">
                <a:latin typeface="Arial" panose="020B0604020202020204" pitchFamily="34" charset="0"/>
                <a:cs typeface="Arial" panose="020B0604020202020204" pitchFamily="34" charset="0"/>
              </a:rPr>
              <a:t>1</a:t>
            </a:r>
            <a:r>
              <a:rPr lang="en-US" altLang="zh-CN" dirty="0">
                <a:latin typeface="Arial" panose="020B0604020202020204" pitchFamily="34" charset="0"/>
                <a:cs typeface="Arial" panose="020B0604020202020204" pitchFamily="34" charset="0"/>
              </a:rPr>
              <a:t>(e</a:t>
            </a:r>
            <a:r>
              <a:rPr lang="en-US" altLang="zh-CN" baseline="-25000" dirty="0">
                <a:latin typeface="Arial" panose="020B0604020202020204" pitchFamily="34" charset="0"/>
                <a:cs typeface="Arial" panose="020B0604020202020204" pitchFamily="34" charset="0"/>
              </a:rPr>
              <a:t>2</a:t>
            </a:r>
            <a:r>
              <a:rPr lang="en-US" altLang="zh-CN" dirty="0">
                <a:latin typeface="Arial" panose="020B0604020202020204" pitchFamily="34" charset="0"/>
                <a:cs typeface="Arial" panose="020B0604020202020204" pitchFamily="34" charset="0"/>
              </a:rPr>
              <a:t>e</a:t>
            </a:r>
            <a:r>
              <a:rPr lang="en-US" altLang="zh-CN" baseline="-25000" dirty="0">
                <a:latin typeface="Arial" panose="020B0604020202020204" pitchFamily="34" charset="0"/>
                <a:cs typeface="Arial" panose="020B0604020202020204" pitchFamily="34" charset="0"/>
              </a:rPr>
              <a:t>3</a:t>
            </a:r>
            <a:r>
              <a:rPr lang="en-US" altLang="zh-CN" dirty="0">
                <a:latin typeface="Arial" panose="020B0604020202020204" pitchFamily="34" charset="0"/>
                <a:cs typeface="Arial" panose="020B0604020202020204" pitchFamily="34" charset="0"/>
              </a:rPr>
              <a:t>) = (e</a:t>
            </a:r>
            <a:r>
              <a:rPr lang="en-US" altLang="zh-CN" baseline="-25000" dirty="0">
                <a:latin typeface="Arial" panose="020B0604020202020204" pitchFamily="34" charset="0"/>
                <a:cs typeface="Arial" panose="020B0604020202020204" pitchFamily="34" charset="0"/>
              </a:rPr>
              <a:t>1</a:t>
            </a:r>
            <a:r>
              <a:rPr lang="en-US" altLang="zh-CN" dirty="0">
                <a:latin typeface="Arial" panose="020B0604020202020204" pitchFamily="34" charset="0"/>
                <a:cs typeface="Arial" panose="020B0604020202020204" pitchFamily="34" charset="0"/>
              </a:rPr>
              <a:t>e</a:t>
            </a:r>
            <a:r>
              <a:rPr lang="en-US" altLang="zh-CN" baseline="-25000" dirty="0">
                <a:latin typeface="Arial" panose="020B0604020202020204" pitchFamily="34" charset="0"/>
                <a:cs typeface="Arial" panose="020B0604020202020204" pitchFamily="34" charset="0"/>
              </a:rPr>
              <a:t>2</a:t>
            </a:r>
            <a:r>
              <a:rPr lang="en-US" altLang="zh-CN" dirty="0">
                <a:latin typeface="Arial" panose="020B0604020202020204" pitchFamily="34" charset="0"/>
                <a:cs typeface="Arial" panose="020B0604020202020204" pitchFamily="34" charset="0"/>
              </a:rPr>
              <a:t>)e</a:t>
            </a:r>
            <a:r>
              <a:rPr lang="en-US" altLang="zh-CN" baseline="-25000" dirty="0">
                <a:latin typeface="Arial" panose="020B0604020202020204" pitchFamily="34" charset="0"/>
                <a:cs typeface="Arial" panose="020B0604020202020204" pitchFamily="34" charset="0"/>
              </a:rPr>
              <a:t>3   	   </a:t>
            </a:r>
            <a:r>
              <a:rPr lang="zh-CN" altLang="en-US" dirty="0">
                <a:latin typeface="Arial" panose="020B0604020202020204" pitchFamily="34" charset="0"/>
                <a:cs typeface="Arial" panose="020B0604020202020204" pitchFamily="34" charset="0"/>
              </a:rPr>
              <a:t>结合律</a:t>
            </a:r>
          </a:p>
          <a:p>
            <a:pPr lvl="1" eaLnBrk="1" hangingPunct="1">
              <a:lnSpc>
                <a:spcPct val="150000"/>
              </a:lnSpc>
            </a:pPr>
            <a:r>
              <a:rPr lang="en-US" altLang="zh-CN" dirty="0">
                <a:latin typeface="Arial" panose="020B0604020202020204" pitchFamily="34" charset="0"/>
                <a:cs typeface="Arial" panose="020B0604020202020204" pitchFamily="34" charset="0"/>
              </a:rPr>
              <a:t>e</a:t>
            </a:r>
            <a:r>
              <a:rPr lang="en-US" altLang="zh-CN" baseline="-25000" dirty="0">
                <a:latin typeface="Arial" panose="020B0604020202020204" pitchFamily="34" charset="0"/>
                <a:cs typeface="Arial" panose="020B0604020202020204" pitchFamily="34" charset="0"/>
              </a:rPr>
              <a:t>1</a:t>
            </a:r>
            <a:r>
              <a:rPr lang="en-US" altLang="zh-CN" dirty="0">
                <a:latin typeface="Arial" panose="020B0604020202020204" pitchFamily="34" charset="0"/>
                <a:cs typeface="Arial" panose="020B0604020202020204" pitchFamily="34" charset="0"/>
              </a:rPr>
              <a:t>(e</a:t>
            </a:r>
            <a:r>
              <a:rPr lang="en-US" altLang="zh-CN" baseline="-25000" dirty="0">
                <a:latin typeface="Arial" panose="020B0604020202020204" pitchFamily="34" charset="0"/>
                <a:cs typeface="Arial" panose="020B0604020202020204" pitchFamily="34" charset="0"/>
              </a:rPr>
              <a:t>2</a:t>
            </a:r>
            <a:r>
              <a:rPr lang="en-US" altLang="zh-CN" dirty="0">
                <a:latin typeface="Arial" panose="020B0604020202020204" pitchFamily="34" charset="0"/>
                <a:cs typeface="Arial" panose="020B0604020202020204" pitchFamily="34" charset="0"/>
              </a:rPr>
              <a:t>|e</a:t>
            </a:r>
            <a:r>
              <a:rPr lang="en-US" altLang="zh-CN" baseline="-25000" dirty="0">
                <a:latin typeface="Arial" panose="020B0604020202020204" pitchFamily="34" charset="0"/>
                <a:cs typeface="Arial" panose="020B0604020202020204" pitchFamily="34" charset="0"/>
              </a:rPr>
              <a:t>3</a:t>
            </a:r>
            <a:r>
              <a:rPr lang="en-US" altLang="zh-CN" dirty="0">
                <a:latin typeface="Arial" panose="020B0604020202020204" pitchFamily="34" charset="0"/>
                <a:cs typeface="Arial" panose="020B0604020202020204" pitchFamily="34" charset="0"/>
              </a:rPr>
              <a:t>) = e</a:t>
            </a:r>
            <a:r>
              <a:rPr lang="en-US" altLang="zh-CN" baseline="-25000" dirty="0">
                <a:latin typeface="Arial" panose="020B0604020202020204" pitchFamily="34" charset="0"/>
                <a:cs typeface="Arial" panose="020B0604020202020204" pitchFamily="34" charset="0"/>
              </a:rPr>
              <a:t>1</a:t>
            </a:r>
            <a:r>
              <a:rPr lang="en-US" altLang="zh-CN" dirty="0">
                <a:latin typeface="Arial" panose="020B0604020202020204" pitchFamily="34" charset="0"/>
                <a:cs typeface="Arial" panose="020B0604020202020204" pitchFamily="34" charset="0"/>
              </a:rPr>
              <a:t>e</a:t>
            </a:r>
            <a:r>
              <a:rPr lang="en-US" altLang="zh-CN" baseline="-25000" dirty="0">
                <a:latin typeface="Arial" panose="020B0604020202020204" pitchFamily="34" charset="0"/>
                <a:cs typeface="Arial" panose="020B0604020202020204" pitchFamily="34" charset="0"/>
              </a:rPr>
              <a:t>2</a:t>
            </a:r>
            <a:r>
              <a:rPr lang="en-US" altLang="zh-CN" dirty="0">
                <a:latin typeface="Arial" panose="020B0604020202020204" pitchFamily="34" charset="0"/>
                <a:cs typeface="Arial" panose="020B0604020202020204" pitchFamily="34" charset="0"/>
              </a:rPr>
              <a:t>|e</a:t>
            </a:r>
            <a:r>
              <a:rPr lang="en-US" altLang="zh-CN" baseline="-25000" dirty="0">
                <a:latin typeface="Arial" panose="020B0604020202020204" pitchFamily="34" charset="0"/>
                <a:cs typeface="Arial" panose="020B0604020202020204" pitchFamily="34" charset="0"/>
              </a:rPr>
              <a:t>1</a:t>
            </a:r>
            <a:r>
              <a:rPr lang="en-US" altLang="zh-CN" dirty="0">
                <a:latin typeface="Arial" panose="020B0604020202020204" pitchFamily="34" charset="0"/>
                <a:cs typeface="Arial" panose="020B0604020202020204" pitchFamily="34" charset="0"/>
              </a:rPr>
              <a:t>e</a:t>
            </a:r>
            <a:r>
              <a:rPr lang="en-US" altLang="zh-CN" baseline="-25000" dirty="0">
                <a:latin typeface="Arial" panose="020B0604020202020204" pitchFamily="34" charset="0"/>
                <a:cs typeface="Arial" panose="020B0604020202020204" pitchFamily="34" charset="0"/>
              </a:rPr>
              <a:t>3  	   </a:t>
            </a:r>
            <a:r>
              <a:rPr lang="zh-CN" altLang="en-US" dirty="0">
                <a:latin typeface="Arial" panose="020B0604020202020204" pitchFamily="34" charset="0"/>
                <a:cs typeface="Arial" panose="020B0604020202020204" pitchFamily="34" charset="0"/>
              </a:rPr>
              <a:t>分配律</a:t>
            </a:r>
          </a:p>
          <a:p>
            <a:pPr lvl="1" eaLnBrk="1" hangingPunct="1">
              <a:lnSpc>
                <a:spcPct val="150000"/>
              </a:lnSpc>
            </a:pPr>
            <a:r>
              <a:rPr lang="en-US" altLang="zh-CN" dirty="0">
                <a:latin typeface="Arial" panose="020B0604020202020204" pitchFamily="34" charset="0"/>
                <a:cs typeface="Arial" panose="020B0604020202020204" pitchFamily="34" charset="0"/>
              </a:rPr>
              <a:t>(e</a:t>
            </a:r>
            <a:r>
              <a:rPr lang="en-US" altLang="zh-CN" baseline="-25000" dirty="0">
                <a:latin typeface="Arial" panose="020B0604020202020204" pitchFamily="34" charset="0"/>
                <a:cs typeface="Arial" panose="020B0604020202020204" pitchFamily="34" charset="0"/>
              </a:rPr>
              <a:t>2</a:t>
            </a:r>
            <a:r>
              <a:rPr lang="en-US" altLang="zh-CN" dirty="0">
                <a:latin typeface="Arial" panose="020B0604020202020204" pitchFamily="34" charset="0"/>
                <a:cs typeface="Arial" panose="020B0604020202020204" pitchFamily="34" charset="0"/>
              </a:rPr>
              <a:t>|e</a:t>
            </a:r>
            <a:r>
              <a:rPr lang="en-US" altLang="zh-CN" baseline="-25000" dirty="0">
                <a:latin typeface="Arial" panose="020B0604020202020204" pitchFamily="34" charset="0"/>
                <a:cs typeface="Arial" panose="020B0604020202020204" pitchFamily="34" charset="0"/>
              </a:rPr>
              <a:t>3</a:t>
            </a:r>
            <a:r>
              <a:rPr lang="en-US" altLang="zh-CN" dirty="0">
                <a:latin typeface="Arial" panose="020B0604020202020204" pitchFamily="34" charset="0"/>
                <a:cs typeface="Arial" panose="020B0604020202020204" pitchFamily="34" charset="0"/>
              </a:rPr>
              <a:t>)e</a:t>
            </a:r>
            <a:r>
              <a:rPr lang="en-US" altLang="zh-CN" baseline="-25000" dirty="0">
                <a:latin typeface="Arial" panose="020B0604020202020204" pitchFamily="34" charset="0"/>
                <a:cs typeface="Arial" panose="020B0604020202020204" pitchFamily="34" charset="0"/>
              </a:rPr>
              <a:t>1 </a:t>
            </a:r>
            <a:r>
              <a:rPr lang="en-US" altLang="zh-CN" dirty="0">
                <a:latin typeface="Arial" panose="020B0604020202020204" pitchFamily="34" charset="0"/>
                <a:cs typeface="Arial" panose="020B0604020202020204" pitchFamily="34" charset="0"/>
              </a:rPr>
              <a:t>= e</a:t>
            </a:r>
            <a:r>
              <a:rPr lang="en-US" altLang="zh-CN" baseline="-25000" dirty="0">
                <a:latin typeface="Arial" panose="020B0604020202020204" pitchFamily="34" charset="0"/>
                <a:cs typeface="Arial" panose="020B0604020202020204" pitchFamily="34" charset="0"/>
              </a:rPr>
              <a:t>2</a:t>
            </a:r>
            <a:r>
              <a:rPr lang="en-US" altLang="zh-CN" dirty="0">
                <a:latin typeface="Arial" panose="020B0604020202020204" pitchFamily="34" charset="0"/>
                <a:cs typeface="Arial" panose="020B0604020202020204" pitchFamily="34" charset="0"/>
              </a:rPr>
              <a:t>e</a:t>
            </a:r>
            <a:r>
              <a:rPr lang="en-US" altLang="zh-CN" baseline="-25000" dirty="0">
                <a:latin typeface="Arial" panose="020B0604020202020204" pitchFamily="34" charset="0"/>
                <a:cs typeface="Arial" panose="020B0604020202020204" pitchFamily="34" charset="0"/>
              </a:rPr>
              <a:t>1</a:t>
            </a:r>
            <a:r>
              <a:rPr lang="en-US" altLang="zh-CN" dirty="0">
                <a:latin typeface="Arial" panose="020B0604020202020204" pitchFamily="34" charset="0"/>
                <a:cs typeface="Arial" panose="020B0604020202020204" pitchFamily="34" charset="0"/>
              </a:rPr>
              <a:t>|e</a:t>
            </a:r>
            <a:r>
              <a:rPr lang="en-US" altLang="zh-CN" baseline="-25000" dirty="0">
                <a:latin typeface="Arial" panose="020B0604020202020204" pitchFamily="34" charset="0"/>
                <a:cs typeface="Arial" panose="020B0604020202020204" pitchFamily="34" charset="0"/>
              </a:rPr>
              <a:t>3 </a:t>
            </a:r>
            <a:r>
              <a:rPr lang="en-US" altLang="zh-CN" dirty="0">
                <a:latin typeface="Arial" panose="020B0604020202020204" pitchFamily="34" charset="0"/>
                <a:cs typeface="Arial" panose="020B0604020202020204" pitchFamily="34" charset="0"/>
              </a:rPr>
              <a:t>e</a:t>
            </a:r>
            <a:r>
              <a:rPr lang="en-US" altLang="zh-CN" baseline="-25000" dirty="0">
                <a:latin typeface="Arial" panose="020B0604020202020204" pitchFamily="34" charset="0"/>
                <a:cs typeface="Arial" panose="020B0604020202020204" pitchFamily="34" charset="0"/>
              </a:rPr>
              <a:t>1	   </a:t>
            </a:r>
            <a:r>
              <a:rPr lang="zh-CN" altLang="en-US" dirty="0">
                <a:latin typeface="Arial" panose="020B0604020202020204" pitchFamily="34" charset="0"/>
                <a:cs typeface="Arial" panose="020B0604020202020204" pitchFamily="34" charset="0"/>
              </a:rPr>
              <a:t>分配律</a:t>
            </a:r>
            <a:endParaRPr lang="zh-CN" altLang="en-US" baseline="-25000" dirty="0">
              <a:latin typeface="Arial" panose="020B0604020202020204" pitchFamily="34" charset="0"/>
              <a:cs typeface="Arial" panose="020B0604020202020204" pitchFamily="34" charset="0"/>
            </a:endParaRPr>
          </a:p>
          <a:p>
            <a:pPr lvl="1" eaLnBrk="1" hangingPunct="1">
              <a:lnSpc>
                <a:spcPct val="150000"/>
              </a:lnSpc>
            </a:pPr>
            <a:r>
              <a:rPr lang="en-US" altLang="zh-CN" dirty="0">
                <a:latin typeface="Arial" panose="020B0604020202020204" pitchFamily="34" charset="0"/>
                <a:cs typeface="Arial" panose="020B0604020202020204" pitchFamily="34" charset="0"/>
              </a:rPr>
              <a:t>e</a:t>
            </a:r>
            <a:r>
              <a:rPr lang="en-US" altLang="zh-CN" dirty="0">
                <a:latin typeface="Arial" panose="020B0604020202020204" pitchFamily="34" charset="0"/>
                <a:cs typeface="Arial" panose="020B0604020202020204" pitchFamily="34" charset="0"/>
                <a:sym typeface="Symbol" pitchFamily="18" charset="2"/>
              </a:rPr>
              <a:t> =  </a:t>
            </a:r>
            <a:r>
              <a:rPr lang="en-US" altLang="zh-CN" dirty="0">
                <a:latin typeface="Arial" panose="020B0604020202020204" pitchFamily="34" charset="0"/>
                <a:cs typeface="Arial" panose="020B0604020202020204" pitchFamily="34" charset="0"/>
              </a:rPr>
              <a:t>e</a:t>
            </a:r>
            <a:r>
              <a:rPr lang="en-US" altLang="zh-CN" dirty="0">
                <a:latin typeface="Arial" panose="020B0604020202020204" pitchFamily="34" charset="0"/>
                <a:cs typeface="Arial" panose="020B0604020202020204" pitchFamily="34" charset="0"/>
                <a:sym typeface="Symbol" pitchFamily="18" charset="2"/>
              </a:rPr>
              <a:t> = e 	         </a:t>
            </a:r>
            <a:r>
              <a:rPr lang="en-US" altLang="zh-CN" dirty="0" err="1">
                <a:latin typeface="Arial" panose="020B0604020202020204" pitchFamily="34" charset="0"/>
                <a:cs typeface="Arial" panose="020B0604020202020204" pitchFamily="34" charset="0"/>
              </a:rPr>
              <a:t>e</a:t>
            </a:r>
            <a:r>
              <a:rPr lang="en-US" altLang="zh-CN" baseline="-25000" dirty="0" err="1">
                <a:latin typeface="Arial" panose="020B0604020202020204" pitchFamily="34" charset="0"/>
                <a:cs typeface="Arial" panose="020B0604020202020204" pitchFamily="34" charset="0"/>
              </a:rPr>
              <a:t>1</a:t>
            </a:r>
            <a:r>
              <a:rPr lang="en-US" altLang="zh-CN" dirty="0" err="1">
                <a:latin typeface="Arial" panose="020B0604020202020204" pitchFamily="34" charset="0"/>
                <a:cs typeface="Arial" panose="020B0604020202020204" pitchFamily="34" charset="0"/>
              </a:rPr>
              <a:t>e</a:t>
            </a:r>
            <a:r>
              <a:rPr lang="en-US" altLang="zh-CN" baseline="-25000" dirty="0" err="1">
                <a:latin typeface="Arial" panose="020B0604020202020204" pitchFamily="34" charset="0"/>
                <a:cs typeface="Arial" panose="020B0604020202020204" pitchFamily="34" charset="0"/>
              </a:rPr>
              <a:t>2</a:t>
            </a:r>
            <a:r>
              <a:rPr lang="en-US" altLang="zh-CN" baseline="-25000"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&lt;&gt; e</a:t>
            </a:r>
            <a:r>
              <a:rPr lang="en-US" altLang="zh-CN" baseline="-25000" dirty="0">
                <a:latin typeface="Arial" panose="020B0604020202020204" pitchFamily="34" charset="0"/>
                <a:cs typeface="Arial" panose="020B0604020202020204" pitchFamily="34" charset="0"/>
              </a:rPr>
              <a:t>2 </a:t>
            </a:r>
            <a:r>
              <a:rPr lang="en-US" altLang="zh-CN" dirty="0">
                <a:latin typeface="Arial" panose="020B0604020202020204" pitchFamily="34" charset="0"/>
                <a:cs typeface="Arial" panose="020B0604020202020204" pitchFamily="34" charset="0"/>
              </a:rPr>
              <a:t>e</a:t>
            </a:r>
            <a:r>
              <a:rPr lang="en-US" altLang="zh-CN" baseline="-25000" dirty="0">
                <a:latin typeface="Arial" panose="020B0604020202020204" pitchFamily="34" charset="0"/>
                <a:cs typeface="Arial" panose="020B0604020202020204" pitchFamily="34" charset="0"/>
              </a:rPr>
              <a:t>1  </a:t>
            </a:r>
            <a:r>
              <a:rPr lang="en-US" altLang="zh-CN" dirty="0">
                <a:latin typeface="Arial" panose="020B0604020202020204" pitchFamily="34" charset="0"/>
                <a:cs typeface="Arial" panose="020B0604020202020204" pitchFamily="34" charset="0"/>
              </a:rPr>
              <a:t> </a:t>
            </a:r>
          </a:p>
        </p:txBody>
      </p:sp>
      <p:sp>
        <p:nvSpPr>
          <p:cNvPr id="168963" name="Text Box 3"/>
          <p:cNvSpPr txBox="1">
            <a:spLocks noChangeArrowheads="1"/>
          </p:cNvSpPr>
          <p:nvPr/>
        </p:nvSpPr>
        <p:spPr bwMode="auto">
          <a:xfrm>
            <a:off x="6012160" y="188640"/>
            <a:ext cx="2880296" cy="1812925"/>
          </a:xfrm>
          <a:prstGeom prst="rect">
            <a:avLst/>
          </a:prstGeom>
          <a:solidFill>
            <a:srgbClr val="FFFF99"/>
          </a:solidFill>
          <a:ln w="28575">
            <a:solidFill>
              <a:srgbClr val="9999FF"/>
            </a:solidFill>
            <a:miter lim="800000"/>
            <a:headEnd/>
            <a:tailEnd type="none" w="lg" len="lg"/>
          </a:ln>
        </p:spPr>
        <p:txBody>
          <a:bodyPr wrap="square">
            <a:spAutoFit/>
          </a:bodyPr>
          <a:lstStyle/>
          <a:p>
            <a:r>
              <a:rPr lang="en-US" altLang="zh-CN" sz="2400" b="1" dirty="0"/>
              <a:t>L(</a:t>
            </a:r>
            <a:r>
              <a:rPr lang="en-US" altLang="zh-CN" sz="2800" b="1" dirty="0"/>
              <a:t>e</a:t>
            </a:r>
            <a:r>
              <a:rPr lang="en-US" altLang="zh-CN" sz="2800" b="1" baseline="-25000" dirty="0"/>
              <a:t>1</a:t>
            </a:r>
            <a:r>
              <a:rPr lang="en-US" altLang="zh-CN" sz="2800" b="1" dirty="0"/>
              <a:t>|e</a:t>
            </a:r>
            <a:r>
              <a:rPr lang="en-US" altLang="zh-CN" sz="2800" b="1" baseline="-25000" dirty="0"/>
              <a:t>2</a:t>
            </a:r>
            <a:r>
              <a:rPr lang="en-US" altLang="zh-CN" sz="2400" b="1" dirty="0"/>
              <a:t>) </a:t>
            </a:r>
          </a:p>
          <a:p>
            <a:r>
              <a:rPr lang="en-US" altLang="zh-CN" sz="2400" b="1" dirty="0"/>
              <a:t>= L(</a:t>
            </a:r>
            <a:r>
              <a:rPr lang="en-US" altLang="zh-CN" sz="2800" b="1" dirty="0"/>
              <a:t>e</a:t>
            </a:r>
            <a:r>
              <a:rPr lang="en-US" altLang="zh-CN" sz="2800" b="1" baseline="-25000" dirty="0"/>
              <a:t>1 </a:t>
            </a:r>
            <a:r>
              <a:rPr lang="en-US" altLang="zh-CN" sz="2400" b="1" dirty="0"/>
              <a:t>)</a:t>
            </a:r>
            <a:r>
              <a:rPr lang="en-US" altLang="zh-CN" sz="2800" b="1" baseline="-25000" dirty="0"/>
              <a:t> </a:t>
            </a:r>
            <a:r>
              <a:rPr lang="en-US" altLang="zh-CN" sz="2400" b="1" dirty="0">
                <a:sym typeface="Symbol" pitchFamily="18" charset="2"/>
              </a:rPr>
              <a:t></a:t>
            </a:r>
            <a:r>
              <a:rPr lang="en-US" altLang="zh-CN" dirty="0"/>
              <a:t> </a:t>
            </a:r>
            <a:r>
              <a:rPr lang="en-US" altLang="zh-CN" sz="2400" b="1" dirty="0"/>
              <a:t>L(</a:t>
            </a:r>
            <a:r>
              <a:rPr lang="en-US" altLang="zh-CN" sz="2800" b="1" dirty="0"/>
              <a:t>e</a:t>
            </a:r>
            <a:r>
              <a:rPr lang="en-US" altLang="zh-CN" sz="2800" b="1" baseline="-25000" dirty="0"/>
              <a:t>2</a:t>
            </a:r>
            <a:r>
              <a:rPr lang="en-US" altLang="zh-CN" sz="2400" b="1" dirty="0"/>
              <a:t>)</a:t>
            </a:r>
          </a:p>
          <a:p>
            <a:r>
              <a:rPr lang="en-US" altLang="zh-CN" sz="2400" b="1" dirty="0"/>
              <a:t>= L(</a:t>
            </a:r>
            <a:r>
              <a:rPr lang="en-US" altLang="zh-CN" sz="2800" b="1" dirty="0"/>
              <a:t>e</a:t>
            </a:r>
            <a:r>
              <a:rPr lang="en-US" altLang="zh-CN" sz="2800" b="1" baseline="-25000" dirty="0"/>
              <a:t>2 </a:t>
            </a:r>
            <a:r>
              <a:rPr lang="en-US" altLang="zh-CN" sz="2400" b="1" dirty="0"/>
              <a:t>)</a:t>
            </a:r>
            <a:r>
              <a:rPr lang="en-US" altLang="zh-CN" sz="2800" b="1" baseline="-25000" dirty="0"/>
              <a:t> </a:t>
            </a:r>
            <a:r>
              <a:rPr lang="en-US" altLang="zh-CN" sz="2400" b="1" dirty="0">
                <a:sym typeface="Symbol" pitchFamily="18" charset="2"/>
              </a:rPr>
              <a:t></a:t>
            </a:r>
            <a:r>
              <a:rPr lang="en-US" altLang="zh-CN" dirty="0"/>
              <a:t> </a:t>
            </a:r>
            <a:r>
              <a:rPr lang="en-US" altLang="zh-CN" sz="2400" b="1" dirty="0"/>
              <a:t>L(</a:t>
            </a:r>
            <a:r>
              <a:rPr lang="en-US" altLang="zh-CN" sz="2800" b="1" dirty="0"/>
              <a:t>e</a:t>
            </a:r>
            <a:r>
              <a:rPr lang="en-US" altLang="zh-CN" sz="2800" b="1" baseline="-25000" dirty="0"/>
              <a:t>1</a:t>
            </a:r>
            <a:r>
              <a:rPr lang="en-US" altLang="zh-CN" sz="2400" b="1" dirty="0"/>
              <a:t>)</a:t>
            </a:r>
          </a:p>
          <a:p>
            <a:r>
              <a:rPr lang="en-US" altLang="zh-CN" sz="2400" b="1" dirty="0"/>
              <a:t>= L(</a:t>
            </a:r>
            <a:r>
              <a:rPr lang="en-US" altLang="zh-CN" sz="2800" b="1" dirty="0"/>
              <a:t>e</a:t>
            </a:r>
            <a:r>
              <a:rPr lang="en-US" altLang="zh-CN" sz="2800" b="1" baseline="-25000" dirty="0"/>
              <a:t>2</a:t>
            </a:r>
            <a:r>
              <a:rPr lang="en-US" altLang="zh-CN" sz="2800" b="1" dirty="0"/>
              <a:t>|e</a:t>
            </a:r>
            <a:r>
              <a:rPr lang="en-US" altLang="zh-CN" sz="2800" b="1" baseline="-25000" dirty="0"/>
              <a:t>1</a:t>
            </a:r>
            <a:r>
              <a:rPr lang="en-US" altLang="zh-CN" sz="2400" b="1" dirty="0"/>
              <a:t>)</a:t>
            </a:r>
            <a:endParaRPr lang="en-GB"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96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896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896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896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896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zh-CN" sz="2800" dirty="0">
                <a:latin typeface="微软雅黑" panose="020B0503020204020204" pitchFamily="34" charset="-122"/>
                <a:ea typeface="微软雅黑" panose="020B0503020204020204" pitchFamily="34" charset="-122"/>
              </a:rPr>
              <a:t>一个语言只能用一个正则表达式来表示。</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6" name="文本框 5"/>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zh-CN" sz="2800" dirty="0">
                <a:latin typeface="微软雅黑" panose="020B0503020204020204" pitchFamily="34" charset="-122"/>
                <a:ea typeface="微软雅黑" panose="020B0503020204020204" pitchFamily="34" charset="-122"/>
              </a:rPr>
              <a:t>对</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7" name="文本框 6"/>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zh-CN" sz="2800" dirty="0">
                <a:latin typeface="微软雅黑" panose="020B0503020204020204" pitchFamily="34" charset="-122"/>
                <a:ea typeface="微软雅黑" panose="020B0503020204020204" pitchFamily="34" charset="-122"/>
              </a:rPr>
              <a:t>错</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10" name="椭圆 9"/>
          <p:cNvSpPr>
            <a:spLocks noChangeAspect="1"/>
          </p:cNvSpPr>
          <p:nvPr>
            <p:custDataLst>
              <p:tags r:id="rId5"/>
            </p:custDataLst>
          </p:nvPr>
        </p:nvSpPr>
        <p:spPr bwMode="auto">
          <a:xfrm>
            <a:off x="1114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A</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11" name="椭圆 10"/>
          <p:cNvSpPr>
            <a:spLocks noChangeAspect="1"/>
          </p:cNvSpPr>
          <p:nvPr>
            <p:custDataLst>
              <p:tags r:id="rId6"/>
            </p:custDataLst>
          </p:nvPr>
        </p:nvSpPr>
        <p:spPr bwMode="auto">
          <a:xfrm>
            <a:off x="1114425" y="370760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B</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14" name="圆角矩形 13"/>
          <p:cNvSpPr/>
          <p:nvPr>
            <p:custDataLst>
              <p:tags r:id="rId7"/>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提交</a:t>
            </a:r>
          </a:p>
        </p:txBody>
      </p:sp>
      <p:grpSp>
        <p:nvGrpSpPr>
          <p:cNvPr id="19" name="组合 18"/>
          <p:cNvGrpSpPr/>
          <p:nvPr>
            <p:custDataLst>
              <p:tags r:id="rId8"/>
            </p:custDataLst>
          </p:nvPr>
        </p:nvGrpSpPr>
        <p:grpSpPr>
          <a:xfrm>
            <a:off x="0" y="0"/>
            <a:ext cx="9144000" cy="635000"/>
            <a:chOff x="0" y="0"/>
            <a:chExt cx="9144000" cy="635000"/>
          </a:xfrm>
        </p:grpSpPr>
        <p:sp>
          <p:nvSpPr>
            <p:cNvPr id="15" name="TitleBackground"/>
            <p:cNvSpPr/>
            <p:nvPr>
              <p:custDataLst>
                <p:tags r:id="rId10"/>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6" name="ColorBlock"/>
            <p:cNvSpPr/>
            <p:nvPr>
              <p:custDataLst>
                <p:tags r:id="rId11"/>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7"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rPr>
                <a:t>单选题</a:t>
              </a:r>
            </a:p>
          </p:txBody>
        </p:sp>
        <p:sp>
          <p:nvSpPr>
            <p:cNvPr id="18"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Microsoft Yahei"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Microsoft Yahei" panose="020B0503020204020204" pitchFamily="34" charset="-122"/>
                </a:rPr>
                <a:t>分</a:t>
              </a:r>
            </a:p>
          </p:txBody>
        </p:sp>
      </p:grpSp>
      <p:pic>
        <p:nvPicPr>
          <p:cNvPr id="4" name="图片 3"/>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0180266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1340768"/>
            <a:ext cx="7315200" cy="1437357"/>
          </a:xfrm>
          <a:prstGeom prst="rect">
            <a:avLst/>
          </a:prstGeom>
          <a:noFill/>
        </p:spPr>
        <p:txBody>
          <a:bodyPr vert="horz" wrap="square" rtlCol="0" anchor="ctr" anchorCtr="0">
            <a:noAutofit/>
          </a:bodyPr>
          <a:lstStyle/>
          <a:p>
            <a:r>
              <a:rPr lang="zh-CN" altLang="en-US" sz="2800" dirty="0">
                <a:latin typeface="微软雅黑" panose="020B0503020204020204" pitchFamily="34" charset="-122"/>
                <a:ea typeface="微软雅黑" panose="020B0503020204020204" pitchFamily="34" charset="-122"/>
              </a:rPr>
              <a:t>下面的正则表达式中，</a:t>
            </a:r>
            <a:r>
              <a:rPr lang="zh-CN" altLang="zh-CN" sz="2800" dirty="0">
                <a:latin typeface="微软雅黑" panose="020B0503020204020204" pitchFamily="34" charset="-122"/>
                <a:ea typeface="微软雅黑" panose="020B0503020204020204" pitchFamily="34" charset="-122"/>
              </a:rPr>
              <a:t>哪些表示的语言是一样的？</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800" dirty="0">
                <a:latin typeface="微软雅黑" panose="020B0503020204020204" pitchFamily="34" charset="-122"/>
                <a:ea typeface="微软雅黑" panose="020B0503020204020204" pitchFamily="34" charset="-122"/>
              </a:rPr>
              <a:t>a*b*</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828800" y="3275920"/>
            <a:ext cx="6400800" cy="642938"/>
          </a:xfrm>
          <a:prstGeom prst="rect">
            <a:avLst/>
          </a:prstGeom>
          <a:noFill/>
        </p:spPr>
        <p:txBody>
          <a:bodyPr vert="horz" rtlCol="0" anchor="ctr" anchorCtr="0">
            <a:noAutofit/>
          </a:bodyPr>
          <a:lstStyle/>
          <a:p>
            <a:r>
              <a:rPr lang="en-US" altLang="zh-CN"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a|b</a:t>
            </a:r>
            <a:r>
              <a:rPr lang="en-US" altLang="zh-CN" sz="2800" dirty="0">
                <a:latin typeface="微软雅黑" panose="020B0503020204020204" pitchFamily="34" charset="-122"/>
                <a:ea typeface="微软雅黑" panose="020B0503020204020204" pitchFamily="34" charset="-122"/>
              </a:rPr>
              <a:t>)*</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828800" y="3765777"/>
            <a:ext cx="6400800" cy="642938"/>
          </a:xfrm>
          <a:prstGeom prst="rect">
            <a:avLst/>
          </a:prstGeom>
          <a:noFill/>
        </p:spPr>
        <p:txBody>
          <a:bodyPr vert="horz" rtlCol="0" anchor="ctr" anchorCtr="0">
            <a:noAutofit/>
          </a:bodyPr>
          <a:lstStyle/>
          <a:p>
            <a:r>
              <a:rPr lang="en-US" altLang="zh-CN" sz="2800" dirty="0">
                <a:latin typeface="微软雅黑" panose="020B0503020204020204" pitchFamily="34" charset="-122"/>
                <a:ea typeface="微软雅黑" panose="020B0503020204020204" pitchFamily="34" charset="-122"/>
              </a:rPr>
              <a:t>(ab)*</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828800" y="4255634"/>
            <a:ext cx="6400800" cy="642938"/>
          </a:xfrm>
          <a:prstGeom prst="rect">
            <a:avLst/>
          </a:prstGeom>
          <a:noFill/>
        </p:spPr>
        <p:txBody>
          <a:bodyPr vert="horz" rtlCol="0" anchor="ctr" anchorCtr="0">
            <a:noAutofit/>
          </a:bodyPr>
          <a:lstStyle/>
          <a:p>
            <a:r>
              <a:rPr lang="en-US" altLang="zh-CN" sz="2800" dirty="0">
                <a:latin typeface="微软雅黑" panose="020B0503020204020204" pitchFamily="34" charset="-122"/>
                <a:ea typeface="微软雅黑" panose="020B0503020204020204" pitchFamily="34" charset="-122"/>
              </a:rPr>
              <a:t>(a*|b*)*</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8" name="矩形 7"/>
          <p:cNvSpPr>
            <a:spLocks noChangeAspect="1"/>
          </p:cNvSpPr>
          <p:nvPr>
            <p:custDataLst>
              <p:tags r:id="rId7"/>
            </p:custDataLst>
          </p:nvPr>
        </p:nvSpPr>
        <p:spPr bwMode="auto">
          <a:xfrm>
            <a:off x="1114425" y="2850356"/>
            <a:ext cx="514350" cy="514350"/>
          </a:xfrm>
          <a:prstGeom prst="rect">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A</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bwMode="auto">
          <a:xfrm>
            <a:off x="1114425" y="3340214"/>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B</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bwMode="auto">
          <a:xfrm>
            <a:off x="1114425" y="3830071"/>
            <a:ext cx="514350" cy="514350"/>
          </a:xfrm>
          <a:prstGeom prst="rect">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C</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bwMode="auto">
          <a:xfrm>
            <a:off x="1114425" y="4319928"/>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D</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bwMode="auto">
          <a:xfrm>
            <a:off x="6172200" y="6215064"/>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提交</a:t>
            </a:r>
          </a:p>
        </p:txBody>
      </p:sp>
      <p:sp>
        <p:nvSpPr>
          <p:cNvPr id="19" name="文本框 18"/>
          <p:cNvSpPr txBox="1"/>
          <p:nvPr>
            <p:custDataLst>
              <p:tags r:id="rId12"/>
            </p:custDataLst>
          </p:nvPr>
        </p:nvSpPr>
        <p:spPr>
          <a:xfrm>
            <a:off x="1828800" y="4745492"/>
            <a:ext cx="6400800" cy="642938"/>
          </a:xfrm>
          <a:prstGeom prst="rect">
            <a:avLst/>
          </a:prstGeom>
          <a:noFill/>
        </p:spPr>
        <p:txBody>
          <a:bodyPr vert="horz" rtlCol="0" anchor="ctr" anchorCtr="0">
            <a:noAutofit/>
          </a:bodyPr>
          <a:lstStyle/>
          <a:p>
            <a:r>
              <a:rPr lang="zh-CN" altLang="zh-CN"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ab|a|b</a:t>
            </a:r>
            <a:r>
              <a:rPr lang="zh-CN" altLang="zh-CN"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20" name="矩形 19"/>
          <p:cNvSpPr>
            <a:spLocks noChangeAspect="1"/>
          </p:cNvSpPr>
          <p:nvPr>
            <p:custDataLst>
              <p:tags r:id="rId13"/>
            </p:custDataLst>
          </p:nvPr>
        </p:nvSpPr>
        <p:spPr bwMode="auto">
          <a:xfrm>
            <a:off x="1114425" y="4809785"/>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E</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21" name="文本框 20"/>
          <p:cNvSpPr txBox="1"/>
          <p:nvPr>
            <p:custDataLst>
              <p:tags r:id="rId14"/>
            </p:custDataLst>
          </p:nvPr>
        </p:nvSpPr>
        <p:spPr>
          <a:xfrm>
            <a:off x="1828800" y="5235349"/>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ab*</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2" name="矩形 21"/>
          <p:cNvSpPr>
            <a:spLocks noChangeAspect="1"/>
          </p:cNvSpPr>
          <p:nvPr>
            <p:custDataLst>
              <p:tags r:id="rId15"/>
            </p:custDataLst>
          </p:nvPr>
        </p:nvSpPr>
        <p:spPr bwMode="auto">
          <a:xfrm>
            <a:off x="1114425" y="5299643"/>
            <a:ext cx="514350" cy="514350"/>
          </a:xfrm>
          <a:prstGeom prst="rect">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F</a:t>
            </a:r>
            <a:endPar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3" name="文本框 22"/>
          <p:cNvSpPr txBox="1"/>
          <p:nvPr>
            <p:custDataLst>
              <p:tags r:id="rId16"/>
            </p:custDataLst>
          </p:nvPr>
        </p:nvSpPr>
        <p:spPr>
          <a:xfrm>
            <a:off x="1828800" y="5725206"/>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a*|b*</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4" name="矩形 23"/>
          <p:cNvSpPr>
            <a:spLocks noChangeAspect="1"/>
          </p:cNvSpPr>
          <p:nvPr>
            <p:custDataLst>
              <p:tags r:id="rId17"/>
            </p:custDataLst>
          </p:nvPr>
        </p:nvSpPr>
        <p:spPr bwMode="auto">
          <a:xfrm>
            <a:off x="1114425" y="5789500"/>
            <a:ext cx="514350" cy="514350"/>
          </a:xfrm>
          <a:prstGeom prst="rect">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G</a:t>
            </a:r>
            <a:endPar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8"/>
            </p:custDataLst>
          </p:nvPr>
        </p:nvGrpSpPr>
        <p:grpSpPr>
          <a:xfrm>
            <a:off x="0" y="0"/>
            <a:ext cx="9144000" cy="635000"/>
            <a:chOff x="0" y="0"/>
            <a:chExt cx="9144000" cy="635000"/>
          </a:xfrm>
        </p:grpSpPr>
        <p:sp>
          <p:nvSpPr>
            <p:cNvPr id="13" name="TitleBackground"/>
            <p:cNvSpPr/>
            <p:nvPr>
              <p:custDataLst>
                <p:tags r:id="rId20"/>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4" name="ColorBlock"/>
            <p:cNvSpPr/>
            <p:nvPr>
              <p:custDataLst>
                <p:tags r:id="rId21"/>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5" name="TypeText"/>
            <p:cNvSpPr txBox="1"/>
            <p:nvPr>
              <p:custDataLst>
                <p:tags r:id="rId2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rPr>
                <a:t>多选题</a:t>
              </a:r>
            </a:p>
          </p:txBody>
        </p:sp>
        <p:sp>
          <p:nvSpPr>
            <p:cNvPr id="16" name="TipText"/>
            <p:cNvSpPr txBox="1"/>
            <p:nvPr>
              <p:custDataLst>
                <p:tags r:id="rId2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Microsoft Yahei"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Microsoft Yahei" panose="020B0503020204020204" pitchFamily="34" charset="-122"/>
                </a:rPr>
                <a:t>分</a:t>
              </a:r>
            </a:p>
          </p:txBody>
        </p:sp>
      </p:grpSp>
      <p:pic>
        <p:nvPicPr>
          <p:cNvPr id="2" name="图片 1"/>
          <p:cNvPicPr>
            <a:picLocks/>
          </p:cNvPicPr>
          <p:nvPr>
            <p:custDataLst>
              <p:tags r:id="rId19"/>
            </p:custDataLst>
          </p:nvPr>
        </p:nvPicPr>
        <p:blipFill>
          <a:blip r:embed="rId2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8375939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C27956-721C-4E43-A61A-E0D20B3C7D4F}"/>
              </a:ext>
            </a:extLst>
          </p:cNvPr>
          <p:cNvSpPr>
            <a:spLocks noGrp="1"/>
          </p:cNvSpPr>
          <p:nvPr>
            <p:ph type="title"/>
          </p:nvPr>
        </p:nvSpPr>
        <p:spPr/>
        <p:txBody>
          <a:bodyPr/>
          <a:lstStyle/>
          <a:p>
            <a:r>
              <a:rPr lang="zh-CN" altLang="en-US" dirty="0"/>
              <a:t>练习</a:t>
            </a:r>
          </a:p>
        </p:txBody>
      </p:sp>
      <p:sp>
        <p:nvSpPr>
          <p:cNvPr id="3" name="内容占位符 2">
            <a:extLst>
              <a:ext uri="{FF2B5EF4-FFF2-40B4-BE49-F238E27FC236}">
                <a16:creationId xmlns:a16="http://schemas.microsoft.com/office/drawing/2014/main" id="{4E75016E-892C-4ED8-BF7A-7C49BDED40B4}"/>
              </a:ext>
            </a:extLst>
          </p:cNvPr>
          <p:cNvSpPr>
            <a:spLocks noGrp="1"/>
          </p:cNvSpPr>
          <p:nvPr>
            <p:ph idx="1"/>
          </p:nvPr>
        </p:nvSpPr>
        <p:spPr>
          <a:solidFill>
            <a:schemeClr val="bg1"/>
          </a:solidFill>
          <a:ln w="28575">
            <a:solidFill>
              <a:srgbClr val="9999FF"/>
            </a:solidFill>
          </a:ln>
        </p:spPr>
        <p:txBody>
          <a:bodyPr/>
          <a:lstStyle/>
          <a:p>
            <a:pPr>
              <a:lnSpc>
                <a:spcPct val="200000"/>
              </a:lnSpc>
            </a:pPr>
            <a:r>
              <a:rPr lang="zh-CN" altLang="en-US" dirty="0">
                <a:latin typeface="Arial" panose="020B0604020202020204" pitchFamily="34" charset="0"/>
                <a:cs typeface="Arial" panose="020B0604020202020204" pitchFamily="34" charset="0"/>
              </a:rPr>
              <a:t>练习：下面几个正则表达式是否一样？</a:t>
            </a:r>
            <a:endParaRPr lang="en-US" altLang="zh-CN" dirty="0">
              <a:latin typeface="Arial" panose="020B0604020202020204" pitchFamily="34" charset="0"/>
              <a:cs typeface="Arial" panose="020B0604020202020204" pitchFamily="34" charset="0"/>
            </a:endParaRPr>
          </a:p>
          <a:p>
            <a:pPr lvl="1">
              <a:lnSpc>
                <a:spcPct val="200000"/>
              </a:lnSpc>
            </a:pPr>
            <a:r>
              <a:rPr lang="en-US" altLang="zh-CN" dirty="0" err="1">
                <a:latin typeface="Arial" panose="020B0604020202020204" pitchFamily="34" charset="0"/>
                <a:cs typeface="Arial" panose="020B0604020202020204" pitchFamily="34" charset="0"/>
              </a:rPr>
              <a:t>a|b</a:t>
            </a:r>
            <a:r>
              <a:rPr lang="en-US" altLang="zh-CN" dirty="0">
                <a:latin typeface="Arial" panose="020B0604020202020204" pitchFamily="34" charset="0"/>
                <a:cs typeface="Arial" panose="020B0604020202020204" pitchFamily="34" charset="0"/>
              </a:rPr>
              <a:t>*</a:t>
            </a:r>
          </a:p>
          <a:p>
            <a:pPr lvl="1">
              <a:lnSpc>
                <a:spcPct val="200000"/>
              </a:lnSpc>
            </a:pP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a|b</a:t>
            </a:r>
            <a:r>
              <a:rPr lang="en-US" altLang="zh-CN" dirty="0">
                <a:latin typeface="Arial" panose="020B0604020202020204" pitchFamily="34" charset="0"/>
                <a:cs typeface="Arial" panose="020B0604020202020204" pitchFamily="34" charset="0"/>
              </a:rPr>
              <a:t>)*</a:t>
            </a:r>
          </a:p>
          <a:p>
            <a:pPr lvl="1">
              <a:lnSpc>
                <a:spcPct val="200000"/>
              </a:lnSpc>
            </a:pPr>
            <a:r>
              <a:rPr lang="en-US" altLang="zh-CN" dirty="0">
                <a:latin typeface="Arial" panose="020B0604020202020204" pitchFamily="34" charset="0"/>
                <a:cs typeface="Arial" panose="020B0604020202020204" pitchFamily="34" charset="0"/>
              </a:rPr>
              <a:t>a</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|b*</a:t>
            </a:r>
          </a:p>
          <a:p>
            <a:pPr>
              <a:lnSpc>
                <a:spcPct val="200000"/>
              </a:lnSpc>
            </a:pP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48366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zh-CN" altLang="en-US" dirty="0"/>
              <a:t>从自然语言到正则表达式</a:t>
            </a:r>
          </a:p>
        </p:txBody>
      </p:sp>
      <p:sp>
        <p:nvSpPr>
          <p:cNvPr id="180227" name="Rectangle 3"/>
          <p:cNvSpPr>
            <a:spLocks noGrp="1" noChangeArrowheads="1"/>
          </p:cNvSpPr>
          <p:nvPr>
            <p:ph idx="1"/>
          </p:nvPr>
        </p:nvSpPr>
        <p:spPr>
          <a:solidFill>
            <a:schemeClr val="bg1"/>
          </a:solidFill>
          <a:ln w="28575">
            <a:solidFill>
              <a:srgbClr val="9999FF"/>
            </a:solidFill>
          </a:ln>
        </p:spPr>
        <p:txBody>
          <a:bodyPr/>
          <a:lstStyle/>
          <a:p>
            <a:pPr marL="609600" indent="-609600">
              <a:lnSpc>
                <a:spcPct val="150000"/>
              </a:lnSpc>
              <a:buFontTx/>
              <a:buNone/>
            </a:pPr>
            <a:r>
              <a:rPr lang="zh-CN" altLang="en-US" dirty="0">
                <a:latin typeface="Arial" panose="020B0604020202020204" pitchFamily="34" charset="0"/>
                <a:cs typeface="Arial" panose="020B0604020202020204" pitchFamily="34" charset="0"/>
              </a:rPr>
              <a:t>例</a:t>
            </a:r>
            <a:r>
              <a:rPr lang="en-US" altLang="zh-CN" dirty="0">
                <a:latin typeface="Arial" panose="020B0604020202020204" pitchFamily="34" charset="0"/>
                <a:cs typeface="Arial" panose="020B0604020202020204" pitchFamily="34" charset="0"/>
              </a:rPr>
              <a:t>1:     ∑={ </a:t>
            </a:r>
            <a:r>
              <a:rPr lang="en-US" altLang="zh-CN" dirty="0" err="1">
                <a:latin typeface="Arial" panose="020B0604020202020204" pitchFamily="34" charset="0"/>
                <a:cs typeface="Arial" panose="020B0604020202020204" pitchFamily="34" charset="0"/>
              </a:rPr>
              <a:t>a,b,c</a:t>
            </a:r>
            <a:r>
              <a:rPr lang="en-US" altLang="zh-CN" dirty="0">
                <a:latin typeface="Arial" panose="020B0604020202020204" pitchFamily="34" charset="0"/>
                <a:cs typeface="Arial" panose="020B0604020202020204" pitchFamily="34" charset="0"/>
              </a:rPr>
              <a:t>}  </a:t>
            </a:r>
          </a:p>
          <a:p>
            <a:pPr marL="990600" lvl="1" indent="-533400">
              <a:lnSpc>
                <a:spcPct val="150000"/>
              </a:lnSpc>
            </a:pPr>
            <a:r>
              <a:rPr lang="zh-CN" altLang="en-US" dirty="0">
                <a:latin typeface="Arial" panose="020B0604020202020204" pitchFamily="34" charset="0"/>
                <a:cs typeface="Arial" panose="020B0604020202020204" pitchFamily="34" charset="0"/>
              </a:rPr>
              <a:t>写出只包含一个</a:t>
            </a:r>
            <a:r>
              <a:rPr lang="en-US" altLang="zh-CN" dirty="0">
                <a:latin typeface="Arial" panose="020B0604020202020204" pitchFamily="34" charset="0"/>
                <a:cs typeface="Arial" panose="020B0604020202020204" pitchFamily="34" charset="0"/>
              </a:rPr>
              <a:t>b</a:t>
            </a:r>
            <a:r>
              <a:rPr lang="zh-CN" altLang="en-US" dirty="0">
                <a:latin typeface="Arial" panose="020B0604020202020204" pitchFamily="34" charset="0"/>
                <a:cs typeface="Arial" panose="020B0604020202020204" pitchFamily="34" charset="0"/>
              </a:rPr>
              <a:t>的字符串的正则表达式。</a:t>
            </a:r>
            <a:endParaRPr lang="en-US" altLang="zh-CN" dirty="0">
              <a:latin typeface="Arial" panose="020B0604020202020204" pitchFamily="34" charset="0"/>
              <a:cs typeface="Arial" panose="020B0604020202020204" pitchFamily="34" charset="0"/>
            </a:endParaRPr>
          </a:p>
          <a:p>
            <a:pPr marL="990600" lvl="1" indent="-533400">
              <a:lnSpc>
                <a:spcPct val="150000"/>
              </a:lnSpc>
            </a:pPr>
            <a:r>
              <a:rPr lang="zh-CN" altLang="en-US" dirty="0">
                <a:latin typeface="Arial" panose="020B0604020202020204" pitchFamily="34" charset="0"/>
                <a:cs typeface="Arial" panose="020B0604020202020204" pitchFamily="34" charset="0"/>
              </a:rPr>
              <a:t>思考：这个串里面除了</a:t>
            </a:r>
            <a:r>
              <a:rPr lang="en-US" altLang="zh-CN" dirty="0">
                <a:latin typeface="Arial" panose="020B0604020202020204" pitchFamily="34" charset="0"/>
                <a:cs typeface="Arial" panose="020B0604020202020204" pitchFamily="34" charset="0"/>
              </a:rPr>
              <a:t>b</a:t>
            </a:r>
            <a:r>
              <a:rPr lang="zh-CN" altLang="en-US" dirty="0">
                <a:latin typeface="Arial" panose="020B0604020202020204" pitchFamily="34" charset="0"/>
                <a:cs typeface="Arial" panose="020B0604020202020204" pitchFamily="34" charset="0"/>
              </a:rPr>
              <a:t>还有什么？</a:t>
            </a:r>
            <a:endParaRPr lang="en-US" altLang="zh-CN" dirty="0">
              <a:latin typeface="Arial" panose="020B0604020202020204" pitchFamily="34" charset="0"/>
              <a:cs typeface="Arial" panose="020B0604020202020204" pitchFamily="34" charset="0"/>
            </a:endParaRPr>
          </a:p>
          <a:p>
            <a:pPr marL="990600" lvl="1" indent="-533400">
              <a:lnSpc>
                <a:spcPct val="150000"/>
              </a:lnSpc>
            </a:pPr>
            <a:r>
              <a:rPr lang="en-US" altLang="zh-CN" dirty="0">
                <a:latin typeface="Arial" panose="020B0604020202020204" pitchFamily="34" charset="0"/>
                <a:cs typeface="Arial" panose="020B0604020202020204" pitchFamily="34" charset="0"/>
              </a:rPr>
              <a:t>a</a:t>
            </a:r>
            <a:r>
              <a:rPr lang="zh-CN" altLang="en-US" dirty="0">
                <a:latin typeface="Arial" panose="020B0604020202020204" pitchFamily="34" charset="0"/>
                <a:cs typeface="Arial" panose="020B0604020202020204" pitchFamily="34" charset="0"/>
              </a:rPr>
              <a:t>和</a:t>
            </a:r>
            <a:r>
              <a:rPr lang="en-US" altLang="zh-CN" dirty="0">
                <a:latin typeface="Arial" panose="020B0604020202020204" pitchFamily="34" charset="0"/>
                <a:cs typeface="Arial" panose="020B0604020202020204" pitchFamily="34" charset="0"/>
              </a:rPr>
              <a:t>c</a:t>
            </a:r>
            <a:r>
              <a:rPr lang="zh-CN" altLang="en-US" dirty="0">
                <a:latin typeface="Arial" panose="020B0604020202020204" pitchFamily="34" charset="0"/>
                <a:cs typeface="Arial" panose="020B0604020202020204" pitchFamily="34" charset="0"/>
              </a:rPr>
              <a:t>构成的任意串怎么表示？</a:t>
            </a:r>
            <a:endParaRPr lang="en-US" altLang="zh-CN" dirty="0">
              <a:latin typeface="Arial" panose="020B0604020202020204" pitchFamily="34" charset="0"/>
              <a:cs typeface="Arial" panose="020B0604020202020204" pitchFamily="34" charset="0"/>
            </a:endParaRPr>
          </a:p>
          <a:p>
            <a:pPr marL="990600" lvl="1" indent="-533400">
              <a:lnSpc>
                <a:spcPct val="150000"/>
              </a:lnSpc>
            </a:pPr>
            <a:r>
              <a:rPr lang="en-US" altLang="zh-CN" dirty="0">
                <a:latin typeface="Arial" panose="020B0604020202020204" pitchFamily="34" charset="0"/>
                <a:cs typeface="Arial" panose="020B0604020202020204" pitchFamily="34" charset="0"/>
              </a:rPr>
              <a:t>b</a:t>
            </a:r>
            <a:r>
              <a:rPr lang="zh-CN" altLang="en-US" dirty="0">
                <a:latin typeface="Arial" panose="020B0604020202020204" pitchFamily="34" charset="0"/>
                <a:cs typeface="Arial" panose="020B0604020202020204" pitchFamily="34" charset="0"/>
              </a:rPr>
              <a:t>的出现位置有没有要求？</a:t>
            </a:r>
            <a:endParaRPr lang="en-US" altLang="zh-CN" dirty="0">
              <a:latin typeface="Arial" panose="020B0604020202020204" pitchFamily="34" charset="0"/>
              <a:cs typeface="Arial" panose="020B0604020202020204" pitchFamily="34" charset="0"/>
            </a:endParaRPr>
          </a:p>
          <a:p>
            <a:pPr marL="990600" lvl="1" indent="-533400">
              <a:lnSpc>
                <a:spcPct val="150000"/>
              </a:lnSpc>
            </a:pP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a|c</a:t>
            </a:r>
            <a:r>
              <a:rPr lang="en-US" altLang="zh-CN" dirty="0">
                <a:latin typeface="Arial" panose="020B0604020202020204" pitchFamily="34" charset="0"/>
                <a:cs typeface="Arial" panose="020B0604020202020204" pitchFamily="34" charset="0"/>
              </a:rPr>
              <a:t>)*b(</a:t>
            </a:r>
            <a:r>
              <a:rPr lang="en-US" altLang="zh-CN" dirty="0" err="1">
                <a:latin typeface="Arial" panose="020B0604020202020204" pitchFamily="34" charset="0"/>
                <a:cs typeface="Arial" panose="020B0604020202020204" pitchFamily="34" charset="0"/>
              </a:rPr>
              <a:t>a|c</a:t>
            </a:r>
            <a:r>
              <a:rPr lang="en-US" altLang="zh-C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893666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0227">
                                            <p:txEl>
                                              <p:pRg st="2" end="2"/>
                                            </p:txEl>
                                          </p:spTgt>
                                        </p:tgtEl>
                                        <p:attrNameLst>
                                          <p:attrName>style.visibility</p:attrName>
                                        </p:attrNameLst>
                                      </p:cBhvr>
                                      <p:to>
                                        <p:strVal val="visible"/>
                                      </p:to>
                                    </p:set>
                                    <p:animEffect transition="in" filter="fade">
                                      <p:cBhvr>
                                        <p:cTn id="7" dur="1000"/>
                                        <p:tgtEl>
                                          <p:spTgt spid="180227">
                                            <p:txEl>
                                              <p:pRg st="2" end="2"/>
                                            </p:txEl>
                                          </p:spTgt>
                                        </p:tgtEl>
                                      </p:cBhvr>
                                    </p:animEffect>
                                    <p:anim calcmode="lin" valueType="num">
                                      <p:cBhvr>
                                        <p:cTn id="8" dur="1000" fill="hold"/>
                                        <p:tgtEl>
                                          <p:spTgt spid="18022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8022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0227">
                                            <p:txEl>
                                              <p:pRg st="3" end="3"/>
                                            </p:txEl>
                                          </p:spTgt>
                                        </p:tgtEl>
                                        <p:attrNameLst>
                                          <p:attrName>style.visibility</p:attrName>
                                        </p:attrNameLst>
                                      </p:cBhvr>
                                      <p:to>
                                        <p:strVal val="visible"/>
                                      </p:to>
                                    </p:set>
                                    <p:animEffect transition="in" filter="fade">
                                      <p:cBhvr>
                                        <p:cTn id="14" dur="1000"/>
                                        <p:tgtEl>
                                          <p:spTgt spid="180227">
                                            <p:txEl>
                                              <p:pRg st="3" end="3"/>
                                            </p:txEl>
                                          </p:spTgt>
                                        </p:tgtEl>
                                      </p:cBhvr>
                                    </p:animEffect>
                                    <p:anim calcmode="lin" valueType="num">
                                      <p:cBhvr>
                                        <p:cTn id="15" dur="1000" fill="hold"/>
                                        <p:tgtEl>
                                          <p:spTgt spid="180227">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18022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0227">
                                            <p:txEl>
                                              <p:pRg st="4" end="4"/>
                                            </p:txEl>
                                          </p:spTgt>
                                        </p:tgtEl>
                                        <p:attrNameLst>
                                          <p:attrName>style.visibility</p:attrName>
                                        </p:attrNameLst>
                                      </p:cBhvr>
                                      <p:to>
                                        <p:strVal val="visible"/>
                                      </p:to>
                                    </p:set>
                                    <p:animEffect transition="in" filter="fade">
                                      <p:cBhvr>
                                        <p:cTn id="21" dur="1000"/>
                                        <p:tgtEl>
                                          <p:spTgt spid="180227">
                                            <p:txEl>
                                              <p:pRg st="4" end="4"/>
                                            </p:txEl>
                                          </p:spTgt>
                                        </p:tgtEl>
                                      </p:cBhvr>
                                    </p:animEffect>
                                    <p:anim calcmode="lin" valueType="num">
                                      <p:cBhvr>
                                        <p:cTn id="22" dur="1000" fill="hold"/>
                                        <p:tgtEl>
                                          <p:spTgt spid="18022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8022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80227">
                                            <p:txEl>
                                              <p:pRg st="5" end="5"/>
                                            </p:txEl>
                                          </p:spTgt>
                                        </p:tgtEl>
                                        <p:attrNameLst>
                                          <p:attrName>style.visibility</p:attrName>
                                        </p:attrNameLst>
                                      </p:cBhvr>
                                      <p:to>
                                        <p:strVal val="visible"/>
                                      </p:to>
                                    </p:set>
                                    <p:animEffect transition="in" filter="fade">
                                      <p:cBhvr>
                                        <p:cTn id="28" dur="1000"/>
                                        <p:tgtEl>
                                          <p:spTgt spid="180227">
                                            <p:txEl>
                                              <p:pRg st="5" end="5"/>
                                            </p:txEl>
                                          </p:spTgt>
                                        </p:tgtEl>
                                      </p:cBhvr>
                                    </p:animEffect>
                                    <p:anim calcmode="lin" valueType="num">
                                      <p:cBhvr>
                                        <p:cTn id="29" dur="1000" fill="hold"/>
                                        <p:tgtEl>
                                          <p:spTgt spid="180227">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18022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剔除空白和注释</a:t>
            </a:r>
          </a:p>
        </p:txBody>
      </p:sp>
      <p:sp>
        <p:nvSpPr>
          <p:cNvPr id="3" name="内容占位符 2"/>
          <p:cNvSpPr>
            <a:spLocks noGrp="1"/>
          </p:cNvSpPr>
          <p:nvPr>
            <p:ph idx="1"/>
          </p:nvPr>
        </p:nvSpPr>
        <p:spPr>
          <a:solidFill>
            <a:schemeClr val="bg1"/>
          </a:solidFill>
          <a:ln w="28575">
            <a:solidFill>
              <a:srgbClr val="9999FF"/>
            </a:solidFill>
          </a:ln>
        </p:spPr>
        <p:txBody>
          <a:bodyPr/>
          <a:lstStyle/>
          <a:p>
            <a:pPr>
              <a:lnSpc>
                <a:spcPct val="150000"/>
              </a:lnSpc>
            </a:pPr>
            <a:r>
              <a:rPr lang="zh-CN" altLang="en-US" dirty="0"/>
              <a:t>大部分语言都允许词法单元之间出现任意数量的</a:t>
            </a:r>
            <a:r>
              <a:rPr lang="zh-CN" altLang="en-US" dirty="0">
                <a:solidFill>
                  <a:srgbClr val="FF0000"/>
                </a:solidFill>
              </a:rPr>
              <a:t>空白</a:t>
            </a:r>
            <a:r>
              <a:rPr lang="zh-CN" altLang="en-US" dirty="0"/>
              <a:t>。空白除了分隔的含义对后续语法分析没有作用，可以考虑在词法扫描阶段剔除它们。</a:t>
            </a:r>
            <a:endParaRPr lang="en-US" altLang="zh-CN" dirty="0"/>
          </a:p>
          <a:p>
            <a:pPr>
              <a:lnSpc>
                <a:spcPct val="150000"/>
              </a:lnSpc>
            </a:pPr>
            <a:r>
              <a:rPr lang="zh-CN" altLang="en-US" dirty="0">
                <a:solidFill>
                  <a:srgbClr val="FF0000"/>
                </a:solidFill>
              </a:rPr>
              <a:t>注释</a:t>
            </a:r>
            <a:r>
              <a:rPr lang="zh-CN" altLang="en-US" dirty="0"/>
              <a:t>本身不是有用的编译信息，但都有固定的格式，因此也可以考虑在词法扫描阶段去除。</a:t>
            </a:r>
            <a:endParaRPr lang="en-US" altLang="zh-CN" dirty="0"/>
          </a:p>
          <a:p>
            <a:pPr>
              <a:lnSpc>
                <a:spcPct val="150000"/>
              </a:lnSpc>
            </a:pPr>
            <a:endParaRPr lang="zh-CN" altLang="en-US" dirty="0"/>
          </a:p>
        </p:txBody>
      </p:sp>
    </p:spTree>
    <p:extLst>
      <p:ext uri="{BB962C8B-B14F-4D97-AF65-F5344CB8AC3E}">
        <p14:creationId xmlns:p14="http://schemas.microsoft.com/office/powerpoint/2010/main" val="29685838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zh-CN" altLang="en-US" dirty="0"/>
              <a:t>从自然语言到正则表达式</a:t>
            </a:r>
          </a:p>
        </p:txBody>
      </p:sp>
      <p:sp>
        <p:nvSpPr>
          <p:cNvPr id="180227" name="Rectangle 3"/>
          <p:cNvSpPr>
            <a:spLocks noGrp="1" noChangeArrowheads="1"/>
          </p:cNvSpPr>
          <p:nvPr>
            <p:ph idx="1"/>
          </p:nvPr>
        </p:nvSpPr>
        <p:spPr>
          <a:solidFill>
            <a:schemeClr val="bg1"/>
          </a:solidFill>
          <a:ln w="28575">
            <a:solidFill>
              <a:srgbClr val="9999FF"/>
            </a:solidFill>
          </a:ln>
        </p:spPr>
        <p:txBody>
          <a:bodyPr/>
          <a:lstStyle/>
          <a:p>
            <a:pPr marL="609600" indent="-609600">
              <a:lnSpc>
                <a:spcPct val="150000"/>
              </a:lnSpc>
              <a:buFontTx/>
              <a:buNone/>
            </a:pPr>
            <a:r>
              <a:rPr lang="zh-CN" altLang="en-US" dirty="0">
                <a:latin typeface="Arial" panose="020B0604020202020204" pitchFamily="34" charset="0"/>
                <a:cs typeface="Arial" panose="020B0604020202020204" pitchFamily="34" charset="0"/>
              </a:rPr>
              <a:t>例</a:t>
            </a:r>
            <a:r>
              <a:rPr lang="en-US" altLang="zh-CN" dirty="0">
                <a:latin typeface="Arial" panose="020B0604020202020204" pitchFamily="34" charset="0"/>
                <a:cs typeface="Arial" panose="020B0604020202020204" pitchFamily="34" charset="0"/>
              </a:rPr>
              <a:t> 2:    ∑={ </a:t>
            </a:r>
            <a:r>
              <a:rPr lang="en-US" altLang="zh-CN" dirty="0" err="1">
                <a:latin typeface="Arial" panose="020B0604020202020204" pitchFamily="34" charset="0"/>
                <a:cs typeface="Arial" panose="020B0604020202020204" pitchFamily="34" charset="0"/>
              </a:rPr>
              <a:t>a,b,c</a:t>
            </a:r>
            <a:r>
              <a:rPr lang="en-US" altLang="zh-CN" dirty="0">
                <a:latin typeface="Arial" panose="020B0604020202020204" pitchFamily="34" charset="0"/>
                <a:cs typeface="Arial" panose="020B0604020202020204" pitchFamily="34" charset="0"/>
              </a:rPr>
              <a:t>} </a:t>
            </a:r>
          </a:p>
          <a:p>
            <a:pPr marL="990600" lvl="1" indent="-533400">
              <a:lnSpc>
                <a:spcPct val="150000"/>
              </a:lnSpc>
            </a:pPr>
            <a:r>
              <a:rPr lang="zh-CN" altLang="en-US" dirty="0">
                <a:latin typeface="Arial" panose="020B0604020202020204" pitchFamily="34" charset="0"/>
                <a:cs typeface="Arial" panose="020B0604020202020204" pitchFamily="34" charset="0"/>
              </a:rPr>
              <a:t>写出最多包含一个</a:t>
            </a:r>
            <a:r>
              <a:rPr lang="en-US" altLang="zh-CN" dirty="0">
                <a:latin typeface="Arial" panose="020B0604020202020204" pitchFamily="34" charset="0"/>
                <a:cs typeface="Arial" panose="020B0604020202020204" pitchFamily="34" charset="0"/>
              </a:rPr>
              <a:t>b</a:t>
            </a:r>
            <a:r>
              <a:rPr lang="zh-CN" altLang="en-US" dirty="0">
                <a:latin typeface="Arial" panose="020B0604020202020204" pitchFamily="34" charset="0"/>
                <a:cs typeface="Arial" panose="020B0604020202020204" pitchFamily="34" charset="0"/>
              </a:rPr>
              <a:t>的串的正则表达式</a:t>
            </a:r>
            <a:r>
              <a:rPr lang="en-US" altLang="zh-CN" dirty="0">
                <a:latin typeface="Arial" panose="020B0604020202020204" pitchFamily="34" charset="0"/>
                <a:cs typeface="Arial" panose="020B0604020202020204" pitchFamily="34" charset="0"/>
              </a:rPr>
              <a:t>.</a:t>
            </a:r>
          </a:p>
          <a:p>
            <a:pPr marL="990600" lvl="1" indent="-533400">
              <a:lnSpc>
                <a:spcPct val="150000"/>
              </a:lnSpc>
            </a:pPr>
            <a:r>
              <a:rPr lang="zh-CN" altLang="en-US" dirty="0">
                <a:latin typeface="Arial" panose="020B0604020202020204" pitchFamily="34" charset="0"/>
                <a:cs typeface="Arial" panose="020B0604020202020204" pitchFamily="34" charset="0"/>
              </a:rPr>
              <a:t>思考：和上一例的区别？</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只包含一个</a:t>
            </a:r>
            <a:r>
              <a:rPr lang="en-US" altLang="zh-CN" dirty="0">
                <a:latin typeface="Arial" panose="020B0604020202020204" pitchFamily="34" charset="0"/>
                <a:cs typeface="Arial" panose="020B0604020202020204" pitchFamily="34" charset="0"/>
              </a:rPr>
              <a:t>b</a:t>
            </a:r>
            <a:r>
              <a:rPr lang="zh-CN" altLang="en-US" dirty="0">
                <a:latin typeface="Arial" panose="020B0604020202020204" pitchFamily="34" charset="0"/>
                <a:cs typeface="Arial" panose="020B0604020202020204" pitchFamily="34" charset="0"/>
              </a:rPr>
              <a:t>的串</a:t>
            </a:r>
            <a:r>
              <a:rPr lang="en-US" altLang="zh-CN" dirty="0">
                <a:latin typeface="Arial" panose="020B0604020202020204" pitchFamily="34" charset="0"/>
                <a:cs typeface="Arial" panose="020B0604020202020204" pitchFamily="34" charset="0"/>
              </a:rPr>
              <a:t>)</a:t>
            </a:r>
          </a:p>
          <a:p>
            <a:pPr marL="990600" lvl="1" indent="-533400">
              <a:lnSpc>
                <a:spcPct val="150000"/>
              </a:lnSpc>
            </a:pPr>
            <a:r>
              <a:rPr lang="zh-CN" altLang="en-US" dirty="0">
                <a:latin typeface="Arial" panose="020B0604020202020204" pitchFamily="34" charset="0"/>
                <a:cs typeface="Arial" panose="020B0604020202020204" pitchFamily="34" charset="0"/>
              </a:rPr>
              <a:t>最多包含一个</a:t>
            </a:r>
            <a:r>
              <a:rPr lang="en-US" altLang="zh-CN" dirty="0">
                <a:latin typeface="Arial" panose="020B0604020202020204" pitchFamily="34" charset="0"/>
                <a:cs typeface="Arial" panose="020B0604020202020204" pitchFamily="34" charset="0"/>
              </a:rPr>
              <a:t>b</a:t>
            </a:r>
            <a:r>
              <a:rPr lang="zh-CN" altLang="en-US" dirty="0">
                <a:latin typeface="Arial" panose="020B0604020202020204" pitchFamily="34" charset="0"/>
                <a:cs typeface="Arial" panose="020B0604020202020204" pitchFamily="34" charset="0"/>
              </a:rPr>
              <a:t>的串</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只包含一个</a:t>
            </a:r>
            <a:r>
              <a:rPr lang="en-US" altLang="zh-CN" dirty="0">
                <a:latin typeface="Arial" panose="020B0604020202020204" pitchFamily="34" charset="0"/>
                <a:cs typeface="Arial" panose="020B0604020202020204" pitchFamily="34" charset="0"/>
              </a:rPr>
              <a:t>b</a:t>
            </a:r>
            <a:r>
              <a:rPr lang="zh-CN" altLang="en-US" dirty="0">
                <a:latin typeface="Arial" panose="020B0604020202020204" pitchFamily="34" charset="0"/>
                <a:cs typeface="Arial" panose="020B0604020202020204" pitchFamily="34" charset="0"/>
              </a:rPr>
              <a:t>的串</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没有</a:t>
            </a:r>
            <a:r>
              <a:rPr lang="en-US" altLang="zh-CN" dirty="0">
                <a:latin typeface="Arial" panose="020B0604020202020204" pitchFamily="34" charset="0"/>
                <a:cs typeface="Arial" panose="020B0604020202020204" pitchFamily="34" charset="0"/>
              </a:rPr>
              <a:t>b</a:t>
            </a:r>
            <a:r>
              <a:rPr lang="zh-CN" altLang="en-US" dirty="0">
                <a:latin typeface="Arial" panose="020B0604020202020204" pitchFamily="34" charset="0"/>
                <a:cs typeface="Arial" panose="020B0604020202020204" pitchFamily="34" charset="0"/>
              </a:rPr>
              <a:t>的串</a:t>
            </a:r>
            <a:endParaRPr lang="en-US" altLang="zh-CN" dirty="0">
              <a:latin typeface="Arial" panose="020B0604020202020204" pitchFamily="34" charset="0"/>
              <a:cs typeface="Arial" panose="020B0604020202020204" pitchFamily="34" charset="0"/>
            </a:endParaRPr>
          </a:p>
          <a:p>
            <a:pPr marL="990600" lvl="1" indent="-533400">
              <a:lnSpc>
                <a:spcPct val="150000"/>
              </a:lnSpc>
            </a:pP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a|c</a:t>
            </a:r>
            <a:r>
              <a:rPr lang="en-US" altLang="zh-CN" dirty="0">
                <a:latin typeface="Arial" panose="020B0604020202020204" pitchFamily="34" charset="0"/>
                <a:cs typeface="Arial" panose="020B0604020202020204" pitchFamily="34" charset="0"/>
              </a:rPr>
              <a:t>)*|</a:t>
            </a:r>
            <a:r>
              <a:rPr lang="en-US" altLang="zh-CN" dirty="0">
                <a:solidFill>
                  <a:srgbClr val="FF0000"/>
                </a:solidFill>
                <a:latin typeface="Arial" panose="020B0604020202020204" pitchFamily="34" charset="0"/>
                <a:cs typeface="Arial" panose="020B0604020202020204" pitchFamily="34" charset="0"/>
              </a:rPr>
              <a:t>(</a:t>
            </a:r>
            <a:r>
              <a:rPr lang="en-US" altLang="zh-CN" dirty="0" err="1">
                <a:solidFill>
                  <a:srgbClr val="FF0000"/>
                </a:solidFill>
                <a:latin typeface="Arial" panose="020B0604020202020204" pitchFamily="34" charset="0"/>
                <a:cs typeface="Arial" panose="020B0604020202020204" pitchFamily="34" charset="0"/>
              </a:rPr>
              <a:t>a|c</a:t>
            </a:r>
            <a:r>
              <a:rPr lang="en-US" altLang="zh-CN" dirty="0">
                <a:solidFill>
                  <a:srgbClr val="FF0000"/>
                </a:solidFill>
                <a:latin typeface="Arial" panose="020B0604020202020204" pitchFamily="34" charset="0"/>
                <a:cs typeface="Arial" panose="020B0604020202020204" pitchFamily="34" charset="0"/>
              </a:rPr>
              <a:t>)*b(</a:t>
            </a:r>
            <a:r>
              <a:rPr lang="en-US" altLang="zh-CN" dirty="0" err="1">
                <a:solidFill>
                  <a:srgbClr val="FF0000"/>
                </a:solidFill>
                <a:latin typeface="Arial" panose="020B0604020202020204" pitchFamily="34" charset="0"/>
                <a:cs typeface="Arial" panose="020B0604020202020204" pitchFamily="34" charset="0"/>
              </a:rPr>
              <a:t>a|c</a:t>
            </a:r>
            <a:r>
              <a:rPr lang="en-US" altLang="zh-CN" dirty="0">
                <a:solidFill>
                  <a:srgbClr val="FF0000"/>
                </a:solidFill>
                <a:latin typeface="Arial" panose="020B0604020202020204" pitchFamily="34" charset="0"/>
                <a:cs typeface="Arial" panose="020B0604020202020204" pitchFamily="34" charset="0"/>
              </a:rPr>
              <a:t>)*        </a:t>
            </a:r>
          </a:p>
          <a:p>
            <a:pPr marL="990600" lvl="1" indent="-533400">
              <a:lnSpc>
                <a:spcPct val="150000"/>
              </a:lnSpc>
            </a:pP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a|c</a:t>
            </a:r>
            <a:r>
              <a:rPr lang="en-US" altLang="zh-CN" dirty="0">
                <a:latin typeface="Arial" panose="020B0604020202020204" pitchFamily="34" charset="0"/>
                <a:cs typeface="Arial" panose="020B0604020202020204" pitchFamily="34" charset="0"/>
              </a:rPr>
              <a:t>)*</a:t>
            </a:r>
            <a:r>
              <a:rPr lang="en-US" altLang="zh-CN" dirty="0">
                <a:solidFill>
                  <a:srgbClr val="FF0000"/>
                </a:solidFill>
                <a:latin typeface="Arial" panose="020B0604020202020204" pitchFamily="34" charset="0"/>
                <a:cs typeface="Arial" panose="020B0604020202020204" pitchFamily="34" charset="0"/>
              </a:rPr>
              <a:t>(</a:t>
            </a:r>
            <a:r>
              <a:rPr lang="en-US" altLang="zh-CN" dirty="0" err="1">
                <a:solidFill>
                  <a:srgbClr val="FF0000"/>
                </a:solidFill>
                <a:latin typeface="Arial" panose="020B0604020202020204" pitchFamily="34" charset="0"/>
                <a:cs typeface="Arial" panose="020B0604020202020204" pitchFamily="34" charset="0"/>
              </a:rPr>
              <a:t>b|ε</a:t>
            </a:r>
            <a:r>
              <a:rPr lang="en-US" altLang="zh-CN" dirty="0">
                <a:solidFill>
                  <a:srgbClr val="FF0000"/>
                </a:solidFill>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a|c</a:t>
            </a:r>
            <a:r>
              <a:rPr lang="en-US" altLang="zh-CN" dirty="0">
                <a:latin typeface="Arial" panose="020B0604020202020204" pitchFamily="34" charset="0"/>
                <a:cs typeface="Arial" panose="020B0604020202020204" pitchFamily="34" charset="0"/>
              </a:rPr>
              <a:t>)*</a:t>
            </a:r>
          </a:p>
        </p:txBody>
      </p:sp>
      <p:sp>
        <p:nvSpPr>
          <p:cNvPr id="8" name="云形标注 7"/>
          <p:cNvSpPr/>
          <p:nvPr/>
        </p:nvSpPr>
        <p:spPr bwMode="auto">
          <a:xfrm>
            <a:off x="5148064" y="4650879"/>
            <a:ext cx="3384376" cy="1728192"/>
          </a:xfrm>
          <a:prstGeom prst="cloudCallout">
            <a:avLst>
              <a:gd name="adj1" fmla="val -62744"/>
              <a:gd name="adj2" fmla="val -14766"/>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Arial" charset="0"/>
                <a:ea typeface="黑体" pitchFamily="2" charset="-122"/>
              </a:rPr>
              <a:t>同一个语言可以用多个正则表达式表示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0227">
                                            <p:txEl>
                                              <p:pRg st="2" end="2"/>
                                            </p:txEl>
                                          </p:spTgt>
                                        </p:tgtEl>
                                        <p:attrNameLst>
                                          <p:attrName>style.visibility</p:attrName>
                                        </p:attrNameLst>
                                      </p:cBhvr>
                                      <p:to>
                                        <p:strVal val="visible"/>
                                      </p:to>
                                    </p:set>
                                    <p:anim calcmode="lin" valueType="num">
                                      <p:cBhvr additive="base">
                                        <p:cTn id="7" dur="500" fill="hold"/>
                                        <p:tgtEl>
                                          <p:spTgt spid="18022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02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0227">
                                            <p:txEl>
                                              <p:pRg st="3" end="3"/>
                                            </p:txEl>
                                          </p:spTgt>
                                        </p:tgtEl>
                                        <p:attrNameLst>
                                          <p:attrName>style.visibility</p:attrName>
                                        </p:attrNameLst>
                                      </p:cBhvr>
                                      <p:to>
                                        <p:strVal val="visible"/>
                                      </p:to>
                                    </p:set>
                                    <p:anim calcmode="lin" valueType="num">
                                      <p:cBhvr additive="base">
                                        <p:cTn id="13" dur="500" fill="hold"/>
                                        <p:tgtEl>
                                          <p:spTgt spid="18022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02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80227">
                                            <p:txEl>
                                              <p:pRg st="4" end="4"/>
                                            </p:txEl>
                                          </p:spTgt>
                                        </p:tgtEl>
                                        <p:attrNameLst>
                                          <p:attrName>style.visibility</p:attrName>
                                        </p:attrNameLst>
                                      </p:cBhvr>
                                      <p:to>
                                        <p:strVal val="visible"/>
                                      </p:to>
                                    </p:set>
                                    <p:anim calcmode="lin" valueType="num">
                                      <p:cBhvr additive="base">
                                        <p:cTn id="19" dur="1000" fill="hold"/>
                                        <p:tgtEl>
                                          <p:spTgt spid="180227">
                                            <p:txEl>
                                              <p:pRg st="4" end="4"/>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1802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80227">
                                            <p:txEl>
                                              <p:pRg st="5" end="5"/>
                                            </p:txEl>
                                          </p:spTgt>
                                        </p:tgtEl>
                                        <p:attrNameLst>
                                          <p:attrName>style.visibility</p:attrName>
                                        </p:attrNameLst>
                                      </p:cBhvr>
                                      <p:to>
                                        <p:strVal val="visible"/>
                                      </p:to>
                                    </p:set>
                                    <p:anim calcmode="lin" valueType="num">
                                      <p:cBhvr additive="base">
                                        <p:cTn id="25" dur="1000" fill="hold"/>
                                        <p:tgtEl>
                                          <p:spTgt spid="180227">
                                            <p:txEl>
                                              <p:pRg st="5" end="5"/>
                                            </p:txEl>
                                          </p:spTgt>
                                        </p:tgtEl>
                                        <p:attrNameLst>
                                          <p:attrName>ppt_x</p:attrName>
                                        </p:attrNameLst>
                                      </p:cBhvr>
                                      <p:tavLst>
                                        <p:tav tm="0">
                                          <p:val>
                                            <p:strVal val="1+#ppt_w/2"/>
                                          </p:val>
                                        </p:tav>
                                        <p:tav tm="100000">
                                          <p:val>
                                            <p:strVal val="#ppt_x"/>
                                          </p:val>
                                        </p:tav>
                                      </p:tavLst>
                                    </p:anim>
                                    <p:anim calcmode="lin" valueType="num">
                                      <p:cBhvr additive="base">
                                        <p:cTn id="26" dur="1000" fill="hold"/>
                                        <p:tgtEl>
                                          <p:spTgt spid="18022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linds(horizontal)">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uiExpand="1" build="p"/>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zh-CN" altLang="en-US" dirty="0"/>
              <a:t>从自然语言到正则表达式</a:t>
            </a:r>
          </a:p>
        </p:txBody>
      </p:sp>
      <p:sp>
        <p:nvSpPr>
          <p:cNvPr id="182275" name="Rectangle 3"/>
          <p:cNvSpPr>
            <a:spLocks noGrp="1" noChangeArrowheads="1"/>
          </p:cNvSpPr>
          <p:nvPr>
            <p:ph idx="1"/>
          </p:nvPr>
        </p:nvSpPr>
        <p:spPr>
          <a:solidFill>
            <a:schemeClr val="bg1"/>
          </a:solidFill>
          <a:ln w="28575">
            <a:solidFill>
              <a:srgbClr val="9999FF"/>
            </a:solidFill>
          </a:ln>
        </p:spPr>
        <p:txBody>
          <a:bodyPr/>
          <a:lstStyle/>
          <a:p>
            <a:pPr marL="609600" indent="-609600">
              <a:lnSpc>
                <a:spcPct val="150000"/>
              </a:lnSpc>
              <a:buFontTx/>
              <a:buNone/>
            </a:pPr>
            <a:r>
              <a:rPr lang="zh-CN" altLang="en-US" dirty="0">
                <a:latin typeface="Arial" panose="020B0604020202020204" pitchFamily="34" charset="0"/>
                <a:cs typeface="Arial" panose="020B0604020202020204" pitchFamily="34" charset="0"/>
              </a:rPr>
              <a:t>例</a:t>
            </a:r>
            <a:r>
              <a:rPr lang="en-US" altLang="zh-CN" dirty="0">
                <a:latin typeface="Arial" panose="020B0604020202020204" pitchFamily="34" charset="0"/>
                <a:cs typeface="Arial" panose="020B0604020202020204" pitchFamily="34" charset="0"/>
              </a:rPr>
              <a:t> 3:      ∑={ </a:t>
            </a:r>
            <a:r>
              <a:rPr lang="en-US" altLang="zh-CN" dirty="0" err="1">
                <a:latin typeface="Arial" panose="020B0604020202020204" pitchFamily="34" charset="0"/>
                <a:cs typeface="Arial" panose="020B0604020202020204" pitchFamily="34" charset="0"/>
              </a:rPr>
              <a:t>a,b</a:t>
            </a:r>
            <a:r>
              <a:rPr lang="en-US" altLang="zh-CN" dirty="0">
                <a:latin typeface="Arial" panose="020B0604020202020204" pitchFamily="34" charset="0"/>
                <a:cs typeface="Arial" panose="020B0604020202020204" pitchFamily="34" charset="0"/>
              </a:rPr>
              <a:t>}</a:t>
            </a:r>
          </a:p>
          <a:p>
            <a:pPr marL="990600" lvl="1" indent="-533400">
              <a:lnSpc>
                <a:spcPct val="150000"/>
              </a:lnSpc>
            </a:pPr>
            <a:r>
              <a:rPr lang="zh-CN" altLang="en-US" dirty="0">
                <a:latin typeface="Arial" panose="020B0604020202020204" pitchFamily="34" charset="0"/>
                <a:cs typeface="Arial" panose="020B0604020202020204" pitchFamily="34" charset="0"/>
              </a:rPr>
              <a:t>写出一个</a:t>
            </a:r>
            <a:r>
              <a:rPr lang="en-US" altLang="zh-CN" dirty="0">
                <a:latin typeface="Arial" panose="020B0604020202020204" pitchFamily="34" charset="0"/>
                <a:cs typeface="Arial" panose="020B0604020202020204" pitchFamily="34" charset="0"/>
              </a:rPr>
              <a:t>b</a:t>
            </a:r>
            <a:r>
              <a:rPr lang="zh-CN" altLang="en-US" dirty="0">
                <a:latin typeface="Arial" panose="020B0604020202020204" pitchFamily="34" charset="0"/>
                <a:cs typeface="Arial" panose="020B0604020202020204" pitchFamily="34" charset="0"/>
              </a:rPr>
              <a:t>前后有同样数量</a:t>
            </a:r>
            <a:r>
              <a:rPr lang="en-US" altLang="zh-CN" dirty="0">
                <a:latin typeface="Arial" panose="020B0604020202020204" pitchFamily="34" charset="0"/>
                <a:cs typeface="Arial" panose="020B0604020202020204" pitchFamily="34" charset="0"/>
              </a:rPr>
              <a:t>a</a:t>
            </a:r>
            <a:r>
              <a:rPr lang="zh-CN" altLang="en-US" dirty="0">
                <a:latin typeface="Arial" panose="020B0604020202020204" pitchFamily="34" charset="0"/>
                <a:cs typeface="Arial" panose="020B0604020202020204" pitchFamily="34" charset="0"/>
              </a:rPr>
              <a:t>的字符串的正则表达式</a:t>
            </a:r>
            <a:r>
              <a:rPr lang="en-US" altLang="zh-CN" dirty="0">
                <a:latin typeface="Arial" panose="020B0604020202020204" pitchFamily="34" charset="0"/>
                <a:cs typeface="Arial" panose="020B0604020202020204" pitchFamily="34" charset="0"/>
              </a:rPr>
              <a:t>.</a:t>
            </a:r>
          </a:p>
          <a:p>
            <a:pPr marL="990600" lvl="1" indent="-533400">
              <a:lnSpc>
                <a:spcPct val="150000"/>
              </a:lnSpc>
            </a:pPr>
            <a:r>
              <a:rPr lang="en-US" altLang="zh-CN" dirty="0">
                <a:latin typeface="Arial" panose="020B0604020202020204" pitchFamily="34" charset="0"/>
                <a:cs typeface="Arial" panose="020B0604020202020204" pitchFamily="34" charset="0"/>
              </a:rPr>
              <a:t> S = {b, </a:t>
            </a:r>
            <a:r>
              <a:rPr lang="en-US" altLang="zh-CN" dirty="0" err="1">
                <a:latin typeface="Arial" panose="020B0604020202020204" pitchFamily="34" charset="0"/>
                <a:cs typeface="Arial" panose="020B0604020202020204" pitchFamily="34" charset="0"/>
              </a:rPr>
              <a:t>aba</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aabaa,aaabaaa</a:t>
            </a:r>
            <a:r>
              <a:rPr lang="en-US" altLang="zh-CN" dirty="0">
                <a:latin typeface="Arial" panose="020B0604020202020204" pitchFamily="34" charset="0"/>
                <a:cs typeface="Arial" panose="020B0604020202020204" pitchFamily="34" charset="0"/>
              </a:rPr>
              <a:t>,……} </a:t>
            </a:r>
          </a:p>
          <a:p>
            <a:pPr marL="990600" lvl="1" indent="-533400">
              <a:lnSpc>
                <a:spcPct val="150000"/>
              </a:lnSpc>
              <a:buNone/>
            </a:pPr>
            <a:r>
              <a:rPr lang="en-US" altLang="zh-CN" dirty="0">
                <a:latin typeface="Arial" panose="020B0604020202020204" pitchFamily="34" charset="0"/>
                <a:cs typeface="Arial" panose="020B0604020202020204" pitchFamily="34" charset="0"/>
              </a:rPr>
              <a:t>         = { </a:t>
            </a:r>
            <a:r>
              <a:rPr lang="en-US" altLang="zh-CN" dirty="0" err="1">
                <a:latin typeface="Arial" panose="020B0604020202020204" pitchFamily="34" charset="0"/>
                <a:cs typeface="Arial" panose="020B0604020202020204" pitchFamily="34" charset="0"/>
              </a:rPr>
              <a:t>a</a:t>
            </a:r>
            <a:r>
              <a:rPr lang="en-US" altLang="zh-CN" baseline="30000" dirty="0" err="1">
                <a:latin typeface="Arial" panose="020B0604020202020204" pitchFamily="34" charset="0"/>
                <a:cs typeface="Arial" panose="020B0604020202020204" pitchFamily="34" charset="0"/>
              </a:rPr>
              <a:t>n</a:t>
            </a:r>
            <a:r>
              <a:rPr lang="en-US" altLang="zh-CN" dirty="0" err="1">
                <a:latin typeface="Arial" panose="020B0604020202020204" pitchFamily="34" charset="0"/>
                <a:cs typeface="Arial" panose="020B0604020202020204" pitchFamily="34" charset="0"/>
              </a:rPr>
              <a:t>ba</a:t>
            </a:r>
            <a:r>
              <a:rPr lang="en-US" altLang="zh-CN" baseline="30000" dirty="0" err="1">
                <a:latin typeface="Arial" panose="020B0604020202020204" pitchFamily="34" charset="0"/>
                <a:cs typeface="Arial" panose="020B0604020202020204" pitchFamily="34" charset="0"/>
              </a:rPr>
              <a:t>n</a:t>
            </a:r>
            <a:r>
              <a:rPr lang="en-US" altLang="zh-CN" dirty="0">
                <a:latin typeface="Arial" panose="020B0604020202020204" pitchFamily="34" charset="0"/>
                <a:cs typeface="Arial" panose="020B0604020202020204" pitchFamily="34" charset="0"/>
              </a:rPr>
              <a:t> | n&gt;=0}</a:t>
            </a:r>
          </a:p>
          <a:p>
            <a:pPr marL="990600" lvl="1" indent="-533400">
              <a:lnSpc>
                <a:spcPct val="150000"/>
              </a:lnSpc>
            </a:pPr>
            <a:r>
              <a:rPr lang="zh-CN" altLang="en-US" dirty="0">
                <a:latin typeface="Arial" panose="020B0604020202020204" pitchFamily="34" charset="0"/>
                <a:cs typeface="Arial" panose="020B0604020202020204" pitchFamily="34" charset="0"/>
              </a:rPr>
              <a:t>这样的字符串无法用正则表达式表示，因为它不是一个正则文法。</a:t>
            </a:r>
            <a:endParaRPr lang="en-US" altLang="zh-CN"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82275">
                                            <p:txEl>
                                              <p:pRg st="2" end="2"/>
                                            </p:txEl>
                                          </p:spTgt>
                                        </p:tgtEl>
                                        <p:attrNameLst>
                                          <p:attrName>style.visibility</p:attrName>
                                        </p:attrNameLst>
                                      </p:cBhvr>
                                      <p:to>
                                        <p:strVal val="visible"/>
                                      </p:to>
                                    </p:set>
                                    <p:anim calcmode="lin" valueType="num">
                                      <p:cBhvr additive="base">
                                        <p:cTn id="7" dur="1000" fill="hold"/>
                                        <p:tgtEl>
                                          <p:spTgt spid="182275">
                                            <p:txEl>
                                              <p:pRg st="2" end="2"/>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182275">
                                            <p:txEl>
                                              <p:pRg st="2" end="2"/>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82275">
                                            <p:txEl>
                                              <p:pRg st="3" end="3"/>
                                            </p:txEl>
                                          </p:spTgt>
                                        </p:tgtEl>
                                        <p:attrNameLst>
                                          <p:attrName>style.visibility</p:attrName>
                                        </p:attrNameLst>
                                      </p:cBhvr>
                                      <p:to>
                                        <p:strVal val="visible"/>
                                      </p:to>
                                    </p:set>
                                    <p:anim calcmode="lin" valueType="num">
                                      <p:cBhvr additive="base">
                                        <p:cTn id="11" dur="1000" fill="hold"/>
                                        <p:tgtEl>
                                          <p:spTgt spid="182275">
                                            <p:txEl>
                                              <p:pRg st="3" end="3"/>
                                            </p:txEl>
                                          </p:spTgt>
                                        </p:tgtEl>
                                        <p:attrNameLst>
                                          <p:attrName>ppt_x</p:attrName>
                                        </p:attrNameLst>
                                      </p:cBhvr>
                                      <p:tavLst>
                                        <p:tav tm="0">
                                          <p:val>
                                            <p:strVal val="1+#ppt_w/2"/>
                                          </p:val>
                                        </p:tav>
                                        <p:tav tm="100000">
                                          <p:val>
                                            <p:strVal val="#ppt_x"/>
                                          </p:val>
                                        </p:tav>
                                      </p:tavLst>
                                    </p:anim>
                                    <p:anim calcmode="lin" valueType="num">
                                      <p:cBhvr additive="base">
                                        <p:cTn id="12" dur="1000" fill="hold"/>
                                        <p:tgtEl>
                                          <p:spTgt spid="1822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82275">
                                            <p:txEl>
                                              <p:pRg st="4" end="4"/>
                                            </p:txEl>
                                          </p:spTgt>
                                        </p:tgtEl>
                                        <p:attrNameLst>
                                          <p:attrName>style.visibility</p:attrName>
                                        </p:attrNameLst>
                                      </p:cBhvr>
                                      <p:to>
                                        <p:strVal val="visible"/>
                                      </p:to>
                                    </p:set>
                                    <p:anim calcmode="lin" valueType="num">
                                      <p:cBhvr additive="base">
                                        <p:cTn id="17" dur="1000" fill="hold"/>
                                        <p:tgtEl>
                                          <p:spTgt spid="182275">
                                            <p:txEl>
                                              <p:pRg st="4" end="4"/>
                                            </p:txEl>
                                          </p:spTgt>
                                        </p:tgtEl>
                                        <p:attrNameLst>
                                          <p:attrName>ppt_x</p:attrName>
                                        </p:attrNameLst>
                                      </p:cBhvr>
                                      <p:tavLst>
                                        <p:tav tm="0">
                                          <p:val>
                                            <p:strVal val="1+#ppt_w/2"/>
                                          </p:val>
                                        </p:tav>
                                        <p:tav tm="100000">
                                          <p:val>
                                            <p:strVal val="#ppt_x"/>
                                          </p:val>
                                        </p:tav>
                                      </p:tavLst>
                                    </p:anim>
                                    <p:anim calcmode="lin" valueType="num">
                                      <p:cBhvr additive="base">
                                        <p:cTn id="18" dur="1000" fill="hold"/>
                                        <p:tgtEl>
                                          <p:spTgt spid="18227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971600" y="579438"/>
            <a:ext cx="7848600" cy="563562"/>
          </a:xfrm>
        </p:spPr>
        <p:txBody>
          <a:bodyPr/>
          <a:lstStyle/>
          <a:p>
            <a:r>
              <a:rPr lang="zh-CN" altLang="en-US" dirty="0"/>
              <a:t>从自然语言到正则表达式</a:t>
            </a:r>
          </a:p>
        </p:txBody>
      </p:sp>
      <p:sp>
        <p:nvSpPr>
          <p:cNvPr id="181251" name="Rectangle 3"/>
          <p:cNvSpPr>
            <a:spLocks noGrp="1" noChangeArrowheads="1"/>
          </p:cNvSpPr>
          <p:nvPr>
            <p:ph type="body" idx="1"/>
          </p:nvPr>
        </p:nvSpPr>
        <p:spPr>
          <a:xfrm>
            <a:off x="323528" y="1268760"/>
            <a:ext cx="8568952" cy="5283423"/>
          </a:xfrm>
          <a:solidFill>
            <a:schemeClr val="bg1"/>
          </a:solidFill>
          <a:ln w="28575">
            <a:solidFill>
              <a:srgbClr val="9999FF"/>
            </a:solidFill>
          </a:ln>
        </p:spPr>
        <p:txBody>
          <a:bodyPr/>
          <a:lstStyle/>
          <a:p>
            <a:pPr marL="609600" indent="-609600">
              <a:lnSpc>
                <a:spcPct val="150000"/>
              </a:lnSpc>
              <a:buFontTx/>
              <a:buNone/>
            </a:pPr>
            <a:r>
              <a:rPr lang="zh-CN" altLang="en-US" sz="2800" dirty="0">
                <a:latin typeface="Arial" panose="020B0604020202020204" pitchFamily="34" charset="0"/>
                <a:cs typeface="Arial" panose="020B0604020202020204" pitchFamily="34" charset="0"/>
              </a:rPr>
              <a:t>例</a:t>
            </a:r>
            <a:r>
              <a:rPr lang="en-US" altLang="zh-CN" sz="2800" dirty="0">
                <a:latin typeface="Arial" panose="020B0604020202020204" pitchFamily="34" charset="0"/>
                <a:cs typeface="Arial" panose="020B0604020202020204" pitchFamily="34" charset="0"/>
              </a:rPr>
              <a:t> 4</a:t>
            </a:r>
            <a:r>
              <a:rPr lang="en-US" altLang="zh-CN" dirty="0">
                <a:latin typeface="Arial" panose="020B0604020202020204" pitchFamily="34" charset="0"/>
                <a:cs typeface="Arial" panose="020B0604020202020204" pitchFamily="34" charset="0"/>
              </a:rPr>
              <a:t>:        ∑={ </a:t>
            </a:r>
            <a:r>
              <a:rPr lang="en-US" altLang="zh-CN" dirty="0" err="1">
                <a:latin typeface="Arial" panose="020B0604020202020204" pitchFamily="34" charset="0"/>
                <a:cs typeface="Arial" panose="020B0604020202020204" pitchFamily="34" charset="0"/>
              </a:rPr>
              <a:t>a,b,c</a:t>
            </a:r>
            <a:r>
              <a:rPr lang="en-US" altLang="zh-CN" dirty="0">
                <a:latin typeface="Arial" panose="020B0604020202020204" pitchFamily="34" charset="0"/>
                <a:cs typeface="Arial" panose="020B0604020202020204" pitchFamily="34" charset="0"/>
              </a:rPr>
              <a:t>}</a:t>
            </a:r>
          </a:p>
          <a:p>
            <a:pPr marL="990600" lvl="1" indent="-533400">
              <a:lnSpc>
                <a:spcPct val="150000"/>
              </a:lnSpc>
            </a:pPr>
            <a:r>
              <a:rPr lang="zh-CN" altLang="en-US" sz="2400" dirty="0">
                <a:latin typeface="Arial" panose="020B0604020202020204" pitchFamily="34" charset="0"/>
                <a:cs typeface="Arial" panose="020B0604020202020204" pitchFamily="34" charset="0"/>
              </a:rPr>
              <a:t>写出一个任何两个</a:t>
            </a:r>
            <a:r>
              <a:rPr lang="en-US" altLang="zh-CN" sz="2400" dirty="0">
                <a:latin typeface="Arial" panose="020B0604020202020204" pitchFamily="34" charset="0"/>
                <a:cs typeface="Arial" panose="020B0604020202020204" pitchFamily="34" charset="0"/>
              </a:rPr>
              <a:t>b</a:t>
            </a:r>
            <a:r>
              <a:rPr lang="zh-CN" altLang="en-US" sz="2400" dirty="0">
                <a:latin typeface="Arial" panose="020B0604020202020204" pitchFamily="34" charset="0"/>
                <a:cs typeface="Arial" panose="020B0604020202020204" pitchFamily="34" charset="0"/>
              </a:rPr>
              <a:t>都不相邻的字符串的正则表达式</a:t>
            </a:r>
            <a:r>
              <a:rPr lang="en-US" altLang="zh-CN" sz="2400" dirty="0">
                <a:latin typeface="Arial" panose="020B0604020202020204" pitchFamily="34" charset="0"/>
                <a:cs typeface="Arial" panose="020B0604020202020204" pitchFamily="34" charset="0"/>
              </a:rPr>
              <a:t>.</a:t>
            </a:r>
          </a:p>
          <a:p>
            <a:pPr marL="990600" lvl="1" indent="-533400">
              <a:lnSpc>
                <a:spcPct val="150000"/>
              </a:lnSpc>
            </a:pPr>
            <a:r>
              <a:rPr lang="zh-CN" altLang="en-US" sz="2400" dirty="0">
                <a:latin typeface="Arial" panose="020B0604020202020204" pitchFamily="34" charset="0"/>
                <a:cs typeface="Arial" panose="020B0604020202020204" pitchFamily="34" charset="0"/>
              </a:rPr>
              <a:t>还记不记得</a:t>
            </a:r>
            <a:r>
              <a:rPr lang="en-US" altLang="zh-CN" sz="2400" dirty="0">
                <a:latin typeface="Arial" panose="020B0604020202020204" pitchFamily="34" charset="0"/>
                <a:cs typeface="Arial" panose="020B0604020202020204" pitchFamily="34" charset="0"/>
              </a:rPr>
              <a:t>(</a:t>
            </a:r>
            <a:r>
              <a:rPr lang="en-US" altLang="zh-CN" sz="2400" dirty="0" err="1">
                <a:latin typeface="Arial" panose="020B0604020202020204" pitchFamily="34" charset="0"/>
                <a:cs typeface="Arial" panose="020B0604020202020204" pitchFamily="34" charset="0"/>
              </a:rPr>
              <a:t>ab|a</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表示的语言是什么？</a:t>
            </a:r>
            <a:endParaRPr lang="en-US" altLang="zh-CN" sz="2400" dirty="0">
              <a:latin typeface="Arial" panose="020B0604020202020204" pitchFamily="34" charset="0"/>
              <a:cs typeface="Arial" panose="020B0604020202020204" pitchFamily="34" charset="0"/>
            </a:endParaRPr>
          </a:p>
          <a:p>
            <a:pPr marL="990600" lvl="1" indent="-533400">
              <a:lnSpc>
                <a:spcPct val="150000"/>
              </a:lnSpc>
            </a:pPr>
            <a:r>
              <a:rPr lang="en-US" altLang="zh-CN" sz="2400" dirty="0">
                <a:latin typeface="Arial" panose="020B0604020202020204" pitchFamily="34" charset="0"/>
                <a:cs typeface="Arial" panose="020B0604020202020204" pitchFamily="34" charset="0"/>
              </a:rPr>
              <a:t>(a | c | </a:t>
            </a:r>
            <a:r>
              <a:rPr lang="en-US" altLang="zh-CN" sz="2400" dirty="0" err="1">
                <a:latin typeface="Arial" panose="020B0604020202020204" pitchFamily="34" charset="0"/>
                <a:cs typeface="Arial" panose="020B0604020202020204" pitchFamily="34" charset="0"/>
              </a:rPr>
              <a:t>ba</a:t>
            </a:r>
            <a:r>
              <a:rPr lang="en-US" altLang="zh-CN" sz="2400" dirty="0">
                <a:latin typeface="Arial" panose="020B0604020202020204" pitchFamily="34" charset="0"/>
                <a:cs typeface="Arial" panose="020B0604020202020204" pitchFamily="34" charset="0"/>
              </a:rPr>
              <a:t> | </a:t>
            </a:r>
            <a:r>
              <a:rPr lang="en-US" altLang="zh-CN" sz="2400" dirty="0" err="1">
                <a:latin typeface="Arial" panose="020B0604020202020204" pitchFamily="34" charset="0"/>
                <a:cs typeface="Arial" panose="020B0604020202020204" pitchFamily="34" charset="0"/>
              </a:rPr>
              <a:t>bc</a:t>
            </a:r>
            <a:r>
              <a:rPr lang="en-US" altLang="zh-CN" sz="2400" dirty="0">
                <a:latin typeface="Arial" panose="020B0604020202020204" pitchFamily="34" charset="0"/>
                <a:cs typeface="Arial" panose="020B0604020202020204" pitchFamily="34" charset="0"/>
              </a:rPr>
              <a:t>)*   </a:t>
            </a:r>
            <a:r>
              <a:rPr lang="zh-CN" altLang="en-US" sz="2400" dirty="0">
                <a:latin typeface="Arial" panose="020B0604020202020204" pitchFamily="34" charset="0"/>
                <a:cs typeface="Arial" panose="020B0604020202020204" pitchFamily="34" charset="0"/>
              </a:rPr>
              <a:t>对不对？</a:t>
            </a:r>
            <a:r>
              <a:rPr lang="en-US" altLang="zh-CN" sz="2400" dirty="0">
                <a:latin typeface="Arial" panose="020B0604020202020204" pitchFamily="34" charset="0"/>
                <a:cs typeface="Arial" panose="020B0604020202020204" pitchFamily="34" charset="0"/>
              </a:rPr>
              <a:t>            </a:t>
            </a:r>
            <a:endParaRPr lang="en-US" altLang="zh-CN" sz="2400" dirty="0">
              <a:solidFill>
                <a:srgbClr val="FF0000"/>
              </a:solidFill>
              <a:latin typeface="Arial" panose="020B0604020202020204" pitchFamily="34" charset="0"/>
              <a:cs typeface="Arial" panose="020B0604020202020204" pitchFamily="34" charset="0"/>
            </a:endParaRPr>
          </a:p>
          <a:p>
            <a:pPr marL="990600" lvl="1" indent="-533400">
              <a:lnSpc>
                <a:spcPct val="150000"/>
              </a:lnSpc>
            </a:pPr>
            <a:r>
              <a:rPr lang="en-US" altLang="zh-CN" sz="2400" dirty="0">
                <a:latin typeface="Arial" panose="020B0604020202020204" pitchFamily="34" charset="0"/>
                <a:cs typeface="Arial" panose="020B0604020202020204" pitchFamily="34" charset="0"/>
              </a:rPr>
              <a:t> (a | c | </a:t>
            </a:r>
            <a:r>
              <a:rPr lang="en-US" altLang="zh-CN" sz="2400" dirty="0" err="1">
                <a:latin typeface="Arial" panose="020B0604020202020204" pitchFamily="34" charset="0"/>
                <a:cs typeface="Arial" panose="020B0604020202020204" pitchFamily="34" charset="0"/>
              </a:rPr>
              <a:t>ba</a:t>
            </a:r>
            <a:r>
              <a:rPr lang="en-US" altLang="zh-CN" sz="2400" dirty="0">
                <a:latin typeface="Arial" panose="020B0604020202020204" pitchFamily="34" charset="0"/>
                <a:cs typeface="Arial" panose="020B0604020202020204" pitchFamily="34" charset="0"/>
              </a:rPr>
              <a:t> | </a:t>
            </a:r>
            <a:r>
              <a:rPr lang="en-US" altLang="zh-CN" sz="2400" dirty="0" err="1">
                <a:latin typeface="Arial" panose="020B0604020202020204" pitchFamily="34" charset="0"/>
                <a:cs typeface="Arial" panose="020B0604020202020204" pitchFamily="34" charset="0"/>
              </a:rPr>
              <a:t>bc</a:t>
            </a:r>
            <a:r>
              <a:rPr lang="en-US" altLang="zh-CN" sz="2400" dirty="0">
                <a:latin typeface="Arial" panose="020B0604020202020204" pitchFamily="34" charset="0"/>
                <a:cs typeface="Arial" panose="020B0604020202020204" pitchFamily="34" charset="0"/>
              </a:rPr>
              <a:t>)* (b |ε)              </a:t>
            </a:r>
            <a:endParaRPr lang="en-US" altLang="zh-CN" sz="2400" dirty="0">
              <a:solidFill>
                <a:srgbClr val="FF0000"/>
              </a:solidFill>
              <a:latin typeface="Arial" panose="020B0604020202020204" pitchFamily="34" charset="0"/>
              <a:cs typeface="Arial" panose="020B0604020202020204" pitchFamily="34" charset="0"/>
            </a:endParaRPr>
          </a:p>
          <a:p>
            <a:pPr marL="990600" lvl="1" indent="-533400">
              <a:lnSpc>
                <a:spcPct val="150000"/>
              </a:lnSpc>
            </a:pPr>
            <a:r>
              <a:rPr lang="en-US" altLang="zh-CN" sz="2400" dirty="0">
                <a:latin typeface="Arial" panose="020B0604020202020204" pitchFamily="34" charset="0"/>
                <a:cs typeface="Arial" panose="020B0604020202020204" pitchFamily="34" charset="0"/>
              </a:rPr>
              <a:t>(b |ε) (a | c | ab| </a:t>
            </a:r>
            <a:r>
              <a:rPr lang="en-US" altLang="zh-CN" sz="2400" dirty="0" err="1">
                <a:latin typeface="Arial" panose="020B0604020202020204" pitchFamily="34" charset="0"/>
                <a:cs typeface="Arial" panose="020B0604020202020204" pitchFamily="34" charset="0"/>
              </a:rPr>
              <a:t>cb</a:t>
            </a:r>
            <a:r>
              <a:rPr lang="en-US" altLang="zh-CN" sz="2400" dirty="0">
                <a:latin typeface="Arial" panose="020B0604020202020204" pitchFamily="34" charset="0"/>
                <a:cs typeface="Arial" panose="020B0604020202020204" pitchFamily="34" charset="0"/>
              </a:rPr>
              <a:t> )*             </a:t>
            </a:r>
            <a:endParaRPr lang="en-US" altLang="zh-CN" sz="2400" dirty="0">
              <a:solidFill>
                <a:srgbClr val="FF0000"/>
              </a:solidFill>
              <a:latin typeface="Arial" panose="020B0604020202020204" pitchFamily="34" charset="0"/>
              <a:cs typeface="Arial" panose="020B0604020202020204" pitchFamily="34" charset="0"/>
            </a:endParaRPr>
          </a:p>
          <a:p>
            <a:pPr marL="990600" lvl="1" indent="-533400">
              <a:lnSpc>
                <a:spcPct val="150000"/>
              </a:lnSpc>
            </a:pPr>
            <a:r>
              <a:rPr lang="en-US" altLang="zh-CN" sz="2400" dirty="0">
                <a:latin typeface="Arial" panose="020B0604020202020204" pitchFamily="34" charset="0"/>
                <a:cs typeface="Arial" panose="020B0604020202020204" pitchFamily="34" charset="0"/>
              </a:rPr>
              <a:t>(not b |b not b)*(</a:t>
            </a:r>
            <a:r>
              <a:rPr lang="en-US" altLang="zh-CN" sz="2400" dirty="0" err="1">
                <a:latin typeface="Arial" panose="020B0604020202020204" pitchFamily="34" charset="0"/>
                <a:cs typeface="Arial" panose="020B0604020202020204" pitchFamily="34" charset="0"/>
              </a:rPr>
              <a:t>b|ε</a:t>
            </a:r>
            <a:r>
              <a:rPr lang="en-US" altLang="zh-CN" sz="2400" dirty="0">
                <a:latin typeface="Arial" panose="020B0604020202020204" pitchFamily="34" charset="0"/>
                <a:cs typeface="Arial" panose="020B0604020202020204" pitchFamily="34" charset="0"/>
              </a:rPr>
              <a:t>)   not b = </a:t>
            </a:r>
            <a:r>
              <a:rPr lang="en-US" altLang="zh-CN" sz="2400" dirty="0" err="1">
                <a:latin typeface="Arial" panose="020B0604020202020204" pitchFamily="34" charset="0"/>
                <a:cs typeface="Arial" panose="020B0604020202020204" pitchFamily="34" charset="0"/>
              </a:rPr>
              <a:t>a|c</a:t>
            </a:r>
            <a:r>
              <a:rPr lang="en-US" altLang="zh-CN" sz="2400" dirty="0">
                <a:latin typeface="Arial" panose="020B0604020202020204" pitchFamily="34" charset="0"/>
                <a:cs typeface="Arial" panose="020B0604020202020204" pitchFamily="34" charset="0"/>
              </a:rPr>
              <a:t>         </a:t>
            </a:r>
            <a:endParaRPr lang="en-US" altLang="zh-CN" sz="2400" dirty="0">
              <a:solidFill>
                <a:srgbClr val="FF00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1251">
                                            <p:txEl>
                                              <p:pRg st="2" end="2"/>
                                            </p:txEl>
                                          </p:spTgt>
                                        </p:tgtEl>
                                        <p:attrNameLst>
                                          <p:attrName>style.visibility</p:attrName>
                                        </p:attrNameLst>
                                      </p:cBhvr>
                                      <p:to>
                                        <p:strVal val="visible"/>
                                      </p:to>
                                    </p:set>
                                    <p:anim calcmode="lin" valueType="num">
                                      <p:cBhvr additive="base">
                                        <p:cTn id="7" dur="500" fill="hold"/>
                                        <p:tgtEl>
                                          <p:spTgt spid="18125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12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1251">
                                            <p:txEl>
                                              <p:pRg st="3" end="3"/>
                                            </p:txEl>
                                          </p:spTgt>
                                        </p:tgtEl>
                                        <p:attrNameLst>
                                          <p:attrName>style.visibility</p:attrName>
                                        </p:attrNameLst>
                                      </p:cBhvr>
                                      <p:to>
                                        <p:strVal val="visible"/>
                                      </p:to>
                                    </p:set>
                                    <p:anim calcmode="lin" valueType="num">
                                      <p:cBhvr additive="base">
                                        <p:cTn id="13" dur="500" fill="hold"/>
                                        <p:tgtEl>
                                          <p:spTgt spid="18125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12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1251">
                                            <p:txEl>
                                              <p:pRg st="4" end="4"/>
                                            </p:txEl>
                                          </p:spTgt>
                                        </p:tgtEl>
                                        <p:attrNameLst>
                                          <p:attrName>style.visibility</p:attrName>
                                        </p:attrNameLst>
                                      </p:cBhvr>
                                      <p:to>
                                        <p:strVal val="visible"/>
                                      </p:to>
                                    </p:set>
                                    <p:anim calcmode="lin" valueType="num">
                                      <p:cBhvr additive="base">
                                        <p:cTn id="19" dur="500" fill="hold"/>
                                        <p:tgtEl>
                                          <p:spTgt spid="18125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12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1251">
                                            <p:txEl>
                                              <p:pRg st="5" end="5"/>
                                            </p:txEl>
                                          </p:spTgt>
                                        </p:tgtEl>
                                        <p:attrNameLst>
                                          <p:attrName>style.visibility</p:attrName>
                                        </p:attrNameLst>
                                      </p:cBhvr>
                                      <p:to>
                                        <p:strVal val="visible"/>
                                      </p:to>
                                    </p:set>
                                    <p:anim calcmode="lin" valueType="num">
                                      <p:cBhvr additive="base">
                                        <p:cTn id="25" dur="500" fill="hold"/>
                                        <p:tgtEl>
                                          <p:spTgt spid="18125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12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1251">
                                            <p:txEl>
                                              <p:pRg st="6" end="6"/>
                                            </p:txEl>
                                          </p:spTgt>
                                        </p:tgtEl>
                                        <p:attrNameLst>
                                          <p:attrName>style.visibility</p:attrName>
                                        </p:attrNameLst>
                                      </p:cBhvr>
                                      <p:to>
                                        <p:strVal val="visible"/>
                                      </p:to>
                                    </p:set>
                                    <p:anim calcmode="lin" valueType="num">
                                      <p:cBhvr additive="base">
                                        <p:cTn id="31" dur="500" fill="hold"/>
                                        <p:tgtEl>
                                          <p:spTgt spid="18125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125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971600" y="579438"/>
            <a:ext cx="7848600" cy="563562"/>
          </a:xfrm>
        </p:spPr>
        <p:txBody>
          <a:bodyPr/>
          <a:lstStyle/>
          <a:p>
            <a:r>
              <a:rPr lang="zh-CN" altLang="en-US" dirty="0"/>
              <a:t>从自然语言到正则表达式</a:t>
            </a:r>
          </a:p>
        </p:txBody>
      </p:sp>
      <p:sp>
        <p:nvSpPr>
          <p:cNvPr id="183299" name="Rectangle 3"/>
          <p:cNvSpPr>
            <a:spLocks noGrp="1" noChangeArrowheads="1"/>
          </p:cNvSpPr>
          <p:nvPr>
            <p:ph type="body" idx="1"/>
          </p:nvPr>
        </p:nvSpPr>
        <p:spPr>
          <a:xfrm>
            <a:off x="287524" y="1412776"/>
            <a:ext cx="8568952" cy="5137150"/>
          </a:xfrm>
          <a:solidFill>
            <a:schemeClr val="bg1"/>
          </a:solidFill>
          <a:ln w="28575">
            <a:solidFill>
              <a:srgbClr val="9999FF"/>
            </a:solidFill>
          </a:ln>
        </p:spPr>
        <p:txBody>
          <a:bodyPr/>
          <a:lstStyle/>
          <a:p>
            <a:pPr marL="609600" indent="-609600">
              <a:lnSpc>
                <a:spcPct val="150000"/>
              </a:lnSpc>
              <a:buFontTx/>
              <a:buNone/>
            </a:pPr>
            <a:r>
              <a:rPr lang="zh-CN" altLang="en-US" dirty="0">
                <a:latin typeface="Arial" panose="020B0604020202020204" pitchFamily="34" charset="0"/>
                <a:cs typeface="Arial" panose="020B0604020202020204" pitchFamily="34" charset="0"/>
              </a:rPr>
              <a:t>例</a:t>
            </a:r>
            <a:r>
              <a:rPr lang="en-US" altLang="zh-CN" dirty="0">
                <a:latin typeface="Arial" panose="020B0604020202020204" pitchFamily="34" charset="0"/>
                <a:cs typeface="Arial" panose="020B0604020202020204" pitchFamily="34" charset="0"/>
              </a:rPr>
              <a:t> 5:</a:t>
            </a:r>
          </a:p>
          <a:p>
            <a:pPr marL="990600" lvl="1" indent="-533400">
              <a:lnSpc>
                <a:spcPct val="150000"/>
              </a:lnSpc>
            </a:pP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a,b,c</a:t>
            </a:r>
            <a:r>
              <a:rPr lang="en-US" altLang="zh-CN" dirty="0">
                <a:latin typeface="Arial" panose="020B0604020202020204" pitchFamily="34" charset="0"/>
                <a:cs typeface="Arial" panose="020B0604020202020204" pitchFamily="34" charset="0"/>
              </a:rPr>
              <a:t>}</a:t>
            </a:r>
          </a:p>
          <a:p>
            <a:pPr marL="990600" lvl="1" indent="-533400">
              <a:lnSpc>
                <a:spcPct val="150000"/>
              </a:lnSpc>
            </a:pP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b|c</a:t>
            </a:r>
            <a:r>
              <a:rPr lang="en-US" altLang="zh-CN" dirty="0">
                <a:latin typeface="Arial" panose="020B0604020202020204" pitchFamily="34" charset="0"/>
                <a:cs typeface="Arial" panose="020B0604020202020204" pitchFamily="34" charset="0"/>
              </a:rPr>
              <a:t>)* a(</a:t>
            </a:r>
            <a:r>
              <a:rPr lang="en-US" altLang="zh-CN" dirty="0" err="1">
                <a:latin typeface="Arial" panose="020B0604020202020204" pitchFamily="34" charset="0"/>
                <a:cs typeface="Arial" panose="020B0604020202020204" pitchFamily="34" charset="0"/>
              </a:rPr>
              <a:t>b|c</a:t>
            </a:r>
            <a:r>
              <a:rPr lang="en-US" altLang="zh-CN" dirty="0">
                <a:latin typeface="Arial" panose="020B0604020202020204" pitchFamily="34" charset="0"/>
                <a:cs typeface="Arial" panose="020B0604020202020204" pitchFamily="34" charset="0"/>
              </a:rPr>
              <a:t>)*a)* (</a:t>
            </a:r>
            <a:r>
              <a:rPr lang="en-US" altLang="zh-CN" dirty="0" err="1">
                <a:latin typeface="Arial" panose="020B0604020202020204" pitchFamily="34" charset="0"/>
                <a:cs typeface="Arial" panose="020B0604020202020204" pitchFamily="34" charset="0"/>
              </a:rPr>
              <a:t>b|c</a:t>
            </a:r>
            <a:r>
              <a:rPr lang="en-US" altLang="zh-CN" dirty="0">
                <a:latin typeface="Arial" panose="020B0604020202020204" pitchFamily="34" charset="0"/>
                <a:cs typeface="Arial" panose="020B0604020202020204" pitchFamily="34" charset="0"/>
              </a:rPr>
              <a:t>)*</a:t>
            </a:r>
          </a:p>
          <a:p>
            <a:pPr marL="990600" lvl="1" indent="-533400">
              <a:lnSpc>
                <a:spcPct val="150000"/>
              </a:lnSpc>
            </a:pPr>
            <a:r>
              <a:rPr lang="zh-CN" altLang="en-US" dirty="0">
                <a:latin typeface="Arial" panose="020B0604020202020204" pitchFamily="34" charset="0"/>
                <a:cs typeface="Arial" panose="020B0604020202020204" pitchFamily="34" charset="0"/>
              </a:rPr>
              <a:t>请给出上述正则表达式的自然语言描述。</a:t>
            </a:r>
            <a:endParaRPr lang="en-US" altLang="zh-CN" dirty="0">
              <a:latin typeface="Arial" panose="020B0604020202020204" pitchFamily="34" charset="0"/>
              <a:cs typeface="Arial" panose="020B0604020202020204" pitchFamily="34" charset="0"/>
            </a:endParaRPr>
          </a:p>
          <a:p>
            <a:pPr marL="990600" lvl="1" indent="-533400">
              <a:lnSpc>
                <a:spcPct val="150000"/>
              </a:lnSpc>
            </a:pP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b|c</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表示什么？</a:t>
            </a:r>
            <a:endParaRPr lang="en-US" altLang="zh-CN" dirty="0">
              <a:latin typeface="Arial" panose="020B0604020202020204" pitchFamily="34" charset="0"/>
              <a:cs typeface="Arial" panose="020B0604020202020204" pitchFamily="34" charset="0"/>
            </a:endParaRPr>
          </a:p>
          <a:p>
            <a:pPr marL="990600" lvl="1" indent="-533400">
              <a:lnSpc>
                <a:spcPct val="150000"/>
              </a:lnSpc>
            </a:pPr>
            <a:r>
              <a:rPr lang="en-US" altLang="zh-CN" dirty="0">
                <a:latin typeface="Arial" panose="020B0604020202020204" pitchFamily="34" charset="0"/>
                <a:cs typeface="Arial" panose="020B0604020202020204" pitchFamily="34" charset="0"/>
              </a:rPr>
              <a:t>(nota* a nota* a)* nota*</a:t>
            </a:r>
          </a:p>
          <a:p>
            <a:pPr marL="990600" lvl="1" indent="-533400">
              <a:lnSpc>
                <a:spcPct val="150000"/>
              </a:lnSpc>
            </a:pPr>
            <a:r>
              <a:rPr lang="en-US" altLang="zh-CN" dirty="0">
                <a:latin typeface="Arial" panose="020B0604020202020204" pitchFamily="34" charset="0"/>
                <a:cs typeface="Arial" panose="020B0604020202020204" pitchFamily="34" charset="0"/>
              </a:rPr>
              <a:t>a</a:t>
            </a:r>
            <a:r>
              <a:rPr lang="zh-CN" altLang="en-US" dirty="0">
                <a:latin typeface="Arial" panose="020B0604020202020204" pitchFamily="34" charset="0"/>
                <a:cs typeface="Arial" panose="020B0604020202020204" pitchFamily="34" charset="0"/>
              </a:rPr>
              <a:t>总是成对出现的字符串。</a:t>
            </a:r>
            <a:endParaRPr lang="en-US" altLang="zh-CN" dirty="0">
              <a:latin typeface="Arial" panose="020B0604020202020204" pitchFamily="34" charset="0"/>
              <a:cs typeface="Arial" panose="020B0604020202020204" pitchFamily="34" charset="0"/>
            </a:endParaRPr>
          </a:p>
        </p:txBody>
      </p:sp>
      <p:sp>
        <p:nvSpPr>
          <p:cNvPr id="4" name="圆角矩形 4">
            <a:extLst>
              <a:ext uri="{FF2B5EF4-FFF2-40B4-BE49-F238E27FC236}">
                <a16:creationId xmlns:a16="http://schemas.microsoft.com/office/drawing/2014/main" id="{EE135C65-38D2-47A2-9E65-9F2013D90BA7}"/>
              </a:ext>
            </a:extLst>
          </p:cNvPr>
          <p:cNvSpPr/>
          <p:nvPr/>
        </p:nvSpPr>
        <p:spPr bwMode="auto">
          <a:xfrm>
            <a:off x="2411760" y="2996952"/>
            <a:ext cx="288032" cy="563562"/>
          </a:xfrm>
          <a:prstGeom prst="roundRect">
            <a:avLst/>
          </a:prstGeom>
          <a:noFill/>
          <a:ln w="28575" cap="flat" cmpd="sng" algn="ctr">
            <a:solidFill>
              <a:srgbClr val="FF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5" name="圆角矩形 4">
            <a:extLst>
              <a:ext uri="{FF2B5EF4-FFF2-40B4-BE49-F238E27FC236}">
                <a16:creationId xmlns:a16="http://schemas.microsoft.com/office/drawing/2014/main" id="{B0C4D9EF-F315-4CEA-A700-289FA10C537C}"/>
              </a:ext>
            </a:extLst>
          </p:cNvPr>
          <p:cNvSpPr/>
          <p:nvPr/>
        </p:nvSpPr>
        <p:spPr bwMode="auto">
          <a:xfrm>
            <a:off x="3563888" y="2996952"/>
            <a:ext cx="216024" cy="563562"/>
          </a:xfrm>
          <a:prstGeom prst="roundRect">
            <a:avLst/>
          </a:prstGeom>
          <a:noFill/>
          <a:ln w="28575" cap="flat" cmpd="sng" algn="ctr">
            <a:solidFill>
              <a:srgbClr val="FF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3299">
                                            <p:txEl>
                                              <p:pRg st="4" end="4"/>
                                            </p:txEl>
                                          </p:spTgt>
                                        </p:tgtEl>
                                        <p:attrNameLst>
                                          <p:attrName>style.visibility</p:attrName>
                                        </p:attrNameLst>
                                      </p:cBhvr>
                                      <p:to>
                                        <p:strVal val="visible"/>
                                      </p:to>
                                    </p:set>
                                    <p:anim calcmode="lin" valueType="num">
                                      <p:cBhvr additive="base">
                                        <p:cTn id="13" dur="500" fill="hold"/>
                                        <p:tgtEl>
                                          <p:spTgt spid="18329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32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3299">
                                            <p:txEl>
                                              <p:pRg st="5" end="5"/>
                                            </p:txEl>
                                          </p:spTgt>
                                        </p:tgtEl>
                                        <p:attrNameLst>
                                          <p:attrName>style.visibility</p:attrName>
                                        </p:attrNameLst>
                                      </p:cBhvr>
                                      <p:to>
                                        <p:strVal val="visible"/>
                                      </p:to>
                                    </p:set>
                                    <p:anim calcmode="lin" valueType="num">
                                      <p:cBhvr additive="base">
                                        <p:cTn id="19" dur="1000" fill="hold"/>
                                        <p:tgtEl>
                                          <p:spTgt spid="183299">
                                            <p:txEl>
                                              <p:pRg st="5" end="5"/>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1832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3299">
                                            <p:txEl>
                                              <p:pRg st="6" end="6"/>
                                            </p:txEl>
                                          </p:spTgt>
                                        </p:tgtEl>
                                        <p:attrNameLst>
                                          <p:attrName>style.visibility</p:attrName>
                                        </p:attrNameLst>
                                      </p:cBhvr>
                                      <p:to>
                                        <p:strVal val="visible"/>
                                      </p:to>
                                    </p:set>
                                    <p:anim calcmode="lin" valueType="num">
                                      <p:cBhvr additive="base">
                                        <p:cTn id="25" dur="1000" fill="hold"/>
                                        <p:tgtEl>
                                          <p:spTgt spid="183299">
                                            <p:txEl>
                                              <p:pRg st="6" end="6"/>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18329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zh-CN" altLang="en-US" dirty="0"/>
              <a:t>正则表达式的扩展</a:t>
            </a:r>
            <a:endParaRPr lang="en-US" altLang="zh-CN" dirty="0"/>
          </a:p>
        </p:txBody>
      </p:sp>
      <p:sp>
        <p:nvSpPr>
          <p:cNvPr id="186371" name="Rectangle 3"/>
          <p:cNvSpPr>
            <a:spLocks noGrp="1" noChangeArrowheads="1"/>
          </p:cNvSpPr>
          <p:nvPr>
            <p:ph type="body" idx="1"/>
          </p:nvPr>
        </p:nvSpPr>
        <p:spPr>
          <a:xfrm>
            <a:off x="457200" y="1268760"/>
            <a:ext cx="8229600" cy="5472608"/>
          </a:xfrm>
          <a:solidFill>
            <a:schemeClr val="bg1"/>
          </a:solidFill>
          <a:ln w="28575">
            <a:solidFill>
              <a:srgbClr val="9999FF"/>
            </a:solidFill>
          </a:ln>
        </p:spPr>
        <p:txBody>
          <a:bodyPr/>
          <a:lstStyle/>
          <a:p>
            <a:r>
              <a:rPr lang="zh-CN" altLang="en-US" dirty="0">
                <a:latin typeface="Arial" panose="020B0604020202020204" pitchFamily="34" charset="0"/>
                <a:cs typeface="Arial" panose="020B0604020202020204" pitchFamily="34" charset="0"/>
              </a:rPr>
              <a:t>一个或多个重复</a:t>
            </a:r>
            <a:endParaRPr lang="en-US" altLang="zh-CN" dirty="0">
              <a:latin typeface="Arial" panose="020B0604020202020204" pitchFamily="34" charset="0"/>
              <a:cs typeface="Arial" panose="020B0604020202020204" pitchFamily="34" charset="0"/>
            </a:endParaRPr>
          </a:p>
          <a:p>
            <a:pPr lvl="1"/>
            <a:r>
              <a:rPr lang="en-US" altLang="zh-CN" dirty="0">
                <a:solidFill>
                  <a:srgbClr val="FF0000"/>
                </a:solidFill>
                <a:latin typeface="Arial" panose="020B0604020202020204" pitchFamily="34" charset="0"/>
                <a:cs typeface="Arial" panose="020B0604020202020204" pitchFamily="34" charset="0"/>
              </a:rPr>
              <a:t>r+</a:t>
            </a:r>
          </a:p>
          <a:p>
            <a:r>
              <a:rPr lang="zh-CN" altLang="en-US" dirty="0">
                <a:latin typeface="Arial" panose="020B0604020202020204" pitchFamily="34" charset="0"/>
                <a:cs typeface="Arial" panose="020B0604020202020204" pitchFamily="34" charset="0"/>
              </a:rPr>
              <a:t>字母表里面任意一个字母</a:t>
            </a:r>
            <a:endParaRPr lang="en-US" altLang="zh-CN" dirty="0">
              <a:latin typeface="Arial" panose="020B0604020202020204" pitchFamily="34" charset="0"/>
              <a:cs typeface="Arial" panose="020B0604020202020204" pitchFamily="34" charset="0"/>
            </a:endParaRPr>
          </a:p>
          <a:p>
            <a:pPr lvl="1"/>
            <a:r>
              <a:rPr lang="zh-CN" altLang="en-US" dirty="0">
                <a:latin typeface="Arial" panose="020B0604020202020204" pitchFamily="34" charset="0"/>
                <a:cs typeface="Arial" panose="020B0604020202020204" pitchFamily="34" charset="0"/>
              </a:rPr>
              <a:t> </a:t>
            </a:r>
            <a:r>
              <a:rPr lang="en-US" altLang="zh-CN" dirty="0">
                <a:solidFill>
                  <a:srgbClr val="FF0000"/>
                </a:solidFill>
                <a:latin typeface="Arial" panose="020B0604020202020204" pitchFamily="34" charset="0"/>
                <a:cs typeface="Arial" panose="020B0604020202020204" pitchFamily="34" charset="0"/>
              </a:rPr>
              <a:t>.*b.*</a:t>
            </a:r>
            <a:endParaRPr lang="zh-CN" altLang="en-US" dirty="0">
              <a:solidFill>
                <a:srgbClr val="FF0000"/>
              </a:solidFill>
              <a:latin typeface="Arial" panose="020B0604020202020204" pitchFamily="34" charset="0"/>
              <a:cs typeface="Arial" panose="020B0604020202020204" pitchFamily="34" charset="0"/>
            </a:endParaRPr>
          </a:p>
          <a:p>
            <a:r>
              <a:rPr lang="zh-CN" altLang="en-US" dirty="0">
                <a:latin typeface="Arial" panose="020B0604020202020204" pitchFamily="34" charset="0"/>
                <a:cs typeface="Arial" panose="020B0604020202020204" pitchFamily="34" charset="0"/>
              </a:rPr>
              <a:t>可选字母的范围里的一个字母</a:t>
            </a:r>
            <a:endParaRPr lang="en-US" altLang="zh-CN" dirty="0">
              <a:latin typeface="Arial" panose="020B0604020202020204" pitchFamily="34" charset="0"/>
              <a:cs typeface="Arial" panose="020B0604020202020204" pitchFamily="34" charset="0"/>
            </a:endParaRPr>
          </a:p>
          <a:p>
            <a:pPr lvl="1"/>
            <a:r>
              <a:rPr lang="en-US" altLang="zh-CN" dirty="0">
                <a:solidFill>
                  <a:srgbClr val="FF0000"/>
                </a:solidFill>
                <a:latin typeface="Arial" panose="020B0604020202020204" pitchFamily="34" charset="0"/>
                <a:cs typeface="Arial" panose="020B0604020202020204" pitchFamily="34" charset="0"/>
              </a:rPr>
              <a:t>[0-9],  [a-</a:t>
            </a:r>
            <a:r>
              <a:rPr lang="en-US" altLang="zh-CN" dirty="0" err="1">
                <a:solidFill>
                  <a:srgbClr val="FF0000"/>
                </a:solidFill>
                <a:latin typeface="Arial" panose="020B0604020202020204" pitchFamily="34" charset="0"/>
                <a:cs typeface="Arial" panose="020B0604020202020204" pitchFamily="34" charset="0"/>
              </a:rPr>
              <a:t>zA</a:t>
            </a:r>
            <a:r>
              <a:rPr lang="en-US" altLang="zh-CN" dirty="0">
                <a:solidFill>
                  <a:srgbClr val="FF0000"/>
                </a:solidFill>
                <a:latin typeface="Arial" panose="020B0604020202020204" pitchFamily="34" charset="0"/>
                <a:cs typeface="Arial" panose="020B0604020202020204" pitchFamily="34" charset="0"/>
              </a:rPr>
              <a:t>-Z]</a:t>
            </a:r>
          </a:p>
          <a:p>
            <a:r>
              <a:rPr lang="zh-CN" altLang="en-US" dirty="0">
                <a:latin typeface="Arial" panose="020B0604020202020204" pitchFamily="34" charset="0"/>
                <a:cs typeface="Arial" panose="020B0604020202020204" pitchFamily="34" charset="0"/>
              </a:rPr>
              <a:t>非可选范围内的一个字母</a:t>
            </a:r>
            <a:endParaRPr lang="en-US" altLang="zh-CN" dirty="0">
              <a:latin typeface="Arial" panose="020B0604020202020204" pitchFamily="34" charset="0"/>
              <a:cs typeface="Arial" panose="020B0604020202020204" pitchFamily="34" charset="0"/>
            </a:endParaRPr>
          </a:p>
          <a:p>
            <a:pPr lvl="1"/>
            <a:r>
              <a:rPr lang="en-US" altLang="zh-CN" dirty="0">
                <a:latin typeface="Arial" panose="020B0604020202020204" pitchFamily="34" charset="0"/>
                <a:cs typeface="Arial" panose="020B0604020202020204" pitchFamily="34" charset="0"/>
              </a:rPr>
              <a:t> </a:t>
            </a:r>
            <a:r>
              <a:rPr lang="en-US" altLang="zh-CN" dirty="0">
                <a:solidFill>
                  <a:srgbClr val="FF0000"/>
                </a:solidFill>
                <a:latin typeface="Arial" panose="020B0604020202020204" pitchFamily="34" charset="0"/>
                <a:cs typeface="Arial" panose="020B0604020202020204" pitchFamily="34" charset="0"/>
                <a:sym typeface="Symbol" pitchFamily="18" charset="2"/>
              </a:rPr>
              <a:t></a:t>
            </a:r>
            <a:r>
              <a:rPr lang="en-US" altLang="zh-CN" dirty="0">
                <a:solidFill>
                  <a:srgbClr val="FF0000"/>
                </a:solidFill>
                <a:latin typeface="Arial" panose="020B0604020202020204" pitchFamily="34" charset="0"/>
                <a:cs typeface="Arial" panose="020B0604020202020204" pitchFamily="34" charset="0"/>
              </a:rPr>
              <a:t>(</a:t>
            </a:r>
            <a:r>
              <a:rPr lang="en-US" altLang="zh-CN" dirty="0" err="1">
                <a:solidFill>
                  <a:srgbClr val="FF0000"/>
                </a:solidFill>
                <a:latin typeface="Arial" panose="020B0604020202020204" pitchFamily="34" charset="0"/>
                <a:cs typeface="Arial" panose="020B0604020202020204" pitchFamily="34" charset="0"/>
              </a:rPr>
              <a:t>a|b|c</a:t>
            </a:r>
            <a:r>
              <a:rPr lang="en-US" altLang="zh-CN" dirty="0">
                <a:solidFill>
                  <a:srgbClr val="FF0000"/>
                </a:solidFill>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	</a:t>
            </a:r>
            <a:r>
              <a:rPr lang="en-US" altLang="zh-CN" dirty="0">
                <a:solidFill>
                  <a:srgbClr val="FF0000"/>
                </a:solidFill>
                <a:latin typeface="Arial" panose="020B0604020202020204" pitchFamily="34" charset="0"/>
                <a:cs typeface="Arial" panose="020B0604020202020204" pitchFamily="34" charset="0"/>
              </a:rPr>
              <a:t>[^</a:t>
            </a:r>
            <a:r>
              <a:rPr lang="en-US" altLang="zh-CN" dirty="0" err="1">
                <a:solidFill>
                  <a:srgbClr val="FF0000"/>
                </a:solidFill>
                <a:latin typeface="Arial" panose="020B0604020202020204" pitchFamily="34" charset="0"/>
                <a:cs typeface="Arial" panose="020B0604020202020204" pitchFamily="34" charset="0"/>
              </a:rPr>
              <a:t>abc</a:t>
            </a:r>
            <a:r>
              <a:rPr lang="en-US" altLang="zh-CN" dirty="0">
                <a:solidFill>
                  <a:srgbClr val="FF0000"/>
                </a:solidFill>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in  Lex</a:t>
            </a:r>
          </a:p>
          <a:p>
            <a:r>
              <a:rPr lang="zh-CN" altLang="en-US" dirty="0">
                <a:latin typeface="Arial" panose="020B0604020202020204" pitchFamily="34" charset="0"/>
                <a:cs typeface="Arial" panose="020B0604020202020204" pitchFamily="34" charset="0"/>
              </a:rPr>
              <a:t>可选，零个或者一个</a:t>
            </a:r>
            <a:endParaRPr lang="en-US" altLang="zh-CN" dirty="0">
              <a:latin typeface="Arial" panose="020B0604020202020204" pitchFamily="34" charset="0"/>
              <a:cs typeface="Arial" panose="020B0604020202020204" pitchFamily="34" charset="0"/>
            </a:endParaRPr>
          </a:p>
          <a:p>
            <a:pPr marL="857250" lvl="1" indent="-457200"/>
            <a:r>
              <a:rPr lang="en-US" altLang="zh-CN" dirty="0">
                <a:solidFill>
                  <a:srgbClr val="FF0000"/>
                </a:solidFill>
                <a:latin typeface="Arial" panose="020B0604020202020204" pitchFamily="34" charset="0"/>
                <a:cs typeface="Arial" panose="020B0604020202020204" pitchFamily="34" charset="0"/>
              </a:rPr>
              <a:t>r?</a:t>
            </a:r>
            <a:r>
              <a:rPr lang="en-US" altLang="zh-CN" dirty="0">
                <a:latin typeface="Arial" panose="020B0604020202020204" pitchFamily="34" charset="0"/>
                <a:cs typeface="Arial" panose="020B0604020202020204" pitchFamily="34" charset="0"/>
              </a:rPr>
              <a:t>   </a:t>
            </a:r>
            <a:endParaRPr lang="zh-CN" altLang="en-US" dirty="0">
              <a:latin typeface="Arial" panose="020B0604020202020204" pitchFamily="34" charset="0"/>
              <a:cs typeface="Arial" panose="020B0604020202020204" pitchFamily="34" charset="0"/>
            </a:endParaRPr>
          </a:p>
          <a:p>
            <a:pPr lvl="2"/>
            <a:endParaRPr lang="zh-CN" altLang="en-US" dirty="0">
              <a:solidFill>
                <a:srgbClr val="FF0000"/>
              </a:solidFill>
              <a:latin typeface="Arial" panose="020B0604020202020204" pitchFamily="34" charset="0"/>
              <a:cs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zh-CN" altLang="en-US" dirty="0"/>
              <a:t>给正则表达式命名</a:t>
            </a:r>
          </a:p>
        </p:txBody>
      </p:sp>
      <p:sp>
        <p:nvSpPr>
          <p:cNvPr id="178179" name="Rectangle 3"/>
          <p:cNvSpPr>
            <a:spLocks noGrp="1" noChangeArrowheads="1"/>
          </p:cNvSpPr>
          <p:nvPr>
            <p:ph idx="1"/>
          </p:nvPr>
        </p:nvSpPr>
        <p:spPr>
          <a:solidFill>
            <a:schemeClr val="bg1"/>
          </a:solidFill>
          <a:ln w="28575">
            <a:solidFill>
              <a:srgbClr val="9999FF"/>
            </a:solidFill>
          </a:ln>
        </p:spPr>
        <p:txBody>
          <a:bodyPr/>
          <a:lstStyle/>
          <a:p>
            <a:pPr>
              <a:lnSpc>
                <a:spcPct val="150000"/>
              </a:lnSpc>
            </a:pPr>
            <a:r>
              <a:rPr lang="zh-CN" altLang="en-US" dirty="0">
                <a:solidFill>
                  <a:srgbClr val="FF0000"/>
                </a:solidFill>
                <a:latin typeface="Arial" panose="020B0604020202020204" pitchFamily="34" charset="0"/>
                <a:cs typeface="Arial" panose="020B0604020202020204" pitchFamily="34" charset="0"/>
              </a:rPr>
              <a:t>为了方便表示，有时我们会给某些正则表达式命名，并在之后引用它。</a:t>
            </a:r>
            <a:endParaRPr lang="en-US" altLang="zh-CN" dirty="0">
              <a:solidFill>
                <a:srgbClr val="FF0000"/>
              </a:solidFill>
              <a:latin typeface="Arial" panose="020B0604020202020204" pitchFamily="34" charset="0"/>
              <a:cs typeface="Arial" panose="020B0604020202020204" pitchFamily="34" charset="0"/>
            </a:endParaRPr>
          </a:p>
          <a:p>
            <a:pPr>
              <a:lnSpc>
                <a:spcPct val="150000"/>
              </a:lnSpc>
            </a:pPr>
            <a:r>
              <a:rPr lang="en-US" altLang="zh-CN" i="1" dirty="0">
                <a:latin typeface="Arial" panose="020B0604020202020204" pitchFamily="34" charset="0"/>
                <a:cs typeface="Arial" panose="020B0604020202020204" pitchFamily="34" charset="0"/>
              </a:rPr>
              <a:t>digit</a:t>
            </a:r>
            <a:r>
              <a:rPr lang="en-US" altLang="zh-CN" dirty="0">
                <a:latin typeface="Arial" panose="020B0604020202020204" pitchFamily="34" charset="0"/>
                <a:cs typeface="Arial" panose="020B0604020202020204" pitchFamily="34" charset="0"/>
              </a:rPr>
              <a:t> = 0|1|2|3|4……|9</a:t>
            </a:r>
          </a:p>
          <a:p>
            <a:pPr>
              <a:lnSpc>
                <a:spcPct val="150000"/>
              </a:lnSpc>
            </a:pPr>
            <a:r>
              <a:rPr lang="en-US" altLang="zh-CN" dirty="0">
                <a:latin typeface="Arial" panose="020B0604020202020204" pitchFamily="34" charset="0"/>
                <a:cs typeface="Arial" panose="020B0604020202020204" pitchFamily="34" charset="0"/>
              </a:rPr>
              <a:t>(0|1|2|3……|9)(0|1|2|3……|9)*         </a:t>
            </a:r>
            <a:r>
              <a:rPr lang="en-US" altLang="zh-CN" i="1" dirty="0">
                <a:latin typeface="Arial" panose="020B0604020202020204" pitchFamily="34" charset="0"/>
                <a:cs typeface="Arial" panose="020B0604020202020204" pitchFamily="34" charset="0"/>
              </a:rPr>
              <a:t> </a:t>
            </a:r>
          </a:p>
          <a:p>
            <a:pPr>
              <a:lnSpc>
                <a:spcPct val="150000"/>
              </a:lnSpc>
            </a:pPr>
            <a:r>
              <a:rPr lang="en-US" altLang="zh-CN" i="1" dirty="0">
                <a:latin typeface="Arial" panose="020B0604020202020204" pitchFamily="34" charset="0"/>
                <a:cs typeface="Arial" panose="020B0604020202020204" pitchFamily="34" charset="0"/>
              </a:rPr>
              <a:t>digit </a:t>
            </a:r>
            <a:r>
              <a:rPr lang="en-US" altLang="zh-CN" i="1" dirty="0" err="1">
                <a:latin typeface="Arial" panose="020B0604020202020204" pitchFamily="34" charset="0"/>
                <a:cs typeface="Arial" panose="020B0604020202020204" pitchFamily="34" charset="0"/>
              </a:rPr>
              <a:t>digit</a:t>
            </a:r>
            <a:r>
              <a:rPr lang="en-US" altLang="zh-CN" dirty="0">
                <a:latin typeface="Arial" panose="020B0604020202020204" pitchFamily="34" charset="0"/>
                <a:cs typeface="Arial" panose="020B0604020202020204" pitchFamily="34" charset="0"/>
              </a:rPr>
              <a:t>* </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4697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zh-CN" altLang="en-US" dirty="0"/>
              <a:t>某个程序语言词法的正则表达式</a:t>
            </a:r>
            <a:endParaRPr lang="en-US" altLang="zh-CN" dirty="0"/>
          </a:p>
        </p:txBody>
      </p:sp>
      <p:sp>
        <p:nvSpPr>
          <p:cNvPr id="190467" name="Rectangle 3"/>
          <p:cNvSpPr>
            <a:spLocks noGrp="1" noChangeArrowheads="1"/>
          </p:cNvSpPr>
          <p:nvPr>
            <p:ph idx="1"/>
          </p:nvPr>
        </p:nvSpPr>
        <p:spPr>
          <a:solidFill>
            <a:schemeClr val="bg1"/>
          </a:solidFill>
          <a:ln w="28575">
            <a:solidFill>
              <a:srgbClr val="9999FF"/>
            </a:solidFill>
          </a:ln>
        </p:spPr>
        <p:txBody>
          <a:bodyPr/>
          <a:lstStyle/>
          <a:p>
            <a:r>
              <a:rPr lang="zh-CN" altLang="en-US" dirty="0">
                <a:latin typeface="Arial" panose="020B0604020202020204" pitchFamily="34" charset="0"/>
                <a:cs typeface="Arial" panose="020B0604020202020204" pitchFamily="34" charset="0"/>
              </a:rPr>
              <a:t>数字</a:t>
            </a:r>
            <a:r>
              <a:rPr lang="en-US" altLang="zh-CN" dirty="0">
                <a:latin typeface="Arial" panose="020B0604020202020204" pitchFamily="34" charset="0"/>
                <a:cs typeface="Arial" panose="020B0604020202020204" pitchFamily="34" charset="0"/>
              </a:rPr>
              <a:t> </a:t>
            </a:r>
            <a:endParaRPr lang="en-US" altLang="zh-CN" i="1" dirty="0">
              <a:latin typeface="Arial" panose="020B0604020202020204" pitchFamily="34" charset="0"/>
              <a:cs typeface="Arial" panose="020B0604020202020204" pitchFamily="34" charset="0"/>
            </a:endParaRPr>
          </a:p>
          <a:p>
            <a:pPr marL="990600" lvl="1" indent="-533400"/>
            <a:r>
              <a:rPr lang="en-US" altLang="zh-CN" i="1" dirty="0" err="1">
                <a:latin typeface="Arial" panose="020B0604020202020204" pitchFamily="34" charset="0"/>
                <a:cs typeface="Arial" panose="020B0604020202020204" pitchFamily="34" charset="0"/>
              </a:rPr>
              <a:t>nat</a:t>
            </a:r>
            <a:r>
              <a:rPr lang="en-US" altLang="zh-CN" i="1"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 [0-9]+</a:t>
            </a:r>
            <a:endParaRPr lang="en-US" altLang="zh-CN" i="1" dirty="0">
              <a:latin typeface="Arial" panose="020B0604020202020204" pitchFamily="34" charset="0"/>
              <a:cs typeface="Arial" panose="020B0604020202020204" pitchFamily="34" charset="0"/>
            </a:endParaRPr>
          </a:p>
          <a:p>
            <a:pPr marL="990600" lvl="1" indent="-533400"/>
            <a:r>
              <a:rPr lang="en-US" altLang="zh-CN" i="1" dirty="0" err="1">
                <a:latin typeface="Arial" panose="020B0604020202020204" pitchFamily="34" charset="0"/>
                <a:cs typeface="Arial" panose="020B0604020202020204" pitchFamily="34" charset="0"/>
              </a:rPr>
              <a:t>signedNat</a:t>
            </a:r>
            <a:r>
              <a:rPr lang="en-US" altLang="zh-CN" dirty="0">
                <a:latin typeface="Arial" panose="020B0604020202020204" pitchFamily="34" charset="0"/>
                <a:cs typeface="Arial" panose="020B0604020202020204" pitchFamily="34" charset="0"/>
              </a:rPr>
              <a:t> = (+|-)?</a:t>
            </a:r>
            <a:r>
              <a:rPr lang="en-US" altLang="zh-CN" i="1" dirty="0" err="1">
                <a:latin typeface="Arial" panose="020B0604020202020204" pitchFamily="34" charset="0"/>
                <a:cs typeface="Arial" panose="020B0604020202020204" pitchFamily="34" charset="0"/>
              </a:rPr>
              <a:t>nat</a:t>
            </a:r>
            <a:endParaRPr lang="en-US" altLang="zh-CN" i="1" dirty="0">
              <a:latin typeface="Arial" panose="020B0604020202020204" pitchFamily="34" charset="0"/>
              <a:cs typeface="Arial" panose="020B0604020202020204" pitchFamily="34" charset="0"/>
            </a:endParaRPr>
          </a:p>
          <a:p>
            <a:pPr marL="990600" lvl="1" indent="-533400"/>
            <a:r>
              <a:rPr lang="en-US" altLang="zh-CN" i="1" dirty="0">
                <a:latin typeface="Arial" panose="020B0604020202020204" pitchFamily="34" charset="0"/>
                <a:cs typeface="Arial" panose="020B0604020202020204" pitchFamily="34" charset="0"/>
              </a:rPr>
              <a:t>number</a:t>
            </a:r>
            <a:r>
              <a:rPr lang="en-US" altLang="zh-CN" dirty="0">
                <a:latin typeface="Arial" panose="020B0604020202020204" pitchFamily="34" charset="0"/>
                <a:cs typeface="Arial" panose="020B0604020202020204" pitchFamily="34" charset="0"/>
              </a:rPr>
              <a:t> =  </a:t>
            </a:r>
            <a:r>
              <a:rPr lang="en-US" altLang="zh-CN" i="1" dirty="0" err="1">
                <a:latin typeface="Arial" panose="020B0604020202020204" pitchFamily="34" charset="0"/>
                <a:cs typeface="Arial" panose="020B0604020202020204" pitchFamily="34" charset="0"/>
              </a:rPr>
              <a:t>signedNat</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a:t>
            </a:r>
            <a:r>
              <a:rPr lang="en-US" altLang="zh-CN" i="1" dirty="0" err="1">
                <a:latin typeface="Arial" panose="020B0604020202020204" pitchFamily="34" charset="0"/>
                <a:cs typeface="Arial" panose="020B0604020202020204" pitchFamily="34" charset="0"/>
              </a:rPr>
              <a:t>nat</a:t>
            </a:r>
            <a:r>
              <a:rPr lang="en-US" altLang="zh-CN" dirty="0">
                <a:latin typeface="Arial" panose="020B0604020202020204" pitchFamily="34" charset="0"/>
                <a:cs typeface="Arial" panose="020B0604020202020204" pitchFamily="34" charset="0"/>
              </a:rPr>
              <a:t>)? (E </a:t>
            </a:r>
            <a:r>
              <a:rPr lang="en-US" altLang="zh-CN" i="1" dirty="0" err="1">
                <a:latin typeface="Arial" panose="020B0604020202020204" pitchFamily="34" charset="0"/>
                <a:cs typeface="Arial" panose="020B0604020202020204" pitchFamily="34" charset="0"/>
              </a:rPr>
              <a:t>signedNat</a:t>
            </a:r>
            <a:r>
              <a:rPr lang="en-US" altLang="zh-CN" dirty="0">
                <a:latin typeface="Arial" panose="020B0604020202020204" pitchFamily="34" charset="0"/>
                <a:cs typeface="Arial" panose="020B0604020202020204" pitchFamily="34" charset="0"/>
              </a:rPr>
              <a:t>)?</a:t>
            </a:r>
          </a:p>
          <a:p>
            <a:r>
              <a:rPr lang="zh-CN" altLang="en-US" dirty="0">
                <a:latin typeface="Arial" panose="020B0604020202020204" pitchFamily="34" charset="0"/>
                <a:cs typeface="Arial" panose="020B0604020202020204" pitchFamily="34" charset="0"/>
              </a:rPr>
              <a:t>标识符</a:t>
            </a:r>
            <a:endParaRPr lang="en-US" altLang="zh-CN" dirty="0">
              <a:latin typeface="Arial" panose="020B0604020202020204" pitchFamily="34" charset="0"/>
              <a:cs typeface="Arial" panose="020B0604020202020204" pitchFamily="34" charset="0"/>
            </a:endParaRPr>
          </a:p>
          <a:p>
            <a:pPr lvl="1"/>
            <a:r>
              <a:rPr lang="en-US" altLang="zh-CN" i="1" dirty="0">
                <a:latin typeface="Arial" panose="020B0604020202020204" pitchFamily="34" charset="0"/>
                <a:cs typeface="Arial" panose="020B0604020202020204" pitchFamily="34" charset="0"/>
              </a:rPr>
              <a:t>   reserved</a:t>
            </a:r>
            <a:r>
              <a:rPr lang="en-US" altLang="zh-CN" dirty="0">
                <a:latin typeface="Arial" panose="020B0604020202020204" pitchFamily="34" charset="0"/>
                <a:cs typeface="Arial" panose="020B0604020202020204" pitchFamily="34" charset="0"/>
              </a:rPr>
              <a:t> = if | while | do |………</a:t>
            </a:r>
            <a:endParaRPr lang="en-US" altLang="zh-CN" i="1" dirty="0">
              <a:latin typeface="Arial" panose="020B0604020202020204" pitchFamily="34" charset="0"/>
              <a:cs typeface="Arial" panose="020B0604020202020204" pitchFamily="34" charset="0"/>
            </a:endParaRPr>
          </a:p>
          <a:p>
            <a:pPr marL="990600" lvl="1" indent="-533400"/>
            <a:r>
              <a:rPr lang="en-US" altLang="zh-CN" i="1" dirty="0">
                <a:latin typeface="Arial" panose="020B0604020202020204" pitchFamily="34" charset="0"/>
                <a:cs typeface="Arial" panose="020B0604020202020204" pitchFamily="34" charset="0"/>
              </a:rPr>
              <a:t>letter = </a:t>
            </a:r>
            <a:r>
              <a:rPr lang="en-US" altLang="zh-CN" dirty="0">
                <a:latin typeface="Arial" panose="020B0604020202020204" pitchFamily="34" charset="0"/>
                <a:cs typeface="Arial" panose="020B0604020202020204" pitchFamily="34" charset="0"/>
              </a:rPr>
              <a:t>[a-z A-Z]</a:t>
            </a:r>
            <a:endParaRPr lang="en-US" altLang="zh-CN" i="1" dirty="0">
              <a:latin typeface="Arial" panose="020B0604020202020204" pitchFamily="34" charset="0"/>
              <a:cs typeface="Arial" panose="020B0604020202020204" pitchFamily="34" charset="0"/>
            </a:endParaRPr>
          </a:p>
          <a:p>
            <a:pPr marL="990600" lvl="1" indent="-533400"/>
            <a:r>
              <a:rPr lang="en-US" altLang="zh-CN" i="1" dirty="0">
                <a:latin typeface="Arial" panose="020B0604020202020204" pitchFamily="34" charset="0"/>
                <a:cs typeface="Arial" panose="020B0604020202020204" pitchFamily="34" charset="0"/>
              </a:rPr>
              <a:t>digit = </a:t>
            </a:r>
            <a:r>
              <a:rPr lang="en-US" altLang="zh-CN" dirty="0">
                <a:latin typeface="Arial" panose="020B0604020202020204" pitchFamily="34" charset="0"/>
                <a:cs typeface="Arial" panose="020B0604020202020204" pitchFamily="34" charset="0"/>
              </a:rPr>
              <a:t>[0-9]</a:t>
            </a:r>
            <a:endParaRPr lang="en-US" altLang="zh-CN" i="1" dirty="0">
              <a:latin typeface="Arial" panose="020B0604020202020204" pitchFamily="34" charset="0"/>
              <a:cs typeface="Arial" panose="020B0604020202020204" pitchFamily="34" charset="0"/>
            </a:endParaRPr>
          </a:p>
          <a:p>
            <a:pPr marL="990600" lvl="1" indent="-533400"/>
            <a:r>
              <a:rPr lang="en-US" altLang="zh-CN" i="1" dirty="0">
                <a:latin typeface="Arial" panose="020B0604020202020204" pitchFamily="34" charset="0"/>
                <a:cs typeface="Arial" panose="020B0604020202020204" pitchFamily="34" charset="0"/>
              </a:rPr>
              <a:t>identifier = letter(</a:t>
            </a:r>
            <a:r>
              <a:rPr lang="en-US" altLang="zh-CN" i="1" dirty="0" err="1">
                <a:latin typeface="Arial" panose="020B0604020202020204" pitchFamily="34" charset="0"/>
                <a:cs typeface="Arial" panose="020B0604020202020204" pitchFamily="34" charset="0"/>
              </a:rPr>
              <a:t>letter|digit</a:t>
            </a:r>
            <a:r>
              <a:rPr lang="en-US" altLang="zh-CN" i="1" dirty="0">
                <a:latin typeface="Arial" panose="020B0604020202020204" pitchFamily="34" charset="0"/>
                <a:cs typeface="Arial" panose="020B0604020202020204" pitchFamily="34" charset="0"/>
              </a:rPr>
              <a:t>)*</a:t>
            </a:r>
            <a:endParaRPr lang="zh-CN" altLang="en-US"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39895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zh-CN" altLang="en-US" dirty="0"/>
              <a:t>从自然语言到正则表达式</a:t>
            </a:r>
            <a:endParaRPr lang="en-US" altLang="zh-CN" dirty="0"/>
          </a:p>
        </p:txBody>
      </p:sp>
      <p:sp>
        <p:nvSpPr>
          <p:cNvPr id="192515" name="Rectangle 3"/>
          <p:cNvSpPr>
            <a:spLocks noGrp="1" noChangeArrowheads="1"/>
          </p:cNvSpPr>
          <p:nvPr>
            <p:ph type="body" idx="1"/>
          </p:nvPr>
        </p:nvSpPr>
        <p:spPr>
          <a:xfrm>
            <a:off x="323528" y="1343025"/>
            <a:ext cx="8568952" cy="5137150"/>
          </a:xfrm>
          <a:solidFill>
            <a:schemeClr val="bg1"/>
          </a:solidFill>
          <a:ln w="28575">
            <a:solidFill>
              <a:srgbClr val="9999FF"/>
            </a:solidFill>
          </a:ln>
        </p:spPr>
        <p:txBody>
          <a:bodyPr/>
          <a:lstStyle/>
          <a:p>
            <a:pPr>
              <a:lnSpc>
                <a:spcPct val="150000"/>
              </a:lnSpc>
            </a:pPr>
            <a:r>
              <a:rPr lang="zh-CN" altLang="en-US" dirty="0">
                <a:latin typeface="+mn-ea"/>
              </a:rPr>
              <a:t>从自然语言到正则表达式的一般方法：</a:t>
            </a:r>
            <a:endParaRPr lang="en-US" altLang="zh-CN" dirty="0">
              <a:latin typeface="+mn-ea"/>
            </a:endParaRPr>
          </a:p>
          <a:p>
            <a:pPr lvl="1">
              <a:lnSpc>
                <a:spcPct val="150000"/>
              </a:lnSpc>
            </a:pPr>
            <a:r>
              <a:rPr lang="zh-CN" altLang="en-US" dirty="0">
                <a:latin typeface="+mn-ea"/>
              </a:rPr>
              <a:t>按组成分情况</a:t>
            </a:r>
            <a:endParaRPr lang="en-US" altLang="zh-CN" dirty="0">
              <a:latin typeface="+mn-ea"/>
            </a:endParaRPr>
          </a:p>
          <a:p>
            <a:pPr lvl="1">
              <a:lnSpc>
                <a:spcPct val="150000"/>
              </a:lnSpc>
            </a:pPr>
            <a:r>
              <a:rPr lang="zh-CN" altLang="en-US" dirty="0">
                <a:latin typeface="+mn-ea"/>
              </a:rPr>
              <a:t>每一类单独写表达式</a:t>
            </a:r>
            <a:endParaRPr lang="en-US" altLang="zh-CN" dirty="0">
              <a:latin typeface="+mn-ea"/>
            </a:endParaRPr>
          </a:p>
          <a:p>
            <a:pPr lvl="1">
              <a:lnSpc>
                <a:spcPct val="150000"/>
              </a:lnSpc>
            </a:pPr>
            <a:r>
              <a:rPr lang="zh-CN" altLang="en-US" dirty="0">
                <a:latin typeface="+mn-ea"/>
              </a:rPr>
              <a:t>把各类情况用选择运算连接</a:t>
            </a:r>
          </a:p>
        </p:txBody>
      </p:sp>
    </p:spTree>
    <p:extLst>
      <p:ext uri="{BB962C8B-B14F-4D97-AF65-F5344CB8AC3E}">
        <p14:creationId xmlns:p14="http://schemas.microsoft.com/office/powerpoint/2010/main" val="34296994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a:xfrm>
            <a:off x="395536" y="1340768"/>
            <a:ext cx="8496944" cy="5184576"/>
          </a:xfrm>
          <a:solidFill>
            <a:schemeClr val="bg1"/>
          </a:solidFill>
          <a:ln w="28575">
            <a:solidFill>
              <a:srgbClr val="9999FF"/>
            </a:solidFill>
          </a:ln>
        </p:spPr>
        <p:txBody>
          <a:bodyPr/>
          <a:lstStyle/>
          <a:p>
            <a:pPr>
              <a:lnSpc>
                <a:spcPct val="150000"/>
              </a:lnSpc>
            </a:pPr>
            <a:r>
              <a:rPr lang="en-US" altLang="zh-CN" dirty="0"/>
              <a:t>1.</a:t>
            </a:r>
            <a:r>
              <a:rPr lang="zh-CN" altLang="en-US" dirty="0"/>
              <a:t>以</a:t>
            </a:r>
            <a:r>
              <a:rPr lang="en-US" altLang="zh-CN" dirty="0"/>
              <a:t>01</a:t>
            </a:r>
            <a:r>
              <a:rPr lang="zh-CN" altLang="en-US" dirty="0"/>
              <a:t>结尾的</a:t>
            </a:r>
            <a:r>
              <a:rPr lang="en-US" altLang="zh-CN" dirty="0"/>
              <a:t>0</a:t>
            </a:r>
            <a:r>
              <a:rPr lang="zh-CN" altLang="en-US" dirty="0"/>
              <a:t>、</a:t>
            </a:r>
            <a:r>
              <a:rPr lang="en-US" altLang="zh-CN" dirty="0"/>
              <a:t>1</a:t>
            </a:r>
            <a:r>
              <a:rPr lang="zh-CN" altLang="en-US" dirty="0"/>
              <a:t>串</a:t>
            </a:r>
            <a:endParaRPr lang="en-US" altLang="zh-CN" dirty="0"/>
          </a:p>
          <a:p>
            <a:pPr>
              <a:lnSpc>
                <a:spcPct val="150000"/>
              </a:lnSpc>
            </a:pPr>
            <a:r>
              <a:rPr lang="en-US" altLang="zh-CN" dirty="0"/>
              <a:t>2.</a:t>
            </a:r>
            <a:r>
              <a:rPr lang="zh-CN" altLang="en-US" dirty="0"/>
              <a:t>能被</a:t>
            </a:r>
            <a:r>
              <a:rPr lang="en-US" altLang="zh-CN" dirty="0"/>
              <a:t>5</a:t>
            </a:r>
            <a:r>
              <a:rPr lang="zh-CN" altLang="en-US" dirty="0"/>
              <a:t>整除的十进制无符号整数串</a:t>
            </a:r>
            <a:endParaRPr lang="en-US" altLang="zh-CN" dirty="0"/>
          </a:p>
          <a:p>
            <a:pPr>
              <a:lnSpc>
                <a:spcPct val="150000"/>
              </a:lnSpc>
            </a:pPr>
            <a:endParaRPr lang="en-US" altLang="zh-CN" dirty="0"/>
          </a:p>
          <a:p>
            <a:pPr>
              <a:lnSpc>
                <a:spcPct val="150000"/>
              </a:lnSpc>
            </a:pPr>
            <a:r>
              <a:rPr lang="en-US" altLang="zh-CN" dirty="0"/>
              <a:t>3.</a:t>
            </a:r>
            <a:r>
              <a:rPr lang="zh-CN" altLang="en-US" dirty="0"/>
              <a:t>不含子串</a:t>
            </a:r>
            <a:r>
              <a:rPr lang="en-US" altLang="zh-CN" dirty="0"/>
              <a:t>abb </a:t>
            </a:r>
            <a:r>
              <a:rPr lang="zh-CN" altLang="en-US" dirty="0"/>
              <a:t>的由</a:t>
            </a:r>
            <a:r>
              <a:rPr lang="en-US" altLang="zh-CN" dirty="0"/>
              <a:t>a</a:t>
            </a:r>
            <a:r>
              <a:rPr lang="zh-CN" altLang="en-US" dirty="0"/>
              <a:t>、</a:t>
            </a:r>
            <a:r>
              <a:rPr lang="en-US" altLang="zh-CN" dirty="0"/>
              <a:t>b</a:t>
            </a:r>
            <a:r>
              <a:rPr lang="zh-CN" altLang="en-US" dirty="0"/>
              <a:t>组成的字符串</a:t>
            </a:r>
            <a:endParaRPr lang="en-US" altLang="zh-CN" dirty="0"/>
          </a:p>
          <a:p>
            <a:pPr>
              <a:lnSpc>
                <a:spcPct val="150000"/>
              </a:lnSpc>
            </a:pPr>
            <a:endParaRPr lang="en-US" altLang="zh-CN" dirty="0"/>
          </a:p>
          <a:p>
            <a:pPr>
              <a:lnSpc>
                <a:spcPct val="150000"/>
              </a:lnSpc>
            </a:pPr>
            <a:r>
              <a:rPr lang="en-US" altLang="zh-CN" dirty="0"/>
              <a:t>4.</a:t>
            </a:r>
            <a:r>
              <a:rPr lang="zh-CN" altLang="en-US" dirty="0"/>
              <a:t>含有子串</a:t>
            </a:r>
            <a:r>
              <a:rPr lang="en-US" altLang="zh-CN" dirty="0"/>
              <a:t>010</a:t>
            </a:r>
            <a:r>
              <a:rPr lang="zh-CN" altLang="en-US" dirty="0"/>
              <a:t>的所有</a:t>
            </a:r>
            <a:r>
              <a:rPr lang="en-US" altLang="zh-CN" dirty="0"/>
              <a:t>0</a:t>
            </a:r>
            <a:r>
              <a:rPr lang="zh-CN" altLang="en-US" dirty="0"/>
              <a:t>、</a:t>
            </a:r>
            <a:r>
              <a:rPr lang="en-US" altLang="zh-CN" dirty="0"/>
              <a:t>1</a:t>
            </a:r>
            <a:r>
              <a:rPr lang="zh-CN" altLang="en-US" dirty="0"/>
              <a:t>串</a:t>
            </a:r>
            <a:endParaRPr lang="en-US" altLang="zh-CN" dirty="0"/>
          </a:p>
          <a:p>
            <a:pPr>
              <a:lnSpc>
                <a:spcPct val="150000"/>
              </a:lnSpc>
            </a:pPr>
            <a:r>
              <a:rPr lang="en-US" altLang="zh-CN" dirty="0"/>
              <a:t>5.</a:t>
            </a:r>
            <a:r>
              <a:rPr lang="zh-CN" altLang="en-US" dirty="0"/>
              <a:t>每个</a:t>
            </a:r>
            <a:r>
              <a:rPr lang="en-US" altLang="zh-CN" dirty="0"/>
              <a:t>1</a:t>
            </a:r>
            <a:r>
              <a:rPr lang="zh-CN" altLang="en-US" dirty="0"/>
              <a:t>后面都有一个</a:t>
            </a:r>
            <a:r>
              <a:rPr lang="en-US" altLang="zh-CN" dirty="0"/>
              <a:t>0</a:t>
            </a:r>
            <a:r>
              <a:rPr lang="zh-CN" altLang="en-US" dirty="0"/>
              <a:t>的</a:t>
            </a:r>
            <a:r>
              <a:rPr lang="en-US" altLang="zh-CN" dirty="0"/>
              <a:t>0</a:t>
            </a:r>
            <a:r>
              <a:rPr lang="zh-CN" altLang="en-US" dirty="0"/>
              <a:t>、</a:t>
            </a:r>
            <a:r>
              <a:rPr lang="en-US" altLang="zh-CN" dirty="0"/>
              <a:t>1</a:t>
            </a:r>
            <a:r>
              <a:rPr lang="zh-CN" altLang="en-US" dirty="0"/>
              <a:t>串</a:t>
            </a:r>
          </a:p>
        </p:txBody>
      </p:sp>
      <p:sp>
        <p:nvSpPr>
          <p:cNvPr id="5" name="矩形: 圆角 4">
            <a:extLst>
              <a:ext uri="{FF2B5EF4-FFF2-40B4-BE49-F238E27FC236}">
                <a16:creationId xmlns:a16="http://schemas.microsoft.com/office/drawing/2014/main" id="{362490A5-13CC-4B85-B369-9A28AE12349A}"/>
              </a:ext>
            </a:extLst>
          </p:cNvPr>
          <p:cNvSpPr/>
          <p:nvPr/>
        </p:nvSpPr>
        <p:spPr bwMode="auto">
          <a:xfrm>
            <a:off x="5652120" y="1484784"/>
            <a:ext cx="1656184" cy="561000"/>
          </a:xfrm>
          <a:prstGeom prst="roundRect">
            <a:avLst/>
          </a:prstGeom>
          <a:noFill/>
          <a:ln w="28575" cap="flat" cmpd="sng" algn="ctr">
            <a:solidFill>
              <a:srgbClr val="9999FF"/>
            </a:solidFill>
            <a:prstDash val="solid"/>
            <a:round/>
            <a:headEnd type="none" w="med" len="med"/>
            <a:tailEnd type="none" w="med" len="med"/>
          </a:ln>
          <a:effectLst>
            <a:reflection blurRad="6350" stA="52000" endA="300" endPos="35000" dir="5400000" sy="-100000" algn="bl" rotWithShape="0"/>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20000"/>
              </a:lnSpc>
              <a:spcBef>
                <a:spcPct val="0"/>
              </a:spcBef>
              <a:spcAft>
                <a:spcPct val="0"/>
              </a:spcAft>
              <a:buClrTx/>
              <a:buSzTx/>
              <a:buFontTx/>
              <a:buNone/>
              <a:tabLst/>
            </a:pPr>
            <a:r>
              <a:rPr lang="en-US" altLang="zh-CN" sz="2400" b="1" dirty="0">
                <a:ea typeface="黑体" pitchFamily="2" charset="-122"/>
              </a:rPr>
              <a:t>(0|1)*01</a:t>
            </a:r>
            <a:endParaRPr kumimoji="0" lang="zh-CN" altLang="en-US" sz="2400" b="1" i="0" u="none" strike="noStrike" cap="none" normalizeH="0" baseline="0" dirty="0">
              <a:ln>
                <a:noFill/>
              </a:ln>
              <a:solidFill>
                <a:schemeClr val="tx1"/>
              </a:solidFill>
              <a:ea typeface="黑体" pitchFamily="2" charset="-122"/>
            </a:endParaRPr>
          </a:p>
        </p:txBody>
      </p:sp>
      <p:sp>
        <p:nvSpPr>
          <p:cNvPr id="6" name="矩形: 圆角 5">
            <a:extLst>
              <a:ext uri="{FF2B5EF4-FFF2-40B4-BE49-F238E27FC236}">
                <a16:creationId xmlns:a16="http://schemas.microsoft.com/office/drawing/2014/main" id="{881A7087-8967-41E9-B408-6CEB9C303ED5}"/>
              </a:ext>
            </a:extLst>
          </p:cNvPr>
          <p:cNvSpPr/>
          <p:nvPr/>
        </p:nvSpPr>
        <p:spPr bwMode="auto">
          <a:xfrm>
            <a:off x="1547664" y="2888980"/>
            <a:ext cx="2736304" cy="561000"/>
          </a:xfrm>
          <a:prstGeom prst="roundRect">
            <a:avLst/>
          </a:prstGeom>
          <a:noFill/>
          <a:ln w="28575" cap="flat" cmpd="sng" algn="ctr">
            <a:solidFill>
              <a:srgbClr val="9999FF"/>
            </a:solidFill>
            <a:prstDash val="solid"/>
            <a:round/>
            <a:headEnd type="none" w="med" len="med"/>
            <a:tailEnd type="none" w="med" len="med"/>
          </a:ln>
          <a:effectLst>
            <a:reflection blurRad="6350" stA="52000" endA="300" endPos="35000" dir="5400000" sy="-100000" algn="bl" rotWithShape="0"/>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20000"/>
              </a:lnSpc>
              <a:spcBef>
                <a:spcPct val="0"/>
              </a:spcBef>
              <a:spcAft>
                <a:spcPct val="0"/>
              </a:spcAft>
              <a:buClrTx/>
              <a:buSzTx/>
              <a:buFontTx/>
              <a:buNone/>
              <a:tabLst/>
            </a:pPr>
            <a:r>
              <a:rPr lang="en-US" altLang="zh-CN" sz="2400" b="1" dirty="0">
                <a:ea typeface="黑体" pitchFamily="2" charset="-122"/>
              </a:rPr>
              <a:t>[1-9][0-9]*(0|5)</a:t>
            </a:r>
            <a:endParaRPr kumimoji="0" lang="zh-CN" altLang="en-US" sz="2400" b="1" i="0" u="none" strike="noStrike" cap="none" normalizeH="0" baseline="0" dirty="0">
              <a:ln>
                <a:noFill/>
              </a:ln>
              <a:solidFill>
                <a:schemeClr val="tx1"/>
              </a:solidFill>
              <a:ea typeface="黑体" pitchFamily="2" charset="-122"/>
            </a:endParaRPr>
          </a:p>
        </p:txBody>
      </p:sp>
      <p:sp>
        <p:nvSpPr>
          <p:cNvPr id="7" name="矩形: 圆角 6">
            <a:extLst>
              <a:ext uri="{FF2B5EF4-FFF2-40B4-BE49-F238E27FC236}">
                <a16:creationId xmlns:a16="http://schemas.microsoft.com/office/drawing/2014/main" id="{93DEE3CE-AC96-4911-81C8-1BD7954FF079}"/>
              </a:ext>
            </a:extLst>
          </p:cNvPr>
          <p:cNvSpPr/>
          <p:nvPr/>
        </p:nvSpPr>
        <p:spPr bwMode="auto">
          <a:xfrm>
            <a:off x="4677544" y="2888980"/>
            <a:ext cx="3494856" cy="561000"/>
          </a:xfrm>
          <a:prstGeom prst="roundRect">
            <a:avLst/>
          </a:prstGeom>
          <a:noFill/>
          <a:ln w="28575" cap="flat" cmpd="sng" algn="ctr">
            <a:solidFill>
              <a:srgbClr val="9999FF"/>
            </a:solidFill>
            <a:prstDash val="solid"/>
            <a:round/>
            <a:headEnd type="none" w="med" len="med"/>
            <a:tailEnd type="none" w="med" len="med"/>
          </a:ln>
          <a:effectLst>
            <a:reflection blurRad="6350" stA="52000" endA="300" endPos="35000" dir="5400000" sy="-100000" algn="bl" rotWithShape="0"/>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20000"/>
              </a:lnSpc>
              <a:spcBef>
                <a:spcPct val="0"/>
              </a:spcBef>
              <a:spcAft>
                <a:spcPct val="0"/>
              </a:spcAft>
              <a:buClrTx/>
              <a:buSzTx/>
              <a:buFontTx/>
              <a:buNone/>
              <a:tabLst/>
            </a:pPr>
            <a:r>
              <a:rPr lang="en-US" altLang="zh-CN" sz="2400" b="1" dirty="0">
                <a:ea typeface="黑体" pitchFamily="2" charset="-122"/>
              </a:rPr>
              <a:t>0|5|[1-9][0-9]*(0|5)</a:t>
            </a:r>
            <a:endParaRPr kumimoji="0" lang="zh-CN" altLang="en-US" sz="2400" b="1" i="0" u="none" strike="noStrike" cap="none" normalizeH="0" baseline="0" dirty="0">
              <a:ln>
                <a:noFill/>
              </a:ln>
              <a:solidFill>
                <a:schemeClr val="tx1"/>
              </a:solidFill>
              <a:ea typeface="黑体" pitchFamily="2" charset="-122"/>
            </a:endParaRPr>
          </a:p>
        </p:txBody>
      </p:sp>
      <p:sp>
        <p:nvSpPr>
          <p:cNvPr id="8" name="矩形: 圆角 7">
            <a:extLst>
              <a:ext uri="{FF2B5EF4-FFF2-40B4-BE49-F238E27FC236}">
                <a16:creationId xmlns:a16="http://schemas.microsoft.com/office/drawing/2014/main" id="{E25AC9C9-4AE5-4D1D-848B-8C32661F14DB}"/>
              </a:ext>
            </a:extLst>
          </p:cNvPr>
          <p:cNvSpPr/>
          <p:nvPr/>
        </p:nvSpPr>
        <p:spPr bwMode="auto">
          <a:xfrm>
            <a:off x="1541964" y="4291500"/>
            <a:ext cx="2736304" cy="561000"/>
          </a:xfrm>
          <a:prstGeom prst="roundRect">
            <a:avLst/>
          </a:prstGeom>
          <a:noFill/>
          <a:ln w="28575" cap="flat" cmpd="sng" algn="ctr">
            <a:solidFill>
              <a:srgbClr val="9999FF"/>
            </a:solidFill>
            <a:prstDash val="solid"/>
            <a:round/>
            <a:headEnd type="none" w="med" len="med"/>
            <a:tailEnd type="none" w="med" len="med"/>
          </a:ln>
          <a:effectLst>
            <a:reflection blurRad="6350" stA="52000" endA="300" endPos="35000" dir="5400000" sy="-100000" algn="bl" rotWithShape="0"/>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20000"/>
              </a:lnSpc>
              <a:spcBef>
                <a:spcPct val="0"/>
              </a:spcBef>
              <a:spcAft>
                <a:spcPct val="0"/>
              </a:spcAft>
              <a:buClrTx/>
              <a:buSzTx/>
              <a:buFontTx/>
              <a:buNone/>
              <a:tabLst/>
            </a:pPr>
            <a:r>
              <a:rPr lang="en-US" altLang="zh-CN" sz="2400" b="1" dirty="0">
                <a:ea typeface="黑体" pitchFamily="2" charset="-122"/>
              </a:rPr>
              <a:t>(</a:t>
            </a:r>
            <a:r>
              <a:rPr lang="en-US" altLang="zh-CN" sz="2400" b="1" dirty="0" err="1">
                <a:ea typeface="黑体" pitchFamily="2" charset="-122"/>
              </a:rPr>
              <a:t>ab|a</a:t>
            </a:r>
            <a:r>
              <a:rPr lang="en-US" altLang="zh-CN" sz="2400" b="1" dirty="0">
                <a:ea typeface="黑体" pitchFamily="2" charset="-122"/>
              </a:rPr>
              <a:t>)*</a:t>
            </a:r>
            <a:endParaRPr kumimoji="0" lang="zh-CN" altLang="en-US" sz="2400" b="1" i="0" u="none" strike="noStrike" cap="none" normalizeH="0" baseline="0" dirty="0">
              <a:ln>
                <a:noFill/>
              </a:ln>
              <a:solidFill>
                <a:schemeClr val="tx1"/>
              </a:solidFill>
              <a:ea typeface="黑体" pitchFamily="2" charset="-122"/>
            </a:endParaRPr>
          </a:p>
        </p:txBody>
      </p:sp>
      <p:sp>
        <p:nvSpPr>
          <p:cNvPr id="9" name="矩形: 圆角 8">
            <a:extLst>
              <a:ext uri="{FF2B5EF4-FFF2-40B4-BE49-F238E27FC236}">
                <a16:creationId xmlns:a16="http://schemas.microsoft.com/office/drawing/2014/main" id="{09D3D6CD-0E59-4E4D-BC11-4B666C3978FB}"/>
              </a:ext>
            </a:extLst>
          </p:cNvPr>
          <p:cNvSpPr/>
          <p:nvPr/>
        </p:nvSpPr>
        <p:spPr bwMode="auto">
          <a:xfrm>
            <a:off x="4865732" y="4301392"/>
            <a:ext cx="2736304" cy="561000"/>
          </a:xfrm>
          <a:prstGeom prst="roundRect">
            <a:avLst/>
          </a:prstGeom>
          <a:noFill/>
          <a:ln w="28575" cap="flat" cmpd="sng" algn="ctr">
            <a:solidFill>
              <a:srgbClr val="9999FF"/>
            </a:solidFill>
            <a:prstDash val="solid"/>
            <a:round/>
            <a:headEnd type="none" w="med" len="med"/>
            <a:tailEnd type="none" w="med" len="med"/>
          </a:ln>
          <a:effectLst>
            <a:reflection blurRad="6350" stA="52000" endA="300" endPos="35000" dir="5400000" sy="-100000" algn="bl" rotWithShape="0"/>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20000"/>
              </a:lnSpc>
              <a:spcBef>
                <a:spcPct val="0"/>
              </a:spcBef>
              <a:spcAft>
                <a:spcPct val="0"/>
              </a:spcAft>
              <a:buClrTx/>
              <a:buSzTx/>
              <a:buFontTx/>
              <a:buNone/>
              <a:tabLst/>
            </a:pPr>
            <a:r>
              <a:rPr lang="en-US" altLang="zh-CN" sz="2400" b="1" dirty="0">
                <a:ea typeface="黑体" pitchFamily="2" charset="-122"/>
              </a:rPr>
              <a:t>b*(</a:t>
            </a:r>
            <a:r>
              <a:rPr lang="en-US" altLang="zh-CN" sz="2400" b="1" dirty="0" err="1">
                <a:ea typeface="黑体" pitchFamily="2" charset="-122"/>
              </a:rPr>
              <a:t>ab|a</a:t>
            </a:r>
            <a:r>
              <a:rPr lang="en-US" altLang="zh-CN" sz="2400" b="1" dirty="0">
                <a:ea typeface="黑体" pitchFamily="2" charset="-122"/>
              </a:rPr>
              <a:t>)*</a:t>
            </a:r>
            <a:endParaRPr kumimoji="0" lang="zh-CN" altLang="en-US" sz="2400" b="1" i="0" u="none" strike="noStrike" cap="none" normalizeH="0" baseline="0" dirty="0">
              <a:ln>
                <a:noFill/>
              </a:ln>
              <a:solidFill>
                <a:schemeClr val="tx1"/>
              </a:solidFill>
              <a:ea typeface="黑体" pitchFamily="2" charset="-122"/>
            </a:endParaRPr>
          </a:p>
        </p:txBody>
      </p:sp>
      <p:sp>
        <p:nvSpPr>
          <p:cNvPr id="10" name="矩形: 圆角 9">
            <a:extLst>
              <a:ext uri="{FF2B5EF4-FFF2-40B4-BE49-F238E27FC236}">
                <a16:creationId xmlns:a16="http://schemas.microsoft.com/office/drawing/2014/main" id="{5FEAEE55-AD3A-48A9-853A-AE73E7090CB5}"/>
              </a:ext>
            </a:extLst>
          </p:cNvPr>
          <p:cNvSpPr/>
          <p:nvPr/>
        </p:nvSpPr>
        <p:spPr bwMode="auto">
          <a:xfrm>
            <a:off x="6024364" y="5008084"/>
            <a:ext cx="2736304" cy="561000"/>
          </a:xfrm>
          <a:prstGeom prst="roundRect">
            <a:avLst/>
          </a:prstGeom>
          <a:noFill/>
          <a:ln w="28575" cap="flat" cmpd="sng" algn="ctr">
            <a:solidFill>
              <a:srgbClr val="9999FF"/>
            </a:solidFill>
            <a:prstDash val="solid"/>
            <a:round/>
            <a:headEnd type="none" w="med" len="med"/>
            <a:tailEnd type="none" w="med" len="med"/>
          </a:ln>
          <a:effectLst>
            <a:reflection blurRad="6350" stA="52000" endA="300" endPos="35000" dir="5400000" sy="-100000" algn="bl" rotWithShape="0"/>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20000"/>
              </a:lnSpc>
              <a:spcBef>
                <a:spcPct val="0"/>
              </a:spcBef>
              <a:spcAft>
                <a:spcPct val="0"/>
              </a:spcAft>
              <a:buClrTx/>
              <a:buSzTx/>
              <a:buFontTx/>
              <a:buNone/>
              <a:tabLst/>
            </a:pPr>
            <a:r>
              <a:rPr lang="en-US" altLang="zh-CN" sz="2400" b="1" dirty="0">
                <a:ea typeface="黑体" pitchFamily="2" charset="-122"/>
              </a:rPr>
              <a:t>(0|1)*010(0|1)*</a:t>
            </a:r>
            <a:endParaRPr kumimoji="0" lang="zh-CN" altLang="en-US" sz="2400" b="1" i="0" u="none" strike="noStrike" cap="none" normalizeH="0" baseline="0" dirty="0">
              <a:ln>
                <a:noFill/>
              </a:ln>
              <a:solidFill>
                <a:schemeClr val="tx1"/>
              </a:solidFill>
              <a:ea typeface="黑体" pitchFamily="2" charset="-122"/>
            </a:endParaRPr>
          </a:p>
        </p:txBody>
      </p:sp>
      <p:sp>
        <p:nvSpPr>
          <p:cNvPr id="11" name="矩形: 圆角 10">
            <a:extLst>
              <a:ext uri="{FF2B5EF4-FFF2-40B4-BE49-F238E27FC236}">
                <a16:creationId xmlns:a16="http://schemas.microsoft.com/office/drawing/2014/main" id="{C8F66E9F-1B97-416F-A2B9-ED2D10F3B85E}"/>
              </a:ext>
            </a:extLst>
          </p:cNvPr>
          <p:cNvSpPr/>
          <p:nvPr/>
        </p:nvSpPr>
        <p:spPr bwMode="auto">
          <a:xfrm>
            <a:off x="6876256" y="5768986"/>
            <a:ext cx="1876626" cy="561000"/>
          </a:xfrm>
          <a:prstGeom prst="roundRect">
            <a:avLst/>
          </a:prstGeom>
          <a:noFill/>
          <a:ln w="28575" cap="flat" cmpd="sng" algn="ctr">
            <a:solidFill>
              <a:srgbClr val="9999FF"/>
            </a:solidFill>
            <a:prstDash val="solid"/>
            <a:round/>
            <a:headEnd type="none" w="med" len="med"/>
            <a:tailEnd type="none" w="med" len="med"/>
          </a:ln>
          <a:effectLst>
            <a:reflection blurRad="6350" stA="52000" endA="300" endPos="35000" dir="5400000" sy="-100000" algn="bl" rotWithShape="0"/>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20000"/>
              </a:lnSpc>
              <a:spcBef>
                <a:spcPct val="0"/>
              </a:spcBef>
              <a:spcAft>
                <a:spcPct val="0"/>
              </a:spcAft>
              <a:buClrTx/>
              <a:buSzTx/>
              <a:buFontTx/>
              <a:buNone/>
              <a:tabLst/>
            </a:pPr>
            <a:r>
              <a:rPr lang="en-US" altLang="zh-CN" sz="2400" b="1" dirty="0">
                <a:ea typeface="黑体" pitchFamily="2" charset="-122"/>
              </a:rPr>
              <a:t>(0|10)*</a:t>
            </a:r>
            <a:endParaRPr kumimoji="0" lang="zh-CN" altLang="en-US" sz="2400" b="1" i="0" u="none" strike="noStrike" cap="none" normalizeH="0" baseline="0" dirty="0">
              <a:ln>
                <a:noFill/>
              </a:ln>
              <a:solidFill>
                <a:schemeClr val="tx1"/>
              </a:solidFill>
              <a:ea typeface="黑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预读</a:t>
            </a:r>
          </a:p>
        </p:txBody>
      </p:sp>
      <p:sp>
        <p:nvSpPr>
          <p:cNvPr id="3" name="内容占位符 2"/>
          <p:cNvSpPr>
            <a:spLocks noGrp="1"/>
          </p:cNvSpPr>
          <p:nvPr>
            <p:ph idx="1"/>
          </p:nvPr>
        </p:nvSpPr>
        <p:spPr>
          <a:solidFill>
            <a:schemeClr val="bg1"/>
          </a:solidFill>
          <a:ln w="28575">
            <a:solidFill>
              <a:srgbClr val="9999FF"/>
            </a:solidFill>
          </a:ln>
        </p:spPr>
        <p:txBody>
          <a:bodyPr/>
          <a:lstStyle/>
          <a:p>
            <a:pPr>
              <a:lnSpc>
                <a:spcPct val="150000"/>
              </a:lnSpc>
            </a:pPr>
            <a:r>
              <a:rPr lang="zh-CN" altLang="en-US" sz="2400" dirty="0"/>
              <a:t>在词法扫描器的处理过程中需要</a:t>
            </a:r>
            <a:r>
              <a:rPr lang="zh-CN" altLang="en-US" sz="2400" dirty="0">
                <a:solidFill>
                  <a:srgbClr val="FF0000"/>
                </a:solidFill>
              </a:rPr>
              <a:t>预读</a:t>
            </a:r>
            <a:r>
              <a:rPr lang="zh-CN" altLang="en-US" sz="2400" dirty="0"/>
              <a:t>一些字符来进行单词记号的判断。</a:t>
            </a:r>
            <a:endParaRPr lang="en-US" altLang="zh-CN" sz="2400" dirty="0"/>
          </a:p>
          <a:p>
            <a:pPr>
              <a:lnSpc>
                <a:spcPct val="150000"/>
              </a:lnSpc>
            </a:pPr>
            <a:r>
              <a:rPr lang="zh-CN" altLang="en-US" sz="2400" dirty="0"/>
              <a:t>例如：在</a:t>
            </a:r>
            <a:r>
              <a:rPr lang="en-US" altLang="zh-CN" sz="2400" dirty="0"/>
              <a:t>C</a:t>
            </a:r>
            <a:r>
              <a:rPr lang="zh-CN" altLang="en-US" sz="2400" dirty="0"/>
              <a:t>语言中如果当前读取的字符是</a:t>
            </a:r>
            <a:r>
              <a:rPr lang="en-US" altLang="zh-CN" sz="2400" dirty="0">
                <a:solidFill>
                  <a:srgbClr val="FF0000"/>
                </a:solidFill>
              </a:rPr>
              <a:t>&gt;</a:t>
            </a:r>
            <a:r>
              <a:rPr lang="zh-CN" altLang="en-US" sz="2400" dirty="0"/>
              <a:t>，那么并不能确定该输出的单词记号就是</a:t>
            </a:r>
            <a:r>
              <a:rPr lang="en-US" altLang="zh-CN" sz="2400" dirty="0">
                <a:solidFill>
                  <a:srgbClr val="FF0000"/>
                </a:solidFill>
              </a:rPr>
              <a:t>&gt;</a:t>
            </a:r>
            <a:r>
              <a:rPr lang="zh-CN" altLang="en-US" sz="2400" dirty="0"/>
              <a:t>，因为如果下一个记号是</a:t>
            </a:r>
            <a:r>
              <a:rPr lang="en-US" altLang="zh-CN" sz="2400" dirty="0">
                <a:solidFill>
                  <a:srgbClr val="FF0000"/>
                </a:solidFill>
              </a:rPr>
              <a:t>=</a:t>
            </a:r>
            <a:r>
              <a:rPr lang="zh-CN" altLang="en-US" sz="2400" dirty="0"/>
              <a:t>那么应该输出</a:t>
            </a:r>
            <a:r>
              <a:rPr lang="en-US" altLang="zh-CN" sz="2400" dirty="0">
                <a:solidFill>
                  <a:srgbClr val="FF0000"/>
                </a:solidFill>
              </a:rPr>
              <a:t>&gt;=</a:t>
            </a:r>
            <a:r>
              <a:rPr lang="zh-CN" altLang="en-US" sz="2400" dirty="0"/>
              <a:t>，如果下一个记号是</a:t>
            </a:r>
            <a:r>
              <a:rPr lang="en-US" altLang="zh-CN" sz="2400" dirty="0">
                <a:solidFill>
                  <a:srgbClr val="FF0000"/>
                </a:solidFill>
              </a:rPr>
              <a:t>3</a:t>
            </a:r>
            <a:r>
              <a:rPr lang="zh-CN" altLang="en-US" sz="2400" dirty="0"/>
              <a:t>，那么输出</a:t>
            </a:r>
            <a:r>
              <a:rPr lang="en-US" altLang="zh-CN" sz="2400" dirty="0">
                <a:solidFill>
                  <a:srgbClr val="FF0000"/>
                </a:solidFill>
              </a:rPr>
              <a:t>&gt;</a:t>
            </a:r>
            <a:r>
              <a:rPr lang="zh-CN" altLang="en-US" sz="2400" dirty="0"/>
              <a:t>，但是词法扫描器就多读了一个字符。</a:t>
            </a:r>
            <a:endParaRPr lang="en-US" altLang="zh-CN" sz="2400" dirty="0"/>
          </a:p>
          <a:p>
            <a:pPr>
              <a:lnSpc>
                <a:spcPct val="150000"/>
              </a:lnSpc>
            </a:pPr>
            <a:r>
              <a:rPr lang="zh-CN" altLang="en-US" sz="2400" dirty="0"/>
              <a:t>通用的做法是</a:t>
            </a:r>
            <a:r>
              <a:rPr lang="zh-CN" altLang="en-US" sz="2400" dirty="0">
                <a:solidFill>
                  <a:srgbClr val="FF0000"/>
                </a:solidFill>
              </a:rPr>
              <a:t>使用输入缓冲区</a:t>
            </a:r>
            <a:r>
              <a:rPr lang="zh-CN" altLang="en-US" sz="2400" dirty="0"/>
              <a:t>。词法扫描器可以从缓冲区取出字符，也可以把字符放回去。</a:t>
            </a:r>
          </a:p>
        </p:txBody>
      </p:sp>
    </p:spTree>
    <p:extLst>
      <p:ext uri="{BB962C8B-B14F-4D97-AF65-F5344CB8AC3E}">
        <p14:creationId xmlns:p14="http://schemas.microsoft.com/office/powerpoint/2010/main" val="98304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332572B4-D1BF-4DE4-A2AE-7B1DA38470E6}"/>
              </a:ext>
            </a:extLst>
          </p:cNvPr>
          <p:cNvSpPr/>
          <p:nvPr/>
        </p:nvSpPr>
        <p:spPr bwMode="auto">
          <a:xfrm>
            <a:off x="327720" y="1281199"/>
            <a:ext cx="8636768" cy="5353273"/>
          </a:xfrm>
          <a:prstGeom prst="rect">
            <a:avLst/>
          </a:prstGeom>
          <a:solidFill>
            <a:schemeClr val="bg1"/>
          </a:solidFill>
          <a:ln w="28575" cap="flat" cmpd="sng" algn="ctr">
            <a:solidFill>
              <a:srgbClr val="9999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15362" name="Rectangle 2"/>
          <p:cNvSpPr>
            <a:spLocks noGrp="1" noChangeArrowheads="1"/>
          </p:cNvSpPr>
          <p:nvPr>
            <p:ph type="title"/>
          </p:nvPr>
        </p:nvSpPr>
        <p:spPr/>
        <p:txBody>
          <a:bodyPr/>
          <a:lstStyle/>
          <a:p>
            <a:pPr eaLnBrk="1" hangingPunct="1"/>
            <a:r>
              <a:rPr lang="zh-CN" altLang="en-US" dirty="0">
                <a:latin typeface="宋体" pitchFamily="2" charset="-122"/>
              </a:rPr>
              <a:t>词法扫描器的结构</a:t>
            </a:r>
          </a:p>
        </p:txBody>
      </p:sp>
      <p:sp>
        <p:nvSpPr>
          <p:cNvPr id="15366" name="Rectangle 8"/>
          <p:cNvSpPr>
            <a:spLocks noChangeArrowheads="1"/>
          </p:cNvSpPr>
          <p:nvPr/>
        </p:nvSpPr>
        <p:spPr bwMode="auto">
          <a:xfrm>
            <a:off x="1733600" y="3867682"/>
            <a:ext cx="1562100" cy="714375"/>
          </a:xfrm>
          <a:prstGeom prst="rect">
            <a:avLst/>
          </a:prstGeom>
          <a:noFill/>
          <a:ln w="28575">
            <a:solidFill>
              <a:schemeClr val="tx1"/>
            </a:solidFill>
            <a:miter lim="800000"/>
            <a:headEnd/>
            <a:tailEnd/>
          </a:ln>
        </p:spPr>
        <p:txBody>
          <a:bodyPr/>
          <a:lstStyle/>
          <a:p>
            <a:pPr algn="ctr" eaLnBrk="0" hangingPunct="0">
              <a:lnSpc>
                <a:spcPct val="120000"/>
              </a:lnSpc>
            </a:pPr>
            <a:r>
              <a:rPr kumimoji="1" lang="zh-CN" altLang="en-US" sz="3200" b="1" dirty="0">
                <a:latin typeface="Times New Roman" pitchFamily="18" charset="0"/>
              </a:rPr>
              <a:t>扫描器</a:t>
            </a:r>
            <a:endParaRPr kumimoji="1" lang="zh-CN" altLang="en-US" sz="2400" b="1" dirty="0">
              <a:latin typeface="Times New Roman" pitchFamily="18" charset="0"/>
            </a:endParaRPr>
          </a:p>
        </p:txBody>
      </p:sp>
      <p:sp>
        <p:nvSpPr>
          <p:cNvPr id="19468" name="Line 12"/>
          <p:cNvSpPr>
            <a:spLocks noChangeShapeType="1"/>
          </p:cNvSpPr>
          <p:nvPr/>
        </p:nvSpPr>
        <p:spPr bwMode="auto">
          <a:xfrm>
            <a:off x="4983088" y="3212976"/>
            <a:ext cx="0" cy="654706"/>
          </a:xfrm>
          <a:prstGeom prst="line">
            <a:avLst/>
          </a:prstGeom>
          <a:noFill/>
          <a:ln w="28575">
            <a:solidFill>
              <a:schemeClr val="tx1"/>
            </a:solidFill>
            <a:prstDash val="solid"/>
            <a:round/>
            <a:headEnd/>
            <a:tailEnd type="stealth" w="lg" len="lg"/>
          </a:ln>
        </p:spPr>
        <p:txBody>
          <a:bodyPr/>
          <a:lstStyle/>
          <a:p>
            <a:endParaRPr lang="zh-CN" altLang="en-US"/>
          </a:p>
        </p:txBody>
      </p:sp>
      <p:sp>
        <p:nvSpPr>
          <p:cNvPr id="19472" name="Line 16"/>
          <p:cNvSpPr>
            <a:spLocks noChangeShapeType="1"/>
          </p:cNvSpPr>
          <p:nvPr/>
        </p:nvSpPr>
        <p:spPr bwMode="auto">
          <a:xfrm flipV="1">
            <a:off x="3314750" y="4077418"/>
            <a:ext cx="609600" cy="12576"/>
          </a:xfrm>
          <a:prstGeom prst="line">
            <a:avLst/>
          </a:prstGeom>
          <a:noFill/>
          <a:ln w="28575">
            <a:solidFill>
              <a:schemeClr val="tx1"/>
            </a:solidFill>
            <a:prstDash val="solid"/>
            <a:round/>
            <a:headEnd/>
            <a:tailEnd type="stealth" w="lg" len="lg"/>
          </a:ln>
        </p:spPr>
        <p:txBody>
          <a:bodyPr/>
          <a:lstStyle/>
          <a:p>
            <a:endParaRPr lang="zh-CN" altLang="en-US"/>
          </a:p>
        </p:txBody>
      </p:sp>
      <p:sp>
        <p:nvSpPr>
          <p:cNvPr id="15372" name="Rectangle 17"/>
          <p:cNvSpPr>
            <a:spLocks noChangeArrowheads="1"/>
          </p:cNvSpPr>
          <p:nvPr/>
        </p:nvSpPr>
        <p:spPr bwMode="auto">
          <a:xfrm>
            <a:off x="3943400" y="3867682"/>
            <a:ext cx="2362200" cy="685800"/>
          </a:xfrm>
          <a:prstGeom prst="rect">
            <a:avLst/>
          </a:prstGeom>
          <a:noFill/>
          <a:ln w="28575">
            <a:solidFill>
              <a:schemeClr val="tx1"/>
            </a:solidFill>
            <a:miter lim="800000"/>
            <a:headEnd/>
            <a:tailEnd/>
          </a:ln>
        </p:spPr>
        <p:txBody>
          <a:bodyPr/>
          <a:lstStyle/>
          <a:p>
            <a:pPr algn="just" eaLnBrk="0" hangingPunct="0"/>
            <a:r>
              <a:rPr kumimoji="1" lang="zh-CN" altLang="en-US" sz="3200" b="1" dirty="0">
                <a:latin typeface="宋体" pitchFamily="2" charset="-122"/>
              </a:rPr>
              <a:t>扫描缓冲区</a:t>
            </a:r>
            <a:endParaRPr kumimoji="1" lang="zh-CN" altLang="en-US" sz="2400" b="1" dirty="0">
              <a:latin typeface="宋体" pitchFamily="2" charset="-122"/>
            </a:endParaRPr>
          </a:p>
        </p:txBody>
      </p:sp>
      <p:sp>
        <p:nvSpPr>
          <p:cNvPr id="19476" name="Line 20"/>
          <p:cNvSpPr>
            <a:spLocks noChangeShapeType="1"/>
          </p:cNvSpPr>
          <p:nvPr/>
        </p:nvSpPr>
        <p:spPr bwMode="auto">
          <a:xfrm>
            <a:off x="2648000" y="4629682"/>
            <a:ext cx="0" cy="573088"/>
          </a:xfrm>
          <a:prstGeom prst="line">
            <a:avLst/>
          </a:prstGeom>
          <a:noFill/>
          <a:ln w="28575">
            <a:solidFill>
              <a:schemeClr val="tx1"/>
            </a:solidFill>
            <a:round/>
            <a:headEnd/>
            <a:tailEnd type="stealth" w="lg" len="lg"/>
          </a:ln>
        </p:spPr>
        <p:txBody>
          <a:bodyPr/>
          <a:lstStyle/>
          <a:p>
            <a:endParaRPr lang="zh-CN" altLang="en-US"/>
          </a:p>
        </p:txBody>
      </p:sp>
      <p:sp>
        <p:nvSpPr>
          <p:cNvPr id="19478" name="Rectangle 22"/>
          <p:cNvSpPr>
            <a:spLocks noChangeArrowheads="1"/>
          </p:cNvSpPr>
          <p:nvPr/>
        </p:nvSpPr>
        <p:spPr bwMode="auto">
          <a:xfrm>
            <a:off x="1886000" y="5163082"/>
            <a:ext cx="1752600" cy="533400"/>
          </a:xfrm>
          <a:prstGeom prst="rect">
            <a:avLst/>
          </a:prstGeom>
          <a:noFill/>
          <a:ln w="12700" cap="sq">
            <a:noFill/>
            <a:miter lim="800000"/>
            <a:headEnd/>
            <a:tailEnd type="none" w="lg" len="lg"/>
          </a:ln>
        </p:spPr>
        <p:txBody>
          <a:bodyPr wrap="none" lIns="90000" tIns="46800" rIns="90000" bIns="46800" anchor="ctr"/>
          <a:lstStyle/>
          <a:p>
            <a:pPr algn="ctr"/>
            <a:r>
              <a:rPr kumimoji="1" lang="zh-CN" altLang="en-US" sz="3200" b="1" dirty="0">
                <a:latin typeface="Times New Roman" pitchFamily="18" charset="0"/>
              </a:rPr>
              <a:t>单词记号</a:t>
            </a:r>
          </a:p>
        </p:txBody>
      </p:sp>
      <p:sp>
        <p:nvSpPr>
          <p:cNvPr id="19479" name="Rectangle 23"/>
          <p:cNvSpPr>
            <a:spLocks noChangeArrowheads="1"/>
          </p:cNvSpPr>
          <p:nvPr/>
        </p:nvSpPr>
        <p:spPr bwMode="auto">
          <a:xfrm>
            <a:off x="5425498" y="2049800"/>
            <a:ext cx="1219200" cy="533400"/>
          </a:xfrm>
          <a:prstGeom prst="rect">
            <a:avLst/>
          </a:prstGeom>
          <a:noFill/>
          <a:ln w="12700" cap="sq">
            <a:noFill/>
            <a:miter lim="800000"/>
            <a:headEnd/>
            <a:tailEnd type="none" w="lg" len="lg"/>
          </a:ln>
        </p:spPr>
        <p:txBody>
          <a:bodyPr wrap="none" lIns="90000" tIns="46800" rIns="90000" bIns="46800" anchor="ctr"/>
          <a:lstStyle/>
          <a:p>
            <a:pPr algn="ctr"/>
            <a:r>
              <a:rPr kumimoji="1" lang="zh-CN" altLang="en-US" sz="3200" b="1" dirty="0">
                <a:latin typeface="Times New Roman" pitchFamily="18" charset="0"/>
              </a:rPr>
              <a:t>输入</a:t>
            </a:r>
          </a:p>
        </p:txBody>
      </p:sp>
      <p:sp>
        <p:nvSpPr>
          <p:cNvPr id="19483" name="Line 27"/>
          <p:cNvSpPr>
            <a:spLocks noChangeShapeType="1"/>
          </p:cNvSpPr>
          <p:nvPr/>
        </p:nvSpPr>
        <p:spPr bwMode="auto">
          <a:xfrm flipH="1">
            <a:off x="3314750" y="4365104"/>
            <a:ext cx="609600" cy="0"/>
          </a:xfrm>
          <a:prstGeom prst="line">
            <a:avLst/>
          </a:prstGeom>
          <a:noFill/>
          <a:ln w="28575">
            <a:solidFill>
              <a:schemeClr val="tx1"/>
            </a:solidFill>
            <a:prstDash val="solid"/>
            <a:round/>
            <a:headEnd/>
            <a:tailEnd type="stealth" w="lg" len="lg"/>
          </a:ln>
        </p:spPr>
        <p:txBody>
          <a:bodyPr wrap="none" lIns="90000" tIns="46800" rIns="90000" bIns="46800" anchor="ctr"/>
          <a:lstStyle/>
          <a:p>
            <a:endParaRPr lang="zh-CN" altLang="en-US"/>
          </a:p>
        </p:txBody>
      </p:sp>
      <p:grpSp>
        <p:nvGrpSpPr>
          <p:cNvPr id="15380" name="Group 36"/>
          <p:cNvGrpSpPr>
            <a:grpSpLocks/>
          </p:cNvGrpSpPr>
          <p:nvPr/>
        </p:nvGrpSpPr>
        <p:grpSpPr bwMode="auto">
          <a:xfrm>
            <a:off x="4422068" y="1916832"/>
            <a:ext cx="1122040" cy="1296144"/>
            <a:chOff x="2640" y="1056"/>
            <a:chExt cx="432" cy="528"/>
          </a:xfrm>
        </p:grpSpPr>
        <p:sp>
          <p:nvSpPr>
            <p:cNvPr id="15381" name="AutoShape 30"/>
            <p:cNvSpPr>
              <a:spLocks noChangeArrowheads="1"/>
            </p:cNvSpPr>
            <p:nvPr/>
          </p:nvSpPr>
          <p:spPr bwMode="auto">
            <a:xfrm>
              <a:off x="2640" y="1056"/>
              <a:ext cx="432" cy="528"/>
            </a:xfrm>
            <a:prstGeom prst="foldedCorner">
              <a:avLst>
                <a:gd name="adj" fmla="val 26389"/>
              </a:avLst>
            </a:prstGeom>
            <a:solidFill>
              <a:srgbClr val="FFFFCC"/>
            </a:solidFill>
            <a:ln w="19050">
              <a:solidFill>
                <a:schemeClr val="tx1"/>
              </a:solidFill>
              <a:round/>
              <a:headEnd/>
              <a:tailEnd type="none" w="lg" len="lg"/>
            </a:ln>
          </p:spPr>
          <p:txBody>
            <a:bodyPr wrap="none" anchor="ctr"/>
            <a:lstStyle/>
            <a:p>
              <a:endParaRPr lang="zh-CN" altLang="en-US"/>
            </a:p>
          </p:txBody>
        </p:sp>
        <p:sp>
          <p:nvSpPr>
            <p:cNvPr id="15382" name="Line 31"/>
            <p:cNvSpPr>
              <a:spLocks noChangeShapeType="1"/>
            </p:cNvSpPr>
            <p:nvPr/>
          </p:nvSpPr>
          <p:spPr bwMode="auto">
            <a:xfrm>
              <a:off x="2736" y="1152"/>
              <a:ext cx="240" cy="0"/>
            </a:xfrm>
            <a:prstGeom prst="line">
              <a:avLst/>
            </a:prstGeom>
            <a:noFill/>
            <a:ln w="19050">
              <a:solidFill>
                <a:schemeClr val="tx1"/>
              </a:solidFill>
              <a:round/>
              <a:headEnd/>
              <a:tailEnd type="none" w="lg" len="lg"/>
            </a:ln>
          </p:spPr>
          <p:txBody>
            <a:bodyPr wrap="none" anchor="ctr"/>
            <a:lstStyle/>
            <a:p>
              <a:endParaRPr lang="zh-CN" altLang="en-US"/>
            </a:p>
          </p:txBody>
        </p:sp>
        <p:sp>
          <p:nvSpPr>
            <p:cNvPr id="15383" name="Line 32"/>
            <p:cNvSpPr>
              <a:spLocks noChangeShapeType="1"/>
            </p:cNvSpPr>
            <p:nvPr/>
          </p:nvSpPr>
          <p:spPr bwMode="auto">
            <a:xfrm>
              <a:off x="2736" y="1200"/>
              <a:ext cx="240" cy="0"/>
            </a:xfrm>
            <a:prstGeom prst="line">
              <a:avLst/>
            </a:prstGeom>
            <a:noFill/>
            <a:ln w="19050">
              <a:solidFill>
                <a:schemeClr val="tx1"/>
              </a:solidFill>
              <a:round/>
              <a:headEnd/>
              <a:tailEnd type="none" w="lg" len="lg"/>
            </a:ln>
          </p:spPr>
          <p:txBody>
            <a:bodyPr wrap="none" anchor="ctr"/>
            <a:lstStyle/>
            <a:p>
              <a:endParaRPr lang="zh-CN" altLang="en-US"/>
            </a:p>
          </p:txBody>
        </p:sp>
        <p:sp>
          <p:nvSpPr>
            <p:cNvPr id="15384" name="Line 33"/>
            <p:cNvSpPr>
              <a:spLocks noChangeShapeType="1"/>
            </p:cNvSpPr>
            <p:nvPr/>
          </p:nvSpPr>
          <p:spPr bwMode="auto">
            <a:xfrm>
              <a:off x="2736" y="1248"/>
              <a:ext cx="240" cy="0"/>
            </a:xfrm>
            <a:prstGeom prst="line">
              <a:avLst/>
            </a:prstGeom>
            <a:noFill/>
            <a:ln w="19050">
              <a:solidFill>
                <a:schemeClr val="tx1"/>
              </a:solidFill>
              <a:round/>
              <a:headEnd/>
              <a:tailEnd type="none" w="lg" len="lg"/>
            </a:ln>
          </p:spPr>
          <p:txBody>
            <a:bodyPr wrap="none" anchor="ctr"/>
            <a:lstStyle/>
            <a:p>
              <a:endParaRPr lang="zh-CN" altLang="en-US"/>
            </a:p>
          </p:txBody>
        </p:sp>
        <p:sp>
          <p:nvSpPr>
            <p:cNvPr id="15385" name="Line 34"/>
            <p:cNvSpPr>
              <a:spLocks noChangeShapeType="1"/>
            </p:cNvSpPr>
            <p:nvPr/>
          </p:nvSpPr>
          <p:spPr bwMode="auto">
            <a:xfrm>
              <a:off x="2736" y="1296"/>
              <a:ext cx="240" cy="0"/>
            </a:xfrm>
            <a:prstGeom prst="line">
              <a:avLst/>
            </a:prstGeom>
            <a:noFill/>
            <a:ln w="19050">
              <a:solidFill>
                <a:schemeClr val="tx1"/>
              </a:solidFill>
              <a:round/>
              <a:headEnd/>
              <a:tailEnd type="none" w="lg" len="lg"/>
            </a:ln>
          </p:spPr>
          <p:txBody>
            <a:bodyPr wrap="none" anchor="ctr"/>
            <a:lstStyle/>
            <a:p>
              <a:endParaRPr lang="zh-CN" altLang="en-US"/>
            </a:p>
          </p:txBody>
        </p:sp>
        <p:sp>
          <p:nvSpPr>
            <p:cNvPr id="15386" name="Line 35"/>
            <p:cNvSpPr>
              <a:spLocks noChangeShapeType="1"/>
            </p:cNvSpPr>
            <p:nvPr/>
          </p:nvSpPr>
          <p:spPr bwMode="auto">
            <a:xfrm>
              <a:off x="2736" y="1392"/>
              <a:ext cx="240" cy="0"/>
            </a:xfrm>
            <a:prstGeom prst="line">
              <a:avLst/>
            </a:prstGeom>
            <a:noFill/>
            <a:ln w="19050">
              <a:solidFill>
                <a:schemeClr val="tx1"/>
              </a:solidFill>
              <a:round/>
              <a:headEnd/>
              <a:tailEnd type="none" w="lg" len="lg"/>
            </a:ln>
          </p:spPr>
          <p:txBody>
            <a:bodyPr wrap="none" anchor="ctr"/>
            <a:lstStyle/>
            <a:p>
              <a:endParaRPr lang="zh-CN" altLang="en-US"/>
            </a:p>
          </p:txBody>
        </p:sp>
      </p:grpSp>
      <p:sp>
        <p:nvSpPr>
          <p:cNvPr id="2" name="文本框 1"/>
          <p:cNvSpPr txBox="1"/>
          <p:nvPr/>
        </p:nvSpPr>
        <p:spPr>
          <a:xfrm>
            <a:off x="2909538" y="2162245"/>
            <a:ext cx="1696506" cy="461665"/>
          </a:xfrm>
          <a:prstGeom prst="rect">
            <a:avLst/>
          </a:prstGeom>
          <a:solidFill>
            <a:schemeClr val="bg1"/>
          </a:solidFill>
          <a:ln w="28575">
            <a:solidFill>
              <a:srgbClr val="FF0000"/>
            </a:solidFill>
          </a:ln>
        </p:spPr>
        <p:txBody>
          <a:bodyPr wrap="square" rtlCol="0">
            <a:spAutoFit/>
          </a:bodyPr>
          <a:lstStyle/>
          <a:p>
            <a:r>
              <a:rPr lang="en-US" altLang="zh-CN" sz="2400" b="1" dirty="0"/>
              <a:t>count+</a:t>
            </a:r>
            <a:endParaRPr lang="zh-CN" altLang="en-US" sz="2400" b="1" dirty="0"/>
          </a:p>
        </p:txBody>
      </p:sp>
      <p:sp>
        <p:nvSpPr>
          <p:cNvPr id="30" name="文本框 29"/>
          <p:cNvSpPr txBox="1"/>
          <p:nvPr/>
        </p:nvSpPr>
        <p:spPr>
          <a:xfrm>
            <a:off x="1400657" y="3979748"/>
            <a:ext cx="462136" cy="461665"/>
          </a:xfrm>
          <a:prstGeom prst="rect">
            <a:avLst/>
          </a:prstGeom>
          <a:solidFill>
            <a:schemeClr val="bg1"/>
          </a:solidFill>
          <a:ln w="28575">
            <a:solidFill>
              <a:srgbClr val="FF0000"/>
            </a:solidFill>
          </a:ln>
        </p:spPr>
        <p:txBody>
          <a:bodyPr wrap="square" rtlCol="0">
            <a:spAutoFit/>
          </a:bodyPr>
          <a:lstStyle/>
          <a:p>
            <a:pPr algn="ctr"/>
            <a:r>
              <a:rPr lang="en-US" altLang="zh-CN" sz="2400" b="1" dirty="0"/>
              <a:t>+</a:t>
            </a:r>
            <a:endParaRPr lang="zh-CN" altLang="en-US" sz="2400" b="1" dirty="0"/>
          </a:p>
        </p:txBody>
      </p:sp>
      <p:sp>
        <p:nvSpPr>
          <p:cNvPr id="31" name="文本框 30"/>
          <p:cNvSpPr txBox="1"/>
          <p:nvPr/>
        </p:nvSpPr>
        <p:spPr>
          <a:xfrm>
            <a:off x="6229344" y="3548157"/>
            <a:ext cx="1115944" cy="461665"/>
          </a:xfrm>
          <a:prstGeom prst="rect">
            <a:avLst/>
          </a:prstGeom>
          <a:solidFill>
            <a:schemeClr val="bg1"/>
          </a:solidFill>
          <a:ln w="28575">
            <a:solidFill>
              <a:srgbClr val="FF0000"/>
            </a:solidFill>
          </a:ln>
        </p:spPr>
        <p:txBody>
          <a:bodyPr wrap="square" rtlCol="0">
            <a:spAutoFit/>
          </a:bodyPr>
          <a:lstStyle/>
          <a:p>
            <a:r>
              <a:rPr lang="en-US" altLang="zh-CN" sz="2400" b="1" dirty="0"/>
              <a:t>+;</a:t>
            </a:r>
            <a:endParaRPr lang="zh-CN" altLang="en-US" sz="2400" b="1" dirty="0"/>
          </a:p>
        </p:txBody>
      </p:sp>
      <p:cxnSp>
        <p:nvCxnSpPr>
          <p:cNvPr id="4" name="直接箭头连接符 3"/>
          <p:cNvCxnSpPr/>
          <p:nvPr/>
        </p:nvCxnSpPr>
        <p:spPr bwMode="auto">
          <a:xfrm flipV="1">
            <a:off x="3937756" y="2623910"/>
            <a:ext cx="0" cy="378534"/>
          </a:xfrm>
          <a:prstGeom prst="straightConnector1">
            <a:avLst/>
          </a:prstGeom>
          <a:solidFill>
            <a:schemeClr val="accent1"/>
          </a:solidFill>
          <a:ln w="28575" cap="flat" cmpd="sng" algn="ctr">
            <a:solidFill>
              <a:srgbClr val="0000CC"/>
            </a:solidFill>
            <a:prstDash val="solid"/>
            <a:round/>
            <a:headEnd type="none" w="med" len="med"/>
            <a:tailEnd type="triangle"/>
          </a:ln>
          <a:effectLst>
            <a:prstShdw prst="shdw12">
              <a:schemeClr val="bg2">
                <a:alpha val="50000"/>
              </a:schemeClr>
            </a:prstShdw>
          </a:effectLst>
        </p:spPr>
      </p:cxnSp>
      <p:sp>
        <p:nvSpPr>
          <p:cNvPr id="35" name="文本框 34"/>
          <p:cNvSpPr txBox="1"/>
          <p:nvPr/>
        </p:nvSpPr>
        <p:spPr>
          <a:xfrm>
            <a:off x="6241802" y="4317875"/>
            <a:ext cx="1147211" cy="461665"/>
          </a:xfrm>
          <a:prstGeom prst="rect">
            <a:avLst/>
          </a:prstGeom>
          <a:solidFill>
            <a:schemeClr val="bg1"/>
          </a:solidFill>
          <a:ln w="28575">
            <a:solidFill>
              <a:srgbClr val="FF0000"/>
            </a:solidFill>
          </a:ln>
        </p:spPr>
        <p:txBody>
          <a:bodyPr wrap="square" rtlCol="0">
            <a:spAutoFit/>
          </a:bodyPr>
          <a:lstStyle/>
          <a:p>
            <a:r>
              <a:rPr lang="en-US" altLang="zh-CN" sz="2400" b="1" dirty="0"/>
              <a:t>=51;</a:t>
            </a:r>
            <a:endParaRPr lang="zh-CN" altLang="en-US" sz="2400" b="1" dirty="0"/>
          </a:p>
        </p:txBody>
      </p:sp>
      <p:sp>
        <p:nvSpPr>
          <p:cNvPr id="36" name="文本框 35"/>
          <p:cNvSpPr txBox="1"/>
          <p:nvPr/>
        </p:nvSpPr>
        <p:spPr>
          <a:xfrm>
            <a:off x="4606044" y="4460848"/>
            <a:ext cx="1176219" cy="461665"/>
          </a:xfrm>
          <a:prstGeom prst="rect">
            <a:avLst/>
          </a:prstGeom>
          <a:solidFill>
            <a:schemeClr val="bg1"/>
          </a:solidFill>
          <a:ln w="28575">
            <a:solidFill>
              <a:srgbClr val="FF0000"/>
            </a:solidFill>
          </a:ln>
        </p:spPr>
        <p:txBody>
          <a:bodyPr wrap="square" rtlCol="0">
            <a:spAutoFit/>
          </a:bodyPr>
          <a:lstStyle/>
          <a:p>
            <a:r>
              <a:rPr lang="en-US" altLang="zh-CN" sz="2400" b="1" dirty="0"/>
              <a:t>   12</a:t>
            </a:r>
            <a:endParaRPr lang="zh-CN" altLang="en-US" sz="2400" b="1" dirty="0"/>
          </a:p>
        </p:txBody>
      </p:sp>
      <p:sp>
        <p:nvSpPr>
          <p:cNvPr id="37" name="文本框 36"/>
          <p:cNvSpPr txBox="1"/>
          <p:nvPr/>
        </p:nvSpPr>
        <p:spPr>
          <a:xfrm>
            <a:off x="4429942" y="4460847"/>
            <a:ext cx="441773" cy="461665"/>
          </a:xfrm>
          <a:prstGeom prst="rect">
            <a:avLst/>
          </a:prstGeom>
          <a:solidFill>
            <a:schemeClr val="bg1"/>
          </a:solidFill>
          <a:ln w="28575">
            <a:solidFill>
              <a:srgbClr val="FF0000"/>
            </a:solidFill>
          </a:ln>
        </p:spPr>
        <p:txBody>
          <a:bodyPr wrap="square" rtlCol="0">
            <a:spAutoFit/>
          </a:bodyPr>
          <a:lstStyle/>
          <a:p>
            <a:pPr algn="ctr"/>
            <a:r>
              <a:rPr lang="en-US" altLang="zh-CN" sz="2400" b="1" dirty="0"/>
              <a:t>3</a:t>
            </a:r>
            <a:endParaRPr lang="zh-CN" altLang="en-US" sz="2400" b="1" dirty="0"/>
          </a:p>
        </p:txBody>
      </p:sp>
    </p:spTree>
    <p:extLst>
      <p:ext uri="{BB962C8B-B14F-4D97-AF65-F5344CB8AC3E}">
        <p14:creationId xmlns:p14="http://schemas.microsoft.com/office/powerpoint/2010/main" val="176665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7" presetClass="path" presetSubtype="0" accel="50000" decel="50000" fill="hold" grpId="2" nodeType="clickEffect">
                                  <p:stCondLst>
                                    <p:cond delay="0"/>
                                  </p:stCondLst>
                                  <p:childTnLst>
                                    <p:animMotion origin="layout" path="M -5.55556E-7 2.22222E-6 L -0.04757 0.04259 C -0.05764 0.05231 -0.0724 0.05764 -0.08802 0.05764 C -0.10573 0.05764 -0.11979 0.05231 -0.12986 0.04259 L -0.17726 2.22222E-6 " pathEditMode="relative" rAng="0" ptsTypes="AAAAA">
                                      <p:cBhvr>
                                        <p:cTn id="30" dur="2000" fill="hold"/>
                                        <p:tgtEl>
                                          <p:spTgt spid="37"/>
                                        </p:tgtEl>
                                        <p:attrNameLst>
                                          <p:attrName>ppt_x</p:attrName>
                                          <p:attrName>ppt_y</p:attrName>
                                        </p:attrNameLst>
                                      </p:cBhvr>
                                      <p:rCtr x="-8872" y="2870"/>
                                    </p:animMotion>
                                  </p:childTnLst>
                                </p:cTn>
                              </p:par>
                            </p:childTnLst>
                          </p:cTn>
                        </p:par>
                      </p:childTnLst>
                    </p:cTn>
                  </p:par>
                  <p:par>
                    <p:cTn id="31" fill="hold">
                      <p:stCondLst>
                        <p:cond delay="indefinite"/>
                      </p:stCondLst>
                      <p:childTnLst>
                        <p:par>
                          <p:cTn id="32" fill="hold">
                            <p:stCondLst>
                              <p:cond delay="0"/>
                            </p:stCondLst>
                            <p:childTnLst>
                              <p:par>
                                <p:cTn id="33" presetID="37" presetClass="path" presetSubtype="0" accel="50000" decel="50000" fill="hold" grpId="3" nodeType="clickEffect">
                                  <p:stCondLst>
                                    <p:cond delay="0"/>
                                  </p:stCondLst>
                                  <p:childTnLst>
                                    <p:animMotion origin="layout" path="M -0.17726 2.22222E-6 L -0.12934 0.04004 C -0.11927 0.04907 -0.10434 0.05393 -0.08871 0.05393 C -0.07083 0.05393 -0.0566 0.04907 -0.04653 0.04004 L 0.00156 2.22222E-6 " pathEditMode="relative" rAng="0" ptsTypes="AAAAA">
                                      <p:cBhvr>
                                        <p:cTn id="34" dur="2000" fill="hold"/>
                                        <p:tgtEl>
                                          <p:spTgt spid="37"/>
                                        </p:tgtEl>
                                        <p:attrNameLst>
                                          <p:attrName>ppt_x</p:attrName>
                                          <p:attrName>ppt_y</p:attrName>
                                        </p:attrNameLst>
                                      </p:cBhvr>
                                      <p:rCtr x="8941" y="2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0" grpId="0" animBg="1"/>
      <p:bldP spid="31" grpId="0" animBg="1"/>
      <p:bldP spid="35" grpId="0" animBg="1"/>
      <p:bldP spid="36" grpId="0" animBg="1"/>
      <p:bldP spid="37" grpId="1" animBg="1"/>
      <p:bldP spid="37" grpId="2" animBg="1"/>
      <p:bldP spid="37" grpId="3"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单词记号的表示形式</a:t>
            </a:r>
          </a:p>
        </p:txBody>
      </p:sp>
      <p:sp>
        <p:nvSpPr>
          <p:cNvPr id="11267" name="Rectangle 3"/>
          <p:cNvSpPr>
            <a:spLocks noGrp="1" noChangeArrowheads="1"/>
          </p:cNvSpPr>
          <p:nvPr>
            <p:ph idx="1"/>
          </p:nvPr>
        </p:nvSpPr>
        <p:spPr>
          <a:solidFill>
            <a:schemeClr val="bg1"/>
          </a:solidFill>
          <a:ln w="28575">
            <a:solidFill>
              <a:srgbClr val="9999FF"/>
            </a:solidFill>
          </a:ln>
        </p:spPr>
        <p:txBody>
          <a:bodyPr/>
          <a:lstStyle/>
          <a:p>
            <a:pPr eaLnBrk="1" hangingPunct="1">
              <a:lnSpc>
                <a:spcPct val="150000"/>
              </a:lnSpc>
            </a:pPr>
            <a:r>
              <a:rPr lang="zh-CN" altLang="en-US" dirty="0"/>
              <a:t>常见的单词符号的表示形式</a:t>
            </a:r>
            <a:r>
              <a:rPr lang="en-US" altLang="zh-CN" dirty="0"/>
              <a:t>:</a:t>
            </a:r>
          </a:p>
          <a:p>
            <a:pPr eaLnBrk="1" hangingPunct="1">
              <a:lnSpc>
                <a:spcPct val="150000"/>
              </a:lnSpc>
              <a:buNone/>
            </a:pPr>
            <a:r>
              <a:rPr lang="zh-CN" altLang="en-US" dirty="0"/>
              <a:t>           （</a:t>
            </a:r>
            <a:r>
              <a:rPr lang="zh-CN" altLang="en-US" dirty="0">
                <a:solidFill>
                  <a:srgbClr val="FF0000"/>
                </a:solidFill>
              </a:rPr>
              <a:t>单词种别</a:t>
            </a:r>
            <a:r>
              <a:rPr lang="zh-CN" altLang="en-US" dirty="0"/>
              <a:t>，</a:t>
            </a:r>
            <a:r>
              <a:rPr lang="zh-CN" altLang="en-US" dirty="0">
                <a:solidFill>
                  <a:srgbClr val="FF0000"/>
                </a:solidFill>
              </a:rPr>
              <a:t>单词自身的值</a:t>
            </a:r>
            <a:r>
              <a:rPr lang="zh-CN" altLang="en-US" dirty="0"/>
              <a:t>）</a:t>
            </a:r>
            <a:endParaRPr lang="en-US" altLang="zh-CN" dirty="0"/>
          </a:p>
          <a:p>
            <a:pPr eaLnBrk="1" hangingPunct="1">
              <a:lnSpc>
                <a:spcPct val="150000"/>
              </a:lnSpc>
            </a:pPr>
            <a:r>
              <a:rPr lang="zh-CN" altLang="en-US" dirty="0"/>
              <a:t>单词种别通常用整数编码表示（枚举）。</a:t>
            </a:r>
            <a:endParaRPr lang="en-US" altLang="zh-CN" dirty="0"/>
          </a:p>
          <a:p>
            <a:pPr eaLnBrk="1" hangingPunct="1">
              <a:lnSpc>
                <a:spcPct val="150000"/>
              </a:lnSpc>
            </a:pPr>
            <a:r>
              <a:rPr lang="zh-CN" altLang="en-US" dirty="0">
                <a:latin typeface="宋体" pitchFamily="2" charset="-122"/>
              </a:rPr>
              <a:t>若一个种别只有一个单词符号，则种别编码就代表该单词符号。</a:t>
            </a:r>
            <a:endParaRPr lang="en-US" altLang="zh-CN" dirty="0">
              <a:latin typeface="宋体" pitchFamily="2" charset="-122"/>
            </a:endParaRPr>
          </a:p>
          <a:p>
            <a:pPr eaLnBrk="1" hangingPunct="1">
              <a:lnSpc>
                <a:spcPct val="150000"/>
              </a:lnSpc>
            </a:pPr>
            <a:r>
              <a:rPr lang="zh-CN" altLang="en-US" dirty="0">
                <a:latin typeface="宋体" pitchFamily="2" charset="-122"/>
              </a:rPr>
              <a:t>一般关键字、运算符和界符都是一符一种。</a:t>
            </a:r>
          </a:p>
          <a:p>
            <a:pPr eaLnBrk="1" hangingPunct="1">
              <a:lnSpc>
                <a:spcPct val="150000"/>
              </a:lnSpc>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anim calcmode="lin" valueType="num">
                                      <p:cBhvr additive="base">
                                        <p:cTn id="7" dur="5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67">
                                            <p:txEl>
                                              <p:pRg st="3" end="3"/>
                                            </p:txEl>
                                          </p:spTgt>
                                        </p:tgtEl>
                                        <p:attrNameLst>
                                          <p:attrName>style.visibility</p:attrName>
                                        </p:attrNameLst>
                                      </p:cBhvr>
                                      <p:to>
                                        <p:strVal val="visible"/>
                                      </p:to>
                                    </p:set>
                                    <p:anim calcmode="lin" valueType="num">
                                      <p:cBhvr additive="base">
                                        <p:cTn id="13" dur="5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267">
                                            <p:txEl>
                                              <p:pRg st="4" end="4"/>
                                            </p:txEl>
                                          </p:spTgt>
                                        </p:tgtEl>
                                        <p:attrNameLst>
                                          <p:attrName>style.visibility</p:attrName>
                                        </p:attrNameLst>
                                      </p:cBhvr>
                                      <p:to>
                                        <p:strVal val="visible"/>
                                      </p:to>
                                    </p:set>
                                    <p:anim calcmode="lin" valueType="num">
                                      <p:cBhvr additive="base">
                                        <p:cTn id="19" dur="5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单词记号的表示形式</a:t>
            </a:r>
          </a:p>
        </p:txBody>
      </p:sp>
      <p:sp>
        <p:nvSpPr>
          <p:cNvPr id="11267" name="Rectangle 3"/>
          <p:cNvSpPr>
            <a:spLocks noGrp="1" noChangeArrowheads="1"/>
          </p:cNvSpPr>
          <p:nvPr>
            <p:ph idx="1"/>
          </p:nvPr>
        </p:nvSpPr>
        <p:spPr>
          <a:solidFill>
            <a:schemeClr val="bg1"/>
          </a:solidFill>
          <a:ln w="28575">
            <a:solidFill>
              <a:srgbClr val="9999FF"/>
            </a:solidFill>
          </a:ln>
        </p:spPr>
        <p:txBody>
          <a:bodyPr/>
          <a:lstStyle/>
          <a:p>
            <a:pPr eaLnBrk="1" hangingPunct="1">
              <a:lnSpc>
                <a:spcPct val="150000"/>
              </a:lnSpc>
            </a:pPr>
            <a:r>
              <a:rPr lang="zh-CN" altLang="en-US" dirty="0">
                <a:latin typeface="宋体" pitchFamily="2" charset="-122"/>
              </a:rPr>
              <a:t>若一个种别有多个单词符号，则对于每个单词符号，给出种别编码和自身的值。</a:t>
            </a:r>
          </a:p>
          <a:p>
            <a:pPr lvl="1" eaLnBrk="1" hangingPunct="1">
              <a:lnSpc>
                <a:spcPct val="150000"/>
              </a:lnSpc>
            </a:pPr>
            <a:r>
              <a:rPr lang="zh-CN" altLang="en-US" dirty="0">
                <a:solidFill>
                  <a:srgbClr val="FF0000"/>
                </a:solidFill>
                <a:latin typeface="宋体" pitchFamily="2" charset="-122"/>
              </a:rPr>
              <a:t>标识符</a:t>
            </a:r>
            <a:r>
              <a:rPr lang="zh-CN" altLang="en-US" dirty="0">
                <a:latin typeface="宋体" pitchFamily="2" charset="-122"/>
              </a:rPr>
              <a:t>单列一种；标识符自身的值表示成按机器字节划分的内部码。</a:t>
            </a:r>
          </a:p>
          <a:p>
            <a:pPr lvl="1" eaLnBrk="1" hangingPunct="1">
              <a:lnSpc>
                <a:spcPct val="150000"/>
              </a:lnSpc>
            </a:pPr>
            <a:r>
              <a:rPr lang="zh-CN" altLang="en-US" dirty="0">
                <a:solidFill>
                  <a:srgbClr val="FF0000"/>
                </a:solidFill>
                <a:latin typeface="宋体" pitchFamily="2" charset="-122"/>
              </a:rPr>
              <a:t>常数</a:t>
            </a:r>
            <a:r>
              <a:rPr lang="zh-CN" altLang="en-US" dirty="0">
                <a:latin typeface="宋体" pitchFamily="2" charset="-122"/>
              </a:rPr>
              <a:t>按类型（整、实、布尔等等）分种；常数的值则表示成标准的二进制形式。</a:t>
            </a:r>
            <a:endParaRPr lang="en-US" altLang="zh-CN" dirty="0">
              <a:latin typeface="宋体" pitchFamily="2" charset="-122"/>
            </a:endParaRPr>
          </a:p>
          <a:p>
            <a:pPr marL="0" indent="0" eaLnBrk="1" hangingPunct="1">
              <a:lnSpc>
                <a:spcPct val="150000"/>
              </a:lnSpc>
              <a:buNone/>
            </a:pPr>
            <a:endParaRPr lang="zh-CN" altLang="en-US" dirty="0">
              <a:latin typeface="宋体"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dirty="0">
                <a:latin typeface="Times New Roman" pitchFamily="18" charset="0"/>
              </a:rPr>
              <a:t>词法扫描结果示例</a:t>
            </a:r>
          </a:p>
        </p:txBody>
      </p:sp>
      <p:sp>
        <p:nvSpPr>
          <p:cNvPr id="12291" name="Rectangle 3"/>
          <p:cNvSpPr>
            <a:spLocks noGrp="1" noChangeArrowheads="1"/>
          </p:cNvSpPr>
          <p:nvPr>
            <p:ph idx="1"/>
          </p:nvPr>
        </p:nvSpPr>
        <p:spPr>
          <a:solidFill>
            <a:schemeClr val="bg1"/>
          </a:solidFill>
          <a:ln w="28575">
            <a:solidFill>
              <a:srgbClr val="9999FF"/>
            </a:solidFill>
          </a:ln>
        </p:spPr>
        <p:txBody>
          <a:bodyPr/>
          <a:lstStyle/>
          <a:p>
            <a:pPr marL="0" indent="0" eaLnBrk="1" hangingPunct="1">
              <a:lnSpc>
                <a:spcPct val="150000"/>
              </a:lnSpc>
              <a:spcBef>
                <a:spcPts val="0"/>
              </a:spcBef>
            </a:pPr>
            <a:r>
              <a:rPr lang="en-US" altLang="zh-CN" dirty="0">
                <a:solidFill>
                  <a:srgbClr val="FF0000"/>
                </a:solidFill>
                <a:latin typeface="Arial" panose="020B0604020202020204" pitchFamily="34" charset="0"/>
                <a:cs typeface="Arial" panose="020B0604020202020204" pitchFamily="34" charset="0"/>
              </a:rPr>
              <a:t>while (</a:t>
            </a:r>
            <a:r>
              <a:rPr lang="en-US" altLang="zh-CN" dirty="0" err="1">
                <a:solidFill>
                  <a:srgbClr val="FF0000"/>
                </a:solidFill>
                <a:latin typeface="Arial" panose="020B0604020202020204" pitchFamily="34" charset="0"/>
                <a:cs typeface="Arial" panose="020B0604020202020204" pitchFamily="34" charset="0"/>
              </a:rPr>
              <a:t>i</a:t>
            </a:r>
            <a:r>
              <a:rPr lang="en-US" altLang="zh-CN" dirty="0">
                <a:solidFill>
                  <a:srgbClr val="FF0000"/>
                </a:solidFill>
                <a:latin typeface="Arial" panose="020B0604020202020204" pitchFamily="34" charset="0"/>
                <a:cs typeface="Arial" panose="020B0604020202020204" pitchFamily="34" charset="0"/>
              </a:rPr>
              <a:t>&gt;=j+15) </a:t>
            </a:r>
            <a:r>
              <a:rPr lang="en-US" altLang="zh-CN" dirty="0" err="1">
                <a:solidFill>
                  <a:srgbClr val="FF0000"/>
                </a:solidFill>
                <a:latin typeface="Arial" panose="020B0604020202020204" pitchFamily="34" charset="0"/>
                <a:cs typeface="Arial" panose="020B0604020202020204" pitchFamily="34" charset="0"/>
              </a:rPr>
              <a:t>i</a:t>
            </a:r>
            <a:r>
              <a:rPr lang="en-US" altLang="zh-CN" dirty="0">
                <a:solidFill>
                  <a:srgbClr val="FF0000"/>
                </a:solidFill>
                <a:latin typeface="Arial" panose="020B0604020202020204" pitchFamily="34" charset="0"/>
                <a:cs typeface="Arial" panose="020B0604020202020204" pitchFamily="34" charset="0"/>
              </a:rPr>
              <a:t>--;</a:t>
            </a:r>
          </a:p>
          <a:p>
            <a:pPr marL="0" indent="0" eaLnBrk="1" hangingPunct="1">
              <a:lnSpc>
                <a:spcPct val="150000"/>
              </a:lnSpc>
              <a:spcBef>
                <a:spcPts val="0"/>
              </a:spcBef>
            </a:pPr>
            <a:r>
              <a:rPr lang="zh-CN" altLang="en-US" dirty="0">
                <a:latin typeface="Arial" panose="020B0604020202020204" pitchFamily="34" charset="0"/>
                <a:cs typeface="Arial" panose="020B0604020202020204" pitchFamily="34" charset="0"/>
              </a:rPr>
              <a:t>输出单词记号串：</a:t>
            </a:r>
          </a:p>
          <a:p>
            <a:pPr marL="914400" lvl="4" indent="0" eaLnBrk="1" hangingPunct="1">
              <a:lnSpc>
                <a:spcPct val="120000"/>
              </a:lnSpc>
              <a:spcBef>
                <a:spcPts val="0"/>
              </a:spcBef>
              <a:buFont typeface="Wingdings" pitchFamily="2" charset="2"/>
              <a:buNone/>
            </a:pPr>
            <a:r>
              <a:rPr lang="en-US" altLang="zh-CN" sz="2800" dirty="0">
                <a:latin typeface="Arial" panose="020B0604020202020204" pitchFamily="34" charset="0"/>
                <a:cs typeface="Arial" panose="020B0604020202020204" pitchFamily="34" charset="0"/>
              </a:rPr>
              <a:t>&lt; while,  - &gt;    	&lt; (,         - &gt;</a:t>
            </a:r>
          </a:p>
          <a:p>
            <a:pPr marL="914400" lvl="4" indent="0" eaLnBrk="1" hangingPunct="1">
              <a:lnSpc>
                <a:spcPct val="120000"/>
              </a:lnSpc>
              <a:spcBef>
                <a:spcPts val="0"/>
              </a:spcBef>
              <a:buFont typeface="Wingdings" pitchFamily="2" charset="2"/>
              <a:buNone/>
            </a:pPr>
            <a:r>
              <a:rPr lang="en-US" altLang="zh-CN" sz="2800" dirty="0">
                <a:latin typeface="Arial" panose="020B0604020202020204" pitchFamily="34" charset="0"/>
                <a:cs typeface="Arial" panose="020B0604020202020204" pitchFamily="34" charset="0"/>
              </a:rPr>
              <a:t>&lt; id,        </a:t>
            </a:r>
            <a:r>
              <a:rPr lang="en-US" altLang="zh-CN" sz="2800" dirty="0" err="1">
                <a:latin typeface="Arial" panose="020B0604020202020204" pitchFamily="34" charset="0"/>
                <a:cs typeface="Arial" panose="020B0604020202020204" pitchFamily="34" charset="0"/>
              </a:rPr>
              <a:t>i</a:t>
            </a:r>
            <a:r>
              <a:rPr lang="en-US" altLang="zh-CN" sz="2800" dirty="0">
                <a:latin typeface="Arial" panose="020B0604020202020204" pitchFamily="34" charset="0"/>
                <a:cs typeface="Arial" panose="020B0604020202020204" pitchFamily="34" charset="0"/>
              </a:rPr>
              <a:t> &gt;     	&lt; &gt;=,      - &gt;</a:t>
            </a:r>
          </a:p>
          <a:p>
            <a:pPr marL="914400" lvl="4" indent="0" eaLnBrk="1" hangingPunct="1">
              <a:lnSpc>
                <a:spcPct val="120000"/>
              </a:lnSpc>
              <a:spcBef>
                <a:spcPts val="0"/>
              </a:spcBef>
              <a:buFont typeface="Wingdings" pitchFamily="2" charset="2"/>
              <a:buNone/>
            </a:pPr>
            <a:r>
              <a:rPr lang="en-US" altLang="zh-CN" sz="2800" dirty="0">
                <a:latin typeface="Arial" panose="020B0604020202020204" pitchFamily="34" charset="0"/>
                <a:cs typeface="Arial" panose="020B0604020202020204" pitchFamily="34" charset="0"/>
              </a:rPr>
              <a:t>&lt; id,        j &gt;     	&lt; +,        - &gt;</a:t>
            </a:r>
          </a:p>
          <a:p>
            <a:pPr marL="914400" lvl="4" indent="0" eaLnBrk="1" hangingPunct="1">
              <a:lnSpc>
                <a:spcPct val="120000"/>
              </a:lnSpc>
              <a:spcBef>
                <a:spcPts val="0"/>
              </a:spcBef>
              <a:buNone/>
            </a:pPr>
            <a:r>
              <a:rPr lang="en-US" altLang="zh-CN" sz="2800" dirty="0">
                <a:latin typeface="Arial" panose="020B0604020202020204" pitchFamily="34" charset="0"/>
                <a:cs typeface="Arial" panose="020B0604020202020204" pitchFamily="34" charset="0"/>
              </a:rPr>
              <a:t>&lt; </a:t>
            </a:r>
            <a:r>
              <a:rPr lang="en-US" altLang="zh-CN" sz="2800" dirty="0" err="1">
                <a:latin typeface="Arial" panose="020B0604020202020204" pitchFamily="34" charset="0"/>
                <a:cs typeface="Arial" panose="020B0604020202020204" pitchFamily="34" charset="0"/>
              </a:rPr>
              <a:t>num</a:t>
            </a:r>
            <a:r>
              <a:rPr lang="en-US" altLang="zh-CN" sz="2800" dirty="0">
                <a:latin typeface="Arial" panose="020B0604020202020204" pitchFamily="34" charset="0"/>
                <a:cs typeface="Arial" panose="020B0604020202020204" pitchFamily="34" charset="0"/>
              </a:rPr>
              <a:t>, 15 &gt;    	&lt; ),         - &gt;</a:t>
            </a:r>
          </a:p>
          <a:p>
            <a:pPr marL="914400" lvl="4" indent="0" eaLnBrk="1" hangingPunct="1">
              <a:lnSpc>
                <a:spcPct val="120000"/>
              </a:lnSpc>
              <a:spcBef>
                <a:spcPts val="0"/>
              </a:spcBef>
              <a:buFont typeface="Wingdings" pitchFamily="2" charset="2"/>
              <a:buNone/>
            </a:pPr>
            <a:r>
              <a:rPr lang="en-US" altLang="zh-CN" sz="2800" dirty="0">
                <a:latin typeface="Arial" panose="020B0604020202020204" pitchFamily="34" charset="0"/>
                <a:cs typeface="Arial" panose="020B0604020202020204" pitchFamily="34" charset="0"/>
              </a:rPr>
              <a:t>&lt; id,        </a:t>
            </a:r>
            <a:r>
              <a:rPr lang="en-US" altLang="zh-CN" sz="2800" dirty="0" err="1">
                <a:latin typeface="Arial" panose="020B0604020202020204" pitchFamily="34" charset="0"/>
                <a:cs typeface="Arial" panose="020B0604020202020204" pitchFamily="34" charset="0"/>
              </a:rPr>
              <a:t>i</a:t>
            </a:r>
            <a:r>
              <a:rPr lang="en-US" altLang="zh-CN" sz="2800" dirty="0">
                <a:latin typeface="Arial" panose="020B0604020202020204" pitchFamily="34" charset="0"/>
                <a:cs typeface="Arial" panose="020B0604020202020204" pitchFamily="34" charset="0"/>
              </a:rPr>
              <a:t> &gt;     	&lt; --,        - &gt;</a:t>
            </a:r>
          </a:p>
          <a:p>
            <a:pPr marL="914400" lvl="4" indent="0" eaLnBrk="1" hangingPunct="1">
              <a:lnSpc>
                <a:spcPct val="120000"/>
              </a:lnSpc>
              <a:spcBef>
                <a:spcPts val="0"/>
              </a:spcBef>
              <a:buFont typeface="Wingdings" pitchFamily="2" charset="2"/>
              <a:buNone/>
            </a:pPr>
            <a:r>
              <a:rPr lang="en-US" altLang="zh-CN" sz="2800" dirty="0">
                <a:latin typeface="Arial" panose="020B0604020202020204" pitchFamily="34" charset="0"/>
                <a:cs typeface="Arial" panose="020B0604020202020204" pitchFamily="34" charset="0"/>
              </a:rPr>
              <a:t>&lt; ;,          </a:t>
            </a:r>
            <a:r>
              <a:rPr lang="en-US" altLang="zh-CN" sz="2400" dirty="0">
                <a:latin typeface="Arial" panose="020B0604020202020204" pitchFamily="34" charset="0"/>
                <a:cs typeface="Arial" panose="020B0604020202020204" pitchFamily="34" charset="0"/>
              </a:rPr>
              <a:t>- &gt;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7.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5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5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6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7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7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7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7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7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7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7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7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heme/theme1.xml><?xml version="1.0" encoding="utf-8"?>
<a:theme xmlns:a="http://schemas.openxmlformats.org/drawingml/2006/main" name="主题4">
  <a:themeElements>
    <a:clrScheme name="">
      <a:dk1>
        <a:srgbClr val="000000"/>
      </a:dk1>
      <a:lt1>
        <a:srgbClr val="FFFFFF"/>
      </a:lt1>
      <a:dk2>
        <a:srgbClr val="B13F9A"/>
      </a:dk2>
      <a:lt2>
        <a:srgbClr val="F4E7ED"/>
      </a:lt2>
      <a:accent1>
        <a:srgbClr val="B83D68"/>
      </a:accent1>
      <a:accent2>
        <a:srgbClr val="AC66BB"/>
      </a:accent2>
      <a:accent3>
        <a:srgbClr val="FFFFFF"/>
      </a:accent3>
      <a:accent4>
        <a:srgbClr val="000000"/>
      </a:accent4>
      <a:accent5>
        <a:srgbClr val="D8AFB9"/>
      </a:accent5>
      <a:accent6>
        <a:srgbClr val="9B5CA9"/>
      </a:accent6>
      <a:hlink>
        <a:srgbClr val="FFDE66"/>
      </a:hlink>
      <a:folHlink>
        <a:srgbClr val="D490C5"/>
      </a:folHlink>
    </a:clrScheme>
    <a:fontScheme name="1_3">
      <a:majorFont>
        <a:latin typeface="Verdana"/>
        <a:ea typeface="黑体"/>
        <a:cs typeface=""/>
      </a:majorFont>
      <a:minorFont>
        <a:latin typeface="Verdan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2">
            <a:schemeClr val="bg2">
              <a:alpha val="50000"/>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2">
            <a:schemeClr val="bg2">
              <a:alpha val="50000"/>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黑体" pitchFamily="2" charset="-122"/>
          </a:defRPr>
        </a:defPPr>
      </a:lstStyle>
    </a:lnDef>
  </a:objectDefaults>
  <a:extraClrSchemeLst>
    <a:extraClrScheme>
      <a:clrScheme name="1_3 1">
        <a:dk1>
          <a:srgbClr val="1D528D"/>
        </a:dk1>
        <a:lt1>
          <a:srgbClr val="FFFFFF"/>
        </a:lt1>
        <a:dk2>
          <a:srgbClr val="000000"/>
        </a:dk2>
        <a:lt2>
          <a:srgbClr val="C0C0C0"/>
        </a:lt2>
        <a:accent1>
          <a:srgbClr val="4EA693"/>
        </a:accent1>
        <a:accent2>
          <a:srgbClr val="ABA755"/>
        </a:accent2>
        <a:accent3>
          <a:srgbClr val="FFFFFF"/>
        </a:accent3>
        <a:accent4>
          <a:srgbClr val="174578"/>
        </a:accent4>
        <a:accent5>
          <a:srgbClr val="B2D0C8"/>
        </a:accent5>
        <a:accent6>
          <a:srgbClr val="9B974C"/>
        </a:accent6>
        <a:hlink>
          <a:srgbClr val="3981B7"/>
        </a:hlink>
        <a:folHlink>
          <a:srgbClr val="969696"/>
        </a:folHlink>
      </a:clrScheme>
      <a:clrMap bg1="lt1" tx1="dk1" bg2="lt2" tx2="dk2" accent1="accent1" accent2="accent2" accent3="accent3" accent4="accent4" accent5="accent5" accent6="accent6" hlink="hlink" folHlink="folHlink"/>
    </a:extraClrScheme>
    <a:extraClrScheme>
      <a:clrScheme name="1_3 2">
        <a:dk1>
          <a:srgbClr val="124B98"/>
        </a:dk1>
        <a:lt1>
          <a:srgbClr val="FFFFFF"/>
        </a:lt1>
        <a:dk2>
          <a:srgbClr val="000000"/>
        </a:dk2>
        <a:lt2>
          <a:srgbClr val="DDDDDD"/>
        </a:lt2>
        <a:accent1>
          <a:srgbClr val="4976D1"/>
        </a:accent1>
        <a:accent2>
          <a:srgbClr val="4CB494"/>
        </a:accent2>
        <a:accent3>
          <a:srgbClr val="FFFFFF"/>
        </a:accent3>
        <a:accent4>
          <a:srgbClr val="0E3F81"/>
        </a:accent4>
        <a:accent5>
          <a:srgbClr val="B1BDE5"/>
        </a:accent5>
        <a:accent6>
          <a:srgbClr val="44A386"/>
        </a:accent6>
        <a:hlink>
          <a:srgbClr val="0099CC"/>
        </a:hlink>
        <a:folHlink>
          <a:srgbClr val="969696"/>
        </a:folHlink>
      </a:clrScheme>
      <a:clrMap bg1="lt1" tx1="dk1" bg2="lt2" tx2="dk2" accent1="accent1" accent2="accent2" accent3="accent3" accent4="accent4" accent5="accent5" accent6="accent6" hlink="hlink" folHlink="folHlink"/>
    </a:extraClrScheme>
    <a:extraClrScheme>
      <a:clrScheme name="1_3 3">
        <a:dk1>
          <a:srgbClr val="1D528D"/>
        </a:dk1>
        <a:lt1>
          <a:srgbClr val="FFFFFF"/>
        </a:lt1>
        <a:dk2>
          <a:srgbClr val="000000"/>
        </a:dk2>
        <a:lt2>
          <a:srgbClr val="DDDDDD"/>
        </a:lt2>
        <a:accent1>
          <a:srgbClr val="25B1B1"/>
        </a:accent1>
        <a:accent2>
          <a:srgbClr val="5BACE9"/>
        </a:accent2>
        <a:accent3>
          <a:srgbClr val="FFFFFF"/>
        </a:accent3>
        <a:accent4>
          <a:srgbClr val="174578"/>
        </a:accent4>
        <a:accent5>
          <a:srgbClr val="ACD5D5"/>
        </a:accent5>
        <a:accent6>
          <a:srgbClr val="529BD3"/>
        </a:accent6>
        <a:hlink>
          <a:srgbClr val="6E71F0"/>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主题4</Template>
  <TotalTime>30417</TotalTime>
  <Words>3381</Words>
  <Application>Microsoft Office PowerPoint</Application>
  <PresentationFormat>全屏显示(4:3)</PresentationFormat>
  <Paragraphs>368</Paragraphs>
  <Slides>48</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48</vt:i4>
      </vt:variant>
    </vt:vector>
  </HeadingPairs>
  <TitlesOfParts>
    <vt:vector size="59" baseType="lpstr">
      <vt:lpstr>黑体</vt:lpstr>
      <vt:lpstr>宋体</vt:lpstr>
      <vt:lpstr>微软雅黑</vt:lpstr>
      <vt:lpstr>微软雅黑</vt:lpstr>
      <vt:lpstr>Arial</vt:lpstr>
      <vt:lpstr>Cambria Math</vt:lpstr>
      <vt:lpstr>Symbol</vt:lpstr>
      <vt:lpstr>Times New Roman</vt:lpstr>
      <vt:lpstr>Verdana</vt:lpstr>
      <vt:lpstr>Wingdings</vt:lpstr>
      <vt:lpstr>主题4</vt:lpstr>
      <vt:lpstr>第二章 词法分析</vt:lpstr>
      <vt:lpstr>词法分析</vt:lpstr>
      <vt:lpstr>程序源代码中可能出现的语法元素</vt:lpstr>
      <vt:lpstr>剔除空白和注释</vt:lpstr>
      <vt:lpstr>预读</vt:lpstr>
      <vt:lpstr>词法扫描器的结构</vt:lpstr>
      <vt:lpstr>单词记号的表示形式</vt:lpstr>
      <vt:lpstr>单词记号的表示形式</vt:lpstr>
      <vt:lpstr>词法扫描结果示例</vt:lpstr>
      <vt:lpstr>相关数据结构示例</vt:lpstr>
      <vt:lpstr>词法分析器作为一个独立子程序</vt:lpstr>
      <vt:lpstr>PowerPoint 演示文稿</vt:lpstr>
      <vt:lpstr>PowerPoint 演示文稿</vt:lpstr>
      <vt:lpstr>PowerPoint 演示文稿</vt:lpstr>
      <vt:lpstr>需要输出的单词记号</vt:lpstr>
      <vt:lpstr>最长子串原则</vt:lpstr>
      <vt:lpstr>几点说明</vt:lpstr>
      <vt:lpstr>PowerPoint 演示文稿</vt:lpstr>
      <vt:lpstr>PowerPoint 演示文稿</vt:lpstr>
      <vt:lpstr>语言上的运算</vt:lpstr>
      <vt:lpstr>字</vt:lpstr>
      <vt:lpstr>语言上的运算</vt:lpstr>
      <vt:lpstr>语言上的运算</vt:lpstr>
      <vt:lpstr>语言上的运算</vt:lpstr>
      <vt:lpstr>语言上的运算</vt:lpstr>
      <vt:lpstr>练习</vt:lpstr>
      <vt:lpstr>练习</vt:lpstr>
      <vt:lpstr>正则表达式和正则集</vt:lpstr>
      <vt:lpstr>正则表达式和正则集</vt:lpstr>
      <vt:lpstr>PowerPoint 演示文稿</vt:lpstr>
      <vt:lpstr>正则运算的优先级</vt:lpstr>
      <vt:lpstr>正则运算</vt:lpstr>
      <vt:lpstr>PowerPoint 演示文稿</vt:lpstr>
      <vt:lpstr>正则表达式的等价</vt:lpstr>
      <vt:lpstr>运算定律</vt:lpstr>
      <vt:lpstr>PowerPoint 演示文稿</vt:lpstr>
      <vt:lpstr>PowerPoint 演示文稿</vt:lpstr>
      <vt:lpstr>练习</vt:lpstr>
      <vt:lpstr>从自然语言到正则表达式</vt:lpstr>
      <vt:lpstr>从自然语言到正则表达式</vt:lpstr>
      <vt:lpstr>从自然语言到正则表达式</vt:lpstr>
      <vt:lpstr>从自然语言到正则表达式</vt:lpstr>
      <vt:lpstr>从自然语言到正则表达式</vt:lpstr>
      <vt:lpstr>正则表达式的扩展</vt:lpstr>
      <vt:lpstr>给正则表达式命名</vt:lpstr>
      <vt:lpstr>某个程序语言词法的正则表达式</vt:lpstr>
      <vt:lpstr>从自然语言到正则表达式</vt:lpstr>
      <vt:lpstr>练习</vt:lpstr>
    </vt:vector>
  </TitlesOfParts>
  <Company>csit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wt</dc:creator>
  <cp:lastModifiedBy>薇 潘</cp:lastModifiedBy>
  <cp:revision>437</cp:revision>
  <dcterms:created xsi:type="dcterms:W3CDTF">1999-05-10T08:46:26Z</dcterms:created>
  <dcterms:modified xsi:type="dcterms:W3CDTF">2021-03-31T09:23:29Z</dcterms:modified>
</cp:coreProperties>
</file>