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60"/>
  </p:notesMasterIdLst>
  <p:handoutMasterIdLst>
    <p:handoutMasterId r:id="rId61"/>
  </p:handoutMasterIdLst>
  <p:sldIdLst>
    <p:sldId id="393" r:id="rId2"/>
    <p:sldId id="437" r:id="rId3"/>
    <p:sldId id="409" r:id="rId4"/>
    <p:sldId id="257" r:id="rId5"/>
    <p:sldId id="394" r:id="rId6"/>
    <p:sldId id="414" r:id="rId7"/>
    <p:sldId id="411" r:id="rId8"/>
    <p:sldId id="415" r:id="rId9"/>
    <p:sldId id="412" r:id="rId10"/>
    <p:sldId id="417" r:id="rId11"/>
    <p:sldId id="420" r:id="rId12"/>
    <p:sldId id="418" r:id="rId13"/>
    <p:sldId id="419" r:id="rId14"/>
    <p:sldId id="442" r:id="rId15"/>
    <p:sldId id="459" r:id="rId16"/>
    <p:sldId id="458" r:id="rId17"/>
    <p:sldId id="457" r:id="rId18"/>
    <p:sldId id="456" r:id="rId19"/>
    <p:sldId id="460" r:id="rId20"/>
    <p:sldId id="455" r:id="rId21"/>
    <p:sldId id="462" r:id="rId22"/>
    <p:sldId id="461" r:id="rId23"/>
    <p:sldId id="464" r:id="rId24"/>
    <p:sldId id="465" r:id="rId25"/>
    <p:sldId id="466" r:id="rId26"/>
    <p:sldId id="467" r:id="rId27"/>
    <p:sldId id="468" r:id="rId28"/>
    <p:sldId id="469" r:id="rId29"/>
    <p:sldId id="463" r:id="rId30"/>
    <p:sldId id="421" r:id="rId31"/>
    <p:sldId id="422" r:id="rId32"/>
    <p:sldId id="423" r:id="rId33"/>
    <p:sldId id="424" r:id="rId34"/>
    <p:sldId id="425" r:id="rId35"/>
    <p:sldId id="426" r:id="rId36"/>
    <p:sldId id="427" r:id="rId37"/>
    <p:sldId id="428" r:id="rId38"/>
    <p:sldId id="429" r:id="rId39"/>
    <p:sldId id="438" r:id="rId40"/>
    <p:sldId id="443" r:id="rId41"/>
    <p:sldId id="431" r:id="rId42"/>
    <p:sldId id="432" r:id="rId43"/>
    <p:sldId id="433" r:id="rId44"/>
    <p:sldId id="434" r:id="rId45"/>
    <p:sldId id="435" r:id="rId46"/>
    <p:sldId id="441" r:id="rId47"/>
    <p:sldId id="444" r:id="rId48"/>
    <p:sldId id="445" r:id="rId49"/>
    <p:sldId id="439" r:id="rId50"/>
    <p:sldId id="446" r:id="rId51"/>
    <p:sldId id="447" r:id="rId52"/>
    <p:sldId id="448" r:id="rId53"/>
    <p:sldId id="449" r:id="rId54"/>
    <p:sldId id="440" r:id="rId55"/>
    <p:sldId id="450" r:id="rId56"/>
    <p:sldId id="454" r:id="rId57"/>
    <p:sldId id="452" r:id="rId58"/>
    <p:sldId id="453" r:id="rId5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FF66"/>
    <a:srgbClr val="FFFFCC"/>
    <a:srgbClr val="FFFF99"/>
    <a:srgbClr val="9999FF"/>
    <a:srgbClr val="FFCC99"/>
    <a:srgbClr val="CCCCFF"/>
    <a:srgbClr val="3366CC"/>
    <a:srgbClr val="339933"/>
    <a:srgbClr val="321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058" autoAdjust="0"/>
  </p:normalViewPr>
  <p:slideViewPr>
    <p:cSldViewPr>
      <p:cViewPr varScale="1">
        <p:scale>
          <a:sx n="86" d="100"/>
          <a:sy n="86" d="100"/>
        </p:scale>
        <p:origin x="66" y="267"/>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BD1789-4991-4012-AA0B-0311859506BA}" type="slidenum">
              <a:rPr lang="en-US" altLang="zh-CN"/>
              <a:pPr>
                <a:defRPr/>
              </a:pPr>
              <a:t>‹#›</a:t>
            </a:fld>
            <a:endParaRPr lang="en-US" altLang="zh-CN"/>
          </a:p>
        </p:txBody>
      </p:sp>
    </p:spTree>
    <p:extLst>
      <p:ext uri="{BB962C8B-B14F-4D97-AF65-F5344CB8AC3E}">
        <p14:creationId xmlns:p14="http://schemas.microsoft.com/office/powerpoint/2010/main" val="63385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25CEE83-8A2A-48C4-91B1-F00C976E2AEA}" type="slidenum">
              <a:rPr lang="en-US" altLang="zh-CN"/>
              <a:pPr>
                <a:defRPr/>
              </a:pPr>
              <a:t>‹#›</a:t>
            </a:fld>
            <a:endParaRPr lang="en-US" altLang="zh-CN"/>
          </a:p>
        </p:txBody>
      </p:sp>
    </p:spTree>
    <p:extLst>
      <p:ext uri="{BB962C8B-B14F-4D97-AF65-F5344CB8AC3E}">
        <p14:creationId xmlns:p14="http://schemas.microsoft.com/office/powerpoint/2010/main" val="1238540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12700" y="2708276"/>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10363200" cy="4114800"/>
          </a:xfrm>
        </p:spPr>
        <p:txBody>
          <a:bodyPr/>
          <a:lstStyle/>
          <a:p>
            <a:endParaRPr lang="zh-CN" altLang="en-US"/>
          </a:p>
        </p:txBody>
      </p:sp>
      <p:sp>
        <p:nvSpPr>
          <p:cNvPr id="4" name="日期占位符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AFC6AE96-43E9-4D4A-B7B7-8F9A2F2ADEF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3025"/>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1"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a:ea typeface="+mn-ea"/>
            </a:endParaRPr>
          </a:p>
        </p:txBody>
      </p:sp>
      <p:sp>
        <p:nvSpPr>
          <p:cNvPr id="5124"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5125"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2" r:id="rId17"/>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5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5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21" Type="http://schemas.openxmlformats.org/officeDocument/2006/relationships/image" Target="../media/image93.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74.png"/><Relationship Id="rId16" Type="http://schemas.openxmlformats.org/officeDocument/2006/relationships/image" Target="../media/image88.png"/><Relationship Id="rId20"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19" Type="http://schemas.openxmlformats.org/officeDocument/2006/relationships/image" Target="../media/image91.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5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111.png"/><Relationship Id="rId3" Type="http://schemas.openxmlformats.org/officeDocument/2006/relationships/image" Target="../media/image95.png"/><Relationship Id="rId21" Type="http://schemas.openxmlformats.org/officeDocument/2006/relationships/image" Target="../media/image114.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4.png"/><Relationship Id="rId16" Type="http://schemas.openxmlformats.org/officeDocument/2006/relationships/image" Target="../media/image108.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107.png"/><Relationship Id="rId10" Type="http://schemas.openxmlformats.org/officeDocument/2006/relationships/image" Target="../media/image102.png"/><Relationship Id="rId19" Type="http://schemas.openxmlformats.org/officeDocument/2006/relationships/image" Target="../media/image11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3"/>
          <p:cNvSpPr>
            <a:spLocks noGrp="1"/>
          </p:cNvSpPr>
          <p:nvPr>
            <p:ph type="ctrTitle"/>
          </p:nvPr>
        </p:nvSpPr>
        <p:spPr/>
        <p:txBody>
          <a:bodyPr/>
          <a:lstStyle/>
          <a:p>
            <a:pPr eaLnBrk="1" hangingPunct="1"/>
            <a:r>
              <a:rPr lang="zh-CN" altLang="en-US" dirty="0"/>
              <a:t>第四章 自顶向下的分析</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98DFED6C-1AEC-4335-BF52-1ED24761002D}"/>
              </a:ext>
            </a:extLst>
          </p:cNvPr>
          <p:cNvGraphicFramePr>
            <a:graphicFrameLocks noGrp="1"/>
          </p:cNvGraphicFramePr>
          <p:nvPr>
            <p:ph idx="1"/>
            <p:extLst>
              <p:ext uri="{D42A27DB-BD31-4B8C-83A1-F6EECF244321}">
                <p14:modId xmlns:p14="http://schemas.microsoft.com/office/powerpoint/2010/main" val="2960137207"/>
              </p:ext>
            </p:extLst>
          </p:nvPr>
        </p:nvGraphicFramePr>
        <p:xfrm>
          <a:off x="812800" y="1484784"/>
          <a:ext cx="10611790" cy="4739356"/>
        </p:xfrm>
        <a:graphic>
          <a:graphicData uri="http://schemas.openxmlformats.org/drawingml/2006/table">
            <a:tbl>
              <a:tblPr>
                <a:tableStyleId>{ED083AE6-46FA-4A59-8FB0-9F97EB10719F}</a:tableStyleId>
              </a:tblPr>
              <a:tblGrid>
                <a:gridCol w="2933340">
                  <a:extLst>
                    <a:ext uri="{9D8B030D-6E8A-4147-A177-3AD203B41FA5}">
                      <a16:colId xmlns:a16="http://schemas.microsoft.com/office/drawing/2014/main" val="1045340364"/>
                    </a:ext>
                  </a:extLst>
                </a:gridCol>
                <a:gridCol w="3709813">
                  <a:extLst>
                    <a:ext uri="{9D8B030D-6E8A-4147-A177-3AD203B41FA5}">
                      <a16:colId xmlns:a16="http://schemas.microsoft.com/office/drawing/2014/main" val="2607549710"/>
                    </a:ext>
                  </a:extLst>
                </a:gridCol>
                <a:gridCol w="3968637">
                  <a:extLst>
                    <a:ext uri="{9D8B030D-6E8A-4147-A177-3AD203B41FA5}">
                      <a16:colId xmlns:a16="http://schemas.microsoft.com/office/drawing/2014/main" val="3863572603"/>
                    </a:ext>
                  </a:extLst>
                </a:gridCol>
              </a:tblGrid>
              <a:tr h="54492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854875457"/>
                  </a:ext>
                </a:extLst>
              </a:tr>
              <a:tr h="607202">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statement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if-</a:t>
                      </a:r>
                      <a:r>
                        <a:rPr lang="en-US" sz="2000" b="1" kern="100" dirty="0" err="1">
                          <a:effectLst/>
                          <a:latin typeface="Arial" panose="020B0604020202020204" pitchFamily="34" charset="0"/>
                          <a:cs typeface="Arial" panose="020B0604020202020204" pitchFamily="34" charset="0"/>
                        </a:rPr>
                        <a:t>stmt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solidFill>
                            <a:srgbClr val="0000CC"/>
                          </a:solidFill>
                          <a:effectLst/>
                          <a:latin typeface="Arial" panose="020B0604020202020204" pitchFamily="34" charset="0"/>
                          <a:cs typeface="Arial" panose="020B0604020202020204" pitchFamily="34" charset="0"/>
                        </a:rPr>
                        <a:t>ft(statement)&lt;=ft(if-</a:t>
                      </a:r>
                      <a:r>
                        <a:rPr lang="en-US" sz="2000" b="1" kern="100" dirty="0" err="1">
                          <a:solidFill>
                            <a:srgbClr val="0000CC"/>
                          </a:solidFill>
                          <a:effectLst/>
                          <a:latin typeface="Arial" panose="020B0604020202020204" pitchFamily="34" charset="0"/>
                          <a:cs typeface="Arial" panose="020B0604020202020204" pitchFamily="34" charset="0"/>
                        </a:rPr>
                        <a:t>stmt</a:t>
                      </a:r>
                      <a:r>
                        <a:rPr lang="en-US" sz="2000" b="1" kern="100" dirty="0">
                          <a:solidFill>
                            <a:srgbClr val="0000CC"/>
                          </a:solidFill>
                          <a:effectLst/>
                          <a:latin typeface="Arial" panose="020B0604020202020204" pitchFamily="34" charset="0"/>
                          <a:cs typeface="Arial" panose="020B0604020202020204" pitchFamily="34" charset="0"/>
                        </a:rPr>
                        <a:t>)</a:t>
                      </a:r>
                      <a:endParaRPr 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ft(statement)={</a:t>
                      </a:r>
                      <a:r>
                        <a:rPr lang="en-US" sz="2000" b="1" kern="100" dirty="0" err="1">
                          <a:effectLst/>
                          <a:latin typeface="Arial" panose="020B0604020202020204" pitchFamily="34" charset="0"/>
                          <a:cs typeface="Arial" panose="020B0604020202020204" pitchFamily="34" charset="0"/>
                        </a:rPr>
                        <a:t>if,other</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74698049"/>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statement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other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ft(statement)={other}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4211923480"/>
                  </a:ext>
                </a:extLst>
              </a:tr>
              <a:tr h="81738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if-</a:t>
                      </a:r>
                      <a:r>
                        <a:rPr lang="en-US" sz="2000" b="1" kern="100" dirty="0" err="1">
                          <a:effectLst/>
                          <a:latin typeface="Arial" panose="020B0604020202020204" pitchFamily="34" charset="0"/>
                          <a:cs typeface="Arial" panose="020B0604020202020204" pitchFamily="34" charset="0"/>
                        </a:rPr>
                        <a:t>stmt</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if (exp) </a:t>
                      </a:r>
                    </a:p>
                    <a:p>
                      <a:pPr algn="just">
                        <a:spcAft>
                          <a:spcPts val="0"/>
                        </a:spcAft>
                      </a:pPr>
                      <a:r>
                        <a:rPr lang="en-US" sz="2000" b="1" kern="100" dirty="0">
                          <a:effectLst/>
                          <a:latin typeface="Arial" panose="020B0604020202020204" pitchFamily="34" charset="0"/>
                          <a:cs typeface="Arial" panose="020B0604020202020204" pitchFamily="34" charset="0"/>
                        </a:rPr>
                        <a:t>statement else-part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ft(if-</a:t>
                      </a:r>
                      <a:r>
                        <a:rPr lang="en-US" sz="2000" b="1" kern="100" dirty="0" err="1">
                          <a:effectLst/>
                          <a:latin typeface="Arial" panose="020B0604020202020204" pitchFamily="34" charset="0"/>
                          <a:cs typeface="Arial" panose="020B0604020202020204" pitchFamily="34" charset="0"/>
                        </a:rPr>
                        <a:t>stmt</a:t>
                      </a:r>
                      <a:r>
                        <a:rPr lang="en-US" sz="2000" b="1" kern="100" dirty="0">
                          <a:effectLst/>
                          <a:latin typeface="Arial" panose="020B0604020202020204" pitchFamily="34" charset="0"/>
                          <a:cs typeface="Arial" panose="020B0604020202020204" pitchFamily="34" charset="0"/>
                        </a:rPr>
                        <a:t>)={if}</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570445670"/>
                  </a:ext>
                </a:extLst>
              </a:tr>
              <a:tr h="5507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else-part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else</a:t>
                      </a:r>
                    </a:p>
                    <a:p>
                      <a:pPr algn="just">
                        <a:spcAft>
                          <a:spcPts val="0"/>
                        </a:spcAft>
                      </a:pPr>
                      <a:r>
                        <a:rPr lang="en-US" sz="2000" b="1" kern="100" dirty="0">
                          <a:effectLst/>
                          <a:latin typeface="Arial" panose="020B0604020202020204" pitchFamily="34" charset="0"/>
                          <a:cs typeface="Arial" panose="020B0604020202020204" pitchFamily="34" charset="0"/>
                        </a:rPr>
                        <a:t> statement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ft(else-part)={else}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487247360"/>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else-part </a:t>
                      </a:r>
                      <a:r>
                        <a:rPr lang="zh-CN" sz="2000" b="1" kern="100" dirty="0">
                          <a:effectLst/>
                          <a:latin typeface="Arial" panose="020B0604020202020204" pitchFamily="34" charset="0"/>
                          <a:cs typeface="Arial" panose="020B0604020202020204" pitchFamily="34" charset="0"/>
                        </a:rPr>
                        <a:t>→ε</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ft(else-part)={else,</a:t>
                      </a:r>
                      <a:r>
                        <a:rPr lang="zh-CN" sz="2000" b="1" kern="100" dirty="0">
                          <a:effectLst/>
                          <a:latin typeface="Arial" panose="020B0604020202020204" pitchFamily="34" charset="0"/>
                          <a:cs typeface="Arial" panose="020B0604020202020204" pitchFamily="34" charset="0"/>
                        </a:rPr>
                        <a:t>ε</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485220124"/>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0</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ft(exp)={0}</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799609158"/>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ft(exp)={0,1}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31553933"/>
                  </a:ext>
                </a:extLst>
              </a:tr>
            </a:tbl>
          </a:graphicData>
        </a:graphic>
      </p:graphicFrame>
      <p:sp>
        <p:nvSpPr>
          <p:cNvPr id="2" name="标题 1"/>
          <p:cNvSpPr>
            <a:spLocks noGrp="1"/>
          </p:cNvSpPr>
          <p:nvPr>
            <p:ph type="title"/>
          </p:nvPr>
        </p:nvSpPr>
        <p:spPr/>
        <p:txBody>
          <a:bodyPr/>
          <a:lstStyle/>
          <a:p>
            <a:r>
              <a:rPr lang="zh-CN" altLang="en-US" dirty="0"/>
              <a:t>示例</a:t>
            </a:r>
          </a:p>
        </p:txBody>
      </p:sp>
      <p:sp>
        <p:nvSpPr>
          <p:cNvPr id="4" name="矩形: 圆角 3">
            <a:extLst>
              <a:ext uri="{FF2B5EF4-FFF2-40B4-BE49-F238E27FC236}">
                <a16:creationId xmlns:a16="http://schemas.microsoft.com/office/drawing/2014/main" id="{778EC89A-A207-4BAE-9893-22CC41F03AAD}"/>
              </a:ext>
            </a:extLst>
          </p:cNvPr>
          <p:cNvSpPr/>
          <p:nvPr/>
        </p:nvSpPr>
        <p:spPr bwMode="auto">
          <a:xfrm>
            <a:off x="3881083" y="2708921"/>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5" name="矩形: 圆角 4">
            <a:extLst>
              <a:ext uri="{FF2B5EF4-FFF2-40B4-BE49-F238E27FC236}">
                <a16:creationId xmlns:a16="http://schemas.microsoft.com/office/drawing/2014/main" id="{B997AA0C-5F40-475F-B3C0-6F0B02557831}"/>
              </a:ext>
            </a:extLst>
          </p:cNvPr>
          <p:cNvSpPr/>
          <p:nvPr/>
        </p:nvSpPr>
        <p:spPr bwMode="auto">
          <a:xfrm>
            <a:off x="3863752" y="3411479"/>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7" name="矩形: 圆角 6">
            <a:extLst>
              <a:ext uri="{FF2B5EF4-FFF2-40B4-BE49-F238E27FC236}">
                <a16:creationId xmlns:a16="http://schemas.microsoft.com/office/drawing/2014/main" id="{99E1303C-482F-4E8F-A334-DD9561AFFBA3}"/>
              </a:ext>
            </a:extLst>
          </p:cNvPr>
          <p:cNvSpPr/>
          <p:nvPr/>
        </p:nvSpPr>
        <p:spPr bwMode="auto">
          <a:xfrm>
            <a:off x="3851678" y="4149081"/>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21ABC6E8-A800-4BE7-9FC2-0F25D35E1CEA}"/>
              </a:ext>
            </a:extLst>
          </p:cNvPr>
          <p:cNvSpPr/>
          <p:nvPr/>
        </p:nvSpPr>
        <p:spPr bwMode="auto">
          <a:xfrm>
            <a:off x="3884212" y="4706889"/>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B172A7FD-E4CB-474C-8CA5-4C03C7899D75}"/>
              </a:ext>
            </a:extLst>
          </p:cNvPr>
          <p:cNvSpPr/>
          <p:nvPr/>
        </p:nvSpPr>
        <p:spPr bwMode="auto">
          <a:xfrm>
            <a:off x="3931508" y="5264697"/>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921374F5-A8B7-4D11-8BDF-092C840F2F63}"/>
              </a:ext>
            </a:extLst>
          </p:cNvPr>
          <p:cNvSpPr/>
          <p:nvPr/>
        </p:nvSpPr>
        <p:spPr bwMode="auto">
          <a:xfrm>
            <a:off x="3845109" y="5740295"/>
            <a:ext cx="3508737"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28F404A3-95BA-41BC-B3BF-CD9D6AF1D164}"/>
              </a:ext>
            </a:extLst>
          </p:cNvPr>
          <p:cNvSpPr/>
          <p:nvPr/>
        </p:nvSpPr>
        <p:spPr bwMode="auto">
          <a:xfrm>
            <a:off x="7599800" y="2132856"/>
            <a:ext cx="3752784"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856E358C-D6C6-4B61-A31B-B8F486004BFE}"/>
              </a:ext>
            </a:extLst>
          </p:cNvPr>
          <p:cNvSpPr/>
          <p:nvPr/>
        </p:nvSpPr>
        <p:spPr bwMode="auto">
          <a:xfrm>
            <a:off x="3876461" y="2116069"/>
            <a:ext cx="3568665"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4708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所以</a:t>
            </a:r>
            <a:r>
              <a:rPr lang="en-US" altLang="zh-CN" dirty="0"/>
              <a:t>First</a:t>
            </a:r>
            <a:r>
              <a:rPr lang="zh-CN" altLang="en-US" dirty="0"/>
              <a:t>集如下：</a:t>
            </a:r>
            <a:endParaRPr lang="en-US" altLang="zh-CN" dirty="0"/>
          </a:p>
          <a:p>
            <a:pPr>
              <a:lnSpc>
                <a:spcPct val="150000"/>
              </a:lnSpc>
              <a:buFontTx/>
              <a:buNone/>
            </a:pPr>
            <a:r>
              <a:rPr lang="en-US" altLang="zh-CN" dirty="0"/>
              <a:t>        	         </a:t>
            </a:r>
            <a:r>
              <a:rPr lang="en-US" altLang="zh-CN" dirty="0">
                <a:latin typeface="Arial" panose="020B0604020202020204" pitchFamily="34" charset="0"/>
                <a:cs typeface="Arial" panose="020B0604020202020204" pitchFamily="34" charset="0"/>
              </a:rPr>
              <a:t>First(statement) = {</a:t>
            </a:r>
            <a:r>
              <a:rPr lang="en-US" altLang="zh-CN" dirty="0" err="1">
                <a:latin typeface="Arial" panose="020B0604020202020204" pitchFamily="34" charset="0"/>
                <a:cs typeface="Arial" panose="020B0604020202020204" pitchFamily="34" charset="0"/>
              </a:rPr>
              <a:t>if,other</a:t>
            </a:r>
            <a:r>
              <a:rPr lang="en-US" altLang="zh-CN" dirty="0">
                <a:latin typeface="Arial" panose="020B0604020202020204" pitchFamily="34" charset="0"/>
                <a:cs typeface="Arial" panose="020B0604020202020204" pitchFamily="34" charset="0"/>
              </a:rPr>
              <a:t>}</a:t>
            </a:r>
          </a:p>
          <a:p>
            <a:pPr>
              <a:lnSpc>
                <a:spcPct val="150000"/>
              </a:lnSpc>
              <a:buFontTx/>
              <a:buNone/>
            </a:pPr>
            <a:r>
              <a:rPr lang="en-US" altLang="zh-CN" dirty="0">
                <a:latin typeface="Arial" panose="020B0604020202020204" pitchFamily="34" charset="0"/>
                <a:cs typeface="Arial" panose="020B0604020202020204" pitchFamily="34" charset="0"/>
              </a:rPr>
              <a:t>			First(if-</a:t>
            </a:r>
            <a:r>
              <a:rPr lang="en-US" altLang="zh-CN" dirty="0" err="1">
                <a:latin typeface="Arial" panose="020B0604020202020204" pitchFamily="34" charset="0"/>
                <a:cs typeface="Arial" panose="020B0604020202020204" pitchFamily="34" charset="0"/>
              </a:rPr>
              <a:t>stmt</a:t>
            </a:r>
            <a:r>
              <a:rPr lang="en-US" altLang="zh-CN" dirty="0">
                <a:latin typeface="Arial" panose="020B0604020202020204" pitchFamily="34" charset="0"/>
                <a:cs typeface="Arial" panose="020B0604020202020204" pitchFamily="34" charset="0"/>
              </a:rPr>
              <a:t>)       = {if}</a:t>
            </a:r>
          </a:p>
          <a:p>
            <a:pPr>
              <a:lnSpc>
                <a:spcPct val="150000"/>
              </a:lnSpc>
              <a:buFontTx/>
              <a:buNone/>
            </a:pPr>
            <a:r>
              <a:rPr lang="en-US" altLang="zh-CN" dirty="0">
                <a:latin typeface="Arial" panose="020B0604020202020204" pitchFamily="34" charset="0"/>
                <a:cs typeface="Arial" panose="020B0604020202020204" pitchFamily="34" charset="0"/>
              </a:rPr>
              <a:t>			First(else-part)   = {</a:t>
            </a:r>
            <a:r>
              <a:rPr lang="en-US" altLang="zh-CN" dirty="0" err="1">
                <a:latin typeface="Arial" panose="020B0604020202020204" pitchFamily="34" charset="0"/>
                <a:cs typeface="Arial" panose="020B0604020202020204" pitchFamily="34" charset="0"/>
              </a:rPr>
              <a:t>else,ε</a:t>
            </a:r>
            <a:r>
              <a:rPr lang="en-US" altLang="zh-CN" dirty="0">
                <a:latin typeface="Arial" panose="020B0604020202020204" pitchFamily="34" charset="0"/>
                <a:cs typeface="Arial" panose="020B0604020202020204" pitchFamily="34" charset="0"/>
              </a:rPr>
              <a:t>}</a:t>
            </a:r>
          </a:p>
          <a:p>
            <a:pPr>
              <a:lnSpc>
                <a:spcPct val="150000"/>
              </a:lnSpc>
              <a:buFontTx/>
              <a:buNone/>
            </a:pPr>
            <a:r>
              <a:rPr lang="en-US" altLang="zh-CN" dirty="0">
                <a:latin typeface="Arial" panose="020B0604020202020204" pitchFamily="34" charset="0"/>
                <a:cs typeface="Arial" panose="020B0604020202020204" pitchFamily="34" charset="0"/>
              </a:rPr>
              <a:t>			First(exp)            = {0,1}</a:t>
            </a:r>
            <a:endParaRPr lang="zh-CN" altLang="en-US" dirty="0">
              <a:latin typeface="Arial" panose="020B0604020202020204" pitchFamily="34" charset="0"/>
              <a:cs typeface="Arial" panose="020B0604020202020204" pitchFamily="34" charset="0"/>
            </a:endParaRPr>
          </a:p>
          <a:p>
            <a:pPr>
              <a:lnSpc>
                <a:spcPct val="150000"/>
              </a:lnSpc>
            </a:pPr>
            <a:endParaRPr lang="en-US" altLang="zh-CN" dirty="0"/>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429355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solidFill>
            <a:schemeClr val="bg1"/>
          </a:solidFill>
          <a:ln w="28575">
            <a:solidFill>
              <a:srgbClr val="9999FF"/>
            </a:solidFill>
          </a:ln>
        </p:spPr>
        <p:txBody>
          <a:bodyPr/>
          <a:lstStyle/>
          <a:p>
            <a:pPr>
              <a:tabLst>
                <a:tab pos="1158875" algn="l"/>
              </a:tabLst>
            </a:pPr>
            <a:r>
              <a:rPr lang="zh-CN" altLang="en-US" sz="2400" dirty="0"/>
              <a:t>为语句序列文法计算</a:t>
            </a:r>
            <a:r>
              <a:rPr lang="en-US" altLang="zh-CN" sz="2400" dirty="0"/>
              <a:t>First</a:t>
            </a:r>
            <a:r>
              <a:rPr lang="zh-CN" altLang="en-US" sz="2400" dirty="0"/>
              <a:t>集。</a:t>
            </a:r>
            <a:endParaRPr lang="en-US" altLang="zh-CN" sz="2400" dirty="0"/>
          </a:p>
          <a:p>
            <a:pPr marL="0" indent="0">
              <a:lnSpc>
                <a:spcPct val="80000"/>
              </a:lnSpc>
              <a:buNone/>
            </a:pPr>
            <a:r>
              <a:rPr lang="en-US" altLang="zh-CN" sz="2400" dirty="0"/>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a:t>
            </a:r>
            <a:r>
              <a:rPr lang="en-US" altLang="zh-CN" sz="2400" dirty="0" err="1">
                <a:latin typeface="Arial" panose="020B0604020202020204" pitchFamily="34" charset="0"/>
                <a:cs typeface="Arial" panose="020B0604020202020204" pitchFamily="34" charset="0"/>
              </a:rPr>
              <a:t>stmt-sequence|ε</a:t>
            </a:r>
            <a:endParaRPr lang="en-US" altLang="zh-CN" sz="2400" dirty="0">
              <a:latin typeface="Arial" panose="020B0604020202020204" pitchFamily="34" charset="0"/>
              <a:cs typeface="Arial" panose="020B0604020202020204" pitchFamily="34" charset="0"/>
            </a:endParaRP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stmt→s</a:t>
            </a:r>
            <a:endParaRPr lang="en-US" altLang="zh-CN" sz="2400" dirty="0">
              <a:latin typeface="Arial" panose="020B0604020202020204" pitchFamily="34" charset="0"/>
              <a:cs typeface="Arial" panose="020B0604020202020204" pitchFamily="34" charset="0"/>
            </a:endParaRPr>
          </a:p>
          <a:p>
            <a:pPr>
              <a:lnSpc>
                <a:spcPct val="80000"/>
              </a:lnSpc>
            </a:pPr>
            <a:r>
              <a:rPr lang="zh-CN" altLang="en-US" sz="2400" dirty="0"/>
              <a:t>展开：</a:t>
            </a:r>
            <a:endParaRPr lang="en-US" altLang="zh-CN" sz="2400" dirty="0"/>
          </a:p>
          <a:p>
            <a:pPr marL="0" indent="0">
              <a:lnSpc>
                <a:spcPct val="80000"/>
              </a:lnSpc>
              <a:buNone/>
            </a:pPr>
            <a:r>
              <a:rPr lang="en-US" altLang="zh-CN" sz="2400" dirty="0"/>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a:t>
            </a:r>
            <a:r>
              <a:rPr lang="en-US" altLang="zh-CN" sz="2400" dirty="0">
                <a:solidFill>
                  <a:srgbClr val="0000CC"/>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a:t>
            </a:r>
            <a:r>
              <a:rPr lang="en-US" altLang="zh-CN" sz="2400" dirty="0">
                <a:solidFill>
                  <a:srgbClr val="0000CC"/>
                </a:solidFill>
                <a:latin typeface="Arial" panose="020B0604020202020204" pitchFamily="34" charset="0"/>
                <a:cs typeface="Arial" panose="020B0604020202020204" pitchFamily="34" charset="0"/>
              </a:rPr>
              <a:t>ε</a:t>
            </a:r>
          </a:p>
          <a:p>
            <a:pPr marL="0" indent="0">
              <a:lnSpc>
                <a:spcPct val="80000"/>
              </a:lnSpc>
              <a:buNone/>
            </a:pP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stmt→</a:t>
            </a:r>
            <a:r>
              <a:rPr lang="en-US" altLang="zh-CN" sz="2400" dirty="0" err="1">
                <a:solidFill>
                  <a:srgbClr val="0000CC"/>
                </a:solidFill>
                <a:latin typeface="Arial" panose="020B0604020202020204" pitchFamily="34" charset="0"/>
                <a:cs typeface="Arial" panose="020B0604020202020204" pitchFamily="34" charset="0"/>
              </a:rPr>
              <a:t>s</a:t>
            </a:r>
            <a:endParaRPr lang="en-US" altLang="zh-CN" sz="2400" dirty="0">
              <a:solidFill>
                <a:srgbClr val="0000CC"/>
              </a:solidFill>
              <a:latin typeface="Arial" panose="020B0604020202020204" pitchFamily="34" charset="0"/>
              <a:cs typeface="Arial" panose="020B0604020202020204" pitchFamily="34" charset="0"/>
            </a:endParaRPr>
          </a:p>
          <a:p>
            <a:pPr>
              <a:lnSpc>
                <a:spcPct val="80000"/>
              </a:lnSpc>
            </a:pPr>
            <a:r>
              <a:rPr lang="en-US" altLang="zh-CN" sz="2400" dirty="0"/>
              <a:t>First</a:t>
            </a:r>
            <a:r>
              <a:rPr lang="zh-CN" altLang="en-US" sz="2400" dirty="0"/>
              <a:t>集如下</a:t>
            </a:r>
            <a:r>
              <a:rPr lang="en-US" altLang="zh-CN" sz="2400" dirty="0"/>
              <a:t>:</a:t>
            </a:r>
          </a:p>
          <a:p>
            <a:pPr marL="0" indent="0">
              <a:buNone/>
            </a:pPr>
            <a:r>
              <a:rPr lang="en-US" altLang="zh-CN" sz="2400" dirty="0"/>
              <a:t>	</a:t>
            </a:r>
            <a:r>
              <a:rPr lang="en-US" altLang="zh-CN" sz="2400" dirty="0">
                <a:latin typeface="Arial" panose="020B0604020202020204" pitchFamily="34" charset="0"/>
                <a:cs typeface="Arial" panose="020B0604020202020204" pitchFamily="34" charset="0"/>
              </a:rPr>
              <a:t>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-sequence)={s}</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-seq’)={; , ε}</a:t>
            </a:r>
          </a:p>
          <a:p>
            <a:pPr marL="0" indent="0">
              <a:buNone/>
            </a:pPr>
            <a:r>
              <a:rPr lang="en-US" altLang="zh-CN" sz="2400" dirty="0">
                <a:latin typeface="Arial" panose="020B0604020202020204" pitchFamily="34" charset="0"/>
                <a:cs typeface="Arial" panose="020B0604020202020204" pitchFamily="34" charset="0"/>
              </a:rPr>
              <a:t>	First(</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)={s}</a:t>
            </a:r>
            <a:endParaRPr lang="zh-CN" altLang="en-US" sz="2400" dirty="0">
              <a:latin typeface="Arial" panose="020B0604020202020204" pitchFamily="34" charset="0"/>
              <a:cs typeface="Arial" panose="020B0604020202020204" pitchFamily="34" charset="0"/>
            </a:endParaRPr>
          </a:p>
          <a:p>
            <a:pPr lvl="1">
              <a:buNone/>
              <a:tabLst>
                <a:tab pos="1158875" algn="l"/>
              </a:tabLst>
            </a:pP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t>写出下面文法的</a:t>
                </a:r>
                <a:r>
                  <a:rPr lang="en-US" altLang="zh-CN" sz="2400" dirty="0"/>
                  <a:t>First</a:t>
                </a:r>
                <a:r>
                  <a:rPr lang="zh-CN" altLang="en-US" sz="2400" dirty="0"/>
                  <a:t>集：</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blipFill>
                <a:blip r:embed="rId2"/>
                <a:stretch>
                  <a:fillRect l="-60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164734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695400" y="1916832"/>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695400" y="1916832"/>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314579195"/>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314579195"/>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84388901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643037913"/>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643037913"/>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404153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35897021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35897021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95420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326694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326694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1192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76259745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76259745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384164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259287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23298-5E98-4AA5-8356-4E661E637325}"/>
              </a:ext>
            </a:extLst>
          </p:cNvPr>
          <p:cNvSpPr>
            <a:spLocks noGrp="1"/>
          </p:cNvSpPr>
          <p:nvPr>
            <p:ph type="title"/>
          </p:nvPr>
        </p:nvSpPr>
        <p:spPr/>
        <p:txBody>
          <a:bodyPr/>
          <a:lstStyle/>
          <a:p>
            <a:r>
              <a:rPr lang="zh-CN" altLang="en-US" dirty="0"/>
              <a:t>一个例子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610E63-64D8-43FB-A1C1-21061B50D4FC}"/>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考虑为下面的文法建立</a:t>
                </a:r>
                <a:r>
                  <a:rPr lang="en-US" altLang="zh-CN" dirty="0"/>
                  <a:t>LL(1)</a:t>
                </a:r>
                <a:r>
                  <a:rPr lang="zh-CN" altLang="en-US" dirty="0"/>
                  <a:t>分析表</a:t>
                </a:r>
                <a:r>
                  <a:rPr lang="en-US" altLang="zh-CN"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𝑪𝑫𝒆</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𝒂𝑪𝒂</m:t>
                      </m:r>
                      <m:r>
                        <a:rPr lang="en-US" altLang="zh-CN" b="1"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𝒃𝑫𝒃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𝑫</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𝒅</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zh-CN" altLang="en-US" dirty="0"/>
              </a:p>
            </p:txBody>
          </p:sp>
        </mc:Choice>
        <mc:Fallback xmlns="">
          <p:sp>
            <p:nvSpPr>
              <p:cNvPr id="3" name="内容占位符 2">
                <a:extLst>
                  <a:ext uri="{FF2B5EF4-FFF2-40B4-BE49-F238E27FC236}">
                    <a16:creationId xmlns:a16="http://schemas.microsoft.com/office/drawing/2014/main" id="{51610E63-64D8-43FB-A1C1-21061B50D4FC}"/>
                  </a:ext>
                </a:extLst>
              </p:cNvPr>
              <p:cNvSpPr>
                <a:spLocks noGrp="1" noRot="1" noChangeAspect="1" noMove="1" noResize="1" noEditPoints="1" noAdjustHandles="1" noChangeArrowheads="1" noChangeShapeType="1" noTextEdit="1"/>
              </p:cNvSpPr>
              <p:nvPr>
                <p:ph idx="1"/>
              </p:nvPr>
            </p:nvSpPr>
            <p:spPr>
              <a:blipFill>
                <a:blip r:embed="rId2"/>
                <a:stretch>
                  <a:fillRect l="-1107"/>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94789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479197491"/>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479197491"/>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340460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410542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139877179"/>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139877179"/>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1428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337407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06949532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06949532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1428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8374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912463415"/>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1912463415"/>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1428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4076009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41232342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41232342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1428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3"/>
                          <a:stretch>
                            <a:fillRect l="-299" t="-604255" r="-219162" b="-78723"/>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447029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86828587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𝜺</m:t>
                                </m:r>
                                <m:r>
                                  <a:rPr lang="en-US" altLang="zh-CN" sz="2000" b="1" i="1"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868285874"/>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74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74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23684"/>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7951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1428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3"/>
                          <a:stretch>
                            <a:fillRect l="-299" t="-604255" r="-219162" b="-78723"/>
                          </a:stretch>
                        </a:blipFill>
                      </a:tcPr>
                    </a:tc>
                    <a:tc>
                      <a:txBody>
                        <a:bodyPr/>
                        <a:lstStyle/>
                        <a:p>
                          <a:endParaRPr lang="zh-CN"/>
                        </a:p>
                      </a:txBody>
                      <a:tcPr marL="68580" marR="68580" marT="0" marB="0" anchor="ctr" anchorCtr="1">
                        <a:blipFill>
                          <a:blip r:embed="rId3"/>
                          <a:stretch>
                            <a:fillRect l="-84810" t="-604255" r="-85316" b="-78723"/>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3"/>
                          <a:stretch>
                            <a:fillRect l="-299" t="-932394" r="-219162" b="-4225"/>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384572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88000075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𝜺</m:t>
                                </m:r>
                                <m:r>
                                  <a:rPr lang="en-US" altLang="zh-CN" sz="2000" b="1" i="1"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2880000758"/>
                  </p:ext>
                </p:extLst>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87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87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40789"/>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95181"/>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23129"/>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3"/>
                          <a:stretch>
                            <a:fillRect l="-299" t="-604255" r="-219162" b="-92553"/>
                          </a:stretch>
                        </a:blipFill>
                      </a:tcPr>
                    </a:tc>
                    <a:tc>
                      <a:txBody>
                        <a:bodyPr/>
                        <a:lstStyle/>
                        <a:p>
                          <a:endParaRPr lang="zh-CN"/>
                        </a:p>
                      </a:txBody>
                      <a:tcPr marL="68580" marR="68580" marT="0" marB="0" anchor="ctr" anchorCtr="1">
                        <a:blipFill>
                          <a:blip r:embed="rId3"/>
                          <a:stretch>
                            <a:fillRect l="-84810" t="-604255" r="-85316" b="-92553"/>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3"/>
                          <a:stretch>
                            <a:fillRect l="-299" t="-932394" r="-219162" b="-22535"/>
                          </a:stretch>
                        </a:blipFill>
                      </a:tcPr>
                    </a:tc>
                    <a:tc>
                      <a:txBody>
                        <a:bodyPr/>
                        <a:lstStyle/>
                        <a:p>
                          <a:endParaRPr lang="zh-CN"/>
                        </a:p>
                      </a:txBody>
                      <a:tcPr marL="68580" marR="68580" marT="0" marB="0" anchor="ctr" anchorCtr="1">
                        <a:blipFill>
                          <a:blip r:embed="rId3"/>
                          <a:stretch>
                            <a:fillRect l="-84810" t="-932394" r="-85316" b="-22535"/>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1942735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 ={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sz="2000" b="1" kern="100" dirty="0">
                              <a:effectLst/>
                              <a:latin typeface="Arial" panose="020B0604020202020204" pitchFamily="34" charset="0"/>
                              <a:cs typeface="Arial" panose="020B0604020202020204" pitchFamily="34" charset="0"/>
                            </a:rPr>
                            <a:t>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𝜺</m:t>
                                </m:r>
                                <m:r>
                                  <a:rPr lang="en-US" altLang="zh-CN" sz="2000" b="1" i="1"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87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87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40789"/>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95181"/>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23129"/>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endParaRPr lang="zh-CN"/>
                        </a:p>
                      </a:txBody>
                      <a:tcPr marL="68580" marR="68580" marT="0" marB="0" anchor="ctr" anchorCtr="1">
                        <a:blipFill>
                          <a:blip r:embed="rId3"/>
                          <a:stretch>
                            <a:fillRect l="-217910" t="-286395" r="-597" b="-123129"/>
                          </a:stretch>
                        </a:blip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3"/>
                          <a:stretch>
                            <a:fillRect l="-299" t="-604255" r="-219162" b="-92553"/>
                          </a:stretch>
                        </a:blipFill>
                      </a:tcPr>
                    </a:tc>
                    <a:tc>
                      <a:txBody>
                        <a:bodyPr/>
                        <a:lstStyle/>
                        <a:p>
                          <a:endParaRPr lang="zh-CN"/>
                        </a:p>
                      </a:txBody>
                      <a:tcPr marL="68580" marR="68580" marT="0" marB="0" anchor="ctr" anchorCtr="1">
                        <a:blipFill>
                          <a:blip r:embed="rId3"/>
                          <a:stretch>
                            <a:fillRect l="-84810" t="-604255" r="-85316" b="-92553"/>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3"/>
                          <a:stretch>
                            <a:fillRect l="-299" t="-932394" r="-219162" b="-22535"/>
                          </a:stretch>
                        </a:blipFill>
                      </a:tcPr>
                    </a:tc>
                    <a:tc>
                      <a:txBody>
                        <a:bodyPr/>
                        <a:lstStyle/>
                        <a:p>
                          <a:endParaRPr lang="zh-CN"/>
                        </a:p>
                      </a:txBody>
                      <a:tcPr marL="68580" marR="68580" marT="0" marB="0" anchor="ctr" anchorCtr="1">
                        <a:blipFill>
                          <a:blip r:embed="rId3"/>
                          <a:stretch>
                            <a:fillRect l="-84810" t="-932394" r="-85316" b="-22535"/>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spTree>
    <p:extLst>
      <p:ext uri="{BB962C8B-B14F-4D97-AF65-F5344CB8AC3E}">
        <p14:creationId xmlns:p14="http://schemas.microsoft.com/office/powerpoint/2010/main" val="2686719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03512" y="2060848"/>
                <a:ext cx="2088232" cy="1728192"/>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03512" y="2060848"/>
                <a:ext cx="2088232" cy="1728192"/>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 ={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sz="2000" b="1" kern="100" dirty="0">
                              <a:effectLst/>
                              <a:latin typeface="Arial" panose="020B0604020202020204" pitchFamily="34" charset="0"/>
                              <a:cs typeface="Arial" panose="020B0604020202020204" pitchFamily="34" charset="0"/>
                            </a:rPr>
                            <a:t>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𝜺</m:t>
                                </m:r>
                                <m:r>
                                  <a:rPr lang="en-US" altLang="zh-CN" sz="2000" b="1" i="1"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ft(T’)={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solidFill>
                                <a:schemeClr val="tx1"/>
                              </a:solidFill>
                              <a:effectLst/>
                              <a:latin typeface="Arial" panose="020B0604020202020204" pitchFamily="34" charset="0"/>
                              <a:cs typeface="Arial" panose="020B0604020202020204" pitchFamily="34" charset="0"/>
                            </a:rPr>
                            <a:t> }</a:t>
                          </a: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nvGraphicFramePr>
            <p:xfrm>
              <a:off x="3935760" y="1556792"/>
              <a:ext cx="6480720" cy="4392488"/>
            </p:xfrm>
            <a:graphic>
              <a:graphicData uri="http://schemas.openxmlformats.org/drawingml/2006/table">
                <a:tbl>
                  <a:tblPr>
                    <a:tableStyleId>{ED083AE6-46FA-4A59-8FB0-9F97EB10719F}</a:tableStyleId>
                  </a:tblPr>
                  <a:tblGrid>
                    <a:gridCol w="2031470">
                      <a:extLst>
                        <a:ext uri="{9D8B030D-6E8A-4147-A177-3AD203B41FA5}">
                          <a16:colId xmlns:a16="http://schemas.microsoft.com/office/drawing/2014/main" val="23919380"/>
                        </a:ext>
                      </a:extLst>
                    </a:gridCol>
                    <a:gridCol w="2410219">
                      <a:extLst>
                        <a:ext uri="{9D8B030D-6E8A-4147-A177-3AD203B41FA5}">
                          <a16:colId xmlns:a16="http://schemas.microsoft.com/office/drawing/2014/main" val="134236169"/>
                        </a:ext>
                      </a:extLst>
                    </a:gridCol>
                    <a:gridCol w="2039031">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endParaRPr lang="zh-CN"/>
                        </a:p>
                      </a:txBody>
                      <a:tcPr marL="68580" marR="68580" marT="0" marB="0" anchor="ctr" anchorCtr="1">
                        <a:blipFill>
                          <a:blip r:embed="rId3"/>
                          <a:stretch>
                            <a:fillRect l="-299" t="-62000" r="-219162" b="-587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299" t="-162000" r="-219162" b="-48700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299" t="-344737" r="-219162" b="-540789"/>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299" t="-407229" r="-219162" b="-395181"/>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 +,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892884">
                    <a:tc>
                      <a:txBody>
                        <a:bodyPr/>
                        <a:lstStyle/>
                        <a:p>
                          <a:endParaRPr lang="zh-CN"/>
                        </a:p>
                      </a:txBody>
                      <a:tcPr marL="68580" marR="68580" marT="0" marB="0" anchor="ctr" anchorCtr="1">
                        <a:blipFill>
                          <a:blip r:embed="rId3"/>
                          <a:stretch>
                            <a:fillRect l="-299" t="-286395" r="-219162" b="-123129"/>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 &lt;= ft(S’)</a:t>
                          </a:r>
                        </a:p>
                      </a:txBody>
                      <a:tcPr marL="68580" marR="68580" marT="0" marB="0" anchor="ctr" anchorCtr="1">
                        <a:solidFill>
                          <a:srgbClr val="FFFFCC"/>
                        </a:solidFill>
                      </a:tcPr>
                    </a:tc>
                    <a:tc>
                      <a:txBody>
                        <a:bodyPr/>
                        <a:lstStyle/>
                        <a:p>
                          <a:endParaRPr lang="zh-CN"/>
                        </a:p>
                      </a:txBody>
                      <a:tcPr marL="68580" marR="68580" marT="0" marB="0" anchor="ctr" anchorCtr="1">
                        <a:blipFill>
                          <a:blip r:embed="rId3"/>
                          <a:stretch>
                            <a:fillRect l="-217910" t="-286395" r="-597" b="-123129"/>
                          </a:stretch>
                        </a:blip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3"/>
                          <a:stretch>
                            <a:fillRect l="-299" t="-604255" r="-219162" b="-92553"/>
                          </a:stretch>
                        </a:blipFill>
                      </a:tcPr>
                    </a:tc>
                    <a:tc>
                      <a:txBody>
                        <a:bodyPr/>
                        <a:lstStyle/>
                        <a:p>
                          <a:endParaRPr lang="zh-CN"/>
                        </a:p>
                      </a:txBody>
                      <a:tcPr marL="68580" marR="68580" marT="0" marB="0" anchor="ctr" anchorCtr="1">
                        <a:blipFill>
                          <a:blip r:embed="rId3"/>
                          <a:stretch>
                            <a:fillRect l="-84810" t="-604255" r="-85316" b="-92553"/>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3"/>
                          <a:stretch>
                            <a:fillRect l="-299" t="-932394" r="-219162" b="-22535"/>
                          </a:stretch>
                        </a:blipFill>
                      </a:tcPr>
                    </a:tc>
                    <a:tc>
                      <a:txBody>
                        <a:bodyPr/>
                        <a:lstStyle/>
                        <a:p>
                          <a:endParaRPr lang="zh-CN"/>
                        </a:p>
                      </a:txBody>
                      <a:tcPr marL="68580" marR="68580" marT="0" marB="0" anchor="ctr" anchorCtr="1">
                        <a:blipFill>
                          <a:blip r:embed="rId3"/>
                          <a:stretch>
                            <a:fillRect l="-84810" t="-932394" r="-85316" b="-22535"/>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8495AB28-5947-44DC-A698-93C18A622737}"/>
                  </a:ext>
                </a:extLst>
              </p:cNvPr>
              <p:cNvSpPr txBox="1">
                <a:spLocks noChangeArrowheads="1"/>
              </p:cNvSpPr>
              <p:nvPr/>
            </p:nvSpPr>
            <p:spPr bwMode="auto">
              <a:xfrm>
                <a:off x="1703512" y="4149080"/>
                <a:ext cx="2088232" cy="1728192"/>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gn="ctr" eaLnBrk="1" hangingPunct="1">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ft</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S</m:t>
                      </m:r>
                      <m:r>
                        <m:rPr>
                          <m:nor/>
                        </m:rPr>
                        <a:rPr lang="en-US" altLang="zh-CN" sz="2000" kern="100" dirty="0">
                          <a:latin typeface="Arial" panose="020B0604020202020204" pitchFamily="34" charset="0"/>
                          <a:cs typeface="Arial" panose="020B0604020202020204" pitchFamily="34" charset="0"/>
                        </a:rPr>
                        <m:t>)  = { (, </m:t>
                      </m:r>
                      <m:r>
                        <m:rPr>
                          <m:nor/>
                        </m:rPr>
                        <a:rPr lang="en-US" altLang="zh-CN" sz="2000" kern="100" dirty="0">
                          <a:latin typeface="Arial" panose="020B0604020202020204" pitchFamily="34" charset="0"/>
                          <a:cs typeface="Arial" panose="020B0604020202020204" pitchFamily="34" charset="0"/>
                        </a:rPr>
                        <m:t>a</m:t>
                      </m:r>
                      <m:r>
                        <m:rPr>
                          <m:nor/>
                        </m:rPr>
                        <a:rPr lang="en-US" altLang="zh-CN" sz="2000" kern="100" dirty="0">
                          <a:latin typeface="Arial" panose="020B0604020202020204" pitchFamily="34" charset="0"/>
                          <a:cs typeface="Arial" panose="020B0604020202020204" pitchFamily="34" charset="0"/>
                        </a:rPr>
                        <m:t> } </m:t>
                      </m:r>
                    </m:oMath>
                  </m:oMathPara>
                </a14:m>
                <a:endParaRPr lang="en-US" altLang="zh-CN" sz="2000" kern="0" dirty="0">
                  <a:ea typeface="Cambria Math" panose="02040503050406030204" pitchFamily="18" charset="0"/>
                </a:endParaRPr>
              </a:p>
              <a:p>
                <a:pPr marL="0" indent="0" eaLnBrk="1" hangingPunct="1">
                  <a:buNone/>
                </a:pPr>
                <a:r>
                  <a:rPr lang="en-US" altLang="zh-CN" sz="2000" kern="100" dirty="0">
                    <a:latin typeface="Arial" panose="020B0604020202020204" pitchFamily="34" charset="0"/>
                    <a:cs typeface="Arial" panose="020B0604020202020204" pitchFamily="34" charset="0"/>
                  </a:rPr>
                  <a:t>ft(S’) = { +, </a:t>
                </a:r>
                <a:r>
                  <a:rPr lang="el-GR" altLang="zh-CN" sz="2000" kern="100" dirty="0">
                    <a:latin typeface="Arial" panose="020B0604020202020204" pitchFamily="34" charset="0"/>
                    <a:cs typeface="Arial" panose="020B0604020202020204" pitchFamily="34" charset="0"/>
                  </a:rPr>
                  <a:t>ε</a:t>
                </a:r>
                <a:r>
                  <a:rPr lang="en-US" altLang="zh-CN" sz="2000" kern="100" dirty="0">
                    <a:latin typeface="Arial" panose="020B0604020202020204" pitchFamily="34" charset="0"/>
                    <a:cs typeface="Arial" panose="020B0604020202020204" pitchFamily="34" charset="0"/>
                  </a:rPr>
                  <a:t> } </a:t>
                </a:r>
                <a:endParaRPr lang="en-US" altLang="zh-CN" sz="2000" kern="0" dirty="0">
                  <a:ea typeface="Cambria Math" panose="02040503050406030204" pitchFamily="18" charset="0"/>
                </a:endParaRPr>
              </a:p>
              <a:p>
                <a:pPr marL="0" indent="0" algn="just">
                  <a:spcAft>
                    <a:spcPts val="0"/>
                  </a:spcAft>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ft</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T</m:t>
                      </m:r>
                      <m:r>
                        <m:rPr>
                          <m:nor/>
                        </m:rPr>
                        <a:rPr lang="en-US" altLang="zh-CN" sz="2000" kern="100" dirty="0">
                          <a:latin typeface="Arial" panose="020B0604020202020204" pitchFamily="34" charset="0"/>
                          <a:cs typeface="Arial" panose="020B0604020202020204" pitchFamily="34" charset="0"/>
                        </a:rPr>
                        <m:t>)  ={ </m:t>
                      </m:r>
                      <m:r>
                        <a:rPr lang="en-US" altLang="zh-CN" sz="2000" i="1">
                          <a:latin typeface="Cambria Math" panose="02040503050406030204" pitchFamily="18" charset="0"/>
                          <a:ea typeface="Cambria Math" panose="02040503050406030204" pitchFamily="18" charset="0"/>
                        </a:rPr>
                        <m:t>,</m:t>
                      </m:r>
                      <m:r>
                        <m:rPr>
                          <m:nor/>
                        </m:rPr>
                        <a:rPr lang="en-US" altLang="zh-CN" sz="2000" kern="100" dirty="0">
                          <a:latin typeface="Arial" panose="020B0604020202020204" pitchFamily="34" charset="0"/>
                          <a:cs typeface="Arial" panose="020B0604020202020204" pitchFamily="34" charset="0"/>
                        </a:rPr>
                        <m:t> , +, </m:t>
                      </m:r>
                      <m:r>
                        <m:rPr>
                          <m:nor/>
                        </m:rPr>
                        <a:rPr lang="el-GR" altLang="zh-CN" sz="2000" kern="100" dirty="0">
                          <a:latin typeface="Arial" panose="020B0604020202020204" pitchFamily="34" charset="0"/>
                          <a:cs typeface="Arial" panose="020B0604020202020204" pitchFamily="34" charset="0"/>
                        </a:rPr>
                        <m:t>ε</m:t>
                      </m:r>
                      <m:r>
                        <m:rPr>
                          <m:nor/>
                        </m:rPr>
                        <a:rPr lang="en-US" altLang="zh-CN" sz="2000" kern="100" dirty="0">
                          <a:latin typeface="Arial" panose="020B0604020202020204" pitchFamily="34" charset="0"/>
                          <a:cs typeface="Arial" panose="020B0604020202020204" pitchFamily="34" charset="0"/>
                        </a:rPr>
                        <m:t> }</m:t>
                      </m:r>
                    </m:oMath>
                  </m:oMathPara>
                </a14:m>
                <a:endParaRPr lang="en-US" altLang="zh-CN" sz="2000" kern="100" dirty="0">
                  <a:latin typeface="Arial" panose="020B0604020202020204" pitchFamily="34" charset="0"/>
                  <a:cs typeface="Arial" panose="020B0604020202020204" pitchFamily="34" charset="0"/>
                </a:endParaRPr>
              </a:p>
              <a:p>
                <a:pPr marL="0" indent="0" algn="just">
                  <a:spcAft>
                    <a:spcPts val="0"/>
                  </a:spcAft>
                  <a:buNone/>
                </a:pPr>
                <a:r>
                  <a:rPr lang="en-US" altLang="zh-CN" sz="2000" kern="100" dirty="0">
                    <a:latin typeface="Arial" panose="020B0604020202020204" pitchFamily="34" charset="0"/>
                    <a:cs typeface="Arial" panose="020B0604020202020204" pitchFamily="34" charset="0"/>
                  </a:rPr>
                  <a:t>ft(T’) ={ </a:t>
                </a:r>
                <a14:m>
                  <m:oMath xmlns:m="http://schemas.openxmlformats.org/officeDocument/2006/math">
                    <m:r>
                      <a:rPr lang="en-US" altLang="zh-CN" sz="2000" i="1">
                        <a:latin typeface="Cambria Math" panose="02040503050406030204" pitchFamily="18" charset="0"/>
                        <a:ea typeface="Cambria Math" panose="02040503050406030204" pitchFamily="18" charset="0"/>
                      </a:rPr>
                      <m:t>, </m:t>
                    </m:r>
                  </m:oMath>
                </a14:m>
                <a:r>
                  <a:rPr lang="en-US" altLang="zh-CN" sz="2000" kern="100" dirty="0">
                    <a:latin typeface="Arial" panose="020B0604020202020204" pitchFamily="34" charset="0"/>
                    <a:cs typeface="Arial" panose="020B0604020202020204" pitchFamily="34" charset="0"/>
                  </a:rPr>
                  <a:t>, </a:t>
                </a:r>
                <a:r>
                  <a:rPr lang="el-GR" altLang="zh-CN" sz="2000" kern="100" dirty="0">
                    <a:latin typeface="Arial" panose="020B0604020202020204" pitchFamily="34" charset="0"/>
                    <a:cs typeface="Arial" panose="020B0604020202020204" pitchFamily="34" charset="0"/>
                  </a:rPr>
                  <a:t>ε</a:t>
                </a:r>
                <a:r>
                  <a:rPr lang="en-US" altLang="zh-CN" sz="2000" kern="100" dirty="0">
                    <a:latin typeface="Arial" panose="020B0604020202020204" pitchFamily="34" charset="0"/>
                    <a:cs typeface="Arial" panose="020B0604020202020204" pitchFamily="34" charset="0"/>
                  </a:rPr>
                  <a:t> }</a:t>
                </a:r>
                <a:endParaRPr lang="zh-CN" altLang="zh-CN" sz="2000" kern="100" dirty="0">
                  <a:latin typeface="Arial" panose="020B0604020202020204" pitchFamily="34" charset="0"/>
                  <a:ea typeface="宋体" panose="02010600030101010101" pitchFamily="2" charset="-122"/>
                  <a:cs typeface="Arial" panose="020B0604020202020204" pitchFamily="34" charset="0"/>
                </a:endParaRPr>
              </a:p>
            </p:txBody>
          </p:sp>
        </mc:Choice>
        <mc:Fallback>
          <p:sp>
            <p:nvSpPr>
              <p:cNvPr id="5" name="Rectangle 3">
                <a:extLst>
                  <a:ext uri="{FF2B5EF4-FFF2-40B4-BE49-F238E27FC236}">
                    <a16:creationId xmlns:a16="http://schemas.microsoft.com/office/drawing/2014/main" id="{8495AB28-5947-44DC-A698-93C18A622737}"/>
                  </a:ext>
                </a:extLst>
              </p:cNvPr>
              <p:cNvSpPr txBox="1">
                <a:spLocks noRot="1" noChangeAspect="1" noMove="1" noResize="1" noEditPoints="1" noAdjustHandles="1" noChangeArrowheads="1" noChangeShapeType="1" noTextEdit="1"/>
              </p:cNvSpPr>
              <p:nvPr/>
            </p:nvSpPr>
            <p:spPr bwMode="auto">
              <a:xfrm>
                <a:off x="1703512" y="4149080"/>
                <a:ext cx="2088232" cy="1728192"/>
              </a:xfrm>
              <a:prstGeom prst="rect">
                <a:avLst/>
              </a:prstGeom>
              <a:blipFill>
                <a:blip r:embed="rId4"/>
                <a:stretch>
                  <a:fillRect l="-2299"/>
                </a:stretch>
              </a:blipFill>
              <a:ln w="28575">
                <a:solidFill>
                  <a:srgbClr val="9999FF"/>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27115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First</a:t>
            </a:r>
            <a:r>
              <a:rPr lang="zh-CN" altLang="en-US" dirty="0"/>
              <a:t>集和</a:t>
            </a:r>
            <a:r>
              <a:rPr lang="en-US" altLang="zh-CN" dirty="0"/>
              <a:t>Follow</a:t>
            </a:r>
            <a:r>
              <a:rPr lang="zh-CN" altLang="en-US" dirty="0"/>
              <a:t>集</a:t>
            </a:r>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t>当文法比较复杂时，使用前面的规则构造分析表比较麻烦。</a:t>
            </a:r>
            <a:endParaRPr lang="en-US" altLang="zh-CN" sz="2400" dirty="0"/>
          </a:p>
          <a:p>
            <a:pPr eaLnBrk="1" hangingPunct="1">
              <a:lnSpc>
                <a:spcPct val="150000"/>
              </a:lnSpc>
            </a:pPr>
            <a:r>
              <a:rPr lang="zh-CN" altLang="en-US" sz="2400" dirty="0"/>
              <a:t>因此需要引入</a:t>
            </a:r>
            <a:r>
              <a:rPr lang="en-US" altLang="zh-CN" sz="2400" dirty="0">
                <a:solidFill>
                  <a:srgbClr val="FF0000"/>
                </a:solidFill>
              </a:rPr>
              <a:t>First</a:t>
            </a:r>
            <a:r>
              <a:rPr lang="zh-CN" altLang="en-US" sz="2400" dirty="0">
                <a:solidFill>
                  <a:srgbClr val="FF0000"/>
                </a:solidFill>
              </a:rPr>
              <a:t>集</a:t>
            </a:r>
            <a:r>
              <a:rPr lang="zh-CN" altLang="en-US" sz="2400" dirty="0"/>
              <a:t>和</a:t>
            </a:r>
            <a:r>
              <a:rPr lang="en-US" altLang="zh-CN" sz="2400" dirty="0">
                <a:solidFill>
                  <a:srgbClr val="FF0000"/>
                </a:solidFill>
              </a:rPr>
              <a:t>Follow</a:t>
            </a:r>
            <a:r>
              <a:rPr lang="zh-CN" altLang="en-US" sz="2400" dirty="0">
                <a:solidFill>
                  <a:srgbClr val="FF0000"/>
                </a:solidFill>
              </a:rPr>
              <a:t>集</a:t>
            </a:r>
            <a:r>
              <a:rPr lang="zh-CN" altLang="en-US" sz="2400" dirty="0"/>
              <a:t>的概念，来辅助构造分析表。</a:t>
            </a:r>
            <a:endParaRPr lang="en-US" altLang="zh-CN" sz="2400" dirty="0"/>
          </a:p>
          <a:p>
            <a:pPr eaLnBrk="1" hangingPunct="1">
              <a:lnSpc>
                <a:spcPct val="150000"/>
              </a:lnSpc>
            </a:pPr>
            <a:r>
              <a:rPr lang="zh-CN" altLang="en-US" sz="2400" dirty="0"/>
              <a:t>当产生式</a:t>
            </a:r>
            <a:r>
              <a:rPr lang="zh-CN" altLang="en-US" sz="2400" dirty="0">
                <a:solidFill>
                  <a:srgbClr val="FF0000"/>
                </a:solidFill>
              </a:rPr>
              <a:t>右侧以非终结符开始</a:t>
            </a:r>
            <a:r>
              <a:rPr lang="zh-CN" altLang="en-US" sz="2400" dirty="0"/>
              <a:t>时，我们需要计算</a:t>
            </a:r>
            <a:r>
              <a:rPr lang="en-US" altLang="zh-CN" sz="2400" dirty="0">
                <a:solidFill>
                  <a:srgbClr val="FF0000"/>
                </a:solidFill>
              </a:rPr>
              <a:t>First</a:t>
            </a:r>
            <a:r>
              <a:rPr lang="zh-CN" altLang="en-US" sz="2400" dirty="0">
                <a:solidFill>
                  <a:srgbClr val="FF0000"/>
                </a:solidFill>
              </a:rPr>
              <a:t>集</a:t>
            </a:r>
            <a:r>
              <a:rPr lang="zh-CN" altLang="en-US" sz="2400" dirty="0"/>
              <a:t>，就是计算</a:t>
            </a:r>
            <a:r>
              <a:rPr lang="zh-CN" altLang="en-US" sz="2400" dirty="0">
                <a:solidFill>
                  <a:srgbClr val="0000CC"/>
                </a:solidFill>
              </a:rPr>
              <a:t>产生式右侧可能以哪些终结符开始</a:t>
            </a:r>
            <a:r>
              <a:rPr lang="zh-CN" altLang="en-US" sz="2400" dirty="0"/>
              <a:t>。</a:t>
            </a:r>
            <a:endParaRPr lang="en-US" altLang="zh-CN" sz="2400" dirty="0"/>
          </a:p>
          <a:p>
            <a:pPr eaLnBrk="1" hangingPunct="1">
              <a:lnSpc>
                <a:spcPct val="150000"/>
              </a:lnSpc>
            </a:pPr>
            <a:r>
              <a:rPr lang="zh-CN" altLang="en-US" sz="2400" dirty="0"/>
              <a:t>当某个非终结符</a:t>
            </a:r>
            <a:r>
              <a:rPr lang="zh-CN" altLang="en-US" sz="2400" dirty="0">
                <a:solidFill>
                  <a:srgbClr val="FF0000"/>
                </a:solidFill>
              </a:rPr>
              <a:t>可以推出空</a:t>
            </a:r>
            <a:r>
              <a:rPr lang="zh-CN" altLang="en-US" sz="2400" dirty="0"/>
              <a:t>时，我们需要计算</a:t>
            </a:r>
            <a:r>
              <a:rPr lang="en-US" altLang="zh-CN" sz="2400" dirty="0">
                <a:solidFill>
                  <a:srgbClr val="FF0000"/>
                </a:solidFill>
              </a:rPr>
              <a:t>Follow</a:t>
            </a:r>
            <a:r>
              <a:rPr lang="zh-CN" altLang="en-US" sz="2400" dirty="0">
                <a:solidFill>
                  <a:srgbClr val="FF0000"/>
                </a:solidFill>
              </a:rPr>
              <a:t>集</a:t>
            </a:r>
            <a:r>
              <a:rPr lang="zh-CN" altLang="en-US" sz="2400" dirty="0"/>
              <a:t>，就是计算</a:t>
            </a:r>
            <a:r>
              <a:rPr lang="zh-CN" altLang="en-US" sz="2400" dirty="0">
                <a:solidFill>
                  <a:srgbClr val="0000CC"/>
                </a:solidFill>
              </a:rPr>
              <a:t>当在这个非终结符后面出现哪些终结符时可以使用推出空这个产生式</a:t>
            </a:r>
            <a:r>
              <a:rPr lang="zh-CN" altLang="en-US" sz="2400" dirty="0"/>
              <a:t>。</a:t>
            </a:r>
            <a:endParaRPr lang="en-US" altLang="zh-CN" sz="2400" dirty="0"/>
          </a:p>
          <a:p>
            <a:pPr eaLnBrk="1" hangingPunct="1">
              <a:lnSpc>
                <a:spcPct val="150000"/>
              </a:lnSpc>
            </a:pPr>
            <a:endParaRPr lang="en-US" altLang="zh-CN" sz="2400" dirty="0"/>
          </a:p>
        </p:txBody>
      </p:sp>
    </p:spTree>
    <p:extLst>
      <p:ext uri="{BB962C8B-B14F-4D97-AF65-F5344CB8AC3E}">
        <p14:creationId xmlns:p14="http://schemas.microsoft.com/office/powerpoint/2010/main" val="175890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1000"/>
                                        <p:tgtEl>
                                          <p:spTgt spid="10243">
                                            <p:txEl>
                                              <p:pRg st="2" end="2"/>
                                            </p:txEl>
                                          </p:spTgt>
                                        </p:tgtEl>
                                      </p:cBhvr>
                                    </p:animEffect>
                                    <p:anim calcmode="lin" valueType="num">
                                      <p:cBhvr>
                                        <p:cTn id="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3" end="3"/>
                                            </p:txEl>
                                          </p:spTgt>
                                        </p:tgtEl>
                                        <p:attrNameLst>
                                          <p:attrName>style.visibility</p:attrName>
                                        </p:attrNameLst>
                                      </p:cBhvr>
                                      <p:to>
                                        <p:strVal val="visible"/>
                                      </p:to>
                                    </p:set>
                                    <p:animEffect transition="in" filter="fade">
                                      <p:cBhvr>
                                        <p:cTn id="14" dur="1000"/>
                                        <p:tgtEl>
                                          <p:spTgt spid="10243">
                                            <p:txEl>
                                              <p:pRg st="3" end="3"/>
                                            </p:txEl>
                                          </p:spTgt>
                                        </p:tgtEl>
                                      </p:cBhvr>
                                    </p:animEffect>
                                    <p:anim calcmode="lin" valueType="num">
                                      <p:cBhvr>
                                        <p:cTn id="1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Follow</a:t>
            </a:r>
            <a:r>
              <a:rPr lang="zh-CN" altLang="en-US" dirty="0"/>
              <a:t>集</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Follow</a:t>
                </a:r>
                <a:r>
                  <a:rPr lang="zh-CN" altLang="en-US" sz="2400" dirty="0">
                    <a:solidFill>
                      <a:srgbClr val="FF0000"/>
                    </a:solidFill>
                  </a:rPr>
                  <a:t>集</a:t>
                </a:r>
                <a:r>
                  <a:rPr lang="zh-CN" altLang="en-US" sz="2400" dirty="0"/>
                  <a:t>定义：给出一个非终结符</a:t>
                </a:r>
                <a14:m>
                  <m:oMath xmlns:m="http://schemas.openxmlformats.org/officeDocument/2006/math">
                    <m:r>
                      <a:rPr lang="en-US" altLang="zh-CN" sz="2400" i="1" dirty="0">
                        <a:latin typeface="Cambria Math" panose="02040503050406030204" pitchFamily="18" charset="0"/>
                      </a:rPr>
                      <m:t>𝑨</m:t>
                    </m:r>
                  </m:oMath>
                </a14:m>
                <a:r>
                  <a:rPr lang="zh-CN" altLang="en-US" sz="2400" dirty="0"/>
                  <a:t>，那么集合</a:t>
                </a:r>
                <a14:m>
                  <m:oMath xmlns:m="http://schemas.openxmlformats.org/officeDocument/2006/math">
                    <m:r>
                      <a:rPr lang="en-US" altLang="zh-CN" sz="2400" i="1" dirty="0">
                        <a:latin typeface="Cambria Math" panose="02040503050406030204" pitchFamily="18" charset="0"/>
                      </a:rPr>
                      <m:t>𝑭</m:t>
                    </m:r>
                    <m:r>
                      <a:rPr lang="en-US" altLang="zh-CN" sz="2400" i="1" dirty="0">
                        <a:latin typeface="Cambria Math" panose="02040503050406030204" pitchFamily="18" charset="0"/>
                      </a:rPr>
                      <m:t>𝒐𝒍𝒍𝒐𝒘</m:t>
                    </m:r>
                    <m:r>
                      <a:rPr lang="en-US" altLang="zh-CN" sz="2400" i="1" dirty="0">
                        <a:latin typeface="Cambria Math" panose="02040503050406030204" pitchFamily="18" charset="0"/>
                      </a:rPr>
                      <m:t>(</m:t>
                    </m:r>
                    <m:r>
                      <a:rPr lang="en-US" altLang="zh-CN" sz="2400" i="1" dirty="0">
                        <a:latin typeface="Cambria Math" panose="02040503050406030204" pitchFamily="18" charset="0"/>
                      </a:rPr>
                      <m:t>𝑨</m:t>
                    </m:r>
                    <m:r>
                      <a:rPr lang="en-US" altLang="zh-CN" sz="2400" i="1" dirty="0">
                        <a:latin typeface="Cambria Math" panose="02040503050406030204" pitchFamily="18" charset="0"/>
                      </a:rPr>
                      <m:t>)</m:t>
                    </m:r>
                  </m:oMath>
                </a14:m>
                <a:r>
                  <a:rPr lang="zh-CN" altLang="en-US" sz="2400" dirty="0"/>
                  <a:t>则是由终结符组成，也可能包含</a:t>
                </a:r>
                <a14:m>
                  <m:oMath xmlns:m="http://schemas.openxmlformats.org/officeDocument/2006/math">
                    <m:r>
                      <a:rPr lang="en-US" altLang="zh-CN" sz="2400" i="1">
                        <a:latin typeface="Cambria Math" panose="02040503050406030204" pitchFamily="18" charset="0"/>
                      </a:rPr>
                      <m:t>$</m:t>
                    </m:r>
                  </m:oMath>
                </a14:m>
                <a:r>
                  <a:rPr lang="zh-CN" altLang="en-US" sz="2400" dirty="0"/>
                  <a:t>，它包含的是</a:t>
                </a:r>
                <a:r>
                  <a:rPr lang="zh-CN" altLang="en-US" sz="2400" dirty="0">
                    <a:solidFill>
                      <a:srgbClr val="FF0000"/>
                    </a:solidFill>
                  </a:rPr>
                  <a:t>在推导中可能出现在</a:t>
                </a:r>
                <a14:m>
                  <m:oMath xmlns:m="http://schemas.openxmlformats.org/officeDocument/2006/math">
                    <m:r>
                      <a:rPr lang="en-US" altLang="zh-CN" sz="2400" i="1" dirty="0">
                        <a:solidFill>
                          <a:srgbClr val="FF0000"/>
                        </a:solidFill>
                        <a:latin typeface="Cambria Math" panose="02040503050406030204" pitchFamily="18" charset="0"/>
                      </a:rPr>
                      <m:t>𝑨</m:t>
                    </m:r>
                  </m:oMath>
                </a14:m>
                <a:r>
                  <a:rPr lang="zh-CN" altLang="en-US" sz="2400" dirty="0">
                    <a:solidFill>
                      <a:srgbClr val="FF0000"/>
                    </a:solidFill>
                  </a:rPr>
                  <a:t>后面的第一个终结符或者</a:t>
                </a:r>
                <a14:m>
                  <m:oMath xmlns:m="http://schemas.openxmlformats.org/officeDocument/2006/math">
                    <m:r>
                      <a:rPr lang="en-US" altLang="zh-CN" sz="2400" i="1">
                        <a:solidFill>
                          <a:srgbClr val="FF0000"/>
                        </a:solidFill>
                        <a:latin typeface="Cambria Math" panose="02040503050406030204" pitchFamily="18" charset="0"/>
                      </a:rPr>
                      <m:t>$ </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a:latin typeface="Cambria Math" panose="02040503050406030204" pitchFamily="18" charset="0"/>
                      </a:rPr>
                      <m:t>𝑨</m:t>
                    </m:r>
                  </m:oMath>
                </a14:m>
                <a:r>
                  <a:rPr lang="zh-CN" altLang="en-US" sz="2400" dirty="0"/>
                  <a:t>是开始符号，则</a:t>
                </a:r>
                <a14:m>
                  <m:oMath xmlns:m="http://schemas.openxmlformats.org/officeDocument/2006/math">
                    <m:r>
                      <a:rPr lang="en-US" altLang="zh-CN" sz="2400" i="1">
                        <a:latin typeface="Cambria Math" panose="02040503050406030204" pitchFamily="18" charset="0"/>
                      </a:rPr>
                      <m:t>$</m:t>
                    </m:r>
                  </m:oMath>
                </a14:m>
                <a:r>
                  <a:rPr lang="zh-CN" altLang="en-US" sz="2400" dirty="0"/>
                  <a:t>就在</a:t>
                </a:r>
                <a14:m>
                  <m:oMath xmlns:m="http://schemas.openxmlformats.org/officeDocument/2006/math">
                    <m:r>
                      <a:rPr lang="en-US" altLang="zh-CN" sz="2400" i="1" dirty="0">
                        <a:latin typeface="Cambria Math" panose="02040503050406030204" pitchFamily="18" charset="0"/>
                      </a:rPr>
                      <m:t>𝑭</m:t>
                    </m:r>
                    <m:r>
                      <a:rPr lang="en-US" altLang="zh-CN" sz="2400" i="1" dirty="0">
                        <a:latin typeface="Cambria Math" panose="02040503050406030204" pitchFamily="18" charset="0"/>
                      </a:rPr>
                      <m:t>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𝑩</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𝜶</m:t>
                    </m:r>
                    <m:r>
                      <a:rPr lang="en-US" altLang="zh-CN" sz="2400" i="1" dirty="0">
                        <a:latin typeface="Cambria Math" panose="02040503050406030204" pitchFamily="18" charset="0"/>
                        <a:ea typeface="Cambria Math" panose="02040503050406030204" pitchFamily="18" charset="0"/>
                      </a:rPr>
                      <m:t>𝑨</m:t>
                    </m:r>
                    <m:r>
                      <a:rPr lang="zh-CN" altLang="en-US" sz="2400" i="1" dirty="0">
                        <a:latin typeface="Cambria Math" panose="02040503050406030204" pitchFamily="18" charset="0"/>
                        <a:ea typeface="Cambria Math" panose="02040503050406030204" pitchFamily="18" charset="0"/>
                      </a:rPr>
                      <m:t>𝜸</m:t>
                    </m:r>
                    <m:r>
                      <a:rPr lang="zh-CN" altLang="en-US" sz="2400" i="1" dirty="0">
                        <a:latin typeface="Cambria Math" panose="02040503050406030204" pitchFamily="18" charset="0"/>
                        <a:ea typeface="Cambria Math" panose="02040503050406030204" pitchFamily="18" charset="0"/>
                      </a:rPr>
                      <m:t>，</m:t>
                    </m:r>
                  </m:oMath>
                </a14:m>
                <a:r>
                  <a:rPr lang="en-US" altLang="zh-CN" sz="2400" dirty="0"/>
                  <a:t> </a:t>
                </a:r>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zh-CN" altLang="en-US" sz="2400" i="1" dirty="0">
                        <a:latin typeface="Cambria Math" panose="02040503050406030204" pitchFamily="18" charset="0"/>
                      </a:rPr>
                      <m:t>𝜸</m:t>
                    </m:r>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m:t>
                    </m:r>
                  </m:oMath>
                </a14:m>
                <a:r>
                  <a:rPr lang="zh-CN" altLang="en-US" sz="2400" dirty="0"/>
                  <a:t>在</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𝑩</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𝜶</m:t>
                    </m:r>
                    <m:r>
                      <a:rPr lang="en-US" altLang="zh-CN" sz="2400" i="1" dirty="0">
                        <a:latin typeface="Cambria Math" panose="02040503050406030204" pitchFamily="18" charset="0"/>
                        <a:ea typeface="Cambria Math" panose="02040503050406030204" pitchFamily="18" charset="0"/>
                      </a:rPr>
                      <m:t>𝑨</m:t>
                    </m:r>
                    <m:r>
                      <a:rPr lang="zh-CN" altLang="en-US" sz="2400" i="1" dirty="0">
                        <a:latin typeface="Cambria Math" panose="02040503050406030204" pitchFamily="18" charset="0"/>
                        <a:ea typeface="Cambria Math" panose="02040503050406030204" pitchFamily="18" charset="0"/>
                      </a:rPr>
                      <m:t>𝜸</m:t>
                    </m:r>
                    <m:r>
                      <a:rPr lang="zh-CN" altLang="en-US" sz="2400" i="1" dirty="0">
                        <a:latin typeface="Cambria Math" panose="02040503050406030204" pitchFamily="18" charset="0"/>
                        <a:ea typeface="Cambria Math" panose="02040503050406030204" pitchFamily="18" charset="0"/>
                      </a:rPr>
                      <m:t>，</m:t>
                    </m:r>
                  </m:oMath>
                </a14:m>
                <a:r>
                  <a:rPr lang="en-US" altLang="zh-CN" sz="2400" dirty="0"/>
                  <a:t> </a:t>
                </a:r>
                <a:r>
                  <a:rPr lang="zh-CN" altLang="en-US" sz="2400" dirty="0"/>
                  <a:t>且</a:t>
                </a:r>
                <a14:m>
                  <m:oMath xmlns:m="http://schemas.openxmlformats.org/officeDocument/2006/math">
                    <m:r>
                      <a:rPr lang="zh-CN" altLang="en-US" sz="2400" i="1" dirty="0">
                        <a:latin typeface="Cambria Math" panose="02040503050406030204" pitchFamily="18" charset="0"/>
                        <a:ea typeface="Cambria Math" panose="02040503050406030204" pitchFamily="18" charset="0"/>
                      </a:rPr>
                      <m:t>𝜺</m:t>
                    </m:r>
                  </m:oMath>
                </a14:m>
                <a:r>
                  <a:rPr lang="zh-CN" altLang="en-US" sz="2400" dirty="0"/>
                  <a:t>在</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zh-CN" altLang="en-US" sz="2400" i="1" dirty="0">
                        <a:latin typeface="Cambria Math" panose="02040503050406030204" pitchFamily="18" charset="0"/>
                      </a:rPr>
                      <m:t>𝜸</m:t>
                    </m:r>
                    <m:r>
                      <a:rPr lang="en-US" altLang="zh-CN" sz="2400" i="1" dirty="0">
                        <a:latin typeface="Cambria Math" panose="02040503050406030204" pitchFamily="18" charset="0"/>
                      </a:rPr>
                      <m:t>) </m:t>
                    </m:r>
                  </m:oMath>
                </a14:m>
                <a:r>
                  <a:rPr lang="zh-CN" altLang="en-US" sz="2400" dirty="0"/>
                  <a:t>中，则</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包含</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𝑩</m:t>
                        </m:r>
                      </m:e>
                    </m:d>
                  </m:oMath>
                </a14:m>
                <a:r>
                  <a:rPr lang="zh-CN" altLang="en-US" sz="2400" dirty="0"/>
                  <a:t>。</a:t>
                </a:r>
                <a:endParaRPr lang="en-US" altLang="zh-CN" sz="2400" dirty="0"/>
              </a:p>
            </p:txBody>
          </p:sp>
        </mc:Choice>
        <mc:Fallback>
          <p:sp>
            <p:nvSpPr>
              <p:cNvPr id="10243" name="Rectangle 3"/>
              <p:cNvSpPr>
                <a:spLocks noGrp="1" noRot="1" noChangeAspect="1" noMove="1" noResize="1" noEditPoints="1" noAdjustHandles="1" noChangeArrowheads="1" noChangeShapeType="1" noTextEdit="1"/>
              </p:cNvSpPr>
              <p:nvPr>
                <p:ph idx="1"/>
              </p:nvPr>
            </p:nvSpPr>
            <p:spPr>
              <a:blipFill>
                <a:blip r:embed="rId2"/>
                <a:stretch>
                  <a:fillRect l="-609" r="-3435"/>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9762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fade">
                                      <p:cBhvr>
                                        <p:cTn id="17" dur="1000"/>
                                        <p:tgtEl>
                                          <p:spTgt spid="10243">
                                            <p:txEl>
                                              <p:pRg st="3" end="3"/>
                                            </p:txEl>
                                          </p:spTgt>
                                        </p:tgtEl>
                                      </p:cBhvr>
                                    </p:animEffect>
                                    <p:anim calcmode="lin" valueType="num">
                                      <p:cBhvr>
                                        <p:cTn id="1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Follow</a:t>
            </a:r>
            <a:r>
              <a:rPr lang="zh-CN" altLang="en-US" dirty="0"/>
              <a:t>集的方法</a:t>
            </a:r>
          </a:p>
        </p:txBody>
      </p:sp>
      <p:sp>
        <p:nvSpPr>
          <p:cNvPr id="3" name="内容占位符 2"/>
          <p:cNvSpPr>
            <a:spLocks noGrp="1"/>
          </p:cNvSpPr>
          <p:nvPr>
            <p:ph idx="1"/>
          </p:nvPr>
        </p:nvSpPr>
        <p:spPr>
          <a:solidFill>
            <a:schemeClr val="bg1"/>
          </a:solidFill>
          <a:ln w="28575">
            <a:solidFill>
              <a:srgbClr val="9999FF"/>
            </a:solidFill>
          </a:ln>
        </p:spPr>
        <p:txBody>
          <a:bodyPr/>
          <a:lstStyle/>
          <a:p>
            <a:pPr marL="0" indent="0">
              <a:lnSpc>
                <a:spcPct val="150000"/>
              </a:lnSpc>
              <a:buNone/>
            </a:pPr>
            <a:r>
              <a:rPr lang="en-US" altLang="zh-CN" sz="2400" dirty="0">
                <a:solidFill>
                  <a:srgbClr val="FF0000"/>
                </a:solidFill>
                <a:latin typeface="Arial" panose="020B0604020202020204" pitchFamily="34" charset="0"/>
                <a:cs typeface="Arial" panose="020B0604020202020204" pitchFamily="34" charset="0"/>
              </a:rPr>
              <a:t>Follow(start-symbol):={$}</a:t>
            </a:r>
            <a:r>
              <a:rPr lang="en-US" altLang="zh-CN" sz="2400" dirty="0">
                <a:latin typeface="Arial" panose="020B0604020202020204" pitchFamily="34" charset="0"/>
                <a:cs typeface="Arial" panose="020B0604020202020204" pitchFamily="34" charset="0"/>
              </a:rPr>
              <a:t>;</a:t>
            </a:r>
          </a:p>
          <a:p>
            <a:pPr marL="0" indent="0">
              <a:lnSpc>
                <a:spcPct val="150000"/>
              </a:lnSpc>
              <a:buNone/>
            </a:pPr>
            <a:r>
              <a:rPr lang="en-US" altLang="zh-CN" sz="2400" dirty="0">
                <a:latin typeface="Arial" panose="020B0604020202020204" pitchFamily="34" charset="0"/>
                <a:cs typeface="Arial" panose="020B0604020202020204" pitchFamily="34" charset="0"/>
              </a:rPr>
              <a:t>for all </a:t>
            </a:r>
            <a:r>
              <a:rPr lang="en-US" altLang="zh-CN" sz="2400" dirty="0">
                <a:solidFill>
                  <a:srgbClr val="0000CC"/>
                </a:solidFill>
                <a:latin typeface="Arial" panose="020B0604020202020204" pitchFamily="34" charset="0"/>
                <a:cs typeface="Arial" panose="020B0604020202020204" pitchFamily="34" charset="0"/>
              </a:rPr>
              <a:t>non-terminals </a:t>
            </a:r>
            <a:r>
              <a:rPr lang="en-US" altLang="zh-CN" sz="2400" dirty="0" err="1">
                <a:solidFill>
                  <a:srgbClr val="0000CC"/>
                </a:solidFill>
                <a:latin typeface="Arial" panose="020B0604020202020204" pitchFamily="34" charset="0"/>
                <a:cs typeface="Arial" panose="020B0604020202020204" pitchFamily="34" charset="0"/>
              </a:rPr>
              <a:t>A≠start-symbol</a:t>
            </a:r>
            <a:r>
              <a:rPr lang="en-US" altLang="zh-CN" sz="2400" dirty="0">
                <a:solidFill>
                  <a:srgbClr val="0000CC"/>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 </a:t>
            </a:r>
            <a:r>
              <a:rPr lang="en-US" altLang="zh-CN" sz="2400" dirty="0">
                <a:solidFill>
                  <a:srgbClr val="FF0000"/>
                </a:solidFill>
                <a:latin typeface="Arial" panose="020B0604020202020204" pitchFamily="34" charset="0"/>
                <a:cs typeface="Arial" panose="020B0604020202020204" pitchFamily="34" charset="0"/>
              </a:rPr>
              <a:t>follow(A):={ }</a:t>
            </a:r>
            <a:r>
              <a:rPr lang="en-US" altLang="zh-CN" sz="2400" dirty="0">
                <a:latin typeface="Arial" panose="020B0604020202020204" pitchFamily="34" charset="0"/>
                <a:cs typeface="Arial" panose="020B0604020202020204" pitchFamily="34" charset="0"/>
              </a:rPr>
              <a:t>;</a:t>
            </a:r>
          </a:p>
          <a:p>
            <a:pPr marL="0" indent="0">
              <a:lnSpc>
                <a:spcPct val="150000"/>
              </a:lnSpc>
              <a:buNone/>
            </a:pPr>
            <a:r>
              <a:rPr lang="en-US" altLang="zh-CN" sz="2400" dirty="0">
                <a:latin typeface="Arial" panose="020B0604020202020204" pitchFamily="34" charset="0"/>
                <a:cs typeface="Arial" panose="020B0604020202020204" pitchFamily="34" charset="0"/>
              </a:rPr>
              <a:t>while there </a:t>
            </a:r>
            <a:r>
              <a:rPr lang="en-US" altLang="zh-CN" sz="2400" dirty="0">
                <a:solidFill>
                  <a:srgbClr val="0000CC"/>
                </a:solidFill>
                <a:latin typeface="Arial" panose="020B0604020202020204" pitchFamily="34" charset="0"/>
                <a:cs typeface="Arial" panose="020B0604020202020204" pitchFamily="34" charset="0"/>
              </a:rPr>
              <a:t>changes to any follow sets </a:t>
            </a:r>
            <a:r>
              <a:rPr lang="en-US" altLang="zh-CN" sz="2400" dirty="0">
                <a:latin typeface="Arial" panose="020B0604020202020204" pitchFamily="34" charset="0"/>
                <a:cs typeface="Arial" panose="020B0604020202020204" pitchFamily="34" charset="0"/>
              </a:rPr>
              <a:t>do</a:t>
            </a:r>
          </a:p>
          <a:p>
            <a:pPr marL="0" indent="0">
              <a:lnSpc>
                <a:spcPct val="150000"/>
              </a:lnSpc>
              <a:buNone/>
            </a:pPr>
            <a:r>
              <a:rPr lang="en-US" altLang="zh-CN" sz="2400" dirty="0">
                <a:latin typeface="Arial" panose="020B0604020202020204" pitchFamily="34" charset="0"/>
                <a:cs typeface="Arial" panose="020B0604020202020204" pitchFamily="34" charset="0"/>
              </a:rPr>
              <a:t>    for each production </a:t>
            </a:r>
            <a:r>
              <a:rPr lang="en-US" altLang="zh-CN" sz="2400" dirty="0">
                <a:solidFill>
                  <a:srgbClr val="0000CC"/>
                </a:solidFill>
                <a:latin typeface="Arial" panose="020B0604020202020204" pitchFamily="34" charset="0"/>
                <a:cs typeface="Arial" panose="020B0604020202020204" pitchFamily="34" charset="0"/>
              </a:rPr>
              <a:t>A→X1X2…</a:t>
            </a:r>
            <a:r>
              <a:rPr lang="en-US" altLang="zh-CN" sz="2400" dirty="0" err="1">
                <a:solidFill>
                  <a:srgbClr val="0000CC"/>
                </a:solidFill>
                <a:latin typeface="Arial" panose="020B0604020202020204" pitchFamily="34" charset="0"/>
                <a:cs typeface="Arial" panose="020B0604020202020204" pitchFamily="34" charset="0"/>
              </a:rPr>
              <a:t>Xn</a:t>
            </a:r>
            <a:r>
              <a:rPr lang="en-US" altLang="zh-CN" sz="2400" dirty="0">
                <a:solidFill>
                  <a:srgbClr val="0000CC"/>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a:t>
            </a:r>
          </a:p>
          <a:p>
            <a:pPr marL="457200" lvl="1" indent="0">
              <a:lnSpc>
                <a:spcPct val="150000"/>
              </a:lnSpc>
              <a:buNone/>
            </a:pPr>
            <a:r>
              <a:rPr lang="en-US" altLang="zh-CN" sz="2400" dirty="0">
                <a:latin typeface="Arial" panose="020B0604020202020204" pitchFamily="34" charset="0"/>
                <a:cs typeface="Arial" panose="020B0604020202020204" pitchFamily="34" charset="0"/>
              </a:rPr>
              <a:t>	 for each </a:t>
            </a:r>
            <a:r>
              <a:rPr lang="en-US" altLang="zh-CN" sz="2400" dirty="0">
                <a:solidFill>
                  <a:srgbClr val="0000CC"/>
                </a:solidFill>
                <a:latin typeface="Arial" panose="020B0604020202020204" pitchFamily="34" charset="0"/>
                <a:cs typeface="Arial" panose="020B0604020202020204" pitchFamily="34" charset="0"/>
              </a:rPr>
              <a:t>Xi that is a non-terminal </a:t>
            </a:r>
            <a:r>
              <a:rPr lang="en-US" altLang="zh-CN" sz="2400" dirty="0">
                <a:latin typeface="Arial" panose="020B0604020202020204" pitchFamily="34" charset="0"/>
                <a:cs typeface="Arial" panose="020B0604020202020204" pitchFamily="34" charset="0"/>
              </a:rPr>
              <a:t>do</a:t>
            </a:r>
          </a:p>
          <a:p>
            <a:pPr marL="457200" lvl="1" indent="0">
              <a:lnSpc>
                <a:spcPct val="150000"/>
              </a:lnSpc>
              <a:buNone/>
            </a:pPr>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add First(Xi+1Xi+2…</a:t>
            </a:r>
            <a:r>
              <a:rPr lang="en-US" altLang="zh-CN" sz="2400" dirty="0" err="1">
                <a:solidFill>
                  <a:srgbClr val="FF0000"/>
                </a:solidFill>
                <a:latin typeface="Arial" panose="020B0604020202020204" pitchFamily="34" charset="0"/>
                <a:cs typeface="Arial" panose="020B0604020202020204" pitchFamily="34" charset="0"/>
              </a:rPr>
              <a:t>Xn</a:t>
            </a:r>
            <a:r>
              <a:rPr lang="en-US" altLang="zh-CN" sz="2400" dirty="0">
                <a:solidFill>
                  <a:srgbClr val="FF0000"/>
                </a:solidFill>
                <a:latin typeface="Arial" panose="020B0604020202020204" pitchFamily="34" charset="0"/>
                <a:cs typeface="Arial" panose="020B0604020202020204" pitchFamily="34" charset="0"/>
              </a:rPr>
              <a:t>) – {ε} to Follow(Xi)</a:t>
            </a:r>
          </a:p>
          <a:p>
            <a:pPr marL="457200" lvl="1" indent="0">
              <a:lnSpc>
                <a:spcPct val="150000"/>
              </a:lnSpc>
              <a:buNone/>
            </a:pPr>
            <a:r>
              <a:rPr lang="en-US" altLang="zh-CN" sz="2400" dirty="0">
                <a:latin typeface="Arial" panose="020B0604020202020204" pitchFamily="34" charset="0"/>
                <a:cs typeface="Arial" panose="020B0604020202020204" pitchFamily="34" charset="0"/>
              </a:rPr>
              <a:t>	     if </a:t>
            </a:r>
            <a:r>
              <a:rPr lang="en-US" altLang="zh-CN" sz="2400" dirty="0">
                <a:solidFill>
                  <a:srgbClr val="0000CC"/>
                </a:solidFill>
                <a:latin typeface="Arial" panose="020B0604020202020204" pitchFamily="34" charset="0"/>
                <a:cs typeface="Arial" panose="020B0604020202020204" pitchFamily="34" charset="0"/>
              </a:rPr>
              <a:t>ε is in First(Xi+1Xi+2…</a:t>
            </a:r>
            <a:r>
              <a:rPr lang="en-US" altLang="zh-CN" sz="2400" dirty="0" err="1">
                <a:solidFill>
                  <a:srgbClr val="0000CC"/>
                </a:solidFill>
                <a:latin typeface="Arial" panose="020B0604020202020204" pitchFamily="34" charset="0"/>
                <a:cs typeface="Arial" panose="020B0604020202020204" pitchFamily="34" charset="0"/>
              </a:rPr>
              <a:t>Xn</a:t>
            </a:r>
            <a:r>
              <a:rPr lang="en-US" altLang="zh-CN" sz="2400" dirty="0">
                <a:solidFill>
                  <a:srgbClr val="0000CC"/>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then</a:t>
            </a:r>
          </a:p>
          <a:p>
            <a:pPr marL="457200" lvl="1" indent="0">
              <a:lnSpc>
                <a:spcPct val="150000"/>
              </a:lnSpc>
              <a:buNone/>
            </a:pPr>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add Follow(A) to Follow(Xi)</a:t>
            </a:r>
            <a:endParaRPr lang="zh-CN" altLang="en-US" sz="2400" dirty="0">
              <a:solidFill>
                <a:srgbClr val="FF0000"/>
              </a:solidFill>
              <a:latin typeface="Arial" panose="020B0604020202020204" pitchFamily="34" charset="0"/>
              <a:cs typeface="Arial" panose="020B0604020202020204" pitchFamily="34" charset="0"/>
            </a:endParaRPr>
          </a:p>
          <a:p>
            <a:pPr>
              <a:lnSpc>
                <a:spcPct val="150000"/>
              </a:lnSpc>
            </a:pPr>
            <a:endParaRPr lang="zh-CN" altLang="en-US" sz="2400" dirty="0"/>
          </a:p>
        </p:txBody>
      </p:sp>
    </p:spTree>
    <p:extLst>
      <p:ext uri="{BB962C8B-B14F-4D97-AF65-F5344CB8AC3E}">
        <p14:creationId xmlns:p14="http://schemas.microsoft.com/office/powerpoint/2010/main" val="1267218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6513899" y="1700808"/>
            <a:ext cx="4865299"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term</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 = {(,number}</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err="1">
                <a:solidFill>
                  <a:srgbClr val="FF0000"/>
                </a:solidFill>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err="1">
                <a:solidFill>
                  <a:srgbClr val="FF0000"/>
                </a:solidFill>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 {*}</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812801" y="1700808"/>
            <a:ext cx="5337926" cy="40324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None/>
            </a:pPr>
            <a:r>
              <a:rPr lang="en-US" altLang="zh-CN" sz="2400" dirty="0">
                <a:latin typeface="Arial" panose="020B0604020202020204" pitchFamily="34" charset="0"/>
                <a:cs typeface="Arial" panose="020B0604020202020204" pitchFamily="34" charset="0"/>
              </a:rPr>
              <a:t>(1) exp → exp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term</a:t>
            </a:r>
          </a:p>
          <a:p>
            <a:pPr>
              <a:buNone/>
            </a:pPr>
            <a:r>
              <a:rPr lang="en-US" altLang="zh-CN" sz="2400" dirty="0">
                <a:latin typeface="Arial" panose="020B0604020202020204" pitchFamily="34" charset="0"/>
                <a:cs typeface="Arial" panose="020B0604020202020204" pitchFamily="34" charset="0"/>
              </a:rPr>
              <a:t>(2) exp → term</a:t>
            </a:r>
          </a:p>
          <a:p>
            <a:pPr>
              <a:buNone/>
            </a:pPr>
            <a:r>
              <a:rPr lang="en-US" altLang="zh-CN" sz="2400" dirty="0">
                <a:latin typeface="Arial" panose="020B0604020202020204" pitchFamily="34" charset="0"/>
                <a:cs typeface="Arial" panose="020B0604020202020204" pitchFamily="34" charset="0"/>
              </a:rPr>
              <a:t>(3)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(4)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(5) 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a:t>
            </a:r>
          </a:p>
          <a:p>
            <a:pPr>
              <a:buNone/>
            </a:pPr>
            <a:r>
              <a:rPr lang="en-US" altLang="zh-CN" sz="2400" dirty="0">
                <a:latin typeface="Arial" panose="020B0604020202020204" pitchFamily="34" charset="0"/>
                <a:cs typeface="Arial" panose="020B0604020202020204" pitchFamily="34" charset="0"/>
              </a:rPr>
              <a:t>(6) term → factor</a:t>
            </a:r>
          </a:p>
          <a:p>
            <a:pPr>
              <a:buNone/>
            </a:pPr>
            <a:r>
              <a:rPr lang="en-US" altLang="zh-CN" sz="2400" dirty="0">
                <a:latin typeface="Arial" panose="020B0604020202020204" pitchFamily="34" charset="0"/>
                <a:cs typeface="Arial" panose="020B0604020202020204" pitchFamily="34" charset="0"/>
              </a:rPr>
              <a:t>(7)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buNone/>
            </a:pPr>
            <a:r>
              <a:rPr lang="en-US" altLang="zh-CN" sz="2400" dirty="0">
                <a:latin typeface="Arial" panose="020B0604020202020204" pitchFamily="34" charset="0"/>
                <a:cs typeface="Arial" panose="020B0604020202020204" pitchFamily="34" charset="0"/>
              </a:rPr>
              <a:t>(8) factor →(exp) </a:t>
            </a:r>
          </a:p>
          <a:p>
            <a:pPr>
              <a:buNone/>
            </a:pPr>
            <a:r>
              <a:rPr lang="en-US" altLang="zh-CN" sz="2400" dirty="0">
                <a:latin typeface="Arial" panose="020B0604020202020204" pitchFamily="34" charset="0"/>
                <a:cs typeface="Arial" panose="020B0604020202020204" pitchFamily="34" charset="0"/>
              </a:rPr>
              <a:t>(9) factor →number</a:t>
            </a:r>
            <a:endParaRPr lang="zh-CN" altLang="en-US" sz="2400" dirty="0">
              <a:latin typeface="Arial" panose="020B0604020202020204" pitchFamily="34" charset="0"/>
              <a:cs typeface="Arial" panose="020B0604020202020204" pitchFamily="34" charset="0"/>
            </a:endParaRPr>
          </a:p>
          <a:p>
            <a:pPr>
              <a:buFontTx/>
              <a:buNone/>
            </a:pPr>
            <a:endParaRPr lang="zh-CN" altLang="en-US" sz="24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38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E67DF6DF-A931-486B-8C68-0A8063403C2A}"/>
              </a:ext>
            </a:extLst>
          </p:cNvPr>
          <p:cNvGraphicFramePr>
            <a:graphicFrameLocks noGrp="1"/>
          </p:cNvGraphicFramePr>
          <p:nvPr>
            <p:ph idx="1"/>
            <p:extLst>
              <p:ext uri="{D42A27DB-BD31-4B8C-83A1-F6EECF244321}">
                <p14:modId xmlns:p14="http://schemas.microsoft.com/office/powerpoint/2010/main" val="810426962"/>
              </p:ext>
            </p:extLst>
          </p:nvPr>
        </p:nvGraphicFramePr>
        <p:xfrm>
          <a:off x="1701416" y="2193286"/>
          <a:ext cx="8787072" cy="4332058"/>
        </p:xfrm>
        <a:graphic>
          <a:graphicData uri="http://schemas.openxmlformats.org/drawingml/2006/table">
            <a:tbl>
              <a:tblPr>
                <a:tableStyleId>{616DA210-FB5B-4158-B5E0-FEB733F419BA}</a:tableStyleId>
              </a:tblPr>
              <a:tblGrid>
                <a:gridCol w="2159625">
                  <a:extLst>
                    <a:ext uri="{9D8B030D-6E8A-4147-A177-3AD203B41FA5}">
                      <a16:colId xmlns:a16="http://schemas.microsoft.com/office/drawing/2014/main" val="2064869774"/>
                    </a:ext>
                  </a:extLst>
                </a:gridCol>
                <a:gridCol w="3387087">
                  <a:extLst>
                    <a:ext uri="{9D8B030D-6E8A-4147-A177-3AD203B41FA5}">
                      <a16:colId xmlns:a16="http://schemas.microsoft.com/office/drawing/2014/main" val="195800686"/>
                    </a:ext>
                  </a:extLst>
                </a:gridCol>
                <a:gridCol w="3240360">
                  <a:extLst>
                    <a:ext uri="{9D8B030D-6E8A-4147-A177-3AD203B41FA5}">
                      <a16:colId xmlns:a16="http://schemas.microsoft.com/office/drawing/2014/main" val="1926366772"/>
                    </a:ext>
                  </a:extLst>
                </a:gridCol>
              </a:tblGrid>
              <a:tr h="527050">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1623528625"/>
                  </a:ext>
                </a:extLst>
              </a:tr>
              <a:tr h="1271284">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exp </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(exp)={$,+,- }</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)={(,number}</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err="1">
                          <a:solidFill>
                            <a:srgbClr val="0000CC"/>
                          </a:solidFill>
                          <a:effectLst/>
                          <a:latin typeface="Arial" panose="020B0604020202020204" pitchFamily="34" charset="0"/>
                          <a:cs typeface="Arial" panose="020B0604020202020204" pitchFamily="34" charset="0"/>
                        </a:rPr>
                        <a:t>fw</a:t>
                      </a:r>
                      <a:r>
                        <a:rPr lang="en-US" sz="2000" b="1" kern="100" dirty="0">
                          <a:solidFill>
                            <a:srgbClr val="0000CC"/>
                          </a:solidFill>
                          <a:effectLst/>
                          <a:latin typeface="Arial" panose="020B0604020202020204" pitchFamily="34" charset="0"/>
                          <a:cs typeface="Arial" panose="020B0604020202020204" pitchFamily="34" charset="0"/>
                        </a:rPr>
                        <a:t>(term)&lt;=</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(exp)</a:t>
                      </a:r>
                      <a:endParaRPr 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(term)={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71468625"/>
                  </a:ext>
                </a:extLst>
              </a:tr>
              <a:tr h="447146">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898408764"/>
                  </a:ext>
                </a:extLst>
              </a:tr>
              <a:tr h="1271284">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 </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(term)={ * }</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 number}</a:t>
                      </a:r>
                      <a:endParaRPr lang="zh-CN" sz="2000" b="1" kern="100" dirty="0">
                        <a:effectLst/>
                        <a:latin typeface="Arial" panose="020B0604020202020204" pitchFamily="34" charset="0"/>
                        <a:cs typeface="Arial" panose="020B0604020202020204" pitchFamily="34" charset="0"/>
                      </a:endParaRPr>
                    </a:p>
                    <a:p>
                      <a:pPr algn="ctr">
                        <a:spcAft>
                          <a:spcPts val="0"/>
                        </a:spcAft>
                      </a:pPr>
                      <a:r>
                        <a:rPr lang="en-US" sz="2000" b="1" kern="100" dirty="0" err="1">
                          <a:solidFill>
                            <a:srgbClr val="0000CC"/>
                          </a:solidFill>
                          <a:effectLst/>
                          <a:latin typeface="Arial" panose="020B0604020202020204" pitchFamily="34" charset="0"/>
                          <a:cs typeface="Arial" panose="020B0604020202020204" pitchFamily="34" charset="0"/>
                        </a:rPr>
                        <a:t>fw</a:t>
                      </a:r>
                      <a:r>
                        <a:rPr lang="en-US" sz="2000" b="1" kern="100" dirty="0">
                          <a:solidFill>
                            <a:srgbClr val="0000CC"/>
                          </a:solidFill>
                          <a:effectLst/>
                          <a:latin typeface="Arial" panose="020B0604020202020204" pitchFamily="34" charset="0"/>
                          <a:cs typeface="Arial" panose="020B0604020202020204" pitchFamily="34" charset="0"/>
                        </a:rPr>
                        <a:t>(factor)&lt;=</a:t>
                      </a:r>
                      <a:r>
                        <a:rPr lang="en-US" altLang="zh-CN" sz="2000" b="1" kern="100" dirty="0">
                          <a:solidFill>
                            <a:srgbClr val="0000CC"/>
                          </a:solidFill>
                          <a:effectLst/>
                          <a:latin typeface="Arial" panose="020B0604020202020204" pitchFamily="34" charset="0"/>
                          <a:cs typeface="Arial" panose="020B0604020202020204" pitchFamily="34" charset="0"/>
                        </a:rPr>
                        <a: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(factor)={$,+,-,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960963004"/>
                  </a:ext>
                </a:extLst>
              </a:tr>
              <a:tr h="391532">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465982183"/>
                  </a:ext>
                </a:extLst>
              </a:tr>
              <a:tr h="423762">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(exp)</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ctr">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(exp)={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ctr">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879210025"/>
                  </a:ext>
                </a:extLst>
              </a:tr>
            </a:tbl>
          </a:graphicData>
        </a:graphic>
      </p:graphicFrame>
      <p:sp>
        <p:nvSpPr>
          <p:cNvPr id="2" name="标题 1"/>
          <p:cNvSpPr>
            <a:spLocks noGrp="1"/>
          </p:cNvSpPr>
          <p:nvPr>
            <p:ph type="title"/>
          </p:nvPr>
        </p:nvSpPr>
        <p:spPr/>
        <p:txBody>
          <a:bodyPr/>
          <a:lstStyle/>
          <a:p>
            <a:r>
              <a:rPr lang="zh-CN" altLang="en-US" dirty="0"/>
              <a:t>示例</a:t>
            </a:r>
          </a:p>
        </p:txBody>
      </p:sp>
      <p:sp>
        <p:nvSpPr>
          <p:cNvPr id="5" name="矩形: 圆角 4">
            <a:extLst>
              <a:ext uri="{FF2B5EF4-FFF2-40B4-BE49-F238E27FC236}">
                <a16:creationId xmlns:a16="http://schemas.microsoft.com/office/drawing/2014/main" id="{71647ED9-8789-4622-A8B9-9DEEFC5979BE}"/>
              </a:ext>
            </a:extLst>
          </p:cNvPr>
          <p:cNvSpPr/>
          <p:nvPr/>
        </p:nvSpPr>
        <p:spPr bwMode="auto">
          <a:xfrm>
            <a:off x="4079776" y="2769351"/>
            <a:ext cx="2952328"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BED77231-C325-476D-B93A-724D3027F50A}"/>
              </a:ext>
            </a:extLst>
          </p:cNvPr>
          <p:cNvSpPr/>
          <p:nvPr/>
        </p:nvSpPr>
        <p:spPr bwMode="auto">
          <a:xfrm>
            <a:off x="3935760" y="3201398"/>
            <a:ext cx="3240360" cy="312243"/>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5BDE1F32-F786-4F2E-B6ED-C2D3CE51190A}"/>
              </a:ext>
            </a:extLst>
          </p:cNvPr>
          <p:cNvSpPr/>
          <p:nvPr/>
        </p:nvSpPr>
        <p:spPr bwMode="auto">
          <a:xfrm>
            <a:off x="4079776" y="3513641"/>
            <a:ext cx="2952328" cy="407838"/>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4B76755D-0663-459C-8B75-2176A2F781D0}"/>
              </a:ext>
            </a:extLst>
          </p:cNvPr>
          <p:cNvSpPr/>
          <p:nvPr/>
        </p:nvSpPr>
        <p:spPr bwMode="auto">
          <a:xfrm>
            <a:off x="4092291" y="4484910"/>
            <a:ext cx="2952328"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C7ECB045-217C-4D49-9FDF-76A064EED0BE}"/>
              </a:ext>
            </a:extLst>
          </p:cNvPr>
          <p:cNvSpPr/>
          <p:nvPr/>
        </p:nvSpPr>
        <p:spPr bwMode="auto">
          <a:xfrm>
            <a:off x="3935760" y="4929590"/>
            <a:ext cx="3240360" cy="312243"/>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4641926E-A09B-4CB7-A773-5195A0A72BF1}"/>
              </a:ext>
            </a:extLst>
          </p:cNvPr>
          <p:cNvSpPr/>
          <p:nvPr/>
        </p:nvSpPr>
        <p:spPr bwMode="auto">
          <a:xfrm>
            <a:off x="3935760" y="5254464"/>
            <a:ext cx="3108859" cy="39520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6C5EA5FE-842A-4C44-8262-72E5061BE842}"/>
              </a:ext>
            </a:extLst>
          </p:cNvPr>
          <p:cNvSpPr/>
          <p:nvPr/>
        </p:nvSpPr>
        <p:spPr bwMode="auto">
          <a:xfrm>
            <a:off x="4014024" y="6210030"/>
            <a:ext cx="2952328" cy="303736"/>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908C29F7-6CA4-46D2-8B6C-E7611BDF47A5}"/>
              </a:ext>
            </a:extLst>
          </p:cNvPr>
          <p:cNvSpPr/>
          <p:nvPr/>
        </p:nvSpPr>
        <p:spPr bwMode="auto">
          <a:xfrm>
            <a:off x="7428148" y="3201400"/>
            <a:ext cx="2952328"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3B254F6B-7A4E-4AE8-A427-643327F282D5}"/>
              </a:ext>
            </a:extLst>
          </p:cNvPr>
          <p:cNvSpPr/>
          <p:nvPr/>
        </p:nvSpPr>
        <p:spPr bwMode="auto">
          <a:xfrm>
            <a:off x="7378285" y="4863372"/>
            <a:ext cx="2952328" cy="43204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7" name="Rectangle 3">
            <a:extLst>
              <a:ext uri="{FF2B5EF4-FFF2-40B4-BE49-F238E27FC236}">
                <a16:creationId xmlns:a16="http://schemas.microsoft.com/office/drawing/2014/main" id="{336D7D50-4B62-49AE-9F8B-3B965DDC6BC6}"/>
              </a:ext>
            </a:extLst>
          </p:cNvPr>
          <p:cNvSpPr txBox="1">
            <a:spLocks noChangeArrowheads="1"/>
          </p:cNvSpPr>
          <p:nvPr/>
        </p:nvSpPr>
        <p:spPr bwMode="auto">
          <a:xfrm>
            <a:off x="1701416" y="72856"/>
            <a:ext cx="3279485" cy="1998673"/>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spcBef>
                <a:spcPts val="0"/>
              </a:spcBef>
              <a:buNone/>
            </a:pPr>
            <a:r>
              <a:rPr lang="en-US" altLang="zh-CN" sz="1400" dirty="0">
                <a:latin typeface="Arial" panose="020B0604020202020204" pitchFamily="34" charset="0"/>
                <a:cs typeface="Arial" panose="020B0604020202020204" pitchFamily="34" charset="0"/>
              </a:rPr>
              <a:t>(1) exp → exp </a:t>
            </a:r>
            <a:r>
              <a:rPr lang="en-US" altLang="zh-CN" sz="1400" dirty="0" err="1">
                <a:latin typeface="Arial" panose="020B0604020202020204" pitchFamily="34" charset="0"/>
                <a:cs typeface="Arial" panose="020B0604020202020204" pitchFamily="34" charset="0"/>
              </a:rPr>
              <a:t>addop</a:t>
            </a:r>
            <a:r>
              <a:rPr lang="en-US" altLang="zh-CN" sz="1400" dirty="0">
                <a:latin typeface="Arial" panose="020B0604020202020204" pitchFamily="34" charset="0"/>
                <a:cs typeface="Arial" panose="020B0604020202020204" pitchFamily="34" charset="0"/>
              </a:rPr>
              <a:t> term</a:t>
            </a:r>
          </a:p>
          <a:p>
            <a:pPr>
              <a:spcBef>
                <a:spcPts val="0"/>
              </a:spcBef>
              <a:buNone/>
            </a:pPr>
            <a:r>
              <a:rPr lang="en-US" altLang="zh-CN" sz="1400" dirty="0">
                <a:latin typeface="Arial" panose="020B0604020202020204" pitchFamily="34" charset="0"/>
                <a:cs typeface="Arial" panose="020B0604020202020204" pitchFamily="34" charset="0"/>
              </a:rPr>
              <a:t>(2) exp → term</a:t>
            </a:r>
          </a:p>
          <a:p>
            <a:pPr>
              <a:spcBef>
                <a:spcPts val="0"/>
              </a:spcBef>
              <a:buNone/>
            </a:pPr>
            <a:r>
              <a:rPr lang="en-US" altLang="zh-CN" sz="1400" dirty="0">
                <a:latin typeface="Arial" panose="020B0604020202020204" pitchFamily="34" charset="0"/>
                <a:cs typeface="Arial" panose="020B0604020202020204" pitchFamily="34" charset="0"/>
              </a:rPr>
              <a:t>(3) </a:t>
            </a:r>
            <a:r>
              <a:rPr lang="en-US" altLang="zh-CN" sz="1400" dirty="0" err="1">
                <a:latin typeface="Arial" panose="020B0604020202020204" pitchFamily="34" charset="0"/>
                <a:cs typeface="Arial" panose="020B0604020202020204" pitchFamily="34" charset="0"/>
              </a:rPr>
              <a:t>addop</a:t>
            </a:r>
            <a:r>
              <a:rPr lang="en-US" altLang="zh-CN" sz="1400" dirty="0">
                <a:latin typeface="Arial" panose="020B0604020202020204" pitchFamily="34" charset="0"/>
                <a:cs typeface="Arial" panose="020B0604020202020204" pitchFamily="34" charset="0"/>
              </a:rPr>
              <a:t> → +</a:t>
            </a:r>
          </a:p>
          <a:p>
            <a:pPr>
              <a:spcBef>
                <a:spcPts val="0"/>
              </a:spcBef>
              <a:buNone/>
            </a:pPr>
            <a:r>
              <a:rPr lang="en-US" altLang="zh-CN" sz="1400" dirty="0">
                <a:latin typeface="Arial" panose="020B0604020202020204" pitchFamily="34" charset="0"/>
                <a:cs typeface="Arial" panose="020B0604020202020204" pitchFamily="34" charset="0"/>
              </a:rPr>
              <a:t>(4) </a:t>
            </a:r>
            <a:r>
              <a:rPr lang="en-US" altLang="zh-CN" sz="1400" dirty="0" err="1">
                <a:latin typeface="Arial" panose="020B0604020202020204" pitchFamily="34" charset="0"/>
                <a:cs typeface="Arial" panose="020B0604020202020204" pitchFamily="34" charset="0"/>
              </a:rPr>
              <a:t>addop</a:t>
            </a:r>
            <a:r>
              <a:rPr lang="en-US" altLang="zh-CN" sz="1400" dirty="0">
                <a:latin typeface="Arial" panose="020B0604020202020204" pitchFamily="34" charset="0"/>
                <a:cs typeface="Arial" panose="020B0604020202020204" pitchFamily="34" charset="0"/>
              </a:rPr>
              <a:t> → -</a:t>
            </a:r>
          </a:p>
          <a:p>
            <a:pPr>
              <a:spcBef>
                <a:spcPts val="0"/>
              </a:spcBef>
              <a:buNone/>
            </a:pPr>
            <a:r>
              <a:rPr lang="en-US" altLang="zh-CN" sz="1400" dirty="0">
                <a:latin typeface="Arial" panose="020B0604020202020204" pitchFamily="34" charset="0"/>
                <a:cs typeface="Arial" panose="020B0604020202020204" pitchFamily="34" charset="0"/>
              </a:rPr>
              <a:t>(5) term → term </a:t>
            </a:r>
            <a:r>
              <a:rPr lang="en-US" altLang="zh-CN" sz="1400" dirty="0" err="1">
                <a:latin typeface="Arial" panose="020B0604020202020204" pitchFamily="34" charset="0"/>
                <a:cs typeface="Arial" panose="020B0604020202020204" pitchFamily="34" charset="0"/>
              </a:rPr>
              <a:t>mulop</a:t>
            </a:r>
            <a:r>
              <a:rPr lang="en-US" altLang="zh-CN" sz="1400" dirty="0">
                <a:latin typeface="Arial" panose="020B0604020202020204" pitchFamily="34" charset="0"/>
                <a:cs typeface="Arial" panose="020B0604020202020204" pitchFamily="34" charset="0"/>
              </a:rPr>
              <a:t> factor</a:t>
            </a:r>
          </a:p>
          <a:p>
            <a:pPr>
              <a:spcBef>
                <a:spcPts val="0"/>
              </a:spcBef>
              <a:buNone/>
            </a:pPr>
            <a:r>
              <a:rPr lang="en-US" altLang="zh-CN" sz="1400" dirty="0">
                <a:latin typeface="Arial" panose="020B0604020202020204" pitchFamily="34" charset="0"/>
                <a:cs typeface="Arial" panose="020B0604020202020204" pitchFamily="34" charset="0"/>
              </a:rPr>
              <a:t>(6) term → factor</a:t>
            </a:r>
          </a:p>
          <a:p>
            <a:pPr>
              <a:spcBef>
                <a:spcPts val="0"/>
              </a:spcBef>
              <a:buNone/>
            </a:pPr>
            <a:r>
              <a:rPr lang="en-US" altLang="zh-CN" sz="1400" dirty="0">
                <a:latin typeface="Arial" panose="020B0604020202020204" pitchFamily="34" charset="0"/>
                <a:cs typeface="Arial" panose="020B0604020202020204" pitchFamily="34" charset="0"/>
              </a:rPr>
              <a:t>(7) </a:t>
            </a:r>
            <a:r>
              <a:rPr lang="en-US" altLang="zh-CN" sz="1400" dirty="0" err="1">
                <a:latin typeface="Arial" panose="020B0604020202020204" pitchFamily="34" charset="0"/>
                <a:cs typeface="Arial" panose="020B0604020202020204" pitchFamily="34" charset="0"/>
              </a:rPr>
              <a:t>mulop</a:t>
            </a:r>
            <a:r>
              <a:rPr lang="en-US" altLang="zh-CN" sz="1400" dirty="0">
                <a:latin typeface="Arial" panose="020B0604020202020204" pitchFamily="34" charset="0"/>
                <a:cs typeface="Arial" panose="020B0604020202020204" pitchFamily="34" charset="0"/>
              </a:rPr>
              <a:t> →*</a:t>
            </a:r>
          </a:p>
          <a:p>
            <a:pPr>
              <a:spcBef>
                <a:spcPts val="0"/>
              </a:spcBef>
              <a:buNone/>
            </a:pPr>
            <a:r>
              <a:rPr lang="en-US" altLang="zh-CN" sz="1400" dirty="0">
                <a:latin typeface="Arial" panose="020B0604020202020204" pitchFamily="34" charset="0"/>
                <a:cs typeface="Arial" panose="020B0604020202020204" pitchFamily="34" charset="0"/>
              </a:rPr>
              <a:t>(8) factor →(exp) </a:t>
            </a:r>
          </a:p>
          <a:p>
            <a:pPr>
              <a:spcBef>
                <a:spcPts val="0"/>
              </a:spcBef>
              <a:buNone/>
            </a:pPr>
            <a:r>
              <a:rPr lang="en-US" altLang="zh-CN" sz="1400" dirty="0">
                <a:latin typeface="Arial" panose="020B0604020202020204" pitchFamily="34" charset="0"/>
                <a:cs typeface="Arial" panose="020B0604020202020204" pitchFamily="34" charset="0"/>
              </a:rPr>
              <a:t>(9) factor →number</a:t>
            </a:r>
            <a:endParaRPr lang="zh-CN" altLang="en-US" sz="1400" i="1" kern="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BEEA07D-8E44-4D6F-8A1A-6C9049A7235D}"/>
              </a:ext>
            </a:extLst>
          </p:cNvPr>
          <p:cNvSpPr/>
          <p:nvPr/>
        </p:nvSpPr>
        <p:spPr bwMode="auto">
          <a:xfrm>
            <a:off x="8400256" y="1"/>
            <a:ext cx="1800200" cy="21328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graphicFrame>
        <p:nvGraphicFramePr>
          <p:cNvPr id="19" name="表格 3">
            <a:extLst>
              <a:ext uri="{FF2B5EF4-FFF2-40B4-BE49-F238E27FC236}">
                <a16:creationId xmlns:a16="http://schemas.microsoft.com/office/drawing/2014/main" id="{CD7FFEC5-3F41-4B49-9268-2586C03155F8}"/>
              </a:ext>
            </a:extLst>
          </p:cNvPr>
          <p:cNvGraphicFramePr>
            <a:graphicFrameLocks noGrp="1"/>
          </p:cNvGraphicFramePr>
          <p:nvPr>
            <p:extLst>
              <p:ext uri="{D42A27DB-BD31-4B8C-83A1-F6EECF244321}">
                <p14:modId xmlns:p14="http://schemas.microsoft.com/office/powerpoint/2010/main" val="2991178510"/>
              </p:ext>
            </p:extLst>
          </p:nvPr>
        </p:nvGraphicFramePr>
        <p:xfrm>
          <a:off x="5573512" y="66351"/>
          <a:ext cx="4914975" cy="2011680"/>
        </p:xfrm>
        <a:graphic>
          <a:graphicData uri="http://schemas.openxmlformats.org/drawingml/2006/table">
            <a:tbl>
              <a:tblPr firstRow="1" bandRow="1">
                <a:tableStyleId>{5940675A-B579-460E-94D1-54222C63F5DA}</a:tableStyleId>
              </a:tblPr>
              <a:tblGrid>
                <a:gridCol w="1323531">
                  <a:extLst>
                    <a:ext uri="{9D8B030D-6E8A-4147-A177-3AD203B41FA5}">
                      <a16:colId xmlns:a16="http://schemas.microsoft.com/office/drawing/2014/main" val="3186338400"/>
                    </a:ext>
                  </a:extLst>
                </a:gridCol>
                <a:gridCol w="1712805">
                  <a:extLst>
                    <a:ext uri="{9D8B030D-6E8A-4147-A177-3AD203B41FA5}">
                      <a16:colId xmlns:a16="http://schemas.microsoft.com/office/drawing/2014/main" val="46470136"/>
                    </a:ext>
                  </a:extLst>
                </a:gridCol>
                <a:gridCol w="1878639">
                  <a:extLst>
                    <a:ext uri="{9D8B030D-6E8A-4147-A177-3AD203B41FA5}">
                      <a16:colId xmlns:a16="http://schemas.microsoft.com/office/drawing/2014/main" val="2756075955"/>
                    </a:ext>
                  </a:extLst>
                </a:gridCol>
              </a:tblGrid>
              <a:tr h="331213">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First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Follow</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331213">
                <a:tc>
                  <a:txBody>
                    <a:bodyPr/>
                    <a:lstStyle/>
                    <a:p>
                      <a:r>
                        <a:rPr lang="en-US" altLang="zh-CN" sz="1600" dirty="0"/>
                        <a:t>exp</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(,number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331213">
                <a:tc>
                  <a:txBody>
                    <a:bodyPr/>
                    <a:lstStyle/>
                    <a:p>
                      <a:r>
                        <a:rPr lang="en-US" altLang="zh-CN" sz="1600" dirty="0"/>
                        <a:t>term</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(,number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331213">
                <a:tc>
                  <a:txBody>
                    <a:bodyPr/>
                    <a:lstStyle/>
                    <a:p>
                      <a:r>
                        <a:rPr lang="en-US" altLang="zh-CN" sz="1600" dirty="0"/>
                        <a:t>factor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(,number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331213">
                <a:tc>
                  <a:txBody>
                    <a:bodyPr/>
                    <a:lstStyle/>
                    <a:p>
                      <a:r>
                        <a:rPr lang="en-US" altLang="zh-CN" sz="1600" dirty="0" err="1"/>
                        <a:t>addop</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(,number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r h="331213">
                <a:tc>
                  <a:txBody>
                    <a:bodyPr/>
                    <a:lstStyle/>
                    <a:p>
                      <a:r>
                        <a:rPr lang="en-US" altLang="zh-CN" sz="1600" dirty="0" err="1"/>
                        <a:t>mulop</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latin typeface="Arial" panose="020B0604020202020204" pitchFamily="34" charset="0"/>
                          <a:cs typeface="Arial" panose="020B0604020202020204" pitchFamily="34" charset="0"/>
                        </a:rPr>
                        <a:t>(,number</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113916"/>
                  </a:ext>
                </a:extLst>
              </a:tr>
            </a:tbl>
          </a:graphicData>
        </a:graphic>
      </p:graphicFrame>
    </p:spTree>
    <p:extLst>
      <p:ext uri="{BB962C8B-B14F-4D97-AF65-F5344CB8AC3E}">
        <p14:creationId xmlns:p14="http://schemas.microsoft.com/office/powerpoint/2010/main" val="164979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3"/>
                                        </p:tgtEl>
                                        <p:attrNameLst>
                                          <p:attrName>ppt_x</p:attrName>
                                        </p:attrNameLst>
                                      </p:cBhvr>
                                      <p:tavLst>
                                        <p:tav tm="0">
                                          <p:val>
                                            <p:strVal val="ppt_x"/>
                                          </p:val>
                                        </p:tav>
                                        <p:tav tm="100000">
                                          <p:val>
                                            <p:strVal val="ppt_x"/>
                                          </p:val>
                                        </p:tav>
                                      </p:tavLst>
                                    </p:anim>
                                    <p:anim calcmode="lin" valueType="num">
                                      <p:cBhvr additive="base">
                                        <p:cTn id="43" dur="500"/>
                                        <p:tgtEl>
                                          <p:spTgt spid="13"/>
                                        </p:tgtEl>
                                        <p:attrNameLst>
                                          <p:attrName>ppt_y</p:attrName>
                                        </p:attrNameLst>
                                      </p:cBhvr>
                                      <p:tavLst>
                                        <p:tav tm="0">
                                          <p:val>
                                            <p:strVal val="ppt_y"/>
                                          </p:val>
                                        </p:tav>
                                        <p:tav tm="100000">
                                          <p:val>
                                            <p:strVal val="1+ppt_h/2"/>
                                          </p:val>
                                        </p:tav>
                                      </p:tavLst>
                                    </p:anim>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4"/>
                                        </p:tgtEl>
                                        <p:attrNameLst>
                                          <p:attrName>ppt_x</p:attrName>
                                        </p:attrNameLst>
                                      </p:cBhvr>
                                      <p:tavLst>
                                        <p:tav tm="0">
                                          <p:val>
                                            <p:strVal val="ppt_x"/>
                                          </p:val>
                                        </p:tav>
                                        <p:tav tm="100000">
                                          <p:val>
                                            <p:strVal val="ppt_x"/>
                                          </p:val>
                                        </p:tav>
                                      </p:tavLst>
                                    </p:anim>
                                    <p:anim calcmode="lin" valueType="num">
                                      <p:cBhvr additive="base">
                                        <p:cTn id="49" dur="500"/>
                                        <p:tgtEl>
                                          <p:spTgt spid="14"/>
                                        </p:tgtEl>
                                        <p:attrNameLst>
                                          <p:attrName>ppt_y</p:attrName>
                                        </p:attrNameLst>
                                      </p:cBhvr>
                                      <p:tavLst>
                                        <p:tav tm="0">
                                          <p:val>
                                            <p:strVal val="ppt_y"/>
                                          </p:val>
                                        </p:tav>
                                        <p:tav tm="100000">
                                          <p:val>
                                            <p:strVal val="1+ppt_h/2"/>
                                          </p:val>
                                        </p:tav>
                                      </p:tavLst>
                                    </p:anim>
                                    <p:set>
                                      <p:cBhvr>
                                        <p:cTn id="50" dur="1" fill="hold">
                                          <p:stCondLst>
                                            <p:cond delay="499"/>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ppt_x"/>
                                          </p:val>
                                        </p:tav>
                                      </p:tavLst>
                                    </p:anim>
                                    <p:anim calcmode="lin" valueType="num">
                                      <p:cBhvr additive="base">
                                        <p:cTn id="55" dur="500"/>
                                        <p:tgtEl>
                                          <p:spTgt spid="15"/>
                                        </p:tgtEl>
                                        <p:attrNameLst>
                                          <p:attrName>ppt_y</p:attrName>
                                        </p:attrNameLst>
                                      </p:cBhvr>
                                      <p:tavLst>
                                        <p:tav tm="0">
                                          <p:val>
                                            <p:strVal val="ppt_y"/>
                                          </p:val>
                                        </p:tav>
                                        <p:tav tm="100000">
                                          <p:val>
                                            <p:strVal val="1+ppt_h/2"/>
                                          </p:val>
                                        </p:tav>
                                      </p:tavLst>
                                    </p:anim>
                                    <p:set>
                                      <p:cBhvr>
                                        <p:cTn id="56" dur="1" fill="hold">
                                          <p:stCondLst>
                                            <p:cond delay="499"/>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0" nodeType="clickEffect">
                                  <p:stCondLst>
                                    <p:cond delay="0"/>
                                  </p:stCondLst>
                                  <p:childTnLst>
                                    <p:anim calcmode="lin" valueType="num">
                                      <p:cBhvr additive="base">
                                        <p:cTn id="60" dur="500"/>
                                        <p:tgtEl>
                                          <p:spTgt spid="3"/>
                                        </p:tgtEl>
                                        <p:attrNameLst>
                                          <p:attrName>ppt_x</p:attrName>
                                        </p:attrNameLst>
                                      </p:cBhvr>
                                      <p:tavLst>
                                        <p:tav tm="0">
                                          <p:val>
                                            <p:strVal val="ppt_x"/>
                                          </p:val>
                                        </p:tav>
                                        <p:tav tm="100000">
                                          <p:val>
                                            <p:strVal val="ppt_x"/>
                                          </p:val>
                                        </p:tav>
                                      </p:tavLst>
                                    </p:anim>
                                    <p:anim calcmode="lin" valueType="num">
                                      <p:cBhvr additive="base">
                                        <p:cTn id="61" dur="500"/>
                                        <p:tgtEl>
                                          <p:spTgt spid="3"/>
                                        </p:tgtEl>
                                        <p:attrNameLst>
                                          <p:attrName>ppt_y</p:attrName>
                                        </p:attrNameLst>
                                      </p:cBhvr>
                                      <p:tavLst>
                                        <p:tav tm="0">
                                          <p:val>
                                            <p:strVal val="ppt_y"/>
                                          </p:val>
                                        </p:tav>
                                        <p:tav tm="100000">
                                          <p:val>
                                            <p:strVal val="0-ppt_h/2"/>
                                          </p:val>
                                        </p:tav>
                                      </p:tavLst>
                                    </p:anim>
                                    <p:set>
                                      <p:cBhvr>
                                        <p:cTn id="6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P spid="15"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所以</a:t>
            </a:r>
            <a:r>
              <a:rPr lang="en-US" altLang="zh-CN" dirty="0"/>
              <a:t>Follow</a:t>
            </a:r>
            <a:r>
              <a:rPr lang="zh-CN" altLang="en-US" dirty="0"/>
              <a:t>集如下：</a:t>
            </a:r>
            <a:endParaRPr lang="en-US" altLang="zh-CN" dirty="0"/>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 )} </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solidFill>
                  <a:srgbClr val="FF0000"/>
                </a:solidFill>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{(,number}</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term</a:t>
            </a:r>
            <a:r>
              <a:rPr lang="en-US" altLang="zh-CN" sz="2400" dirty="0">
                <a:latin typeface="Arial" panose="020B0604020202020204" pitchFamily="34" charset="0"/>
                <a:cs typeface="Arial" panose="020B0604020202020204" pitchFamily="34" charset="0"/>
              </a:rPr>
              <a:t>)    = { $,+,-, *, )}</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err="1">
                <a:solidFill>
                  <a:srgbClr val="FF0000"/>
                </a:solidFill>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 {(,number}</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  = { $,+,-, *, )}</a:t>
            </a:r>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4277840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7248128" y="1700808"/>
            <a:ext cx="4177408" cy="345638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statement</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if,other</a:t>
            </a:r>
            <a:r>
              <a:rPr lang="en-US" altLang="zh-CN" sz="2400" dirty="0">
                <a:latin typeface="Arial" panose="020B0604020202020204" pitchFamily="34" charset="0"/>
                <a:cs typeface="Arial" panose="020B0604020202020204" pitchFamily="34" charset="0"/>
              </a:rPr>
              <a:t>}</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if-</a:t>
            </a:r>
            <a:r>
              <a:rPr lang="en-US" altLang="zh-CN" sz="2400" dirty="0" err="1">
                <a:solidFill>
                  <a:srgbClr val="FF0000"/>
                </a:solidFill>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else-part</a:t>
            </a:r>
            <a:r>
              <a:rPr lang="en-US" altLang="zh-CN" sz="2400" dirty="0">
                <a:latin typeface="Arial" panose="020B0604020202020204" pitchFamily="34" charset="0"/>
                <a:cs typeface="Arial" panose="020B0604020202020204" pitchFamily="34" charset="0"/>
              </a:rPr>
              <a:t>)   = {</a:t>
            </a:r>
            <a:r>
              <a:rPr lang="en-US" altLang="zh-CN" sz="2400" dirty="0" err="1">
                <a:latin typeface="Arial" panose="020B0604020202020204" pitchFamily="34" charset="0"/>
                <a:cs typeface="Arial" panose="020B0604020202020204" pitchFamily="34" charset="0"/>
              </a:rPr>
              <a:t>else,ε</a:t>
            </a:r>
            <a:r>
              <a:rPr lang="en-US" altLang="zh-CN" sz="2400" dirty="0">
                <a:latin typeface="Arial" panose="020B0604020202020204" pitchFamily="34" charset="0"/>
                <a:cs typeface="Arial" panose="020B0604020202020204" pitchFamily="34" charset="0"/>
              </a:rPr>
              <a:t>}</a:t>
            </a:r>
          </a:p>
          <a:p>
            <a:pPr>
              <a:lnSpc>
                <a:spcPct val="150000"/>
              </a:lnSpc>
              <a:buFontTx/>
              <a:buNone/>
            </a:pPr>
            <a:r>
              <a:rPr lang="en-US" altLang="zh-CN" sz="2400" dirty="0">
                <a:latin typeface="Arial" panose="020B0604020202020204" pitchFamily="34" charset="0"/>
                <a:cs typeface="Arial" panose="020B0604020202020204" pitchFamily="34" charset="0"/>
              </a:rPr>
              <a:t>First(</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            = {0,1}</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812800" y="1700808"/>
            <a:ext cx="6147295" cy="345638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tabLst>
                <a:tab pos="1158875" algn="l"/>
              </a:tabLst>
            </a:pPr>
            <a:r>
              <a:rPr lang="en-US" altLang="zh-CN" sz="2400" dirty="0">
                <a:latin typeface="Arial" panose="020B0604020202020204" pitchFamily="34" charset="0"/>
                <a:cs typeface="Arial" panose="020B0604020202020204" pitchFamily="34" charset="0"/>
              </a:rPr>
              <a:t>(1) statement → if-</a:t>
            </a:r>
            <a:r>
              <a:rPr lang="en-US" altLang="zh-CN" sz="2400" dirty="0" err="1">
                <a:latin typeface="Arial" panose="020B0604020202020204" pitchFamily="34" charset="0"/>
                <a:cs typeface="Arial" panose="020B0604020202020204" pitchFamily="34" charset="0"/>
              </a:rPr>
              <a:t>stmt</a:t>
            </a:r>
            <a:endParaRPr lang="en-US" altLang="zh-CN" sz="2400" dirty="0">
              <a:latin typeface="Arial" panose="020B0604020202020204" pitchFamily="34" charset="0"/>
              <a:cs typeface="Arial" panose="020B0604020202020204" pitchFamily="34" charset="0"/>
            </a:endParaRPr>
          </a:p>
          <a:p>
            <a:pPr>
              <a:buNone/>
              <a:tabLst>
                <a:tab pos="1158875" algn="l"/>
              </a:tabLst>
            </a:pPr>
            <a:r>
              <a:rPr lang="en-US" altLang="zh-CN" sz="2400" dirty="0">
                <a:latin typeface="Arial" panose="020B0604020202020204" pitchFamily="34" charset="0"/>
                <a:cs typeface="Arial" panose="020B0604020202020204" pitchFamily="34" charset="0"/>
              </a:rPr>
              <a:t>(2) statement → other</a:t>
            </a:r>
          </a:p>
          <a:p>
            <a:pPr>
              <a:buNone/>
              <a:tabLst>
                <a:tab pos="1158875" algn="l"/>
              </a:tabLst>
            </a:pPr>
            <a:r>
              <a:rPr lang="en-US" altLang="zh-CN" sz="2400" dirty="0">
                <a:latin typeface="Arial" panose="020B0604020202020204" pitchFamily="34" charset="0"/>
                <a:cs typeface="Arial" panose="020B0604020202020204" pitchFamily="34" charset="0"/>
              </a:rPr>
              <a:t>(3)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 (exp) statement else-part</a:t>
            </a:r>
          </a:p>
          <a:p>
            <a:pPr>
              <a:buNone/>
              <a:tabLst>
                <a:tab pos="1158875" algn="l"/>
              </a:tabLst>
            </a:pPr>
            <a:r>
              <a:rPr lang="en-US" altLang="zh-CN" sz="2400" dirty="0">
                <a:latin typeface="Arial" panose="020B0604020202020204" pitchFamily="34" charset="0"/>
                <a:cs typeface="Arial" panose="020B0604020202020204" pitchFamily="34" charset="0"/>
              </a:rPr>
              <a:t>(4) else-part → else statement</a:t>
            </a:r>
          </a:p>
          <a:p>
            <a:pPr>
              <a:buNone/>
              <a:tabLst>
                <a:tab pos="1158875" algn="l"/>
              </a:tabLst>
            </a:pPr>
            <a:r>
              <a:rPr lang="en-US" altLang="zh-CN" sz="2400" dirty="0">
                <a:latin typeface="Arial" panose="020B0604020202020204" pitchFamily="34" charset="0"/>
                <a:cs typeface="Arial" panose="020B0604020202020204" pitchFamily="34" charset="0"/>
              </a:rPr>
              <a:t>(5) else-part →ε</a:t>
            </a:r>
          </a:p>
          <a:p>
            <a:pPr>
              <a:buNone/>
              <a:tabLst>
                <a:tab pos="1158875" algn="l"/>
              </a:tabLst>
            </a:pPr>
            <a:r>
              <a:rPr lang="en-US" altLang="zh-CN" sz="2400" dirty="0">
                <a:latin typeface="Arial" panose="020B0604020202020204" pitchFamily="34" charset="0"/>
                <a:cs typeface="Arial" panose="020B0604020202020204" pitchFamily="34" charset="0"/>
              </a:rPr>
              <a:t>(6) exp → 0 </a:t>
            </a:r>
          </a:p>
          <a:p>
            <a:pPr>
              <a:buNone/>
              <a:tabLst>
                <a:tab pos="1158875" algn="l"/>
              </a:tabLst>
            </a:pPr>
            <a:r>
              <a:rPr lang="en-US" altLang="zh-CN" sz="2400" dirty="0">
                <a:latin typeface="Arial" panose="020B0604020202020204" pitchFamily="34" charset="0"/>
                <a:cs typeface="Arial" panose="020B0604020202020204" pitchFamily="34" charset="0"/>
              </a:rPr>
              <a:t>(7) exp → 1</a:t>
            </a:r>
            <a:endParaRPr lang="zh-CN" altLang="en-US" sz="2400" i="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862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9">
            <a:extLst>
              <a:ext uri="{FF2B5EF4-FFF2-40B4-BE49-F238E27FC236}">
                <a16:creationId xmlns:a16="http://schemas.microsoft.com/office/drawing/2014/main" id="{4AD550F6-A7DA-4DCF-907C-EBFAE0027C2E}"/>
              </a:ext>
            </a:extLst>
          </p:cNvPr>
          <p:cNvGraphicFramePr>
            <a:graphicFrameLocks noGrp="1"/>
          </p:cNvGraphicFramePr>
          <p:nvPr>
            <p:ph idx="1"/>
            <p:extLst>
              <p:ext uri="{D42A27DB-BD31-4B8C-83A1-F6EECF244321}">
                <p14:modId xmlns:p14="http://schemas.microsoft.com/office/powerpoint/2010/main" val="1662744555"/>
              </p:ext>
            </p:extLst>
          </p:nvPr>
        </p:nvGraphicFramePr>
        <p:xfrm>
          <a:off x="623392" y="2132856"/>
          <a:ext cx="10801200" cy="4714723"/>
        </p:xfrm>
        <a:graphic>
          <a:graphicData uri="http://schemas.openxmlformats.org/drawingml/2006/table">
            <a:tbl>
              <a:tblPr>
                <a:tableStyleId>{616DA210-FB5B-4158-B5E0-FEB733F419BA}</a:tableStyleId>
              </a:tblPr>
              <a:tblGrid>
                <a:gridCol w="3484258">
                  <a:extLst>
                    <a:ext uri="{9D8B030D-6E8A-4147-A177-3AD203B41FA5}">
                      <a16:colId xmlns:a16="http://schemas.microsoft.com/office/drawing/2014/main" val="3540114729"/>
                    </a:ext>
                  </a:extLst>
                </a:gridCol>
                <a:gridCol w="4094003">
                  <a:extLst>
                    <a:ext uri="{9D8B030D-6E8A-4147-A177-3AD203B41FA5}">
                      <a16:colId xmlns:a16="http://schemas.microsoft.com/office/drawing/2014/main" val="2780832079"/>
                    </a:ext>
                  </a:extLst>
                </a:gridCol>
                <a:gridCol w="3222939">
                  <a:extLst>
                    <a:ext uri="{9D8B030D-6E8A-4147-A177-3AD203B41FA5}">
                      <a16:colId xmlns:a16="http://schemas.microsoft.com/office/drawing/2014/main" val="2424108712"/>
                    </a:ext>
                  </a:extLst>
                </a:gridCol>
              </a:tblGrid>
              <a:tr h="366466">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Grammar rule</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Pass 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Pass 2</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572825739"/>
                  </a:ext>
                </a:extLst>
              </a:tr>
              <a:tr h="786078">
                <a:tc>
                  <a:txBody>
                    <a:bodyPr/>
                    <a:lstStyle/>
                    <a:p>
                      <a:pPr algn="just">
                        <a:spcAft>
                          <a:spcPts val="0"/>
                        </a:spcAft>
                      </a:pPr>
                      <a:r>
                        <a:rPr lang="en-US" altLang="zh-CN" sz="1800" b="1" dirty="0" err="1">
                          <a:latin typeface="Arial" panose="020B0604020202020204" pitchFamily="34" charset="0"/>
                          <a:cs typeface="Arial" panose="020B0604020202020204" pitchFamily="34" charset="0"/>
                        </a:rPr>
                        <a:t>statement→if-stmt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algn="just" defTabSz="914400" rtl="0" eaLnBrk="1" latinLnBrk="0" hangingPunct="1">
                        <a:lnSpc>
                          <a:spcPct val="120000"/>
                        </a:lnSpc>
                        <a:spcAft>
                          <a:spcPts val="0"/>
                        </a:spcAft>
                      </a:pPr>
                      <a:r>
                        <a:rPr lang="en-US" sz="1800" b="1" kern="100" dirty="0" err="1">
                          <a:solidFill>
                            <a:schemeClr val="tx1"/>
                          </a:solidFill>
                          <a:effectLst/>
                          <a:latin typeface="Arial" panose="020B0604020202020204" pitchFamily="34" charset="0"/>
                          <a:ea typeface="+mn-ea"/>
                          <a:cs typeface="Arial" panose="020B0604020202020204" pitchFamily="34" charset="0"/>
                        </a:rPr>
                        <a:t>fw</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kern="100" dirty="0">
                          <a:solidFill>
                            <a:schemeClr val="tx1"/>
                          </a:solidFill>
                          <a:effectLst/>
                          <a:latin typeface="Arial" panose="020B0604020202020204" pitchFamily="34" charset="0"/>
                          <a:ea typeface="+mn-ea"/>
                          <a:cs typeface="Arial" panose="020B0604020202020204" pitchFamily="34" charset="0"/>
                        </a:rPr>
                        <a:t>statement</a:t>
                      </a:r>
                      <a:r>
                        <a:rPr lang="en-US" sz="1800" b="1" kern="100" dirty="0">
                          <a:solidFill>
                            <a:schemeClr val="tx1"/>
                          </a:solidFill>
                          <a:effectLst/>
                          <a:latin typeface="Arial" panose="020B0604020202020204" pitchFamily="34" charset="0"/>
                          <a:ea typeface="+mn-ea"/>
                          <a:cs typeface="Arial" panose="020B0604020202020204" pitchFamily="34" charset="0"/>
                        </a:rPr>
                        <a:t>)={ $ }</a:t>
                      </a:r>
                      <a:endParaRPr lang="zh-CN" altLang="en-US" sz="1800" b="1" kern="100" dirty="0">
                        <a:solidFill>
                          <a:schemeClr val="tx1"/>
                        </a:solidFill>
                        <a:effectLst/>
                        <a:latin typeface="Arial" panose="020B0604020202020204" pitchFamily="34" charset="0"/>
                        <a:ea typeface="+mn-ea"/>
                        <a:cs typeface="Arial" panose="020B0604020202020204" pitchFamily="34" charset="0"/>
                      </a:endParaRPr>
                    </a:p>
                    <a:p>
                      <a:pPr marL="0" algn="just" defTabSz="914400" rtl="0" eaLnBrk="1" latinLnBrk="0" hangingPunct="1">
                        <a:lnSpc>
                          <a:spcPct val="120000"/>
                        </a:lnSpc>
                        <a:spcAft>
                          <a:spcPts val="0"/>
                        </a:spcAft>
                      </a:pPr>
                      <a:r>
                        <a:rPr lang="en-US" sz="1800" b="1" kern="100" dirty="0" err="1">
                          <a:solidFill>
                            <a:srgbClr val="0000CC"/>
                          </a:solidFill>
                          <a:effectLst/>
                          <a:latin typeface="Arial" panose="020B0604020202020204" pitchFamily="34" charset="0"/>
                          <a:ea typeface="+mn-ea"/>
                          <a:cs typeface="Arial" panose="020B0604020202020204" pitchFamily="34" charset="0"/>
                        </a:rPr>
                        <a:t>fw</a:t>
                      </a:r>
                      <a:r>
                        <a:rPr lang="en-US" sz="1800" b="1" kern="100" dirty="0">
                          <a:solidFill>
                            <a:srgbClr val="0000CC"/>
                          </a:solidFill>
                          <a:effectLst/>
                          <a:latin typeface="Arial" panose="020B0604020202020204" pitchFamily="34" charset="0"/>
                          <a:ea typeface="+mn-ea"/>
                          <a:cs typeface="Arial" panose="020B0604020202020204" pitchFamily="34" charset="0"/>
                        </a:rPr>
                        <a:t>(</a:t>
                      </a:r>
                      <a:r>
                        <a:rPr lang="en-US" altLang="zh-CN" sz="1800" b="1" kern="100" dirty="0">
                          <a:solidFill>
                            <a:srgbClr val="0000CC"/>
                          </a:solidFill>
                          <a:effectLst/>
                          <a:latin typeface="Arial" panose="020B0604020202020204" pitchFamily="34" charset="0"/>
                          <a:ea typeface="+mn-ea"/>
                          <a:cs typeface="Arial" panose="020B0604020202020204" pitchFamily="34" charset="0"/>
                        </a:rPr>
                        <a:t>if-</a:t>
                      </a:r>
                      <a:r>
                        <a:rPr lang="en-US" altLang="zh-CN" sz="1800" b="1" kern="100" dirty="0" err="1">
                          <a:solidFill>
                            <a:srgbClr val="0000CC"/>
                          </a:solidFill>
                          <a:effectLst/>
                          <a:latin typeface="Arial" panose="020B0604020202020204" pitchFamily="34" charset="0"/>
                          <a:ea typeface="+mn-ea"/>
                          <a:cs typeface="Arial" panose="020B0604020202020204" pitchFamily="34" charset="0"/>
                        </a:rPr>
                        <a:t>stmt</a:t>
                      </a:r>
                      <a:r>
                        <a:rPr lang="en-US" sz="1800" b="1" kern="100" dirty="0">
                          <a:solidFill>
                            <a:srgbClr val="0000CC"/>
                          </a:solidFill>
                          <a:effectLst/>
                          <a:latin typeface="Arial" panose="020B0604020202020204" pitchFamily="34" charset="0"/>
                          <a:ea typeface="+mn-ea"/>
                          <a:cs typeface="Arial" panose="020B0604020202020204" pitchFamily="34" charset="0"/>
                        </a:rPr>
                        <a:t>)&lt;=</a:t>
                      </a:r>
                      <a:r>
                        <a:rPr lang="en-US" altLang="zh-CN" sz="1800" b="1" kern="100" dirty="0" err="1">
                          <a:solidFill>
                            <a:srgbClr val="0000CC"/>
                          </a:solidFill>
                          <a:effectLst/>
                          <a:latin typeface="Arial" panose="020B0604020202020204" pitchFamily="34" charset="0"/>
                          <a:ea typeface="+mn-ea"/>
                          <a:cs typeface="Arial" panose="020B0604020202020204" pitchFamily="34" charset="0"/>
                        </a:rPr>
                        <a:t>fw</a:t>
                      </a:r>
                      <a:r>
                        <a:rPr lang="en-US" altLang="zh-CN" sz="1800" b="1" kern="100" dirty="0">
                          <a:solidFill>
                            <a:srgbClr val="0000CC"/>
                          </a:solidFill>
                          <a:effectLst/>
                          <a:latin typeface="Arial" panose="020B0604020202020204" pitchFamily="34" charset="0"/>
                          <a:ea typeface="+mn-ea"/>
                          <a:cs typeface="Arial" panose="020B0604020202020204" pitchFamily="34" charset="0"/>
                        </a:rPr>
                        <a:t>(statement)</a:t>
                      </a:r>
                      <a:endParaRPr lang="zh-CN" altLang="en-US" sz="1800" b="1" kern="100" dirty="0">
                        <a:solidFill>
                          <a:srgbClr val="0000CC"/>
                        </a:solidFill>
                        <a:effectLst/>
                        <a:latin typeface="Arial" panose="020B0604020202020204" pitchFamily="34" charset="0"/>
                        <a:ea typeface="+mn-ea"/>
                        <a:cs typeface="Arial" panose="020B0604020202020204" pitchFamily="34" charset="0"/>
                      </a:endParaRPr>
                    </a:p>
                  </a:txBody>
                  <a:tcPr marL="68580" marR="68580" marT="0" marB="0" anchor="ctr" anchorCtr="1">
                    <a:solidFill>
                      <a:srgbClr val="FFFFCC"/>
                    </a:solidFill>
                  </a:tcPr>
                </a:tc>
                <a:tc>
                  <a:txBody>
                    <a:bodyPr/>
                    <a:lstStyle/>
                    <a:p>
                      <a:pPr marL="0" algn="just" defTabSz="914400" rtl="0" eaLnBrk="1" latinLnBrk="0" hangingPunct="1">
                        <a:lnSpc>
                          <a:spcPct val="120000"/>
                        </a:lnSpc>
                        <a:spcAft>
                          <a:spcPts val="0"/>
                        </a:spcAft>
                      </a:pPr>
                      <a:r>
                        <a:rPr lang="en-US" sz="1800" b="1" kern="100" dirty="0" err="1">
                          <a:solidFill>
                            <a:schemeClr val="tx1"/>
                          </a:solidFill>
                          <a:effectLst/>
                          <a:latin typeface="Arial" panose="020B0604020202020204" pitchFamily="34" charset="0"/>
                          <a:ea typeface="+mn-ea"/>
                          <a:cs typeface="Arial" panose="020B0604020202020204" pitchFamily="34" charset="0"/>
                        </a:rPr>
                        <a:t>fw</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kern="100" dirty="0">
                          <a:solidFill>
                            <a:schemeClr val="tx1"/>
                          </a:solidFill>
                          <a:effectLst/>
                          <a:latin typeface="Arial" panose="020B0604020202020204" pitchFamily="34" charset="0"/>
                          <a:ea typeface="+mn-ea"/>
                          <a:cs typeface="Arial" panose="020B0604020202020204" pitchFamily="34" charset="0"/>
                        </a:rPr>
                        <a:t>statement</a:t>
                      </a:r>
                      <a:r>
                        <a:rPr lang="en-US" sz="1800" b="1" kern="100" dirty="0">
                          <a:solidFill>
                            <a:schemeClr val="tx1"/>
                          </a:solidFill>
                          <a:effectLst/>
                          <a:latin typeface="Arial" panose="020B0604020202020204" pitchFamily="34" charset="0"/>
                          <a:ea typeface="+mn-ea"/>
                          <a:cs typeface="Arial" panose="020B0604020202020204" pitchFamily="34" charset="0"/>
                        </a:rPr>
                        <a:t>)={$,else}</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chemeClr val="tx1"/>
                          </a:solidFill>
                          <a:effectLst/>
                          <a:latin typeface="Arial" panose="020B0604020202020204" pitchFamily="34" charset="0"/>
                          <a:ea typeface="+mn-ea"/>
                          <a:cs typeface="Arial" panose="020B0604020202020204" pitchFamily="34" charset="0"/>
                        </a:rPr>
                        <a:t>fw</a:t>
                      </a:r>
                      <a:r>
                        <a:rPr lang="en-US" altLang="zh-CN" sz="1800" b="1" kern="100" dirty="0">
                          <a:solidFill>
                            <a:schemeClr val="tx1"/>
                          </a:solidFill>
                          <a:effectLst/>
                          <a:latin typeface="Arial" panose="020B0604020202020204" pitchFamily="34" charset="0"/>
                          <a:ea typeface="+mn-ea"/>
                          <a:cs typeface="Arial" panose="020B0604020202020204" pitchFamily="34" charset="0"/>
                        </a:rPr>
                        <a:t>(if-</a:t>
                      </a:r>
                      <a:r>
                        <a:rPr lang="en-US" altLang="zh-CN" sz="1800" b="1" kern="100" dirty="0" err="1">
                          <a:solidFill>
                            <a:schemeClr val="tx1"/>
                          </a:solidFill>
                          <a:effectLst/>
                          <a:latin typeface="Arial" panose="020B0604020202020204" pitchFamily="34" charset="0"/>
                          <a:ea typeface="+mn-ea"/>
                          <a:cs typeface="Arial" panose="020B0604020202020204" pitchFamily="34" charset="0"/>
                        </a:rPr>
                        <a:t>stmt</a:t>
                      </a:r>
                      <a:r>
                        <a:rPr lang="en-US" altLang="zh-CN" sz="1800" b="1" kern="100" dirty="0">
                          <a:solidFill>
                            <a:schemeClr val="tx1"/>
                          </a:solidFill>
                          <a:effectLst/>
                          <a:latin typeface="Arial" panose="020B0604020202020204" pitchFamily="34" charset="0"/>
                          <a:ea typeface="+mn-ea"/>
                          <a:cs typeface="Arial" panose="020B0604020202020204" pitchFamily="34" charset="0"/>
                        </a:rPr>
                        <a:t>)={$,else}</a:t>
                      </a:r>
                      <a:endParaRPr lang="zh-CN" altLang="zh-CN" sz="1800" b="1"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477617655"/>
                  </a:ext>
                </a:extLst>
              </a:tr>
              <a:tr h="367178">
                <a:tc>
                  <a:txBody>
                    <a:bodyPr/>
                    <a:lstStyle/>
                    <a:p>
                      <a:pPr algn="l">
                        <a:spcAft>
                          <a:spcPts val="0"/>
                        </a:spcAft>
                      </a:pPr>
                      <a:r>
                        <a:rPr lang="en-US" altLang="zh-CN" sz="1800" b="1" dirty="0" err="1">
                          <a:latin typeface="Arial" panose="020B0604020202020204" pitchFamily="34" charset="0"/>
                          <a:cs typeface="Arial" panose="020B0604020202020204" pitchFamily="34" charset="0"/>
                        </a:rPr>
                        <a:t>statement→other</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5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497931133"/>
                  </a:ext>
                </a:extLst>
              </a:tr>
              <a:tr h="1623877">
                <a:tc>
                  <a:txBody>
                    <a:bodyPr/>
                    <a:lstStyle/>
                    <a:p>
                      <a:pPr algn="just">
                        <a:spcAft>
                          <a:spcPts val="0"/>
                        </a:spcAft>
                      </a:pPr>
                      <a:r>
                        <a:rPr lang="en-US" altLang="zh-CN" sz="1800" b="1" dirty="0">
                          <a:latin typeface="Arial" panose="020B0604020202020204" pitchFamily="34" charset="0"/>
                          <a:cs typeface="Arial" panose="020B0604020202020204" pitchFamily="34" charset="0"/>
                        </a:rPr>
                        <a:t>if-</a:t>
                      </a: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 →if (exp) statement    </a:t>
                      </a:r>
                    </a:p>
                    <a:p>
                      <a:pPr algn="just">
                        <a:spcAft>
                          <a:spcPts val="0"/>
                        </a:spcAft>
                      </a:pPr>
                      <a:r>
                        <a:rPr lang="en-US" altLang="zh-CN" sz="1800" b="1" dirty="0">
                          <a:latin typeface="Arial" panose="020B0604020202020204" pitchFamily="34" charset="0"/>
                          <a:cs typeface="Arial" panose="020B0604020202020204" pitchFamily="34" charset="0"/>
                        </a:rPr>
                        <a:t>                else-part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20000"/>
                        </a:lnSpc>
                        <a:spcBef>
                          <a:spcPts val="0"/>
                        </a:spcBef>
                        <a:spcAft>
                          <a:spcPts val="0"/>
                        </a:spcAft>
                      </a:pPr>
                      <a:r>
                        <a:rPr lang="en-US" sz="1800" b="1" kern="100" dirty="0" err="1">
                          <a:effectLst/>
                          <a:latin typeface="Arial" panose="020B0604020202020204" pitchFamily="34" charset="0"/>
                          <a:cs typeface="Arial" panose="020B0604020202020204" pitchFamily="34" charset="0"/>
                        </a:rPr>
                        <a:t>fw</a:t>
                      </a:r>
                      <a:r>
                        <a:rPr lang="en-US" sz="1800" b="1" kern="100" dirty="0">
                          <a:effectLst/>
                          <a:latin typeface="Arial" panose="020B0604020202020204" pitchFamily="34" charset="0"/>
                          <a:cs typeface="Arial" panose="020B0604020202020204" pitchFamily="34" charset="0"/>
                        </a:rPr>
                        <a:t>(exp)={ ) }</a:t>
                      </a:r>
                      <a:endParaRPr lang="zh-CN" sz="1800" b="1" kern="100" dirty="0">
                        <a:effectLst/>
                        <a:latin typeface="Arial" panose="020B0604020202020204" pitchFamily="34" charset="0"/>
                        <a:cs typeface="Arial" panose="020B0604020202020204" pitchFamily="34" charset="0"/>
                      </a:endParaRPr>
                    </a:p>
                    <a:p>
                      <a:pPr algn="just">
                        <a:lnSpc>
                          <a:spcPct val="120000"/>
                        </a:lnSpc>
                        <a:spcBef>
                          <a:spcPts val="0"/>
                        </a:spcBef>
                        <a:spcAft>
                          <a:spcPts val="0"/>
                        </a:spcAft>
                      </a:pPr>
                      <a:r>
                        <a:rPr lang="en-US" altLang="zh-CN" sz="1800" b="1" kern="100" dirty="0" err="1">
                          <a:effectLst/>
                          <a:latin typeface="Arial" panose="020B0604020202020204" pitchFamily="34" charset="0"/>
                          <a:cs typeface="Arial" panose="020B0604020202020204" pitchFamily="34" charset="0"/>
                        </a:rPr>
                        <a:t>fw</a:t>
                      </a:r>
                      <a:r>
                        <a:rPr lang="en-US" altLang="zh-CN" sz="1800" b="1" kern="100" dirty="0">
                          <a:effectLst/>
                          <a:latin typeface="Arial" panose="020B0604020202020204" pitchFamily="34" charset="0"/>
                          <a:cs typeface="Arial" panose="020B0604020202020204" pitchFamily="34" charset="0"/>
                        </a:rPr>
                        <a:t>(</a:t>
                      </a:r>
                      <a:r>
                        <a:rPr lang="en-US" altLang="zh-CN" sz="1800" b="1" dirty="0">
                          <a:latin typeface="Arial" panose="020B0604020202020204" pitchFamily="34" charset="0"/>
                          <a:cs typeface="Arial" panose="020B0604020202020204" pitchFamily="34" charset="0"/>
                        </a:rPr>
                        <a:t>statement</a:t>
                      </a:r>
                      <a:r>
                        <a:rPr lang="en-US" altLang="zh-CN" sz="1800" b="1" kern="100" dirty="0">
                          <a:effectLst/>
                          <a:latin typeface="Arial" panose="020B0604020202020204" pitchFamily="34" charset="0"/>
                          <a:cs typeface="Arial" panose="020B0604020202020204" pitchFamily="34" charset="0"/>
                        </a:rPr>
                        <a:t>)={ $, else }</a:t>
                      </a:r>
                      <a:endParaRPr lang="zh-CN" altLang="zh-CN" sz="1800" b="1" kern="100" dirty="0">
                        <a:effectLst/>
                        <a:latin typeface="Arial" panose="020B0604020202020204" pitchFamily="34" charset="0"/>
                        <a:cs typeface="Arial" panose="020B0604020202020204" pitchFamily="34" charset="0"/>
                      </a:endParaRPr>
                    </a:p>
                    <a:p>
                      <a:pPr algn="just">
                        <a:lnSpc>
                          <a:spcPct val="120000"/>
                        </a:lnSpc>
                        <a:spcBef>
                          <a:spcPts val="0"/>
                        </a:spcBef>
                        <a:spcAft>
                          <a:spcPts val="0"/>
                        </a:spcAft>
                      </a:pPr>
                      <a:r>
                        <a:rPr lang="en-US" sz="1800" b="1" kern="100" dirty="0" err="1">
                          <a:solidFill>
                            <a:srgbClr val="0000CC"/>
                          </a:solidFill>
                          <a:effectLst/>
                          <a:latin typeface="Arial" panose="020B0604020202020204" pitchFamily="34" charset="0"/>
                          <a:cs typeface="Arial" panose="020B0604020202020204" pitchFamily="34" charset="0"/>
                        </a:rPr>
                        <a:t>fw</a:t>
                      </a:r>
                      <a:r>
                        <a:rPr lang="en-US"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else-part</a:t>
                      </a:r>
                      <a:r>
                        <a:rPr lang="en-US"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if-</a:t>
                      </a:r>
                      <a:r>
                        <a:rPr lang="en-US" altLang="zh-CN" sz="1800" b="1" dirty="0" err="1">
                          <a:solidFill>
                            <a:srgbClr val="0000CC"/>
                          </a:solidFill>
                          <a:latin typeface="Arial" panose="020B0604020202020204" pitchFamily="34" charset="0"/>
                          <a:cs typeface="Arial" panose="020B0604020202020204" pitchFamily="34" charset="0"/>
                        </a:rPr>
                        <a:t>stmt</a:t>
                      </a:r>
                      <a:r>
                        <a:rPr lang="en-US" altLang="zh-CN" sz="1800" b="1" kern="100" dirty="0">
                          <a:solidFill>
                            <a:srgbClr val="0000CC"/>
                          </a:solidFill>
                          <a:effectLst/>
                          <a:latin typeface="Arial" panose="020B0604020202020204" pitchFamily="34" charset="0"/>
                          <a:cs typeface="Arial" panose="020B0604020202020204" pitchFamily="34" charset="0"/>
                        </a:rPr>
                        <a:t>)</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statement</a:t>
                      </a:r>
                      <a:r>
                        <a:rPr lang="en-US" altLang="zh-CN"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if-</a:t>
                      </a:r>
                      <a:r>
                        <a:rPr lang="en-US" altLang="zh-CN" sz="1800" b="1" dirty="0" err="1">
                          <a:solidFill>
                            <a:srgbClr val="0000CC"/>
                          </a:solidFill>
                          <a:latin typeface="Arial" panose="020B0604020202020204" pitchFamily="34" charset="0"/>
                          <a:cs typeface="Arial" panose="020B0604020202020204" pitchFamily="34" charset="0"/>
                        </a:rPr>
                        <a:t>stmt</a:t>
                      </a:r>
                      <a:r>
                        <a:rPr lang="en-US" altLang="zh-CN" sz="1800" b="1" kern="100" dirty="0">
                          <a:solidFill>
                            <a:srgbClr val="0000CC"/>
                          </a:solidFill>
                          <a:effectLst/>
                          <a:latin typeface="Arial" panose="020B0604020202020204" pitchFamily="34" charset="0"/>
                          <a:cs typeface="Arial" panose="020B0604020202020204" pitchFamily="34" charset="0"/>
                        </a:rPr>
                        <a:t>)</a:t>
                      </a:r>
                    </a:p>
                  </a:txBody>
                  <a:tcPr marL="68580" marR="68580" marT="0" marB="0" anchor="ctr" anchorCtr="1">
                    <a:solidFill>
                      <a:srgbClr val="FFFFCC"/>
                    </a:solidFill>
                  </a:tcPr>
                </a:tc>
                <a:tc>
                  <a:txBody>
                    <a:bodyPr/>
                    <a:lstStyle/>
                    <a:p>
                      <a:pPr algn="just">
                        <a:spcAft>
                          <a:spcPts val="0"/>
                        </a:spcAft>
                      </a:pPr>
                      <a:r>
                        <a:rPr lang="en-US" sz="1800" b="1" kern="100" dirty="0" err="1">
                          <a:effectLst/>
                          <a:latin typeface="Arial" panose="020B0604020202020204" pitchFamily="34" charset="0"/>
                          <a:cs typeface="Arial" panose="020B0604020202020204" pitchFamily="34" charset="0"/>
                        </a:rPr>
                        <a:t>fw</a:t>
                      </a:r>
                      <a:r>
                        <a:rPr lang="en-US" sz="1800" b="1" kern="100" dirty="0">
                          <a:effectLst/>
                          <a:latin typeface="Arial" panose="020B0604020202020204" pitchFamily="34" charset="0"/>
                          <a:cs typeface="Arial" panose="020B0604020202020204" pitchFamily="34" charset="0"/>
                        </a:rPr>
                        <a:t>(else-part)={$,else}</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084980375"/>
                  </a:ext>
                </a:extLst>
              </a:tr>
              <a:tr h="558532">
                <a:tc>
                  <a:txBody>
                    <a:bodyPr/>
                    <a:lstStyle/>
                    <a:p>
                      <a:pPr algn="just">
                        <a:spcAft>
                          <a:spcPts val="0"/>
                        </a:spcAft>
                      </a:pPr>
                      <a:r>
                        <a:rPr lang="en-US" altLang="zh-CN" sz="1800" b="1" dirty="0">
                          <a:latin typeface="Arial" panose="020B0604020202020204" pitchFamily="34" charset="0"/>
                          <a:cs typeface="Arial" panose="020B0604020202020204" pitchFamily="34" charset="0"/>
                        </a:rPr>
                        <a:t>else-part → else statement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statement</a:t>
                      </a:r>
                      <a:r>
                        <a:rPr lang="en-US" altLang="zh-CN"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a:solidFill>
                            <a:srgbClr val="0000CC"/>
                          </a:solidFill>
                          <a:latin typeface="Arial" panose="020B0604020202020204" pitchFamily="34" charset="0"/>
                          <a:cs typeface="Arial" panose="020B0604020202020204" pitchFamily="34" charset="0"/>
                        </a:rPr>
                        <a:t>else-part</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sz="1800" b="1" kern="100" dirty="0">
                          <a:solidFill>
                            <a:srgbClr val="0000CC"/>
                          </a:solidFill>
                          <a:effectLst/>
                          <a:latin typeface="Arial" panose="020B0604020202020204" pitchFamily="34" charset="0"/>
                          <a:cs typeface="Arial" panose="020B0604020202020204" pitchFamily="34" charset="0"/>
                        </a:rPr>
                        <a:t> </a:t>
                      </a:r>
                      <a:endParaRPr lang="zh-CN" sz="18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909726407"/>
                  </a:ext>
                </a:extLst>
              </a:tr>
              <a:tr h="352834">
                <a:tc>
                  <a:txBody>
                    <a:bodyPr/>
                    <a:lstStyle/>
                    <a:p>
                      <a:pPr algn="just">
                        <a:spcAft>
                          <a:spcPts val="0"/>
                        </a:spcAft>
                      </a:pPr>
                      <a:r>
                        <a:rPr lang="en-US" altLang="zh-CN" sz="1800" b="1" dirty="0">
                          <a:latin typeface="Arial" panose="020B0604020202020204" pitchFamily="34" charset="0"/>
                          <a:cs typeface="Arial" panose="020B0604020202020204" pitchFamily="34" charset="0"/>
                        </a:rPr>
                        <a:t>else-part →ε</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653647410"/>
                  </a:ext>
                </a:extLst>
              </a:tr>
              <a:tr h="329879">
                <a:tc>
                  <a:txBody>
                    <a:bodyPr/>
                    <a:lstStyle/>
                    <a:p>
                      <a:pPr algn="just">
                        <a:spcAft>
                          <a:spcPts val="0"/>
                        </a:spcAft>
                      </a:pPr>
                      <a:r>
                        <a:rPr lang="en-US" altLang="zh-CN" sz="1800" b="1" dirty="0">
                          <a:latin typeface="Arial" panose="020B0604020202020204" pitchFamily="34" charset="0"/>
                          <a:cs typeface="Arial" panose="020B0604020202020204" pitchFamily="34" charset="0"/>
                        </a:rPr>
                        <a:t>exp → 0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34005946"/>
                  </a:ext>
                </a:extLst>
              </a:tr>
              <a:tr h="329879">
                <a:tc>
                  <a:txBody>
                    <a:bodyPr/>
                    <a:lstStyle/>
                    <a:p>
                      <a:pPr algn="just">
                        <a:spcAft>
                          <a:spcPts val="0"/>
                        </a:spcAft>
                      </a:pPr>
                      <a:r>
                        <a:rPr lang="en-US" altLang="zh-CN" sz="1800" b="1" dirty="0">
                          <a:latin typeface="Arial" panose="020B0604020202020204" pitchFamily="34" charset="0"/>
                          <a:cs typeface="Arial" panose="020B0604020202020204" pitchFamily="34" charset="0"/>
                        </a:rPr>
                        <a:t>exp → 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824318865"/>
                  </a:ext>
                </a:extLst>
              </a:tr>
            </a:tbl>
          </a:graphicData>
        </a:graphic>
      </p:graphicFrame>
      <p:sp>
        <p:nvSpPr>
          <p:cNvPr id="5" name="矩形: 圆角 4">
            <a:extLst>
              <a:ext uri="{FF2B5EF4-FFF2-40B4-BE49-F238E27FC236}">
                <a16:creationId xmlns:a16="http://schemas.microsoft.com/office/drawing/2014/main" id="{9B775648-7EB3-481E-AA17-E5393CA03ACE}"/>
              </a:ext>
            </a:extLst>
          </p:cNvPr>
          <p:cNvSpPr/>
          <p:nvPr/>
        </p:nvSpPr>
        <p:spPr bwMode="auto">
          <a:xfrm>
            <a:off x="4322513" y="2551424"/>
            <a:ext cx="3571364" cy="37625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矩形: 圆角 5">
            <a:extLst>
              <a:ext uri="{FF2B5EF4-FFF2-40B4-BE49-F238E27FC236}">
                <a16:creationId xmlns:a16="http://schemas.microsoft.com/office/drawing/2014/main" id="{729F683C-14DB-4847-81FD-11B902CA750F}"/>
              </a:ext>
            </a:extLst>
          </p:cNvPr>
          <p:cNvSpPr/>
          <p:nvPr/>
        </p:nvSpPr>
        <p:spPr bwMode="auto">
          <a:xfrm>
            <a:off x="4217985" y="2924944"/>
            <a:ext cx="3919790" cy="278053"/>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04515765-34D6-415B-BCCA-45CBB58EEB2F}"/>
              </a:ext>
            </a:extLst>
          </p:cNvPr>
          <p:cNvSpPr/>
          <p:nvPr/>
        </p:nvSpPr>
        <p:spPr bwMode="auto">
          <a:xfrm>
            <a:off x="4266204" y="3731791"/>
            <a:ext cx="3571364" cy="37702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F0B39879-CB7E-4468-B35B-7F1C6B7E32FD}"/>
              </a:ext>
            </a:extLst>
          </p:cNvPr>
          <p:cNvSpPr/>
          <p:nvPr/>
        </p:nvSpPr>
        <p:spPr bwMode="auto">
          <a:xfrm>
            <a:off x="4168043" y="4099277"/>
            <a:ext cx="3876237" cy="377021"/>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1F4559E8-4D09-455D-A9BF-4AC49811C62B}"/>
              </a:ext>
            </a:extLst>
          </p:cNvPr>
          <p:cNvSpPr/>
          <p:nvPr/>
        </p:nvSpPr>
        <p:spPr bwMode="auto">
          <a:xfrm>
            <a:off x="4233685" y="4493102"/>
            <a:ext cx="3919789" cy="37880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BFAEBF60-7516-4EDB-9314-6D4A041DC136}"/>
              </a:ext>
            </a:extLst>
          </p:cNvPr>
          <p:cNvSpPr/>
          <p:nvPr/>
        </p:nvSpPr>
        <p:spPr bwMode="auto">
          <a:xfrm>
            <a:off x="4159256" y="4844883"/>
            <a:ext cx="3983627" cy="377021"/>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CD3C2328-0F8B-4601-B18B-59202A0B83B0}"/>
              </a:ext>
            </a:extLst>
          </p:cNvPr>
          <p:cNvSpPr/>
          <p:nvPr/>
        </p:nvSpPr>
        <p:spPr bwMode="auto">
          <a:xfrm>
            <a:off x="4226117" y="5338345"/>
            <a:ext cx="3832682" cy="35435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7486B89A-B25F-4592-AAEB-2AEEEC330B45}"/>
              </a:ext>
            </a:extLst>
          </p:cNvPr>
          <p:cNvSpPr/>
          <p:nvPr/>
        </p:nvSpPr>
        <p:spPr bwMode="auto">
          <a:xfrm>
            <a:off x="8292704" y="2573164"/>
            <a:ext cx="3059880" cy="64448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C4721DEA-D761-4AA8-A289-4AC1D084281E}"/>
              </a:ext>
            </a:extLst>
          </p:cNvPr>
          <p:cNvSpPr/>
          <p:nvPr/>
        </p:nvSpPr>
        <p:spPr bwMode="auto">
          <a:xfrm>
            <a:off x="8256240" y="4221087"/>
            <a:ext cx="3135832" cy="5077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graphicFrame>
        <p:nvGraphicFramePr>
          <p:cNvPr id="17" name="表格 3">
            <a:extLst>
              <a:ext uri="{FF2B5EF4-FFF2-40B4-BE49-F238E27FC236}">
                <a16:creationId xmlns:a16="http://schemas.microsoft.com/office/drawing/2014/main" id="{BB3768EA-A8D8-412C-A666-54371133F549}"/>
              </a:ext>
            </a:extLst>
          </p:cNvPr>
          <p:cNvGraphicFramePr>
            <a:graphicFrameLocks noGrp="1"/>
          </p:cNvGraphicFramePr>
          <p:nvPr>
            <p:extLst>
              <p:ext uri="{D42A27DB-BD31-4B8C-83A1-F6EECF244321}">
                <p14:modId xmlns:p14="http://schemas.microsoft.com/office/powerpoint/2010/main" val="2577511353"/>
              </p:ext>
            </p:extLst>
          </p:nvPr>
        </p:nvGraphicFramePr>
        <p:xfrm>
          <a:off x="5945264" y="168424"/>
          <a:ext cx="4545868" cy="1828800"/>
        </p:xfrm>
        <a:graphic>
          <a:graphicData uri="http://schemas.openxmlformats.org/drawingml/2006/table">
            <a:tbl>
              <a:tblPr firstRow="1" bandRow="1">
                <a:tableStyleId>{5940675A-B579-460E-94D1-54222C63F5DA}</a:tableStyleId>
              </a:tblPr>
              <a:tblGrid>
                <a:gridCol w="1773559">
                  <a:extLst>
                    <a:ext uri="{9D8B030D-6E8A-4147-A177-3AD203B41FA5}">
                      <a16:colId xmlns:a16="http://schemas.microsoft.com/office/drawing/2014/main" val="3186338400"/>
                    </a:ext>
                  </a:extLst>
                </a:gridCol>
                <a:gridCol w="1584176">
                  <a:extLst>
                    <a:ext uri="{9D8B030D-6E8A-4147-A177-3AD203B41FA5}">
                      <a16:colId xmlns:a16="http://schemas.microsoft.com/office/drawing/2014/main" val="46470136"/>
                    </a:ext>
                  </a:extLst>
                </a:gridCol>
                <a:gridCol w="1188133">
                  <a:extLst>
                    <a:ext uri="{9D8B030D-6E8A-4147-A177-3AD203B41FA5}">
                      <a16:colId xmlns:a16="http://schemas.microsoft.com/office/drawing/2014/main" val="2756075955"/>
                    </a:ext>
                  </a:extLst>
                </a:gridCol>
              </a:tblGrid>
              <a:tr h="292463">
                <a:tc>
                  <a:txBody>
                    <a:bodyPr/>
                    <a:lstStyle/>
                    <a:p>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First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Follow</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292463">
                <a:tc>
                  <a:txBody>
                    <a:bodyPr/>
                    <a:lstStyle/>
                    <a:p>
                      <a:r>
                        <a:rPr lang="en-US" altLang="zh-CN" sz="1800" dirty="0"/>
                        <a:t>statement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if, other</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a:t>
                      </a:r>
                      <a:r>
                        <a:rPr lang="zh-CN" altLang="en-US" sz="1800" dirty="0"/>
                        <a:t> </a:t>
                      </a:r>
                      <a:r>
                        <a:rPr lang="en-US" altLang="zh-CN" sz="1800" dirty="0"/>
                        <a:t>else</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292463">
                <a:tc>
                  <a:txBody>
                    <a:bodyPr/>
                    <a:lstStyle/>
                    <a:p>
                      <a:r>
                        <a:rPr lang="en-US" altLang="zh-CN" sz="1800" dirty="0"/>
                        <a:t>if-statement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if</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zh-CN" altLang="en-US" sz="1800" dirty="0"/>
                        <a:t> </a:t>
                      </a:r>
                      <a:r>
                        <a:rPr lang="en-US" altLang="zh-CN" sz="1800" dirty="0"/>
                        <a:t>else</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292463">
                <a:tc>
                  <a:txBody>
                    <a:bodyPr/>
                    <a:lstStyle/>
                    <a:p>
                      <a:r>
                        <a:rPr lang="en-US" altLang="zh-CN" sz="1800" dirty="0"/>
                        <a:t>else-part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else, </a:t>
                      </a:r>
                      <a:r>
                        <a:rPr lang="zh-CN" altLang="zh-CN" sz="1800" dirty="0">
                          <a:latin typeface="Arial" panose="020B0604020202020204" pitchFamily="34" charset="0"/>
                          <a:cs typeface="Arial" panose="020B0604020202020204" pitchFamily="34" charset="0"/>
                        </a:rPr>
                        <a:t>ε</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t>
                      </a:r>
                      <a:r>
                        <a:rPr lang="zh-CN" altLang="en-US" sz="1800" dirty="0"/>
                        <a:t> </a:t>
                      </a:r>
                      <a:r>
                        <a:rPr lang="en-US" altLang="zh-CN" sz="1800" dirty="0"/>
                        <a:t>else</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292463">
                <a:tc>
                  <a:txBody>
                    <a:bodyPr/>
                    <a:lstStyle/>
                    <a:p>
                      <a:r>
                        <a:rPr lang="en-US" altLang="zh-CN" sz="1800" dirty="0"/>
                        <a:t>exp</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0, 1</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t>)</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p:sp>
        <p:nvSpPr>
          <p:cNvPr id="18" name="Rectangle 3">
            <a:extLst>
              <a:ext uri="{FF2B5EF4-FFF2-40B4-BE49-F238E27FC236}">
                <a16:creationId xmlns:a16="http://schemas.microsoft.com/office/drawing/2014/main" id="{63E0AE17-F5A1-4325-8288-17194FEBC886}"/>
              </a:ext>
            </a:extLst>
          </p:cNvPr>
          <p:cNvSpPr txBox="1">
            <a:spLocks noChangeArrowheads="1"/>
          </p:cNvSpPr>
          <p:nvPr/>
        </p:nvSpPr>
        <p:spPr bwMode="auto">
          <a:xfrm>
            <a:off x="1631503" y="10422"/>
            <a:ext cx="4032448" cy="201622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tabLst>
                <a:tab pos="1158875" algn="l"/>
              </a:tabLst>
            </a:pPr>
            <a:r>
              <a:rPr lang="en-US" altLang="zh-CN" sz="1600" dirty="0">
                <a:latin typeface="Arial" panose="020B0604020202020204" pitchFamily="34" charset="0"/>
                <a:cs typeface="Arial" panose="020B0604020202020204" pitchFamily="34" charset="0"/>
              </a:rPr>
              <a:t>(1) statement → if-</a:t>
            </a:r>
            <a:r>
              <a:rPr lang="en-US" altLang="zh-CN" sz="1600" dirty="0" err="1">
                <a:latin typeface="Arial" panose="020B0604020202020204" pitchFamily="34" charset="0"/>
                <a:cs typeface="Arial" panose="020B0604020202020204" pitchFamily="34" charset="0"/>
              </a:rPr>
              <a:t>stmt</a:t>
            </a:r>
            <a:endParaRPr lang="en-US" altLang="zh-CN" sz="1600" dirty="0">
              <a:latin typeface="Arial" panose="020B0604020202020204" pitchFamily="34" charset="0"/>
              <a:cs typeface="Arial" panose="020B0604020202020204" pitchFamily="34" charset="0"/>
            </a:endParaRPr>
          </a:p>
          <a:p>
            <a:pPr>
              <a:buNone/>
              <a:tabLst>
                <a:tab pos="1158875" algn="l"/>
              </a:tabLst>
            </a:pPr>
            <a:r>
              <a:rPr lang="en-US" altLang="zh-CN" sz="1600" dirty="0">
                <a:latin typeface="Arial" panose="020B0604020202020204" pitchFamily="34" charset="0"/>
                <a:cs typeface="Arial" panose="020B0604020202020204" pitchFamily="34" charset="0"/>
              </a:rPr>
              <a:t>(2) statement → other</a:t>
            </a:r>
          </a:p>
          <a:p>
            <a:pPr>
              <a:buNone/>
              <a:tabLst>
                <a:tab pos="1158875" algn="l"/>
              </a:tabLst>
            </a:pPr>
            <a:r>
              <a:rPr lang="en-US" altLang="zh-CN" sz="1600" dirty="0">
                <a:latin typeface="Arial" panose="020B0604020202020204" pitchFamily="34" charset="0"/>
                <a:cs typeface="Arial" panose="020B0604020202020204" pitchFamily="34" charset="0"/>
              </a:rPr>
              <a:t>(3) if-</a:t>
            </a:r>
            <a:r>
              <a:rPr lang="en-US" altLang="zh-CN" sz="1600" dirty="0" err="1">
                <a:latin typeface="Arial" panose="020B0604020202020204" pitchFamily="34" charset="0"/>
                <a:cs typeface="Arial" panose="020B0604020202020204" pitchFamily="34" charset="0"/>
              </a:rPr>
              <a:t>stmt</a:t>
            </a:r>
            <a:r>
              <a:rPr lang="en-US" altLang="zh-CN" sz="1600" dirty="0">
                <a:latin typeface="Arial" panose="020B0604020202020204" pitchFamily="34" charset="0"/>
                <a:cs typeface="Arial" panose="020B0604020202020204" pitchFamily="34" charset="0"/>
              </a:rPr>
              <a:t> → if (exp) statement else-part</a:t>
            </a:r>
          </a:p>
          <a:p>
            <a:pPr>
              <a:buNone/>
              <a:tabLst>
                <a:tab pos="1158875" algn="l"/>
              </a:tabLst>
            </a:pPr>
            <a:r>
              <a:rPr lang="en-US" altLang="zh-CN" sz="1600" dirty="0">
                <a:latin typeface="Arial" panose="020B0604020202020204" pitchFamily="34" charset="0"/>
                <a:cs typeface="Arial" panose="020B0604020202020204" pitchFamily="34" charset="0"/>
              </a:rPr>
              <a:t>(4) else-part → else statement</a:t>
            </a:r>
          </a:p>
          <a:p>
            <a:pPr>
              <a:buNone/>
              <a:tabLst>
                <a:tab pos="1158875" algn="l"/>
              </a:tabLst>
            </a:pPr>
            <a:r>
              <a:rPr lang="en-US" altLang="zh-CN" sz="1600" dirty="0">
                <a:latin typeface="Arial" panose="020B0604020202020204" pitchFamily="34" charset="0"/>
                <a:cs typeface="Arial" panose="020B0604020202020204" pitchFamily="34" charset="0"/>
              </a:rPr>
              <a:t>(5) else-part →ε</a:t>
            </a:r>
          </a:p>
          <a:p>
            <a:pPr>
              <a:buNone/>
              <a:tabLst>
                <a:tab pos="1158875" algn="l"/>
              </a:tabLst>
            </a:pPr>
            <a:r>
              <a:rPr lang="en-US" altLang="zh-CN" sz="1600" dirty="0">
                <a:latin typeface="Arial" panose="020B0604020202020204" pitchFamily="34" charset="0"/>
                <a:cs typeface="Arial" panose="020B0604020202020204" pitchFamily="34" charset="0"/>
              </a:rPr>
              <a:t>(6) exp → 0 </a:t>
            </a:r>
          </a:p>
          <a:p>
            <a:pPr>
              <a:buNone/>
              <a:tabLst>
                <a:tab pos="1158875" algn="l"/>
              </a:tabLst>
            </a:pPr>
            <a:r>
              <a:rPr lang="en-US" altLang="zh-CN" sz="1600" dirty="0">
                <a:latin typeface="Arial" panose="020B0604020202020204" pitchFamily="34" charset="0"/>
                <a:cs typeface="Arial" panose="020B0604020202020204" pitchFamily="34" charset="0"/>
              </a:rPr>
              <a:t>(7) exp → 1</a:t>
            </a:r>
            <a:endParaRPr lang="zh-CN" altLang="en-US" sz="1600" i="1" kern="0"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A7D693C9-EB15-4ED9-AB72-CF466BDBEECD}"/>
              </a:ext>
            </a:extLst>
          </p:cNvPr>
          <p:cNvSpPr/>
          <p:nvPr/>
        </p:nvSpPr>
        <p:spPr bwMode="auto">
          <a:xfrm>
            <a:off x="9312166" y="116632"/>
            <a:ext cx="1237302" cy="191001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41095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ppt_x"/>
                                          </p:val>
                                        </p:tav>
                                      </p:tavLst>
                                    </p:anim>
                                    <p:anim calcmode="lin" valueType="num">
                                      <p:cBhvr additive="base">
                                        <p:cTn id="37" dur="500"/>
                                        <p:tgtEl>
                                          <p:spTgt spid="12"/>
                                        </p:tgtEl>
                                        <p:attrNameLst>
                                          <p:attrName>ppt_y</p:attrName>
                                        </p:attrNameLst>
                                      </p:cBhvr>
                                      <p:tavLst>
                                        <p:tav tm="0">
                                          <p:val>
                                            <p:strVal val="ppt_y"/>
                                          </p:val>
                                        </p:tav>
                                        <p:tav tm="100000">
                                          <p:val>
                                            <p:strVal val="1+ppt_h/2"/>
                                          </p:val>
                                        </p:tav>
                                      </p:tavLst>
                                    </p:anim>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3"/>
                                        </p:tgtEl>
                                        <p:attrNameLst>
                                          <p:attrName>ppt_x</p:attrName>
                                        </p:attrNameLst>
                                      </p:cBhvr>
                                      <p:tavLst>
                                        <p:tav tm="0">
                                          <p:val>
                                            <p:strVal val="ppt_x"/>
                                          </p:val>
                                        </p:tav>
                                        <p:tav tm="100000">
                                          <p:val>
                                            <p:strVal val="ppt_x"/>
                                          </p:val>
                                        </p:tav>
                                      </p:tavLst>
                                    </p:anim>
                                    <p:anim calcmode="lin" valueType="num">
                                      <p:cBhvr additive="base">
                                        <p:cTn id="43" dur="500"/>
                                        <p:tgtEl>
                                          <p:spTgt spid="13"/>
                                        </p:tgtEl>
                                        <p:attrNameLst>
                                          <p:attrName>ppt_y</p:attrName>
                                        </p:attrNameLst>
                                      </p:cBhvr>
                                      <p:tavLst>
                                        <p:tav tm="0">
                                          <p:val>
                                            <p:strVal val="ppt_y"/>
                                          </p:val>
                                        </p:tav>
                                        <p:tav tm="100000">
                                          <p:val>
                                            <p:strVal val="1+ppt_h/2"/>
                                          </p:val>
                                        </p:tav>
                                      </p:tavLst>
                                    </p:anim>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4"/>
                                        </p:tgtEl>
                                        <p:attrNameLst>
                                          <p:attrName>ppt_x</p:attrName>
                                        </p:attrNameLst>
                                      </p:cBhvr>
                                      <p:tavLst>
                                        <p:tav tm="0">
                                          <p:val>
                                            <p:strVal val="ppt_x"/>
                                          </p:val>
                                        </p:tav>
                                        <p:tav tm="100000">
                                          <p:val>
                                            <p:strVal val="ppt_x"/>
                                          </p:val>
                                        </p:tav>
                                      </p:tavLst>
                                    </p:anim>
                                    <p:anim calcmode="lin" valueType="num">
                                      <p:cBhvr additive="base">
                                        <p:cTn id="49" dur="500"/>
                                        <p:tgtEl>
                                          <p:spTgt spid="14"/>
                                        </p:tgtEl>
                                        <p:attrNameLst>
                                          <p:attrName>ppt_y</p:attrName>
                                        </p:attrNameLst>
                                      </p:cBhvr>
                                      <p:tavLst>
                                        <p:tav tm="0">
                                          <p:val>
                                            <p:strVal val="ppt_y"/>
                                          </p:val>
                                        </p:tav>
                                        <p:tav tm="100000">
                                          <p:val>
                                            <p:strVal val="1+ppt_h/2"/>
                                          </p:val>
                                        </p:tav>
                                      </p:tavLst>
                                    </p:anim>
                                    <p:set>
                                      <p:cBhvr>
                                        <p:cTn id="50" dur="1" fill="hold">
                                          <p:stCondLst>
                                            <p:cond delay="499"/>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ppt_x"/>
                                          </p:val>
                                        </p:tav>
                                      </p:tavLst>
                                    </p:anim>
                                    <p:anim calcmode="lin" valueType="num">
                                      <p:cBhvr additive="base">
                                        <p:cTn id="55" dur="500"/>
                                        <p:tgtEl>
                                          <p:spTgt spid="15"/>
                                        </p:tgtEl>
                                        <p:attrNameLst>
                                          <p:attrName>ppt_y</p:attrName>
                                        </p:attrNameLst>
                                      </p:cBhvr>
                                      <p:tavLst>
                                        <p:tav tm="0">
                                          <p:val>
                                            <p:strVal val="ppt_y"/>
                                          </p:val>
                                        </p:tav>
                                        <p:tav tm="100000">
                                          <p:val>
                                            <p:strVal val="1+ppt_h/2"/>
                                          </p:val>
                                        </p:tav>
                                      </p:tavLst>
                                    </p:anim>
                                    <p:set>
                                      <p:cBhvr>
                                        <p:cTn id="56" dur="1" fill="hold">
                                          <p:stCondLst>
                                            <p:cond delay="499"/>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0" nodeType="clickEffect">
                                  <p:stCondLst>
                                    <p:cond delay="0"/>
                                  </p:stCondLst>
                                  <p:childTnLst>
                                    <p:anim calcmode="lin" valueType="num">
                                      <p:cBhvr additive="base">
                                        <p:cTn id="60" dur="500"/>
                                        <p:tgtEl>
                                          <p:spTgt spid="19"/>
                                        </p:tgtEl>
                                        <p:attrNameLst>
                                          <p:attrName>ppt_x</p:attrName>
                                        </p:attrNameLst>
                                      </p:cBhvr>
                                      <p:tavLst>
                                        <p:tav tm="0">
                                          <p:val>
                                            <p:strVal val="ppt_x"/>
                                          </p:val>
                                        </p:tav>
                                        <p:tav tm="100000">
                                          <p:val>
                                            <p:strVal val="ppt_x"/>
                                          </p:val>
                                        </p:tav>
                                      </p:tavLst>
                                    </p:anim>
                                    <p:anim calcmode="lin" valueType="num">
                                      <p:cBhvr additive="base">
                                        <p:cTn id="61" dur="500"/>
                                        <p:tgtEl>
                                          <p:spTgt spid="19"/>
                                        </p:tgtEl>
                                        <p:attrNameLst>
                                          <p:attrName>ppt_y</p:attrName>
                                        </p:attrNameLst>
                                      </p:cBhvr>
                                      <p:tavLst>
                                        <p:tav tm="0">
                                          <p:val>
                                            <p:strVal val="ppt_y"/>
                                          </p:val>
                                        </p:tav>
                                        <p:tav tm="100000">
                                          <p:val>
                                            <p:strVal val="0-ppt_h/2"/>
                                          </p:val>
                                        </p:tav>
                                      </p:tavLst>
                                    </p:anim>
                                    <p:set>
                                      <p:cBhvr>
                                        <p:cTn id="6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3" grpId="0" animBg="1"/>
      <p:bldP spid="14" grpId="0" animBg="1"/>
      <p:bldP spid="15"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所以</a:t>
            </a:r>
            <a:r>
              <a:rPr lang="en-US" altLang="zh-CN" dirty="0"/>
              <a:t>Follow</a:t>
            </a:r>
            <a:r>
              <a:rPr lang="zh-CN" altLang="en-US" dirty="0"/>
              <a:t>集如下：</a:t>
            </a:r>
            <a:endParaRPr lang="en-US" altLang="zh-CN" dirty="0"/>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statement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if-statement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else-part</a:t>
            </a:r>
            <a:r>
              <a:rPr lang="en-US" altLang="zh-CN" sz="2400" dirty="0">
                <a:latin typeface="Arial" panose="020B0604020202020204" pitchFamily="34" charset="0"/>
                <a:cs typeface="Arial" panose="020B0604020202020204" pitchFamily="34" charset="0"/>
              </a:rPr>
              <a:t>)={$,else}</a:t>
            </a:r>
          </a:p>
          <a:p>
            <a:pPr lvl="1">
              <a:lnSpc>
                <a:spcPct val="150000"/>
              </a:lnSpc>
              <a:buFontTx/>
              <a:buNone/>
            </a:pPr>
            <a:r>
              <a:rPr lang="en-US" altLang="zh-CN" sz="2400" dirty="0">
                <a:latin typeface="Arial" panose="020B0604020202020204" pitchFamily="34" charset="0"/>
                <a:cs typeface="Arial" panose="020B0604020202020204" pitchFamily="34" charset="0"/>
              </a:rPr>
              <a:t>	Follow(</a:t>
            </a:r>
            <a:r>
              <a:rPr lang="en-US" altLang="zh-CN" sz="2400" dirty="0">
                <a:solidFill>
                  <a:srgbClr val="FF0000"/>
                </a:solidFill>
                <a:latin typeface="Arial" panose="020B0604020202020204" pitchFamily="34" charset="0"/>
                <a:cs typeface="Arial" panose="020B0604020202020204" pitchFamily="34" charset="0"/>
              </a:rPr>
              <a:t>exp</a:t>
            </a: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1536088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9">
            <a:extLst>
              <a:ext uri="{FF2B5EF4-FFF2-40B4-BE49-F238E27FC236}">
                <a16:creationId xmlns:a16="http://schemas.microsoft.com/office/drawing/2014/main" id="{986CCA80-6823-447A-A15B-B2539A9204DB}"/>
              </a:ext>
            </a:extLst>
          </p:cNvPr>
          <p:cNvGraphicFramePr>
            <a:graphicFrameLocks noGrp="1"/>
          </p:cNvGraphicFramePr>
          <p:nvPr>
            <p:ph idx="1"/>
            <p:extLst>
              <p:ext uri="{D42A27DB-BD31-4B8C-83A1-F6EECF244321}">
                <p14:modId xmlns:p14="http://schemas.microsoft.com/office/powerpoint/2010/main" val="3223397886"/>
              </p:ext>
            </p:extLst>
          </p:nvPr>
        </p:nvGraphicFramePr>
        <p:xfrm>
          <a:off x="1631504" y="2204864"/>
          <a:ext cx="8928993" cy="3938856"/>
        </p:xfrm>
        <a:graphic>
          <a:graphicData uri="http://schemas.openxmlformats.org/drawingml/2006/table">
            <a:tbl>
              <a:tblPr>
                <a:tableStyleId>{616DA210-FB5B-4158-B5E0-FEB733F419BA}</a:tableStyleId>
              </a:tblPr>
              <a:tblGrid>
                <a:gridCol w="2520281">
                  <a:extLst>
                    <a:ext uri="{9D8B030D-6E8A-4147-A177-3AD203B41FA5}">
                      <a16:colId xmlns:a16="http://schemas.microsoft.com/office/drawing/2014/main" val="3540114729"/>
                    </a:ext>
                  </a:extLst>
                </a:gridCol>
                <a:gridCol w="4104456">
                  <a:extLst>
                    <a:ext uri="{9D8B030D-6E8A-4147-A177-3AD203B41FA5}">
                      <a16:colId xmlns:a16="http://schemas.microsoft.com/office/drawing/2014/main" val="2780832079"/>
                    </a:ext>
                  </a:extLst>
                </a:gridCol>
                <a:gridCol w="2304256">
                  <a:extLst>
                    <a:ext uri="{9D8B030D-6E8A-4147-A177-3AD203B41FA5}">
                      <a16:colId xmlns:a16="http://schemas.microsoft.com/office/drawing/2014/main" val="2424108712"/>
                    </a:ext>
                  </a:extLst>
                </a:gridCol>
              </a:tblGrid>
              <a:tr h="363807">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Grammar rule</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Pass 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Pass 2</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572825739"/>
                  </a:ext>
                </a:extLst>
              </a:tr>
              <a:tr h="1580409">
                <a:tc>
                  <a:txBody>
                    <a:bodyPr/>
                    <a:lstStyle/>
                    <a:p>
                      <a:pPr marL="0" indent="0">
                        <a:lnSpc>
                          <a:spcPct val="80000"/>
                        </a:lnSpc>
                        <a:buNone/>
                      </a:pPr>
                      <a:r>
                        <a:rPr lang="en-US" altLang="zh-CN" sz="1800" b="1" dirty="0" err="1"/>
                        <a:t>s</a:t>
                      </a:r>
                      <a:r>
                        <a:rPr lang="en-US" altLang="zh-CN" sz="1800" b="1" dirty="0" err="1">
                          <a:latin typeface="Arial" panose="020B0604020202020204" pitchFamily="34" charset="0"/>
                          <a:cs typeface="Arial" panose="020B0604020202020204" pitchFamily="34" charset="0"/>
                        </a:rPr>
                        <a:t>tmt</a:t>
                      </a:r>
                      <a:r>
                        <a:rPr lang="en-US" altLang="zh-CN" sz="1800" b="1" dirty="0">
                          <a:latin typeface="Arial" panose="020B0604020202020204" pitchFamily="34" charset="0"/>
                          <a:cs typeface="Arial" panose="020B0604020202020204" pitchFamily="34" charset="0"/>
                        </a:rPr>
                        <a:t>-sequence →</a:t>
                      </a: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 </a:t>
                      </a: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-seq’</a:t>
                      </a:r>
                    </a:p>
                  </a:txBody>
                  <a:tcPr marL="68580" marR="68580" marT="0" marB="0" anchor="ctr" anchorCtr="1">
                    <a:solidFill>
                      <a:srgbClr val="FFCC99"/>
                    </a:solidFill>
                  </a:tcPr>
                </a:tc>
                <a:tc>
                  <a:txBody>
                    <a:bodyPr/>
                    <a:lstStyle/>
                    <a:p>
                      <a:pPr marL="0" algn="just" defTabSz="914400" rtl="0" eaLnBrk="1" latinLnBrk="0" hangingPunct="1">
                        <a:lnSpc>
                          <a:spcPct val="120000"/>
                        </a:lnSpc>
                        <a:spcAft>
                          <a:spcPts val="0"/>
                        </a:spcAft>
                      </a:pPr>
                      <a:r>
                        <a:rPr lang="en-US" sz="1800" b="1" kern="100" dirty="0" err="1">
                          <a:solidFill>
                            <a:schemeClr val="tx1"/>
                          </a:solidFill>
                          <a:effectLst/>
                          <a:latin typeface="Arial" panose="020B0604020202020204" pitchFamily="34" charset="0"/>
                          <a:ea typeface="+mn-ea"/>
                          <a:cs typeface="Arial" panose="020B0604020202020204" pitchFamily="34" charset="0"/>
                        </a:rPr>
                        <a:t>fw</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dirty="0" err="1"/>
                        <a:t>s</a:t>
                      </a:r>
                      <a:r>
                        <a:rPr lang="en-US" altLang="zh-CN" sz="1800" b="1" dirty="0" err="1">
                          <a:latin typeface="Arial" panose="020B0604020202020204" pitchFamily="34" charset="0"/>
                          <a:cs typeface="Arial" panose="020B0604020202020204" pitchFamily="34" charset="0"/>
                        </a:rPr>
                        <a:t>tmt</a:t>
                      </a:r>
                      <a:r>
                        <a:rPr lang="en-US" altLang="zh-CN" sz="1800" b="1" dirty="0">
                          <a:latin typeface="Arial" panose="020B0604020202020204" pitchFamily="34" charset="0"/>
                          <a:cs typeface="Arial" panose="020B0604020202020204" pitchFamily="34" charset="0"/>
                        </a:rPr>
                        <a:t>-sequence</a:t>
                      </a:r>
                      <a:r>
                        <a:rPr lang="en-US" sz="1800" b="1" kern="100" dirty="0">
                          <a:solidFill>
                            <a:schemeClr val="tx1"/>
                          </a:solidFill>
                          <a:effectLst/>
                          <a:latin typeface="Arial" panose="020B0604020202020204" pitchFamily="34" charset="0"/>
                          <a:ea typeface="+mn-ea"/>
                          <a:cs typeface="Arial" panose="020B0604020202020204" pitchFamily="34" charset="0"/>
                        </a:rPr>
                        <a:t>)={ $ }</a:t>
                      </a:r>
                      <a:endParaRPr lang="zh-CN" altLang="en-US" sz="1800" b="1" kern="100" dirty="0">
                        <a:solidFill>
                          <a:schemeClr val="tx1"/>
                        </a:solidFill>
                        <a:effectLst/>
                        <a:latin typeface="Arial" panose="020B0604020202020204" pitchFamily="34" charset="0"/>
                        <a:ea typeface="+mn-ea"/>
                        <a:cs typeface="Arial" panose="020B0604020202020204" pitchFamily="34" charset="0"/>
                      </a:endParaRPr>
                    </a:p>
                    <a:p>
                      <a:pPr marL="0" algn="just" defTabSz="914400" rtl="0" eaLnBrk="1" latinLnBrk="0" hangingPunct="1">
                        <a:lnSpc>
                          <a:spcPct val="120000"/>
                        </a:lnSpc>
                        <a:spcAft>
                          <a:spcPts val="0"/>
                        </a:spcAft>
                      </a:pPr>
                      <a:r>
                        <a:rPr lang="en-US" sz="1800" b="1" kern="100" dirty="0" err="1">
                          <a:solidFill>
                            <a:schemeClr val="tx1"/>
                          </a:solidFill>
                          <a:effectLst/>
                          <a:latin typeface="Arial" panose="020B0604020202020204" pitchFamily="34" charset="0"/>
                          <a:ea typeface="+mn-ea"/>
                          <a:cs typeface="Arial" panose="020B0604020202020204" pitchFamily="34" charset="0"/>
                        </a:rPr>
                        <a:t>fw</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dirty="0" err="1">
                          <a:latin typeface="Arial" panose="020B0604020202020204" pitchFamily="34" charset="0"/>
                          <a:cs typeface="Arial" panose="020B0604020202020204" pitchFamily="34" charset="0"/>
                        </a:rPr>
                        <a:t>stmt</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kern="100" dirty="0">
                          <a:solidFill>
                            <a:schemeClr val="tx1"/>
                          </a:solidFill>
                          <a:effectLst/>
                          <a:latin typeface="Arial" panose="020B0604020202020204" pitchFamily="34" charset="0"/>
                          <a:ea typeface="+mn-ea"/>
                          <a:cs typeface="Arial" panose="020B0604020202020204" pitchFamily="34" charset="0"/>
                        </a:rPr>
                        <a:t>{;}</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latin typeface="Arial" panose="020B0604020202020204" pitchFamily="34" charset="0"/>
                          <a:cs typeface="Arial" panose="020B0604020202020204" pitchFamily="34" charset="0"/>
                        </a:rPr>
                        <a:t>stmt</a:t>
                      </a:r>
                      <a:r>
                        <a:rPr lang="en-US" altLang="zh-CN" sz="1800" b="1" dirty="0">
                          <a:solidFill>
                            <a:srgbClr val="0000CC"/>
                          </a:solidFill>
                          <a:latin typeface="Arial" panose="020B0604020202020204" pitchFamily="34" charset="0"/>
                          <a:cs typeface="Arial" panose="020B0604020202020204" pitchFamily="34" charset="0"/>
                        </a:rPr>
                        <a:t>-seq’</a:t>
                      </a:r>
                      <a:r>
                        <a:rPr lang="en-US" altLang="zh-CN"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rPr>
                        <a:t>s</a:t>
                      </a:r>
                      <a:r>
                        <a:rPr lang="en-US" altLang="zh-CN" sz="1800" b="1" dirty="0" err="1">
                          <a:solidFill>
                            <a:srgbClr val="0000CC"/>
                          </a:solidFill>
                          <a:latin typeface="Arial" panose="020B0604020202020204" pitchFamily="34" charset="0"/>
                          <a:cs typeface="Arial" panose="020B0604020202020204" pitchFamily="34" charset="0"/>
                        </a:rPr>
                        <a:t>tmt</a:t>
                      </a:r>
                      <a:r>
                        <a:rPr lang="en-US" altLang="zh-CN" sz="1800" b="1" dirty="0">
                          <a:solidFill>
                            <a:srgbClr val="0000CC"/>
                          </a:solidFill>
                          <a:latin typeface="Arial" panose="020B0604020202020204" pitchFamily="34" charset="0"/>
                          <a:cs typeface="Arial" panose="020B0604020202020204" pitchFamily="34" charset="0"/>
                        </a:rPr>
                        <a:t>-sequence</a:t>
                      </a:r>
                      <a:r>
                        <a:rPr lang="en-US" altLang="zh-CN" sz="1800" b="1" kern="100" dirty="0">
                          <a:solidFill>
                            <a:srgbClr val="0000CC"/>
                          </a:solidFill>
                          <a:effectLst/>
                          <a:latin typeface="Arial" panose="020B0604020202020204" pitchFamily="34" charset="0"/>
                          <a:cs typeface="Arial" panose="020B0604020202020204" pitchFamily="34" charset="0"/>
                        </a:rPr>
                        <a:t>)</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latin typeface="Arial" panose="020B0604020202020204" pitchFamily="34" charset="0"/>
                          <a:cs typeface="Arial" panose="020B0604020202020204" pitchFamily="34" charset="0"/>
                        </a:rPr>
                        <a:t>stmt</a:t>
                      </a:r>
                      <a:r>
                        <a:rPr lang="en-US" altLang="zh-CN"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rPr>
                        <a:t>s</a:t>
                      </a:r>
                      <a:r>
                        <a:rPr lang="en-US" altLang="zh-CN" sz="1800" b="1" dirty="0" err="1">
                          <a:solidFill>
                            <a:srgbClr val="0000CC"/>
                          </a:solidFill>
                          <a:latin typeface="Arial" panose="020B0604020202020204" pitchFamily="34" charset="0"/>
                          <a:cs typeface="Arial" panose="020B0604020202020204" pitchFamily="34" charset="0"/>
                        </a:rPr>
                        <a:t>tmt</a:t>
                      </a:r>
                      <a:r>
                        <a:rPr lang="en-US" altLang="zh-CN" sz="1800" b="1" dirty="0">
                          <a:solidFill>
                            <a:srgbClr val="0000CC"/>
                          </a:solidFill>
                          <a:latin typeface="Arial" panose="020B0604020202020204" pitchFamily="34" charset="0"/>
                          <a:cs typeface="Arial" panose="020B0604020202020204" pitchFamily="34" charset="0"/>
                        </a:rPr>
                        <a:t>-sequence</a:t>
                      </a:r>
                      <a:r>
                        <a:rPr lang="en-US" altLang="zh-CN" sz="1800" b="1" kern="100" dirty="0">
                          <a:solidFill>
                            <a:srgbClr val="0000CC"/>
                          </a:solidFill>
                          <a:effectLst/>
                          <a:latin typeface="Arial" panose="020B0604020202020204" pitchFamily="34" charset="0"/>
                          <a:cs typeface="Arial" panose="020B0604020202020204" pitchFamily="34" charset="0"/>
                        </a:rPr>
                        <a:t>)</a:t>
                      </a:r>
                    </a:p>
                  </a:txBody>
                  <a:tcPr marL="68580" marR="68580" marT="0" marB="0" anchor="ctr" anchorCtr="1">
                    <a:solidFill>
                      <a:srgbClr val="FFFFCC"/>
                    </a:solidFill>
                  </a:tcPr>
                </a:tc>
                <a:tc>
                  <a:txBody>
                    <a:bodyPr/>
                    <a:lstStyle/>
                    <a:p>
                      <a:pPr marL="0" algn="just" defTabSz="914400" rtl="0" eaLnBrk="1" latinLnBrk="0" hangingPunct="1">
                        <a:lnSpc>
                          <a:spcPct val="120000"/>
                        </a:lnSpc>
                        <a:spcAft>
                          <a:spcPts val="0"/>
                        </a:spcAft>
                      </a:pPr>
                      <a:r>
                        <a:rPr lang="en-US" sz="1800" b="1" kern="100" dirty="0" err="1">
                          <a:solidFill>
                            <a:schemeClr val="tx1"/>
                          </a:solidFill>
                          <a:effectLst/>
                          <a:latin typeface="Arial" panose="020B0604020202020204" pitchFamily="34" charset="0"/>
                          <a:ea typeface="+mn-ea"/>
                          <a:cs typeface="Arial" panose="020B0604020202020204" pitchFamily="34" charset="0"/>
                        </a:rPr>
                        <a:t>fw</a:t>
                      </a:r>
                      <a:r>
                        <a:rPr lang="en-US"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kern="100" dirty="0">
                          <a:solidFill>
                            <a:schemeClr val="tx1"/>
                          </a:solidFill>
                          <a:effectLst/>
                          <a:latin typeface="Arial" panose="020B0604020202020204" pitchFamily="34" charset="0"/>
                          <a:ea typeface="+mn-ea"/>
                          <a:cs typeface="Arial" panose="020B0604020202020204" pitchFamily="34" charset="0"/>
                        </a:rPr>
                        <a:t>statement</a:t>
                      </a:r>
                      <a:r>
                        <a:rPr lang="en-US" sz="1800" b="1" kern="100" dirty="0">
                          <a:solidFill>
                            <a:schemeClr val="tx1"/>
                          </a:solidFill>
                          <a:effectLst/>
                          <a:latin typeface="Arial" panose="020B0604020202020204" pitchFamily="34" charset="0"/>
                          <a:ea typeface="+mn-ea"/>
                          <a:cs typeface="Arial" panose="020B0604020202020204" pitchFamily="34" charset="0"/>
                        </a:rPr>
                        <a:t>)={$}</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chemeClr val="tx1"/>
                          </a:solidFill>
                          <a:effectLst/>
                          <a:latin typeface="Arial" panose="020B0604020202020204" pitchFamily="34" charset="0"/>
                          <a:ea typeface="+mn-ea"/>
                          <a:cs typeface="Arial" panose="020B0604020202020204" pitchFamily="34" charset="0"/>
                        </a:rPr>
                        <a:t>fw</a:t>
                      </a:r>
                      <a:r>
                        <a:rPr lang="en-US" altLang="zh-CN"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-seq’ </a:t>
                      </a:r>
                      <a:r>
                        <a:rPr lang="en-US" altLang="zh-CN" sz="1800" b="1" kern="100" dirty="0">
                          <a:solidFill>
                            <a:schemeClr val="tx1"/>
                          </a:solidFill>
                          <a:effectLst/>
                          <a:latin typeface="Arial" panose="020B0604020202020204" pitchFamily="34" charset="0"/>
                          <a:ea typeface="+mn-ea"/>
                          <a:cs typeface="Arial" panose="020B0604020202020204" pitchFamily="34" charset="0"/>
                        </a:rPr>
                        <a:t>)={$}</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1800" b="1" kern="100" dirty="0" err="1">
                          <a:solidFill>
                            <a:schemeClr val="tx1"/>
                          </a:solidFill>
                          <a:effectLst/>
                          <a:latin typeface="Arial" panose="020B0604020202020204" pitchFamily="34" charset="0"/>
                          <a:ea typeface="+mn-ea"/>
                          <a:cs typeface="Arial" panose="020B0604020202020204" pitchFamily="34" charset="0"/>
                        </a:rPr>
                        <a:t>fw</a:t>
                      </a:r>
                      <a:r>
                        <a:rPr lang="en-US" altLang="zh-CN" sz="1800" b="1" kern="100" dirty="0">
                          <a:solidFill>
                            <a:schemeClr val="tx1"/>
                          </a:solidFill>
                          <a:effectLst/>
                          <a:latin typeface="Arial" panose="020B0604020202020204" pitchFamily="34" charset="0"/>
                          <a:ea typeface="+mn-ea"/>
                          <a:cs typeface="Arial" panose="020B0604020202020204" pitchFamily="34" charset="0"/>
                        </a:rPr>
                        <a:t>(</a:t>
                      </a:r>
                      <a:r>
                        <a:rPr lang="en-US" altLang="zh-CN" sz="1800" b="1" kern="100" dirty="0" err="1">
                          <a:solidFill>
                            <a:schemeClr val="tx1"/>
                          </a:solidFill>
                          <a:effectLst/>
                          <a:latin typeface="Arial" panose="020B0604020202020204" pitchFamily="34" charset="0"/>
                          <a:ea typeface="+mn-ea"/>
                          <a:cs typeface="Arial" panose="020B0604020202020204" pitchFamily="34" charset="0"/>
                        </a:rPr>
                        <a:t>stmt</a:t>
                      </a:r>
                      <a:r>
                        <a:rPr lang="en-US" altLang="zh-CN" sz="1800" b="1" kern="100" dirty="0">
                          <a:solidFill>
                            <a:schemeClr val="tx1"/>
                          </a:solidFill>
                          <a:effectLst/>
                          <a:latin typeface="Arial" panose="020B0604020202020204" pitchFamily="34" charset="0"/>
                          <a:ea typeface="+mn-ea"/>
                          <a:cs typeface="Arial" panose="020B0604020202020204" pitchFamily="34" charset="0"/>
                        </a:rPr>
                        <a:t>) = {; , $}</a:t>
                      </a:r>
                      <a:endParaRPr lang="zh-CN" altLang="zh-CN" sz="1800" b="1"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477617655"/>
                  </a:ext>
                </a:extLst>
              </a:tr>
              <a:tr h="869652">
                <a:tc>
                  <a:txBody>
                    <a:bodyPr/>
                    <a:lstStyle/>
                    <a:p>
                      <a:pPr marL="0" indent="0">
                        <a:lnSpc>
                          <a:spcPct val="80000"/>
                        </a:lnSpc>
                        <a:buNone/>
                      </a:pP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-seq’ →; </a:t>
                      </a: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-sequence</a:t>
                      </a:r>
                    </a:p>
                  </a:txBody>
                  <a:tcPr marL="68580" marR="68580" marT="0" marB="0" anchor="ctr" anchorCtr="1">
                    <a:solidFill>
                      <a:srgbClr val="FFCC9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rPr>
                        <a:t>s</a:t>
                      </a:r>
                      <a:r>
                        <a:rPr lang="en-US" altLang="zh-CN" sz="1800" b="1" dirty="0" err="1">
                          <a:solidFill>
                            <a:srgbClr val="0000CC"/>
                          </a:solidFill>
                          <a:latin typeface="Arial" panose="020B0604020202020204" pitchFamily="34" charset="0"/>
                          <a:cs typeface="Arial" panose="020B0604020202020204" pitchFamily="34" charset="0"/>
                        </a:rPr>
                        <a:t>tmt</a:t>
                      </a:r>
                      <a:r>
                        <a:rPr lang="en-US" altLang="zh-CN" sz="1800" b="1" dirty="0">
                          <a:solidFill>
                            <a:srgbClr val="0000CC"/>
                          </a:solidFill>
                          <a:latin typeface="Arial" panose="020B0604020202020204" pitchFamily="34" charset="0"/>
                          <a:cs typeface="Arial" panose="020B0604020202020204" pitchFamily="34" charset="0"/>
                        </a:rPr>
                        <a:t>-sequence</a:t>
                      </a:r>
                      <a:r>
                        <a:rPr lang="en-US" altLang="zh-CN" sz="1800" b="1" kern="100" dirty="0">
                          <a:solidFill>
                            <a:srgbClr val="0000CC"/>
                          </a:solidFill>
                          <a:effectLst/>
                          <a:latin typeface="Arial" panose="020B0604020202020204" pitchFamily="34" charset="0"/>
                          <a:cs typeface="Arial" panose="020B0604020202020204" pitchFamily="34" charset="0"/>
                        </a:rPr>
                        <a:t>)&lt;=</a:t>
                      </a:r>
                      <a:r>
                        <a:rPr lang="en-US" altLang="zh-CN" sz="1800" b="1" kern="100" dirty="0" err="1">
                          <a:solidFill>
                            <a:srgbClr val="0000CC"/>
                          </a:solidFill>
                          <a:effectLst/>
                          <a:latin typeface="Arial" panose="020B0604020202020204" pitchFamily="34" charset="0"/>
                          <a:cs typeface="Arial" panose="020B0604020202020204" pitchFamily="34" charset="0"/>
                        </a:rPr>
                        <a:t>fw</a:t>
                      </a:r>
                      <a:r>
                        <a:rPr lang="en-US" altLang="zh-CN" sz="1800" b="1" kern="100" dirty="0">
                          <a:solidFill>
                            <a:srgbClr val="0000CC"/>
                          </a:solidFill>
                          <a:effectLst/>
                          <a:latin typeface="Arial" panose="020B0604020202020204" pitchFamily="34" charset="0"/>
                          <a:cs typeface="Arial" panose="020B0604020202020204" pitchFamily="34" charset="0"/>
                        </a:rPr>
                        <a:t>(</a:t>
                      </a:r>
                      <a:r>
                        <a:rPr lang="en-US" altLang="zh-CN" sz="1800" b="1" dirty="0" err="1">
                          <a:solidFill>
                            <a:srgbClr val="0000CC"/>
                          </a:solidFill>
                          <a:latin typeface="Arial" panose="020B0604020202020204" pitchFamily="34" charset="0"/>
                          <a:cs typeface="Arial" panose="020B0604020202020204" pitchFamily="34" charset="0"/>
                        </a:rPr>
                        <a:t>stmt</a:t>
                      </a:r>
                      <a:r>
                        <a:rPr lang="en-US" altLang="zh-CN" sz="1800" b="1" dirty="0">
                          <a:solidFill>
                            <a:srgbClr val="0000CC"/>
                          </a:solidFill>
                          <a:latin typeface="Arial" panose="020B0604020202020204" pitchFamily="34" charset="0"/>
                          <a:cs typeface="Arial" panose="020B0604020202020204" pitchFamily="34" charset="0"/>
                        </a:rPr>
                        <a:t>-seq’</a:t>
                      </a:r>
                      <a:r>
                        <a:rPr lang="en-US" altLang="zh-CN" sz="1800" b="1" kern="100" dirty="0">
                          <a:solidFill>
                            <a:srgbClr val="0000CC"/>
                          </a:solidFill>
                          <a:effectLst/>
                          <a:latin typeface="Arial" panose="020B0604020202020204" pitchFamily="34" charset="0"/>
                          <a:cs typeface="Arial" panose="020B0604020202020204" pitchFamily="34" charset="0"/>
                        </a:rPr>
                        <a:t>)</a:t>
                      </a:r>
                    </a:p>
                  </a:txBody>
                  <a:tcPr marL="68580" marR="68580" marT="0" marB="0" anchor="ctr" anchorCtr="1">
                    <a:solidFill>
                      <a:srgbClr val="FFFFCC"/>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497931133"/>
                  </a:ext>
                </a:extLst>
              </a:tr>
              <a:tr h="570508">
                <a:tc>
                  <a:txBody>
                    <a:bodyPr/>
                    <a:lstStyle/>
                    <a:p>
                      <a:pPr marL="0" indent="0">
                        <a:lnSpc>
                          <a:spcPct val="80000"/>
                        </a:lnSpc>
                        <a:buNone/>
                      </a:pPr>
                      <a:r>
                        <a:rPr lang="en-US" altLang="zh-CN" sz="1800" b="1" dirty="0" err="1">
                          <a:latin typeface="Arial" panose="020B0604020202020204" pitchFamily="34" charset="0"/>
                          <a:cs typeface="Arial" panose="020B0604020202020204" pitchFamily="34" charset="0"/>
                        </a:rPr>
                        <a:t>stmt</a:t>
                      </a:r>
                      <a:r>
                        <a:rPr lang="en-US" altLang="zh-CN" sz="1800" b="1" dirty="0">
                          <a:latin typeface="Arial" panose="020B0604020202020204" pitchFamily="34" charset="0"/>
                          <a:cs typeface="Arial" panose="020B0604020202020204" pitchFamily="34" charset="0"/>
                        </a:rPr>
                        <a:t>-seq’ →ε</a:t>
                      </a:r>
                    </a:p>
                  </a:txBody>
                  <a:tcPr marL="68580" marR="68580" marT="0" marB="0" anchor="ctr" anchorCtr="1">
                    <a:solidFill>
                      <a:srgbClr val="FFCC99"/>
                    </a:solidFill>
                  </a:tcPr>
                </a:tc>
                <a:tc>
                  <a:txBody>
                    <a:bodyPr/>
                    <a:lstStyle/>
                    <a:p>
                      <a:pPr algn="just">
                        <a:lnSpc>
                          <a:spcPct val="120000"/>
                        </a:lnSpc>
                        <a:spcBef>
                          <a:spcPts val="0"/>
                        </a:spcBef>
                        <a:spcAft>
                          <a:spcPts val="0"/>
                        </a:spcAft>
                      </a:pPr>
                      <a:endParaRPr lang="en-US" altLang="zh-CN" sz="1800" b="1" kern="100" dirty="0">
                        <a:solidFill>
                          <a:srgbClr val="0000CC"/>
                        </a:solidFill>
                        <a:effectLst/>
                        <a:latin typeface="Arial" panose="020B0604020202020204" pitchFamily="34" charset="0"/>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084980375"/>
                  </a:ext>
                </a:extLst>
              </a:tr>
              <a:tr h="554480">
                <a:tc>
                  <a:txBody>
                    <a:bodyPr/>
                    <a:lstStyle/>
                    <a:p>
                      <a:pPr marL="0" indent="0">
                        <a:lnSpc>
                          <a:spcPct val="80000"/>
                        </a:lnSpc>
                        <a:buNone/>
                      </a:pPr>
                      <a:r>
                        <a:rPr lang="en-US" altLang="zh-CN" sz="1800" b="1" dirty="0" err="1">
                          <a:latin typeface="Arial" panose="020B0604020202020204" pitchFamily="34" charset="0"/>
                          <a:cs typeface="Arial" panose="020B0604020202020204" pitchFamily="34" charset="0"/>
                        </a:rPr>
                        <a:t>stmt→s</a:t>
                      </a:r>
                      <a:endParaRPr lang="en-US" altLang="zh-CN" sz="1800" b="1" dirty="0">
                        <a:latin typeface="Arial" panose="020B0604020202020204" pitchFamily="34" charset="0"/>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18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909726407"/>
                  </a:ext>
                </a:extLst>
              </a:tr>
            </a:tbl>
          </a:graphicData>
        </a:graphic>
      </p:graphicFrame>
      <p:graphicFrame>
        <p:nvGraphicFramePr>
          <p:cNvPr id="4" name="表格 3">
            <a:extLst>
              <a:ext uri="{FF2B5EF4-FFF2-40B4-BE49-F238E27FC236}">
                <a16:creationId xmlns:a16="http://schemas.microsoft.com/office/drawing/2014/main" id="{19876ADD-31A9-49D8-9387-7AC3EBC52C6E}"/>
              </a:ext>
            </a:extLst>
          </p:cNvPr>
          <p:cNvGraphicFramePr>
            <a:graphicFrameLocks noGrp="1"/>
          </p:cNvGraphicFramePr>
          <p:nvPr>
            <p:extLst>
              <p:ext uri="{D42A27DB-BD31-4B8C-83A1-F6EECF244321}">
                <p14:modId xmlns:p14="http://schemas.microsoft.com/office/powerpoint/2010/main" val="630697903"/>
              </p:ext>
            </p:extLst>
          </p:nvPr>
        </p:nvGraphicFramePr>
        <p:xfrm>
          <a:off x="6312024" y="242552"/>
          <a:ext cx="3891076" cy="1612980"/>
        </p:xfrm>
        <a:graphic>
          <a:graphicData uri="http://schemas.openxmlformats.org/drawingml/2006/table">
            <a:tbl>
              <a:tblPr firstRow="1" bandRow="1">
                <a:tableStyleId>{5940675A-B579-460E-94D1-54222C63F5DA}</a:tableStyleId>
              </a:tblPr>
              <a:tblGrid>
                <a:gridCol w="1854829">
                  <a:extLst>
                    <a:ext uri="{9D8B030D-6E8A-4147-A177-3AD203B41FA5}">
                      <a16:colId xmlns:a16="http://schemas.microsoft.com/office/drawing/2014/main" val="3186338400"/>
                    </a:ext>
                  </a:extLst>
                </a:gridCol>
                <a:gridCol w="1019254">
                  <a:extLst>
                    <a:ext uri="{9D8B030D-6E8A-4147-A177-3AD203B41FA5}">
                      <a16:colId xmlns:a16="http://schemas.microsoft.com/office/drawing/2014/main" val="46470136"/>
                    </a:ext>
                  </a:extLst>
                </a:gridCol>
                <a:gridCol w="1016993">
                  <a:extLst>
                    <a:ext uri="{9D8B030D-6E8A-4147-A177-3AD203B41FA5}">
                      <a16:colId xmlns:a16="http://schemas.microsoft.com/office/drawing/2014/main" val="2756075955"/>
                    </a:ext>
                  </a:extLst>
                </a:gridCol>
              </a:tblGrid>
              <a:tr h="40324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dirty="0" err="1"/>
                        <a:t>stmt</a:t>
                      </a:r>
                      <a:r>
                        <a:rPr lang="en-US" altLang="zh-CN" dirty="0"/>
                        <a:t>-sequence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03245">
                <a:tc>
                  <a:txBody>
                    <a:bodyPr/>
                    <a:lstStyle/>
                    <a:p>
                      <a:r>
                        <a:rPr lang="en-US" altLang="zh-CN" dirty="0" err="1"/>
                        <a:t>stmt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 </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03245">
                <a:tc>
                  <a:txBody>
                    <a:bodyPr/>
                    <a:lstStyle/>
                    <a:p>
                      <a:r>
                        <a:rPr lang="en-US" altLang="zh-CN" dirty="0" err="1"/>
                        <a:t>stmt</a:t>
                      </a:r>
                      <a:r>
                        <a:rPr lang="en-US" altLang="zh-CN" dirty="0"/>
                        <a:t>-seq’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 </a:t>
                      </a:r>
                      <a:r>
                        <a:rPr lang="zh-CN" altLang="zh-CN" sz="1800" dirty="0">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bl>
          </a:graphicData>
        </a:graphic>
      </p:graphicFrame>
      <p:sp>
        <p:nvSpPr>
          <p:cNvPr id="9" name="Rectangle 3">
            <a:extLst>
              <a:ext uri="{FF2B5EF4-FFF2-40B4-BE49-F238E27FC236}">
                <a16:creationId xmlns:a16="http://schemas.microsoft.com/office/drawing/2014/main" id="{52F8285C-18E7-4996-BE39-8BC75DB4E905}"/>
              </a:ext>
            </a:extLst>
          </p:cNvPr>
          <p:cNvSpPr txBox="1">
            <a:spLocks noChangeArrowheads="1"/>
          </p:cNvSpPr>
          <p:nvPr/>
        </p:nvSpPr>
        <p:spPr bwMode="auto">
          <a:xfrm>
            <a:off x="1773322" y="242552"/>
            <a:ext cx="4333509" cy="16129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80000"/>
              </a:lnSpc>
              <a:buNone/>
            </a:pPr>
            <a:r>
              <a:rPr lang="en-US" altLang="zh-CN" sz="2000" dirty="0" err="1"/>
              <a:t>s</a:t>
            </a:r>
            <a:r>
              <a:rPr lang="en-US" altLang="zh-CN" sz="2000" dirty="0" err="1">
                <a:latin typeface="Arial" panose="020B0604020202020204" pitchFamily="34" charset="0"/>
                <a:cs typeface="Arial" panose="020B0604020202020204" pitchFamily="34" charset="0"/>
              </a:rPr>
              <a:t>tmt</a:t>
            </a:r>
            <a:r>
              <a:rPr lang="en-US" altLang="zh-CN" sz="2000" dirty="0">
                <a:latin typeface="Arial" panose="020B0604020202020204" pitchFamily="34" charset="0"/>
                <a:cs typeface="Arial" panose="020B0604020202020204" pitchFamily="34" charset="0"/>
              </a:rPr>
              <a:t>-sequence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a:t>
            </a:r>
          </a:p>
          <a:p>
            <a:pPr marL="0" indent="0">
              <a:lnSpc>
                <a:spcPct val="80000"/>
              </a:lnSpc>
              <a:buNone/>
            </a:pP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 →;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-sequence</a:t>
            </a:r>
          </a:p>
          <a:p>
            <a:pPr marL="0" indent="0">
              <a:lnSpc>
                <a:spcPct val="80000"/>
              </a:lnSpc>
              <a:buNone/>
            </a:pP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 →ε</a:t>
            </a:r>
          </a:p>
          <a:p>
            <a:pPr marL="0" indent="0">
              <a:lnSpc>
                <a:spcPct val="80000"/>
              </a:lnSpc>
              <a:buNone/>
            </a:pPr>
            <a:r>
              <a:rPr lang="en-US" altLang="zh-CN" sz="2000" dirty="0" err="1">
                <a:latin typeface="Arial" panose="020B0604020202020204" pitchFamily="34" charset="0"/>
                <a:cs typeface="Arial" panose="020B0604020202020204" pitchFamily="34" charset="0"/>
              </a:rPr>
              <a:t>stmt→s</a:t>
            </a:r>
            <a:endParaRPr lang="en-US" altLang="zh-CN" sz="2000" dirty="0">
              <a:latin typeface="Arial" panose="020B0604020202020204" pitchFamily="34" charset="0"/>
              <a:cs typeface="Arial" panose="020B0604020202020204" pitchFamily="34" charset="0"/>
            </a:endParaRPr>
          </a:p>
        </p:txBody>
      </p:sp>
      <p:sp>
        <p:nvSpPr>
          <p:cNvPr id="11" name="矩形: 圆角 10">
            <a:extLst>
              <a:ext uri="{FF2B5EF4-FFF2-40B4-BE49-F238E27FC236}">
                <a16:creationId xmlns:a16="http://schemas.microsoft.com/office/drawing/2014/main" id="{9629E1D0-D1AC-42BF-A2C6-59445825F211}"/>
              </a:ext>
            </a:extLst>
          </p:cNvPr>
          <p:cNvSpPr/>
          <p:nvPr/>
        </p:nvSpPr>
        <p:spPr bwMode="auto">
          <a:xfrm>
            <a:off x="4295800" y="2708920"/>
            <a:ext cx="2952328" cy="37352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77E46DB3-BF62-420A-8AC7-16CE0D4C1AE6}"/>
              </a:ext>
            </a:extLst>
          </p:cNvPr>
          <p:cNvSpPr/>
          <p:nvPr/>
        </p:nvSpPr>
        <p:spPr bwMode="auto">
          <a:xfrm>
            <a:off x="4295800" y="3055480"/>
            <a:ext cx="3024336" cy="37352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4F271E1A-955B-4A89-A3B0-BB343A96D9FC}"/>
              </a:ext>
            </a:extLst>
          </p:cNvPr>
          <p:cNvSpPr/>
          <p:nvPr/>
        </p:nvSpPr>
        <p:spPr bwMode="auto">
          <a:xfrm>
            <a:off x="4295800" y="3415520"/>
            <a:ext cx="3888432" cy="37352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F4DE8995-8072-459F-A48C-A359F3A8A755}"/>
              </a:ext>
            </a:extLst>
          </p:cNvPr>
          <p:cNvSpPr/>
          <p:nvPr/>
        </p:nvSpPr>
        <p:spPr bwMode="auto">
          <a:xfrm>
            <a:off x="4223792" y="3699500"/>
            <a:ext cx="3960440" cy="37352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891AFF83-148A-4D02-BA0B-912E7595A9E1}"/>
              </a:ext>
            </a:extLst>
          </p:cNvPr>
          <p:cNvSpPr/>
          <p:nvPr/>
        </p:nvSpPr>
        <p:spPr bwMode="auto">
          <a:xfrm>
            <a:off x="4295800" y="4450870"/>
            <a:ext cx="3816424" cy="37352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6" name="矩形 15">
            <a:extLst>
              <a:ext uri="{FF2B5EF4-FFF2-40B4-BE49-F238E27FC236}">
                <a16:creationId xmlns:a16="http://schemas.microsoft.com/office/drawing/2014/main" id="{F97E9BC5-666B-41A3-AD75-43EB11A9DCDD}"/>
              </a:ext>
            </a:extLst>
          </p:cNvPr>
          <p:cNvSpPr/>
          <p:nvPr/>
        </p:nvSpPr>
        <p:spPr bwMode="auto">
          <a:xfrm>
            <a:off x="9222069" y="120184"/>
            <a:ext cx="1237302" cy="191001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7" name="矩形: 圆角 16">
            <a:extLst>
              <a:ext uri="{FF2B5EF4-FFF2-40B4-BE49-F238E27FC236}">
                <a16:creationId xmlns:a16="http://schemas.microsoft.com/office/drawing/2014/main" id="{A1F8F61A-7EF7-4997-8D80-19F643D64058}"/>
              </a:ext>
            </a:extLst>
          </p:cNvPr>
          <p:cNvSpPr/>
          <p:nvPr/>
        </p:nvSpPr>
        <p:spPr bwMode="auto">
          <a:xfrm>
            <a:off x="8328248" y="2708920"/>
            <a:ext cx="2160240" cy="129614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207111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4"/>
                                        </p:tgtEl>
                                        <p:attrNameLst>
                                          <p:attrName>ppt_x</p:attrName>
                                        </p:attrNameLst>
                                      </p:cBhvr>
                                      <p:tavLst>
                                        <p:tav tm="0">
                                          <p:val>
                                            <p:strVal val="ppt_x"/>
                                          </p:val>
                                        </p:tav>
                                        <p:tav tm="100000">
                                          <p:val>
                                            <p:strVal val="ppt_x"/>
                                          </p:val>
                                        </p:tav>
                                      </p:tavLst>
                                    </p:anim>
                                    <p:anim calcmode="lin" valueType="num">
                                      <p:cBhvr additive="base">
                                        <p:cTn id="25" dur="500"/>
                                        <p:tgtEl>
                                          <p:spTgt spid="14"/>
                                        </p:tgtEl>
                                        <p:attrNameLst>
                                          <p:attrName>ppt_y</p:attrName>
                                        </p:attrNameLst>
                                      </p:cBhvr>
                                      <p:tavLst>
                                        <p:tav tm="0">
                                          <p:val>
                                            <p:strVal val="ppt_y"/>
                                          </p:val>
                                        </p:tav>
                                        <p:tav tm="100000">
                                          <p:val>
                                            <p:strVal val="1+ppt_h/2"/>
                                          </p:val>
                                        </p:tav>
                                      </p:tavLst>
                                    </p:anim>
                                    <p:set>
                                      <p:cBhvr>
                                        <p:cTn id="26" dur="1" fill="hold">
                                          <p:stCondLst>
                                            <p:cond delay="499"/>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5"/>
                                        </p:tgtEl>
                                        <p:attrNameLst>
                                          <p:attrName>ppt_x</p:attrName>
                                        </p:attrNameLst>
                                      </p:cBhvr>
                                      <p:tavLst>
                                        <p:tav tm="0">
                                          <p:val>
                                            <p:strVal val="ppt_x"/>
                                          </p:val>
                                        </p:tav>
                                        <p:tav tm="100000">
                                          <p:val>
                                            <p:strVal val="ppt_x"/>
                                          </p:val>
                                        </p:tav>
                                      </p:tavLst>
                                    </p:anim>
                                    <p:anim calcmode="lin" valueType="num">
                                      <p:cBhvr additive="base">
                                        <p:cTn id="31" dur="500"/>
                                        <p:tgtEl>
                                          <p:spTgt spid="15"/>
                                        </p:tgtEl>
                                        <p:attrNameLst>
                                          <p:attrName>ppt_y</p:attrName>
                                        </p:attrNameLst>
                                      </p:cBhvr>
                                      <p:tavLst>
                                        <p:tav tm="0">
                                          <p:val>
                                            <p:strVal val="ppt_y"/>
                                          </p:val>
                                        </p:tav>
                                        <p:tav tm="100000">
                                          <p:val>
                                            <p:strVal val="1+ppt_h/2"/>
                                          </p:val>
                                        </p:tav>
                                      </p:tavLst>
                                    </p:anim>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1" fill="hold" grpId="0" nodeType="clickEffect">
                                  <p:stCondLst>
                                    <p:cond delay="0"/>
                                  </p:stCondLst>
                                  <p:childTnLst>
                                    <p:anim calcmode="lin" valueType="num">
                                      <p:cBhvr additive="base">
                                        <p:cTn id="36" dur="500"/>
                                        <p:tgtEl>
                                          <p:spTgt spid="16"/>
                                        </p:tgtEl>
                                        <p:attrNameLst>
                                          <p:attrName>ppt_x</p:attrName>
                                        </p:attrNameLst>
                                      </p:cBhvr>
                                      <p:tavLst>
                                        <p:tav tm="0">
                                          <p:val>
                                            <p:strVal val="ppt_x"/>
                                          </p:val>
                                        </p:tav>
                                        <p:tav tm="100000">
                                          <p:val>
                                            <p:strVal val="ppt_x"/>
                                          </p:val>
                                        </p:tav>
                                      </p:tavLst>
                                    </p:anim>
                                    <p:anim calcmode="lin" valueType="num">
                                      <p:cBhvr additive="base">
                                        <p:cTn id="37" dur="500"/>
                                        <p:tgtEl>
                                          <p:spTgt spid="16"/>
                                        </p:tgtEl>
                                        <p:attrNameLst>
                                          <p:attrName>ppt_y</p:attrName>
                                        </p:attrNameLst>
                                      </p:cBhvr>
                                      <p:tavLst>
                                        <p:tav tm="0">
                                          <p:val>
                                            <p:strVal val="ppt_y"/>
                                          </p:val>
                                        </p:tav>
                                        <p:tav tm="100000">
                                          <p:val>
                                            <p:strVal val="0-ppt_h/2"/>
                                          </p:val>
                                        </p:tav>
                                      </p:tavLst>
                                    </p:anim>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7"/>
                                        </p:tgtEl>
                                        <p:attrNameLst>
                                          <p:attrName>ppt_x</p:attrName>
                                        </p:attrNameLst>
                                      </p:cBhvr>
                                      <p:tavLst>
                                        <p:tav tm="0">
                                          <p:val>
                                            <p:strVal val="ppt_x"/>
                                          </p:val>
                                        </p:tav>
                                        <p:tav tm="100000">
                                          <p:val>
                                            <p:strVal val="ppt_x"/>
                                          </p:val>
                                        </p:tav>
                                      </p:tavLst>
                                    </p:anim>
                                    <p:anim calcmode="lin" valueType="num">
                                      <p:cBhvr additive="base">
                                        <p:cTn id="43" dur="500"/>
                                        <p:tgtEl>
                                          <p:spTgt spid="17"/>
                                        </p:tgtEl>
                                        <p:attrNameLst>
                                          <p:attrName>ppt_y</p:attrName>
                                        </p:attrNameLst>
                                      </p:cBhvr>
                                      <p:tavLst>
                                        <p:tav tm="0">
                                          <p:val>
                                            <p:strVal val="ppt_y"/>
                                          </p:val>
                                        </p:tav>
                                        <p:tav tm="100000">
                                          <p:val>
                                            <p:strVal val="1+ppt_h/2"/>
                                          </p:val>
                                        </p:tav>
                                      </p:tavLst>
                                    </p:anim>
                                    <p:set>
                                      <p:cBhvr>
                                        <p:cTn id="4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t>写出下面文法的</a:t>
                </a:r>
                <a:r>
                  <a:rPr lang="en-US" altLang="zh-CN" sz="2400" dirty="0"/>
                  <a:t>Follow</a:t>
                </a:r>
                <a:r>
                  <a:rPr lang="zh-CN" altLang="en-US" sz="2400" dirty="0"/>
                  <a:t>集：</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blipFill>
                <a:blip r:embed="rId2"/>
                <a:stretch>
                  <a:fillRect l="-60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41194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First</a:t>
            </a:r>
            <a:r>
              <a:rPr lang="zh-CN" altLang="en-US" dirty="0"/>
              <a:t>集</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First</a:t>
                </a:r>
                <a:r>
                  <a:rPr lang="zh-CN" altLang="en-US" sz="2400" dirty="0">
                    <a:solidFill>
                      <a:srgbClr val="FF0000"/>
                    </a:solidFill>
                  </a:rPr>
                  <a:t>集</a:t>
                </a:r>
                <a:r>
                  <a:rPr lang="zh-CN" altLang="en-US" sz="2400" dirty="0"/>
                  <a:t>定义：令</a:t>
                </a:r>
                <a14:m>
                  <m:oMath xmlns:m="http://schemas.openxmlformats.org/officeDocument/2006/math">
                    <m:r>
                      <a:rPr lang="en-US" altLang="zh-CN" sz="2400" i="1" dirty="0">
                        <a:latin typeface="Cambria Math" panose="02040503050406030204" pitchFamily="18" charset="0"/>
                      </a:rPr>
                      <m:t>𝑿</m:t>
                    </m:r>
                  </m:oMath>
                </a14:m>
                <a:r>
                  <a:rPr lang="zh-CN" altLang="en-US" sz="2400" dirty="0"/>
                  <a:t>为一个文法符号</a:t>
                </a:r>
                <a:r>
                  <a:rPr lang="en-US" altLang="zh-CN" sz="2400" dirty="0"/>
                  <a:t>(</a:t>
                </a:r>
                <a:r>
                  <a:rPr lang="zh-CN" altLang="en-US" sz="2400" dirty="0"/>
                  <a:t>一个终结符或者非终结符</a:t>
                </a:r>
                <a:r>
                  <a:rPr lang="en-US" altLang="zh-CN" sz="2400" dirty="0"/>
                  <a:t>)</a:t>
                </a:r>
                <a:r>
                  <a:rPr lang="zh-CN" altLang="en-US" sz="2400" dirty="0"/>
                  <a:t>或者</a:t>
                </a:r>
                <a14:m>
                  <m:oMath xmlns:m="http://schemas.openxmlformats.org/officeDocument/2006/math">
                    <m:r>
                      <a:rPr lang="zh-CN" altLang="en-US" sz="2400" i="1">
                        <a:latin typeface="Cambria Math" panose="02040503050406030204" pitchFamily="18" charset="0"/>
                      </a:rPr>
                      <m:t>𝜺</m:t>
                    </m:r>
                  </m:oMath>
                </a14:m>
                <a:r>
                  <a:rPr lang="zh-CN" altLang="en-US" sz="2400" dirty="0"/>
                  <a:t>，则集合</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solidFill>
                      <a:srgbClr val="FF0000"/>
                    </a:solidFill>
                  </a:rPr>
                  <a:t>包含</a:t>
                </a:r>
                <a14:m>
                  <m:oMath xmlns:m="http://schemas.openxmlformats.org/officeDocument/2006/math">
                    <m:r>
                      <a:rPr lang="en-US" altLang="zh-CN" sz="2400" i="1" dirty="0">
                        <a:solidFill>
                          <a:srgbClr val="FF0000"/>
                        </a:solidFill>
                        <a:latin typeface="Cambria Math" panose="02040503050406030204" pitchFamily="18" charset="0"/>
                      </a:rPr>
                      <m:t>𝑿</m:t>
                    </m:r>
                  </m:oMath>
                </a14:m>
                <a:r>
                  <a:rPr lang="zh-CN" altLang="en-US" sz="2400" dirty="0">
                    <a:solidFill>
                      <a:srgbClr val="FF0000"/>
                    </a:solidFill>
                  </a:rPr>
                  <a:t>所有可能推导的第一个终结符或者</a:t>
                </a:r>
                <a14:m>
                  <m:oMath xmlns:m="http://schemas.openxmlformats.org/officeDocument/2006/math">
                    <m:r>
                      <a:rPr lang="zh-CN" altLang="en-US" sz="2400" i="1">
                        <a:solidFill>
                          <a:srgbClr val="FF0000"/>
                        </a:solidFill>
                        <a:latin typeface="Cambria Math" panose="02040503050406030204" pitchFamily="18" charset="0"/>
                      </a:rPr>
                      <m:t>𝜺</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dirty="0">
                        <a:latin typeface="Cambria Math" panose="02040503050406030204" pitchFamily="18" charset="0"/>
                      </a:rPr>
                      <m:t>𝑿</m:t>
                    </m:r>
                  </m:oMath>
                </a14:m>
                <a:r>
                  <a:rPr lang="zh-CN" altLang="en-US" sz="2400" dirty="0"/>
                  <a:t>是</a:t>
                </a:r>
                <a:r>
                  <a:rPr lang="zh-CN" altLang="en-US" sz="2400" dirty="0">
                    <a:solidFill>
                      <a:srgbClr val="FF0000"/>
                    </a:solidFill>
                  </a:rPr>
                  <a:t>终结符或者</a:t>
                </a:r>
                <a14:m>
                  <m:oMath xmlns:m="http://schemas.openxmlformats.org/officeDocument/2006/math">
                    <m:r>
                      <a:rPr lang="zh-CN" altLang="en-US" sz="2400" i="1">
                        <a:solidFill>
                          <a:srgbClr val="FF0000"/>
                        </a:solidFill>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𝑿</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dirty="0">
                        <a:latin typeface="Cambria Math" panose="02040503050406030204" pitchFamily="18" charset="0"/>
                      </a:rPr>
                      <m:t>𝑿</m:t>
                    </m:r>
                  </m:oMath>
                </a14:m>
                <a:r>
                  <a:rPr lang="zh-CN" altLang="en-US" sz="2400" dirty="0"/>
                  <a:t>是</a:t>
                </a:r>
                <a:r>
                  <a:rPr lang="zh-CN" altLang="en-US" sz="2400" dirty="0">
                    <a:solidFill>
                      <a:srgbClr val="FF0000"/>
                    </a:solidFill>
                  </a:rPr>
                  <a:t>非终结符</a:t>
                </a:r>
                <a:r>
                  <a:rPr lang="zh-CN" altLang="en-US" sz="2400" dirty="0"/>
                  <a:t>，则对于每个产生式</a:t>
                </a:r>
                <a14:m>
                  <m:oMath xmlns:m="http://schemas.openxmlformats.org/officeDocument/2006/math">
                    <m:r>
                      <a:rPr lang="en-US" altLang="zh-CN" sz="2400" i="1" dirty="0">
                        <a:latin typeface="Cambria Math" panose="02040503050406030204" pitchFamily="18" charset="0"/>
                      </a:rPr>
                      <m:t>𝑿</m:t>
                    </m:r>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𝟏</m:t>
                        </m:r>
                      </m:sub>
                    </m:sSub>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𝟐</m:t>
                        </m:r>
                      </m:sub>
                    </m:sSub>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𝒏</m:t>
                        </m:r>
                      </m:sub>
                    </m:sSub>
                    <m:r>
                      <a:rPr lang="zh-CN" altLang="en-US" sz="2400" i="1" dirty="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都包含了</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𝜺</m:t>
                    </m:r>
                    <m:r>
                      <a:rPr lang="en-US" altLang="zh-CN" sz="2400" i="1" dirty="0">
                        <a:latin typeface="Cambria Math" panose="02040503050406030204" pitchFamily="18" charset="0"/>
                      </a:rPr>
                      <m:t>}</m:t>
                    </m:r>
                    <m:r>
                      <a:rPr lang="zh-CN" altLang="en-US" sz="2400" i="1" dirty="0">
                        <a:latin typeface="Cambria Math" panose="02040503050406030204" pitchFamily="18" charset="0"/>
                      </a:rPr>
                      <m:t>。</m:t>
                    </m:r>
                  </m:oMath>
                </a14:m>
                <a:endParaRPr lang="en-US" altLang="zh-CN" sz="2400" dirty="0"/>
              </a:p>
              <a:p>
                <a:pPr lvl="1" eaLnBrk="1" hangingPunct="1">
                  <a:lnSpc>
                    <a:spcPct val="150000"/>
                  </a:lnSpc>
                </a:pPr>
                <a:r>
                  <a:rPr lang="zh-CN" altLang="en-US" sz="2400" dirty="0"/>
                  <a:t>若于某个</a:t>
                </a:r>
                <a14:m>
                  <m:oMath xmlns:m="http://schemas.openxmlformats.org/officeDocument/2006/math">
                    <m:r>
                      <a:rPr lang="en-US" altLang="zh-CN" sz="2400" i="1">
                        <a:latin typeface="Cambria Math" panose="02040503050406030204" pitchFamily="18" charset="0"/>
                      </a:rPr>
                      <m:t>𝒊</m:t>
                    </m:r>
                    <m:r>
                      <a:rPr lang="en-US" altLang="zh-CN" sz="2400" i="1">
                        <a:latin typeface="Cambria Math" panose="02040503050406030204" pitchFamily="18" charset="0"/>
                      </a:rPr>
                      <m:t>&lt;</m:t>
                    </m:r>
                    <m:r>
                      <a:rPr lang="en-US" altLang="zh-CN" sz="2400" i="1">
                        <a:latin typeface="Cambria Math" panose="02040503050406030204" pitchFamily="18" charset="0"/>
                      </a:rPr>
                      <m:t>𝒏</m:t>
                    </m:r>
                  </m:oMath>
                </a14:m>
                <a:r>
                  <a:rPr lang="zh-CN" altLang="en-US" sz="2400" dirty="0"/>
                  <a:t>，集合</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m:t>
                    </m:r>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𝒊</m:t>
                            </m:r>
                          </m:sub>
                        </m:sSub>
                      </m:e>
                    </m:d>
                  </m:oMath>
                </a14:m>
                <a:r>
                  <a:rPr lang="zh-CN" altLang="en-US" sz="2400" dirty="0"/>
                  <a:t>都包含</a:t>
                </a:r>
                <a14:m>
                  <m:oMath xmlns:m="http://schemas.openxmlformats.org/officeDocument/2006/math">
                    <m:r>
                      <a:rPr lang="zh-CN" altLang="en-US" sz="2400" i="1" dirty="0">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也包含</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𝒊</m:t>
                            </m:r>
                            <m:r>
                              <a:rPr lang="en-US" altLang="zh-CN" sz="2400" i="1" dirty="0">
                                <a:latin typeface="Cambria Math" panose="02040503050406030204" pitchFamily="18" charset="0"/>
                              </a:rPr>
                              <m:t>+</m:t>
                            </m:r>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𝜺</m:t>
                    </m:r>
                    <m:r>
                      <a:rPr lang="en-US" altLang="zh-CN" sz="2400" i="1" dirty="0">
                        <a:latin typeface="Cambria Math" panose="02040503050406030204" pitchFamily="18" charset="0"/>
                      </a:rPr>
                      <m:t>}</m:t>
                    </m:r>
                    <m:r>
                      <a:rPr lang="zh-CN" altLang="en-US" sz="2400" i="1" dirty="0">
                        <a:latin typeface="Cambria Math" panose="02040503050406030204" pitchFamily="18" charset="0"/>
                      </a:rPr>
                      <m:t>。</m:t>
                    </m:r>
                  </m:oMath>
                </a14:m>
                <a:r>
                  <a:rPr lang="zh-CN" altLang="en-US" sz="2400" dirty="0"/>
                  <a:t>若所有的集合</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en-US" altLang="zh-CN" sz="2400" i="1" dirty="0">
                        <a:latin typeface="Cambria Math" panose="02040503050406030204" pitchFamily="18" charset="0"/>
                      </a:rPr>
                      <m:t> </m:t>
                    </m:r>
                    <m:r>
                      <a:rPr lang="zh-CN" altLang="en-US" sz="2400" i="1" dirty="0">
                        <a:latin typeface="Cambria Math" panose="02040503050406030204" pitchFamily="18" charset="0"/>
                      </a:rPr>
                      <m:t>⋯</m:t>
                    </m:r>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𝒏</m:t>
                            </m:r>
                          </m:sub>
                        </m:sSub>
                      </m:e>
                    </m:d>
                  </m:oMath>
                </a14:m>
                <a:r>
                  <a:rPr lang="zh-CN" altLang="en-US" sz="2400" dirty="0"/>
                  <a:t>都包含</a:t>
                </a:r>
                <a14:m>
                  <m:oMath xmlns:m="http://schemas.openxmlformats.org/officeDocument/2006/math">
                    <m:r>
                      <a:rPr lang="zh-CN" altLang="en-US" sz="2400" i="1" dirty="0">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也包含</a:t>
                </a:r>
                <a14:m>
                  <m:oMath xmlns:m="http://schemas.openxmlformats.org/officeDocument/2006/math">
                    <m:r>
                      <a:rPr lang="zh-CN" altLang="en-US" sz="2400" i="1" dirty="0">
                        <a:latin typeface="Cambria Math" panose="02040503050406030204" pitchFamily="18" charset="0"/>
                      </a:rPr>
                      <m:t>𝜺</m:t>
                    </m:r>
                    <m:r>
                      <a:rPr lang="zh-CN" altLang="en-US" sz="2400" i="1" dirty="0">
                        <a:latin typeface="Cambria Math" panose="02040503050406030204" pitchFamily="18" charset="0"/>
                      </a:rPr>
                      <m:t>。</m:t>
                    </m:r>
                  </m:oMath>
                </a14:m>
                <a:endParaRPr lang="en-US" altLang="zh-CN" sz="2400" dirty="0"/>
              </a:p>
            </p:txBody>
          </p:sp>
        </mc:Choice>
        <mc:Fallback>
          <p:sp>
            <p:nvSpPr>
              <p:cNvPr id="10243" name="Rectangle 3"/>
              <p:cNvSpPr>
                <a:spLocks noGrp="1" noRot="1" noChangeAspect="1" noMove="1" noResize="1" noEditPoints="1" noAdjustHandles="1" noChangeArrowheads="1" noChangeShapeType="1" noTextEdit="1"/>
              </p:cNvSpPr>
              <p:nvPr>
                <p:ph idx="1"/>
              </p:nvPr>
            </p:nvSpPr>
            <p:spPr>
              <a:blipFill>
                <a:blip r:embed="rId2"/>
                <a:stretch>
                  <a:fillRect l="-609"/>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17"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1775520" y="328464"/>
                <a:ext cx="2088232" cy="1656184"/>
              </a:xfrm>
              <a:solidFill>
                <a:schemeClr val="bg1"/>
              </a:solidFill>
              <a:ln w="28575">
                <a:solidFill>
                  <a:srgbClr val="9999FF"/>
                </a:solidFill>
              </a:ln>
            </p:spPr>
            <p: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1775520" y="328464"/>
                <a:ext cx="2088232" cy="1656184"/>
              </a:xfrm>
              <a:blipFill>
                <a:blip r:embed="rId2"/>
                <a:stretch>
                  <a:fillRect b="-2888"/>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864176432"/>
                  </p:ext>
                </p:extLst>
              </p:nvPr>
            </p:nvGraphicFramePr>
            <p:xfrm>
              <a:off x="4007768" y="332656"/>
              <a:ext cx="6480720" cy="5904656"/>
            </p:xfrm>
            <a:graphic>
              <a:graphicData uri="http://schemas.openxmlformats.org/drawingml/2006/table">
                <a:tbl>
                  <a:tblPr>
                    <a:tableStyleId>{ED083AE6-46FA-4A59-8FB0-9F97EB10719F}</a:tableStyleId>
                  </a:tblPr>
                  <a:tblGrid>
                    <a:gridCol w="1368152">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808312">
                      <a:extLst>
                        <a:ext uri="{9D8B030D-6E8A-4147-A177-3AD203B41FA5}">
                          <a16:colId xmlns:a16="http://schemas.microsoft.com/office/drawing/2014/main" val="1171527994"/>
                        </a:ext>
                      </a:extLst>
                    </a:gridCol>
                  </a:tblGrid>
                  <a:tr h="455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124739">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50000"/>
                            </a:lnSpc>
                            <a:spcAft>
                              <a:spcPts val="0"/>
                            </a:spcAft>
                          </a:pPr>
                          <a:r>
                            <a:rPr lang="en-US" sz="2000" b="1" kern="100" dirty="0" err="1">
                              <a:effectLst/>
                              <a:latin typeface="Arial" panose="020B0604020202020204" pitchFamily="34" charset="0"/>
                              <a:cs typeface="Arial" panose="020B0604020202020204" pitchFamily="34" charset="0"/>
                            </a:rPr>
                            <a:t>f</a:t>
                          </a:r>
                          <a:r>
                            <a:rPr lang="en-US" altLang="zh-CN" sz="2000" b="1" kern="100" dirty="0" err="1">
                              <a:effectLst/>
                              <a:latin typeface="Arial" panose="020B0604020202020204" pitchFamily="34" charset="0"/>
                              <a:cs typeface="Arial" panose="020B0604020202020204" pitchFamily="34" charset="0"/>
                            </a:rPr>
                            <a:t>w</a:t>
                          </a:r>
                          <a:r>
                            <a:rPr lang="en-US" sz="2000" b="1" kern="100" dirty="0">
                              <a:effectLst/>
                              <a:latin typeface="Arial" panose="020B0604020202020204" pitchFamily="34" charset="0"/>
                              <a:cs typeface="Arial" panose="020B0604020202020204" pitchFamily="34" charset="0"/>
                            </a:rPr>
                            <a:t>(S) = { $ }</a:t>
                          </a:r>
                        </a:p>
                        <a:p>
                          <a:pPr algn="just">
                            <a:lnSpc>
                              <a:spcPct val="150000"/>
                            </a:lnSpc>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a:t>
                          </a:r>
                          <a:endParaRPr lang="zh-CN"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fw(S’)={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 ), + }</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a:t>
                          </a:r>
                          <a:endParaRPr lang="zh-CN"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chemeClr val="tx1"/>
                              </a:solidFill>
                              <a:effectLst/>
                              <a:latin typeface="Arial" panose="020B0604020202020204" pitchFamily="34" charset="0"/>
                              <a:cs typeface="Arial" panose="020B0604020202020204" pitchFamily="34" charset="0"/>
                            </a:rPr>
                            <a:t>fw(S)={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 ), + }</a:t>
                          </a:r>
                          <a:r>
                            <a:rPr lang="en-US" altLang="zh-CN" sz="2000" b="1" kern="100" dirty="0">
                              <a:effectLst/>
                              <a:latin typeface="Arial" panose="020B0604020202020204" pitchFamily="34" charset="0"/>
                              <a:cs typeface="Arial" panose="020B0604020202020204" pitchFamily="34" charset="0"/>
                            </a:rPr>
                            <a:t> </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𝑺</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1384651">
                    <a:tc>
                      <a:txBody>
                        <a:bodyPr/>
                        <a:lstStyle/>
                        <a:p>
                          <a:pPr marL="0" indent="0" algn="ctr" eaLnBrk="1" hangingPunct="1">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𝑺</m:t>
                                    </m:r>
                                  </m:e>
                                  <m:sup>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err="1">
                              <a:solidFill>
                                <a:schemeClr val="tx1"/>
                              </a:solidFill>
                              <a:effectLst/>
                              <a:latin typeface="Arial" panose="020B0604020202020204" pitchFamily="34" charset="0"/>
                              <a:cs typeface="Arial" panose="020B0604020202020204" pitchFamily="34" charset="0"/>
                            </a:rPr>
                            <a:t>fw</a:t>
                          </a:r>
                          <a:r>
                            <a:rPr lang="en-US" altLang="zh-CN" sz="2000" b="1" kern="100" dirty="0">
                              <a:solidFill>
                                <a:schemeClr val="tx1"/>
                              </a:solidFill>
                              <a:effectLst/>
                              <a:latin typeface="Arial" panose="020B0604020202020204" pitchFamily="34" charset="0"/>
                              <a:cs typeface="Arial" panose="020B0604020202020204" pitchFamily="34" charset="0"/>
                            </a:rPr>
                            <a:t>(T’) =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a:t>
                          </a:r>
                        </a:p>
                      </a:txBody>
                      <a:tcPr marL="68580" marR="68580" marT="0" marB="0" anchor="ctr" anchorCtr="1">
                        <a:solidFill>
                          <a:srgbClr val="FFFFCC"/>
                        </a:solidFill>
                      </a:tcPr>
                    </a:tc>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 ={+, )</a:t>
                          </a:r>
                          <a:r>
                            <a:rPr lang="en-US" altLang="zh-CN" sz="2000" b="1" kern="100" dirty="0">
                              <a:effectLst/>
                              <a:latin typeface="Arial" panose="020B0604020202020204" pitchFamily="34" charset="0"/>
                              <a:cs typeface="Arial" panose="020B0604020202020204" pitchFamily="34" charset="0"/>
                            </a:rPr>
                            <a:t> </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1080120">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chemeClr val="tx1"/>
                              </a:solidFill>
                              <a:effectLst/>
                              <a:latin typeface="Arial" panose="020B0604020202020204" pitchFamily="34" charset="0"/>
                              <a:cs typeface="Arial" panose="020B0604020202020204" pitchFamily="34" charset="0"/>
                            </a:rPr>
                            <a:t>fw</a:t>
                          </a:r>
                          <a:r>
                            <a:rPr lang="en-US" altLang="zh-CN" sz="2000" b="1" kern="100" dirty="0">
                              <a:solidFill>
                                <a:schemeClr val="tx1"/>
                              </a:solidFill>
                              <a:effectLst/>
                              <a:latin typeface="Arial" panose="020B0604020202020204" pitchFamily="34" charset="0"/>
                              <a:cs typeface="Arial" panose="020B0604020202020204" pitchFamily="34" charset="0"/>
                            </a:rPr>
                            <a:t>(S)={ </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 </m:t>
                              </m:r>
                            </m:oMath>
                          </a14:m>
                          <a:r>
                            <a:rPr lang="en-US" altLang="zh-CN" sz="2000" b="1" kern="100" dirty="0">
                              <a:solidFill>
                                <a:schemeClr val="tx1"/>
                              </a:solidFill>
                              <a:effectLst/>
                              <a:latin typeface="Arial" panose="020B0604020202020204" pitchFamily="34" charset="0"/>
                              <a:cs typeface="Arial" panose="020B0604020202020204" pitchFamily="34" charset="0"/>
                            </a:rPr>
                            <a:t>, $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rgbClr val="0000CC"/>
                              </a:solidFill>
                              <a:effectLst/>
                              <a:latin typeface="Arial" panose="020B0604020202020204" pitchFamily="34" charset="0"/>
                              <a:ea typeface="宋体" panose="02010600030101010101" pitchFamily="2" charset="-122"/>
                              <a:cs typeface="Arial" panose="020B0604020202020204" pitchFamily="34" charset="0"/>
                            </a:rPr>
                            <a:t>fw</a:t>
                          </a:r>
                          <a:r>
                            <a:rPr lang="en-US"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rPr>
                            <a:t>(S)&lt;=</a:t>
                          </a:r>
                          <a:r>
                            <a:rPr lang="en-US" altLang="zh-CN" sz="2000" b="1" kern="100" dirty="0" err="1">
                              <a:solidFill>
                                <a:srgbClr val="0000CC"/>
                              </a:solidFill>
                              <a:effectLst/>
                              <a:latin typeface="Arial" panose="020B0604020202020204" pitchFamily="34" charset="0"/>
                              <a:ea typeface="宋体" panose="02010600030101010101" pitchFamily="2" charset="-122"/>
                              <a:cs typeface="Arial" panose="020B0604020202020204" pitchFamily="34" charset="0"/>
                            </a:rPr>
                            <a:t>fw</a:t>
                          </a:r>
                          <a:r>
                            <a:rPr lang="en-US"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rPr>
                            <a:t>(T’)</a:t>
                          </a:r>
                          <a:endParaRPr 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zh-CN" altLang="en-US" sz="2000" b="1" i="1" smtClean="0">
                                    <a:latin typeface="Cambria Math" panose="02040503050406030204" pitchFamily="18" charset="0"/>
                                    <a:ea typeface="Cambria Math" panose="02040503050406030204" pitchFamily="18" charset="0"/>
                                  </a:rPr>
                                  <m:t>𝜺</m:t>
                                </m:r>
                                <m:r>
                                  <a:rPr lang="en-US" altLang="zh-CN" sz="2000" b="1" i="1"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4" name="内容占位符 3">
                <a:extLst>
                  <a:ext uri="{FF2B5EF4-FFF2-40B4-BE49-F238E27FC236}">
                    <a16:creationId xmlns:a16="http://schemas.microsoft.com/office/drawing/2014/main" id="{72374EA2-61E6-4918-BD2B-D65CF1A6DDFC}"/>
                  </a:ext>
                </a:extLst>
              </p:cNvPr>
              <p:cNvGraphicFramePr>
                <a:graphicFrameLocks/>
              </p:cNvGraphicFramePr>
              <p:nvPr>
                <p:extLst>
                  <p:ext uri="{D42A27DB-BD31-4B8C-83A1-F6EECF244321}">
                    <p14:modId xmlns:p14="http://schemas.microsoft.com/office/powerpoint/2010/main" val="3864176432"/>
                  </p:ext>
                </p:extLst>
              </p:nvPr>
            </p:nvGraphicFramePr>
            <p:xfrm>
              <a:off x="4007768" y="332656"/>
              <a:ext cx="6480720" cy="5904656"/>
            </p:xfrm>
            <a:graphic>
              <a:graphicData uri="http://schemas.openxmlformats.org/drawingml/2006/table">
                <a:tbl>
                  <a:tblPr>
                    <a:tableStyleId>{ED083AE6-46FA-4A59-8FB0-9F97EB10719F}</a:tableStyleId>
                  </a:tblPr>
                  <a:tblGrid>
                    <a:gridCol w="1368152">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808312">
                      <a:extLst>
                        <a:ext uri="{9D8B030D-6E8A-4147-A177-3AD203B41FA5}">
                          <a16:colId xmlns:a16="http://schemas.microsoft.com/office/drawing/2014/main" val="1171527994"/>
                        </a:ext>
                      </a:extLst>
                    </a:gridCol>
                  </a:tblGrid>
                  <a:tr h="304800">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124739">
                    <a:tc>
                      <a:txBody>
                        <a:bodyPr/>
                        <a:lstStyle/>
                        <a:p>
                          <a:endParaRPr lang="zh-CN"/>
                        </a:p>
                      </a:txBody>
                      <a:tcPr marL="68580" marR="68580" marT="0" marB="0" anchor="ctr" anchorCtr="1">
                        <a:blipFill>
                          <a:blip r:embed="rId3"/>
                          <a:stretch>
                            <a:fillRect l="-444" t="-32973" r="-373778" b="-398378"/>
                          </a:stretch>
                        </a:blipFill>
                      </a:tcPr>
                    </a:tc>
                    <a:tc>
                      <a:txBody>
                        <a:bodyPr/>
                        <a:lstStyle/>
                        <a:p>
                          <a:pPr algn="just">
                            <a:lnSpc>
                              <a:spcPct val="150000"/>
                            </a:lnSpc>
                            <a:spcAft>
                              <a:spcPts val="0"/>
                            </a:spcAft>
                          </a:pPr>
                          <a:r>
                            <a:rPr lang="en-US" sz="2000" b="1" kern="100" dirty="0" err="1">
                              <a:effectLst/>
                              <a:latin typeface="Arial" panose="020B0604020202020204" pitchFamily="34" charset="0"/>
                              <a:cs typeface="Arial" panose="020B0604020202020204" pitchFamily="34" charset="0"/>
                            </a:rPr>
                            <a:t>f</a:t>
                          </a:r>
                          <a:r>
                            <a:rPr lang="en-US" altLang="zh-CN" sz="2000" b="1" kern="100" dirty="0" err="1">
                              <a:effectLst/>
                              <a:latin typeface="Arial" panose="020B0604020202020204" pitchFamily="34" charset="0"/>
                              <a:cs typeface="Arial" panose="020B0604020202020204" pitchFamily="34" charset="0"/>
                            </a:rPr>
                            <a:t>w</a:t>
                          </a:r>
                          <a:r>
                            <a:rPr lang="en-US" sz="2000" b="1" kern="100" dirty="0">
                              <a:effectLst/>
                              <a:latin typeface="Arial" panose="020B0604020202020204" pitchFamily="34" charset="0"/>
                              <a:cs typeface="Arial" panose="020B0604020202020204" pitchFamily="34" charset="0"/>
                            </a:rPr>
                            <a:t>(S) = { $ }</a:t>
                          </a:r>
                        </a:p>
                        <a:p>
                          <a:pPr algn="just">
                            <a:lnSpc>
                              <a:spcPct val="150000"/>
                            </a:lnSpc>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 = { )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endParaRPr lang="zh-CN"/>
                        </a:p>
                      </a:txBody>
                      <a:tcPr marL="68580" marR="68580" marT="0" marB="0" anchor="ctr" anchorCtr="1">
                        <a:blipFill>
                          <a:blip r:embed="rId3"/>
                          <a:stretch>
                            <a:fillRect l="-444" t="-246000" r="-373778" b="-637000"/>
                          </a:stretch>
                        </a:blipFill>
                      </a:tcPr>
                    </a:tc>
                    <a:tc>
                      <a:txBody>
                        <a:bodyPr/>
                        <a:lstStyle/>
                        <a:p>
                          <a:pPr algn="just">
                            <a:spcAft>
                              <a:spcPts val="0"/>
                            </a:spcAft>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a:t>
                          </a:r>
                          <a:endParaRPr lang="zh-CN"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3"/>
                          <a:stretch>
                            <a:fillRect l="-131020" t="-246000" r="-434" b="-637000"/>
                          </a:stretch>
                        </a:blip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3"/>
                          <a:stretch>
                            <a:fillRect l="-444" t="-455263" r="-373778" b="-738158"/>
                          </a:stretch>
                        </a:blipFill>
                      </a:tcPr>
                    </a:tc>
                    <a:tc>
                      <a:txBody>
                        <a:bodyPr/>
                        <a:lstStyle/>
                        <a:p>
                          <a:pPr algn="just">
                            <a:spcAft>
                              <a:spcPts val="0"/>
                            </a:spcAft>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a:t>
                          </a:r>
                          <a:endParaRPr lang="zh-CN" alt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3"/>
                          <a:stretch>
                            <a:fillRect l="-131020" t="-455263" r="-434" b="-738158"/>
                          </a:stretch>
                        </a:blipFill>
                      </a:tcPr>
                    </a:tc>
                    <a:extLst>
                      <a:ext uri="{0D108BD9-81ED-4DB2-BD59-A6C34878D82A}">
                        <a16:rowId xmlns:a16="http://schemas.microsoft.com/office/drawing/2014/main" val="675947029"/>
                      </a:ext>
                    </a:extLst>
                  </a:tr>
                  <a:tr h="504056">
                    <a:tc>
                      <a:txBody>
                        <a:bodyPr/>
                        <a:lstStyle/>
                        <a:p>
                          <a:endParaRPr lang="zh-CN"/>
                        </a:p>
                      </a:txBody>
                      <a:tcPr marL="68580" marR="68580" marT="0" marB="0" anchor="ctr" anchorCtr="1">
                        <a:blipFill>
                          <a:blip r:embed="rId3"/>
                          <a:stretch>
                            <a:fillRect l="-444" t="-508434" r="-373778" b="-575904"/>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1384651">
                    <a:tc>
                      <a:txBody>
                        <a:bodyPr/>
                        <a:lstStyle/>
                        <a:p>
                          <a:endParaRPr lang="zh-CN"/>
                        </a:p>
                      </a:txBody>
                      <a:tcPr marL="68580" marR="68580" marT="0" marB="0" anchor="ctr" anchorCtr="1">
                        <a:blipFill>
                          <a:blip r:embed="rId3"/>
                          <a:stretch>
                            <a:fillRect l="-444" t="-221491" r="-373778" b="-109649"/>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err="1">
                              <a:solidFill>
                                <a:schemeClr val="tx1"/>
                              </a:solidFill>
                              <a:effectLst/>
                              <a:latin typeface="Arial" panose="020B0604020202020204" pitchFamily="34" charset="0"/>
                              <a:cs typeface="Arial" panose="020B0604020202020204" pitchFamily="34" charset="0"/>
                            </a:rPr>
                            <a:t>fw</a:t>
                          </a:r>
                          <a:r>
                            <a:rPr lang="en-US" altLang="zh-CN" sz="2000" b="1" kern="100" dirty="0">
                              <a:solidFill>
                                <a:schemeClr val="tx1"/>
                              </a:solidFill>
                              <a:effectLst/>
                              <a:latin typeface="Arial" panose="020B0604020202020204" pitchFamily="34" charset="0"/>
                              <a:cs typeface="Arial" panose="020B0604020202020204" pitchFamily="34" charset="0"/>
                            </a:rPr>
                            <a:t>(T’) =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(S’) &lt;= </a:t>
                          </a:r>
                          <a:r>
                            <a:rPr lang="en-US" altLang="zh-CN" sz="2000" b="1" kern="100" dirty="0" err="1">
                              <a:solidFill>
                                <a:srgbClr val="0000CC"/>
                              </a:solidFill>
                              <a:effectLst/>
                              <a:latin typeface="Arial" panose="020B0604020202020204" pitchFamily="34" charset="0"/>
                              <a:cs typeface="Arial" panose="020B0604020202020204" pitchFamily="34" charset="0"/>
                            </a:rPr>
                            <a:t>fw</a:t>
                          </a:r>
                          <a:r>
                            <a:rPr lang="en-US" altLang="zh-CN" sz="2000" b="1" kern="100" dirty="0">
                              <a:solidFill>
                                <a:srgbClr val="0000CC"/>
                              </a:solidFill>
                              <a:effectLst/>
                              <a:latin typeface="Arial" panose="020B0604020202020204" pitchFamily="34" charset="0"/>
                              <a:cs typeface="Arial" panose="020B0604020202020204" pitchFamily="34" charset="0"/>
                            </a:rPr>
                            <a:t>(T)</a:t>
                          </a:r>
                        </a:p>
                      </a:txBody>
                      <a:tcPr marL="68580" marR="68580" marT="0" marB="0" anchor="ctr" anchorCtr="1">
                        <a:solidFill>
                          <a:srgbClr val="FFFFCC"/>
                        </a:solidFill>
                      </a:tcPr>
                    </a:tc>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fw</a:t>
                          </a:r>
                          <a:r>
                            <a:rPr lang="en-US" sz="2000" b="1" kern="100" dirty="0">
                              <a:effectLst/>
                              <a:latin typeface="Arial" panose="020B0604020202020204" pitchFamily="34" charset="0"/>
                              <a:cs typeface="Arial" panose="020B0604020202020204" pitchFamily="34" charset="0"/>
                            </a:rPr>
                            <a:t>(T’) ={+, )</a:t>
                          </a:r>
                          <a:r>
                            <a:rPr lang="en-US" altLang="zh-CN" sz="2000" b="1" kern="100" dirty="0">
                              <a:effectLst/>
                              <a:latin typeface="Arial" panose="020B0604020202020204" pitchFamily="34" charset="0"/>
                              <a:cs typeface="Arial" panose="020B0604020202020204" pitchFamily="34" charset="0"/>
                            </a:rPr>
                            <a:t> </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1080120">
                    <a:tc>
                      <a:txBody>
                        <a:bodyPr/>
                        <a:lstStyle/>
                        <a:p>
                          <a:endParaRPr lang="zh-CN"/>
                        </a:p>
                      </a:txBody>
                      <a:tcPr marL="68580" marR="68580" marT="0" marB="0" anchor="ctr" anchorCtr="1">
                        <a:blipFill>
                          <a:blip r:embed="rId3"/>
                          <a:stretch>
                            <a:fillRect l="-444" t="-414124" r="-373778" b="-41243"/>
                          </a:stretch>
                        </a:blipFill>
                      </a:tcPr>
                    </a:tc>
                    <a:tc>
                      <a:txBody>
                        <a:bodyPr/>
                        <a:lstStyle/>
                        <a:p>
                          <a:endParaRPr lang="zh-CN"/>
                        </a:p>
                      </a:txBody>
                      <a:tcPr marL="68580" marR="68580" marT="0" marB="0" anchor="ctr" anchorCtr="1">
                        <a:blipFill>
                          <a:blip r:embed="rId3"/>
                          <a:stretch>
                            <a:fillRect l="-59788" t="-414124" r="-122487" b="-41243"/>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3"/>
                          <a:stretch>
                            <a:fillRect l="-444" t="-1281690" r="-373778" b="-2817"/>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4CC2E48C-C8D3-4515-83E7-05CC58674610}"/>
                  </a:ext>
                </a:extLst>
              </p:cNvPr>
              <p:cNvSpPr txBox="1">
                <a:spLocks noChangeArrowheads="1"/>
              </p:cNvSpPr>
              <p:nvPr/>
            </p:nvSpPr>
            <p:spPr bwMode="auto">
              <a:xfrm>
                <a:off x="1775520" y="2132856"/>
                <a:ext cx="2088232" cy="194421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gn="ctr" eaLnBrk="1" hangingPunct="1">
                  <a:lnSpc>
                    <a:spcPct val="150000"/>
                  </a:lnSpc>
                  <a:spcBef>
                    <a:spcPts val="0"/>
                  </a:spcBef>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ft</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S</m:t>
                      </m:r>
                      <m:r>
                        <m:rPr>
                          <m:nor/>
                        </m:rPr>
                        <a:rPr lang="en-US" altLang="zh-CN" sz="2000" kern="100" dirty="0">
                          <a:latin typeface="Arial" panose="020B0604020202020204" pitchFamily="34" charset="0"/>
                          <a:cs typeface="Arial" panose="020B0604020202020204" pitchFamily="34" charset="0"/>
                        </a:rPr>
                        <m:t>)  = { (, </m:t>
                      </m:r>
                      <m:r>
                        <m:rPr>
                          <m:nor/>
                        </m:rPr>
                        <a:rPr lang="en-US" altLang="zh-CN" sz="2000" kern="100" dirty="0">
                          <a:latin typeface="Arial" panose="020B0604020202020204" pitchFamily="34" charset="0"/>
                          <a:cs typeface="Arial" panose="020B0604020202020204" pitchFamily="34" charset="0"/>
                        </a:rPr>
                        <m:t>a</m:t>
                      </m:r>
                      <m:r>
                        <m:rPr>
                          <m:nor/>
                        </m:rPr>
                        <a:rPr lang="en-US" altLang="zh-CN" sz="2000" kern="100" dirty="0">
                          <a:latin typeface="Arial" panose="020B0604020202020204" pitchFamily="34" charset="0"/>
                          <a:cs typeface="Arial" panose="020B0604020202020204" pitchFamily="34" charset="0"/>
                        </a:rPr>
                        <m:t> } </m:t>
                      </m:r>
                    </m:oMath>
                  </m:oMathPara>
                </a14:m>
                <a:endParaRPr lang="en-US" altLang="zh-CN" sz="2000" kern="0" dirty="0">
                  <a:ea typeface="Cambria Math" panose="02040503050406030204" pitchFamily="18" charset="0"/>
                </a:endParaRPr>
              </a:p>
              <a:p>
                <a:pPr marL="0" indent="0" eaLnBrk="1" hangingPunct="1">
                  <a:lnSpc>
                    <a:spcPct val="150000"/>
                  </a:lnSpc>
                  <a:spcBef>
                    <a:spcPts val="0"/>
                  </a:spcBef>
                  <a:buNone/>
                </a:pPr>
                <a:r>
                  <a:rPr lang="en-US" altLang="zh-CN" sz="2000" kern="100" dirty="0">
                    <a:latin typeface="Arial" panose="020B0604020202020204" pitchFamily="34" charset="0"/>
                    <a:cs typeface="Arial" panose="020B0604020202020204" pitchFamily="34" charset="0"/>
                  </a:rPr>
                  <a:t>ft(S’) = { +, </a:t>
                </a:r>
                <a:r>
                  <a:rPr lang="el-GR" altLang="zh-CN" sz="2000" kern="100" dirty="0">
                    <a:latin typeface="Arial" panose="020B0604020202020204" pitchFamily="34" charset="0"/>
                    <a:cs typeface="Arial" panose="020B0604020202020204" pitchFamily="34" charset="0"/>
                  </a:rPr>
                  <a:t>ε</a:t>
                </a:r>
                <a:r>
                  <a:rPr lang="en-US" altLang="zh-CN" sz="2000" kern="100" dirty="0">
                    <a:latin typeface="Arial" panose="020B0604020202020204" pitchFamily="34" charset="0"/>
                    <a:cs typeface="Arial" panose="020B0604020202020204" pitchFamily="34" charset="0"/>
                  </a:rPr>
                  <a:t> } </a:t>
                </a:r>
                <a:endParaRPr lang="en-US" altLang="zh-CN" sz="2000" kern="0" dirty="0">
                  <a:ea typeface="Cambria Math" panose="02040503050406030204" pitchFamily="18" charset="0"/>
                </a:endParaRPr>
              </a:p>
              <a:p>
                <a:pPr marL="0" indent="0" algn="just">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ft</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T</m:t>
                      </m:r>
                      <m:r>
                        <m:rPr>
                          <m:nor/>
                        </m:rPr>
                        <a:rPr lang="en-US" altLang="zh-CN" sz="2000" kern="100" dirty="0">
                          <a:latin typeface="Arial" panose="020B0604020202020204" pitchFamily="34" charset="0"/>
                          <a:cs typeface="Arial" panose="020B0604020202020204" pitchFamily="34" charset="0"/>
                        </a:rPr>
                        <m:t>)  ={ </m:t>
                      </m:r>
                      <m:r>
                        <a:rPr lang="en-US" altLang="zh-CN" sz="2000" i="1">
                          <a:latin typeface="Cambria Math" panose="02040503050406030204" pitchFamily="18" charset="0"/>
                          <a:ea typeface="Cambria Math" panose="02040503050406030204" pitchFamily="18" charset="0"/>
                        </a:rPr>
                        <m:t>,</m:t>
                      </m:r>
                      <m:r>
                        <m:rPr>
                          <m:nor/>
                        </m:rPr>
                        <a:rPr lang="en-US" altLang="zh-CN" sz="2000" kern="100" dirty="0">
                          <a:latin typeface="Arial" panose="020B0604020202020204" pitchFamily="34" charset="0"/>
                          <a:cs typeface="Arial" panose="020B0604020202020204" pitchFamily="34" charset="0"/>
                        </a:rPr>
                        <m:t> , +, </m:t>
                      </m:r>
                      <m:r>
                        <m:rPr>
                          <m:nor/>
                        </m:rPr>
                        <a:rPr lang="el-GR" altLang="zh-CN" sz="2000" kern="100" dirty="0">
                          <a:latin typeface="Arial" panose="020B0604020202020204" pitchFamily="34" charset="0"/>
                          <a:cs typeface="Arial" panose="020B0604020202020204" pitchFamily="34" charset="0"/>
                        </a:rPr>
                        <m:t>ε</m:t>
                      </m:r>
                      <m:r>
                        <m:rPr>
                          <m:nor/>
                        </m:rPr>
                        <a:rPr lang="en-US" altLang="zh-CN" sz="2000" kern="100" dirty="0">
                          <a:latin typeface="Arial" panose="020B0604020202020204" pitchFamily="34" charset="0"/>
                          <a:cs typeface="Arial" panose="020B0604020202020204" pitchFamily="34" charset="0"/>
                        </a:rPr>
                        <m:t> }</m:t>
                      </m:r>
                    </m:oMath>
                  </m:oMathPara>
                </a14:m>
                <a:endParaRPr lang="en-US" altLang="zh-CN" sz="2000" kern="100" dirty="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r>
                  <a:rPr lang="en-US" altLang="zh-CN" sz="2000" kern="100" dirty="0">
                    <a:latin typeface="Arial" panose="020B0604020202020204" pitchFamily="34" charset="0"/>
                    <a:cs typeface="Arial" panose="020B0604020202020204" pitchFamily="34" charset="0"/>
                  </a:rPr>
                  <a:t>ft(T’) ={ </a:t>
                </a:r>
                <a14:m>
                  <m:oMath xmlns:m="http://schemas.openxmlformats.org/officeDocument/2006/math">
                    <m:r>
                      <a:rPr lang="en-US" altLang="zh-CN" sz="2000" i="1">
                        <a:latin typeface="Cambria Math" panose="02040503050406030204" pitchFamily="18" charset="0"/>
                        <a:ea typeface="Cambria Math" panose="02040503050406030204" pitchFamily="18" charset="0"/>
                      </a:rPr>
                      <m:t>, </m:t>
                    </m:r>
                  </m:oMath>
                </a14:m>
                <a:r>
                  <a:rPr lang="en-US" altLang="zh-CN" sz="2000" kern="100" dirty="0">
                    <a:latin typeface="Arial" panose="020B0604020202020204" pitchFamily="34" charset="0"/>
                    <a:cs typeface="Arial" panose="020B0604020202020204" pitchFamily="34" charset="0"/>
                  </a:rPr>
                  <a:t>, </a:t>
                </a:r>
                <a:r>
                  <a:rPr lang="el-GR" altLang="zh-CN" sz="2000" kern="100" dirty="0">
                    <a:latin typeface="Arial" panose="020B0604020202020204" pitchFamily="34" charset="0"/>
                    <a:cs typeface="Arial" panose="020B0604020202020204" pitchFamily="34" charset="0"/>
                  </a:rPr>
                  <a:t>ε</a:t>
                </a:r>
                <a:r>
                  <a:rPr lang="en-US" altLang="zh-CN" sz="2000" kern="100" dirty="0">
                    <a:latin typeface="Arial" panose="020B0604020202020204" pitchFamily="34" charset="0"/>
                    <a:cs typeface="Arial" panose="020B0604020202020204" pitchFamily="34" charset="0"/>
                  </a:rPr>
                  <a:t> }</a:t>
                </a:r>
                <a:endParaRPr lang="zh-CN" altLang="zh-CN" sz="2000" kern="100" dirty="0">
                  <a:latin typeface="Arial" panose="020B0604020202020204" pitchFamily="34" charset="0"/>
                  <a:ea typeface="宋体" panose="02010600030101010101" pitchFamily="2" charset="-122"/>
                  <a:cs typeface="Arial" panose="020B0604020202020204" pitchFamily="34" charset="0"/>
                </a:endParaRPr>
              </a:p>
            </p:txBody>
          </p:sp>
        </mc:Choice>
        <mc:Fallback>
          <p:sp>
            <p:nvSpPr>
              <p:cNvPr id="5" name="Rectangle 3">
                <a:extLst>
                  <a:ext uri="{FF2B5EF4-FFF2-40B4-BE49-F238E27FC236}">
                    <a16:creationId xmlns:a16="http://schemas.microsoft.com/office/drawing/2014/main" id="{4CC2E48C-C8D3-4515-83E7-05CC58674610}"/>
                  </a:ext>
                </a:extLst>
              </p:cNvPr>
              <p:cNvSpPr txBox="1">
                <a:spLocks noRot="1" noChangeAspect="1" noMove="1" noResize="1" noEditPoints="1" noAdjustHandles="1" noChangeArrowheads="1" noChangeShapeType="1" noTextEdit="1"/>
              </p:cNvSpPr>
              <p:nvPr/>
            </p:nvSpPr>
            <p:spPr bwMode="auto">
              <a:xfrm>
                <a:off x="1775520" y="2132856"/>
                <a:ext cx="2088232" cy="1944216"/>
              </a:xfrm>
              <a:prstGeom prst="rect">
                <a:avLst/>
              </a:prstGeom>
              <a:blipFill>
                <a:blip r:embed="rId4"/>
                <a:stretch>
                  <a:fillRect l="-2299" b="-617"/>
                </a:stretch>
              </a:blipFill>
              <a:ln w="28575">
                <a:solidFill>
                  <a:srgbClr val="9999FF"/>
                </a:solid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3">
                <a:extLst>
                  <a:ext uri="{FF2B5EF4-FFF2-40B4-BE49-F238E27FC236}">
                    <a16:creationId xmlns:a16="http://schemas.microsoft.com/office/drawing/2014/main" id="{46D1E98C-F6C2-4BFC-860C-DBF49093A223}"/>
                  </a:ext>
                </a:extLst>
              </p:cNvPr>
              <p:cNvSpPr txBox="1">
                <a:spLocks noChangeArrowheads="1"/>
              </p:cNvSpPr>
              <p:nvPr/>
            </p:nvSpPr>
            <p:spPr bwMode="auto">
              <a:xfrm>
                <a:off x="1775520" y="4283770"/>
                <a:ext cx="2088232" cy="194421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gn="ctr" eaLnBrk="1" hangingPunct="1">
                  <a:lnSpc>
                    <a:spcPct val="150000"/>
                  </a:lnSpc>
                  <a:spcBef>
                    <a:spcPts val="0"/>
                  </a:spcBef>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fw</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S</m:t>
                      </m:r>
                      <m:r>
                        <m:rPr>
                          <m:nor/>
                        </m:rPr>
                        <a:rPr lang="en-US" altLang="zh-CN" sz="2000" kern="100" dirty="0">
                          <a:latin typeface="Arial" panose="020B0604020202020204" pitchFamily="34"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rPr>
                        <m:t>, </m:t>
                      </m:r>
                      <m:r>
                        <m:rPr>
                          <m:nor/>
                        </m:rPr>
                        <a:rPr lang="en-US" altLang="zh-CN" sz="2000" kern="100" dirty="0">
                          <a:latin typeface="Arial" panose="020B0604020202020204" pitchFamily="34" charset="0"/>
                          <a:cs typeface="Arial" panose="020B0604020202020204" pitchFamily="34" charset="0"/>
                        </a:rPr>
                        <m:t>, $, )</m:t>
                      </m:r>
                      <m:r>
                        <m:rPr>
                          <m:nor/>
                        </m:rPr>
                        <a:rPr lang="en-US" altLang="zh-CN" sz="2000" kern="100" dirty="0">
                          <a:latin typeface="Arial" panose="020B0604020202020204" pitchFamily="34" charset="0"/>
                          <a:cs typeface="Arial" panose="020B0604020202020204" pitchFamily="34" charset="0"/>
                        </a:rPr>
                        <m:t>, +}</m:t>
                      </m:r>
                    </m:oMath>
                  </m:oMathPara>
                </a14:m>
                <a:endParaRPr lang="en-US" altLang="zh-CN" sz="2000" kern="0" dirty="0">
                  <a:ea typeface="Cambria Math" panose="02040503050406030204" pitchFamily="18" charset="0"/>
                </a:endParaRPr>
              </a:p>
              <a:p>
                <a:pPr marL="0" indent="0" eaLnBrk="1" hangingPunct="1">
                  <a:lnSpc>
                    <a:spcPct val="150000"/>
                  </a:lnSpc>
                  <a:spcBef>
                    <a:spcPts val="0"/>
                  </a:spcBef>
                  <a:buNone/>
                </a:pPr>
                <a:r>
                  <a:rPr lang="en-US" altLang="zh-CN" sz="2000" kern="100" dirty="0" err="1">
                    <a:latin typeface="Arial" panose="020B0604020202020204" pitchFamily="34" charset="0"/>
                    <a:cs typeface="Arial" panose="020B0604020202020204" pitchFamily="34" charset="0"/>
                  </a:rPr>
                  <a:t>fw</a:t>
                </a:r>
                <a:r>
                  <a:rPr lang="en-US" altLang="zh-CN" sz="2000" kern="100" dirty="0">
                    <a:latin typeface="Arial" panose="020B0604020202020204" pitchFamily="34" charset="0"/>
                    <a:cs typeface="Arial" panose="020B0604020202020204" pitchFamily="34" charset="0"/>
                  </a:rPr>
                  <a:t>(S</a:t>
                </a:r>
                <a:r>
                  <a:rPr lang="en-US" altLang="zh-CN" sz="2000" kern="100" dirty="0">
                    <a:cs typeface="Arial" panose="020B0604020202020204" pitchFamily="34" charset="0"/>
                  </a:rPr>
                  <a:t>’</a:t>
                </a:r>
                <a14:m>
                  <m:oMath xmlns:m="http://schemas.openxmlformats.org/officeDocument/2006/math">
                    <m:r>
                      <m:rPr>
                        <m:nor/>
                      </m:rPr>
                      <a:rPr lang="en-US" altLang="zh-CN" sz="2000" kern="100" dirty="0">
                        <a:latin typeface="Arial" panose="020B0604020202020204" pitchFamily="34"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rPr>
                      <m:t>, </m:t>
                    </m:r>
                    <m:r>
                      <m:rPr>
                        <m:nor/>
                      </m:rPr>
                      <a:rPr lang="en-US" altLang="zh-CN" sz="2000" kern="100" dirty="0">
                        <a:latin typeface="Arial" panose="020B0604020202020204" pitchFamily="34" charset="0"/>
                        <a:cs typeface="Arial" panose="020B0604020202020204" pitchFamily="34" charset="0"/>
                      </a:rPr>
                      <m:t>, $,), +}</m:t>
                    </m:r>
                  </m:oMath>
                </a14:m>
                <a:endParaRPr lang="en-US" altLang="zh-CN" sz="2000" kern="0" dirty="0">
                  <a:ea typeface="Cambria Math" panose="02040503050406030204" pitchFamily="18" charset="0"/>
                </a:endParaRPr>
              </a:p>
              <a:p>
                <a:pPr marL="0" indent="0" algn="just">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m:rPr>
                          <m:nor/>
                        </m:rPr>
                        <a:rPr lang="en-US" altLang="zh-CN" sz="2000" kern="100" dirty="0">
                          <a:latin typeface="Arial" panose="020B0604020202020204" pitchFamily="34" charset="0"/>
                          <a:cs typeface="Arial" panose="020B0604020202020204" pitchFamily="34" charset="0"/>
                        </a:rPr>
                        <m:t>fw</m:t>
                      </m:r>
                      <m:r>
                        <m:rPr>
                          <m:nor/>
                        </m:rPr>
                        <a:rPr lang="en-US" altLang="zh-CN" sz="2000" kern="100" dirty="0">
                          <a:latin typeface="Arial" panose="020B0604020202020204" pitchFamily="34" charset="0"/>
                          <a:cs typeface="Arial" panose="020B0604020202020204" pitchFamily="34" charset="0"/>
                        </a:rPr>
                        <m:t>(</m:t>
                      </m:r>
                      <m:r>
                        <m:rPr>
                          <m:nor/>
                        </m:rPr>
                        <a:rPr lang="en-US" altLang="zh-CN" sz="2000" kern="100" dirty="0">
                          <a:latin typeface="Arial" panose="020B0604020202020204" pitchFamily="34" charset="0"/>
                          <a:cs typeface="Arial" panose="020B0604020202020204" pitchFamily="34" charset="0"/>
                        </a:rPr>
                        <m:t>T</m:t>
                      </m:r>
                      <m:r>
                        <m:rPr>
                          <m:nor/>
                        </m:rPr>
                        <a:rPr lang="en-US" altLang="zh-CN" sz="2000" kern="100" dirty="0">
                          <a:latin typeface="Arial" panose="020B0604020202020204" pitchFamily="34" charset="0"/>
                          <a:cs typeface="Arial" panose="020B0604020202020204" pitchFamily="34" charset="0"/>
                        </a:rPr>
                        <m:t>)  ={ ) }</m:t>
                      </m:r>
                    </m:oMath>
                  </m:oMathPara>
                </a14:m>
                <a:endParaRPr lang="en-US" altLang="zh-CN" sz="2000" kern="100" dirty="0">
                  <a:latin typeface="Arial" panose="020B0604020202020204" pitchFamily="34" charset="0"/>
                  <a:cs typeface="Arial" panose="020B0604020202020204" pitchFamily="34" charset="0"/>
                </a:endParaRPr>
              </a:p>
              <a:p>
                <a:pPr marL="0" indent="0" algn="just">
                  <a:lnSpc>
                    <a:spcPct val="150000"/>
                  </a:lnSpc>
                  <a:spcBef>
                    <a:spcPts val="0"/>
                  </a:spcBef>
                  <a:spcAft>
                    <a:spcPts val="0"/>
                  </a:spcAft>
                  <a:buNone/>
                </a:pPr>
                <a:r>
                  <a:rPr lang="en-US" altLang="zh-CN" sz="2000" kern="100" dirty="0" err="1">
                    <a:latin typeface="Arial" panose="020B0604020202020204" pitchFamily="34" charset="0"/>
                    <a:cs typeface="Arial" panose="020B0604020202020204" pitchFamily="34" charset="0"/>
                  </a:rPr>
                  <a:t>fw</a:t>
                </a:r>
                <a:r>
                  <a:rPr lang="en-US" altLang="zh-CN" sz="2000" kern="100" dirty="0">
                    <a:latin typeface="Arial" panose="020B0604020202020204" pitchFamily="34" charset="0"/>
                    <a:cs typeface="Arial" panose="020B0604020202020204" pitchFamily="34" charset="0"/>
                  </a:rPr>
                  <a:t> (T’) ={+, ) }</a:t>
                </a:r>
                <a:endParaRPr lang="zh-CN" altLang="zh-CN" sz="2000" kern="100" dirty="0">
                  <a:latin typeface="Arial" panose="020B0604020202020204" pitchFamily="34" charset="0"/>
                  <a:ea typeface="宋体" panose="02010600030101010101" pitchFamily="2" charset="-122"/>
                  <a:cs typeface="Arial" panose="020B0604020202020204" pitchFamily="34" charset="0"/>
                </a:endParaRPr>
              </a:p>
            </p:txBody>
          </p:sp>
        </mc:Choice>
        <mc:Fallback>
          <p:sp>
            <p:nvSpPr>
              <p:cNvPr id="8" name="Rectangle 3">
                <a:extLst>
                  <a:ext uri="{FF2B5EF4-FFF2-40B4-BE49-F238E27FC236}">
                    <a16:creationId xmlns:a16="http://schemas.microsoft.com/office/drawing/2014/main" id="{46D1E98C-F6C2-4BFC-860C-DBF49093A223}"/>
                  </a:ext>
                </a:extLst>
              </p:cNvPr>
              <p:cNvSpPr txBox="1">
                <a:spLocks noRot="1" noChangeAspect="1" noMove="1" noResize="1" noEditPoints="1" noAdjustHandles="1" noChangeArrowheads="1" noChangeShapeType="1" noTextEdit="1"/>
              </p:cNvSpPr>
              <p:nvPr/>
            </p:nvSpPr>
            <p:spPr bwMode="auto">
              <a:xfrm>
                <a:off x="1775520" y="4283770"/>
                <a:ext cx="2088232" cy="1944216"/>
              </a:xfrm>
              <a:prstGeom prst="rect">
                <a:avLst/>
              </a:prstGeom>
              <a:blipFill>
                <a:blip r:embed="rId5"/>
                <a:stretch>
                  <a:fillRect l="-2299" b="-617"/>
                </a:stretch>
              </a:blipFill>
              <a:ln w="28575">
                <a:solidFill>
                  <a:srgbClr val="9999FF"/>
                </a:solidFill>
                <a:miter lim="800000"/>
                <a:headEnd/>
                <a:tailEnd/>
              </a:ln>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F0898CC3-6ED4-435D-86AE-E55044868532}"/>
              </a:ext>
            </a:extLst>
          </p:cNvPr>
          <p:cNvSpPr/>
          <p:nvPr/>
        </p:nvSpPr>
        <p:spPr bwMode="auto">
          <a:xfrm>
            <a:off x="5663952" y="692697"/>
            <a:ext cx="1728192" cy="504056"/>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207CEA90-D811-4C93-9710-2731DA5A72D9}"/>
              </a:ext>
            </a:extLst>
          </p:cNvPr>
          <p:cNvSpPr/>
          <p:nvPr/>
        </p:nvSpPr>
        <p:spPr bwMode="auto">
          <a:xfrm>
            <a:off x="5735960" y="1340768"/>
            <a:ext cx="1728192"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F066820F-0566-4B3D-BA46-2219243BA487}"/>
              </a:ext>
            </a:extLst>
          </p:cNvPr>
          <p:cNvSpPr/>
          <p:nvPr/>
        </p:nvSpPr>
        <p:spPr bwMode="auto">
          <a:xfrm>
            <a:off x="5519936" y="1866679"/>
            <a:ext cx="1872208"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6A234488-C01A-451C-AEDC-0A7456356CD2}"/>
              </a:ext>
            </a:extLst>
          </p:cNvPr>
          <p:cNvSpPr/>
          <p:nvPr/>
        </p:nvSpPr>
        <p:spPr bwMode="auto">
          <a:xfrm>
            <a:off x="5519936" y="2381776"/>
            <a:ext cx="1872208"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857E2FEA-A82E-4A43-A84C-731C18BB700C}"/>
              </a:ext>
            </a:extLst>
          </p:cNvPr>
          <p:cNvSpPr/>
          <p:nvPr/>
        </p:nvSpPr>
        <p:spPr bwMode="auto">
          <a:xfrm>
            <a:off x="5661264" y="3397331"/>
            <a:ext cx="1728192"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9E9ED323-B883-4C07-8CA0-E5D6B89DDBFD}"/>
              </a:ext>
            </a:extLst>
          </p:cNvPr>
          <p:cNvSpPr/>
          <p:nvPr/>
        </p:nvSpPr>
        <p:spPr bwMode="auto">
          <a:xfrm>
            <a:off x="5661264" y="3788278"/>
            <a:ext cx="1728192"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15992FD6-4E32-4D83-BC98-3AAF774896BE}"/>
              </a:ext>
            </a:extLst>
          </p:cNvPr>
          <p:cNvSpPr/>
          <p:nvPr/>
        </p:nvSpPr>
        <p:spPr bwMode="auto">
          <a:xfrm>
            <a:off x="5639241" y="4221089"/>
            <a:ext cx="1824911"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6" name="矩形: 圆角 15">
            <a:extLst>
              <a:ext uri="{FF2B5EF4-FFF2-40B4-BE49-F238E27FC236}">
                <a16:creationId xmlns:a16="http://schemas.microsoft.com/office/drawing/2014/main" id="{56E2DE23-187A-4B5F-95A6-E53C28D985B3}"/>
              </a:ext>
            </a:extLst>
          </p:cNvPr>
          <p:cNvSpPr/>
          <p:nvPr/>
        </p:nvSpPr>
        <p:spPr bwMode="auto">
          <a:xfrm>
            <a:off x="5635671" y="4867621"/>
            <a:ext cx="1728192"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7" name="矩形: 圆角 16">
            <a:extLst>
              <a:ext uri="{FF2B5EF4-FFF2-40B4-BE49-F238E27FC236}">
                <a16:creationId xmlns:a16="http://schemas.microsoft.com/office/drawing/2014/main" id="{2BE796C1-921F-400B-93D7-1809F2EBF15C}"/>
              </a:ext>
            </a:extLst>
          </p:cNvPr>
          <p:cNvSpPr/>
          <p:nvPr/>
        </p:nvSpPr>
        <p:spPr bwMode="auto">
          <a:xfrm>
            <a:off x="5664195" y="5323062"/>
            <a:ext cx="1728192" cy="391709"/>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8" name="矩形: 圆角 17">
            <a:extLst>
              <a:ext uri="{FF2B5EF4-FFF2-40B4-BE49-F238E27FC236}">
                <a16:creationId xmlns:a16="http://schemas.microsoft.com/office/drawing/2014/main" id="{6C059E15-4649-4FD8-890B-CD0021DC5D15}"/>
              </a:ext>
            </a:extLst>
          </p:cNvPr>
          <p:cNvSpPr/>
          <p:nvPr/>
        </p:nvSpPr>
        <p:spPr bwMode="auto">
          <a:xfrm>
            <a:off x="7968208" y="1938686"/>
            <a:ext cx="2232248" cy="33818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9" name="矩形: 圆角 18">
            <a:extLst>
              <a:ext uri="{FF2B5EF4-FFF2-40B4-BE49-F238E27FC236}">
                <a16:creationId xmlns:a16="http://schemas.microsoft.com/office/drawing/2014/main" id="{3F615EEC-7688-40C2-A02E-04AF7881F5D0}"/>
              </a:ext>
            </a:extLst>
          </p:cNvPr>
          <p:cNvSpPr/>
          <p:nvPr/>
        </p:nvSpPr>
        <p:spPr bwMode="auto">
          <a:xfrm>
            <a:off x="7932204" y="2420889"/>
            <a:ext cx="2232248" cy="33818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0" name="矩形: 圆角 19">
            <a:extLst>
              <a:ext uri="{FF2B5EF4-FFF2-40B4-BE49-F238E27FC236}">
                <a16:creationId xmlns:a16="http://schemas.microsoft.com/office/drawing/2014/main" id="{2B32AF7E-B83D-44BC-8E0E-6792D8D17621}"/>
              </a:ext>
            </a:extLst>
          </p:cNvPr>
          <p:cNvSpPr/>
          <p:nvPr/>
        </p:nvSpPr>
        <p:spPr bwMode="auto">
          <a:xfrm>
            <a:off x="7855988" y="3847990"/>
            <a:ext cx="2232248" cy="33818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358869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1"/>
                                        </p:tgtEl>
                                        <p:attrNameLst>
                                          <p:attrName>ppt_x</p:attrName>
                                        </p:attrNameLst>
                                      </p:cBhvr>
                                      <p:tavLst>
                                        <p:tav tm="0">
                                          <p:val>
                                            <p:strVal val="ppt_x"/>
                                          </p:val>
                                        </p:tav>
                                        <p:tav tm="100000">
                                          <p:val>
                                            <p:strVal val="ppt_x"/>
                                          </p:val>
                                        </p:tav>
                                      </p:tavLst>
                                    </p:anim>
                                    <p:anim calcmode="lin" valueType="num">
                                      <p:cBhvr additive="base">
                                        <p:cTn id="19" dur="500"/>
                                        <p:tgtEl>
                                          <p:spTgt spid="11"/>
                                        </p:tgtEl>
                                        <p:attrNameLst>
                                          <p:attrName>ppt_y</p:attrName>
                                        </p:attrNameLst>
                                      </p:cBhvr>
                                      <p:tavLst>
                                        <p:tav tm="0">
                                          <p:val>
                                            <p:strVal val="ppt_y"/>
                                          </p:val>
                                        </p:tav>
                                        <p:tav tm="100000">
                                          <p:val>
                                            <p:strVal val="1+ppt_h/2"/>
                                          </p:val>
                                        </p:tav>
                                      </p:tavLst>
                                    </p:anim>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3"/>
                                        </p:tgtEl>
                                        <p:attrNameLst>
                                          <p:attrName>ppt_x</p:attrName>
                                        </p:attrNameLst>
                                      </p:cBhvr>
                                      <p:tavLst>
                                        <p:tav tm="0">
                                          <p:val>
                                            <p:strVal val="ppt_x"/>
                                          </p:val>
                                        </p:tav>
                                        <p:tav tm="100000">
                                          <p:val>
                                            <p:strVal val="ppt_x"/>
                                          </p:val>
                                        </p:tav>
                                      </p:tavLst>
                                    </p:anim>
                                    <p:anim calcmode="lin" valueType="num">
                                      <p:cBhvr additive="base">
                                        <p:cTn id="31" dur="500"/>
                                        <p:tgtEl>
                                          <p:spTgt spid="13"/>
                                        </p:tgtEl>
                                        <p:attrNameLst>
                                          <p:attrName>ppt_y</p:attrName>
                                        </p:attrNameLst>
                                      </p:cBhvr>
                                      <p:tavLst>
                                        <p:tav tm="0">
                                          <p:val>
                                            <p:strVal val="ppt_y"/>
                                          </p:val>
                                        </p:tav>
                                        <p:tav tm="100000">
                                          <p:val>
                                            <p:strVal val="1+ppt_h/2"/>
                                          </p:val>
                                        </p:tav>
                                      </p:tavLst>
                                    </p:anim>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4"/>
                                        </p:tgtEl>
                                        <p:attrNameLst>
                                          <p:attrName>ppt_x</p:attrName>
                                        </p:attrNameLst>
                                      </p:cBhvr>
                                      <p:tavLst>
                                        <p:tav tm="0">
                                          <p:val>
                                            <p:strVal val="ppt_x"/>
                                          </p:val>
                                        </p:tav>
                                        <p:tav tm="100000">
                                          <p:val>
                                            <p:strVal val="ppt_x"/>
                                          </p:val>
                                        </p:tav>
                                      </p:tavLst>
                                    </p:anim>
                                    <p:anim calcmode="lin" valueType="num">
                                      <p:cBhvr additive="base">
                                        <p:cTn id="37" dur="500"/>
                                        <p:tgtEl>
                                          <p:spTgt spid="14"/>
                                        </p:tgtEl>
                                        <p:attrNameLst>
                                          <p:attrName>ppt_y</p:attrName>
                                        </p:attrNameLst>
                                      </p:cBhvr>
                                      <p:tavLst>
                                        <p:tav tm="0">
                                          <p:val>
                                            <p:strVal val="ppt_y"/>
                                          </p:val>
                                        </p:tav>
                                        <p:tav tm="100000">
                                          <p:val>
                                            <p:strVal val="1+ppt_h/2"/>
                                          </p:val>
                                        </p:tav>
                                      </p:tavLst>
                                    </p:anim>
                                    <p:set>
                                      <p:cBhvr>
                                        <p:cTn id="38" dur="1" fill="hold">
                                          <p:stCondLst>
                                            <p:cond delay="499"/>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5"/>
                                        </p:tgtEl>
                                        <p:attrNameLst>
                                          <p:attrName>ppt_x</p:attrName>
                                        </p:attrNameLst>
                                      </p:cBhvr>
                                      <p:tavLst>
                                        <p:tav tm="0">
                                          <p:val>
                                            <p:strVal val="ppt_x"/>
                                          </p:val>
                                        </p:tav>
                                        <p:tav tm="100000">
                                          <p:val>
                                            <p:strVal val="ppt_x"/>
                                          </p:val>
                                        </p:tav>
                                      </p:tavLst>
                                    </p:anim>
                                    <p:anim calcmode="lin" valueType="num">
                                      <p:cBhvr additive="base">
                                        <p:cTn id="43" dur="500"/>
                                        <p:tgtEl>
                                          <p:spTgt spid="15"/>
                                        </p:tgtEl>
                                        <p:attrNameLst>
                                          <p:attrName>ppt_y</p:attrName>
                                        </p:attrNameLst>
                                      </p:cBhvr>
                                      <p:tavLst>
                                        <p:tav tm="0">
                                          <p:val>
                                            <p:strVal val="ppt_y"/>
                                          </p:val>
                                        </p:tav>
                                        <p:tav tm="100000">
                                          <p:val>
                                            <p:strVal val="1+ppt_h/2"/>
                                          </p:val>
                                        </p:tav>
                                      </p:tavLst>
                                    </p:anim>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6"/>
                                        </p:tgtEl>
                                        <p:attrNameLst>
                                          <p:attrName>ppt_x</p:attrName>
                                        </p:attrNameLst>
                                      </p:cBhvr>
                                      <p:tavLst>
                                        <p:tav tm="0">
                                          <p:val>
                                            <p:strVal val="ppt_x"/>
                                          </p:val>
                                        </p:tav>
                                        <p:tav tm="100000">
                                          <p:val>
                                            <p:strVal val="ppt_x"/>
                                          </p:val>
                                        </p:tav>
                                      </p:tavLst>
                                    </p:anim>
                                    <p:anim calcmode="lin" valueType="num">
                                      <p:cBhvr additive="base">
                                        <p:cTn id="49" dur="500"/>
                                        <p:tgtEl>
                                          <p:spTgt spid="16"/>
                                        </p:tgtEl>
                                        <p:attrNameLst>
                                          <p:attrName>ppt_y</p:attrName>
                                        </p:attrNameLst>
                                      </p:cBhvr>
                                      <p:tavLst>
                                        <p:tav tm="0">
                                          <p:val>
                                            <p:strVal val="ppt_y"/>
                                          </p:val>
                                        </p:tav>
                                        <p:tav tm="100000">
                                          <p:val>
                                            <p:strVal val="1+ppt_h/2"/>
                                          </p:val>
                                        </p:tav>
                                      </p:tavLst>
                                    </p:anim>
                                    <p:set>
                                      <p:cBhvr>
                                        <p:cTn id="50" dur="1" fill="hold">
                                          <p:stCondLst>
                                            <p:cond delay="499"/>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8"/>
                                        </p:tgtEl>
                                        <p:attrNameLst>
                                          <p:attrName>ppt_x</p:attrName>
                                        </p:attrNameLst>
                                      </p:cBhvr>
                                      <p:tavLst>
                                        <p:tav tm="0">
                                          <p:val>
                                            <p:strVal val="ppt_x"/>
                                          </p:val>
                                        </p:tav>
                                        <p:tav tm="100000">
                                          <p:val>
                                            <p:strVal val="ppt_x"/>
                                          </p:val>
                                        </p:tav>
                                      </p:tavLst>
                                    </p:anim>
                                    <p:anim calcmode="lin" valueType="num">
                                      <p:cBhvr additive="base">
                                        <p:cTn id="61" dur="500"/>
                                        <p:tgtEl>
                                          <p:spTgt spid="18"/>
                                        </p:tgtEl>
                                        <p:attrNameLst>
                                          <p:attrName>ppt_y</p:attrName>
                                        </p:attrNameLst>
                                      </p:cBhvr>
                                      <p:tavLst>
                                        <p:tav tm="0">
                                          <p:val>
                                            <p:strVal val="ppt_y"/>
                                          </p:val>
                                        </p:tav>
                                        <p:tav tm="100000">
                                          <p:val>
                                            <p:strVal val="1+ppt_h/2"/>
                                          </p:val>
                                        </p:tav>
                                      </p:tavLst>
                                    </p:anim>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9"/>
                                        </p:tgtEl>
                                        <p:attrNameLst>
                                          <p:attrName>ppt_x</p:attrName>
                                        </p:attrNameLst>
                                      </p:cBhvr>
                                      <p:tavLst>
                                        <p:tav tm="0">
                                          <p:val>
                                            <p:strVal val="ppt_x"/>
                                          </p:val>
                                        </p:tav>
                                        <p:tav tm="100000">
                                          <p:val>
                                            <p:strVal val="ppt_x"/>
                                          </p:val>
                                        </p:tav>
                                      </p:tavLst>
                                    </p:anim>
                                    <p:anim calcmode="lin" valueType="num">
                                      <p:cBhvr additive="base">
                                        <p:cTn id="67" dur="500"/>
                                        <p:tgtEl>
                                          <p:spTgt spid="19"/>
                                        </p:tgtEl>
                                        <p:attrNameLst>
                                          <p:attrName>ppt_y</p:attrName>
                                        </p:attrNameLst>
                                      </p:cBhvr>
                                      <p:tavLst>
                                        <p:tav tm="0">
                                          <p:val>
                                            <p:strVal val="ppt_y"/>
                                          </p:val>
                                        </p:tav>
                                        <p:tav tm="100000">
                                          <p:val>
                                            <p:strVal val="1+ppt_h/2"/>
                                          </p:val>
                                        </p:tav>
                                      </p:tavLst>
                                    </p:anim>
                                    <p:set>
                                      <p:cBhvr>
                                        <p:cTn id="68" dur="1" fill="hold">
                                          <p:stCondLst>
                                            <p:cond delay="499"/>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1000"/>
                                        <p:tgtEl>
                                          <p:spTgt spid="8"/>
                                        </p:tgtEl>
                                      </p:cBhvr>
                                    </p:animEffect>
                                    <p:anim calcmode="lin" valueType="num">
                                      <p:cBhvr>
                                        <p:cTn id="80" dur="1000" fill="hold"/>
                                        <p:tgtEl>
                                          <p:spTgt spid="8"/>
                                        </p:tgtEl>
                                        <p:attrNameLst>
                                          <p:attrName>ppt_x</p:attrName>
                                        </p:attrNameLst>
                                      </p:cBhvr>
                                      <p:tavLst>
                                        <p:tav tm="0">
                                          <p:val>
                                            <p:strVal val="#ppt_x"/>
                                          </p:val>
                                        </p:tav>
                                        <p:tav tm="100000">
                                          <p:val>
                                            <p:strVal val="#ppt_x"/>
                                          </p:val>
                                        </p:tav>
                                      </p:tavLst>
                                    </p:anim>
                                    <p:anim calcmode="lin" valueType="num">
                                      <p:cBhvr>
                                        <p:cTn id="8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使用</a:t>
            </a:r>
            <a:r>
              <a:rPr lang="en-US" altLang="zh-CN" dirty="0"/>
              <a:t>First</a:t>
            </a:r>
            <a:r>
              <a:rPr lang="zh-CN" altLang="en-US" dirty="0"/>
              <a:t>集和</a:t>
            </a:r>
            <a:r>
              <a:rPr lang="en-US" altLang="zh-CN" dirty="0"/>
              <a:t>Follow</a:t>
            </a:r>
            <a:r>
              <a:rPr lang="zh-CN" altLang="en-US" dirty="0"/>
              <a:t>集构造分析表</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dirty="0">
                    <a:solidFill>
                      <a:srgbClr val="FF0000"/>
                    </a:solidFill>
                  </a:rPr>
                  <a:t>LL(1)</a:t>
                </a:r>
                <a:r>
                  <a:rPr lang="zh-CN" altLang="en-US" dirty="0">
                    <a:solidFill>
                      <a:srgbClr val="FF0000"/>
                    </a:solidFill>
                  </a:rPr>
                  <a:t>分析表</a:t>
                </a:r>
                <a:r>
                  <a:rPr lang="zh-CN" altLang="en-US" dirty="0"/>
                  <a:t>的构造：为每个非终结符</a:t>
                </a:r>
                <a14:m>
                  <m:oMath xmlns:m="http://schemas.openxmlformats.org/officeDocument/2006/math">
                    <m:r>
                      <a:rPr lang="en-US" altLang="zh-CN" b="1" i="1" dirty="0">
                        <a:latin typeface="Cambria Math" panose="02040503050406030204" pitchFamily="18" charset="0"/>
                      </a:rPr>
                      <m:t>𝑨</m:t>
                    </m:r>
                  </m:oMath>
                </a14:m>
                <a:r>
                  <a:rPr lang="zh-CN" altLang="en-US" dirty="0"/>
                  <a:t>和产生式</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重复以下两个步骤：</a:t>
                </a:r>
                <a:endParaRPr lang="en-US" altLang="zh-CN" dirty="0"/>
              </a:p>
              <a:p>
                <a:pPr lvl="1" eaLnBrk="1" hangingPunct="1">
                  <a:lnSpc>
                    <a:spcPct val="150000"/>
                  </a:lnSpc>
                </a:pPr>
                <a:r>
                  <a:rPr lang="zh-CN" altLang="en-US" dirty="0"/>
                  <a:t>对</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m:t>
                    </m:r>
                  </m:oMath>
                </a14:m>
                <a:r>
                  <a:rPr lang="zh-CN" altLang="en-US" dirty="0"/>
                  <a:t>中的每个记号</a:t>
                </a:r>
                <a14:m>
                  <m:oMath xmlns:m="http://schemas.openxmlformats.org/officeDocument/2006/math">
                    <m:r>
                      <a:rPr lang="en-US" altLang="zh-CN" b="1"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b="1" i="1" smtClean="0">
                        <a:latin typeface="Cambria Math" panose="02040503050406030204" pitchFamily="18" charset="0"/>
                      </a:rPr>
                      <m:t>𝑴</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oMath>
                </a14:m>
                <a:r>
                  <a:rPr lang="zh-CN" altLang="en-US" dirty="0"/>
                  <a:t>中。</a:t>
                </a:r>
                <a:endParaRPr lang="en-US" altLang="zh-CN" dirty="0"/>
              </a:p>
              <a:p>
                <a:pPr lvl="1" eaLnBrk="1" hangingPunct="1">
                  <a:lnSpc>
                    <a:spcPct val="150000"/>
                  </a:lnSpc>
                </a:pPr>
                <a:r>
                  <a:rPr lang="zh-CN" altLang="en-US" dirty="0"/>
                  <a:t>若</a:t>
                </a:r>
                <a14:m>
                  <m:oMath xmlns:m="http://schemas.openxmlformats.org/officeDocument/2006/math">
                    <m:r>
                      <a:rPr lang="zh-CN" altLang="en-US" i="1" dirty="0">
                        <a:latin typeface="Cambria Math" panose="02040503050406030204" pitchFamily="18" charset="0"/>
                        <a:ea typeface="Cambria Math" panose="02040503050406030204" pitchFamily="18" charset="0"/>
                      </a:rPr>
                      <m:t>𝜺</m:t>
                    </m:r>
                  </m:oMath>
                </a14:m>
                <a:r>
                  <a:rPr lang="zh-CN" altLang="en-US" dirty="0"/>
                  <a:t>在</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 </m:t>
                    </m:r>
                  </m:oMath>
                </a14:m>
                <a:r>
                  <a:rPr lang="zh-CN" altLang="en-US" dirty="0"/>
                  <a:t>中，则对于</a:t>
                </a:r>
                <a14:m>
                  <m:oMath xmlns:m="http://schemas.openxmlformats.org/officeDocument/2006/math">
                    <m:r>
                      <a:rPr lang="en-US" altLang="zh-CN" i="1" dirty="0">
                        <a:latin typeface="Cambria Math" panose="02040503050406030204" pitchFamily="18" charset="0"/>
                      </a:rPr>
                      <m:t>𝑭𝒐𝒍𝒍𝒐𝒘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𝑨</m:t>
                        </m:r>
                      </m:e>
                    </m:d>
                  </m:oMath>
                </a14:m>
                <a:r>
                  <a:rPr lang="zh-CN" altLang="en-US" dirty="0"/>
                  <a:t>的每个元素</a:t>
                </a:r>
                <a14:m>
                  <m:oMath xmlns:m="http://schemas.openxmlformats.org/officeDocument/2006/math">
                    <m:r>
                      <a:rPr lang="en-US" altLang="zh-CN"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i="1">
                        <a:latin typeface="Cambria Math" panose="02040503050406030204" pitchFamily="18" charset="0"/>
                      </a:rPr>
                      <m:t>𝑴</m:t>
                    </m:r>
                    <m:r>
                      <a:rPr lang="en-US" altLang="zh-CN" i="1">
                        <a:latin typeface="Cambria Math" panose="02040503050406030204" pitchFamily="18" charset="0"/>
                      </a:rPr>
                      <m:t>[</m:t>
                    </m:r>
                    <m:r>
                      <a:rPr lang="en-US" altLang="zh-CN"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𝒂</m:t>
                    </m:r>
                    <m:r>
                      <a:rPr lang="en-US" altLang="zh-CN" i="1">
                        <a:latin typeface="Cambria Math" panose="02040503050406030204" pitchFamily="18" charset="0"/>
                      </a:rPr>
                      <m:t>]</m:t>
                    </m:r>
                  </m:oMath>
                </a14:m>
                <a:r>
                  <a:rPr lang="zh-CN" altLang="en-US" dirty="0"/>
                  <a:t>中。</a:t>
                </a:r>
                <a:endParaRPr lang="en-US" altLang="zh-CN" dirty="0"/>
              </a:p>
            </p:txBody>
          </p:sp>
        </mc:Choice>
        <mc:Fallback>
          <p:sp>
            <p:nvSpPr>
              <p:cNvPr id="10243" name="Rectangle 3"/>
              <p:cNvSpPr>
                <a:spLocks noGrp="1" noRot="1" noChangeAspect="1" noMove="1" noResize="1" noEditPoints="1" noAdjustHandles="1" noChangeArrowheads="1" noChangeShapeType="1" noTextEdit="1"/>
              </p:cNvSpPr>
              <p:nvPr>
                <p:ph idx="1"/>
              </p:nvPr>
            </p:nvSpPr>
            <p:spPr>
              <a:blipFill>
                <a:blip r:embed="rId2"/>
                <a:stretch>
                  <a:fillRect l="-831"/>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56581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定理</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solidFill>
                      <a:srgbClr val="FF0000"/>
                    </a:solidFill>
                  </a:rPr>
                  <a:t>一个文法若满足以下条件，则该文法就是</a:t>
                </a:r>
                <a:r>
                  <a:rPr lang="en-US" altLang="zh-CN" dirty="0">
                    <a:solidFill>
                      <a:srgbClr val="FF0000"/>
                    </a:solidFill>
                  </a:rPr>
                  <a:t>LL(1)</a:t>
                </a:r>
                <a:r>
                  <a:rPr lang="zh-CN" altLang="en-US" dirty="0">
                    <a:solidFill>
                      <a:srgbClr val="FF0000"/>
                    </a:solidFill>
                  </a:rPr>
                  <a:t>文法</a:t>
                </a:r>
                <a:r>
                  <a:rPr lang="zh-CN" altLang="en-US" dirty="0"/>
                  <a:t>：</a:t>
                </a:r>
                <a:endParaRPr lang="en-US" altLang="zh-CN" dirty="0"/>
              </a:p>
              <a:p>
                <a:pPr lvl="1" eaLnBrk="1" hangingPunct="1">
                  <a:lnSpc>
                    <a:spcPct val="150000"/>
                  </a:lnSpc>
                </a:pPr>
                <a:r>
                  <a:rPr lang="zh-CN" altLang="en-US" dirty="0"/>
                  <a:t>在每个产生式</a:t>
                </a:r>
                <a14:m>
                  <m:oMath xmlns:m="http://schemas.openxmlformats.org/officeDocument/2006/math">
                    <m:r>
                      <a:rPr lang="en-US" altLang="zh-CN" b="1" i="1" dirty="0">
                        <a:latin typeface="Cambria Math" panose="02040503050406030204" pitchFamily="18" charset="0"/>
                      </a:rPr>
                      <m:t>𝑨</m:t>
                    </m:r>
                    <m:r>
                      <a:rPr lang="en-US" altLang="zh-CN" b="1" i="1" dirty="0" smtClean="0">
                        <a:latin typeface="Cambria Math" panose="02040503050406030204" pitchFamily="18" charset="0"/>
                        <a:ea typeface="Cambria Math" panose="02040503050406030204" pitchFamily="18" charset="0"/>
                      </a:rPr>
                      <m:t>→</m:t>
                    </m:r>
                    <m:sSub>
                      <m:sSubPr>
                        <m:ctrlPr>
                          <a:rPr lang="en-US" altLang="zh-CN" b="1" i="1" dirty="0" smtClean="0">
                            <a:latin typeface="Cambria Math" panose="02040503050406030204" pitchFamily="18" charset="0"/>
                            <a:ea typeface="Cambria Math" panose="02040503050406030204" pitchFamily="18" charset="0"/>
                          </a:rPr>
                        </m:ctrlPr>
                      </m:sSubPr>
                      <m:e>
                        <m:r>
                          <a:rPr lang="zh-CN" altLang="en-US" b="1" i="1" dirty="0" smtClean="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𝟏</m:t>
                        </m:r>
                      </m:sub>
                    </m:sSub>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𝟐</m:t>
                        </m:r>
                      </m:sub>
                    </m:sSub>
                    <m:r>
                      <a:rPr lang="en-US" altLang="zh-CN"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𝒏</m:t>
                        </m:r>
                      </m:sub>
                    </m:sSub>
                  </m:oMath>
                </a14:m>
                <a:r>
                  <a:rPr lang="zh-CN" altLang="en-US" dirty="0"/>
                  <a:t>中，对于所有的</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𝒊</m:t>
                    </m:r>
                  </m:oMath>
                </a14:m>
                <a:r>
                  <a:rPr lang="zh-CN" altLang="en-US" dirty="0"/>
                  <a:t>和</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14:m>
                  <m:oMath xmlns:m="http://schemas.openxmlformats.org/officeDocument/2006/math">
                    <m:r>
                      <a:rPr lang="en-US" altLang="zh-CN" b="1" i="0" dirty="0" smtClean="0">
                        <a:latin typeface="Cambria Math" panose="02040503050406030204" pitchFamily="18" charset="0"/>
                      </a:rPr>
                      <m:t>𝟏</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𝒋</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𝒏</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sSub>
                          <m:sSubPr>
                            <m:ctrlPr>
                              <a:rPr lang="en-US" altLang="zh-CN" i="1" dirty="0" smtClean="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𝒊</m:t>
                            </m:r>
                          </m:sub>
                        </m:sSub>
                      </m:e>
                    </m:d>
                    <m:r>
                      <a:rPr lang="zh-CN" altLang="en-US" dirty="0">
                        <a:latin typeface="Cambria Math" panose="02040503050406030204" pitchFamily="18" charset="0"/>
                      </a:rPr>
                      <m:t>∩</m:t>
                    </m:r>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𝒋</m:t>
                            </m:r>
                          </m:sub>
                        </m:sSub>
                      </m:e>
                    </m:d>
                  </m:oMath>
                </a14:m>
                <a:r>
                  <a:rPr lang="zh-CN" altLang="en-US" dirty="0"/>
                  <a:t>为空。</a:t>
                </a:r>
                <a:endParaRPr lang="en-US" altLang="zh-CN" dirty="0"/>
              </a:p>
              <a:p>
                <a:pPr lvl="1" eaLnBrk="1" hangingPunct="1">
                  <a:lnSpc>
                    <a:spcPct val="150000"/>
                  </a:lnSpc>
                </a:pPr>
                <a:r>
                  <a:rPr lang="zh-CN" altLang="en-US" dirty="0"/>
                  <a:t>若对于非终结符</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oMath>
                </a14:m>
                <a:r>
                  <a:rPr lang="zh-CN" altLang="en-US" dirty="0"/>
                  <a:t>有</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en-US" altLang="zh-CN" b="1" i="1" dirty="0" smtClean="0">
                        <a:latin typeface="Cambria Math" panose="02040503050406030204" pitchFamily="18" charset="0"/>
                      </a:rPr>
                      <m:t>𝑨</m:t>
                    </m:r>
                    <m:r>
                      <a:rPr lang="en-US" altLang="zh-CN" i="1" dirty="0">
                        <a:latin typeface="Cambria Math" panose="02040503050406030204" pitchFamily="18" charset="0"/>
                      </a:rPr>
                      <m:t>) </m:t>
                    </m:r>
                  </m:oMath>
                </a14:m>
                <a:r>
                  <a:rPr lang="zh-CN" altLang="en-US" dirty="0"/>
                  <a:t>包含</a:t>
                </a:r>
                <a14:m>
                  <m:oMath xmlns:m="http://schemas.openxmlformats.org/officeDocument/2006/math">
                    <m:r>
                      <a:rPr lang="zh-CN" altLang="en-US" i="1" smtClean="0">
                        <a:latin typeface="Cambria Math" panose="02040503050406030204" pitchFamily="18" charset="0"/>
                      </a:rPr>
                      <m:t>𝜺</m:t>
                    </m:r>
                  </m:oMath>
                </a14:m>
                <a:r>
                  <a:rPr lang="zh-CN" altLang="en-US" dirty="0"/>
                  <a:t>，那么于</a:t>
                </a:r>
                <a14:m>
                  <m:oMath xmlns:m="http://schemas.openxmlformats.org/officeDocument/2006/math">
                    <m:r>
                      <a:rPr lang="en-US" altLang="zh-CN" i="1" dirty="0">
                        <a:latin typeface="Cambria Math" panose="02040503050406030204" pitchFamily="18" charset="0"/>
                      </a:rPr>
                      <m:t>𝑭𝒊𝒓𝒔𝒕</m:t>
                    </m:r>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𝑨</m:t>
                        </m:r>
                      </m:e>
                    </m:d>
                    <m:r>
                      <a:rPr lang="zh-CN" altLang="en-US" dirty="0">
                        <a:latin typeface="Cambria Math" panose="02040503050406030204" pitchFamily="18" charset="0"/>
                      </a:rPr>
                      <m:t>∩</m:t>
                    </m:r>
                    <m:r>
                      <a:rPr lang="en-US" altLang="zh-CN" i="1" dirty="0">
                        <a:latin typeface="Cambria Math" panose="02040503050406030204" pitchFamily="18" charset="0"/>
                      </a:rPr>
                      <m:t>𝑭𝒐𝒍𝒍𝒐𝒘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𝑨</m:t>
                        </m:r>
                      </m:e>
                    </m:d>
                  </m:oMath>
                </a14:m>
                <a:r>
                  <a:rPr lang="zh-CN" altLang="en-US" dirty="0"/>
                  <a:t>为空。</a:t>
                </a:r>
                <a:endParaRPr lang="en-US" altLang="zh-CN" dirty="0"/>
              </a:p>
            </p:txBody>
          </p:sp>
        </mc:Choice>
        <mc:Fallback>
          <p:sp>
            <p:nvSpPr>
              <p:cNvPr id="10243" name="Rectangle 3"/>
              <p:cNvSpPr>
                <a:spLocks noGrp="1" noRot="1" noChangeAspect="1" noMove="1" noResize="1" noEditPoints="1" noAdjustHandles="1" noChangeArrowheads="1" noChangeShapeType="1" noTextEdit="1"/>
              </p:cNvSpPr>
              <p:nvPr>
                <p:ph idx="1"/>
              </p:nvPr>
            </p:nvSpPr>
            <p:spPr>
              <a:blipFill>
                <a:blip r:embed="rId2"/>
                <a:stretch>
                  <a:fillRect l="-831"/>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44127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B1EBD5AE-673F-450E-A435-2C94F446C2A8}"/>
              </a:ext>
            </a:extLst>
          </p:cNvPr>
          <p:cNvGraphicFramePr>
            <a:graphicFrameLocks noGrp="1"/>
          </p:cNvGraphicFramePr>
          <p:nvPr>
            <p:extLst>
              <p:ext uri="{D42A27DB-BD31-4B8C-83A1-F6EECF244321}">
                <p14:modId xmlns:p14="http://schemas.microsoft.com/office/powerpoint/2010/main" val="2488703552"/>
              </p:ext>
            </p:extLst>
          </p:nvPr>
        </p:nvGraphicFramePr>
        <p:xfrm>
          <a:off x="695400" y="2708920"/>
          <a:ext cx="10801200" cy="4013576"/>
        </p:xfrm>
        <a:graphic>
          <a:graphicData uri="http://schemas.openxmlformats.org/drawingml/2006/table">
            <a:tbl>
              <a:tblPr>
                <a:tableStyleId>{616DA210-FB5B-4158-B5E0-FEB733F419BA}</a:tableStyleId>
              </a:tblPr>
              <a:tblGrid>
                <a:gridCol w="808590">
                  <a:extLst>
                    <a:ext uri="{9D8B030D-6E8A-4147-A177-3AD203B41FA5}">
                      <a16:colId xmlns:a16="http://schemas.microsoft.com/office/drawing/2014/main" val="3907841762"/>
                    </a:ext>
                  </a:extLst>
                </a:gridCol>
                <a:gridCol w="2546245">
                  <a:extLst>
                    <a:ext uri="{9D8B030D-6E8A-4147-A177-3AD203B41FA5}">
                      <a16:colId xmlns:a16="http://schemas.microsoft.com/office/drawing/2014/main" val="460899667"/>
                    </a:ext>
                  </a:extLst>
                </a:gridCol>
                <a:gridCol w="2863202">
                  <a:extLst>
                    <a:ext uri="{9D8B030D-6E8A-4147-A177-3AD203B41FA5}">
                      <a16:colId xmlns:a16="http://schemas.microsoft.com/office/drawing/2014/main" val="2522087144"/>
                    </a:ext>
                  </a:extLst>
                </a:gridCol>
                <a:gridCol w="433819">
                  <a:extLst>
                    <a:ext uri="{9D8B030D-6E8A-4147-A177-3AD203B41FA5}">
                      <a16:colId xmlns:a16="http://schemas.microsoft.com/office/drawing/2014/main" val="322234820"/>
                    </a:ext>
                  </a:extLst>
                </a:gridCol>
                <a:gridCol w="1214692">
                  <a:extLst>
                    <a:ext uri="{9D8B030D-6E8A-4147-A177-3AD203B41FA5}">
                      <a16:colId xmlns:a16="http://schemas.microsoft.com/office/drawing/2014/main" val="3196153269"/>
                    </a:ext>
                  </a:extLst>
                </a:gridCol>
                <a:gridCol w="1127928">
                  <a:extLst>
                    <a:ext uri="{9D8B030D-6E8A-4147-A177-3AD203B41FA5}">
                      <a16:colId xmlns:a16="http://schemas.microsoft.com/office/drawing/2014/main" val="985555725"/>
                    </a:ext>
                  </a:extLst>
                </a:gridCol>
                <a:gridCol w="1214692">
                  <a:extLst>
                    <a:ext uri="{9D8B030D-6E8A-4147-A177-3AD203B41FA5}">
                      <a16:colId xmlns:a16="http://schemas.microsoft.com/office/drawing/2014/main" val="2655253293"/>
                    </a:ext>
                  </a:extLst>
                </a:gridCol>
                <a:gridCol w="592032">
                  <a:extLst>
                    <a:ext uri="{9D8B030D-6E8A-4147-A177-3AD203B41FA5}">
                      <a16:colId xmlns:a16="http://schemas.microsoft.com/office/drawing/2014/main" val="2831305832"/>
                    </a:ext>
                  </a:extLst>
                </a:gridCol>
              </a:tblGrid>
              <a:tr h="431741">
                <a:tc>
                  <a:txBody>
                    <a:bodyPr/>
                    <a:lstStyle/>
                    <a:p>
                      <a:pPr algn="just">
                        <a:lnSpc>
                          <a:spcPts val="1200"/>
                        </a:lnSpc>
                        <a:spcAft>
                          <a:spcPts val="0"/>
                        </a:spcAft>
                      </a:pPr>
                      <a:r>
                        <a:rPr lang="en-US" sz="1400" b="1" kern="100" dirty="0">
                          <a:effectLst/>
                        </a:rPr>
                        <a:t>M[N,T]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number</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lnSpc>
                          <a:spcPts val="1200"/>
                        </a:lnSpc>
                        <a:spcAft>
                          <a:spcPts val="0"/>
                        </a:spcAft>
                      </a:pPr>
                      <a:r>
                        <a:rPr lang="en-US" sz="1400" b="1" kern="100" dirty="0">
                          <a:effectLst/>
                        </a:rPr>
                        <a:t>$</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243326326"/>
                  </a:ext>
                </a:extLst>
              </a:tr>
              <a:tr h="1055269">
                <a:tc>
                  <a:txBody>
                    <a:bodyPr/>
                    <a:lstStyle/>
                    <a:p>
                      <a:pPr algn="just">
                        <a:lnSpc>
                          <a:spcPts val="1200"/>
                        </a:lnSpc>
                        <a:spcAft>
                          <a:spcPts val="0"/>
                        </a:spcAft>
                      </a:pPr>
                      <a:r>
                        <a:rPr lang="en-US" sz="1400" b="1" kern="100" dirty="0">
                          <a:effectLst/>
                        </a:rPr>
                        <a:t>exp</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ct val="150000"/>
                        </a:lnSpc>
                        <a:spcAft>
                          <a:spcPts val="0"/>
                        </a:spcAft>
                      </a:pPr>
                      <a:r>
                        <a:rPr lang="en-US" sz="1400" b="1" kern="100" dirty="0">
                          <a:effectLst/>
                        </a:rPr>
                        <a:t>exp</a:t>
                      </a:r>
                      <a:r>
                        <a:rPr lang="zh-CN" sz="1400" b="1" kern="100" dirty="0">
                          <a:effectLst/>
                        </a:rPr>
                        <a:t>→</a:t>
                      </a:r>
                      <a:r>
                        <a:rPr lang="en-US" sz="1400" b="1" kern="100" dirty="0">
                          <a:effectLst/>
                        </a:rPr>
                        <a:t>exp </a:t>
                      </a:r>
                      <a:r>
                        <a:rPr lang="en-US" sz="1400" b="1" kern="100" dirty="0" err="1">
                          <a:effectLst/>
                        </a:rPr>
                        <a:t>addop</a:t>
                      </a:r>
                      <a:r>
                        <a:rPr lang="en-US" sz="1400" b="1" kern="100" dirty="0">
                          <a:effectLst/>
                        </a:rPr>
                        <a:t> term</a:t>
                      </a:r>
                    </a:p>
                    <a:p>
                      <a:pPr algn="just">
                        <a:lnSpc>
                          <a:spcPct val="150000"/>
                        </a:lnSpc>
                        <a:spcAft>
                          <a:spcPts val="0"/>
                        </a:spcAft>
                      </a:pPr>
                      <a:r>
                        <a:rPr lang="en-US" altLang="zh-CN" sz="1400" b="1" kern="100" dirty="0">
                          <a:effectLst/>
                        </a:rPr>
                        <a:t>exp </a:t>
                      </a:r>
                      <a:r>
                        <a:rPr lang="zh-CN" altLang="zh-CN" sz="1400" b="1" kern="100" dirty="0">
                          <a:effectLst/>
                        </a:rPr>
                        <a:t>→</a:t>
                      </a:r>
                      <a:r>
                        <a:rPr lang="en-US" altLang="zh-CN" sz="1400" b="1" kern="100" dirty="0">
                          <a:effectLst/>
                        </a:rPr>
                        <a:t>term</a:t>
                      </a:r>
                    </a:p>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r>
                        <a:rPr lang="en-US" altLang="zh-CN" sz="1400" b="1" kern="100" dirty="0">
                          <a:effectLst/>
                        </a:rPr>
                        <a:t>exp </a:t>
                      </a:r>
                      <a:r>
                        <a:rPr lang="zh-CN" altLang="zh-CN" sz="1400" b="1" kern="100" dirty="0">
                          <a:effectLst/>
                        </a:rPr>
                        <a:t>→</a:t>
                      </a:r>
                      <a:r>
                        <a:rPr lang="en-US" altLang="zh-CN" sz="1400" b="1" kern="100" dirty="0">
                          <a:effectLst/>
                        </a:rPr>
                        <a:t>exp </a:t>
                      </a:r>
                      <a:r>
                        <a:rPr lang="en-US" altLang="zh-CN" sz="1400" b="1" kern="100" dirty="0" err="1">
                          <a:effectLst/>
                        </a:rPr>
                        <a:t>addop</a:t>
                      </a:r>
                      <a:r>
                        <a:rPr lang="en-US" altLang="zh-CN" sz="1400" b="1" kern="100" dirty="0">
                          <a:effectLst/>
                        </a:rPr>
                        <a:t> term</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1400" b="1" kern="100" dirty="0">
                          <a:effectLst/>
                        </a:rPr>
                        <a:t>exp </a:t>
                      </a:r>
                      <a:r>
                        <a:rPr lang="zh-CN" altLang="zh-CN" sz="1400" b="1" kern="100" dirty="0">
                          <a:effectLst/>
                        </a:rPr>
                        <a:t>→</a:t>
                      </a:r>
                      <a:r>
                        <a:rPr lang="en-US" altLang="zh-CN" sz="1400" b="1" kern="100" dirty="0">
                          <a:effectLst/>
                        </a:rPr>
                        <a:t>term</a:t>
                      </a:r>
                    </a:p>
                    <a:p>
                      <a:pPr algn="just">
                        <a:lnSpc>
                          <a:spcPts val="1200"/>
                        </a:lnSpc>
                        <a:spcAft>
                          <a:spcPts val="0"/>
                        </a:spcAft>
                      </a:pP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343339674"/>
                  </a:ext>
                </a:extLst>
              </a:tr>
              <a:tr h="394998">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err="1">
                          <a:effectLst/>
                        </a:rPr>
                        <a:t>addop</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altLang="zh-CN" sz="1400" b="1" kern="100" dirty="0" err="1">
                          <a:effectLst/>
                        </a:rPr>
                        <a:t>addop</a:t>
                      </a:r>
                      <a:r>
                        <a:rPr lang="zh-CN" altLang="zh-CN" sz="1400" b="1" kern="100" dirty="0">
                          <a:effectLst/>
                        </a:rPr>
                        <a:t>→</a:t>
                      </a:r>
                      <a:r>
                        <a:rPr lang="en-US" altLang="zh-CN" sz="1400" b="1" kern="100" dirty="0">
                          <a:effectLst/>
                        </a:rPr>
                        <a:t>+</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altLang="zh-CN" sz="1400" b="1" kern="100" dirty="0" err="1">
                          <a:effectLst/>
                        </a:rPr>
                        <a:t>addop</a:t>
                      </a:r>
                      <a:r>
                        <a:rPr lang="zh-CN" altLang="zh-CN" sz="1400" b="1" kern="100" dirty="0">
                          <a:effectLst/>
                        </a:rPr>
                        <a:t>→</a:t>
                      </a:r>
                      <a:r>
                        <a:rPr lang="en-US" altLang="zh-CN" sz="1400" b="1" kern="100" dirty="0">
                          <a:effectLst/>
                        </a:rPr>
                        <a:t>-</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662346425"/>
                  </a:ext>
                </a:extLst>
              </a:tr>
              <a:tr h="1273862">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a:effectLst/>
                        </a:rPr>
                        <a:t>term</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ct val="150000"/>
                        </a:lnSpc>
                        <a:spcAft>
                          <a:spcPts val="0"/>
                        </a:spcAft>
                      </a:pPr>
                      <a:r>
                        <a:rPr lang="en-US" altLang="zh-CN" sz="1400" b="1" kern="100" dirty="0">
                          <a:effectLst/>
                        </a:rPr>
                        <a:t>term</a:t>
                      </a:r>
                      <a:r>
                        <a:rPr lang="zh-CN" altLang="zh-CN" sz="1400" b="1" kern="100" dirty="0">
                          <a:effectLst/>
                        </a:rPr>
                        <a:t>→</a:t>
                      </a:r>
                      <a:r>
                        <a:rPr lang="en-US" altLang="zh-CN" sz="1400" b="1" kern="100" dirty="0">
                          <a:effectLst/>
                        </a:rPr>
                        <a:t>term</a:t>
                      </a:r>
                      <a:r>
                        <a:rPr lang="en-US" sz="1400" b="1" kern="100" dirty="0">
                          <a:effectLst/>
                        </a:rPr>
                        <a:t> </a:t>
                      </a:r>
                      <a:r>
                        <a:rPr lang="en-US" sz="1400" b="1" kern="100" dirty="0" err="1">
                          <a:effectLst/>
                        </a:rPr>
                        <a:t>mulop</a:t>
                      </a:r>
                      <a:r>
                        <a:rPr lang="en-US" sz="1400" b="1" kern="100" dirty="0">
                          <a:effectLst/>
                        </a:rPr>
                        <a:t> </a:t>
                      </a:r>
                      <a:r>
                        <a:rPr lang="en-US" altLang="zh-CN" sz="1400" b="1" kern="100" dirty="0">
                          <a:effectLst/>
                        </a:rPr>
                        <a:t>factor</a:t>
                      </a:r>
                    </a:p>
                    <a:p>
                      <a:pPr algn="just">
                        <a:lnSpc>
                          <a:spcPct val="150000"/>
                        </a:lnSpc>
                        <a:spcAft>
                          <a:spcPts val="0"/>
                        </a:spcAft>
                      </a:pPr>
                      <a:r>
                        <a:rPr lang="en-US" altLang="zh-CN" sz="1400" b="1" kern="100" dirty="0">
                          <a:effectLst/>
                        </a:rPr>
                        <a:t>term </a:t>
                      </a:r>
                      <a:r>
                        <a:rPr lang="zh-CN" altLang="zh-CN" sz="1400" b="1" kern="100" dirty="0">
                          <a:effectLst/>
                        </a:rPr>
                        <a:t>→</a:t>
                      </a:r>
                      <a:r>
                        <a:rPr lang="en-US" altLang="zh-CN" sz="1400" b="1" kern="100" dirty="0">
                          <a:effectLst/>
                        </a:rPr>
                        <a:t> factor</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r>
                        <a:rPr lang="en-US" altLang="zh-CN" sz="1400" b="1" kern="100" dirty="0">
                          <a:effectLst/>
                        </a:rPr>
                        <a:t>term </a:t>
                      </a:r>
                      <a:r>
                        <a:rPr lang="zh-CN" altLang="zh-CN" sz="1400" b="1" kern="100" dirty="0">
                          <a:effectLst/>
                        </a:rPr>
                        <a:t>→</a:t>
                      </a:r>
                      <a:r>
                        <a:rPr lang="en-US" altLang="zh-CN" sz="1400" b="1" kern="100" dirty="0">
                          <a:effectLst/>
                        </a:rPr>
                        <a:t> term  </a:t>
                      </a:r>
                      <a:r>
                        <a:rPr lang="en-US" altLang="zh-CN" sz="1400" b="1" kern="100" dirty="0" err="1">
                          <a:effectLst/>
                        </a:rPr>
                        <a:t>mulop</a:t>
                      </a:r>
                      <a:r>
                        <a:rPr lang="en-US" altLang="zh-CN" sz="1400" b="1" kern="100" dirty="0">
                          <a:effectLst/>
                        </a:rPr>
                        <a:t> factor</a:t>
                      </a:r>
                    </a:p>
                    <a:p>
                      <a:pPr algn="just">
                        <a:lnSpc>
                          <a:spcPct val="150000"/>
                        </a:lnSpc>
                        <a:spcAft>
                          <a:spcPts val="0"/>
                        </a:spcAft>
                      </a:pPr>
                      <a:r>
                        <a:rPr lang="en-US" altLang="zh-CN" sz="1400" b="1" kern="100" dirty="0">
                          <a:effectLst/>
                        </a:rPr>
                        <a:t>term </a:t>
                      </a:r>
                      <a:r>
                        <a:rPr lang="zh-CN" altLang="zh-CN" sz="1400" b="1" kern="100" dirty="0">
                          <a:effectLst/>
                        </a:rPr>
                        <a:t>→</a:t>
                      </a:r>
                      <a:r>
                        <a:rPr lang="en-US" altLang="zh-CN" sz="1400" b="1" kern="100" dirty="0">
                          <a:effectLst/>
                        </a:rPr>
                        <a:t> factor</a:t>
                      </a: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061337673"/>
                  </a:ext>
                </a:extLst>
              </a:tr>
              <a:tr h="394998">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err="1">
                          <a:effectLst/>
                        </a:rPr>
                        <a:t>mulop</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err="1">
                          <a:effectLst/>
                        </a:rPr>
                        <a:t>mulop</a:t>
                      </a:r>
                      <a:r>
                        <a:rPr lang="en-US" altLang="zh-CN" sz="1400" b="1" kern="100" dirty="0">
                          <a:effectLst/>
                        </a:rPr>
                        <a:t> </a:t>
                      </a:r>
                      <a:r>
                        <a:rPr lang="zh-CN" altLang="zh-CN" sz="1400" b="1" kern="100" dirty="0">
                          <a:effectLst/>
                        </a:rPr>
                        <a:t>→</a:t>
                      </a:r>
                      <a:r>
                        <a:rPr lang="en-US" altLang="zh-CN" sz="1400" b="1" kern="100" dirty="0">
                          <a:effectLst/>
                        </a:rPr>
                        <a:t>*</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465137553"/>
                  </a:ext>
                </a:extLst>
              </a:tr>
              <a:tr h="462708">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a:effectLst/>
                        </a:rPr>
                        <a:t>factor</a:t>
                      </a:r>
                      <a:endParaRPr lang="zh-CN" alt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a:effectLst/>
                        </a:rPr>
                        <a:t>factor </a:t>
                      </a:r>
                      <a:r>
                        <a:rPr lang="zh-CN" altLang="zh-CN" sz="1400" b="1" kern="100" dirty="0">
                          <a:effectLst/>
                        </a:rPr>
                        <a:t>→</a:t>
                      </a:r>
                      <a:r>
                        <a:rPr lang="en-US" altLang="zh-CN" sz="1400" b="1" kern="100" dirty="0">
                          <a:effectLst/>
                        </a:rPr>
                        <a:t>(exp)</a:t>
                      </a: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zh-CN" sz="1400" b="1" kern="100" dirty="0">
                          <a:effectLst/>
                        </a:rPr>
                        <a:t>factor </a:t>
                      </a:r>
                      <a:r>
                        <a:rPr lang="zh-CN" altLang="zh-CN" sz="1400" b="1" kern="100" dirty="0">
                          <a:effectLst/>
                        </a:rPr>
                        <a:t>→</a:t>
                      </a:r>
                      <a:r>
                        <a:rPr lang="en-US" altLang="zh-CN" sz="1400" b="1" kern="100" dirty="0">
                          <a:effectLst/>
                        </a:rPr>
                        <a:t> number</a:t>
                      </a:r>
                      <a:r>
                        <a:rPr lang="en-US" sz="1400" b="1" kern="100" dirty="0">
                          <a:effectLst/>
                        </a:rPr>
                        <a:t> </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lnSpc>
                          <a:spcPts val="1200"/>
                        </a:lnSpc>
                        <a:spcAft>
                          <a:spcPts val="0"/>
                        </a:spcAft>
                      </a:pP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631213195"/>
                  </a:ext>
                </a:extLst>
              </a:tr>
            </a:tbl>
          </a:graphicData>
        </a:graphic>
      </p:graphicFrame>
      <p:sp>
        <p:nvSpPr>
          <p:cNvPr id="5" name="矩形: 圆角 4">
            <a:extLst>
              <a:ext uri="{FF2B5EF4-FFF2-40B4-BE49-F238E27FC236}">
                <a16:creationId xmlns:a16="http://schemas.microsoft.com/office/drawing/2014/main" id="{18D99B29-C5B5-480D-AEA3-508E6837BC2C}"/>
              </a:ext>
            </a:extLst>
          </p:cNvPr>
          <p:cNvSpPr/>
          <p:nvPr/>
        </p:nvSpPr>
        <p:spPr bwMode="auto">
          <a:xfrm>
            <a:off x="1631197" y="3253833"/>
            <a:ext cx="2191853"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矩形: 圆角 5">
            <a:extLst>
              <a:ext uri="{FF2B5EF4-FFF2-40B4-BE49-F238E27FC236}">
                <a16:creationId xmlns:a16="http://schemas.microsoft.com/office/drawing/2014/main" id="{4B031E73-39A8-4F89-87C7-C019F9EB7164}"/>
              </a:ext>
            </a:extLst>
          </p:cNvPr>
          <p:cNvSpPr/>
          <p:nvPr/>
        </p:nvSpPr>
        <p:spPr bwMode="auto">
          <a:xfrm>
            <a:off x="4151784" y="3265719"/>
            <a:ext cx="2360457"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7" name="矩形: 圆角 6">
            <a:extLst>
              <a:ext uri="{FF2B5EF4-FFF2-40B4-BE49-F238E27FC236}">
                <a16:creationId xmlns:a16="http://schemas.microsoft.com/office/drawing/2014/main" id="{37EE39DB-D082-4DAD-A256-4A2B72379870}"/>
              </a:ext>
            </a:extLst>
          </p:cNvPr>
          <p:cNvSpPr/>
          <p:nvPr/>
        </p:nvSpPr>
        <p:spPr bwMode="auto">
          <a:xfrm>
            <a:off x="7460639" y="4221088"/>
            <a:ext cx="1011625"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2D32F15C-829C-472D-AC61-647E85BC526B}"/>
              </a:ext>
            </a:extLst>
          </p:cNvPr>
          <p:cNvSpPr/>
          <p:nvPr/>
        </p:nvSpPr>
        <p:spPr bwMode="auto">
          <a:xfrm>
            <a:off x="4151784" y="3661763"/>
            <a:ext cx="1673505"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F1080236-00B3-482B-B69C-BCC4652B210D}"/>
              </a:ext>
            </a:extLst>
          </p:cNvPr>
          <p:cNvSpPr/>
          <p:nvPr/>
        </p:nvSpPr>
        <p:spPr bwMode="auto">
          <a:xfrm>
            <a:off x="1631197" y="3687167"/>
            <a:ext cx="1673505"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A1270668-A97D-4D93-84B1-BC876C737B4C}"/>
              </a:ext>
            </a:extLst>
          </p:cNvPr>
          <p:cNvSpPr/>
          <p:nvPr/>
        </p:nvSpPr>
        <p:spPr bwMode="auto">
          <a:xfrm>
            <a:off x="8612767" y="4221088"/>
            <a:ext cx="1011625"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34BE42FC-5611-4BF7-9CC7-C916ADD947D6}"/>
              </a:ext>
            </a:extLst>
          </p:cNvPr>
          <p:cNvSpPr/>
          <p:nvPr/>
        </p:nvSpPr>
        <p:spPr bwMode="auto">
          <a:xfrm>
            <a:off x="1631197" y="4869160"/>
            <a:ext cx="2304563"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AC725ECD-63FD-4C55-8FE1-203F49DC4D4D}"/>
              </a:ext>
            </a:extLst>
          </p:cNvPr>
          <p:cNvSpPr/>
          <p:nvPr/>
        </p:nvSpPr>
        <p:spPr bwMode="auto">
          <a:xfrm>
            <a:off x="4151784" y="4869160"/>
            <a:ext cx="2689192"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6" name="矩形: 圆角 15">
            <a:extLst>
              <a:ext uri="{FF2B5EF4-FFF2-40B4-BE49-F238E27FC236}">
                <a16:creationId xmlns:a16="http://schemas.microsoft.com/office/drawing/2014/main" id="{A966500F-7467-4D32-B729-35D51BD07555}"/>
              </a:ext>
            </a:extLst>
          </p:cNvPr>
          <p:cNvSpPr/>
          <p:nvPr/>
        </p:nvSpPr>
        <p:spPr bwMode="auto">
          <a:xfrm>
            <a:off x="1631197" y="5302494"/>
            <a:ext cx="2304563"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7" name="矩形: 圆角 16">
            <a:extLst>
              <a:ext uri="{FF2B5EF4-FFF2-40B4-BE49-F238E27FC236}">
                <a16:creationId xmlns:a16="http://schemas.microsoft.com/office/drawing/2014/main" id="{8E36709B-0667-4601-9959-366A094538C5}"/>
              </a:ext>
            </a:extLst>
          </p:cNvPr>
          <p:cNvSpPr/>
          <p:nvPr/>
        </p:nvSpPr>
        <p:spPr bwMode="auto">
          <a:xfrm>
            <a:off x="4151784" y="5302494"/>
            <a:ext cx="2520587"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8" name="矩形: 圆角 17">
            <a:extLst>
              <a:ext uri="{FF2B5EF4-FFF2-40B4-BE49-F238E27FC236}">
                <a16:creationId xmlns:a16="http://schemas.microsoft.com/office/drawing/2014/main" id="{0DD257AF-AA00-4500-8CE5-D62D081A567E}"/>
              </a:ext>
            </a:extLst>
          </p:cNvPr>
          <p:cNvSpPr/>
          <p:nvPr/>
        </p:nvSpPr>
        <p:spPr bwMode="auto">
          <a:xfrm>
            <a:off x="9761075" y="5877272"/>
            <a:ext cx="1087453"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9" name="矩形: 圆角 18">
            <a:extLst>
              <a:ext uri="{FF2B5EF4-FFF2-40B4-BE49-F238E27FC236}">
                <a16:creationId xmlns:a16="http://schemas.microsoft.com/office/drawing/2014/main" id="{8D5BB19B-3B2B-4915-8322-F8128218300E}"/>
              </a:ext>
            </a:extLst>
          </p:cNvPr>
          <p:cNvSpPr/>
          <p:nvPr/>
        </p:nvSpPr>
        <p:spPr bwMode="auto">
          <a:xfrm>
            <a:off x="1631197" y="6280741"/>
            <a:ext cx="2304563"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0" name="矩形: 圆角 19">
            <a:extLst>
              <a:ext uri="{FF2B5EF4-FFF2-40B4-BE49-F238E27FC236}">
                <a16:creationId xmlns:a16="http://schemas.microsoft.com/office/drawing/2014/main" id="{E5C61B98-EDBA-47C0-BAC6-E2F336E3A3D0}"/>
              </a:ext>
            </a:extLst>
          </p:cNvPr>
          <p:cNvSpPr/>
          <p:nvPr/>
        </p:nvSpPr>
        <p:spPr bwMode="auto">
          <a:xfrm>
            <a:off x="4151784" y="6292581"/>
            <a:ext cx="2520587"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1" name="Rectangle 3">
            <a:extLst>
              <a:ext uri="{FF2B5EF4-FFF2-40B4-BE49-F238E27FC236}">
                <a16:creationId xmlns:a16="http://schemas.microsoft.com/office/drawing/2014/main" id="{7D8B0044-CE3F-4E43-AB5F-088292650E8C}"/>
              </a:ext>
            </a:extLst>
          </p:cNvPr>
          <p:cNvSpPr txBox="1">
            <a:spLocks noChangeArrowheads="1"/>
          </p:cNvSpPr>
          <p:nvPr/>
        </p:nvSpPr>
        <p:spPr bwMode="auto">
          <a:xfrm>
            <a:off x="1847529" y="81541"/>
            <a:ext cx="3602633" cy="256490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gn="just">
              <a:spcBef>
                <a:spcPts val="0"/>
              </a:spcBef>
              <a:spcAft>
                <a:spcPts val="0"/>
              </a:spcAft>
              <a:buNone/>
            </a:pPr>
            <a:r>
              <a:rPr lang="en-US" altLang="zh-CN" sz="1800" kern="100" dirty="0"/>
              <a:t>exp</a:t>
            </a:r>
            <a:r>
              <a:rPr lang="zh-CN" altLang="zh-CN" sz="1800" kern="100" dirty="0"/>
              <a:t>→</a:t>
            </a:r>
            <a:r>
              <a:rPr lang="en-US" altLang="zh-CN" sz="1800" kern="100" dirty="0"/>
              <a:t>exp </a:t>
            </a:r>
            <a:r>
              <a:rPr lang="en-US" altLang="zh-CN" sz="1800" kern="100" dirty="0" err="1"/>
              <a:t>addop</a:t>
            </a:r>
            <a:r>
              <a:rPr lang="en-US" altLang="zh-CN" sz="1800" kern="100" dirty="0"/>
              <a:t> term</a:t>
            </a:r>
          </a:p>
          <a:p>
            <a:pPr marL="0" indent="0" algn="just">
              <a:spcBef>
                <a:spcPts val="0"/>
              </a:spcBef>
              <a:spcAft>
                <a:spcPts val="0"/>
              </a:spcAft>
              <a:buNone/>
            </a:pPr>
            <a:r>
              <a:rPr lang="en-US" altLang="zh-CN" sz="1800" kern="100" dirty="0"/>
              <a:t>exp </a:t>
            </a:r>
            <a:r>
              <a:rPr lang="zh-CN" altLang="zh-CN" sz="1800" kern="100" dirty="0"/>
              <a:t>→</a:t>
            </a:r>
            <a:r>
              <a:rPr lang="en-US" altLang="zh-CN" sz="1800" kern="100" dirty="0"/>
              <a:t>term</a:t>
            </a:r>
          </a:p>
          <a:p>
            <a:pPr marL="0" indent="0" algn="just">
              <a:spcBef>
                <a:spcPts val="0"/>
              </a:spcBef>
              <a:spcAft>
                <a:spcPts val="0"/>
              </a:spcAft>
              <a:buNone/>
            </a:pPr>
            <a:r>
              <a:rPr lang="en-US" altLang="zh-CN" sz="1800" kern="100" dirty="0" err="1"/>
              <a:t>addop</a:t>
            </a:r>
            <a:r>
              <a:rPr lang="zh-CN" altLang="zh-CN" sz="1800" kern="100" dirty="0"/>
              <a:t>→</a:t>
            </a:r>
            <a:r>
              <a:rPr lang="en-US" altLang="zh-CN" sz="1800" kern="100" dirty="0"/>
              <a:t>+      </a:t>
            </a:r>
          </a:p>
          <a:p>
            <a:pPr marL="0" indent="0" algn="just">
              <a:spcBef>
                <a:spcPts val="0"/>
              </a:spcBef>
              <a:spcAft>
                <a:spcPts val="0"/>
              </a:spcAft>
              <a:buNone/>
            </a:pPr>
            <a:r>
              <a:rPr lang="en-US" altLang="zh-CN" sz="1800" kern="100" dirty="0" err="1"/>
              <a:t>addop</a:t>
            </a:r>
            <a:r>
              <a:rPr lang="zh-CN" altLang="zh-CN" sz="1800" kern="100" dirty="0"/>
              <a:t>→</a:t>
            </a:r>
            <a:r>
              <a:rPr lang="en-US" altLang="zh-CN" sz="1800" kern="100" dirty="0"/>
              <a:t>-</a:t>
            </a:r>
          </a:p>
          <a:p>
            <a:pPr marL="0" indent="0" algn="just">
              <a:spcBef>
                <a:spcPts val="0"/>
              </a:spcBef>
              <a:spcAft>
                <a:spcPts val="0"/>
              </a:spcAft>
              <a:buNone/>
            </a:pPr>
            <a:r>
              <a:rPr lang="en-US" altLang="zh-CN" sz="1800" kern="100" dirty="0"/>
              <a:t>term</a:t>
            </a:r>
            <a:r>
              <a:rPr lang="zh-CN" altLang="zh-CN" sz="1800" kern="100" dirty="0"/>
              <a:t>→</a:t>
            </a:r>
            <a:r>
              <a:rPr lang="en-US" altLang="zh-CN" sz="1800" kern="100" dirty="0"/>
              <a:t>term </a:t>
            </a:r>
            <a:r>
              <a:rPr lang="en-US" altLang="zh-CN" sz="1800" kern="100" dirty="0" err="1"/>
              <a:t>mulop</a:t>
            </a:r>
            <a:r>
              <a:rPr lang="en-US" altLang="zh-CN" sz="1800" kern="100" dirty="0"/>
              <a:t> factor</a:t>
            </a:r>
          </a:p>
          <a:p>
            <a:pPr marL="0" indent="0" algn="just">
              <a:spcBef>
                <a:spcPts val="0"/>
              </a:spcBef>
              <a:spcAft>
                <a:spcPts val="0"/>
              </a:spcAft>
              <a:buNone/>
            </a:pPr>
            <a:r>
              <a:rPr lang="en-US" altLang="zh-CN" sz="1800" kern="100" dirty="0"/>
              <a:t>term </a:t>
            </a:r>
            <a:r>
              <a:rPr lang="zh-CN" altLang="zh-CN" sz="1800" kern="100" dirty="0"/>
              <a:t>→</a:t>
            </a:r>
            <a:r>
              <a:rPr lang="en-US" altLang="zh-CN" sz="1800" kern="100" dirty="0"/>
              <a:t> factor</a:t>
            </a:r>
          </a:p>
          <a:p>
            <a:pPr marL="0" indent="0" algn="just">
              <a:spcBef>
                <a:spcPts val="0"/>
              </a:spcBef>
              <a:spcAft>
                <a:spcPts val="0"/>
              </a:spcAft>
              <a:buNone/>
            </a:pPr>
            <a:r>
              <a:rPr lang="en-US" altLang="zh-CN" sz="1800" kern="100" dirty="0" err="1"/>
              <a:t>mulop</a:t>
            </a:r>
            <a:r>
              <a:rPr lang="en-US" altLang="zh-CN" sz="1800" kern="100" dirty="0"/>
              <a:t> </a:t>
            </a:r>
            <a:r>
              <a:rPr lang="zh-CN" altLang="zh-CN" sz="1800" kern="100" dirty="0"/>
              <a:t>→</a:t>
            </a:r>
            <a:r>
              <a:rPr lang="en-US" altLang="zh-CN" sz="1800" kern="100" dirty="0"/>
              <a:t>*</a:t>
            </a:r>
            <a:endParaRPr lang="zh-CN" altLang="zh-CN" sz="1800" kern="100" dirty="0">
              <a:latin typeface="Times New Roman" panose="02020603050405020304" pitchFamily="18" charset="0"/>
              <a:ea typeface="宋体" panose="02010600030101010101" pitchFamily="2" charset="-122"/>
            </a:endParaRPr>
          </a:p>
          <a:p>
            <a:pPr marL="0" indent="0" algn="just">
              <a:spcBef>
                <a:spcPts val="0"/>
              </a:spcBef>
              <a:spcAft>
                <a:spcPts val="0"/>
              </a:spcAft>
              <a:buNone/>
            </a:pPr>
            <a:r>
              <a:rPr lang="en-US" altLang="zh-CN" sz="1800" kern="100" dirty="0"/>
              <a:t>factor </a:t>
            </a:r>
            <a:r>
              <a:rPr lang="zh-CN" altLang="zh-CN" sz="1800" kern="100" dirty="0"/>
              <a:t>→</a:t>
            </a:r>
            <a:r>
              <a:rPr lang="en-US" altLang="zh-CN" sz="1800" kern="100" dirty="0"/>
              <a:t>(expr) </a:t>
            </a:r>
          </a:p>
          <a:p>
            <a:pPr marL="0" indent="0" algn="just">
              <a:spcBef>
                <a:spcPts val="0"/>
              </a:spcBef>
              <a:spcAft>
                <a:spcPts val="0"/>
              </a:spcAft>
              <a:buNone/>
            </a:pPr>
            <a:r>
              <a:rPr lang="en-US" altLang="zh-CN" sz="1800" kern="100" dirty="0"/>
              <a:t>factor </a:t>
            </a:r>
            <a:r>
              <a:rPr lang="zh-CN" altLang="zh-CN" sz="1800" kern="100" dirty="0"/>
              <a:t>→ </a:t>
            </a:r>
            <a:r>
              <a:rPr lang="en-US" altLang="zh-CN" sz="1800" kern="100" dirty="0"/>
              <a:t>number</a:t>
            </a:r>
            <a:endParaRPr lang="zh-CN" altLang="zh-CN" sz="1800" kern="100" dirty="0">
              <a:latin typeface="Times New Roman" panose="02020603050405020304" pitchFamily="18" charset="0"/>
              <a:ea typeface="宋体" panose="02010600030101010101" pitchFamily="2" charset="-122"/>
            </a:endParaRPr>
          </a:p>
          <a:p>
            <a:pPr marL="0" indent="0" algn="just">
              <a:spcBef>
                <a:spcPts val="0"/>
              </a:spcBef>
              <a:spcAft>
                <a:spcPts val="0"/>
              </a:spcAft>
              <a:buNone/>
            </a:pPr>
            <a:endParaRPr lang="zh-CN" altLang="zh-CN" sz="1800" kern="100" dirty="0"/>
          </a:p>
          <a:p>
            <a:pPr marL="0" indent="0" algn="just">
              <a:spcBef>
                <a:spcPts val="0"/>
              </a:spcBef>
              <a:spcAft>
                <a:spcPts val="0"/>
              </a:spcAft>
              <a:buNone/>
            </a:pPr>
            <a:endParaRPr lang="zh-CN" altLang="zh-CN" sz="1800" kern="100" dirty="0">
              <a:latin typeface="Times New Roman" panose="02020603050405020304" pitchFamily="18" charset="0"/>
              <a:ea typeface="宋体" panose="02010600030101010101" pitchFamily="2" charset="-122"/>
            </a:endParaRPr>
          </a:p>
          <a:p>
            <a:pPr marL="0" indent="0" algn="just">
              <a:spcBef>
                <a:spcPts val="0"/>
              </a:spcBef>
              <a:spcAft>
                <a:spcPts val="0"/>
              </a:spcAft>
              <a:buNone/>
            </a:pPr>
            <a:endParaRPr lang="en-US" altLang="zh-CN" sz="1800" kern="100" dirty="0"/>
          </a:p>
        </p:txBody>
      </p:sp>
      <p:graphicFrame>
        <p:nvGraphicFramePr>
          <p:cNvPr id="22" name="表格 3">
            <a:extLst>
              <a:ext uri="{FF2B5EF4-FFF2-40B4-BE49-F238E27FC236}">
                <a16:creationId xmlns:a16="http://schemas.microsoft.com/office/drawing/2014/main" id="{9C561821-45A1-4587-8284-0C4F65EE457B}"/>
              </a:ext>
            </a:extLst>
          </p:cNvPr>
          <p:cNvGraphicFramePr>
            <a:graphicFrameLocks noGrp="1"/>
          </p:cNvGraphicFramePr>
          <p:nvPr>
            <p:extLst>
              <p:ext uri="{D42A27DB-BD31-4B8C-83A1-F6EECF244321}">
                <p14:modId xmlns:p14="http://schemas.microsoft.com/office/powerpoint/2010/main" val="3627755146"/>
              </p:ext>
            </p:extLst>
          </p:nvPr>
        </p:nvGraphicFramePr>
        <p:xfrm>
          <a:off x="5663952" y="81540"/>
          <a:ext cx="4545868" cy="2564904"/>
        </p:xfrm>
        <a:graphic>
          <a:graphicData uri="http://schemas.openxmlformats.org/drawingml/2006/table">
            <a:tbl>
              <a:tblPr firstRow="1" bandRow="1">
                <a:tableStyleId>{5940675A-B579-460E-94D1-54222C63F5DA}</a:tableStyleId>
              </a:tblPr>
              <a:tblGrid>
                <a:gridCol w="1773559">
                  <a:extLst>
                    <a:ext uri="{9D8B030D-6E8A-4147-A177-3AD203B41FA5}">
                      <a16:colId xmlns:a16="http://schemas.microsoft.com/office/drawing/2014/main" val="3186338400"/>
                    </a:ext>
                  </a:extLst>
                </a:gridCol>
                <a:gridCol w="1584176">
                  <a:extLst>
                    <a:ext uri="{9D8B030D-6E8A-4147-A177-3AD203B41FA5}">
                      <a16:colId xmlns:a16="http://schemas.microsoft.com/office/drawing/2014/main" val="46470136"/>
                    </a:ext>
                  </a:extLst>
                </a:gridCol>
                <a:gridCol w="1188133">
                  <a:extLst>
                    <a:ext uri="{9D8B030D-6E8A-4147-A177-3AD203B41FA5}">
                      <a16:colId xmlns:a16="http://schemas.microsoft.com/office/drawing/2014/main" val="2756075955"/>
                    </a:ext>
                  </a:extLst>
                </a:gridCol>
              </a:tblGrid>
              <a:tr h="42748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27484">
                <a:tc>
                  <a:txBody>
                    <a:bodyPr/>
                    <a:lstStyle/>
                    <a:p>
                      <a:r>
                        <a:rPr lang="en-US" altLang="zh-CN" dirty="0"/>
                        <a:t>exp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(,number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 )</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27484">
                <a:tc>
                  <a:txBody>
                    <a:bodyPr/>
                    <a:lstStyle/>
                    <a:p>
                      <a:r>
                        <a:rPr lang="en-US" altLang="zh-CN" dirty="0"/>
                        <a:t>term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(,number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cs typeface="Arial" panose="020B0604020202020204" pitchFamily="34" charset="0"/>
                        </a:rPr>
                        <a:t>$,+,-, *,)</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27484">
                <a:tc>
                  <a:txBody>
                    <a:bodyPr/>
                    <a:lstStyle/>
                    <a:p>
                      <a:r>
                        <a:rPr lang="en-US" altLang="zh-CN" dirty="0"/>
                        <a:t>factor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(,number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Arial" panose="020B0604020202020204" pitchFamily="34" charset="0"/>
                          <a:cs typeface="Arial" panose="020B0604020202020204" pitchFamily="34" charset="0"/>
                        </a:rPr>
                        <a:t>$,+,-, *,)</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27484">
                <a:tc>
                  <a:txBody>
                    <a:bodyPr/>
                    <a:lstStyle/>
                    <a:p>
                      <a:r>
                        <a:rPr lang="en-US" altLang="zh-CN" dirty="0" err="1"/>
                        <a:t>addop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(,number</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r h="427484">
                <a:tc>
                  <a:txBody>
                    <a:bodyPr/>
                    <a:lstStyle/>
                    <a:p>
                      <a:r>
                        <a:rPr lang="en-US" altLang="zh-CN" dirty="0" err="1"/>
                        <a:t>mulop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dirty="0">
                          <a:latin typeface="Arial" panose="020B0604020202020204" pitchFamily="34" charset="0"/>
                          <a:cs typeface="Arial" panose="020B0604020202020204" pitchFamily="34" charset="0"/>
                        </a:rPr>
                        <a:t>(,number</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113916"/>
                  </a:ext>
                </a:extLst>
              </a:tr>
            </a:tbl>
          </a:graphicData>
        </a:graphic>
      </p:graphicFrame>
    </p:spTree>
    <p:extLst>
      <p:ext uri="{BB962C8B-B14F-4D97-AF65-F5344CB8AC3E}">
        <p14:creationId xmlns:p14="http://schemas.microsoft.com/office/powerpoint/2010/main" val="12213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1"/>
                                        </p:tgtEl>
                                        <p:attrNameLst>
                                          <p:attrName>ppt_x</p:attrName>
                                        </p:attrNameLst>
                                      </p:cBhvr>
                                      <p:tavLst>
                                        <p:tav tm="0">
                                          <p:val>
                                            <p:strVal val="ppt_x"/>
                                          </p:val>
                                        </p:tav>
                                        <p:tav tm="100000">
                                          <p:val>
                                            <p:strVal val="ppt_x"/>
                                          </p:val>
                                        </p:tav>
                                      </p:tavLst>
                                    </p:anim>
                                    <p:anim calcmode="lin" valueType="num">
                                      <p:cBhvr additive="base">
                                        <p:cTn id="37" dur="500"/>
                                        <p:tgtEl>
                                          <p:spTgt spid="11"/>
                                        </p:tgtEl>
                                        <p:attrNameLst>
                                          <p:attrName>ppt_y</p:attrName>
                                        </p:attrNameLst>
                                      </p:cBhvr>
                                      <p:tavLst>
                                        <p:tav tm="0">
                                          <p:val>
                                            <p:strVal val="ppt_y"/>
                                          </p:val>
                                        </p:tav>
                                        <p:tav tm="100000">
                                          <p:val>
                                            <p:strVal val="1+ppt_h/2"/>
                                          </p:val>
                                        </p:tav>
                                      </p:tavLst>
                                    </p:anim>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7"/>
                                        </p:tgtEl>
                                        <p:attrNameLst>
                                          <p:attrName>ppt_x</p:attrName>
                                        </p:attrNameLst>
                                      </p:cBhvr>
                                      <p:tavLst>
                                        <p:tav tm="0">
                                          <p:val>
                                            <p:strVal val="ppt_x"/>
                                          </p:val>
                                        </p:tav>
                                        <p:tav tm="100000">
                                          <p:val>
                                            <p:strVal val="ppt_x"/>
                                          </p:val>
                                        </p:tav>
                                      </p:tavLst>
                                    </p:anim>
                                    <p:anim calcmode="lin" valueType="num">
                                      <p:cBhvr additive="base">
                                        <p:cTn id="61" dur="500"/>
                                        <p:tgtEl>
                                          <p:spTgt spid="17"/>
                                        </p:tgtEl>
                                        <p:attrNameLst>
                                          <p:attrName>ppt_y</p:attrName>
                                        </p:attrNameLst>
                                      </p:cBhvr>
                                      <p:tavLst>
                                        <p:tav tm="0">
                                          <p:val>
                                            <p:strVal val="ppt_y"/>
                                          </p:val>
                                        </p:tav>
                                        <p:tav tm="100000">
                                          <p:val>
                                            <p:strVal val="1+ppt_h/2"/>
                                          </p:val>
                                        </p:tav>
                                      </p:tavLst>
                                    </p:anim>
                                    <p:set>
                                      <p:cBhvr>
                                        <p:cTn id="62" dur="1" fill="hold">
                                          <p:stCondLst>
                                            <p:cond delay="499"/>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8"/>
                                        </p:tgtEl>
                                        <p:attrNameLst>
                                          <p:attrName>ppt_x</p:attrName>
                                        </p:attrNameLst>
                                      </p:cBhvr>
                                      <p:tavLst>
                                        <p:tav tm="0">
                                          <p:val>
                                            <p:strVal val="ppt_x"/>
                                          </p:val>
                                        </p:tav>
                                        <p:tav tm="100000">
                                          <p:val>
                                            <p:strVal val="ppt_x"/>
                                          </p:val>
                                        </p:tav>
                                      </p:tavLst>
                                    </p:anim>
                                    <p:anim calcmode="lin" valueType="num">
                                      <p:cBhvr additive="base">
                                        <p:cTn id="67" dur="500"/>
                                        <p:tgtEl>
                                          <p:spTgt spid="18"/>
                                        </p:tgtEl>
                                        <p:attrNameLst>
                                          <p:attrName>ppt_y</p:attrName>
                                        </p:attrNameLst>
                                      </p:cBhvr>
                                      <p:tavLst>
                                        <p:tav tm="0">
                                          <p:val>
                                            <p:strVal val="ppt_y"/>
                                          </p:val>
                                        </p:tav>
                                        <p:tav tm="100000">
                                          <p:val>
                                            <p:strVal val="1+ppt_h/2"/>
                                          </p:val>
                                        </p:tav>
                                      </p:tavLst>
                                    </p:anim>
                                    <p:set>
                                      <p:cBhvr>
                                        <p:cTn id="68" dur="1" fill="hold">
                                          <p:stCondLst>
                                            <p:cond delay="4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9"/>
                                        </p:tgtEl>
                                        <p:attrNameLst>
                                          <p:attrName>ppt_x</p:attrName>
                                        </p:attrNameLst>
                                      </p:cBhvr>
                                      <p:tavLst>
                                        <p:tav tm="0">
                                          <p:val>
                                            <p:strVal val="ppt_x"/>
                                          </p:val>
                                        </p:tav>
                                        <p:tav tm="100000">
                                          <p:val>
                                            <p:strVal val="ppt_x"/>
                                          </p:val>
                                        </p:tav>
                                      </p:tavLst>
                                    </p:anim>
                                    <p:anim calcmode="lin" valueType="num">
                                      <p:cBhvr additive="base">
                                        <p:cTn id="73" dur="500"/>
                                        <p:tgtEl>
                                          <p:spTgt spid="19"/>
                                        </p:tgtEl>
                                        <p:attrNameLst>
                                          <p:attrName>ppt_y</p:attrName>
                                        </p:attrNameLst>
                                      </p:cBhvr>
                                      <p:tavLst>
                                        <p:tav tm="0">
                                          <p:val>
                                            <p:strVal val="ppt_y"/>
                                          </p:val>
                                        </p:tav>
                                        <p:tav tm="100000">
                                          <p:val>
                                            <p:strVal val="1+ppt_h/2"/>
                                          </p:val>
                                        </p:tav>
                                      </p:tavLst>
                                    </p:anim>
                                    <p:set>
                                      <p:cBhvr>
                                        <p:cTn id="74" dur="1" fill="hold">
                                          <p:stCondLst>
                                            <p:cond delay="499"/>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20"/>
                                        </p:tgtEl>
                                        <p:attrNameLst>
                                          <p:attrName>ppt_x</p:attrName>
                                        </p:attrNameLst>
                                      </p:cBhvr>
                                      <p:tavLst>
                                        <p:tav tm="0">
                                          <p:val>
                                            <p:strVal val="ppt_x"/>
                                          </p:val>
                                        </p:tav>
                                        <p:tav tm="100000">
                                          <p:val>
                                            <p:strVal val="ppt_x"/>
                                          </p:val>
                                        </p:tav>
                                      </p:tavLst>
                                    </p:anim>
                                    <p:anim calcmode="lin" valueType="num">
                                      <p:cBhvr additive="base">
                                        <p:cTn id="79" dur="500"/>
                                        <p:tgtEl>
                                          <p:spTgt spid="20"/>
                                        </p:tgtEl>
                                        <p:attrNameLst>
                                          <p:attrName>ppt_y</p:attrName>
                                        </p:attrNameLst>
                                      </p:cBhvr>
                                      <p:tavLst>
                                        <p:tav tm="0">
                                          <p:val>
                                            <p:strVal val="ppt_y"/>
                                          </p:val>
                                        </p:tav>
                                        <p:tav tm="100000">
                                          <p:val>
                                            <p:strVal val="1+ppt_h/2"/>
                                          </p:val>
                                        </p:tav>
                                      </p:tavLst>
                                    </p:anim>
                                    <p:set>
                                      <p:cBhvr>
                                        <p:cTn id="8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379E1EA3-EB94-4B2C-BC2A-7C1E160B119F}"/>
              </a:ext>
            </a:extLst>
          </p:cNvPr>
          <p:cNvSpPr txBox="1">
            <a:spLocks noChangeArrowheads="1"/>
          </p:cNvSpPr>
          <p:nvPr/>
        </p:nvSpPr>
        <p:spPr bwMode="auto">
          <a:xfrm>
            <a:off x="1619506" y="116632"/>
            <a:ext cx="4032448" cy="201622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tabLst>
                <a:tab pos="1158875" algn="l"/>
              </a:tabLst>
            </a:pPr>
            <a:r>
              <a:rPr lang="en-US" altLang="zh-CN" sz="1600" dirty="0">
                <a:latin typeface="Arial" panose="020B0604020202020204" pitchFamily="34" charset="0"/>
                <a:cs typeface="Arial" panose="020B0604020202020204" pitchFamily="34" charset="0"/>
              </a:rPr>
              <a:t>(1) statement → if-</a:t>
            </a:r>
            <a:r>
              <a:rPr lang="en-US" altLang="zh-CN" sz="1600" dirty="0" err="1">
                <a:latin typeface="Arial" panose="020B0604020202020204" pitchFamily="34" charset="0"/>
                <a:cs typeface="Arial" panose="020B0604020202020204" pitchFamily="34" charset="0"/>
              </a:rPr>
              <a:t>stmt</a:t>
            </a:r>
            <a:endParaRPr lang="en-US" altLang="zh-CN" sz="1600" dirty="0">
              <a:latin typeface="Arial" panose="020B0604020202020204" pitchFamily="34" charset="0"/>
              <a:cs typeface="Arial" panose="020B0604020202020204" pitchFamily="34" charset="0"/>
            </a:endParaRPr>
          </a:p>
          <a:p>
            <a:pPr>
              <a:buNone/>
              <a:tabLst>
                <a:tab pos="1158875" algn="l"/>
              </a:tabLst>
            </a:pPr>
            <a:r>
              <a:rPr lang="en-US" altLang="zh-CN" sz="1600" dirty="0">
                <a:latin typeface="Arial" panose="020B0604020202020204" pitchFamily="34" charset="0"/>
                <a:cs typeface="Arial" panose="020B0604020202020204" pitchFamily="34" charset="0"/>
              </a:rPr>
              <a:t>(2) statement → other</a:t>
            </a:r>
          </a:p>
          <a:p>
            <a:pPr>
              <a:buNone/>
              <a:tabLst>
                <a:tab pos="1158875" algn="l"/>
              </a:tabLst>
            </a:pPr>
            <a:r>
              <a:rPr lang="en-US" altLang="zh-CN" sz="1600" dirty="0">
                <a:latin typeface="Arial" panose="020B0604020202020204" pitchFamily="34" charset="0"/>
                <a:cs typeface="Arial" panose="020B0604020202020204" pitchFamily="34" charset="0"/>
              </a:rPr>
              <a:t>(3) if-</a:t>
            </a:r>
            <a:r>
              <a:rPr lang="en-US" altLang="zh-CN" sz="1600" dirty="0" err="1">
                <a:latin typeface="Arial" panose="020B0604020202020204" pitchFamily="34" charset="0"/>
                <a:cs typeface="Arial" panose="020B0604020202020204" pitchFamily="34" charset="0"/>
              </a:rPr>
              <a:t>stmt</a:t>
            </a:r>
            <a:r>
              <a:rPr lang="en-US" altLang="zh-CN" sz="1600" dirty="0">
                <a:latin typeface="Arial" panose="020B0604020202020204" pitchFamily="34" charset="0"/>
                <a:cs typeface="Arial" panose="020B0604020202020204" pitchFamily="34" charset="0"/>
              </a:rPr>
              <a:t> → if (exp) statement else-part</a:t>
            </a:r>
          </a:p>
          <a:p>
            <a:pPr>
              <a:buNone/>
              <a:tabLst>
                <a:tab pos="1158875" algn="l"/>
              </a:tabLst>
            </a:pPr>
            <a:r>
              <a:rPr lang="en-US" altLang="zh-CN" sz="1600" dirty="0">
                <a:latin typeface="Arial" panose="020B0604020202020204" pitchFamily="34" charset="0"/>
                <a:cs typeface="Arial" panose="020B0604020202020204" pitchFamily="34" charset="0"/>
              </a:rPr>
              <a:t>(4) else-part → else statement</a:t>
            </a:r>
          </a:p>
          <a:p>
            <a:pPr>
              <a:buNone/>
              <a:tabLst>
                <a:tab pos="1158875" algn="l"/>
              </a:tabLst>
            </a:pPr>
            <a:r>
              <a:rPr lang="en-US" altLang="zh-CN" sz="1600" dirty="0">
                <a:latin typeface="Arial" panose="020B0604020202020204" pitchFamily="34" charset="0"/>
                <a:cs typeface="Arial" panose="020B0604020202020204" pitchFamily="34" charset="0"/>
              </a:rPr>
              <a:t>(5) else-part →ε</a:t>
            </a:r>
          </a:p>
          <a:p>
            <a:pPr>
              <a:buNone/>
              <a:tabLst>
                <a:tab pos="1158875" algn="l"/>
              </a:tabLst>
            </a:pPr>
            <a:r>
              <a:rPr lang="en-US" altLang="zh-CN" sz="1600" dirty="0">
                <a:latin typeface="Arial" panose="020B0604020202020204" pitchFamily="34" charset="0"/>
                <a:cs typeface="Arial" panose="020B0604020202020204" pitchFamily="34" charset="0"/>
              </a:rPr>
              <a:t>(6) exp → 0 </a:t>
            </a:r>
          </a:p>
          <a:p>
            <a:pPr>
              <a:buNone/>
              <a:tabLst>
                <a:tab pos="1158875" algn="l"/>
              </a:tabLst>
            </a:pPr>
            <a:r>
              <a:rPr lang="en-US" altLang="zh-CN" sz="1600" dirty="0">
                <a:latin typeface="Arial" panose="020B0604020202020204" pitchFamily="34" charset="0"/>
                <a:cs typeface="Arial" panose="020B0604020202020204" pitchFamily="34" charset="0"/>
              </a:rPr>
              <a:t>(7) exp → 1</a:t>
            </a:r>
            <a:endParaRPr lang="zh-CN" altLang="en-US" sz="1600" i="1" kern="0"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6549BD5B-7CE2-42F9-A50D-3BB952768A62}"/>
              </a:ext>
            </a:extLst>
          </p:cNvPr>
          <p:cNvGraphicFramePr>
            <a:graphicFrameLocks noGrp="1"/>
          </p:cNvGraphicFramePr>
          <p:nvPr>
            <p:extLst>
              <p:ext uri="{D42A27DB-BD31-4B8C-83A1-F6EECF244321}">
                <p14:modId xmlns:p14="http://schemas.microsoft.com/office/powerpoint/2010/main" val="1786488782"/>
              </p:ext>
            </p:extLst>
          </p:nvPr>
        </p:nvGraphicFramePr>
        <p:xfrm>
          <a:off x="1631504" y="2276872"/>
          <a:ext cx="8856984" cy="4320480"/>
        </p:xfrm>
        <a:graphic>
          <a:graphicData uri="http://schemas.openxmlformats.org/drawingml/2006/table">
            <a:tbl>
              <a:tblPr>
                <a:tableStyleId>{616DA210-FB5B-4158-B5E0-FEB733F419BA}</a:tableStyleId>
              </a:tblPr>
              <a:tblGrid>
                <a:gridCol w="1224136">
                  <a:extLst>
                    <a:ext uri="{9D8B030D-6E8A-4147-A177-3AD203B41FA5}">
                      <a16:colId xmlns:a16="http://schemas.microsoft.com/office/drawing/2014/main" val="4161332109"/>
                    </a:ext>
                  </a:extLst>
                </a:gridCol>
                <a:gridCol w="1296144">
                  <a:extLst>
                    <a:ext uri="{9D8B030D-6E8A-4147-A177-3AD203B41FA5}">
                      <a16:colId xmlns:a16="http://schemas.microsoft.com/office/drawing/2014/main" val="2329741188"/>
                    </a:ext>
                  </a:extLst>
                </a:gridCol>
                <a:gridCol w="1296144">
                  <a:extLst>
                    <a:ext uri="{9D8B030D-6E8A-4147-A177-3AD203B41FA5}">
                      <a16:colId xmlns:a16="http://schemas.microsoft.com/office/drawing/2014/main" val="3793242440"/>
                    </a:ext>
                  </a:extLst>
                </a:gridCol>
                <a:gridCol w="1944216">
                  <a:extLst>
                    <a:ext uri="{9D8B030D-6E8A-4147-A177-3AD203B41FA5}">
                      <a16:colId xmlns:a16="http://schemas.microsoft.com/office/drawing/2014/main" val="919167433"/>
                    </a:ext>
                  </a:extLst>
                </a:gridCol>
                <a:gridCol w="1080120">
                  <a:extLst>
                    <a:ext uri="{9D8B030D-6E8A-4147-A177-3AD203B41FA5}">
                      <a16:colId xmlns:a16="http://schemas.microsoft.com/office/drawing/2014/main" val="121216914"/>
                    </a:ext>
                  </a:extLst>
                </a:gridCol>
                <a:gridCol w="1033138">
                  <a:extLst>
                    <a:ext uri="{9D8B030D-6E8A-4147-A177-3AD203B41FA5}">
                      <a16:colId xmlns:a16="http://schemas.microsoft.com/office/drawing/2014/main" val="664323822"/>
                    </a:ext>
                  </a:extLst>
                </a:gridCol>
                <a:gridCol w="983086">
                  <a:extLst>
                    <a:ext uri="{9D8B030D-6E8A-4147-A177-3AD203B41FA5}">
                      <a16:colId xmlns:a16="http://schemas.microsoft.com/office/drawing/2014/main" val="3032757012"/>
                    </a:ext>
                  </a:extLst>
                </a:gridCol>
              </a:tblGrid>
              <a:tr h="372275">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M[N,T]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other</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0</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3202272025"/>
                  </a:ext>
                </a:extLst>
              </a:tr>
              <a:tr h="893793">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if-</a:t>
                      </a:r>
                      <a:r>
                        <a:rPr lang="en-US" sz="1800" b="1" kern="100" dirty="0" err="1">
                          <a:effectLst/>
                          <a:latin typeface="Arial" panose="020B0604020202020204" pitchFamily="34" charset="0"/>
                          <a:cs typeface="Arial" panose="020B0604020202020204" pitchFamily="34" charset="0"/>
                        </a:rPr>
                        <a:t>stmt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statement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other</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46574339"/>
                  </a:ext>
                </a:extLst>
              </a:tr>
              <a:tr h="1395320">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r>
                        <a:rPr lang="en-US" sz="1800" b="1" kern="100" dirty="0" err="1">
                          <a:effectLst/>
                          <a:latin typeface="Arial" panose="020B0604020202020204" pitchFamily="34" charset="0"/>
                          <a:cs typeface="Arial" panose="020B0604020202020204" pitchFamily="34" charset="0"/>
                        </a:rPr>
                        <a:t>stmt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if-</a:t>
                      </a:r>
                      <a:r>
                        <a:rPr lang="en-US" sz="1800" b="1" kern="100" dirty="0" err="1">
                          <a:effectLst/>
                          <a:latin typeface="Arial" panose="020B0604020202020204" pitchFamily="34" charset="0"/>
                          <a:cs typeface="Arial" panose="020B0604020202020204" pitchFamily="34" charset="0"/>
                        </a:rPr>
                        <a:t>stmt</a:t>
                      </a:r>
                      <a:r>
                        <a:rPr lang="en-US" sz="1800" b="1" kern="100" dirty="0">
                          <a:effectLst/>
                          <a:latin typeface="Arial" panose="020B0604020202020204" pitchFamily="34" charset="0"/>
                          <a:cs typeface="Arial" panose="020B0604020202020204" pitchFamily="34" charset="0"/>
                        </a:rPr>
                        <a: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if (exp) statement else-part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279407443"/>
                  </a:ext>
                </a:extLst>
              </a:tr>
              <a:tr h="1135748">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else statement</a:t>
                      </a:r>
                      <a:endParaRPr lang="zh-CN" sz="1800" b="1" kern="100" dirty="0">
                        <a:effectLst/>
                        <a:latin typeface="Arial" panose="020B0604020202020204" pitchFamily="34" charset="0"/>
                        <a:cs typeface="Arial" panose="020B0604020202020204" pitchFamily="34" charset="0"/>
                      </a:endParaRPr>
                    </a:p>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→ε</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else-part </a:t>
                      </a:r>
                      <a:r>
                        <a:rPr lang="zh-CN" sz="1800" b="1" kern="100" dirty="0">
                          <a:effectLst/>
                          <a:latin typeface="Arial" panose="020B0604020202020204" pitchFamily="34" charset="0"/>
                          <a:cs typeface="Arial" panose="020B0604020202020204" pitchFamily="34" charset="0"/>
                        </a:rPr>
                        <a:t>→ε</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974140604"/>
                  </a:ext>
                </a:extLst>
              </a:tr>
              <a:tr h="523344">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a:effectLst/>
                          <a:latin typeface="Arial" panose="020B0604020202020204" pitchFamily="34" charset="0"/>
                          <a:cs typeface="Arial" panose="020B0604020202020204" pitchFamily="34" charset="0"/>
                        </a:rPr>
                        <a:t> </a:t>
                      </a:r>
                      <a:endParaRPr lang="zh-CN" sz="18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0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exp </a:t>
                      </a:r>
                      <a:r>
                        <a:rPr lang="zh-CN" sz="1800" b="1" kern="100" dirty="0">
                          <a:effectLst/>
                          <a:latin typeface="Arial" panose="020B0604020202020204" pitchFamily="34" charset="0"/>
                          <a:cs typeface="Arial" panose="020B0604020202020204" pitchFamily="34" charset="0"/>
                        </a:rPr>
                        <a:t>→</a:t>
                      </a:r>
                      <a:r>
                        <a:rPr lang="en-US" sz="1800" b="1" kern="100" dirty="0">
                          <a:effectLst/>
                          <a:latin typeface="Arial" panose="020B0604020202020204" pitchFamily="34" charset="0"/>
                          <a:cs typeface="Arial" panose="020B0604020202020204" pitchFamily="34" charset="0"/>
                        </a:rPr>
                        <a:t> 1</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lnSpc>
                          <a:spcPct val="100000"/>
                        </a:lnSpc>
                        <a:spcAft>
                          <a:spcPts val="0"/>
                        </a:spcAft>
                      </a:pPr>
                      <a:r>
                        <a:rPr lang="en-US" sz="1800" b="1" kern="100" dirty="0">
                          <a:effectLst/>
                          <a:latin typeface="Arial" panose="020B0604020202020204" pitchFamily="34" charset="0"/>
                          <a:cs typeface="Arial" panose="020B0604020202020204" pitchFamily="34" charset="0"/>
                        </a:rPr>
                        <a:t> </a:t>
                      </a:r>
                      <a:endParaRPr lang="zh-CN" sz="18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20607191"/>
                  </a:ext>
                </a:extLst>
              </a:tr>
            </a:tbl>
          </a:graphicData>
        </a:graphic>
      </p:graphicFrame>
      <p:sp>
        <p:nvSpPr>
          <p:cNvPr id="5" name="矩形: 圆角 4">
            <a:extLst>
              <a:ext uri="{FF2B5EF4-FFF2-40B4-BE49-F238E27FC236}">
                <a16:creationId xmlns:a16="http://schemas.microsoft.com/office/drawing/2014/main" id="{98FEBD6B-06BB-4C2A-808C-CB649C890A5B}"/>
              </a:ext>
            </a:extLst>
          </p:cNvPr>
          <p:cNvSpPr/>
          <p:nvPr/>
        </p:nvSpPr>
        <p:spPr bwMode="auto">
          <a:xfrm>
            <a:off x="2927648" y="2780928"/>
            <a:ext cx="1152128" cy="64807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矩形: 圆角 5">
            <a:extLst>
              <a:ext uri="{FF2B5EF4-FFF2-40B4-BE49-F238E27FC236}">
                <a16:creationId xmlns:a16="http://schemas.microsoft.com/office/drawing/2014/main" id="{871C7BB0-A925-421E-99B2-BDF798CA2672}"/>
              </a:ext>
            </a:extLst>
          </p:cNvPr>
          <p:cNvSpPr/>
          <p:nvPr/>
        </p:nvSpPr>
        <p:spPr bwMode="auto">
          <a:xfrm>
            <a:off x="4202407" y="2780928"/>
            <a:ext cx="1152128" cy="64807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7" name="矩形: 圆角 6">
            <a:extLst>
              <a:ext uri="{FF2B5EF4-FFF2-40B4-BE49-F238E27FC236}">
                <a16:creationId xmlns:a16="http://schemas.microsoft.com/office/drawing/2014/main" id="{F7A39508-EB47-438C-A6B9-31D6E63C5569}"/>
              </a:ext>
            </a:extLst>
          </p:cNvPr>
          <p:cNvSpPr/>
          <p:nvPr/>
        </p:nvSpPr>
        <p:spPr bwMode="auto">
          <a:xfrm>
            <a:off x="2930890" y="3609020"/>
            <a:ext cx="1152128" cy="12601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4A400FAD-DCDE-4956-ACBE-7A7D54B96F01}"/>
              </a:ext>
            </a:extLst>
          </p:cNvPr>
          <p:cNvSpPr/>
          <p:nvPr/>
        </p:nvSpPr>
        <p:spPr bwMode="auto">
          <a:xfrm>
            <a:off x="5483932" y="5013176"/>
            <a:ext cx="1836204" cy="72008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5800C2D6-5DC9-4504-BF05-5364BE24DE99}"/>
              </a:ext>
            </a:extLst>
          </p:cNvPr>
          <p:cNvSpPr/>
          <p:nvPr/>
        </p:nvSpPr>
        <p:spPr bwMode="auto">
          <a:xfrm>
            <a:off x="5460959" y="5661248"/>
            <a:ext cx="1787169" cy="28803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784ED593-6841-49B4-9C56-0C829E76B229}"/>
              </a:ext>
            </a:extLst>
          </p:cNvPr>
          <p:cNvSpPr/>
          <p:nvPr/>
        </p:nvSpPr>
        <p:spPr bwMode="auto">
          <a:xfrm>
            <a:off x="9532124" y="5157192"/>
            <a:ext cx="884357" cy="64807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D98A6630-25A5-42BF-9306-8270D5A5D226}"/>
              </a:ext>
            </a:extLst>
          </p:cNvPr>
          <p:cNvSpPr/>
          <p:nvPr/>
        </p:nvSpPr>
        <p:spPr bwMode="auto">
          <a:xfrm>
            <a:off x="7464152" y="6237312"/>
            <a:ext cx="936104" cy="28803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6D75026A-ACC3-4B85-A5D2-17D58AFA9686}"/>
              </a:ext>
            </a:extLst>
          </p:cNvPr>
          <p:cNvSpPr/>
          <p:nvPr/>
        </p:nvSpPr>
        <p:spPr bwMode="auto">
          <a:xfrm>
            <a:off x="8508268" y="6225662"/>
            <a:ext cx="936104" cy="28803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graphicFrame>
        <p:nvGraphicFramePr>
          <p:cNvPr id="3" name="表格 3">
            <a:extLst>
              <a:ext uri="{FF2B5EF4-FFF2-40B4-BE49-F238E27FC236}">
                <a16:creationId xmlns:a16="http://schemas.microsoft.com/office/drawing/2014/main" id="{7656B6B5-DD8C-4763-BEEC-C0FD6537C323}"/>
              </a:ext>
            </a:extLst>
          </p:cNvPr>
          <p:cNvGraphicFramePr>
            <a:graphicFrameLocks noGrp="1"/>
          </p:cNvGraphicFramePr>
          <p:nvPr>
            <p:extLst>
              <p:ext uri="{D42A27DB-BD31-4B8C-83A1-F6EECF244321}">
                <p14:modId xmlns:p14="http://schemas.microsoft.com/office/powerpoint/2010/main" val="3837591813"/>
              </p:ext>
            </p:extLst>
          </p:nvPr>
        </p:nvGraphicFramePr>
        <p:xfrm>
          <a:off x="5945264" y="116633"/>
          <a:ext cx="4545868" cy="2016225"/>
        </p:xfrm>
        <a:graphic>
          <a:graphicData uri="http://schemas.openxmlformats.org/drawingml/2006/table">
            <a:tbl>
              <a:tblPr firstRow="1" bandRow="1">
                <a:tableStyleId>{5940675A-B579-460E-94D1-54222C63F5DA}</a:tableStyleId>
              </a:tblPr>
              <a:tblGrid>
                <a:gridCol w="1773559">
                  <a:extLst>
                    <a:ext uri="{9D8B030D-6E8A-4147-A177-3AD203B41FA5}">
                      <a16:colId xmlns:a16="http://schemas.microsoft.com/office/drawing/2014/main" val="3186338400"/>
                    </a:ext>
                  </a:extLst>
                </a:gridCol>
                <a:gridCol w="1584176">
                  <a:extLst>
                    <a:ext uri="{9D8B030D-6E8A-4147-A177-3AD203B41FA5}">
                      <a16:colId xmlns:a16="http://schemas.microsoft.com/office/drawing/2014/main" val="46470136"/>
                    </a:ext>
                  </a:extLst>
                </a:gridCol>
                <a:gridCol w="1188133">
                  <a:extLst>
                    <a:ext uri="{9D8B030D-6E8A-4147-A177-3AD203B41FA5}">
                      <a16:colId xmlns:a16="http://schemas.microsoft.com/office/drawing/2014/main" val="2756075955"/>
                    </a:ext>
                  </a:extLst>
                </a:gridCol>
              </a:tblGrid>
              <a:tr h="40324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dirty="0"/>
                        <a:t>statement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if, other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r>
                        <a:rPr lang="zh-CN" altLang="en-US" dirty="0"/>
                        <a:t> </a:t>
                      </a:r>
                      <a:r>
                        <a:rPr lang="en-US" altLang="zh-CN" dirty="0"/>
                        <a:t>else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03245">
                <a:tc>
                  <a:txBody>
                    <a:bodyPr/>
                    <a:lstStyle/>
                    <a:p>
                      <a:r>
                        <a:rPr lang="en-US" altLang="zh-CN" dirty="0"/>
                        <a:t>if-statement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if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 </a:t>
                      </a:r>
                      <a:r>
                        <a:rPr lang="en-US" altLang="zh-CN" dirty="0"/>
                        <a:t>else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03245">
                <a:tc>
                  <a:txBody>
                    <a:bodyPr/>
                    <a:lstStyle/>
                    <a:p>
                      <a:r>
                        <a:rPr lang="en-US" altLang="zh-CN" dirty="0"/>
                        <a:t>else-part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else, </a:t>
                      </a:r>
                      <a:r>
                        <a:rPr lang="zh-CN" altLang="zh-CN" sz="1800" dirty="0">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 </a:t>
                      </a:r>
                      <a:r>
                        <a:rPr lang="en-US" altLang="zh-CN" dirty="0"/>
                        <a:t>else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03245">
                <a:tc>
                  <a:txBody>
                    <a:bodyPr/>
                    <a:lstStyle/>
                    <a:p>
                      <a:r>
                        <a:rPr lang="en-US" altLang="zh-CN" dirty="0"/>
                        <a:t>exp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0, 1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p:spTree>
    <p:extLst>
      <p:ext uri="{BB962C8B-B14F-4D97-AF65-F5344CB8AC3E}">
        <p14:creationId xmlns:p14="http://schemas.microsoft.com/office/powerpoint/2010/main" val="20545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2"/>
                                        </p:tgtEl>
                                        <p:attrNameLst>
                                          <p:attrName>ppt_x</p:attrName>
                                        </p:attrNameLst>
                                      </p:cBhvr>
                                      <p:tavLst>
                                        <p:tav tm="0">
                                          <p:val>
                                            <p:strVal val="ppt_x"/>
                                          </p:val>
                                        </p:tav>
                                        <p:tav tm="100000">
                                          <p:val>
                                            <p:strVal val="ppt_x"/>
                                          </p:val>
                                        </p:tav>
                                      </p:tavLst>
                                    </p:anim>
                                    <p:anim calcmode="lin" valueType="num">
                                      <p:cBhvr additive="base">
                                        <p:cTn id="49" dur="500"/>
                                        <p:tgtEl>
                                          <p:spTgt spid="12"/>
                                        </p:tgtEl>
                                        <p:attrNameLst>
                                          <p:attrName>ppt_y</p:attrName>
                                        </p:attrNameLst>
                                      </p:cBhvr>
                                      <p:tavLst>
                                        <p:tav tm="0">
                                          <p:val>
                                            <p:strVal val="ppt_y"/>
                                          </p:val>
                                        </p:tav>
                                        <p:tav tm="100000">
                                          <p:val>
                                            <p:strVal val="1+ppt_h/2"/>
                                          </p:val>
                                        </p:tav>
                                      </p:tavLst>
                                    </p:anim>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1557298" y="746608"/>
            <a:ext cx="4333509" cy="16129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80000"/>
              </a:lnSpc>
              <a:buNone/>
            </a:pPr>
            <a:r>
              <a:rPr lang="en-US" altLang="zh-CN" sz="2000" dirty="0" err="1"/>
              <a:t>s</a:t>
            </a:r>
            <a:r>
              <a:rPr lang="en-US" altLang="zh-CN" sz="2000" dirty="0" err="1">
                <a:latin typeface="Arial" panose="020B0604020202020204" pitchFamily="34" charset="0"/>
                <a:cs typeface="Arial" panose="020B0604020202020204" pitchFamily="34" charset="0"/>
              </a:rPr>
              <a:t>tmt</a:t>
            </a:r>
            <a:r>
              <a:rPr lang="en-US" altLang="zh-CN" sz="2000" dirty="0">
                <a:latin typeface="Arial" panose="020B0604020202020204" pitchFamily="34" charset="0"/>
                <a:cs typeface="Arial" panose="020B0604020202020204" pitchFamily="34" charset="0"/>
              </a:rPr>
              <a:t>-sequence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a:t>
            </a:r>
          </a:p>
          <a:p>
            <a:pPr marL="0" indent="0">
              <a:lnSpc>
                <a:spcPct val="80000"/>
              </a:lnSpc>
              <a:buNone/>
            </a:pP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 →; </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-sequence</a:t>
            </a:r>
          </a:p>
          <a:p>
            <a:pPr marL="0" indent="0">
              <a:lnSpc>
                <a:spcPct val="80000"/>
              </a:lnSpc>
              <a:buNone/>
            </a:pP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-seq’ →ε</a:t>
            </a:r>
          </a:p>
          <a:p>
            <a:pPr marL="0" indent="0">
              <a:lnSpc>
                <a:spcPct val="80000"/>
              </a:lnSpc>
              <a:buNone/>
            </a:pPr>
            <a:r>
              <a:rPr lang="en-US" altLang="zh-CN" sz="2000" dirty="0" err="1">
                <a:latin typeface="Arial" panose="020B0604020202020204" pitchFamily="34" charset="0"/>
                <a:cs typeface="Arial" panose="020B0604020202020204" pitchFamily="34" charset="0"/>
              </a:rPr>
              <a:t>stmt→s</a:t>
            </a:r>
            <a:endParaRPr lang="en-US" altLang="zh-CN" sz="2000" dirty="0">
              <a:latin typeface="Arial" panose="020B0604020202020204" pitchFamily="34" charset="0"/>
              <a:cs typeface="Arial" panose="020B0604020202020204" pitchFamily="34" charset="0"/>
            </a:endParaRPr>
          </a:p>
        </p:txBody>
      </p:sp>
      <p:graphicFrame>
        <p:nvGraphicFramePr>
          <p:cNvPr id="2" name="表格 1">
            <a:extLst>
              <a:ext uri="{FF2B5EF4-FFF2-40B4-BE49-F238E27FC236}">
                <a16:creationId xmlns:a16="http://schemas.microsoft.com/office/drawing/2014/main" id="{FF055079-0400-4A8D-B49A-29858CEDB271}"/>
              </a:ext>
            </a:extLst>
          </p:cNvPr>
          <p:cNvGraphicFramePr>
            <a:graphicFrameLocks noGrp="1"/>
          </p:cNvGraphicFramePr>
          <p:nvPr>
            <p:extLst>
              <p:ext uri="{D42A27DB-BD31-4B8C-83A1-F6EECF244321}">
                <p14:modId xmlns:p14="http://schemas.microsoft.com/office/powerpoint/2010/main" val="2566576683"/>
              </p:ext>
            </p:extLst>
          </p:nvPr>
        </p:nvGraphicFramePr>
        <p:xfrm>
          <a:off x="1415480" y="2636912"/>
          <a:ext cx="8856984" cy="3384376"/>
        </p:xfrm>
        <a:graphic>
          <a:graphicData uri="http://schemas.openxmlformats.org/drawingml/2006/table">
            <a:tbl>
              <a:tblPr>
                <a:tableStyleId>{616DA210-FB5B-4158-B5E0-FEB733F419BA}</a:tableStyleId>
              </a:tblPr>
              <a:tblGrid>
                <a:gridCol w="2088232">
                  <a:extLst>
                    <a:ext uri="{9D8B030D-6E8A-4147-A177-3AD203B41FA5}">
                      <a16:colId xmlns:a16="http://schemas.microsoft.com/office/drawing/2014/main" val="2504560"/>
                    </a:ext>
                  </a:extLst>
                </a:gridCol>
                <a:gridCol w="2592288">
                  <a:extLst>
                    <a:ext uri="{9D8B030D-6E8A-4147-A177-3AD203B41FA5}">
                      <a16:colId xmlns:a16="http://schemas.microsoft.com/office/drawing/2014/main" val="2786849477"/>
                    </a:ext>
                  </a:extLst>
                </a:gridCol>
                <a:gridCol w="2232248">
                  <a:extLst>
                    <a:ext uri="{9D8B030D-6E8A-4147-A177-3AD203B41FA5}">
                      <a16:colId xmlns:a16="http://schemas.microsoft.com/office/drawing/2014/main" val="3541831849"/>
                    </a:ext>
                  </a:extLst>
                </a:gridCol>
                <a:gridCol w="1944216">
                  <a:extLst>
                    <a:ext uri="{9D8B030D-6E8A-4147-A177-3AD203B41FA5}">
                      <a16:colId xmlns:a16="http://schemas.microsoft.com/office/drawing/2014/main" val="3836727243"/>
                    </a:ext>
                  </a:extLst>
                </a:gridCol>
              </a:tblGrid>
              <a:tr h="564063">
                <a:tc>
                  <a:txBody>
                    <a:bodyPr/>
                    <a:lstStyle/>
                    <a:p>
                      <a:pPr algn="just">
                        <a:spcAft>
                          <a:spcPts val="0"/>
                        </a:spcAft>
                      </a:pPr>
                      <a:r>
                        <a:rPr lang="en-US" sz="1800" b="1" kern="100" dirty="0">
                          <a:effectLst/>
                        </a:rPr>
                        <a:t>M[N,T]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1128125">
                <a:tc>
                  <a:txBody>
                    <a:bodyPr/>
                    <a:lstStyle/>
                    <a:p>
                      <a:pPr algn="just">
                        <a:spcAft>
                          <a:spcPts val="0"/>
                        </a:spcAft>
                      </a:pPr>
                      <a:r>
                        <a:rPr lang="en-US" sz="1800" b="1" kern="100" dirty="0" err="1">
                          <a:effectLst/>
                        </a:rPr>
                        <a:t>stmt</a:t>
                      </a:r>
                      <a:r>
                        <a:rPr lang="en-US" sz="1800" b="1" kern="100" dirty="0">
                          <a:effectLst/>
                        </a:rPr>
                        <a:t>-sequence</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dirty="0" err="1">
                          <a:effectLst/>
                        </a:rPr>
                        <a:t>stmt</a:t>
                      </a:r>
                      <a:r>
                        <a:rPr lang="en-US" sz="1800" b="1" kern="100" dirty="0">
                          <a:effectLst/>
                        </a:rPr>
                        <a:t>-sequence </a:t>
                      </a:r>
                      <a:r>
                        <a:rPr lang="zh-CN" sz="1800" b="1" kern="100" dirty="0">
                          <a:effectLst/>
                        </a:rPr>
                        <a:t>→</a:t>
                      </a:r>
                      <a:r>
                        <a:rPr lang="en-US" sz="1800" b="1" kern="100" dirty="0" err="1">
                          <a:effectLst/>
                        </a:rPr>
                        <a:t>stmt</a:t>
                      </a:r>
                      <a:r>
                        <a:rPr lang="en-US" sz="1800" b="1" kern="100" dirty="0">
                          <a:effectLst/>
                        </a:rPr>
                        <a:t> </a:t>
                      </a:r>
                      <a:r>
                        <a:rPr lang="en-US" sz="1800" b="1" kern="100" dirty="0" err="1">
                          <a:effectLst/>
                        </a:rPr>
                        <a:t>stmt</a:t>
                      </a:r>
                      <a:r>
                        <a:rPr lang="en-US" sz="1800" b="1" kern="100" dirty="0">
                          <a:effectLst/>
                        </a:rPr>
                        <a:t>-seq’</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64063">
                <a:tc>
                  <a:txBody>
                    <a:bodyPr/>
                    <a:lstStyle/>
                    <a:p>
                      <a:pPr algn="just">
                        <a:spcAft>
                          <a:spcPts val="0"/>
                        </a:spcAft>
                      </a:pPr>
                      <a:r>
                        <a:rPr lang="en-US" sz="1800" b="1" kern="100" dirty="0" err="1">
                          <a:effectLst/>
                        </a:rPr>
                        <a:t>stmt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a:effectLst/>
                        </a:rPr>
                        <a:t>stmt</a:t>
                      </a:r>
                      <a:r>
                        <a:rPr lang="zh-CN" sz="1800" b="1" kern="100">
                          <a:effectLst/>
                        </a:rPr>
                        <a:t>→</a:t>
                      </a:r>
                      <a:r>
                        <a:rPr lang="en-US" sz="1800" b="1" kern="100">
                          <a:effectLst/>
                        </a:rPr>
                        <a:t>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a:effectLst/>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1128125">
                <a:tc>
                  <a:txBody>
                    <a:bodyPr/>
                    <a:lstStyle/>
                    <a:p>
                      <a:pPr algn="just">
                        <a:spcAft>
                          <a:spcPts val="0"/>
                        </a:spcAft>
                      </a:pPr>
                      <a:r>
                        <a:rPr lang="en-US" sz="1800" b="1" kern="100" dirty="0" err="1">
                          <a:effectLst/>
                        </a:rPr>
                        <a:t>stmt</a:t>
                      </a:r>
                      <a:r>
                        <a:rPr lang="en-US" sz="1800" b="1" kern="100" dirty="0">
                          <a:effectLst/>
                        </a:rPr>
                        <a:t>-seq’</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1800" b="1" kern="100">
                          <a:effectLst/>
                        </a:rPr>
                        <a:t> </a:t>
                      </a:r>
                      <a:endParaRPr lang="zh-CN" sz="1800" b="1" kern="10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err="1">
                          <a:effectLst/>
                        </a:rPr>
                        <a:t>stmt</a:t>
                      </a:r>
                      <a:r>
                        <a:rPr lang="en-US" sz="1800" b="1" kern="100" dirty="0">
                          <a:effectLst/>
                        </a:rPr>
                        <a:t>-seq’ </a:t>
                      </a:r>
                      <a:r>
                        <a:rPr lang="zh-CN" sz="1800" b="1" kern="100" dirty="0">
                          <a:effectLst/>
                        </a:rPr>
                        <a:t>→</a:t>
                      </a:r>
                      <a:r>
                        <a:rPr lang="en-US" sz="1800" b="1" kern="100" dirty="0">
                          <a:effectLst/>
                        </a:rPr>
                        <a:t>; </a:t>
                      </a:r>
                      <a:r>
                        <a:rPr lang="en-US" sz="1800" b="1" kern="100" dirty="0" err="1">
                          <a:effectLst/>
                        </a:rPr>
                        <a:t>stmt</a:t>
                      </a:r>
                      <a:r>
                        <a:rPr lang="en-US" sz="1800" b="1" kern="100" dirty="0">
                          <a:effectLst/>
                        </a:rPr>
                        <a:t>-sequence</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1800" b="1" kern="100" dirty="0" err="1">
                          <a:effectLst/>
                        </a:rPr>
                        <a:t>stmt</a:t>
                      </a:r>
                      <a:r>
                        <a:rPr lang="en-US" sz="1800" b="1" kern="100" dirty="0">
                          <a:effectLst/>
                        </a:rPr>
                        <a:t>-seq’ </a:t>
                      </a:r>
                      <a:r>
                        <a:rPr lang="zh-CN" sz="1800" b="1" kern="100" dirty="0">
                          <a:effectLst/>
                        </a:rPr>
                        <a:t>→ε</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bl>
          </a:graphicData>
        </a:graphic>
      </p:graphicFrame>
      <p:sp>
        <p:nvSpPr>
          <p:cNvPr id="5" name="矩形: 圆角 4">
            <a:extLst>
              <a:ext uri="{FF2B5EF4-FFF2-40B4-BE49-F238E27FC236}">
                <a16:creationId xmlns:a16="http://schemas.microsoft.com/office/drawing/2014/main" id="{72D4206F-74BD-4446-B12F-D1C6F6F53C3B}"/>
              </a:ext>
            </a:extLst>
          </p:cNvPr>
          <p:cNvSpPr/>
          <p:nvPr/>
        </p:nvSpPr>
        <p:spPr bwMode="auto">
          <a:xfrm>
            <a:off x="3575720" y="3356992"/>
            <a:ext cx="2448272" cy="864096"/>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矩形: 圆角 5">
            <a:extLst>
              <a:ext uri="{FF2B5EF4-FFF2-40B4-BE49-F238E27FC236}">
                <a16:creationId xmlns:a16="http://schemas.microsoft.com/office/drawing/2014/main" id="{7587C122-C600-4C19-9A0A-C2ED6C71CE1E}"/>
              </a:ext>
            </a:extLst>
          </p:cNvPr>
          <p:cNvSpPr/>
          <p:nvPr/>
        </p:nvSpPr>
        <p:spPr bwMode="auto">
          <a:xfrm>
            <a:off x="4295800" y="4437112"/>
            <a:ext cx="936104" cy="288032"/>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7" name="矩形: 圆角 6">
            <a:extLst>
              <a:ext uri="{FF2B5EF4-FFF2-40B4-BE49-F238E27FC236}">
                <a16:creationId xmlns:a16="http://schemas.microsoft.com/office/drawing/2014/main" id="{7F36ACC1-B5E1-4ED3-8342-337EF0C2AA2E}"/>
              </a:ext>
            </a:extLst>
          </p:cNvPr>
          <p:cNvSpPr/>
          <p:nvPr/>
        </p:nvSpPr>
        <p:spPr bwMode="auto">
          <a:xfrm>
            <a:off x="6168008" y="5157192"/>
            <a:ext cx="2088232"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65FEE1C5-963E-458D-82F1-5FAEA45A2C8F}"/>
              </a:ext>
            </a:extLst>
          </p:cNvPr>
          <p:cNvSpPr/>
          <p:nvPr/>
        </p:nvSpPr>
        <p:spPr bwMode="auto">
          <a:xfrm>
            <a:off x="8544272" y="5244145"/>
            <a:ext cx="1584176" cy="504056"/>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graphicFrame>
        <p:nvGraphicFramePr>
          <p:cNvPr id="9" name="表格 3">
            <a:extLst>
              <a:ext uri="{FF2B5EF4-FFF2-40B4-BE49-F238E27FC236}">
                <a16:creationId xmlns:a16="http://schemas.microsoft.com/office/drawing/2014/main" id="{F84AFBFA-FB17-4BC4-9DA6-BD948D307D1C}"/>
              </a:ext>
            </a:extLst>
          </p:cNvPr>
          <p:cNvGraphicFramePr>
            <a:graphicFrameLocks noGrp="1"/>
          </p:cNvGraphicFramePr>
          <p:nvPr>
            <p:extLst>
              <p:ext uri="{D42A27DB-BD31-4B8C-83A1-F6EECF244321}">
                <p14:modId xmlns:p14="http://schemas.microsoft.com/office/powerpoint/2010/main" val="1011042120"/>
              </p:ext>
            </p:extLst>
          </p:nvPr>
        </p:nvGraphicFramePr>
        <p:xfrm>
          <a:off x="6096000" y="746608"/>
          <a:ext cx="3891076" cy="1612980"/>
        </p:xfrm>
        <a:graphic>
          <a:graphicData uri="http://schemas.openxmlformats.org/drawingml/2006/table">
            <a:tbl>
              <a:tblPr firstRow="1" bandRow="1">
                <a:tableStyleId>{5940675A-B579-460E-94D1-54222C63F5DA}</a:tableStyleId>
              </a:tblPr>
              <a:tblGrid>
                <a:gridCol w="1854829">
                  <a:extLst>
                    <a:ext uri="{9D8B030D-6E8A-4147-A177-3AD203B41FA5}">
                      <a16:colId xmlns:a16="http://schemas.microsoft.com/office/drawing/2014/main" val="3186338400"/>
                    </a:ext>
                  </a:extLst>
                </a:gridCol>
                <a:gridCol w="1019254">
                  <a:extLst>
                    <a:ext uri="{9D8B030D-6E8A-4147-A177-3AD203B41FA5}">
                      <a16:colId xmlns:a16="http://schemas.microsoft.com/office/drawing/2014/main" val="46470136"/>
                    </a:ext>
                  </a:extLst>
                </a:gridCol>
                <a:gridCol w="1016993">
                  <a:extLst>
                    <a:ext uri="{9D8B030D-6E8A-4147-A177-3AD203B41FA5}">
                      <a16:colId xmlns:a16="http://schemas.microsoft.com/office/drawing/2014/main" val="2756075955"/>
                    </a:ext>
                  </a:extLst>
                </a:gridCol>
              </a:tblGrid>
              <a:tr h="40324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dirty="0" err="1"/>
                        <a:t>stmt</a:t>
                      </a:r>
                      <a:r>
                        <a:rPr lang="en-US" altLang="zh-CN" dirty="0"/>
                        <a:t>-sequence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03245">
                <a:tc>
                  <a:txBody>
                    <a:bodyPr/>
                    <a:lstStyle/>
                    <a:p>
                      <a:r>
                        <a:rPr lang="en-US" altLang="zh-CN" dirty="0" err="1"/>
                        <a:t>stmt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03245">
                <a:tc>
                  <a:txBody>
                    <a:bodyPr/>
                    <a:lstStyle/>
                    <a:p>
                      <a:r>
                        <a:rPr lang="en-US" altLang="zh-CN" dirty="0" err="1"/>
                        <a:t>stmt</a:t>
                      </a:r>
                      <a:r>
                        <a:rPr lang="en-US" altLang="zh-CN" dirty="0"/>
                        <a:t>-seq’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 </a:t>
                      </a:r>
                      <a:r>
                        <a:rPr lang="zh-CN" altLang="zh-CN" sz="1800" dirty="0">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bl>
          </a:graphicData>
        </a:graphic>
      </p:graphicFrame>
    </p:spTree>
    <p:extLst>
      <p:ext uri="{BB962C8B-B14F-4D97-AF65-F5344CB8AC3E}">
        <p14:creationId xmlns:p14="http://schemas.microsoft.com/office/powerpoint/2010/main" val="23875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t>为下面文法构造出</a:t>
                </a:r>
                <a:r>
                  <a:rPr lang="en-US" altLang="zh-CN" dirty="0"/>
                  <a:t>LL(1)</a:t>
                </a:r>
                <a:r>
                  <a:rPr lang="zh-CN" altLang="en-US" dirty="0"/>
                  <a:t>分析表，请问它是不是</a:t>
                </a:r>
                <a:r>
                  <a:rPr lang="en-US" altLang="zh-CN" dirty="0"/>
                  <a:t>LL(1)</a:t>
                </a:r>
                <a:r>
                  <a:rPr lang="zh-CN" altLang="en-US" dirty="0"/>
                  <a:t>文法？</a:t>
                </a:r>
                <a:endParaRPr lang="en-US" altLang="zh-CN"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𝑺</m:t>
                      </m:r>
                      <m:r>
                        <a:rPr lang="en-US" altLang="zh-CN" b="1" i="1" dirty="0" smtClean="0">
                          <a:latin typeface="Cambria Math" panose="02040503050406030204" pitchFamily="18" charset="0"/>
                          <a:ea typeface="Cambria Math" panose="02040503050406030204" pitchFamily="18" charset="0"/>
                        </a:rPr>
                        <m:t>→</m:t>
                      </m:r>
                      <m:d>
                        <m:dPr>
                          <m:ctrlPr>
                            <a:rPr lang="en-US" altLang="zh-CN" b="1" i="1" dirty="0" smtClean="0">
                              <a:latin typeface="Cambria Math" panose="02040503050406030204" pitchFamily="18" charset="0"/>
                              <a:ea typeface="Cambria Math" panose="02040503050406030204" pitchFamily="18" charset="0"/>
                            </a:rPr>
                          </m:ctrlPr>
                        </m:dPr>
                        <m:e>
                          <m:r>
                            <a:rPr lang="en-US" altLang="zh-CN" b="1" i="1" dirty="0" smtClean="0">
                              <a:latin typeface="Cambria Math" panose="02040503050406030204" pitchFamily="18" charset="0"/>
                              <a:ea typeface="Cambria Math" panose="02040503050406030204" pitchFamily="18" charset="0"/>
                            </a:rPr>
                            <m:t>𝑻</m:t>
                          </m:r>
                        </m:e>
                      </m:d>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𝒂</m:t>
                      </m:r>
                      <m:sSup>
                        <m:sSupPr>
                          <m:ctrlPr>
                            <a:rPr lang="en-US" altLang="zh-CN" b="1" i="1" dirty="0" smtClean="0">
                              <a:latin typeface="Cambria Math" panose="02040503050406030204" pitchFamily="18" charset="0"/>
                              <a:ea typeface="Cambria Math" panose="02040503050406030204" pitchFamily="18" charset="0"/>
                            </a:rPr>
                          </m:ctrlPr>
                        </m:sSupPr>
                        <m:e>
                          <m:r>
                            <a:rPr lang="en-US" altLang="zh-CN" b="1" i="1" dirty="0" smtClean="0">
                              <a:latin typeface="Cambria Math" panose="02040503050406030204" pitchFamily="18" charset="0"/>
                              <a:ea typeface="Cambria Math" panose="02040503050406030204" pitchFamily="18" charset="0"/>
                            </a:rPr>
                            <m:t>𝑺</m:t>
                          </m:r>
                        </m:e>
                        <m:sup>
                          <m:r>
                            <a:rPr lang="en-US" altLang="zh-CN" b="1" i="1" dirty="0" smtClean="0">
                              <a:latin typeface="Cambria Math" panose="02040503050406030204" pitchFamily="18" charset="0"/>
                              <a:ea typeface="Cambria Math" panose="02040503050406030204" pitchFamily="18" charset="0"/>
                            </a:rPr>
                            <m:t>′</m:t>
                          </m:r>
                        </m:sup>
                      </m:sSup>
                    </m:oMath>
                  </m:oMathPara>
                </a14:m>
                <a:endParaRPr lang="en-US" altLang="zh-CN" b="1" dirty="0">
                  <a:ea typeface="Cambria Math" panose="02040503050406030204" pitchFamily="18" charset="0"/>
                </a:endParaRPr>
              </a:p>
              <a:p>
                <a:pPr marL="0" indent="0" algn="ctr" eaLnBrk="1" hangingPunct="1">
                  <a:lnSpc>
                    <a:spcPct val="150000"/>
                  </a:lnSpc>
                  <a:buNone/>
                </a:pPr>
                <a14:m>
                  <m:oMath xmlns:m="http://schemas.openxmlformats.org/officeDocument/2006/math">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𝑺</m:t>
                        </m:r>
                      </m:e>
                      <m:sup>
                        <m:r>
                          <a:rPr lang="en-US" altLang="zh-CN" b="1" i="1" smtClean="0">
                            <a:latin typeface="Cambria Math" panose="02040503050406030204" pitchFamily="18" charset="0"/>
                            <a:ea typeface="Cambria Math" panose="02040503050406030204" pitchFamily="18" charset="0"/>
                          </a:rPr>
                          <m:t>′</m:t>
                        </m:r>
                      </m:sup>
                    </m:sSup>
                    <m:r>
                      <a:rPr lang="en-US" altLang="zh-CN" b="1"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𝑺</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𝜺</m:t>
                    </m:r>
                    <m:r>
                      <a:rPr lang="en-US" altLang="zh-CN" b="1" i="1" dirty="0" smtClean="0">
                        <a:latin typeface="Cambria Math" panose="02040503050406030204" pitchFamily="18" charset="0"/>
                        <a:ea typeface="Cambria Math" panose="02040503050406030204" pitchFamily="18" charset="0"/>
                      </a:rPr>
                      <m:t>    </m:t>
                    </m:r>
                  </m:oMath>
                </a14:m>
                <a:r>
                  <a:rPr lang="en-US" altLang="zh-CN" b="1" dirty="0">
                    <a:ea typeface="Cambria Math" panose="02040503050406030204" pitchFamily="18" charset="0"/>
                  </a:rPr>
                  <a:t>   </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𝑻</m:t>
                      </m:r>
                      <m:r>
                        <a:rPr lang="en-US" altLang="zh-CN" i="1" dirty="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𝑻</m:t>
                          </m:r>
                        </m:e>
                        <m:sup>
                          <m:r>
                            <a:rPr lang="en-US" altLang="zh-CN" i="1">
                              <a:latin typeface="Cambria Math" panose="02040503050406030204" pitchFamily="18" charset="0"/>
                              <a:ea typeface="Cambria Math" panose="02040503050406030204" pitchFamily="18" charset="0"/>
                            </a:rPr>
                            <m:t>′</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𝑺</m:t>
                          </m:r>
                        </m:e>
                        <m:sup>
                          <m:r>
                            <a:rPr lang="en-US" altLang="zh-CN" i="1">
                              <a:latin typeface="Cambria Math" panose="02040503050406030204" pitchFamily="18" charset="0"/>
                              <a:ea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      </m:t>
                      </m:r>
                    </m:oMath>
                  </m:oMathPara>
                </a14:m>
                <a:endParaRPr lang="en-US" altLang="zh-CN"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𝑻</m:t>
                          </m:r>
                        </m:e>
                        <m:sup>
                          <m:r>
                            <a:rPr lang="en-US" altLang="zh-CN" i="1">
                              <a:latin typeface="Cambria Math" panose="02040503050406030204" pitchFamily="18" charset="0"/>
                              <a:ea typeface="Cambria Math" panose="02040503050406030204" pitchFamily="18" charset="0"/>
                            </a:rPr>
                            <m:t>′</m:t>
                          </m:r>
                        </m:sup>
                      </m:sSup>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𝑺</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𝑻</m:t>
                          </m:r>
                        </m:e>
                        <m:sup>
                          <m:r>
                            <a:rPr lang="en-US" altLang="zh-CN" i="1">
                              <a:latin typeface="Cambria Math" panose="02040503050406030204" pitchFamily="18" charset="0"/>
                              <a:ea typeface="Cambria Math" panose="02040503050406030204" pitchFamily="18" charset="0"/>
                            </a:rPr>
                            <m:t>′</m:t>
                          </m:r>
                        </m:sup>
                      </m:sSup>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blipFill>
                <a:blip r:embed="rId2"/>
                <a:stretch>
                  <a:fillRect l="-831"/>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2129875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8" name="表格 7">
                <a:extLst>
                  <a:ext uri="{FF2B5EF4-FFF2-40B4-BE49-F238E27FC236}">
                    <a16:creationId xmlns:a16="http://schemas.microsoft.com/office/drawing/2014/main" id="{2D9ACB11-B1A6-4575-AF0F-C08BC281849E}"/>
                  </a:ext>
                </a:extLst>
              </p:cNvPr>
              <p:cNvGraphicFramePr>
                <a:graphicFrameLocks noGrp="1"/>
              </p:cNvGraphicFramePr>
              <p:nvPr>
                <p:extLst>
                  <p:ext uri="{D42A27DB-BD31-4B8C-83A1-F6EECF244321}">
                    <p14:modId xmlns:p14="http://schemas.microsoft.com/office/powerpoint/2010/main" val="2634061297"/>
                  </p:ext>
                </p:extLst>
              </p:nvPr>
            </p:nvGraphicFramePr>
            <p:xfrm>
              <a:off x="1703512" y="2348880"/>
              <a:ext cx="8784976" cy="4451236"/>
            </p:xfrm>
            <a:graphic>
              <a:graphicData uri="http://schemas.openxmlformats.org/drawingml/2006/table">
                <a:tbl>
                  <a:tblPr>
                    <a:tableStyleId>{616DA210-FB5B-4158-B5E0-FEB733F419BA}</a:tableStyleId>
                  </a:tblPr>
                  <a:tblGrid>
                    <a:gridCol w="681423">
                      <a:extLst>
                        <a:ext uri="{9D8B030D-6E8A-4147-A177-3AD203B41FA5}">
                          <a16:colId xmlns:a16="http://schemas.microsoft.com/office/drawing/2014/main" val="2504560"/>
                        </a:ext>
                      </a:extLst>
                    </a:gridCol>
                    <a:gridCol w="1265134">
                      <a:extLst>
                        <a:ext uri="{9D8B030D-6E8A-4147-A177-3AD203B41FA5}">
                          <a16:colId xmlns:a16="http://schemas.microsoft.com/office/drawing/2014/main" val="2786849477"/>
                        </a:ext>
                      </a:extLst>
                    </a:gridCol>
                    <a:gridCol w="1365811">
                      <a:extLst>
                        <a:ext uri="{9D8B030D-6E8A-4147-A177-3AD203B41FA5}">
                          <a16:colId xmlns:a16="http://schemas.microsoft.com/office/drawing/2014/main" val="3541831849"/>
                        </a:ext>
                      </a:extLst>
                    </a:gridCol>
                    <a:gridCol w="1440160">
                      <a:extLst>
                        <a:ext uri="{9D8B030D-6E8A-4147-A177-3AD203B41FA5}">
                          <a16:colId xmlns:a16="http://schemas.microsoft.com/office/drawing/2014/main" val="179139833"/>
                        </a:ext>
                      </a:extLst>
                    </a:gridCol>
                    <a:gridCol w="1440160">
                      <a:extLst>
                        <a:ext uri="{9D8B030D-6E8A-4147-A177-3AD203B41FA5}">
                          <a16:colId xmlns:a16="http://schemas.microsoft.com/office/drawing/2014/main" val="784756177"/>
                        </a:ext>
                      </a:extLst>
                    </a:gridCol>
                    <a:gridCol w="1368152">
                      <a:extLst>
                        <a:ext uri="{9D8B030D-6E8A-4147-A177-3AD203B41FA5}">
                          <a16:colId xmlns:a16="http://schemas.microsoft.com/office/drawing/2014/main" val="3802688026"/>
                        </a:ext>
                      </a:extLst>
                    </a:gridCol>
                    <a:gridCol w="1224136">
                      <a:extLst>
                        <a:ext uri="{9D8B030D-6E8A-4147-A177-3AD203B41FA5}">
                          <a16:colId xmlns:a16="http://schemas.microsoft.com/office/drawing/2014/main" val="3836727243"/>
                        </a:ext>
                      </a:extLst>
                    </a:gridCol>
                  </a:tblGrid>
                  <a:tr h="502256">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929474">
                    <a:tc>
                      <a:txBody>
                        <a:bodyPr/>
                        <a:lstStyle/>
                        <a:p>
                          <a:pPr algn="just">
                            <a:spcAft>
                              <a:spcPts val="0"/>
                            </a:spcAft>
                          </a:pPr>
                          <a:r>
                            <a:rPr lang="en-US" altLang="zh-CN" sz="2400" b="1" kern="100" dirty="0">
                              <a:effectLst/>
                              <a:latin typeface="+mn-lt"/>
                              <a:ea typeface="宋体" panose="02010600030101010101" pitchFamily="2" charset="-122"/>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𝑺</m:t>
                                    </m:r>
                                  </m:e>
                                  <m:sup>
                                    <m:r>
                                      <a:rPr lang="en-US" altLang="zh-CN" sz="2400" b="1" i="1" dirty="0" smtClean="0">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1160558">
                    <a:tc>
                      <a:txBody>
                        <a:bodyPr/>
                        <a:lstStyle/>
                        <a:p>
                          <a:pPr algn="just">
                            <a:spcAft>
                              <a:spcPts val="0"/>
                            </a:spcAft>
                          </a:pPr>
                          <a:r>
                            <a:rPr lang="en-US" sz="2400" b="1" kern="100" dirty="0">
                              <a:effectLst/>
                              <a:latin typeface="+mn-lt"/>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oMath>
                            </m:oMathPara>
                          </a14:m>
                          <a:endParaRPr lang="en-US" altLang="zh-CN" sz="2400" b="1" kern="100" dirty="0">
                            <a:effectLst/>
                            <a:latin typeface="+mn-lt"/>
                            <a:ea typeface="宋体" panose="02010600030101010101" pitchFamily="2" charset="-122"/>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altLang="zh-CN"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929474">
                    <a:tc>
                      <a:txBody>
                        <a:bodyPr/>
                        <a:lstStyle/>
                        <a:p>
                          <a:pPr algn="just">
                            <a:spcAft>
                              <a:spcPts val="0"/>
                            </a:spcAft>
                          </a:pPr>
                          <a:r>
                            <a:rPr lang="en-US" sz="2400" b="1" kern="100" dirty="0">
                              <a:effectLst/>
                              <a:latin typeface="+mn-lt"/>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929474">
                    <a:tc>
                      <a:txBody>
                        <a:bodyPr/>
                        <a:lstStyle/>
                        <a:p>
                          <a:pPr algn="just">
                            <a:spcAft>
                              <a:spcPts val="0"/>
                            </a:spcAft>
                          </a:pPr>
                          <a:r>
                            <a:rPr lang="en-US" altLang="zh-CN" sz="2400" b="1" kern="100" dirty="0">
                              <a:effectLst/>
                              <a:latin typeface="+mn-lt"/>
                              <a:ea typeface="宋体" panose="02010600030101010101" pitchFamily="2" charset="-122"/>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zh-CN" alt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Choice>
        <mc:Fallback>
          <p:graphicFrame>
            <p:nvGraphicFramePr>
              <p:cNvPr id="8" name="表格 7">
                <a:extLst>
                  <a:ext uri="{FF2B5EF4-FFF2-40B4-BE49-F238E27FC236}">
                    <a16:creationId xmlns:a16="http://schemas.microsoft.com/office/drawing/2014/main" id="{2D9ACB11-B1A6-4575-AF0F-C08BC281849E}"/>
                  </a:ext>
                </a:extLst>
              </p:cNvPr>
              <p:cNvGraphicFramePr>
                <a:graphicFrameLocks noGrp="1"/>
              </p:cNvGraphicFramePr>
              <p:nvPr>
                <p:extLst>
                  <p:ext uri="{D42A27DB-BD31-4B8C-83A1-F6EECF244321}">
                    <p14:modId xmlns:p14="http://schemas.microsoft.com/office/powerpoint/2010/main" val="2634061297"/>
                  </p:ext>
                </p:extLst>
              </p:nvPr>
            </p:nvGraphicFramePr>
            <p:xfrm>
              <a:off x="1703512" y="2348880"/>
              <a:ext cx="8784976" cy="4451236"/>
            </p:xfrm>
            <a:graphic>
              <a:graphicData uri="http://schemas.openxmlformats.org/drawingml/2006/table">
                <a:tbl>
                  <a:tblPr>
                    <a:tableStyleId>{616DA210-FB5B-4158-B5E0-FEB733F419BA}</a:tableStyleId>
                  </a:tblPr>
                  <a:tblGrid>
                    <a:gridCol w="681423">
                      <a:extLst>
                        <a:ext uri="{9D8B030D-6E8A-4147-A177-3AD203B41FA5}">
                          <a16:colId xmlns:a16="http://schemas.microsoft.com/office/drawing/2014/main" val="2504560"/>
                        </a:ext>
                      </a:extLst>
                    </a:gridCol>
                    <a:gridCol w="1265134">
                      <a:extLst>
                        <a:ext uri="{9D8B030D-6E8A-4147-A177-3AD203B41FA5}">
                          <a16:colId xmlns:a16="http://schemas.microsoft.com/office/drawing/2014/main" val="2786849477"/>
                        </a:ext>
                      </a:extLst>
                    </a:gridCol>
                    <a:gridCol w="1365811">
                      <a:extLst>
                        <a:ext uri="{9D8B030D-6E8A-4147-A177-3AD203B41FA5}">
                          <a16:colId xmlns:a16="http://schemas.microsoft.com/office/drawing/2014/main" val="3541831849"/>
                        </a:ext>
                      </a:extLst>
                    </a:gridCol>
                    <a:gridCol w="1440160">
                      <a:extLst>
                        <a:ext uri="{9D8B030D-6E8A-4147-A177-3AD203B41FA5}">
                          <a16:colId xmlns:a16="http://schemas.microsoft.com/office/drawing/2014/main" val="179139833"/>
                        </a:ext>
                      </a:extLst>
                    </a:gridCol>
                    <a:gridCol w="1440160">
                      <a:extLst>
                        <a:ext uri="{9D8B030D-6E8A-4147-A177-3AD203B41FA5}">
                          <a16:colId xmlns:a16="http://schemas.microsoft.com/office/drawing/2014/main" val="784756177"/>
                        </a:ext>
                      </a:extLst>
                    </a:gridCol>
                    <a:gridCol w="1368152">
                      <a:extLst>
                        <a:ext uri="{9D8B030D-6E8A-4147-A177-3AD203B41FA5}">
                          <a16:colId xmlns:a16="http://schemas.microsoft.com/office/drawing/2014/main" val="3802688026"/>
                        </a:ext>
                      </a:extLst>
                    </a:gridCol>
                    <a:gridCol w="1224136">
                      <a:extLst>
                        <a:ext uri="{9D8B030D-6E8A-4147-A177-3AD203B41FA5}">
                          <a16:colId xmlns:a16="http://schemas.microsoft.com/office/drawing/2014/main" val="3836727243"/>
                        </a:ext>
                      </a:extLst>
                    </a:gridCol>
                  </a:tblGrid>
                  <a:tr h="502256">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929474">
                    <a:tc>
                      <a:txBody>
                        <a:bodyPr/>
                        <a:lstStyle/>
                        <a:p>
                          <a:pPr algn="just">
                            <a:spcAft>
                              <a:spcPts val="0"/>
                            </a:spcAft>
                          </a:pPr>
                          <a:r>
                            <a:rPr lang="en-US" altLang="zh-CN" sz="2400" b="1" kern="100" dirty="0">
                              <a:effectLst/>
                              <a:latin typeface="+mn-lt"/>
                              <a:ea typeface="宋体" panose="02010600030101010101" pitchFamily="2" charset="-122"/>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2"/>
                          <a:stretch>
                            <a:fillRect l="-54327" t="-55556" r="-540385" b="-325490"/>
                          </a:stretch>
                        </a:blipFill>
                      </a:tcPr>
                    </a:tc>
                    <a:tc>
                      <a:txBody>
                        <a:bodyPr/>
                        <a:lstStyle/>
                        <a:p>
                          <a:pPr algn="just">
                            <a:spcAft>
                              <a:spcPts val="0"/>
                            </a:spcAft>
                          </a:pPr>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330932" t="-55556" r="-181356" b="-325490"/>
                          </a:stretch>
                        </a:blip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1160558">
                    <a:tc>
                      <a:txBody>
                        <a:bodyPr/>
                        <a:lstStyle/>
                        <a:p>
                          <a:pPr algn="just">
                            <a:spcAft>
                              <a:spcPts val="0"/>
                            </a:spcAft>
                          </a:pPr>
                          <a:r>
                            <a:rPr lang="en-US" sz="2400" b="1" kern="100" dirty="0">
                              <a:effectLst/>
                              <a:latin typeface="+mn-lt"/>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124607" r="-401786" b="-160733"/>
                          </a:stretch>
                        </a:blipFill>
                      </a:tcPr>
                    </a:tc>
                    <a:tc>
                      <a:txBody>
                        <a:bodyPr/>
                        <a:lstStyle/>
                        <a:p>
                          <a:endParaRPr lang="zh-CN"/>
                        </a:p>
                      </a:txBody>
                      <a:tcPr marL="68580" marR="68580" marT="0" marB="0" anchor="ctr" anchorCtr="1">
                        <a:blipFill>
                          <a:blip r:embed="rId2"/>
                          <a:stretch>
                            <a:fillRect l="-230932" t="-124607" r="-281356" b="-160733"/>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124607" r="-90222" b="-160733"/>
                          </a:stretch>
                        </a:blipFill>
                      </a:tcPr>
                    </a:tc>
                    <a:tc>
                      <a:txBody>
                        <a:bodyPr/>
                        <a:lstStyle/>
                        <a:p>
                          <a:endParaRPr lang="zh-CN"/>
                        </a:p>
                      </a:txBody>
                      <a:tcPr marL="68580" marR="68580" marT="0" marB="0" anchor="ctr" anchorCtr="1">
                        <a:blipFill>
                          <a:blip r:embed="rId2"/>
                          <a:stretch>
                            <a:fillRect l="-617910" t="-124607" r="-995" b="-160733"/>
                          </a:stretch>
                        </a:blipFill>
                      </a:tcPr>
                    </a:tc>
                    <a:extLst>
                      <a:ext uri="{0D108BD9-81ED-4DB2-BD59-A6C34878D82A}">
                        <a16:rowId xmlns:a16="http://schemas.microsoft.com/office/drawing/2014/main" val="188399379"/>
                      </a:ext>
                    </a:extLst>
                  </a:tr>
                  <a:tr h="929474">
                    <a:tc>
                      <a:txBody>
                        <a:bodyPr/>
                        <a:lstStyle/>
                        <a:p>
                          <a:pPr algn="just">
                            <a:spcAft>
                              <a:spcPts val="0"/>
                            </a:spcAft>
                          </a:pPr>
                          <a:r>
                            <a:rPr lang="en-US" sz="2400" b="1" kern="100" dirty="0">
                              <a:effectLst/>
                              <a:latin typeface="+mn-lt"/>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282237" r="-401786" b="-101974"/>
                          </a:stretch>
                        </a:blipFill>
                      </a:tcPr>
                    </a:tc>
                    <a:tc>
                      <a:txBody>
                        <a:bodyPr/>
                        <a:lstStyle/>
                        <a:p>
                          <a:endParaRPr lang="zh-CN"/>
                        </a:p>
                      </a:txBody>
                      <a:tcPr marL="68580" marR="68580" marT="0" marB="0" anchor="ctr" anchorCtr="1">
                        <a:blipFill>
                          <a:blip r:embed="rId2"/>
                          <a:stretch>
                            <a:fillRect l="-230932" t="-282237" r="-281356" b="-101974"/>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282237" r="-90222" b="-101974"/>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929474">
                    <a:tc>
                      <a:txBody>
                        <a:bodyPr/>
                        <a:lstStyle/>
                        <a:p>
                          <a:pPr algn="just">
                            <a:spcAft>
                              <a:spcPts val="0"/>
                            </a:spcAft>
                          </a:pPr>
                          <a:r>
                            <a:rPr lang="en-US" altLang="zh-CN" sz="2400" b="1" kern="100" dirty="0">
                              <a:effectLst/>
                              <a:latin typeface="+mn-lt"/>
                              <a:ea typeface="宋体" panose="02010600030101010101" pitchFamily="2" charset="-122"/>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379739" r="-401786" b="-1307"/>
                          </a:stretch>
                        </a:blipFill>
                      </a:tcPr>
                    </a:tc>
                    <a:tc>
                      <a:txBody>
                        <a:bodyPr/>
                        <a:lstStyle/>
                        <a:p>
                          <a:endParaRPr lang="zh-CN"/>
                        </a:p>
                      </a:txBody>
                      <a:tcPr marL="68580" marR="68580" marT="0" marB="0" anchor="ctr" anchorCtr="1">
                        <a:blipFill>
                          <a:blip r:embed="rId2"/>
                          <a:stretch>
                            <a:fillRect l="-230932" t="-379739" r="-281356" b="-1307"/>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379739" r="-90222" b="-1307"/>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Fallback>
      </mc:AlternateContent>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2135560" y="157148"/>
                <a:ext cx="2556284" cy="1939705"/>
              </a:xfrm>
              <a:solidFill>
                <a:schemeClr val="bg1"/>
              </a:solidFill>
              <a:ln w="28575">
                <a:solidFill>
                  <a:srgbClr val="9999FF"/>
                </a:solidFill>
              </a:ln>
            </p:spPr>
            <p:txBody>
              <a:bodyPr/>
              <a:lstStyle/>
              <a:p>
                <a:pPr marL="0" indent="0" algn="ctr" eaLnBrk="1" hangingPunct="1">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d>
                        <m:dPr>
                          <m:ctrlPr>
                            <a:rPr lang="en-US" altLang="zh-CN" sz="2400" i="1" dirty="0">
                              <a:latin typeface="Cambria Math" panose="02040503050406030204" pitchFamily="18" charset="0"/>
                              <a:ea typeface="Cambria Math" panose="02040503050406030204" pitchFamily="18" charset="0"/>
                            </a:rPr>
                          </m:ctrlPr>
                        </m:dPr>
                        <m:e>
                          <m:r>
                            <a:rPr lang="en-US" altLang="zh-CN" sz="2400" i="1" dirty="0">
                              <a:latin typeface="Cambria Math" panose="02040503050406030204" pitchFamily="18" charset="0"/>
                              <a:ea typeface="Cambria Math" panose="02040503050406030204" pitchFamily="18" charset="0"/>
                            </a:rPr>
                            <m:t>𝑻</m:t>
                          </m:r>
                        </m:e>
                      </m:d>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𝒂</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𝑺</m:t>
                          </m:r>
                        </m:e>
                        <m:sup>
                          <m:r>
                            <a:rPr lang="en-US" altLang="zh-CN" sz="2400" i="1" dirty="0">
                              <a:latin typeface="Cambria Math" panose="02040503050406030204" pitchFamily="18" charset="0"/>
                              <a:ea typeface="Cambria Math" panose="02040503050406030204" pitchFamily="18" charset="0"/>
                            </a:rPr>
                            <m:t>′</m:t>
                          </m:r>
                        </m:sup>
                      </m:sSup>
                    </m:oMath>
                  </m:oMathPara>
                </a14:m>
                <a:endParaRPr lang="en-US" altLang="zh-CN" sz="2400" dirty="0">
                  <a:ea typeface="Cambria Math" panose="02040503050406030204" pitchFamily="18" charset="0"/>
                </a:endParaRPr>
              </a:p>
              <a:p>
                <a:pPr marL="0" indent="0" algn="ctr" eaLnBrk="1" hangingPunct="1">
                  <a:lnSpc>
                    <a:spcPct val="120000"/>
                  </a:lnSpc>
                  <a:spcBef>
                    <a:spcPts val="0"/>
                  </a:spcBef>
                  <a:buNone/>
                </a:pP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p>
              <a:p>
                <a:pPr marL="0" indent="0" algn="ctr" eaLnBrk="1" hangingPunct="1">
                  <a:lnSpc>
                    <a:spcPct val="120000"/>
                  </a:lnSpc>
                  <a:spcBef>
                    <a:spcPts val="0"/>
                  </a:spcBef>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𝑻</m:t>
                      </m:r>
                      <m:r>
                        <a:rPr lang="en-US" altLang="zh-CN" sz="2400" i="1" dirty="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a:p>
                <a:pPr marL="0" indent="0" algn="ctr" eaLnBrk="1" hangingPunct="1">
                  <a:lnSpc>
                    <a:spcPct val="120000"/>
                  </a:lnSpc>
                  <a:spcBef>
                    <a:spcPts val="0"/>
                  </a:spcBef>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𝜺</m:t>
                      </m:r>
                      <m:r>
                        <a:rPr lang="en-US" altLang="zh-CN" sz="2400" i="1">
                          <a:latin typeface="Cambria Math" panose="02040503050406030204" pitchFamily="18" charset="0"/>
                          <a:ea typeface="Cambria Math" panose="02040503050406030204" pitchFamily="18" charset="0"/>
                        </a:rPr>
                        <m:t>  </m:t>
                      </m:r>
                    </m:oMath>
                  </m:oMathPara>
                </a14:m>
                <a:endParaRPr lang="en-US" altLang="zh-CN" sz="24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2135560" y="157148"/>
                <a:ext cx="2556284" cy="1939705"/>
              </a:xfrm>
              <a:blipFill>
                <a:blip r:embed="rId3"/>
                <a:stretch>
                  <a:fillRect/>
                </a:stretch>
              </a:blipFill>
              <a:ln w="28575">
                <a:solidFill>
                  <a:srgbClr val="9999FF"/>
                </a:solidFill>
              </a:ln>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D825EDC4-288E-4768-8E2C-F327A07F5097}"/>
              </a:ext>
            </a:extLst>
          </p:cNvPr>
          <p:cNvSpPr/>
          <p:nvPr/>
        </p:nvSpPr>
        <p:spPr bwMode="auto">
          <a:xfrm>
            <a:off x="2423592" y="3068960"/>
            <a:ext cx="1080120"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0F1B49D1-08B8-4441-A45B-8517A42C7EA6}"/>
              </a:ext>
            </a:extLst>
          </p:cNvPr>
          <p:cNvSpPr/>
          <p:nvPr/>
        </p:nvSpPr>
        <p:spPr bwMode="auto">
          <a:xfrm>
            <a:off x="6504797" y="3068960"/>
            <a:ext cx="1247387"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EC7731CF-842C-4B56-904A-EFD7908E2A6D}"/>
              </a:ext>
            </a:extLst>
          </p:cNvPr>
          <p:cNvSpPr/>
          <p:nvPr/>
        </p:nvSpPr>
        <p:spPr bwMode="auto">
          <a:xfrm>
            <a:off x="3818747" y="4005064"/>
            <a:ext cx="1098122"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8C0EC17C-164E-47ED-855E-00EBF62916A7}"/>
              </a:ext>
            </a:extLst>
          </p:cNvPr>
          <p:cNvSpPr/>
          <p:nvPr/>
        </p:nvSpPr>
        <p:spPr bwMode="auto">
          <a:xfrm>
            <a:off x="5087888" y="3879850"/>
            <a:ext cx="1281972" cy="47255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8B8AB57D-CA2B-4980-9F56-A690DA390A77}"/>
              </a:ext>
            </a:extLst>
          </p:cNvPr>
          <p:cNvSpPr/>
          <p:nvPr/>
        </p:nvSpPr>
        <p:spPr bwMode="auto">
          <a:xfrm>
            <a:off x="8040216" y="3933056"/>
            <a:ext cx="1098122"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E2D40AA6-B1B1-4DCE-A783-115DD465946A}"/>
              </a:ext>
            </a:extLst>
          </p:cNvPr>
          <p:cNvSpPr/>
          <p:nvPr/>
        </p:nvSpPr>
        <p:spPr bwMode="auto">
          <a:xfrm>
            <a:off x="9318358" y="4005064"/>
            <a:ext cx="1098122"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9C6FDB81-D8C0-41D9-94E5-70137F8F98F0}"/>
              </a:ext>
            </a:extLst>
          </p:cNvPr>
          <p:cNvSpPr/>
          <p:nvPr/>
        </p:nvSpPr>
        <p:spPr bwMode="auto">
          <a:xfrm>
            <a:off x="3665730" y="5085184"/>
            <a:ext cx="1251139"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6" name="矩形: 圆角 15">
            <a:extLst>
              <a:ext uri="{FF2B5EF4-FFF2-40B4-BE49-F238E27FC236}">
                <a16:creationId xmlns:a16="http://schemas.microsoft.com/office/drawing/2014/main" id="{22B942C7-3467-4185-B404-7CB3FD43C66A}"/>
              </a:ext>
            </a:extLst>
          </p:cNvPr>
          <p:cNvSpPr/>
          <p:nvPr/>
        </p:nvSpPr>
        <p:spPr bwMode="auto">
          <a:xfrm>
            <a:off x="5102058" y="5085184"/>
            <a:ext cx="1281974"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7" name="矩形: 圆角 16">
            <a:extLst>
              <a:ext uri="{FF2B5EF4-FFF2-40B4-BE49-F238E27FC236}">
                <a16:creationId xmlns:a16="http://schemas.microsoft.com/office/drawing/2014/main" id="{D5FC03B7-F324-4374-81B5-C97FEF0DD4C5}"/>
              </a:ext>
            </a:extLst>
          </p:cNvPr>
          <p:cNvSpPr/>
          <p:nvPr/>
        </p:nvSpPr>
        <p:spPr bwMode="auto">
          <a:xfrm>
            <a:off x="7932204" y="5157192"/>
            <a:ext cx="1281973"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8" name="矩形: 圆角 17">
            <a:extLst>
              <a:ext uri="{FF2B5EF4-FFF2-40B4-BE49-F238E27FC236}">
                <a16:creationId xmlns:a16="http://schemas.microsoft.com/office/drawing/2014/main" id="{D21D361B-8A12-46AB-AA87-46866BFC8371}"/>
              </a:ext>
            </a:extLst>
          </p:cNvPr>
          <p:cNvSpPr/>
          <p:nvPr/>
        </p:nvSpPr>
        <p:spPr bwMode="auto">
          <a:xfrm>
            <a:off x="3748078" y="6021288"/>
            <a:ext cx="1168791"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9" name="矩形: 圆角 18">
            <a:extLst>
              <a:ext uri="{FF2B5EF4-FFF2-40B4-BE49-F238E27FC236}">
                <a16:creationId xmlns:a16="http://schemas.microsoft.com/office/drawing/2014/main" id="{087B1382-58FF-450A-9320-332D858B1421}"/>
              </a:ext>
            </a:extLst>
          </p:cNvPr>
          <p:cNvSpPr/>
          <p:nvPr/>
        </p:nvSpPr>
        <p:spPr bwMode="auto">
          <a:xfrm>
            <a:off x="5067971" y="6021288"/>
            <a:ext cx="1281973"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0" name="矩形: 圆角 19">
            <a:extLst>
              <a:ext uri="{FF2B5EF4-FFF2-40B4-BE49-F238E27FC236}">
                <a16:creationId xmlns:a16="http://schemas.microsoft.com/office/drawing/2014/main" id="{E05E011E-A71C-40FA-9DEB-4B57A9072370}"/>
              </a:ext>
            </a:extLst>
          </p:cNvPr>
          <p:cNvSpPr/>
          <p:nvPr/>
        </p:nvSpPr>
        <p:spPr bwMode="auto">
          <a:xfrm>
            <a:off x="7939242" y="6021288"/>
            <a:ext cx="1281973" cy="576064"/>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1" name="矩形: 圆角 20">
            <a:extLst>
              <a:ext uri="{FF2B5EF4-FFF2-40B4-BE49-F238E27FC236}">
                <a16:creationId xmlns:a16="http://schemas.microsoft.com/office/drawing/2014/main" id="{69EFE7B1-F644-43EB-817A-A6EFBA317FDB}"/>
              </a:ext>
            </a:extLst>
          </p:cNvPr>
          <p:cNvSpPr/>
          <p:nvPr/>
        </p:nvSpPr>
        <p:spPr bwMode="auto">
          <a:xfrm>
            <a:off x="5217359" y="4455914"/>
            <a:ext cx="1098122" cy="413246"/>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mc:AlternateContent xmlns:mc="http://schemas.openxmlformats.org/markup-compatibility/2006">
        <mc:Choice xmlns:a14="http://schemas.microsoft.com/office/drawing/2010/main" Requires="a14">
          <p:graphicFrame>
            <p:nvGraphicFramePr>
              <p:cNvPr id="22" name="表格 3">
                <a:extLst>
                  <a:ext uri="{FF2B5EF4-FFF2-40B4-BE49-F238E27FC236}">
                    <a16:creationId xmlns:a16="http://schemas.microsoft.com/office/drawing/2014/main" id="{A1B38640-95D4-4C02-8E31-1886D1447248}"/>
                  </a:ext>
                </a:extLst>
              </p:cNvPr>
              <p:cNvGraphicFramePr>
                <a:graphicFrameLocks noGrp="1"/>
              </p:cNvGraphicFramePr>
              <p:nvPr>
                <p:extLst>
                  <p:ext uri="{D42A27DB-BD31-4B8C-83A1-F6EECF244321}">
                    <p14:modId xmlns:p14="http://schemas.microsoft.com/office/powerpoint/2010/main" val="683062571"/>
                  </p:ext>
                </p:extLst>
              </p:nvPr>
            </p:nvGraphicFramePr>
            <p:xfrm>
              <a:off x="5591944" y="131692"/>
              <a:ext cx="4545868" cy="2016225"/>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186338400"/>
                        </a:ext>
                      </a:extLst>
                    </a:gridCol>
                    <a:gridCol w="1800200">
                      <a:extLst>
                        <a:ext uri="{9D8B030D-6E8A-4147-A177-3AD203B41FA5}">
                          <a16:colId xmlns:a16="http://schemas.microsoft.com/office/drawing/2014/main" val="46470136"/>
                        </a:ext>
                      </a:extLst>
                    </a:gridCol>
                    <a:gridCol w="1881572">
                      <a:extLst>
                        <a:ext uri="{9D8B030D-6E8A-4147-A177-3AD203B41FA5}">
                          <a16:colId xmlns:a16="http://schemas.microsoft.com/office/drawing/2014/main" val="2756075955"/>
                        </a:ext>
                      </a:extLst>
                    </a:gridCol>
                  </a:tblGrid>
                  <a:tr h="40324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rPr>
                                  <m:t>, </m:t>
                                </m:r>
                                <m:r>
                                  <m:rPr>
                                    <m:nor/>
                                  </m:rPr>
                                  <a:rPr lang="en-US" altLang="zh-CN" sz="1800" kern="100" dirty="0">
                                    <a:latin typeface="Arial" panose="020B0604020202020204" pitchFamily="34" charset="0"/>
                                    <a:cs typeface="Arial" panose="020B0604020202020204" pitchFamily="34" charset="0"/>
                                  </a:rPr>
                                  <m:t>, $, )</m:t>
                                </m:r>
                                <m:r>
                                  <m:rPr>
                                    <m:nor/>
                                  </m:rPr>
                                  <a:rPr lang="en-US" altLang="zh-CN" sz="1800" b="1" i="0" kern="100" dirty="0" smtClean="0">
                                    <a:latin typeface="Arial" panose="020B0604020202020204" pitchFamily="34" charset="0"/>
                                    <a:cs typeface="Arial" panose="020B0604020202020204" pitchFamily="34" charset="0"/>
                                  </a:rPr>
                                  <m:t>, +</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03245">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kern="100" dirty="0">
                              <a:latin typeface="Arial" panose="020B0604020202020204" pitchFamily="34" charset="0"/>
                              <a:cs typeface="Arial" panose="020B0604020202020204" pitchFamily="34" charset="0"/>
                            </a:rPr>
                            <a:t>+, </a:t>
                          </a:r>
                          <a:r>
                            <a:rPr lang="el-GR" altLang="zh-CN" sz="1800" kern="100" dirty="0">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 </m:t>
                                </m:r>
                                <m:r>
                                  <m:rPr>
                                    <m:nor/>
                                  </m:rPr>
                                  <a:rPr lang="en-US" altLang="zh-CN" sz="1800" kern="100" dirty="0">
                                    <a:latin typeface="Arial" panose="020B0604020202020204" pitchFamily="34" charset="0"/>
                                    <a:cs typeface="Arial" panose="020B0604020202020204" pitchFamily="34" charset="0"/>
                                  </a:rPr>
                                  <m:t>, $, )</m:t>
                                </m:r>
                                <m:r>
                                  <m:rPr>
                                    <m:nor/>
                                  </m:rPr>
                                  <a:rPr lang="en-US" altLang="zh-CN" sz="1800" b="1" i="0" kern="100" dirty="0" smtClean="0">
                                    <a:latin typeface="Arial" panose="020B0604020202020204" pitchFamily="34" charset="0"/>
                                    <a:cs typeface="Arial" panose="020B0604020202020204" pitchFamily="34" charset="0"/>
                                  </a:rPr>
                                  <m:t>, +</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03245">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m:rPr>
                                    <m:nor/>
                                  </m:rPr>
                                  <a:rPr lang="en-US" altLang="zh-CN" sz="1800" kern="100" dirty="0">
                                    <a:latin typeface="Arial" panose="020B0604020202020204" pitchFamily="34" charset="0"/>
                                    <a:cs typeface="Arial" panose="020B0604020202020204" pitchFamily="34" charset="0"/>
                                  </a:rPr>
                                  <m:t> , +, </m:t>
                                </m:r>
                                <m:r>
                                  <m:rPr>
                                    <m:nor/>
                                  </m:rPr>
                                  <a:rPr lang="el-GR" altLang="zh-CN" sz="1800" kern="100" dirty="0">
                                    <a:latin typeface="Arial" panose="020B0604020202020204" pitchFamily="34" charset="0"/>
                                    <a:cs typeface="Arial" panose="020B0604020202020204" pitchFamily="34" charset="0"/>
                                  </a:rPr>
                                  <m:t>ε</m:t>
                                </m:r>
                                <m:r>
                                  <m:rPr>
                                    <m:nor/>
                                  </m:rPr>
                                  <a:rPr lang="en-US" altLang="zh-CN" sz="1800" kern="100" dirty="0">
                                    <a:latin typeface="Arial" panose="020B0604020202020204" pitchFamily="34" charset="0"/>
                                    <a:cs typeface="Arial" panose="020B0604020202020204" pitchFamily="34" charset="0"/>
                                  </a:rPr>
                                  <m:t> </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03245">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14:m>
                            <m:oMath xmlns:m="http://schemas.openxmlformats.org/officeDocument/2006/math">
                              <m:r>
                                <a:rPr lang="en-US" altLang="zh-CN" sz="1800" i="1" smtClean="0">
                                  <a:latin typeface="Cambria Math" panose="02040503050406030204" pitchFamily="18" charset="0"/>
                                  <a:ea typeface="Cambria Math" panose="02040503050406030204" pitchFamily="18" charset="0"/>
                                </a:rPr>
                                <m:t>, </m:t>
                              </m:r>
                            </m:oMath>
                          </a14:m>
                          <a:r>
                            <a:rPr lang="en-US" altLang="zh-CN" sz="1800" kern="100" dirty="0">
                              <a:latin typeface="Arial" panose="020B0604020202020204" pitchFamily="34" charset="0"/>
                              <a:cs typeface="Arial" panose="020B0604020202020204" pitchFamily="34" charset="0"/>
                            </a:rPr>
                            <a:t> , </a:t>
                          </a:r>
                          <a:r>
                            <a:rPr lang="el-GR" altLang="zh-CN" sz="1800" kern="100" dirty="0">
                              <a:latin typeface="Arial" panose="020B0604020202020204" pitchFamily="34" charset="0"/>
                              <a:cs typeface="Arial" panose="020B0604020202020204" pitchFamily="34" charset="0"/>
                            </a:rPr>
                            <a:t>ε</a:t>
                          </a:r>
                          <a:r>
                            <a:rPr lang="en-US" altLang="zh-CN" sz="1800" kern="100" dirty="0">
                              <a:latin typeface="Arial" panose="020B0604020202020204" pitchFamily="34" charset="0"/>
                              <a:cs typeface="Arial" panose="020B0604020202020204" pitchFamily="34" charset="0"/>
                            </a:rPr>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t>
                          </a:r>
                          <a:r>
                            <a:rPr lang="zh-CN" altLang="en-US" dirty="0"/>
                            <a:t> </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mc:Choice>
        <mc:Fallback>
          <p:graphicFrame>
            <p:nvGraphicFramePr>
              <p:cNvPr id="22" name="表格 3">
                <a:extLst>
                  <a:ext uri="{FF2B5EF4-FFF2-40B4-BE49-F238E27FC236}">
                    <a16:creationId xmlns:a16="http://schemas.microsoft.com/office/drawing/2014/main" id="{A1B38640-95D4-4C02-8E31-1886D1447248}"/>
                  </a:ext>
                </a:extLst>
              </p:cNvPr>
              <p:cNvGraphicFramePr>
                <a:graphicFrameLocks noGrp="1"/>
              </p:cNvGraphicFramePr>
              <p:nvPr>
                <p:extLst>
                  <p:ext uri="{D42A27DB-BD31-4B8C-83A1-F6EECF244321}">
                    <p14:modId xmlns:p14="http://schemas.microsoft.com/office/powerpoint/2010/main" val="683062571"/>
                  </p:ext>
                </p:extLst>
              </p:nvPr>
            </p:nvGraphicFramePr>
            <p:xfrm>
              <a:off x="5591944" y="131692"/>
              <a:ext cx="4545868" cy="2016225"/>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186338400"/>
                        </a:ext>
                      </a:extLst>
                    </a:gridCol>
                    <a:gridCol w="1800200">
                      <a:extLst>
                        <a:ext uri="{9D8B030D-6E8A-4147-A177-3AD203B41FA5}">
                          <a16:colId xmlns:a16="http://schemas.microsoft.com/office/drawing/2014/main" val="46470136"/>
                        </a:ext>
                      </a:extLst>
                    </a:gridCol>
                    <a:gridCol w="1881572">
                      <a:extLst>
                        <a:ext uri="{9D8B030D-6E8A-4147-A177-3AD203B41FA5}">
                          <a16:colId xmlns:a16="http://schemas.microsoft.com/office/drawing/2014/main" val="2756075955"/>
                        </a:ext>
                      </a:extLst>
                    </a:gridCol>
                  </a:tblGrid>
                  <a:tr h="40324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42071" t="-105970" r="-647" b="-310448"/>
                          </a:stretch>
                        </a:blipFill>
                      </a:tcPr>
                    </a:tc>
                    <a:extLst>
                      <a:ext uri="{0D108BD9-81ED-4DB2-BD59-A6C34878D82A}">
                        <a16:rowId xmlns:a16="http://schemas.microsoft.com/office/drawing/2014/main" val="1690984911"/>
                      </a:ext>
                    </a:extLst>
                  </a:tr>
                  <a:tr h="403245">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kern="100" dirty="0">
                              <a:latin typeface="Arial" panose="020B0604020202020204" pitchFamily="34" charset="0"/>
                              <a:cs typeface="Arial" panose="020B0604020202020204" pitchFamily="34" charset="0"/>
                            </a:rPr>
                            <a:t>+, </a:t>
                          </a:r>
                          <a:r>
                            <a:rPr lang="el-GR" altLang="zh-CN" sz="1800" kern="100" dirty="0">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42071" t="-209091" r="-647" b="-215152"/>
                          </a:stretch>
                        </a:blipFill>
                      </a:tcPr>
                    </a:tc>
                    <a:extLst>
                      <a:ext uri="{0D108BD9-81ED-4DB2-BD59-A6C34878D82A}">
                        <a16:rowId xmlns:a16="http://schemas.microsoft.com/office/drawing/2014/main" val="1316397555"/>
                      </a:ext>
                    </a:extLst>
                  </a:tr>
                  <a:tr h="403245">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8311" t="-304478" r="-105068" b="-11194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03245">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8311" t="-410606" r="-105068" b="-13636"/>
                          </a:stretch>
                        </a:blipFill>
                      </a:tcPr>
                    </a:tc>
                    <a:tc>
                      <a:txBody>
                        <a:bodyPr/>
                        <a:lstStyle/>
                        <a:p>
                          <a:r>
                            <a:rPr lang="en-US" altLang="zh-CN" dirty="0"/>
                            <a:t>+ ,</a:t>
                          </a:r>
                          <a:r>
                            <a:rPr lang="zh-CN" altLang="en-US" dirty="0"/>
                            <a:t> </a:t>
                          </a: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mc:Fallback>
      </mc:AlternateContent>
    </p:spTree>
    <p:extLst>
      <p:ext uri="{BB962C8B-B14F-4D97-AF65-F5344CB8AC3E}">
        <p14:creationId xmlns:p14="http://schemas.microsoft.com/office/powerpoint/2010/main" val="29113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6"/>
                                        </p:tgtEl>
                                        <p:attrNameLst>
                                          <p:attrName>ppt_x</p:attrName>
                                        </p:attrNameLst>
                                      </p:cBhvr>
                                      <p:tavLst>
                                        <p:tav tm="0">
                                          <p:val>
                                            <p:strVal val="ppt_x"/>
                                          </p:val>
                                        </p:tav>
                                        <p:tav tm="100000">
                                          <p:val>
                                            <p:strVal val="ppt_x"/>
                                          </p:val>
                                        </p:tav>
                                      </p:tavLst>
                                    </p:anim>
                                    <p:anim calcmode="lin" valueType="num">
                                      <p:cBhvr additive="base">
                                        <p:cTn id="49" dur="500"/>
                                        <p:tgtEl>
                                          <p:spTgt spid="16"/>
                                        </p:tgtEl>
                                        <p:attrNameLst>
                                          <p:attrName>ppt_y</p:attrName>
                                        </p:attrNameLst>
                                      </p:cBhvr>
                                      <p:tavLst>
                                        <p:tav tm="0">
                                          <p:val>
                                            <p:strVal val="ppt_y"/>
                                          </p:val>
                                        </p:tav>
                                        <p:tav tm="100000">
                                          <p:val>
                                            <p:strVal val="1+ppt_h/2"/>
                                          </p:val>
                                        </p:tav>
                                      </p:tavLst>
                                    </p:anim>
                                    <p:set>
                                      <p:cBhvr>
                                        <p:cTn id="50" dur="1" fill="hold">
                                          <p:stCondLst>
                                            <p:cond delay="499"/>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ppt_x"/>
                                          </p:val>
                                        </p:tav>
                                      </p:tavLst>
                                    </p:anim>
                                    <p:anim calcmode="lin" valueType="num">
                                      <p:cBhvr additive="base">
                                        <p:cTn id="61" dur="500"/>
                                        <p:tgtEl>
                                          <p:spTgt spid="15"/>
                                        </p:tgtEl>
                                        <p:attrNameLst>
                                          <p:attrName>ppt_y</p:attrName>
                                        </p:attrNameLst>
                                      </p:cBhvr>
                                      <p:tavLst>
                                        <p:tav tm="0">
                                          <p:val>
                                            <p:strVal val="ppt_y"/>
                                          </p:val>
                                        </p:tav>
                                        <p:tav tm="100000">
                                          <p:val>
                                            <p:strVal val="1+ppt_h/2"/>
                                          </p:val>
                                        </p:tav>
                                      </p:tavLst>
                                    </p:anim>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20"/>
                                        </p:tgtEl>
                                        <p:attrNameLst>
                                          <p:attrName>ppt_x</p:attrName>
                                        </p:attrNameLst>
                                      </p:cBhvr>
                                      <p:tavLst>
                                        <p:tav tm="0">
                                          <p:val>
                                            <p:strVal val="ppt_x"/>
                                          </p:val>
                                        </p:tav>
                                        <p:tav tm="100000">
                                          <p:val>
                                            <p:strVal val="ppt_x"/>
                                          </p:val>
                                        </p:tav>
                                      </p:tavLst>
                                    </p:anim>
                                    <p:anim calcmode="lin" valueType="num">
                                      <p:cBhvr additive="base">
                                        <p:cTn id="67" dur="500"/>
                                        <p:tgtEl>
                                          <p:spTgt spid="20"/>
                                        </p:tgtEl>
                                        <p:attrNameLst>
                                          <p:attrName>ppt_y</p:attrName>
                                        </p:attrNameLst>
                                      </p:cBhvr>
                                      <p:tavLst>
                                        <p:tav tm="0">
                                          <p:val>
                                            <p:strVal val="ppt_y"/>
                                          </p:val>
                                        </p:tav>
                                        <p:tav tm="100000">
                                          <p:val>
                                            <p:strVal val="1+ppt_h/2"/>
                                          </p:val>
                                        </p:tav>
                                      </p:tavLst>
                                    </p:anim>
                                    <p:set>
                                      <p:cBhvr>
                                        <p:cTn id="68" dur="1" fill="hold">
                                          <p:stCondLst>
                                            <p:cond delay="499"/>
                                          </p:stCondLst>
                                        </p:cTn>
                                        <p:tgtEl>
                                          <p:spTgt spid="2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9"/>
                                        </p:tgtEl>
                                        <p:attrNameLst>
                                          <p:attrName>ppt_x</p:attrName>
                                        </p:attrNameLst>
                                      </p:cBhvr>
                                      <p:tavLst>
                                        <p:tav tm="0">
                                          <p:val>
                                            <p:strVal val="ppt_x"/>
                                          </p:val>
                                        </p:tav>
                                        <p:tav tm="100000">
                                          <p:val>
                                            <p:strVal val="ppt_x"/>
                                          </p:val>
                                        </p:tav>
                                      </p:tavLst>
                                    </p:anim>
                                    <p:anim calcmode="lin" valueType="num">
                                      <p:cBhvr additive="base">
                                        <p:cTn id="73" dur="500"/>
                                        <p:tgtEl>
                                          <p:spTgt spid="19"/>
                                        </p:tgtEl>
                                        <p:attrNameLst>
                                          <p:attrName>ppt_y</p:attrName>
                                        </p:attrNameLst>
                                      </p:cBhvr>
                                      <p:tavLst>
                                        <p:tav tm="0">
                                          <p:val>
                                            <p:strVal val="ppt_y"/>
                                          </p:val>
                                        </p:tav>
                                        <p:tav tm="100000">
                                          <p:val>
                                            <p:strVal val="1+ppt_h/2"/>
                                          </p:val>
                                        </p:tav>
                                      </p:tavLst>
                                    </p:anim>
                                    <p:set>
                                      <p:cBhvr>
                                        <p:cTn id="74" dur="1" fill="hold">
                                          <p:stCondLst>
                                            <p:cond delay="499"/>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18"/>
                                        </p:tgtEl>
                                        <p:attrNameLst>
                                          <p:attrName>ppt_x</p:attrName>
                                        </p:attrNameLst>
                                      </p:cBhvr>
                                      <p:tavLst>
                                        <p:tav tm="0">
                                          <p:val>
                                            <p:strVal val="ppt_x"/>
                                          </p:val>
                                        </p:tav>
                                        <p:tav tm="100000">
                                          <p:val>
                                            <p:strVal val="ppt_x"/>
                                          </p:val>
                                        </p:tav>
                                      </p:tavLst>
                                    </p:anim>
                                    <p:anim calcmode="lin" valueType="num">
                                      <p:cBhvr additive="base">
                                        <p:cTn id="79" dur="500"/>
                                        <p:tgtEl>
                                          <p:spTgt spid="18"/>
                                        </p:tgtEl>
                                        <p:attrNameLst>
                                          <p:attrName>ppt_y</p:attrName>
                                        </p:attrNameLst>
                                      </p:cBhvr>
                                      <p:tavLst>
                                        <p:tav tm="0">
                                          <p:val>
                                            <p:strVal val="ppt_y"/>
                                          </p:val>
                                        </p:tav>
                                        <p:tav tm="100000">
                                          <p:val>
                                            <p:strVal val="1+ppt_h/2"/>
                                          </p:val>
                                        </p:tav>
                                      </p:tavLst>
                                    </p:anim>
                                    <p:set>
                                      <p:cBhvr>
                                        <p:cTn id="8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D83887E8-E79C-46C3-8145-BD7F2F140BB5}"/>
                  </a:ext>
                </a:extLst>
              </p:cNvPr>
              <p:cNvGraphicFramePr>
                <a:graphicFrameLocks noGrp="1"/>
              </p:cNvGraphicFramePr>
              <p:nvPr>
                <p:extLst>
                  <p:ext uri="{D42A27DB-BD31-4B8C-83A1-F6EECF244321}">
                    <p14:modId xmlns:p14="http://schemas.microsoft.com/office/powerpoint/2010/main" val="3625802510"/>
                  </p:ext>
                </p:extLst>
              </p:nvPr>
            </p:nvGraphicFramePr>
            <p:xfrm>
              <a:off x="1703512" y="2362140"/>
              <a:ext cx="8784976" cy="4451236"/>
            </p:xfrm>
            <a:graphic>
              <a:graphicData uri="http://schemas.openxmlformats.org/drawingml/2006/table">
                <a:tbl>
                  <a:tblPr>
                    <a:tableStyleId>{616DA210-FB5B-4158-B5E0-FEB733F419BA}</a:tableStyleId>
                  </a:tblPr>
                  <a:tblGrid>
                    <a:gridCol w="681423">
                      <a:extLst>
                        <a:ext uri="{9D8B030D-6E8A-4147-A177-3AD203B41FA5}">
                          <a16:colId xmlns:a16="http://schemas.microsoft.com/office/drawing/2014/main" val="2504560"/>
                        </a:ext>
                      </a:extLst>
                    </a:gridCol>
                    <a:gridCol w="1265134">
                      <a:extLst>
                        <a:ext uri="{9D8B030D-6E8A-4147-A177-3AD203B41FA5}">
                          <a16:colId xmlns:a16="http://schemas.microsoft.com/office/drawing/2014/main" val="2786849477"/>
                        </a:ext>
                      </a:extLst>
                    </a:gridCol>
                    <a:gridCol w="1365811">
                      <a:extLst>
                        <a:ext uri="{9D8B030D-6E8A-4147-A177-3AD203B41FA5}">
                          <a16:colId xmlns:a16="http://schemas.microsoft.com/office/drawing/2014/main" val="3541831849"/>
                        </a:ext>
                      </a:extLst>
                    </a:gridCol>
                    <a:gridCol w="1440160">
                      <a:extLst>
                        <a:ext uri="{9D8B030D-6E8A-4147-A177-3AD203B41FA5}">
                          <a16:colId xmlns:a16="http://schemas.microsoft.com/office/drawing/2014/main" val="179139833"/>
                        </a:ext>
                      </a:extLst>
                    </a:gridCol>
                    <a:gridCol w="1440160">
                      <a:extLst>
                        <a:ext uri="{9D8B030D-6E8A-4147-A177-3AD203B41FA5}">
                          <a16:colId xmlns:a16="http://schemas.microsoft.com/office/drawing/2014/main" val="784756177"/>
                        </a:ext>
                      </a:extLst>
                    </a:gridCol>
                    <a:gridCol w="1368152">
                      <a:extLst>
                        <a:ext uri="{9D8B030D-6E8A-4147-A177-3AD203B41FA5}">
                          <a16:colId xmlns:a16="http://schemas.microsoft.com/office/drawing/2014/main" val="3802688026"/>
                        </a:ext>
                      </a:extLst>
                    </a:gridCol>
                    <a:gridCol w="1224136">
                      <a:extLst>
                        <a:ext uri="{9D8B030D-6E8A-4147-A177-3AD203B41FA5}">
                          <a16:colId xmlns:a16="http://schemas.microsoft.com/office/drawing/2014/main" val="3836727243"/>
                        </a:ext>
                      </a:extLst>
                    </a:gridCol>
                  </a:tblGrid>
                  <a:tr h="502256">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929474">
                    <a:tc>
                      <a:txBody>
                        <a:bodyPr/>
                        <a:lstStyle/>
                        <a:p>
                          <a:pPr algn="just">
                            <a:spcAft>
                              <a:spcPts val="0"/>
                            </a:spcAft>
                          </a:pPr>
                          <a:r>
                            <a:rPr lang="en-US" altLang="zh-CN" sz="2400" b="1" kern="100" dirty="0">
                              <a:effectLst/>
                              <a:latin typeface="+mn-lt"/>
                              <a:ea typeface="宋体" panose="02010600030101010101" pitchFamily="2" charset="-122"/>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d>
                                  <m:dPr>
                                    <m:ctrlPr>
                                      <a:rPr lang="en-US" altLang="zh-CN" sz="2400" b="1" i="1" dirty="0" smtClean="0">
                                        <a:latin typeface="Cambria Math" panose="02040503050406030204" pitchFamily="18" charset="0"/>
                                        <a:ea typeface="Cambria Math" panose="02040503050406030204" pitchFamily="18" charset="0"/>
                                      </a:rPr>
                                    </m:ctrlPr>
                                  </m:dPr>
                                  <m:e>
                                    <m:r>
                                      <a:rPr lang="en-US" altLang="zh-CN" sz="2400" b="1" i="1" dirty="0" smtClean="0">
                                        <a:latin typeface="Cambria Math" panose="02040503050406030204" pitchFamily="18" charset="0"/>
                                        <a:ea typeface="Cambria Math" panose="02040503050406030204" pitchFamily="18" charset="0"/>
                                      </a:rPr>
                                      <m:t>𝑻</m:t>
                                    </m:r>
                                  </m:e>
                                </m:d>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Cambria Math" panose="02040503050406030204" pitchFamily="18" charset="0"/>
                                  </a:rPr>
                                  <m:t>𝑺</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𝒂</m:t>
                                </m:r>
                                <m:sSup>
                                  <m:sSupPr>
                                    <m:ctrlPr>
                                      <a:rPr lang="en-US" altLang="zh-CN" sz="2400" b="1" i="1" dirty="0" smtClean="0">
                                        <a:latin typeface="Cambria Math" panose="02040503050406030204" pitchFamily="18" charset="0"/>
                                        <a:ea typeface="Cambria Math" panose="02040503050406030204" pitchFamily="18" charset="0"/>
                                      </a:rPr>
                                    </m:ctrlPr>
                                  </m:sSupPr>
                                  <m:e>
                                    <m:r>
                                      <a:rPr lang="en-US" altLang="zh-CN" sz="2400" b="1" i="1" dirty="0" smtClean="0">
                                        <a:latin typeface="Cambria Math" panose="02040503050406030204" pitchFamily="18" charset="0"/>
                                        <a:ea typeface="Cambria Math" panose="02040503050406030204" pitchFamily="18" charset="0"/>
                                      </a:rPr>
                                      <m:t>𝑺</m:t>
                                    </m:r>
                                  </m:e>
                                  <m:sup>
                                    <m:r>
                                      <a:rPr lang="en-US" altLang="zh-CN" sz="2400" b="1" i="1" dirty="0" smtClean="0">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1160558">
                    <a:tc>
                      <a:txBody>
                        <a:bodyPr/>
                        <a:lstStyle/>
                        <a:p>
                          <a:pPr algn="just">
                            <a:spcAft>
                              <a:spcPts val="0"/>
                            </a:spcAft>
                          </a:pPr>
                          <a:r>
                            <a:rPr lang="en-US" sz="2400" b="1" kern="100" dirty="0">
                              <a:effectLst/>
                              <a:latin typeface="+mn-lt"/>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𝑺</m:t>
                                </m:r>
                              </m:oMath>
                            </m:oMathPara>
                          </a14:m>
                          <a:endParaRPr lang="en-US" altLang="zh-CN" sz="2400" b="1" kern="100" dirty="0">
                            <a:effectLst/>
                            <a:latin typeface="+mn-lt"/>
                            <a:ea typeface="宋体" panose="02010600030101010101" pitchFamily="2" charset="-122"/>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b="1" i="1" dirty="0" smtClean="0">
                                  <a:latin typeface="Cambria Math" panose="02040503050406030204" pitchFamily="18" charset="0"/>
                                  <a:ea typeface="Cambria Math" panose="02040503050406030204" pitchFamily="18" charset="0"/>
                                </a:rPr>
                                <m:t> </m:t>
                              </m:r>
                            </m:oMath>
                          </a14:m>
                          <a:r>
                            <a:rPr lang="en-US" altLang="zh-CN"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𝑺</m:t>
                                    </m:r>
                                  </m:e>
                                  <m:sup>
                                    <m:r>
                                      <a:rPr lang="en-US" altLang="zh-CN" sz="2400" b="1" i="1" smtClean="0">
                                        <a:latin typeface="Cambria Math" panose="02040503050406030204" pitchFamily="18" charset="0"/>
                                        <a:ea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929474">
                    <a:tc>
                      <a:txBody>
                        <a:bodyPr/>
                        <a:lstStyle/>
                        <a:p>
                          <a:pPr algn="just">
                            <a:spcAft>
                              <a:spcPts val="0"/>
                            </a:spcAft>
                          </a:pPr>
                          <a:r>
                            <a:rPr lang="en-US" sz="2400" b="1" kern="100" dirty="0">
                              <a:effectLst/>
                              <a:latin typeface="+mn-lt"/>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𝑻</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𝑺</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929474">
                    <a:tc>
                      <a:txBody>
                        <a:bodyPr/>
                        <a:lstStyle/>
                        <a:p>
                          <a:pPr algn="just">
                            <a:spcAft>
                              <a:spcPts val="0"/>
                            </a:spcAft>
                          </a:pPr>
                          <a:r>
                            <a:rPr lang="en-US" altLang="zh-CN" sz="2400" b="1" kern="100" dirty="0">
                              <a:effectLst/>
                              <a:latin typeface="+mn-lt"/>
                              <a:ea typeface="宋体" panose="02010600030101010101" pitchFamily="2" charset="-122"/>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𝜺</m:t>
                                </m:r>
                                <m:r>
                                  <a:rPr lang="en-US" altLang="zh-CN" sz="2400" b="1" i="1" smtClean="0">
                                    <a:latin typeface="Cambria Math" panose="02040503050406030204" pitchFamily="18" charset="0"/>
                                    <a:ea typeface="Cambria Math" panose="02040503050406030204" pitchFamily="18" charset="0"/>
                                  </a:rPr>
                                  <m:t> </m:t>
                                </m:r>
                              </m:oMath>
                            </m:oMathPara>
                          </a14:m>
                          <a:endParaRPr lang="zh-CN" alt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𝑻</m:t>
                                    </m:r>
                                  </m:e>
                                  <m:sup>
                                    <m:r>
                                      <a:rPr lang="en-US" altLang="zh-CN" sz="2400" i="1">
                                        <a:latin typeface="Cambria Math" panose="02040503050406030204" pitchFamily="18" charset="0"/>
                                        <a:ea typeface="Cambria Math" panose="02040503050406030204" pitchFamily="18" charset="0"/>
                                      </a:rPr>
                                      <m:t>′</m:t>
                                    </m:r>
                                  </m:sup>
                                </m:sSup>
                              </m:oMath>
                            </m:oMathPara>
                          </a14:m>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Choice>
        <mc:Fallback>
          <p:graphicFrame>
            <p:nvGraphicFramePr>
              <p:cNvPr id="4" name="表格 3">
                <a:extLst>
                  <a:ext uri="{FF2B5EF4-FFF2-40B4-BE49-F238E27FC236}">
                    <a16:creationId xmlns:a16="http://schemas.microsoft.com/office/drawing/2014/main" id="{D83887E8-E79C-46C3-8145-BD7F2F140BB5}"/>
                  </a:ext>
                </a:extLst>
              </p:cNvPr>
              <p:cNvGraphicFramePr>
                <a:graphicFrameLocks noGrp="1"/>
              </p:cNvGraphicFramePr>
              <p:nvPr>
                <p:extLst>
                  <p:ext uri="{D42A27DB-BD31-4B8C-83A1-F6EECF244321}">
                    <p14:modId xmlns:p14="http://schemas.microsoft.com/office/powerpoint/2010/main" val="3625802510"/>
                  </p:ext>
                </p:extLst>
              </p:nvPr>
            </p:nvGraphicFramePr>
            <p:xfrm>
              <a:off x="1703512" y="2362140"/>
              <a:ext cx="8784976" cy="4451236"/>
            </p:xfrm>
            <a:graphic>
              <a:graphicData uri="http://schemas.openxmlformats.org/drawingml/2006/table">
                <a:tbl>
                  <a:tblPr>
                    <a:tableStyleId>{616DA210-FB5B-4158-B5E0-FEB733F419BA}</a:tableStyleId>
                  </a:tblPr>
                  <a:tblGrid>
                    <a:gridCol w="681423">
                      <a:extLst>
                        <a:ext uri="{9D8B030D-6E8A-4147-A177-3AD203B41FA5}">
                          <a16:colId xmlns:a16="http://schemas.microsoft.com/office/drawing/2014/main" val="2504560"/>
                        </a:ext>
                      </a:extLst>
                    </a:gridCol>
                    <a:gridCol w="1265134">
                      <a:extLst>
                        <a:ext uri="{9D8B030D-6E8A-4147-A177-3AD203B41FA5}">
                          <a16:colId xmlns:a16="http://schemas.microsoft.com/office/drawing/2014/main" val="2786849477"/>
                        </a:ext>
                      </a:extLst>
                    </a:gridCol>
                    <a:gridCol w="1365811">
                      <a:extLst>
                        <a:ext uri="{9D8B030D-6E8A-4147-A177-3AD203B41FA5}">
                          <a16:colId xmlns:a16="http://schemas.microsoft.com/office/drawing/2014/main" val="3541831849"/>
                        </a:ext>
                      </a:extLst>
                    </a:gridCol>
                    <a:gridCol w="1440160">
                      <a:extLst>
                        <a:ext uri="{9D8B030D-6E8A-4147-A177-3AD203B41FA5}">
                          <a16:colId xmlns:a16="http://schemas.microsoft.com/office/drawing/2014/main" val="179139833"/>
                        </a:ext>
                      </a:extLst>
                    </a:gridCol>
                    <a:gridCol w="1440160">
                      <a:extLst>
                        <a:ext uri="{9D8B030D-6E8A-4147-A177-3AD203B41FA5}">
                          <a16:colId xmlns:a16="http://schemas.microsoft.com/office/drawing/2014/main" val="784756177"/>
                        </a:ext>
                      </a:extLst>
                    </a:gridCol>
                    <a:gridCol w="1368152">
                      <a:extLst>
                        <a:ext uri="{9D8B030D-6E8A-4147-A177-3AD203B41FA5}">
                          <a16:colId xmlns:a16="http://schemas.microsoft.com/office/drawing/2014/main" val="3802688026"/>
                        </a:ext>
                      </a:extLst>
                    </a:gridCol>
                    <a:gridCol w="1224136">
                      <a:extLst>
                        <a:ext uri="{9D8B030D-6E8A-4147-A177-3AD203B41FA5}">
                          <a16:colId xmlns:a16="http://schemas.microsoft.com/office/drawing/2014/main" val="3836727243"/>
                        </a:ext>
                      </a:extLst>
                    </a:gridCol>
                  </a:tblGrid>
                  <a:tr h="502256">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400" b="1" kern="100" dirty="0">
                              <a:effectLst/>
                              <a:latin typeface="+mn-lt"/>
                              <a:ea typeface="宋体" panose="02010600030101010101" pitchFamily="2" charset="-122"/>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400" b="1" kern="100" dirty="0">
                              <a:effectLst/>
                              <a:latin typeface="+mn-lt"/>
                            </a:rPr>
                            <a:t>$</a:t>
                          </a:r>
                          <a:endParaRPr lang="zh-CN" sz="24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929474">
                    <a:tc>
                      <a:txBody>
                        <a:bodyPr/>
                        <a:lstStyle/>
                        <a:p>
                          <a:pPr algn="just">
                            <a:spcAft>
                              <a:spcPts val="0"/>
                            </a:spcAft>
                          </a:pPr>
                          <a:r>
                            <a:rPr lang="en-US" altLang="zh-CN" sz="2400" b="1" kern="100" dirty="0">
                              <a:effectLst/>
                              <a:latin typeface="+mn-lt"/>
                              <a:ea typeface="宋体" panose="02010600030101010101" pitchFamily="2" charset="-122"/>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2"/>
                          <a:stretch>
                            <a:fillRect l="-54327" t="-55556" r="-540385" b="-325490"/>
                          </a:stretch>
                        </a:blipFill>
                      </a:tcPr>
                    </a:tc>
                    <a:tc>
                      <a:txBody>
                        <a:bodyPr/>
                        <a:lstStyle/>
                        <a:p>
                          <a:pPr algn="just">
                            <a:spcAft>
                              <a:spcPts val="0"/>
                            </a:spcAft>
                          </a:pPr>
                          <a:r>
                            <a:rPr lang="en-US" sz="2400" b="1" kern="100" dirty="0">
                              <a:effectLst/>
                              <a:latin typeface="+mn-lt"/>
                            </a:rPr>
                            <a:t> </a:t>
                          </a: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330932" t="-55556" r="-181356" b="-325490"/>
                          </a:stretch>
                        </a:blip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1160558">
                    <a:tc>
                      <a:txBody>
                        <a:bodyPr/>
                        <a:lstStyle/>
                        <a:p>
                          <a:pPr algn="just">
                            <a:spcAft>
                              <a:spcPts val="0"/>
                            </a:spcAft>
                          </a:pPr>
                          <a:r>
                            <a:rPr lang="en-US" sz="2400" b="1" kern="100" dirty="0">
                              <a:effectLst/>
                              <a:latin typeface="+mn-lt"/>
                            </a:rPr>
                            <a:t>S’</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124607" r="-401786" b="-160733"/>
                          </a:stretch>
                        </a:blipFill>
                      </a:tcPr>
                    </a:tc>
                    <a:tc>
                      <a:txBody>
                        <a:bodyPr/>
                        <a:lstStyle/>
                        <a:p>
                          <a:endParaRPr lang="zh-CN"/>
                        </a:p>
                      </a:txBody>
                      <a:tcPr marL="68580" marR="68580" marT="0" marB="0" anchor="ctr" anchorCtr="1">
                        <a:blipFill>
                          <a:blip r:embed="rId2"/>
                          <a:stretch>
                            <a:fillRect l="-230932" t="-124607" r="-281356" b="-160733"/>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124607" r="-90222" b="-160733"/>
                          </a:stretch>
                        </a:blipFill>
                      </a:tcPr>
                    </a:tc>
                    <a:tc>
                      <a:txBody>
                        <a:bodyPr/>
                        <a:lstStyle/>
                        <a:p>
                          <a:endParaRPr lang="zh-CN"/>
                        </a:p>
                      </a:txBody>
                      <a:tcPr marL="68580" marR="68580" marT="0" marB="0" anchor="ctr" anchorCtr="1">
                        <a:blipFill>
                          <a:blip r:embed="rId2"/>
                          <a:stretch>
                            <a:fillRect l="-617910" t="-124607" r="-995" b="-160733"/>
                          </a:stretch>
                        </a:blipFill>
                      </a:tcPr>
                    </a:tc>
                    <a:extLst>
                      <a:ext uri="{0D108BD9-81ED-4DB2-BD59-A6C34878D82A}">
                        <a16:rowId xmlns:a16="http://schemas.microsoft.com/office/drawing/2014/main" val="188399379"/>
                      </a:ext>
                    </a:extLst>
                  </a:tr>
                  <a:tr h="929474">
                    <a:tc>
                      <a:txBody>
                        <a:bodyPr/>
                        <a:lstStyle/>
                        <a:p>
                          <a:pPr algn="just">
                            <a:spcAft>
                              <a:spcPts val="0"/>
                            </a:spcAft>
                          </a:pPr>
                          <a:r>
                            <a:rPr lang="en-US" sz="2400" b="1" kern="100" dirty="0">
                              <a:effectLst/>
                              <a:latin typeface="+mn-lt"/>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r>
                            <a:rPr lang="en-US" sz="2400" b="1" kern="100">
                              <a:effectLst/>
                              <a:latin typeface="+mn-lt"/>
                            </a:rPr>
                            <a:t> </a:t>
                          </a: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282237" r="-401786" b="-101974"/>
                          </a:stretch>
                        </a:blipFill>
                      </a:tcPr>
                    </a:tc>
                    <a:tc>
                      <a:txBody>
                        <a:bodyPr/>
                        <a:lstStyle/>
                        <a:p>
                          <a:endParaRPr lang="zh-CN"/>
                        </a:p>
                      </a:txBody>
                      <a:tcPr marL="68580" marR="68580" marT="0" marB="0" anchor="ctr" anchorCtr="1">
                        <a:blipFill>
                          <a:blip r:embed="rId2"/>
                          <a:stretch>
                            <a:fillRect l="-230932" t="-282237" r="-281356" b="-101974"/>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282237" r="-90222" b="-101974"/>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929474">
                    <a:tc>
                      <a:txBody>
                        <a:bodyPr/>
                        <a:lstStyle/>
                        <a:p>
                          <a:pPr algn="just">
                            <a:spcAft>
                              <a:spcPts val="0"/>
                            </a:spcAft>
                          </a:pPr>
                          <a:r>
                            <a:rPr lang="en-US" altLang="zh-CN" sz="2400" b="1" kern="100" dirty="0">
                              <a:effectLst/>
                              <a:latin typeface="+mn-lt"/>
                              <a:ea typeface="宋体" panose="02010600030101010101" pitchFamily="2" charset="-122"/>
                            </a:rPr>
                            <a:t>T’</a:t>
                          </a:r>
                          <a:endParaRPr lang="zh-CN" sz="24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4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143304" t="-379739" r="-401786" b="-1307"/>
                          </a:stretch>
                        </a:blipFill>
                      </a:tcPr>
                    </a:tc>
                    <a:tc>
                      <a:txBody>
                        <a:bodyPr/>
                        <a:lstStyle/>
                        <a:p>
                          <a:endParaRPr lang="zh-CN"/>
                        </a:p>
                      </a:txBody>
                      <a:tcPr marL="68580" marR="68580" marT="0" marB="0" anchor="ctr" anchorCtr="1">
                        <a:blipFill>
                          <a:blip r:embed="rId2"/>
                          <a:stretch>
                            <a:fillRect l="-230932" t="-379739" r="-281356" b="-1307"/>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endParaRPr lang="zh-CN"/>
                        </a:p>
                      </a:txBody>
                      <a:tcPr marL="68580" marR="68580" marT="0" marB="0" anchor="ctr" anchorCtr="1">
                        <a:blipFill>
                          <a:blip r:embed="rId2"/>
                          <a:stretch>
                            <a:fillRect l="-452000" t="-379739" r="-90222" b="-1307"/>
                          </a:stretch>
                        </a:blipFill>
                      </a:tcPr>
                    </a:tc>
                    <a:tc>
                      <a:txBody>
                        <a:bodyPr/>
                        <a:lstStyle/>
                        <a:p>
                          <a:pPr algn="just">
                            <a:spcAft>
                              <a:spcPts val="0"/>
                            </a:spcAft>
                          </a:pPr>
                          <a:endParaRPr lang="zh-CN" sz="24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Fallback>
      </mc:AlternateContent>
      <p:sp>
        <p:nvSpPr>
          <p:cNvPr id="5" name="矩形: 圆角 4">
            <a:extLst>
              <a:ext uri="{FF2B5EF4-FFF2-40B4-BE49-F238E27FC236}">
                <a16:creationId xmlns:a16="http://schemas.microsoft.com/office/drawing/2014/main" id="{5A6EA440-1AE6-45C0-8FD8-E3DB21B632B0}"/>
              </a:ext>
            </a:extLst>
          </p:cNvPr>
          <p:cNvSpPr/>
          <p:nvPr/>
        </p:nvSpPr>
        <p:spPr bwMode="auto">
          <a:xfrm>
            <a:off x="5087888" y="3874308"/>
            <a:ext cx="1296144" cy="100811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思想气泡: 云 5">
            <a:extLst>
              <a:ext uri="{FF2B5EF4-FFF2-40B4-BE49-F238E27FC236}">
                <a16:creationId xmlns:a16="http://schemas.microsoft.com/office/drawing/2014/main" id="{C56D0223-E750-4EFE-826C-103D5FD151E2}"/>
              </a:ext>
            </a:extLst>
          </p:cNvPr>
          <p:cNvSpPr/>
          <p:nvPr/>
        </p:nvSpPr>
        <p:spPr bwMode="auto">
          <a:xfrm>
            <a:off x="5807968" y="260648"/>
            <a:ext cx="5472608" cy="1728192"/>
          </a:xfrm>
          <a:prstGeom prst="cloudCallout">
            <a:avLst>
              <a:gd name="adj1" fmla="val -55986"/>
              <a:gd name="adj2" fmla="val 150061"/>
            </a:avLst>
          </a:prstGeom>
          <a:solidFill>
            <a:srgbClr val="CC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b="1" dirty="0">
                <a:ea typeface="黑体" pitchFamily="2" charset="-122"/>
              </a:rPr>
              <a:t>由于分析表中这个格子里含</a:t>
            </a:r>
            <a:r>
              <a:rPr lang="en-US" altLang="zh-CN" sz="2400" b="1" dirty="0">
                <a:ea typeface="黑体" pitchFamily="2" charset="-122"/>
              </a:rPr>
              <a:t>2</a:t>
            </a:r>
            <a:r>
              <a:rPr lang="zh-CN" altLang="en-US" sz="2400" b="1" dirty="0">
                <a:ea typeface="黑体" pitchFamily="2" charset="-122"/>
              </a:rPr>
              <a:t>条产生式，因此该文法不是</a:t>
            </a:r>
            <a:r>
              <a:rPr lang="en-US" altLang="zh-CN" sz="2400" b="1" dirty="0">
                <a:ea typeface="黑体" pitchFamily="2" charset="-122"/>
              </a:rPr>
              <a:t>LL(1)</a:t>
            </a:r>
            <a:r>
              <a:rPr lang="zh-CN" altLang="en-US" sz="2400" b="1" dirty="0">
                <a:ea typeface="黑体" pitchFamily="2" charset="-122"/>
              </a:rPr>
              <a:t>文法。</a:t>
            </a:r>
          </a:p>
        </p:txBody>
      </p:sp>
      <mc:AlternateContent xmlns:mc="http://schemas.openxmlformats.org/markup-compatibility/2006">
        <mc:Choice xmlns:a14="http://schemas.microsoft.com/office/drawing/2010/main" Requires="a14">
          <p:graphicFrame>
            <p:nvGraphicFramePr>
              <p:cNvPr id="7" name="表格 3">
                <a:extLst>
                  <a:ext uri="{FF2B5EF4-FFF2-40B4-BE49-F238E27FC236}">
                    <a16:creationId xmlns:a16="http://schemas.microsoft.com/office/drawing/2014/main" id="{6CE52CDF-9455-4F2E-8947-5CB9FD9EFEB2}"/>
                  </a:ext>
                </a:extLst>
              </p:cNvPr>
              <p:cNvGraphicFramePr>
                <a:graphicFrameLocks noGrp="1"/>
              </p:cNvGraphicFramePr>
              <p:nvPr>
                <p:extLst>
                  <p:ext uri="{D42A27DB-BD31-4B8C-83A1-F6EECF244321}">
                    <p14:modId xmlns:p14="http://schemas.microsoft.com/office/powerpoint/2010/main" val="2390013033"/>
                  </p:ext>
                </p:extLst>
              </p:nvPr>
            </p:nvGraphicFramePr>
            <p:xfrm>
              <a:off x="983432" y="44624"/>
              <a:ext cx="4248472" cy="2286000"/>
            </p:xfrm>
            <a:graphic>
              <a:graphicData uri="http://schemas.openxmlformats.org/drawingml/2006/table">
                <a:tbl>
                  <a:tblPr firstRow="1" bandRow="1">
                    <a:tableStyleId>{5940675A-B579-460E-94D1-54222C63F5DA}</a:tableStyleId>
                  </a:tblPr>
                  <a:tblGrid>
                    <a:gridCol w="1019633">
                      <a:extLst>
                        <a:ext uri="{9D8B030D-6E8A-4147-A177-3AD203B41FA5}">
                          <a16:colId xmlns:a16="http://schemas.microsoft.com/office/drawing/2014/main" val="3186338400"/>
                        </a:ext>
                      </a:extLst>
                    </a:gridCol>
                    <a:gridCol w="1274542">
                      <a:extLst>
                        <a:ext uri="{9D8B030D-6E8A-4147-A177-3AD203B41FA5}">
                          <a16:colId xmlns:a16="http://schemas.microsoft.com/office/drawing/2014/main" val="46470136"/>
                        </a:ext>
                      </a:extLst>
                    </a:gridCol>
                    <a:gridCol w="1954297">
                      <a:extLst>
                        <a:ext uri="{9D8B030D-6E8A-4147-A177-3AD203B41FA5}">
                          <a16:colId xmlns:a16="http://schemas.microsoft.com/office/drawing/2014/main" val="2756075955"/>
                        </a:ext>
                      </a:extLst>
                    </a:gridCol>
                  </a:tblGrid>
                  <a:tr h="403245">
                    <a:tc>
                      <a:txBody>
                        <a:bodyPr/>
                        <a:lstStyle/>
                        <a:p>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First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Follow</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03245">
                    <a:tc>
                      <a:txBody>
                        <a:bodyPr/>
                        <a:lstStyle/>
                        <a:p>
                          <a:r>
                            <a:rPr lang="en-US" altLang="zh-CN" sz="2400" dirty="0"/>
                            <a:t>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 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ea typeface="Cambria Math" panose="02040503050406030204" pitchFamily="18" charset="0"/>
                                  </a:rPr>
                                  <m:t>, </m:t>
                                </m:r>
                                <m:r>
                                  <m:rPr>
                                    <m:nor/>
                                  </m:rPr>
                                  <a:rPr lang="en-US" altLang="zh-CN" sz="2400" kern="100" dirty="0">
                                    <a:latin typeface="Arial" panose="020B0604020202020204" pitchFamily="34" charset="0"/>
                                    <a:cs typeface="Arial" panose="020B0604020202020204" pitchFamily="34" charset="0"/>
                                  </a:rPr>
                                  <m:t>, $, )</m:t>
                                </m:r>
                                <m:r>
                                  <m:rPr>
                                    <m:nor/>
                                  </m:rPr>
                                  <a:rPr lang="en-US" altLang="zh-CN" sz="2400" b="1" i="0" kern="100" dirty="0" smtClean="0">
                                    <a:latin typeface="Arial" panose="020B0604020202020204" pitchFamily="34" charset="0"/>
                                    <a:cs typeface="Arial" panose="020B0604020202020204" pitchFamily="34" charset="0"/>
                                  </a:rPr>
                                  <m:t>, +</m:t>
                                </m:r>
                              </m:oMath>
                            </m:oMathPara>
                          </a14:m>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403245">
                    <a:tc>
                      <a:txBody>
                        <a:bodyPr/>
                        <a:lstStyle/>
                        <a:p>
                          <a:r>
                            <a:rPr lang="en-US" altLang="zh-CN" sz="2400" dirty="0"/>
                            <a:t>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kern="100" dirty="0">
                              <a:solidFill>
                                <a:srgbClr val="FF0000"/>
                              </a:solidFill>
                              <a:latin typeface="Arial" panose="020B0604020202020204" pitchFamily="34" charset="0"/>
                              <a:cs typeface="Arial" panose="020B0604020202020204" pitchFamily="34" charset="0"/>
                            </a:rPr>
                            <a:t>+</a:t>
                          </a:r>
                          <a:r>
                            <a:rPr lang="en-US" altLang="zh-CN" sz="2400" kern="100" dirty="0">
                              <a:latin typeface="Arial" panose="020B0604020202020204" pitchFamily="34" charset="0"/>
                              <a:cs typeface="Arial" panose="020B0604020202020204" pitchFamily="34" charset="0"/>
                            </a:rPr>
                            <a:t>, </a:t>
                          </a:r>
                          <a:r>
                            <a:rPr lang="el-GR" altLang="zh-CN" sz="2400" kern="100" dirty="0">
                              <a:latin typeface="Arial" panose="020B0604020202020204" pitchFamily="34" charset="0"/>
                              <a:cs typeface="Arial" panose="020B0604020202020204" pitchFamily="34" charset="0"/>
                            </a:rPr>
                            <a:t>ε</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 </m:t>
                                </m:r>
                                <m:r>
                                  <m:rPr>
                                    <m:nor/>
                                  </m:rPr>
                                  <a:rPr lang="en-US" altLang="zh-CN" sz="2400" kern="100" dirty="0">
                                    <a:latin typeface="Arial" panose="020B0604020202020204" pitchFamily="34" charset="0"/>
                                    <a:cs typeface="Arial" panose="020B0604020202020204" pitchFamily="34" charset="0"/>
                                  </a:rPr>
                                  <m:t>, $, )</m:t>
                                </m:r>
                                <m:r>
                                  <m:rPr>
                                    <m:nor/>
                                  </m:rPr>
                                  <a:rPr lang="en-US" altLang="zh-CN" sz="2400" b="1" i="0" kern="100" dirty="0" smtClean="0">
                                    <a:latin typeface="Arial" panose="020B0604020202020204" pitchFamily="34" charset="0"/>
                                    <a:cs typeface="Arial" panose="020B0604020202020204" pitchFamily="34" charset="0"/>
                                  </a:rPr>
                                  <m:t>, </m:t>
                                </m:r>
                                <m:r>
                                  <m:rPr>
                                    <m:nor/>
                                  </m:rPr>
                                  <a:rPr lang="en-US" altLang="zh-CN" sz="2400" b="1" i="0" kern="100" dirty="0" smtClean="0">
                                    <a:solidFill>
                                      <a:srgbClr val="FF0000"/>
                                    </a:solidFill>
                                    <a:latin typeface="Arial" panose="020B0604020202020204" pitchFamily="34" charset="0"/>
                                    <a:cs typeface="Arial" panose="020B0604020202020204" pitchFamily="34" charset="0"/>
                                  </a:rPr>
                                  <m:t>+</m:t>
                                </m:r>
                              </m:oMath>
                            </m:oMathPara>
                          </a14:m>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403245">
                    <a:tc>
                      <a:txBody>
                        <a:bodyPr/>
                        <a:lstStyle/>
                        <a:p>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r>
                                  <m:rPr>
                                    <m:nor/>
                                  </m:rPr>
                                  <a:rPr lang="en-US" altLang="zh-CN" sz="2400" kern="100" dirty="0">
                                    <a:latin typeface="Arial" panose="020B0604020202020204" pitchFamily="34" charset="0"/>
                                    <a:cs typeface="Arial" panose="020B0604020202020204" pitchFamily="34" charset="0"/>
                                  </a:rPr>
                                  <m:t> , +, </m:t>
                                </m:r>
                                <m:r>
                                  <m:rPr>
                                    <m:nor/>
                                  </m:rPr>
                                  <a:rPr lang="el-GR" altLang="zh-CN" sz="2400" kern="100" dirty="0">
                                    <a:latin typeface="Arial" panose="020B0604020202020204" pitchFamily="34" charset="0"/>
                                    <a:cs typeface="Arial" panose="020B0604020202020204" pitchFamily="34" charset="0"/>
                                  </a:rPr>
                                  <m:t>ε</m:t>
                                </m:r>
                                <m:r>
                                  <m:rPr>
                                    <m:nor/>
                                  </m:rPr>
                                  <a:rPr lang="en-US" altLang="zh-CN" sz="2400" kern="100" dirty="0">
                                    <a:latin typeface="Arial" panose="020B0604020202020204" pitchFamily="34" charset="0"/>
                                    <a:cs typeface="Arial" panose="020B0604020202020204" pitchFamily="34" charset="0"/>
                                  </a:rPr>
                                  <m:t> </m:t>
                                </m:r>
                              </m:oMath>
                            </m:oMathPara>
                          </a14:m>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03245">
                    <a:tc>
                      <a:txBody>
                        <a:bodyPr/>
                        <a:lstStyle/>
                        <a:p>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14:m>
                            <m:oMath xmlns:m="http://schemas.openxmlformats.org/officeDocument/2006/math">
                              <m:r>
                                <a:rPr lang="en-US" altLang="zh-CN" sz="2400" i="1" smtClean="0">
                                  <a:latin typeface="Cambria Math" panose="02040503050406030204" pitchFamily="18" charset="0"/>
                                  <a:ea typeface="Cambria Math" panose="02040503050406030204" pitchFamily="18" charset="0"/>
                                </a:rPr>
                                <m:t>, </m:t>
                              </m:r>
                            </m:oMath>
                          </a14:m>
                          <a:r>
                            <a:rPr lang="en-US" altLang="zh-CN" sz="2400" kern="100" dirty="0">
                              <a:latin typeface="Arial" panose="020B0604020202020204" pitchFamily="34" charset="0"/>
                              <a:cs typeface="Arial" panose="020B0604020202020204" pitchFamily="34" charset="0"/>
                            </a:rPr>
                            <a:t> , </a:t>
                          </a:r>
                          <a:r>
                            <a:rPr lang="el-GR" altLang="zh-CN" sz="2400" kern="100" dirty="0">
                              <a:latin typeface="Arial" panose="020B0604020202020204" pitchFamily="34" charset="0"/>
                              <a:cs typeface="Arial" panose="020B0604020202020204" pitchFamily="34" charset="0"/>
                            </a:rPr>
                            <a:t>ε</a:t>
                          </a:r>
                          <a:r>
                            <a:rPr lang="en-US" altLang="zh-CN" sz="2400" kern="100" dirty="0">
                              <a:latin typeface="Arial" panose="020B0604020202020204" pitchFamily="34" charset="0"/>
                              <a:cs typeface="Arial" panose="020B0604020202020204" pitchFamily="34" charset="0"/>
                            </a:rPr>
                            <a:t>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 ,</a:t>
                          </a:r>
                          <a:r>
                            <a:rPr lang="zh-CN" altLang="en-US" sz="2400" dirty="0"/>
                            <a:t> </a:t>
                          </a: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mc:Choice>
        <mc:Fallback>
          <p:graphicFrame>
            <p:nvGraphicFramePr>
              <p:cNvPr id="7" name="表格 3">
                <a:extLst>
                  <a:ext uri="{FF2B5EF4-FFF2-40B4-BE49-F238E27FC236}">
                    <a16:creationId xmlns:a16="http://schemas.microsoft.com/office/drawing/2014/main" id="{6CE52CDF-9455-4F2E-8947-5CB9FD9EFEB2}"/>
                  </a:ext>
                </a:extLst>
              </p:cNvPr>
              <p:cNvGraphicFramePr>
                <a:graphicFrameLocks noGrp="1"/>
              </p:cNvGraphicFramePr>
              <p:nvPr>
                <p:extLst>
                  <p:ext uri="{D42A27DB-BD31-4B8C-83A1-F6EECF244321}">
                    <p14:modId xmlns:p14="http://schemas.microsoft.com/office/powerpoint/2010/main" val="2390013033"/>
                  </p:ext>
                </p:extLst>
              </p:nvPr>
            </p:nvGraphicFramePr>
            <p:xfrm>
              <a:off x="983432" y="44624"/>
              <a:ext cx="4248472" cy="2286000"/>
            </p:xfrm>
            <a:graphic>
              <a:graphicData uri="http://schemas.openxmlformats.org/drawingml/2006/table">
                <a:tbl>
                  <a:tblPr firstRow="1" bandRow="1">
                    <a:tableStyleId>{5940675A-B579-460E-94D1-54222C63F5DA}</a:tableStyleId>
                  </a:tblPr>
                  <a:tblGrid>
                    <a:gridCol w="1019633">
                      <a:extLst>
                        <a:ext uri="{9D8B030D-6E8A-4147-A177-3AD203B41FA5}">
                          <a16:colId xmlns:a16="http://schemas.microsoft.com/office/drawing/2014/main" val="3186338400"/>
                        </a:ext>
                      </a:extLst>
                    </a:gridCol>
                    <a:gridCol w="1274542">
                      <a:extLst>
                        <a:ext uri="{9D8B030D-6E8A-4147-A177-3AD203B41FA5}">
                          <a16:colId xmlns:a16="http://schemas.microsoft.com/office/drawing/2014/main" val="46470136"/>
                        </a:ext>
                      </a:extLst>
                    </a:gridCol>
                    <a:gridCol w="1954297">
                      <a:extLst>
                        <a:ext uri="{9D8B030D-6E8A-4147-A177-3AD203B41FA5}">
                          <a16:colId xmlns:a16="http://schemas.microsoft.com/office/drawing/2014/main" val="2756075955"/>
                        </a:ext>
                      </a:extLst>
                    </a:gridCol>
                  </a:tblGrid>
                  <a:tr h="457200">
                    <a:tc>
                      <a:txBody>
                        <a:bodyPr/>
                        <a:lstStyle/>
                        <a:p>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First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Follow</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457200">
                    <a:tc>
                      <a:txBody>
                        <a:bodyPr/>
                        <a:lstStyle/>
                        <a:p>
                          <a:r>
                            <a:rPr lang="en-US" altLang="zh-CN" sz="2400" dirty="0"/>
                            <a:t>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dirty="0"/>
                            <a:t>(, 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7757" t="-109333" r="-623" b="-332000"/>
                          </a:stretch>
                        </a:blipFill>
                      </a:tcPr>
                    </a:tc>
                    <a:extLst>
                      <a:ext uri="{0D108BD9-81ED-4DB2-BD59-A6C34878D82A}">
                        <a16:rowId xmlns:a16="http://schemas.microsoft.com/office/drawing/2014/main" val="1690984911"/>
                      </a:ext>
                    </a:extLst>
                  </a:tr>
                  <a:tr h="457200">
                    <a:tc>
                      <a:txBody>
                        <a:bodyPr/>
                        <a:lstStyle/>
                        <a:p>
                          <a:r>
                            <a:rPr lang="en-US" altLang="zh-CN" sz="2400" dirty="0"/>
                            <a:t>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400" kern="100" dirty="0">
                              <a:solidFill>
                                <a:srgbClr val="FF0000"/>
                              </a:solidFill>
                              <a:latin typeface="Arial" panose="020B0604020202020204" pitchFamily="34" charset="0"/>
                              <a:cs typeface="Arial" panose="020B0604020202020204" pitchFamily="34" charset="0"/>
                            </a:rPr>
                            <a:t>+</a:t>
                          </a:r>
                          <a:r>
                            <a:rPr lang="en-US" altLang="zh-CN" sz="2400" kern="100" dirty="0">
                              <a:latin typeface="Arial" panose="020B0604020202020204" pitchFamily="34" charset="0"/>
                              <a:cs typeface="Arial" panose="020B0604020202020204" pitchFamily="34" charset="0"/>
                            </a:rPr>
                            <a:t>, </a:t>
                          </a:r>
                          <a:r>
                            <a:rPr lang="el-GR" altLang="zh-CN" sz="2400" kern="100" dirty="0">
                              <a:latin typeface="Arial" panose="020B0604020202020204" pitchFamily="34" charset="0"/>
                              <a:cs typeface="Arial" panose="020B0604020202020204" pitchFamily="34" charset="0"/>
                            </a:rPr>
                            <a:t>ε</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7757" t="-206579" r="-623" b="-227632"/>
                          </a:stretch>
                        </a:blipFill>
                      </a:tcPr>
                    </a:tc>
                    <a:extLst>
                      <a:ext uri="{0D108BD9-81ED-4DB2-BD59-A6C34878D82A}">
                        <a16:rowId xmlns:a16="http://schemas.microsoft.com/office/drawing/2014/main" val="1316397555"/>
                      </a:ext>
                    </a:extLst>
                  </a:tr>
                  <a:tr h="457200">
                    <a:tc>
                      <a:txBody>
                        <a:bodyPr/>
                        <a:lstStyle/>
                        <a:p>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0861" t="-310667" r="-154545" b="-1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457200">
                    <a:tc>
                      <a:txBody>
                        <a:bodyPr/>
                        <a:lstStyle/>
                        <a:p>
                          <a:r>
                            <a:rPr lang="en-US" altLang="zh-CN" sz="2400" dirty="0"/>
                            <a:t>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0861" t="-410667" r="-154545" b="-30667"/>
                          </a:stretch>
                        </a:blipFill>
                      </a:tcPr>
                    </a:tc>
                    <a:tc>
                      <a:txBody>
                        <a:bodyPr/>
                        <a:lstStyle/>
                        <a:p>
                          <a:r>
                            <a:rPr lang="en-US" altLang="zh-CN" sz="2400" dirty="0"/>
                            <a:t>+ ,</a:t>
                          </a:r>
                          <a:r>
                            <a:rPr lang="zh-CN" altLang="en-US" sz="2400" dirty="0"/>
                            <a:t> </a:t>
                          </a:r>
                          <a:r>
                            <a:rPr lang="en-US" altLang="zh-CN" sz="2400" dirty="0"/>
                            <a:t>)</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6735331"/>
                      </a:ext>
                    </a:extLst>
                  </a:tr>
                </a:tbl>
              </a:graphicData>
            </a:graphic>
          </p:graphicFrame>
        </mc:Fallback>
      </mc:AlternateContent>
    </p:spTree>
    <p:extLst>
      <p:ext uri="{BB962C8B-B14F-4D97-AF65-F5344CB8AC3E}">
        <p14:creationId xmlns:p14="http://schemas.microsoft.com/office/powerpoint/2010/main" val="28790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综合练习</a:t>
            </a:r>
            <a:r>
              <a:rPr lang="en-US" altLang="zh-CN" dirty="0"/>
              <a:t>1</a:t>
            </a:r>
            <a:endParaRPr lang="zh-CN" altLang="en-US" dirty="0"/>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t>改写下面文法为</a:t>
                </a:r>
                <a:r>
                  <a:rPr lang="en-US" altLang="zh-CN" dirty="0"/>
                  <a:t>LL(1)</a:t>
                </a:r>
                <a:r>
                  <a:rPr lang="zh-CN" altLang="en-US" dirty="0"/>
                  <a:t>文法，并构造</a:t>
                </a:r>
                <a:r>
                  <a:rPr lang="en-US" altLang="zh-CN" dirty="0"/>
                  <a:t>LL(1)</a:t>
                </a:r>
                <a:r>
                  <a:rPr lang="zh-CN" altLang="en-US" dirty="0"/>
                  <a:t>分析表分析串</a:t>
                </a:r>
                <a:r>
                  <a:rPr lang="en-US" altLang="zh-CN" dirty="0"/>
                  <a:t>(</a:t>
                </a:r>
                <a:r>
                  <a:rPr lang="en-US" altLang="zh-CN" dirty="0" err="1"/>
                  <a:t>a,a</a:t>
                </a:r>
                <a:r>
                  <a:rPr lang="en-US" altLang="zh-CN" dirty="0"/>
                  <a:t>)</a:t>
                </a:r>
                <a:r>
                  <a:rPr lang="zh-CN" altLang="en-US" dirty="0"/>
                  <a:t>是不是该文法可以识别的串？</a:t>
                </a:r>
                <a:endParaRPr lang="en-US" altLang="zh-CN"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𝑺</m:t>
                      </m:r>
                      <m:r>
                        <a:rPr lang="en-US" altLang="zh-CN" b="1" i="1" dirty="0" smtClean="0">
                          <a:latin typeface="Cambria Math" panose="02040503050406030204" pitchFamily="18" charset="0"/>
                          <a:ea typeface="Cambria Math" panose="02040503050406030204" pitchFamily="18" charset="0"/>
                        </a:rPr>
                        <m:t>→</m:t>
                      </m:r>
                      <m:d>
                        <m:dPr>
                          <m:ctrlPr>
                            <a:rPr lang="en-US" altLang="zh-CN" b="1" i="1" dirty="0" smtClean="0">
                              <a:latin typeface="Cambria Math" panose="02040503050406030204" pitchFamily="18" charset="0"/>
                              <a:ea typeface="Cambria Math" panose="02040503050406030204" pitchFamily="18" charset="0"/>
                            </a:rPr>
                          </m:ctrlPr>
                        </m:dPr>
                        <m:e>
                          <m:r>
                            <a:rPr lang="en-US" altLang="zh-CN" b="1" i="1" dirty="0" smtClean="0">
                              <a:latin typeface="Cambria Math" panose="02040503050406030204" pitchFamily="18" charset="0"/>
                              <a:ea typeface="Cambria Math" panose="02040503050406030204" pitchFamily="18" charset="0"/>
                            </a:rPr>
                            <m:t>𝑻</m:t>
                          </m:r>
                        </m:e>
                      </m:d>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𝒂</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𝑺</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𝒂</m:t>
                      </m:r>
                    </m:oMath>
                  </m:oMathPara>
                </a14:m>
                <a:endParaRPr lang="en-US" altLang="zh-CN" b="1" dirty="0">
                  <a:ea typeface="Cambria Math" panose="02040503050406030204" pitchFamily="18" charset="0"/>
                </a:endParaRP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𝑻</m:t>
                      </m:r>
                      <m:r>
                        <a:rPr lang="en-US" altLang="zh-CN" i="1" dirty="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𝑻</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𝑺</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𝑺</m:t>
                      </m:r>
                      <m:r>
                        <a:rPr lang="en-US" altLang="zh-CN" b="1" i="1" dirty="0" smtClean="0">
                          <a:latin typeface="Cambria Math" panose="02040503050406030204" pitchFamily="18" charset="0"/>
                          <a:ea typeface="Cambria Math" panose="02040503050406030204" pitchFamily="18" charset="0"/>
                        </a:rPr>
                        <m:t>            </m:t>
                      </m:r>
                    </m:oMath>
                  </m:oMathPara>
                </a14:m>
                <a:endParaRPr lang="en-US" altLang="zh-CN"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blipFill>
                <a:blip r:embed="rId2"/>
                <a:stretch>
                  <a:fillRect l="-831"/>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949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First</a:t>
            </a:r>
            <a:r>
              <a:rPr lang="zh-CN" altLang="en-US" dirty="0"/>
              <a:t>集的方法</a:t>
            </a:r>
          </a:p>
        </p:txBody>
      </p:sp>
      <p:sp>
        <p:nvSpPr>
          <p:cNvPr id="3" name="内容占位符 2"/>
          <p:cNvSpPr>
            <a:spLocks noGrp="1"/>
          </p:cNvSpPr>
          <p:nvPr>
            <p:ph idx="1"/>
          </p:nvPr>
        </p:nvSpPr>
        <p:spPr>
          <a:solidFill>
            <a:schemeClr val="bg1"/>
          </a:solidFill>
          <a:ln w="28575">
            <a:solidFill>
              <a:srgbClr val="9999FF"/>
            </a:solidFill>
          </a:ln>
        </p:spPr>
        <p:txBody>
          <a:bodyPr/>
          <a:lstStyle/>
          <a:p>
            <a:pPr lvl="1">
              <a:lnSpc>
                <a:spcPct val="150000"/>
              </a:lnSpc>
              <a:buNone/>
            </a:pPr>
            <a:r>
              <a:rPr lang="en-US" altLang="zh-CN" sz="2000" i="1" dirty="0">
                <a:latin typeface="Arial" panose="020B0604020202020204" pitchFamily="34" charset="0"/>
                <a:cs typeface="Arial" panose="020B0604020202020204" pitchFamily="34" charset="0"/>
              </a:rPr>
              <a:t>for all </a:t>
            </a:r>
            <a:r>
              <a:rPr lang="en-US" altLang="zh-CN" sz="2000" i="1" dirty="0">
                <a:solidFill>
                  <a:srgbClr val="0000CC"/>
                </a:solidFill>
                <a:latin typeface="Arial" panose="020B0604020202020204" pitchFamily="34" charset="0"/>
                <a:cs typeface="Arial" panose="020B0604020202020204" pitchFamily="34" charset="0"/>
              </a:rPr>
              <a:t>non-terminal A</a:t>
            </a:r>
            <a:r>
              <a:rPr lang="en-US" altLang="zh-CN" sz="2000" i="1" dirty="0">
                <a:latin typeface="Arial" panose="020B0604020202020204" pitchFamily="34" charset="0"/>
                <a:cs typeface="Arial" panose="020B0604020202020204" pitchFamily="34" charset="0"/>
              </a:rPr>
              <a:t> do </a:t>
            </a:r>
            <a:r>
              <a:rPr lang="en-US" altLang="zh-CN" sz="2000" i="1" dirty="0">
                <a:solidFill>
                  <a:srgbClr val="FF0000"/>
                </a:solidFill>
                <a:latin typeface="Arial" panose="020B0604020202020204" pitchFamily="34" charset="0"/>
                <a:cs typeface="Arial" panose="020B0604020202020204" pitchFamily="34" charset="0"/>
              </a:rPr>
              <a:t>First(A):={ }</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while there are </a:t>
            </a:r>
            <a:r>
              <a:rPr lang="en-US" altLang="zh-CN" sz="2000" i="1" dirty="0">
                <a:solidFill>
                  <a:srgbClr val="0000CC"/>
                </a:solidFill>
                <a:latin typeface="Arial" panose="020B0604020202020204" pitchFamily="34" charset="0"/>
                <a:cs typeface="Arial" panose="020B0604020202020204" pitchFamily="34" charset="0"/>
              </a:rPr>
              <a:t>changes to any First(A)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for each production choice </a:t>
            </a:r>
            <a:r>
              <a:rPr lang="en-US" altLang="zh-CN" sz="2000" i="1" dirty="0">
                <a:solidFill>
                  <a:srgbClr val="0000CC"/>
                </a:solidFill>
                <a:latin typeface="Arial" panose="020B0604020202020204" pitchFamily="34" charset="0"/>
                <a:cs typeface="Arial" panose="020B0604020202020204" pitchFamily="34" charset="0"/>
              </a:rPr>
              <a:t>A→X1X2…</a:t>
            </a:r>
            <a:r>
              <a:rPr lang="en-US" altLang="zh-CN" sz="2000" i="1" dirty="0" err="1">
                <a:solidFill>
                  <a:srgbClr val="0000CC"/>
                </a:solidFill>
                <a:latin typeface="Arial" panose="020B0604020202020204" pitchFamily="34" charset="0"/>
                <a:cs typeface="Arial" panose="020B0604020202020204" pitchFamily="34" charset="0"/>
              </a:rPr>
              <a:t>Xn</a:t>
            </a:r>
            <a:r>
              <a:rPr lang="en-US" altLang="zh-CN" sz="2000" i="1" dirty="0">
                <a:solidFill>
                  <a:srgbClr val="0000CC"/>
                </a:solidFill>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k:=1; </a:t>
            </a:r>
          </a:p>
          <a:p>
            <a:pPr lvl="1">
              <a:lnSpc>
                <a:spcPct val="150000"/>
              </a:lnSpc>
              <a:buNone/>
            </a:pPr>
            <a:r>
              <a:rPr lang="en-US" altLang="zh-CN" sz="2000" i="1" dirty="0">
                <a:latin typeface="Arial" panose="020B0604020202020204" pitchFamily="34" charset="0"/>
                <a:cs typeface="Arial" panose="020B0604020202020204" pitchFamily="34" charset="0"/>
              </a:rPr>
              <a:t>     Continue:=true;</a:t>
            </a:r>
          </a:p>
          <a:p>
            <a:pPr lvl="1">
              <a:lnSpc>
                <a:spcPct val="150000"/>
              </a:lnSpc>
              <a:buNone/>
            </a:pPr>
            <a:r>
              <a:rPr lang="en-US" altLang="zh-CN" sz="2000" i="1" dirty="0">
                <a:latin typeface="Arial" panose="020B0604020202020204" pitchFamily="34" charset="0"/>
                <a:cs typeface="Arial" panose="020B0604020202020204" pitchFamily="34" charset="0"/>
              </a:rPr>
              <a:t>      while </a:t>
            </a:r>
            <a:r>
              <a:rPr lang="en-US" altLang="zh-CN" sz="2000" i="1" dirty="0">
                <a:solidFill>
                  <a:srgbClr val="0000CC"/>
                </a:solidFill>
                <a:latin typeface="Arial" panose="020B0604020202020204" pitchFamily="34" charset="0"/>
                <a:cs typeface="Arial" panose="020B0604020202020204" pitchFamily="34" charset="0"/>
              </a:rPr>
              <a:t>Continue= true </a:t>
            </a:r>
            <a:r>
              <a:rPr lang="en-US" altLang="zh-CN" sz="2000" i="1" dirty="0">
                <a:latin typeface="Arial" panose="020B0604020202020204" pitchFamily="34" charset="0"/>
                <a:cs typeface="Arial" panose="020B0604020202020204" pitchFamily="34" charset="0"/>
              </a:rPr>
              <a:t>and </a:t>
            </a:r>
            <a:r>
              <a:rPr lang="en-US" altLang="zh-CN" sz="2000" i="1" dirty="0">
                <a:solidFill>
                  <a:srgbClr val="0000CC"/>
                </a:solidFill>
                <a:latin typeface="Arial" panose="020B0604020202020204" pitchFamily="34" charset="0"/>
                <a:cs typeface="Arial" panose="020B0604020202020204" pitchFamily="34" charset="0"/>
              </a:rPr>
              <a:t>k&lt;=n </a:t>
            </a:r>
            <a:r>
              <a:rPr lang="en-US" altLang="zh-CN" sz="2000" i="1" dirty="0">
                <a:latin typeface="Arial" panose="020B0604020202020204" pitchFamily="34" charset="0"/>
                <a:cs typeface="Arial" panose="020B0604020202020204" pitchFamily="34" charset="0"/>
              </a:rPr>
              <a:t>do</a:t>
            </a:r>
          </a:p>
          <a:p>
            <a:pPr lvl="1">
              <a:lnSpc>
                <a:spcPct val="150000"/>
              </a:lnSpc>
              <a:buNone/>
            </a:pPr>
            <a:r>
              <a:rPr lang="en-US" altLang="zh-CN" sz="2000" i="1" dirty="0">
                <a:latin typeface="Arial" panose="020B0604020202020204" pitchFamily="34" charset="0"/>
                <a:cs typeface="Arial" panose="020B0604020202020204" pitchFamily="34" charset="0"/>
              </a:rPr>
              <a:t>         </a:t>
            </a:r>
            <a:r>
              <a:rPr lang="en-US" altLang="zh-CN" sz="2000" i="1" dirty="0">
                <a:solidFill>
                  <a:srgbClr val="FF0000"/>
                </a:solidFill>
                <a:latin typeface="Arial" panose="020B0604020202020204" pitchFamily="34" charset="0"/>
                <a:cs typeface="Arial" panose="020B0604020202020204" pitchFamily="34" charset="0"/>
              </a:rPr>
              <a:t>add First(</a:t>
            </a:r>
            <a:r>
              <a:rPr lang="en-US" altLang="zh-CN" sz="2000" i="1" dirty="0" err="1">
                <a:solidFill>
                  <a:srgbClr val="FF0000"/>
                </a:solidFill>
                <a:latin typeface="Arial" panose="020B0604020202020204" pitchFamily="34" charset="0"/>
                <a:cs typeface="Arial" panose="020B0604020202020204" pitchFamily="34" charset="0"/>
              </a:rPr>
              <a:t>X</a:t>
            </a:r>
            <a:r>
              <a:rPr lang="en-US" altLang="zh-CN" sz="2000" i="1" baseline="-25000" dirty="0" err="1">
                <a:solidFill>
                  <a:srgbClr val="FF0000"/>
                </a:solidFill>
                <a:latin typeface="Arial" panose="020B0604020202020204" pitchFamily="34" charset="0"/>
                <a:cs typeface="Arial" panose="020B0604020202020204" pitchFamily="34" charset="0"/>
              </a:rPr>
              <a:t>k</a:t>
            </a:r>
            <a:r>
              <a:rPr lang="en-US" altLang="zh-CN" sz="2000" i="1" dirty="0">
                <a:solidFill>
                  <a:srgbClr val="FF0000"/>
                </a:solidFill>
                <a:latin typeface="Arial" panose="020B0604020202020204" pitchFamily="34" charset="0"/>
                <a:cs typeface="Arial" panose="020B0604020202020204" pitchFamily="34" charset="0"/>
              </a:rPr>
              <a:t>)-{ε} to First(A)</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         if </a:t>
            </a:r>
            <a:r>
              <a:rPr lang="en-US" altLang="zh-CN" sz="2000" i="1" dirty="0">
                <a:solidFill>
                  <a:srgbClr val="0000CC"/>
                </a:solidFill>
                <a:latin typeface="Arial" panose="020B0604020202020204" pitchFamily="34" charset="0"/>
                <a:cs typeface="Arial" panose="020B0604020202020204" pitchFamily="34" charset="0"/>
              </a:rPr>
              <a:t>ε is not in First(</a:t>
            </a:r>
            <a:r>
              <a:rPr lang="en-US" altLang="zh-CN" sz="2000" i="1" dirty="0" err="1">
                <a:solidFill>
                  <a:srgbClr val="0000CC"/>
                </a:solidFill>
                <a:latin typeface="Arial" panose="020B0604020202020204" pitchFamily="34" charset="0"/>
                <a:cs typeface="Arial" panose="020B0604020202020204" pitchFamily="34" charset="0"/>
              </a:rPr>
              <a:t>X</a:t>
            </a:r>
            <a:r>
              <a:rPr lang="en-US" altLang="zh-CN" sz="2000" i="1" baseline="-25000" dirty="0" err="1">
                <a:solidFill>
                  <a:srgbClr val="0000CC"/>
                </a:solidFill>
                <a:latin typeface="Arial" panose="020B0604020202020204" pitchFamily="34" charset="0"/>
                <a:cs typeface="Arial" panose="020B0604020202020204" pitchFamily="34" charset="0"/>
              </a:rPr>
              <a:t>k</a:t>
            </a:r>
            <a:r>
              <a:rPr lang="en-US" altLang="zh-CN" sz="2000" i="1" dirty="0">
                <a:solidFill>
                  <a:srgbClr val="0000CC"/>
                </a:solidFill>
                <a:latin typeface="Arial" panose="020B0604020202020204" pitchFamily="34" charset="0"/>
                <a:cs typeface="Arial" panose="020B0604020202020204" pitchFamily="34" charset="0"/>
              </a:rPr>
              <a:t>) </a:t>
            </a:r>
            <a:r>
              <a:rPr lang="en-US" altLang="zh-CN" sz="2000" i="1" dirty="0">
                <a:latin typeface="Arial" panose="020B0604020202020204" pitchFamily="34" charset="0"/>
                <a:cs typeface="Arial" panose="020B0604020202020204" pitchFamily="34" charset="0"/>
              </a:rPr>
              <a:t>then </a:t>
            </a:r>
            <a:r>
              <a:rPr lang="en-US" altLang="zh-CN" sz="2000" i="1" dirty="0">
                <a:solidFill>
                  <a:srgbClr val="FF0000"/>
                </a:solidFill>
                <a:latin typeface="Arial" panose="020B0604020202020204" pitchFamily="34" charset="0"/>
                <a:cs typeface="Arial" panose="020B0604020202020204" pitchFamily="34" charset="0"/>
              </a:rPr>
              <a:t>Continue:= false</a:t>
            </a:r>
            <a:r>
              <a:rPr lang="en-US" altLang="zh-CN" sz="2000" i="1" dirty="0">
                <a:latin typeface="Arial" panose="020B0604020202020204" pitchFamily="34" charset="0"/>
                <a:cs typeface="Arial" panose="020B0604020202020204" pitchFamily="34" charset="0"/>
              </a:rPr>
              <a:t>;</a:t>
            </a:r>
          </a:p>
          <a:p>
            <a:pPr lvl="1">
              <a:lnSpc>
                <a:spcPct val="150000"/>
              </a:lnSpc>
              <a:buNone/>
            </a:pPr>
            <a:r>
              <a:rPr lang="en-US" altLang="zh-CN" sz="2000" i="1" dirty="0">
                <a:latin typeface="Arial" panose="020B0604020202020204" pitchFamily="34" charset="0"/>
                <a:cs typeface="Arial" panose="020B0604020202020204" pitchFamily="34" charset="0"/>
              </a:rPr>
              <a:t>         k:=k+1;</a:t>
            </a:r>
          </a:p>
          <a:p>
            <a:pPr lvl="1">
              <a:lnSpc>
                <a:spcPct val="150000"/>
              </a:lnSpc>
              <a:buNone/>
            </a:pPr>
            <a:r>
              <a:rPr lang="en-US" altLang="zh-CN" sz="2000" i="1" dirty="0">
                <a:latin typeface="Arial" panose="020B0604020202020204" pitchFamily="34" charset="0"/>
                <a:cs typeface="Arial" panose="020B0604020202020204" pitchFamily="34" charset="0"/>
              </a:rPr>
              <a:t>      if </a:t>
            </a:r>
            <a:r>
              <a:rPr lang="en-US" altLang="zh-CN" sz="2000" i="1" dirty="0">
                <a:solidFill>
                  <a:srgbClr val="0000CC"/>
                </a:solidFill>
                <a:latin typeface="Arial" panose="020B0604020202020204" pitchFamily="34" charset="0"/>
                <a:cs typeface="Arial" panose="020B0604020202020204" pitchFamily="34" charset="0"/>
              </a:rPr>
              <a:t>Continue = true </a:t>
            </a:r>
            <a:r>
              <a:rPr lang="en-US" altLang="zh-CN" sz="2000" i="1" dirty="0">
                <a:latin typeface="Arial" panose="020B0604020202020204" pitchFamily="34" charset="0"/>
                <a:cs typeface="Arial" panose="020B0604020202020204" pitchFamily="34" charset="0"/>
              </a:rPr>
              <a:t>then </a:t>
            </a:r>
            <a:r>
              <a:rPr lang="en-US" altLang="zh-CN" sz="2000" i="1" dirty="0">
                <a:solidFill>
                  <a:srgbClr val="FF0000"/>
                </a:solidFill>
                <a:latin typeface="Arial" panose="020B0604020202020204" pitchFamily="34" charset="0"/>
                <a:cs typeface="Arial" panose="020B0604020202020204" pitchFamily="34" charset="0"/>
              </a:rPr>
              <a:t>add ε to First(A)</a:t>
            </a:r>
            <a:r>
              <a:rPr lang="en-US" altLang="zh-CN" sz="2000" i="1" dirty="0">
                <a:latin typeface="Arial" panose="020B0604020202020204" pitchFamily="34" charset="0"/>
                <a:cs typeface="Arial" panose="020B0604020202020204" pitchFamily="34" charset="0"/>
              </a:rPr>
              <a:t>;</a:t>
            </a:r>
          </a:p>
          <a:p>
            <a:pPr>
              <a:lnSpc>
                <a:spcPct val="150000"/>
              </a:lnSpc>
            </a:pPr>
            <a:endParaRPr lang="zh-CN" altLang="en-US" sz="2000" dirty="0"/>
          </a:p>
        </p:txBody>
      </p:sp>
    </p:spTree>
    <p:extLst>
      <p:ext uri="{BB962C8B-B14F-4D97-AF65-F5344CB8AC3E}">
        <p14:creationId xmlns:p14="http://schemas.microsoft.com/office/powerpoint/2010/main" val="609097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90852A1-F552-4C72-BE5C-6D7C8E242DAD}"/>
                  </a:ext>
                </a:extLst>
              </p:cNvPr>
              <p:cNvSpPr>
                <a:spLocks noGrp="1" noChangeArrowheads="1"/>
              </p:cNvSpPr>
              <p:nvPr>
                <p:ph idx="1"/>
              </p:nvPr>
            </p:nvSpPr>
            <p:spPr>
              <a:xfrm>
                <a:off x="4626135" y="232797"/>
                <a:ext cx="1944216" cy="1912080"/>
              </a:xfrm>
              <a:solidFill>
                <a:schemeClr val="bg1"/>
              </a:solidFill>
              <a:ln w="28575">
                <a:solidFill>
                  <a:srgbClr val="9999FF"/>
                </a:solidFill>
              </a:ln>
            </p:spPr>
            <p:txBody>
              <a:bodyPr/>
              <a:lstStyle/>
              <a:p>
                <a:pPr marL="0" indent="0" eaLnBrk="1" hangingPunct="1">
                  <a:lnSpc>
                    <a:spcPct val="150000"/>
                  </a:lnSpc>
                  <a:spcBef>
                    <a:spcPts val="0"/>
                  </a:spcBef>
                  <a:buNone/>
                </a:pPr>
                <a14:m>
                  <m:oMathPara xmlns:m="http://schemas.openxmlformats.org/officeDocument/2006/math">
                    <m:oMathParaPr>
                      <m:jc m:val="left"/>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r>
                            <a:rPr lang="en-US" altLang="zh-CN" sz="2000" i="1" dirty="0">
                              <a:latin typeface="Cambria Math" panose="02040503050406030204" pitchFamily="18" charset="0"/>
                              <a:ea typeface="Cambria Math" panose="02040503050406030204" pitchFamily="18" charset="0"/>
                            </a:rPr>
                            <m:t>𝑻</m:t>
                          </m:r>
                        </m:e>
                      </m:d>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𝒂</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i="1" dirty="0">
                              <a:latin typeface="Cambria Math" panose="02040503050406030204" pitchFamily="18" charset="0"/>
                              <a:ea typeface="Cambria Math" panose="02040503050406030204" pitchFamily="18" charset="0"/>
                            </a:rPr>
                            <m:t>′</m:t>
                          </m:r>
                        </m:sup>
                      </m:sSup>
                    </m:oMath>
                  </m:oMathPara>
                </a14:m>
                <a:endParaRPr lang="en-US" altLang="zh-CN" sz="2000" i="1" dirty="0">
                  <a:latin typeface="Cambria Math" panose="02040503050406030204" pitchFamily="18" charset="0"/>
                  <a:ea typeface="Cambria Math" panose="02040503050406030204" pitchFamily="18" charset="0"/>
                </a:endParaRPr>
              </a:p>
              <a:p>
                <a:pPr marL="0" indent="0" eaLnBrk="1" hangingPunct="1">
                  <a:lnSpc>
                    <a:spcPct val="150000"/>
                  </a:lnSpc>
                  <a:spcBef>
                    <a:spcPts val="0"/>
                  </a:spcBef>
                  <a:buNone/>
                </a:pPr>
                <a14:m>
                  <m:oMath xmlns:m="http://schemas.openxmlformats.org/officeDocument/2006/math">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a14:m>
                <a:r>
                  <a:rPr lang="en-US" altLang="zh-CN" sz="2000" dirty="0">
                    <a:ea typeface="Cambria Math" panose="02040503050406030204" pitchFamily="18" charset="0"/>
                  </a:rPr>
                  <a:t>                        </a:t>
                </a:r>
                <a14:m>
                  <m:oMath xmlns:m="http://schemas.openxmlformats.org/officeDocument/2006/math">
                    <m:r>
                      <a:rPr lang="en-US" altLang="zh-CN" sz="2000" i="1" dirty="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 </m:t>
                    </m:r>
                  </m:oMath>
                </a14:m>
                <a:r>
                  <a:rPr lang="en-US" altLang="zh-CN" sz="2000" dirty="0">
                    <a:ea typeface="Cambria Math" panose="02040503050406030204" pitchFamily="18" charset="0"/>
                  </a:rPr>
                  <a:t>                          </a:t>
                </a:r>
                <a14:m>
                  <m:oMath xmlns:m="http://schemas.openxmlformats.org/officeDocument/2006/math">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a14:m>
                <a:endParaRPr lang="en-US" altLang="zh-CN" sz="2000" dirty="0">
                  <a:ea typeface="Cambria Math" panose="02040503050406030204" pitchFamily="18" charset="0"/>
                </a:endParaRPr>
              </a:p>
              <a:p>
                <a:pPr marL="0" indent="0" algn="ctr" eaLnBrk="1" hangingPunct="1">
                  <a:lnSpc>
                    <a:spcPct val="150000"/>
                  </a:lnSpc>
                  <a:buNone/>
                </a:pPr>
                <a:endParaRPr lang="en-US" altLang="zh-CN" sz="2000" dirty="0"/>
              </a:p>
            </p:txBody>
          </p:sp>
        </mc:Choice>
        <mc:Fallback>
          <p:sp>
            <p:nvSpPr>
              <p:cNvPr id="3" name="Rectangle 3">
                <a:extLst>
                  <a:ext uri="{FF2B5EF4-FFF2-40B4-BE49-F238E27FC236}">
                    <a16:creationId xmlns:a16="http://schemas.microsoft.com/office/drawing/2014/main" id="{590852A1-F552-4C72-BE5C-6D7C8E242DAD}"/>
                  </a:ext>
                </a:extLst>
              </p:cNvPr>
              <p:cNvSpPr>
                <a:spLocks noGrp="1" noRot="1" noChangeAspect="1" noMove="1" noResize="1" noEditPoints="1" noAdjustHandles="1" noChangeArrowheads="1" noChangeShapeType="1" noTextEdit="1"/>
              </p:cNvSpPr>
              <p:nvPr>
                <p:ph idx="1"/>
              </p:nvPr>
            </p:nvSpPr>
            <p:spPr>
              <a:xfrm>
                <a:off x="4626135" y="232797"/>
                <a:ext cx="1944216" cy="1912080"/>
              </a:xfrm>
              <a:blipFill>
                <a:blip r:embed="rId2"/>
                <a:stretch>
                  <a:fillRect/>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1907346767"/>
                  </p:ext>
                </p:extLst>
              </p:nvPr>
            </p:nvGraphicFramePr>
            <p:xfrm>
              <a:off x="2567608" y="2276873"/>
              <a:ext cx="6776658" cy="4320479"/>
            </p:xfrm>
            <a:graphic>
              <a:graphicData uri="http://schemas.openxmlformats.org/drawingml/2006/table">
                <a:tbl>
                  <a:tblPr>
                    <a:tableStyleId>{ED083AE6-46FA-4A59-8FB0-9F97EB10719F}</a:tableStyleId>
                  </a:tblPr>
                  <a:tblGrid>
                    <a:gridCol w="2124236">
                      <a:extLst>
                        <a:ext uri="{9D8B030D-6E8A-4147-A177-3AD203B41FA5}">
                          <a16:colId xmlns:a16="http://schemas.microsoft.com/office/drawing/2014/main" val="23919380"/>
                        </a:ext>
                      </a:extLst>
                    </a:gridCol>
                    <a:gridCol w="2520280">
                      <a:extLst>
                        <a:ext uri="{9D8B030D-6E8A-4147-A177-3AD203B41FA5}">
                          <a16:colId xmlns:a16="http://schemas.microsoft.com/office/drawing/2014/main" val="134236169"/>
                        </a:ext>
                      </a:extLst>
                    </a:gridCol>
                    <a:gridCol w="2132142">
                      <a:extLst>
                        <a:ext uri="{9D8B030D-6E8A-4147-A177-3AD203B41FA5}">
                          <a16:colId xmlns:a16="http://schemas.microsoft.com/office/drawing/2014/main" val="1171527994"/>
                        </a:ext>
                      </a:extLst>
                    </a:gridCol>
                  </a:tblGrid>
                  <a:tr h="426943">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40415">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40415">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a}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90366">
                    <a:tc>
                      <a:txBody>
                        <a:bodyPr/>
                        <a:lstStyle/>
                        <a:p>
                          <a:pPr marL="0" indent="0"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𝑺</m:t>
                                </m:r>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30585">
                    <a:tc>
                      <a:txBody>
                        <a:bodyPr/>
                        <a:lstStyle/>
                        <a:p>
                          <a:pPr marL="0" indent="0"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530585">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𝑺</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ft(T)&lt;=ft(S)</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 = {(, a}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606383">
                    <a:tc>
                      <a:txBody>
                        <a:bodyPr/>
                        <a:lstStyle/>
                        <a:p>
                          <a:pPr marL="0" indent="0" algn="ctr"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𝑻</m:t>
                                </m:r>
                                <m:r>
                                  <a:rPr lang="en-US" altLang="zh-CN" sz="2000" b="1" i="1" dirty="0" smtClean="0">
                                    <a:latin typeface="Cambria Math" panose="02040503050406030204" pitchFamily="18" charset="0"/>
                                    <a:ea typeface="Cambria Math" panose="02040503050406030204" pitchFamily="18" charset="0"/>
                                  </a:rPr>
                                  <m:t>′</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ft(T’)={,}</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54787">
                    <a:tc>
                      <a:txBody>
                        <a:bodyPr/>
                        <a:lstStyle/>
                        <a:p>
                          <a:pPr marL="0" indent="0" algn="ctr"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a:t>
                          </a:r>
                          <a:r>
                            <a:rPr lang="zh-CN" altLang="en-US" sz="2000" b="1" kern="100" dirty="0">
                              <a:effectLst/>
                              <a:latin typeface="Arial" panose="020B0604020202020204" pitchFamily="34" charset="0"/>
                              <a:cs typeface="Arial" panose="020B0604020202020204" pitchFamily="34" charset="0"/>
                            </a:rPr>
                            <a:t>，</a:t>
                          </a:r>
                          <a:r>
                            <a:rPr lang="en-US" altLang="zh-CN" sz="2000" b="1" kern="100" dirty="0">
                              <a:effectLst/>
                              <a:latin typeface="Arial" panose="020B0604020202020204" pitchFamily="34" charset="0"/>
                              <a:cs typeface="Arial" panose="020B0604020202020204" pitchFamily="34" charset="0"/>
                            </a:rPr>
                            <a:t>, </a:t>
                          </a:r>
                          <a:r>
                            <a:rPr lang="el-GR" altLang="zh-CN" sz="2000" b="1" kern="100" dirty="0">
                              <a:effectLst/>
                              <a:latin typeface="Arial" panose="020B0604020202020204" pitchFamily="34" charset="0"/>
                              <a:cs typeface="Arial" panose="020B0604020202020204" pitchFamily="34" charset="0"/>
                            </a:rPr>
                            <a:t>ε</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1907346767"/>
                  </p:ext>
                </p:extLst>
              </p:nvPr>
            </p:nvGraphicFramePr>
            <p:xfrm>
              <a:off x="2567608" y="2276873"/>
              <a:ext cx="6776658" cy="4320479"/>
            </p:xfrm>
            <a:graphic>
              <a:graphicData uri="http://schemas.openxmlformats.org/drawingml/2006/table">
                <a:tbl>
                  <a:tblPr>
                    <a:tableStyleId>{ED083AE6-46FA-4A59-8FB0-9F97EB10719F}</a:tableStyleId>
                  </a:tblPr>
                  <a:tblGrid>
                    <a:gridCol w="2124236">
                      <a:extLst>
                        <a:ext uri="{9D8B030D-6E8A-4147-A177-3AD203B41FA5}">
                          <a16:colId xmlns:a16="http://schemas.microsoft.com/office/drawing/2014/main" val="23919380"/>
                        </a:ext>
                      </a:extLst>
                    </a:gridCol>
                    <a:gridCol w="2520280">
                      <a:extLst>
                        <a:ext uri="{9D8B030D-6E8A-4147-A177-3AD203B41FA5}">
                          <a16:colId xmlns:a16="http://schemas.microsoft.com/office/drawing/2014/main" val="134236169"/>
                        </a:ext>
                      </a:extLst>
                    </a:gridCol>
                    <a:gridCol w="2132142">
                      <a:extLst>
                        <a:ext uri="{9D8B030D-6E8A-4147-A177-3AD203B41FA5}">
                          <a16:colId xmlns:a16="http://schemas.microsoft.com/office/drawing/2014/main" val="1171527994"/>
                        </a:ext>
                      </a:extLst>
                    </a:gridCol>
                  </a:tblGrid>
                  <a:tr h="426943">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40415">
                    <a:tc>
                      <a:txBody>
                        <a:bodyPr/>
                        <a:lstStyle/>
                        <a:p>
                          <a:endParaRPr lang="zh-CN"/>
                        </a:p>
                      </a:txBody>
                      <a:tcPr marL="68580" marR="68580" marT="0" marB="0" anchor="ctr" anchorCtr="1">
                        <a:blipFill>
                          <a:blip r:embed="rId3"/>
                          <a:stretch>
                            <a:fillRect l="-287" t="-67619" r="-219198" b="-520952"/>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ft(S)={(}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40415">
                    <a:tc>
                      <a:txBody>
                        <a:bodyPr/>
                        <a:lstStyle/>
                        <a:p>
                          <a:endParaRPr lang="zh-CN"/>
                        </a:p>
                      </a:txBody>
                      <a:tcPr marL="68580" marR="68580" marT="0" marB="0" anchor="ctr" anchorCtr="1">
                        <a:blipFill>
                          <a:blip r:embed="rId3"/>
                          <a:stretch>
                            <a:fillRect l="-287" t="-166038" r="-219198" b="-416038"/>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 a}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90366">
                    <a:tc>
                      <a:txBody>
                        <a:bodyPr/>
                        <a:lstStyle/>
                        <a:p>
                          <a:endParaRPr lang="zh-CN"/>
                        </a:p>
                      </a:txBody>
                      <a:tcPr marL="68580" marR="68580" marT="0" marB="0" anchor="ctr" anchorCtr="1">
                        <a:blipFill>
                          <a:blip r:embed="rId3"/>
                          <a:stretch>
                            <a:fillRect l="-287" t="-352500" r="-219198" b="-451250"/>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30585">
                    <a:tc>
                      <a:txBody>
                        <a:bodyPr/>
                        <a:lstStyle/>
                        <a:p>
                          <a:endParaRPr lang="zh-CN"/>
                        </a:p>
                      </a:txBody>
                      <a:tcPr marL="68580" marR="68580" marT="0" marB="0" anchor="ctr" anchorCtr="1">
                        <a:blipFill>
                          <a:blip r:embed="rId3"/>
                          <a:stretch>
                            <a:fillRect l="-287" t="-416092" r="-219198" b="-314943"/>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ft(S’)={+, </a:t>
                          </a:r>
                          <a:r>
                            <a:rPr lang="el-GR" altLang="zh-CN" sz="2000" b="1" kern="100" dirty="0">
                              <a:effectLst/>
                              <a:latin typeface="Arial" panose="020B0604020202020204" pitchFamily="34" charset="0"/>
                              <a:cs typeface="Arial" panose="020B0604020202020204" pitchFamily="34" charset="0"/>
                            </a:rPr>
                            <a:t>ε</a:t>
                          </a:r>
                          <a:r>
                            <a:rPr lang="en-US" altLang="zh-CN" sz="2000" b="1" kern="100" dirty="0">
                              <a:effectLst/>
                              <a:latin typeface="Arial" panose="020B0604020202020204" pitchFamily="34" charset="0"/>
                              <a:cs typeface="Arial" panose="020B0604020202020204" pitchFamily="34" charset="0"/>
                            </a:rPr>
                            <a:t>} </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530585">
                    <a:tc>
                      <a:txBody>
                        <a:bodyPr/>
                        <a:lstStyle/>
                        <a:p>
                          <a:endParaRPr lang="zh-CN"/>
                        </a:p>
                      </a:txBody>
                      <a:tcPr marL="68580" marR="68580" marT="0" marB="0" anchor="ctr" anchorCtr="1">
                        <a:blipFill>
                          <a:blip r:embed="rId3"/>
                          <a:stretch>
                            <a:fillRect l="-287" t="-510227" r="-219198" b="-211364"/>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ft(T)&lt;=ft(S)</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 = {(, a}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606383">
                    <a:tc>
                      <a:txBody>
                        <a:bodyPr/>
                        <a:lstStyle/>
                        <a:p>
                          <a:endParaRPr lang="zh-CN"/>
                        </a:p>
                      </a:txBody>
                      <a:tcPr marL="68580" marR="68580" marT="0" marB="0" anchor="ctr" anchorCtr="1">
                        <a:blipFill>
                          <a:blip r:embed="rId3"/>
                          <a:stretch>
                            <a:fillRect l="-287" t="-542424" r="-219198" b="-87879"/>
                          </a:stretch>
                        </a:blipFill>
                      </a:tcPr>
                    </a:tc>
                    <a:tc>
                      <a:txBody>
                        <a:bodyPr/>
                        <a:lstStyle/>
                        <a:p>
                          <a:pPr algn="just">
                            <a:spcAft>
                              <a:spcPts val="0"/>
                            </a:spcAft>
                          </a:pPr>
                          <a:r>
                            <a:rPr lang="en-US" altLang="zh-CN" sz="2000" b="1" kern="100" dirty="0">
                              <a:effectLst/>
                              <a:latin typeface="Arial" panose="020B0604020202020204" pitchFamily="34" charset="0"/>
                              <a:cs typeface="Arial" panose="020B0604020202020204" pitchFamily="34" charset="0"/>
                            </a:rPr>
                            <a:t>ft(T’)={,}</a:t>
                          </a: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54787">
                    <a:tc>
                      <a:txBody>
                        <a:bodyPr/>
                        <a:lstStyle/>
                        <a:p>
                          <a:endParaRPr lang="zh-CN"/>
                        </a:p>
                      </a:txBody>
                      <a:tcPr marL="68580" marR="68580" marT="0" marB="0" anchor="ctr" anchorCtr="1">
                        <a:blipFill>
                          <a:blip r:embed="rId3"/>
                          <a:stretch>
                            <a:fillRect l="-287" t="-848000" r="-219198" b="-16000"/>
                          </a:stretch>
                        </a:blip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a:t>
                          </a:r>
                          <a:r>
                            <a:rPr lang="zh-CN" altLang="en-US" sz="2000" b="1" kern="100" dirty="0">
                              <a:effectLst/>
                              <a:latin typeface="Arial" panose="020B0604020202020204" pitchFamily="34" charset="0"/>
                              <a:cs typeface="Arial" panose="020B0604020202020204" pitchFamily="34" charset="0"/>
                            </a:rPr>
                            <a:t>，</a:t>
                          </a:r>
                          <a:r>
                            <a:rPr lang="en-US" altLang="zh-CN" sz="2000" b="1" kern="100" dirty="0">
                              <a:effectLst/>
                              <a:latin typeface="Arial" panose="020B0604020202020204" pitchFamily="34" charset="0"/>
                              <a:cs typeface="Arial" panose="020B0604020202020204" pitchFamily="34" charset="0"/>
                            </a:rPr>
                            <a:t>, </a:t>
                          </a:r>
                          <a:r>
                            <a:rPr lang="el-GR" altLang="zh-CN" sz="2000" b="1" kern="100" dirty="0">
                              <a:effectLst/>
                              <a:latin typeface="Arial" panose="020B0604020202020204" pitchFamily="34" charset="0"/>
                              <a:cs typeface="Arial" panose="020B0604020202020204" pitchFamily="34" charset="0"/>
                            </a:rPr>
                            <a:t>ε</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graphicFrame>
        <p:nvGraphicFramePr>
          <p:cNvPr id="7" name="表格 6">
            <a:extLst>
              <a:ext uri="{FF2B5EF4-FFF2-40B4-BE49-F238E27FC236}">
                <a16:creationId xmlns:a16="http://schemas.microsoft.com/office/drawing/2014/main" id="{CA2A3467-4E2A-4E1D-8E4F-B993FC118C9B}"/>
              </a:ext>
            </a:extLst>
          </p:cNvPr>
          <p:cNvGraphicFramePr>
            <a:graphicFrameLocks noGrp="1"/>
          </p:cNvGraphicFramePr>
          <p:nvPr>
            <p:extLst>
              <p:ext uri="{D42A27DB-BD31-4B8C-83A1-F6EECF244321}">
                <p14:modId xmlns:p14="http://schemas.microsoft.com/office/powerpoint/2010/main" val="1363640040"/>
              </p:ext>
            </p:extLst>
          </p:nvPr>
        </p:nvGraphicFramePr>
        <p:xfrm>
          <a:off x="6660514" y="188640"/>
          <a:ext cx="2963878" cy="1992240"/>
        </p:xfrm>
        <a:graphic>
          <a:graphicData uri="http://schemas.openxmlformats.org/drawingml/2006/table">
            <a:tbl>
              <a:tblPr firstRow="1" bandRow="1">
                <a:tableStyleId>{5940675A-B579-460E-94D1-54222C63F5DA}</a:tableStyleId>
              </a:tblPr>
              <a:tblGrid>
                <a:gridCol w="864097">
                  <a:extLst>
                    <a:ext uri="{9D8B030D-6E8A-4147-A177-3AD203B41FA5}">
                      <a16:colId xmlns:a16="http://schemas.microsoft.com/office/drawing/2014/main" val="3186338400"/>
                    </a:ext>
                  </a:extLst>
                </a:gridCol>
                <a:gridCol w="2099781">
                  <a:extLst>
                    <a:ext uri="{9D8B030D-6E8A-4147-A177-3AD203B41FA5}">
                      <a16:colId xmlns:a16="http://schemas.microsoft.com/office/drawing/2014/main" val="46470136"/>
                    </a:ext>
                  </a:extLst>
                </a:gridCol>
              </a:tblGrid>
              <a:tr h="39844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398448">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398448">
                <a:tc>
                  <a:txBody>
                    <a:bodyPr/>
                    <a:lstStyle/>
                    <a:p>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kern="100" dirty="0">
                          <a:effectLst/>
                          <a:latin typeface="Arial" panose="020B0604020202020204" pitchFamily="34" charset="0"/>
                          <a:cs typeface="Arial" panose="020B0604020202020204" pitchFamily="34" charset="0"/>
                        </a:rPr>
                        <a:t>+, </a:t>
                      </a:r>
                      <a:r>
                        <a:rPr lang="el-GR" altLang="zh-CN" sz="1800" b="0" kern="100" dirty="0">
                          <a:effectLst/>
                          <a:latin typeface="Arial" panose="020B0604020202020204" pitchFamily="34" charset="0"/>
                          <a:cs typeface="Arial" panose="020B0604020202020204" pitchFamily="34" charset="0"/>
                        </a:rPr>
                        <a:t>ε</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398448">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398448">
                <a:tc>
                  <a:txBody>
                    <a:bodyPr/>
                    <a:lstStyle/>
                    <a:p>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dirty="0"/>
                        <a:t>，</a:t>
                      </a:r>
                      <a:r>
                        <a:rPr lang="en-US" altLang="zh-CN" dirty="0"/>
                        <a:t>,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922998"/>
                  </a:ext>
                </a:extLst>
              </a:tr>
            </a:tbl>
          </a:graphicData>
        </a:graphic>
      </p:graphicFrame>
      <p:sp>
        <p:nvSpPr>
          <p:cNvPr id="9" name="矩形: 圆角 8">
            <a:extLst>
              <a:ext uri="{FF2B5EF4-FFF2-40B4-BE49-F238E27FC236}">
                <a16:creationId xmlns:a16="http://schemas.microsoft.com/office/drawing/2014/main" id="{9340D36D-A8B4-418B-8FC5-8887524C0B16}"/>
              </a:ext>
            </a:extLst>
          </p:cNvPr>
          <p:cNvSpPr/>
          <p:nvPr/>
        </p:nvSpPr>
        <p:spPr bwMode="auto">
          <a:xfrm>
            <a:off x="5307865" y="2924944"/>
            <a:ext cx="1296144"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0" name="矩形: 圆角 9">
            <a:extLst>
              <a:ext uri="{FF2B5EF4-FFF2-40B4-BE49-F238E27FC236}">
                <a16:creationId xmlns:a16="http://schemas.microsoft.com/office/drawing/2014/main" id="{74F8DCC5-9FF8-43B2-9DFE-BBEF8AF23B0E}"/>
              </a:ext>
            </a:extLst>
          </p:cNvPr>
          <p:cNvSpPr/>
          <p:nvPr/>
        </p:nvSpPr>
        <p:spPr bwMode="auto">
          <a:xfrm>
            <a:off x="5275772" y="3501008"/>
            <a:ext cx="1296144"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EFB03AFB-1DAB-4405-8C47-58919CCE4EDE}"/>
              </a:ext>
            </a:extLst>
          </p:cNvPr>
          <p:cNvSpPr/>
          <p:nvPr/>
        </p:nvSpPr>
        <p:spPr bwMode="auto">
          <a:xfrm>
            <a:off x="5307865" y="4077072"/>
            <a:ext cx="1296144"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C3F4AE9A-7A26-483B-B1D5-3FD94AE25997}"/>
              </a:ext>
            </a:extLst>
          </p:cNvPr>
          <p:cNvSpPr/>
          <p:nvPr/>
        </p:nvSpPr>
        <p:spPr bwMode="auto">
          <a:xfrm>
            <a:off x="5249496" y="4569107"/>
            <a:ext cx="1494576"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87B9BB75-06A5-4141-B1C2-8AEB92B6D2E0}"/>
              </a:ext>
            </a:extLst>
          </p:cNvPr>
          <p:cNvSpPr/>
          <p:nvPr/>
        </p:nvSpPr>
        <p:spPr bwMode="auto">
          <a:xfrm>
            <a:off x="5231904" y="5109167"/>
            <a:ext cx="1656184"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4" name="矩形: 圆角 13">
            <a:extLst>
              <a:ext uri="{FF2B5EF4-FFF2-40B4-BE49-F238E27FC236}">
                <a16:creationId xmlns:a16="http://schemas.microsoft.com/office/drawing/2014/main" id="{46787E8B-C86C-4FEA-B438-FDC1A4A109DD}"/>
              </a:ext>
            </a:extLst>
          </p:cNvPr>
          <p:cNvSpPr/>
          <p:nvPr/>
        </p:nvSpPr>
        <p:spPr bwMode="auto">
          <a:xfrm>
            <a:off x="5274207" y="5649227"/>
            <a:ext cx="1296144"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矩形: 圆角 14">
            <a:extLst>
              <a:ext uri="{FF2B5EF4-FFF2-40B4-BE49-F238E27FC236}">
                <a16:creationId xmlns:a16="http://schemas.microsoft.com/office/drawing/2014/main" id="{52530151-634B-4C63-8C67-C53A1F1FB259}"/>
              </a:ext>
            </a:extLst>
          </p:cNvPr>
          <p:cNvSpPr/>
          <p:nvPr/>
        </p:nvSpPr>
        <p:spPr bwMode="auto">
          <a:xfrm>
            <a:off x="5159896" y="6189287"/>
            <a:ext cx="1728192"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6" name="矩形: 圆角 15">
            <a:extLst>
              <a:ext uri="{FF2B5EF4-FFF2-40B4-BE49-F238E27FC236}">
                <a16:creationId xmlns:a16="http://schemas.microsoft.com/office/drawing/2014/main" id="{1B9A23B9-B4E7-46A3-B642-06B7748C7633}"/>
              </a:ext>
            </a:extLst>
          </p:cNvPr>
          <p:cNvSpPr/>
          <p:nvPr/>
        </p:nvSpPr>
        <p:spPr bwMode="auto">
          <a:xfrm>
            <a:off x="7494381" y="5088648"/>
            <a:ext cx="1553947"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mc:AlternateContent xmlns:mc="http://schemas.openxmlformats.org/markup-compatibility/2006">
        <mc:Choice xmlns:a14="http://schemas.microsoft.com/office/drawing/2010/main" Requires="a14">
          <p:sp>
            <p:nvSpPr>
              <p:cNvPr id="17" name="Rectangle 3">
                <a:extLst>
                  <a:ext uri="{FF2B5EF4-FFF2-40B4-BE49-F238E27FC236}">
                    <a16:creationId xmlns:a16="http://schemas.microsoft.com/office/drawing/2014/main" id="{6961B319-D472-4880-AF72-97FE54E52E5C}"/>
                  </a:ext>
                </a:extLst>
              </p:cNvPr>
              <p:cNvSpPr txBox="1">
                <a:spLocks noChangeArrowheads="1"/>
              </p:cNvSpPr>
              <p:nvPr/>
            </p:nvSpPr>
            <p:spPr bwMode="auto">
              <a:xfrm>
                <a:off x="2279576" y="228720"/>
                <a:ext cx="2232248" cy="19120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r>
                            <a:rPr lang="en-US" altLang="zh-CN" sz="2000" i="1" dirty="0">
                              <a:latin typeface="Cambria Math" panose="02040503050406030204" pitchFamily="18" charset="0"/>
                              <a:ea typeface="Cambria Math" panose="02040503050406030204" pitchFamily="18" charset="0"/>
                            </a:rPr>
                            <m:t>𝑻</m:t>
                          </m:r>
                        </m:e>
                      </m:d>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𝒂</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𝒂</m:t>
                      </m:r>
                    </m:oMath>
                  </m:oMathPara>
                </a14:m>
                <a:endParaRPr lang="en-US" altLang="zh-CN" sz="2000" dirty="0">
                  <a:ea typeface="Cambria Math" panose="02040503050406030204" pitchFamily="18" charset="0"/>
                </a:endParaRPr>
              </a:p>
              <a:p>
                <a:pPr marL="0" indent="0" eaLnBrk="1" hangingPunct="1">
                  <a:lnSpc>
                    <a:spcPct val="150000"/>
                  </a:lnSpc>
                  <a:buNone/>
                </a:pPr>
                <a14:m>
                  <m:oMathPara xmlns:m="http://schemas.openxmlformats.org/officeDocument/2006/math">
                    <m:oMathParaPr>
                      <m:jc m:val="centerGroup"/>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            </m:t>
                      </m:r>
                    </m:oMath>
                  </m:oMathPara>
                </a14:m>
                <a:endParaRPr lang="en-US" altLang="zh-CN" sz="2000" dirty="0"/>
              </a:p>
              <a:p>
                <a:pPr marL="0" indent="0" eaLnBrk="1" hangingPunct="1">
                  <a:lnSpc>
                    <a:spcPct val="150000"/>
                  </a:lnSpc>
                  <a:buNone/>
                </a:pPr>
                <a:endParaRPr lang="en-US" altLang="zh-CN" sz="2000" kern="0" dirty="0"/>
              </a:p>
            </p:txBody>
          </p:sp>
        </mc:Choice>
        <mc:Fallback>
          <p:sp>
            <p:nvSpPr>
              <p:cNvPr id="17" name="Rectangle 3">
                <a:extLst>
                  <a:ext uri="{FF2B5EF4-FFF2-40B4-BE49-F238E27FC236}">
                    <a16:creationId xmlns:a16="http://schemas.microsoft.com/office/drawing/2014/main" id="{6961B319-D472-4880-AF72-97FE54E52E5C}"/>
                  </a:ext>
                </a:extLst>
              </p:cNvPr>
              <p:cNvSpPr txBox="1">
                <a:spLocks noRot="1" noChangeAspect="1" noMove="1" noResize="1" noEditPoints="1" noAdjustHandles="1" noChangeArrowheads="1" noChangeShapeType="1" noTextEdit="1"/>
              </p:cNvSpPr>
              <p:nvPr/>
            </p:nvSpPr>
            <p:spPr bwMode="auto">
              <a:xfrm>
                <a:off x="2279576" y="228720"/>
                <a:ext cx="2232248" cy="1912080"/>
              </a:xfrm>
              <a:prstGeom prst="rect">
                <a:avLst/>
              </a:prstGeom>
              <a:blipFill>
                <a:blip r:embed="rId4"/>
                <a:stretch>
                  <a:fillRect/>
                </a:stretch>
              </a:blipFill>
              <a:ln w="28575">
                <a:solidFill>
                  <a:srgbClr val="9999FF"/>
                </a:solidFill>
                <a:miter lim="800000"/>
                <a:headEnd/>
                <a:tailEnd/>
              </a:ln>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2301758B-1545-4C25-8C5F-B972AAA66ACC}"/>
              </a:ext>
            </a:extLst>
          </p:cNvPr>
          <p:cNvSpPr/>
          <p:nvPr/>
        </p:nvSpPr>
        <p:spPr bwMode="auto">
          <a:xfrm>
            <a:off x="4583833" y="124086"/>
            <a:ext cx="2016057" cy="208007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1059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18"/>
                                        </p:tgtEl>
                                        <p:attrNameLst>
                                          <p:attrName>ppt_x</p:attrName>
                                        </p:attrNameLst>
                                      </p:cBhvr>
                                      <p:tavLst>
                                        <p:tav tm="0">
                                          <p:val>
                                            <p:strVal val="ppt_x"/>
                                          </p:val>
                                        </p:tav>
                                        <p:tav tm="100000">
                                          <p:val>
                                            <p:strVal val="ppt_x"/>
                                          </p:val>
                                        </p:tav>
                                      </p:tavLst>
                                    </p:anim>
                                    <p:anim calcmode="lin" valueType="num">
                                      <p:cBhvr additive="base">
                                        <p:cTn id="7" dur="500"/>
                                        <p:tgtEl>
                                          <p:spTgt spid="18"/>
                                        </p:tgtEl>
                                        <p:attrNameLst>
                                          <p:attrName>ppt_y</p:attrName>
                                        </p:attrNameLst>
                                      </p:cBhvr>
                                      <p:tavLst>
                                        <p:tav tm="0">
                                          <p:val>
                                            <p:strVal val="ppt_y"/>
                                          </p:val>
                                        </p:tav>
                                        <p:tav tm="100000">
                                          <p:val>
                                            <p:strVal val="0-ppt_h/2"/>
                                          </p:val>
                                        </p:tav>
                                      </p:tavLst>
                                    </p:anim>
                                    <p:set>
                                      <p:cBhvr>
                                        <p:cTn id="8" dur="1" fill="hold">
                                          <p:stCondLst>
                                            <p:cond delay="499"/>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5"/>
                                        </p:tgtEl>
                                        <p:attrNameLst>
                                          <p:attrName>ppt_x</p:attrName>
                                        </p:attrNameLst>
                                      </p:cBhvr>
                                      <p:tavLst>
                                        <p:tav tm="0">
                                          <p:val>
                                            <p:strVal val="ppt_x"/>
                                          </p:val>
                                        </p:tav>
                                        <p:tav tm="100000">
                                          <p:val>
                                            <p:strVal val="ppt_x"/>
                                          </p:val>
                                        </p:tav>
                                      </p:tavLst>
                                    </p:anim>
                                    <p:anim calcmode="lin" valueType="num">
                                      <p:cBhvr additive="base">
                                        <p:cTn id="49" dur="500"/>
                                        <p:tgtEl>
                                          <p:spTgt spid="15"/>
                                        </p:tgtEl>
                                        <p:attrNameLst>
                                          <p:attrName>ppt_y</p:attrName>
                                        </p:attrNameLst>
                                      </p:cBhvr>
                                      <p:tavLst>
                                        <p:tav tm="0">
                                          <p:val>
                                            <p:strVal val="ppt_y"/>
                                          </p:val>
                                        </p:tav>
                                        <p:tav tm="100000">
                                          <p:val>
                                            <p:strVal val="1+ppt_h/2"/>
                                          </p:val>
                                        </p:tav>
                                      </p:tavLst>
                                    </p:anim>
                                    <p:set>
                                      <p:cBhvr>
                                        <p:cTn id="50" dur="1" fill="hold">
                                          <p:stCondLst>
                                            <p:cond delay="499"/>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549636959"/>
                  </p:ext>
                </p:extLst>
              </p:nvPr>
            </p:nvGraphicFramePr>
            <p:xfrm>
              <a:off x="2423592" y="1887956"/>
              <a:ext cx="7560840" cy="4781404"/>
            </p:xfrm>
            <a:graphic>
              <a:graphicData uri="http://schemas.openxmlformats.org/drawingml/2006/table">
                <a:tbl>
                  <a:tblPr>
                    <a:tableStyleId>{ED083AE6-46FA-4A59-8FB0-9F97EB10719F}</a:tableStyleId>
                  </a:tblPr>
                  <a:tblGrid>
                    <a:gridCol w="2370049">
                      <a:extLst>
                        <a:ext uri="{9D8B030D-6E8A-4147-A177-3AD203B41FA5}">
                          <a16:colId xmlns:a16="http://schemas.microsoft.com/office/drawing/2014/main" val="23919380"/>
                        </a:ext>
                      </a:extLst>
                    </a:gridCol>
                    <a:gridCol w="2382479">
                      <a:extLst>
                        <a:ext uri="{9D8B030D-6E8A-4147-A177-3AD203B41FA5}">
                          <a16:colId xmlns:a16="http://schemas.microsoft.com/office/drawing/2014/main" val="134236169"/>
                        </a:ext>
                      </a:extLst>
                    </a:gridCol>
                    <a:gridCol w="2808312">
                      <a:extLst>
                        <a:ext uri="{9D8B030D-6E8A-4147-A177-3AD203B41FA5}">
                          <a16:colId xmlns:a16="http://schemas.microsoft.com/office/drawing/2014/main" val="1171527994"/>
                        </a:ext>
                      </a:extLst>
                    </a:gridCol>
                  </a:tblGrid>
                  <a:tr h="40559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775408">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d>
                                  <m:dPr>
                                    <m:ctrlPr>
                                      <a:rPr lang="en-US" altLang="zh-CN" sz="2000" b="1" i="1" dirty="0" smtClean="0">
                                        <a:latin typeface="Cambria Math" panose="02040503050406030204" pitchFamily="18" charset="0"/>
                                        <a:ea typeface="Cambria Math" panose="02040503050406030204" pitchFamily="18" charset="0"/>
                                      </a:rPr>
                                    </m:ctrlPr>
                                  </m:dPr>
                                  <m:e>
                                    <m:r>
                                      <a:rPr lang="en-US" altLang="zh-CN" sz="2000" b="1" i="1" dirty="0" smtClean="0">
                                        <a:latin typeface="Cambria Math" panose="02040503050406030204" pitchFamily="18" charset="0"/>
                                        <a:ea typeface="Cambria Math" panose="02040503050406030204" pitchFamily="18" charset="0"/>
                                      </a:rPr>
                                      <m:t>𝑻</m:t>
                                    </m:r>
                                  </m:e>
                                </m:d>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lnSpc>
                              <a:spcPct val="120000"/>
                            </a:lnSpc>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504056">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𝒂</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marL="0" indent="0"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𝑺</m:t>
                                </m:r>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8248">
                    <a:tc>
                      <a:txBody>
                        <a:bodyPr/>
                        <a:lstStyle/>
                        <a:p>
                          <a:pPr marL="0" indent="0"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𝑺</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1224136">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𝑻</m:t>
                                </m:r>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𝑺</m:t>
                                </m:r>
                                <m:sSup>
                                  <m:sSupPr>
                                    <m:ctrlPr>
                                      <a:rPr lang="en-US" altLang="zh-CN" sz="2000" b="1"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b="1" i="1" dirty="0" smtClean="0">
                                        <a:latin typeface="Cambria Math" panose="02040503050406030204" pitchFamily="18" charset="0"/>
                                        <a:ea typeface="Cambria Math" panose="02040503050406030204" pitchFamily="18" charset="0"/>
                                      </a:rPr>
                                      <m:t>′</m:t>
                                    </m:r>
                                  </m:sup>
                                </m:sSup>
                                <m:r>
                                  <a:rPr lang="en-US" altLang="zh-CN" sz="2000" b="1" i="1"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marL="0" indent="0" algn="ctr"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𝑻</m:t>
                                </m:r>
                                <m:r>
                                  <a:rPr lang="en-US" altLang="zh-CN" sz="2000" b="1" i="1" dirty="0" smtClean="0">
                                    <a:latin typeface="Cambria Math" panose="02040503050406030204" pitchFamily="18" charset="0"/>
                                    <a:ea typeface="Cambria Math" panose="02040503050406030204" pitchFamily="18" charset="0"/>
                                  </a:rPr>
                                  <m:t>′</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marL="0" indent="0" algn="ctr" eaLnBrk="1" hangingPunct="1">
                            <a:spcBef>
                              <a:spcPts val="0"/>
                            </a:spcBef>
                            <a:buNone/>
                          </a:pPr>
                          <a14:m>
                            <m:oMathPara xmlns:m="http://schemas.openxmlformats.org/officeDocument/2006/math">
                              <m:oMathParaPr>
                                <m:jc m:val="centerGroup"/>
                              </m:oMathParaPr>
                              <m:oMath xmlns:m="http://schemas.openxmlformats.org/officeDocument/2006/math">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1" i="1" dirty="0" smtClean="0">
                                        <a:latin typeface="Cambria Math" panose="02040503050406030204" pitchFamily="18" charset="0"/>
                                        <a:ea typeface="Cambria Math" panose="02040503050406030204" pitchFamily="18" charset="0"/>
                                      </a:rPr>
                                      <m:t>𝑻</m:t>
                                    </m:r>
                                  </m:e>
                                  <m:sup>
                                    <m:r>
                                      <a:rPr lang="en-US" altLang="zh-CN" sz="2000" i="1" dirty="0">
                                        <a:latin typeface="Cambria Math" panose="02040503050406030204" pitchFamily="18" charset="0"/>
                                        <a:ea typeface="Cambria Math" panose="02040503050406030204" pitchFamily="18" charset="0"/>
                                      </a:rPr>
                                      <m:t>′</m:t>
                                    </m:r>
                                  </m:sup>
                                </m:sSup>
                                <m:r>
                                  <a:rPr lang="en-US" altLang="zh-CN" sz="2000"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Choice>
        <mc:Fallback>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549636959"/>
                  </p:ext>
                </p:extLst>
              </p:nvPr>
            </p:nvGraphicFramePr>
            <p:xfrm>
              <a:off x="2423592" y="1887956"/>
              <a:ext cx="7560840" cy="4781404"/>
            </p:xfrm>
            <a:graphic>
              <a:graphicData uri="http://schemas.openxmlformats.org/drawingml/2006/table">
                <a:tbl>
                  <a:tblPr>
                    <a:tableStyleId>{ED083AE6-46FA-4A59-8FB0-9F97EB10719F}</a:tableStyleId>
                  </a:tblPr>
                  <a:tblGrid>
                    <a:gridCol w="2370049">
                      <a:extLst>
                        <a:ext uri="{9D8B030D-6E8A-4147-A177-3AD203B41FA5}">
                          <a16:colId xmlns:a16="http://schemas.microsoft.com/office/drawing/2014/main" val="23919380"/>
                        </a:ext>
                      </a:extLst>
                    </a:gridCol>
                    <a:gridCol w="2382479">
                      <a:extLst>
                        <a:ext uri="{9D8B030D-6E8A-4147-A177-3AD203B41FA5}">
                          <a16:colId xmlns:a16="http://schemas.microsoft.com/office/drawing/2014/main" val="134236169"/>
                        </a:ext>
                      </a:extLst>
                    </a:gridCol>
                    <a:gridCol w="2808312">
                      <a:extLst>
                        <a:ext uri="{9D8B030D-6E8A-4147-A177-3AD203B41FA5}">
                          <a16:colId xmlns:a16="http://schemas.microsoft.com/office/drawing/2014/main" val="1171527994"/>
                        </a:ext>
                      </a:extLst>
                    </a:gridCol>
                  </a:tblGrid>
                  <a:tr h="40559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775408">
                    <a:tc>
                      <a:txBody>
                        <a:bodyPr/>
                        <a:lstStyle/>
                        <a:p>
                          <a:endParaRPr lang="zh-CN"/>
                        </a:p>
                      </a:txBody>
                      <a:tcPr marL="68580" marR="68580" marT="0" marB="0" anchor="ctr" anchorCtr="1">
                        <a:blipFill>
                          <a:blip r:embed="rId2"/>
                          <a:stretch>
                            <a:fillRect l="-257" t="-55118" r="-219537" b="-467717"/>
                          </a:stretch>
                        </a:blipFill>
                      </a:tcPr>
                    </a:tc>
                    <a:tc>
                      <a:txBody>
                        <a:bodyPr/>
                        <a:lstStyle/>
                        <a:p>
                          <a:pPr algn="just">
                            <a:lnSpc>
                              <a:spcPct val="120000"/>
                            </a:lnSpc>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504056">
                    <a:tc>
                      <a:txBody>
                        <a:bodyPr/>
                        <a:lstStyle/>
                        <a:p>
                          <a:endParaRPr lang="zh-CN"/>
                        </a:p>
                      </a:txBody>
                      <a:tcPr marL="68580" marR="68580" marT="0" marB="0" anchor="ctr" anchorCtr="1">
                        <a:blipFill>
                          <a:blip r:embed="rId2"/>
                          <a:stretch>
                            <a:fillRect l="-257" t="-237349" r="-219537" b="-615663"/>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endParaRPr lang="zh-CN"/>
                        </a:p>
                      </a:txBody>
                      <a:tcPr marL="68580" marR="68580" marT="0" marB="0" anchor="ctr" anchorCtr="1">
                        <a:blipFill>
                          <a:blip r:embed="rId2"/>
                          <a:stretch>
                            <a:fillRect l="-257" t="-363636" r="-219537" b="-563636"/>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8248">
                    <a:tc>
                      <a:txBody>
                        <a:bodyPr/>
                        <a:lstStyle/>
                        <a:p>
                          <a:endParaRPr lang="zh-CN"/>
                        </a:p>
                      </a:txBody>
                      <a:tcPr marL="68580" marR="68580" marT="0" marB="0" anchor="ctr" anchorCtr="1">
                        <a:blipFill>
                          <a:blip r:embed="rId2"/>
                          <a:stretch>
                            <a:fillRect l="-257" t="-549231" r="-219537" b="-567692"/>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1224136">
                    <a:tc>
                      <a:txBody>
                        <a:bodyPr/>
                        <a:lstStyle/>
                        <a:p>
                          <a:endParaRPr lang="zh-CN"/>
                        </a:p>
                      </a:txBody>
                      <a:tcPr marL="68580" marR="68580" marT="0" marB="0" anchor="ctr" anchorCtr="1">
                        <a:blipFill>
                          <a:blip r:embed="rId2"/>
                          <a:stretch>
                            <a:fillRect l="-257" t="-209950" r="-219537" b="-83582"/>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endParaRPr lang="zh-CN"/>
                        </a:p>
                      </a:txBody>
                      <a:tcPr marL="68580" marR="68580" marT="0" marB="0" anchor="ctr" anchorCtr="1">
                        <a:blipFill>
                          <a:blip r:embed="rId2"/>
                          <a:stretch>
                            <a:fillRect l="-257" t="-655789" r="-219537" b="-76842"/>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endParaRPr lang="zh-CN"/>
                        </a:p>
                      </a:txBody>
                      <a:tcPr marL="68580" marR="68580" marT="0" marB="0" anchor="ctr" anchorCtr="1">
                        <a:blipFill>
                          <a:blip r:embed="rId2"/>
                          <a:stretch>
                            <a:fillRect l="-257" t="-1011268" r="-219537" b="-2817"/>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bl>
              </a:graphicData>
            </a:graphic>
          </p:graphicFrame>
        </mc:Fallback>
      </mc:AlternateContent>
      <p:graphicFrame>
        <p:nvGraphicFramePr>
          <p:cNvPr id="7" name="表格 6">
            <a:extLst>
              <a:ext uri="{FF2B5EF4-FFF2-40B4-BE49-F238E27FC236}">
                <a16:creationId xmlns:a16="http://schemas.microsoft.com/office/drawing/2014/main" id="{CA2A3467-4E2A-4E1D-8E4F-B993FC118C9B}"/>
              </a:ext>
            </a:extLst>
          </p:cNvPr>
          <p:cNvGraphicFramePr>
            <a:graphicFrameLocks noGrp="1"/>
          </p:cNvGraphicFramePr>
          <p:nvPr>
            <p:extLst>
              <p:ext uri="{D42A27DB-BD31-4B8C-83A1-F6EECF244321}">
                <p14:modId xmlns:p14="http://schemas.microsoft.com/office/powerpoint/2010/main" val="821520817"/>
              </p:ext>
            </p:extLst>
          </p:nvPr>
        </p:nvGraphicFramePr>
        <p:xfrm>
          <a:off x="4773754" y="107790"/>
          <a:ext cx="4012645" cy="1676400"/>
        </p:xfrm>
        <a:graphic>
          <a:graphicData uri="http://schemas.openxmlformats.org/drawingml/2006/table">
            <a:tbl>
              <a:tblPr firstRow="1" bandRow="1">
                <a:tableStyleId>{5940675A-B579-460E-94D1-54222C63F5DA}</a:tableStyleId>
              </a:tblPr>
              <a:tblGrid>
                <a:gridCol w="1250239">
                  <a:extLst>
                    <a:ext uri="{9D8B030D-6E8A-4147-A177-3AD203B41FA5}">
                      <a16:colId xmlns:a16="http://schemas.microsoft.com/office/drawing/2014/main" val="3186338400"/>
                    </a:ext>
                  </a:extLst>
                </a:gridCol>
                <a:gridCol w="1296144">
                  <a:extLst>
                    <a:ext uri="{9D8B030D-6E8A-4147-A177-3AD203B41FA5}">
                      <a16:colId xmlns:a16="http://schemas.microsoft.com/office/drawing/2014/main" val="46470136"/>
                    </a:ext>
                  </a:extLst>
                </a:gridCol>
                <a:gridCol w="1466262">
                  <a:extLst>
                    <a:ext uri="{9D8B030D-6E8A-4147-A177-3AD203B41FA5}">
                      <a16:colId xmlns:a16="http://schemas.microsoft.com/office/drawing/2014/main" val="2756075955"/>
                    </a:ext>
                  </a:extLst>
                </a:gridCol>
              </a:tblGrid>
              <a:tr h="275399">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First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Follow</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275399">
                <a:tc>
                  <a:txBody>
                    <a:bodyPr/>
                    <a:lstStyle/>
                    <a:p>
                      <a:r>
                        <a:rPr lang="en-US" altLang="zh-CN" sz="1600" dirty="0"/>
                        <a:t>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t>
                      </a:r>
                      <a:r>
                        <a:rPr lang="zh-CN" altLang="en-US" sz="1600" dirty="0"/>
                        <a:t>，</a:t>
                      </a:r>
                      <a:r>
                        <a:rPr lang="en-US" altLang="zh-CN" sz="1600" dirty="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275399">
                <a:tc>
                  <a:txBody>
                    <a:bodyPr/>
                    <a:lstStyle/>
                    <a:p>
                      <a:r>
                        <a:rPr lang="en-US" altLang="zh-CN" sz="1600" dirty="0"/>
                        <a:t>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b="0" kern="100" dirty="0">
                          <a:effectLst/>
                          <a:latin typeface="Arial" panose="020B0604020202020204" pitchFamily="34" charset="0"/>
                          <a:cs typeface="Arial" panose="020B0604020202020204" pitchFamily="34" charset="0"/>
                        </a:rPr>
                        <a:t>+, </a:t>
                      </a:r>
                      <a:r>
                        <a:rPr lang="el-GR" altLang="zh-CN" sz="1600" b="0" kern="100" dirty="0">
                          <a:effectLst/>
                          <a:latin typeface="Arial" panose="020B0604020202020204" pitchFamily="34" charset="0"/>
                          <a:cs typeface="Arial" panose="020B0604020202020204" pitchFamily="34" charset="0"/>
                        </a:rPr>
                        <a:t>ε</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t>
                      </a:r>
                      <a:r>
                        <a:rPr lang="zh-CN" altLang="en-US" sz="1600" dirty="0"/>
                        <a:t>，</a:t>
                      </a:r>
                      <a:r>
                        <a:rPr lang="en-US" altLang="zh-CN" sz="1600" dirty="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275399">
                <a:tc>
                  <a:txBody>
                    <a:bodyPr/>
                    <a:lstStyle/>
                    <a:p>
                      <a:r>
                        <a:rPr lang="en-US" altLang="zh-CN" sz="1600" dirty="0"/>
                        <a:t>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275399">
                <a:tc>
                  <a:txBody>
                    <a:bodyPr/>
                    <a:lstStyle/>
                    <a:p>
                      <a:r>
                        <a:rPr lang="en-US" altLang="zh-CN" sz="1600" dirty="0"/>
                        <a:t>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600" dirty="0"/>
                        <a:t>，</a:t>
                      </a:r>
                      <a:r>
                        <a:rPr lang="en-US" altLang="zh-CN" sz="1600" dirty="0"/>
                        <a:t>, </a:t>
                      </a:r>
                      <a:r>
                        <a:rPr lang="el-GR" altLang="zh-CN" sz="1600" b="0" kern="100" dirty="0">
                          <a:effectLst/>
                          <a:latin typeface="Arial" panose="020B0604020202020204" pitchFamily="34" charset="0"/>
                          <a:cs typeface="Arial" panose="020B0604020202020204" pitchFamily="34" charset="0"/>
                        </a:rPr>
                        <a:t>ε</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5751350"/>
                  </a:ext>
                </a:extLst>
              </a:tr>
            </a:tbl>
          </a:graphicData>
        </a:graphic>
      </p:graphicFrame>
      <p:sp>
        <p:nvSpPr>
          <p:cNvPr id="8" name="矩形 7">
            <a:extLst>
              <a:ext uri="{FF2B5EF4-FFF2-40B4-BE49-F238E27FC236}">
                <a16:creationId xmlns:a16="http://schemas.microsoft.com/office/drawing/2014/main" id="{BD32EA12-DED3-4F4D-880D-D22C7236CD12}"/>
              </a:ext>
            </a:extLst>
          </p:cNvPr>
          <p:cNvSpPr/>
          <p:nvPr/>
        </p:nvSpPr>
        <p:spPr bwMode="auto">
          <a:xfrm>
            <a:off x="7320136" y="64658"/>
            <a:ext cx="1728192" cy="17801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mc:AlternateContent xmlns:mc="http://schemas.openxmlformats.org/markup-compatibility/2006">
        <mc:Choice xmlns:a14="http://schemas.microsoft.com/office/drawing/2010/main" Requires="a14">
          <p:sp>
            <p:nvSpPr>
              <p:cNvPr id="9" name="Rectangle 3">
                <a:extLst>
                  <a:ext uri="{FF2B5EF4-FFF2-40B4-BE49-F238E27FC236}">
                    <a16:creationId xmlns:a16="http://schemas.microsoft.com/office/drawing/2014/main" id="{F9938C17-5552-443E-8BB4-F1934575AC56}"/>
                  </a:ext>
                </a:extLst>
              </p:cNvPr>
              <p:cNvSpPr txBox="1">
                <a:spLocks noChangeArrowheads="1"/>
              </p:cNvSpPr>
              <p:nvPr/>
            </p:nvSpPr>
            <p:spPr bwMode="auto">
              <a:xfrm>
                <a:off x="2439996" y="266244"/>
                <a:ext cx="1944216" cy="137699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eaLnBrk="1" hangingPunct="1">
                  <a:spcBef>
                    <a:spcPts val="0"/>
                  </a:spcBef>
                  <a:buNone/>
                </a:pPr>
                <a14:m>
                  <m:oMathPara xmlns:m="http://schemas.openxmlformats.org/officeDocument/2006/math">
                    <m:oMathParaPr>
                      <m:jc m:val="left"/>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m:t>
                      </m:r>
                      <m:d>
                        <m:dPr>
                          <m:ctrlPr>
                            <a:rPr lang="en-US" altLang="zh-CN" sz="2000" i="1" kern="0" dirty="0">
                              <a:latin typeface="Cambria Math" panose="02040503050406030204" pitchFamily="18" charset="0"/>
                              <a:ea typeface="Cambria Math" panose="02040503050406030204" pitchFamily="18" charset="0"/>
                            </a:rPr>
                          </m:ctrlPr>
                        </m:dPr>
                        <m:e>
                          <m:r>
                            <a:rPr lang="en-US" altLang="zh-CN" sz="2000" i="1" kern="0" dirty="0">
                              <a:latin typeface="Cambria Math" panose="02040503050406030204" pitchFamily="18" charset="0"/>
                              <a:ea typeface="Cambria Math" panose="02040503050406030204" pitchFamily="18" charset="0"/>
                            </a:rPr>
                            <m:t>𝑻</m:t>
                          </m:r>
                        </m:e>
                      </m:d>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𝒂</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𝑺</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en-US" altLang="zh-CN" sz="2000" i="1" kern="0" dirty="0">
                  <a:latin typeface="Cambria Math" panose="02040503050406030204" pitchFamily="18" charset="0"/>
                  <a:ea typeface="Cambria Math" panose="02040503050406030204" pitchFamily="18" charset="0"/>
                </a:endParaRPr>
              </a:p>
              <a:p>
                <a:pPr marL="0" indent="0" eaLnBrk="1" hangingPunct="1">
                  <a:spcBef>
                    <a:spcPts val="0"/>
                  </a:spcBef>
                  <a:buNone/>
                </a:pPr>
                <a14:m>
                  <m:oMath xmlns:m="http://schemas.openxmlformats.org/officeDocument/2006/math">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𝑺</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m:t>
                    </m:r>
                    <m:r>
                      <a:rPr lang="el-GR" altLang="zh-CN" sz="2000" i="1" kern="0" dirty="0">
                        <a:latin typeface="Cambria Math" panose="02040503050406030204" pitchFamily="18" charset="0"/>
                        <a:ea typeface="Cambria Math" panose="02040503050406030204" pitchFamily="18" charset="0"/>
                      </a:rPr>
                      <m:t>𝜺</m:t>
                    </m:r>
                  </m:oMath>
                </a14:m>
                <a:r>
                  <a:rPr lang="en-US" altLang="zh-CN" sz="2000" kern="0" dirty="0">
                    <a:ea typeface="Cambria Math" panose="02040503050406030204" pitchFamily="18" charset="0"/>
                  </a:rPr>
                  <a:t>                        </a:t>
                </a:r>
                <a14:m>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 </m:t>
                    </m:r>
                  </m:oMath>
                </a14:m>
                <a:r>
                  <a:rPr lang="en-US" altLang="zh-CN" sz="2000" kern="0" dirty="0">
                    <a:ea typeface="Cambria Math" panose="02040503050406030204" pitchFamily="18" charset="0"/>
                  </a:rPr>
                  <a:t>                          </a:t>
                </a:r>
                <a14:m>
                  <m:oMath xmlns:m="http://schemas.openxmlformats.org/officeDocument/2006/math">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l-GR" altLang="zh-CN" sz="2000" i="1" kern="0" dirty="0">
                        <a:latin typeface="Cambria Math" panose="02040503050406030204" pitchFamily="18" charset="0"/>
                        <a:ea typeface="Cambria Math" panose="02040503050406030204" pitchFamily="18" charset="0"/>
                      </a:rPr>
                      <m:t>𝜺</m:t>
                    </m:r>
                  </m:oMath>
                </a14:m>
                <a:endParaRPr lang="en-US" altLang="zh-CN" sz="2000" kern="0" dirty="0">
                  <a:ea typeface="Cambria Math" panose="02040503050406030204" pitchFamily="18" charset="0"/>
                </a:endParaRPr>
              </a:p>
              <a:p>
                <a:pPr marL="0" indent="0" algn="ctr" eaLnBrk="1" hangingPunct="1">
                  <a:buNone/>
                </a:pPr>
                <a:endParaRPr lang="en-US" altLang="zh-CN" sz="2000" kern="0" dirty="0"/>
              </a:p>
            </p:txBody>
          </p:sp>
        </mc:Choice>
        <mc:Fallback>
          <p:sp>
            <p:nvSpPr>
              <p:cNvPr id="9" name="Rectangle 3">
                <a:extLst>
                  <a:ext uri="{FF2B5EF4-FFF2-40B4-BE49-F238E27FC236}">
                    <a16:creationId xmlns:a16="http://schemas.microsoft.com/office/drawing/2014/main" id="{F9938C17-5552-443E-8BB4-F1934575AC56}"/>
                  </a:ext>
                </a:extLst>
              </p:cNvPr>
              <p:cNvSpPr txBox="1">
                <a:spLocks noRot="1" noChangeAspect="1" noMove="1" noResize="1" noEditPoints="1" noAdjustHandles="1" noChangeArrowheads="1" noChangeShapeType="1" noTextEdit="1"/>
              </p:cNvSpPr>
              <p:nvPr/>
            </p:nvSpPr>
            <p:spPr bwMode="auto">
              <a:xfrm>
                <a:off x="2439996" y="266244"/>
                <a:ext cx="1944216" cy="1376994"/>
              </a:xfrm>
              <a:prstGeom prst="rect">
                <a:avLst/>
              </a:prstGeom>
              <a:blipFill>
                <a:blip r:embed="rId3"/>
                <a:stretch>
                  <a:fillRect/>
                </a:stretch>
              </a:blipFill>
              <a:ln w="28575">
                <a:solidFill>
                  <a:srgbClr val="9999FF"/>
                </a:solidFill>
                <a:miter lim="800000"/>
                <a:headEnd/>
                <a:tailEnd/>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F3E70EA-E5B8-42BF-957F-87F3603C6BA5}"/>
              </a:ext>
            </a:extLst>
          </p:cNvPr>
          <p:cNvSpPr/>
          <p:nvPr/>
        </p:nvSpPr>
        <p:spPr bwMode="auto">
          <a:xfrm>
            <a:off x="5159896" y="2348880"/>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(S)={$} </a:t>
            </a:r>
          </a:p>
          <a:p>
            <a:endParaRPr lang="zh-CN" altLang="en-US" b="1" dirty="0">
              <a:ea typeface="黑体" pitchFamily="2" charset="-122"/>
            </a:endParaRPr>
          </a:p>
        </p:txBody>
      </p:sp>
      <p:sp>
        <p:nvSpPr>
          <p:cNvPr id="10" name="矩形 9">
            <a:extLst>
              <a:ext uri="{FF2B5EF4-FFF2-40B4-BE49-F238E27FC236}">
                <a16:creationId xmlns:a16="http://schemas.microsoft.com/office/drawing/2014/main" id="{7CFA4793-BFCD-4D52-853B-4980E2F823B3}"/>
              </a:ext>
            </a:extLst>
          </p:cNvPr>
          <p:cNvSpPr/>
          <p:nvPr/>
        </p:nvSpPr>
        <p:spPr bwMode="auto">
          <a:xfrm>
            <a:off x="5159896" y="2708920"/>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(T)={)} </a:t>
            </a:r>
          </a:p>
          <a:p>
            <a:endParaRPr lang="zh-CN" altLang="en-US" b="1" dirty="0">
              <a:ea typeface="黑体" pitchFamily="2" charset="-122"/>
            </a:endParaRPr>
          </a:p>
        </p:txBody>
      </p:sp>
      <p:sp>
        <p:nvSpPr>
          <p:cNvPr id="11" name="矩形 10">
            <a:extLst>
              <a:ext uri="{FF2B5EF4-FFF2-40B4-BE49-F238E27FC236}">
                <a16:creationId xmlns:a16="http://schemas.microsoft.com/office/drawing/2014/main" id="{42F60CC8-3034-4897-B585-7784D1A45FEA}"/>
              </a:ext>
            </a:extLst>
          </p:cNvPr>
          <p:cNvSpPr/>
          <p:nvPr/>
        </p:nvSpPr>
        <p:spPr bwMode="auto">
          <a:xfrm>
            <a:off x="5051884" y="3140968"/>
            <a:ext cx="183620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(S’)&lt;=</a:t>
            </a: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a:t>
            </a:r>
            <a:r>
              <a:rPr lang="en-US" altLang="zh-CN" b="1" kern="100" dirty="0">
                <a:latin typeface="Arial" panose="020B0604020202020204" pitchFamily="34" charset="0"/>
                <a:cs typeface="Arial" panose="020B0604020202020204" pitchFamily="34" charset="0"/>
              </a:rPr>
              <a:t> </a:t>
            </a:r>
            <a:endParaRPr lang="zh-CN" altLang="zh-CN" b="1" kern="100"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00792A9D-4C0F-4D2F-B8EE-6FB7F664FD7E}"/>
              </a:ext>
            </a:extLst>
          </p:cNvPr>
          <p:cNvSpPr/>
          <p:nvPr/>
        </p:nvSpPr>
        <p:spPr bwMode="auto">
          <a:xfrm>
            <a:off x="5051884" y="3645024"/>
            <a:ext cx="183620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(S)&lt;=</a:t>
            </a: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a:t>
            </a:r>
            <a:endParaRPr lang="zh-CN" altLang="zh-CN" b="1" kern="100"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FF72584B-FC0B-4EE7-86F2-FA7F966A15A0}"/>
              </a:ext>
            </a:extLst>
          </p:cNvPr>
          <p:cNvSpPr/>
          <p:nvPr/>
        </p:nvSpPr>
        <p:spPr bwMode="auto">
          <a:xfrm>
            <a:off x="5051884" y="4509120"/>
            <a:ext cx="1908212"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(S)={$, </a:t>
            </a:r>
            <a:r>
              <a:rPr lang="zh-CN" altLang="en-US" b="1" kern="100" dirty="0">
                <a:latin typeface="Arial" panose="020B0604020202020204" pitchFamily="34" charset="0"/>
                <a:cs typeface="Arial" panose="020B0604020202020204" pitchFamily="34" charset="0"/>
              </a:rPr>
              <a:t>，</a:t>
            </a:r>
            <a:r>
              <a:rPr lang="en-US" altLang="zh-CN" b="1" kern="100" dirty="0">
                <a:latin typeface="Arial" panose="020B0604020202020204" pitchFamily="34" charset="0"/>
                <a:cs typeface="Arial" panose="020B0604020202020204" pitchFamily="34" charset="0"/>
              </a:rPr>
              <a:t>}</a:t>
            </a:r>
          </a:p>
        </p:txBody>
      </p:sp>
      <p:sp>
        <p:nvSpPr>
          <p:cNvPr id="15" name="矩形 14">
            <a:extLst>
              <a:ext uri="{FF2B5EF4-FFF2-40B4-BE49-F238E27FC236}">
                <a16:creationId xmlns:a16="http://schemas.microsoft.com/office/drawing/2014/main" id="{DA6CCBE3-D618-43B3-A943-2D2DA62EEBFF}"/>
              </a:ext>
            </a:extLst>
          </p:cNvPr>
          <p:cNvSpPr/>
          <p:nvPr/>
        </p:nvSpPr>
        <p:spPr bwMode="auto">
          <a:xfrm>
            <a:off x="5051884" y="4869160"/>
            <a:ext cx="176419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(T’)&lt;=</a:t>
            </a: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(T)</a:t>
            </a:r>
            <a:endParaRPr lang="zh-CN" altLang="zh-CN" b="1" kern="100" dirty="0">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A4CDE3AA-135C-4974-AB16-60AE1C208EB5}"/>
              </a:ext>
            </a:extLst>
          </p:cNvPr>
          <p:cNvSpPr/>
          <p:nvPr/>
        </p:nvSpPr>
        <p:spPr bwMode="auto">
          <a:xfrm>
            <a:off x="5051884" y="5229200"/>
            <a:ext cx="176419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(S)&lt;=</a:t>
            </a: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(T)</a:t>
            </a:r>
            <a:endParaRPr lang="zh-CN" altLang="zh-CN" b="1" kern="100" dirty="0">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55CDCB9-4A85-4AE8-8BDF-3DBEB35AF3CD}"/>
              </a:ext>
            </a:extLst>
          </p:cNvPr>
          <p:cNvSpPr/>
          <p:nvPr/>
        </p:nvSpPr>
        <p:spPr bwMode="auto">
          <a:xfrm>
            <a:off x="5051884" y="5742505"/>
            <a:ext cx="183620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(S)&lt;=</a:t>
            </a:r>
            <a:r>
              <a:rPr lang="en-US" altLang="zh-CN" b="1" kern="100" dirty="0" err="1">
                <a:solidFill>
                  <a:srgbClr val="0000CC"/>
                </a:solidFill>
                <a:latin typeface="Arial" panose="020B0604020202020204" pitchFamily="34" charset="0"/>
                <a:cs typeface="Arial" panose="020B0604020202020204" pitchFamily="34" charset="0"/>
              </a:rPr>
              <a:t>fw</a:t>
            </a:r>
            <a:r>
              <a:rPr lang="en-US" altLang="zh-CN" b="1" kern="100" dirty="0">
                <a:solidFill>
                  <a:srgbClr val="0000CC"/>
                </a:solidFill>
                <a:latin typeface="Arial" panose="020B0604020202020204" pitchFamily="34" charset="0"/>
                <a:cs typeface="Arial" panose="020B0604020202020204" pitchFamily="34" charset="0"/>
              </a:rPr>
              <a:t>(T’)</a:t>
            </a:r>
            <a:endParaRPr lang="zh-CN" altLang="zh-CN" b="1" kern="100" dirty="0">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D74C7CC2-D531-42CD-96FF-BCFF9A6BAAD6}"/>
              </a:ext>
            </a:extLst>
          </p:cNvPr>
          <p:cNvSpPr/>
          <p:nvPr/>
        </p:nvSpPr>
        <p:spPr bwMode="auto">
          <a:xfrm>
            <a:off x="7536160" y="2524807"/>
            <a:ext cx="1872208"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(S)={$, </a:t>
            </a:r>
            <a:r>
              <a:rPr lang="zh-CN" altLang="en-US" b="1" kern="100" dirty="0">
                <a:latin typeface="Arial" panose="020B0604020202020204" pitchFamily="34" charset="0"/>
                <a:cs typeface="Arial" panose="020B0604020202020204" pitchFamily="34" charset="0"/>
              </a:rPr>
              <a:t>，</a:t>
            </a:r>
            <a:r>
              <a:rPr lang="en-US" altLang="zh-CN" b="1" kern="100" dirty="0">
                <a:latin typeface="Arial" panose="020B0604020202020204" pitchFamily="34" charset="0"/>
                <a:cs typeface="Arial" panose="020B0604020202020204" pitchFamily="34" charset="0"/>
              </a:rPr>
              <a:t>, )} </a:t>
            </a:r>
          </a:p>
          <a:p>
            <a:endParaRPr lang="zh-CN" altLang="en-US" b="1" dirty="0">
              <a:ea typeface="黑体" pitchFamily="2" charset="-122"/>
            </a:endParaRPr>
          </a:p>
        </p:txBody>
      </p:sp>
      <p:sp>
        <p:nvSpPr>
          <p:cNvPr id="19" name="矩形 18">
            <a:extLst>
              <a:ext uri="{FF2B5EF4-FFF2-40B4-BE49-F238E27FC236}">
                <a16:creationId xmlns:a16="http://schemas.microsoft.com/office/drawing/2014/main" id="{F3F9BA05-186D-4445-A3E8-268D352FB5F2}"/>
              </a:ext>
            </a:extLst>
          </p:cNvPr>
          <p:cNvSpPr/>
          <p:nvPr/>
        </p:nvSpPr>
        <p:spPr bwMode="auto">
          <a:xfrm>
            <a:off x="7536160" y="3161658"/>
            <a:ext cx="1872208"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(S’)={$, </a:t>
            </a:r>
            <a:r>
              <a:rPr lang="zh-CN" altLang="en-US" b="1" kern="100" dirty="0">
                <a:latin typeface="Arial" panose="020B0604020202020204" pitchFamily="34" charset="0"/>
                <a:cs typeface="Arial" panose="020B0604020202020204" pitchFamily="34" charset="0"/>
              </a:rPr>
              <a:t>，</a:t>
            </a:r>
            <a:r>
              <a:rPr lang="en-US" altLang="zh-CN" b="1" kern="100" dirty="0">
                <a:latin typeface="Arial" panose="020B0604020202020204" pitchFamily="34" charset="0"/>
                <a:cs typeface="Arial" panose="020B0604020202020204" pitchFamily="34" charset="0"/>
              </a:rPr>
              <a:t>, )} </a:t>
            </a:r>
          </a:p>
          <a:p>
            <a:endParaRPr lang="zh-CN" altLang="en-US" b="1" dirty="0">
              <a:ea typeface="黑体" pitchFamily="2" charset="-122"/>
            </a:endParaRPr>
          </a:p>
        </p:txBody>
      </p:sp>
      <p:sp>
        <p:nvSpPr>
          <p:cNvPr id="20" name="矩形 19">
            <a:extLst>
              <a:ext uri="{FF2B5EF4-FFF2-40B4-BE49-F238E27FC236}">
                <a16:creationId xmlns:a16="http://schemas.microsoft.com/office/drawing/2014/main" id="{7E1B424C-6F66-4358-AB14-FAA327D98CCA}"/>
              </a:ext>
            </a:extLst>
          </p:cNvPr>
          <p:cNvSpPr/>
          <p:nvPr/>
        </p:nvSpPr>
        <p:spPr bwMode="auto">
          <a:xfrm>
            <a:off x="7562262" y="5038451"/>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r>
              <a:rPr lang="en-US" altLang="zh-CN" b="1" kern="100" dirty="0" err="1">
                <a:latin typeface="Arial" panose="020B0604020202020204" pitchFamily="34" charset="0"/>
                <a:cs typeface="Arial" panose="020B0604020202020204" pitchFamily="34" charset="0"/>
              </a:rPr>
              <a:t>fw</a:t>
            </a:r>
            <a:r>
              <a:rPr lang="en-US" altLang="zh-CN" b="1" kern="100" dirty="0">
                <a:latin typeface="Arial" panose="020B0604020202020204" pitchFamily="34" charset="0"/>
                <a:cs typeface="Arial" panose="020B0604020202020204" pitchFamily="34" charset="0"/>
              </a:rPr>
              <a:t>(T’)={)} </a:t>
            </a:r>
          </a:p>
          <a:p>
            <a:endParaRPr lang="zh-CN" altLang="en-US" b="1" dirty="0">
              <a:ea typeface="黑体" pitchFamily="2" charset="-122"/>
            </a:endParaRPr>
          </a:p>
        </p:txBody>
      </p:sp>
    </p:spTree>
    <p:extLst>
      <p:ext uri="{BB962C8B-B14F-4D97-AF65-F5344CB8AC3E}">
        <p14:creationId xmlns:p14="http://schemas.microsoft.com/office/powerpoint/2010/main" val="248345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1" fill="hold" grpId="0" nodeType="clickEffect">
                                  <p:stCondLst>
                                    <p:cond delay="0"/>
                                  </p:stCondLst>
                                  <p:childTnLst>
                                    <p:anim calcmode="lin" valueType="num">
                                      <p:cBhvr additive="base">
                                        <p:cTn id="83" dur="500"/>
                                        <p:tgtEl>
                                          <p:spTgt spid="8"/>
                                        </p:tgtEl>
                                        <p:attrNameLst>
                                          <p:attrName>ppt_x</p:attrName>
                                        </p:attrNameLst>
                                      </p:cBhvr>
                                      <p:tavLst>
                                        <p:tav tm="0">
                                          <p:val>
                                            <p:strVal val="ppt_x"/>
                                          </p:val>
                                        </p:tav>
                                        <p:tav tm="100000">
                                          <p:val>
                                            <p:strVal val="ppt_x"/>
                                          </p:val>
                                        </p:tav>
                                      </p:tavLst>
                                    </p:anim>
                                    <p:anim calcmode="lin" valueType="num">
                                      <p:cBhvr additive="base">
                                        <p:cTn id="84" dur="500"/>
                                        <p:tgtEl>
                                          <p:spTgt spid="8"/>
                                        </p:tgtEl>
                                        <p:attrNameLst>
                                          <p:attrName>ppt_y</p:attrName>
                                        </p:attrNameLst>
                                      </p:cBhvr>
                                      <p:tavLst>
                                        <p:tav tm="0">
                                          <p:val>
                                            <p:strVal val="ppt_y"/>
                                          </p:val>
                                        </p:tav>
                                        <p:tav tm="100000">
                                          <p:val>
                                            <p:strVal val="0-ppt_h/2"/>
                                          </p:val>
                                        </p:tav>
                                      </p:tavLst>
                                    </p:anim>
                                    <p:set>
                                      <p:cBhvr>
                                        <p:cTn id="8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0" grpId="0"/>
      <p:bldP spid="11" grpId="0"/>
      <p:bldP spid="12" grpId="0"/>
      <p:bldP spid="13" grpId="0"/>
      <p:bldP spid="15" grpId="0"/>
      <p:bldP spid="16" grpId="0"/>
      <p:bldP spid="17" grpId="0"/>
      <p:bldP spid="18" grpId="0"/>
      <p:bldP spid="19" grpId="0"/>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CA2A3467-4E2A-4E1D-8E4F-B993FC118C9B}"/>
              </a:ext>
            </a:extLst>
          </p:cNvPr>
          <p:cNvGraphicFramePr>
            <a:graphicFrameLocks noGrp="1"/>
          </p:cNvGraphicFramePr>
          <p:nvPr>
            <p:extLst>
              <p:ext uri="{D42A27DB-BD31-4B8C-83A1-F6EECF244321}">
                <p14:modId xmlns:p14="http://schemas.microsoft.com/office/powerpoint/2010/main" val="811962118"/>
              </p:ext>
            </p:extLst>
          </p:nvPr>
        </p:nvGraphicFramePr>
        <p:xfrm>
          <a:off x="5231905" y="692696"/>
          <a:ext cx="4012645" cy="1676400"/>
        </p:xfrm>
        <a:graphic>
          <a:graphicData uri="http://schemas.openxmlformats.org/drawingml/2006/table">
            <a:tbl>
              <a:tblPr firstRow="1" bandRow="1">
                <a:tableStyleId>{5940675A-B579-460E-94D1-54222C63F5DA}</a:tableStyleId>
              </a:tblPr>
              <a:tblGrid>
                <a:gridCol w="1250239">
                  <a:extLst>
                    <a:ext uri="{9D8B030D-6E8A-4147-A177-3AD203B41FA5}">
                      <a16:colId xmlns:a16="http://schemas.microsoft.com/office/drawing/2014/main" val="3186338400"/>
                    </a:ext>
                  </a:extLst>
                </a:gridCol>
                <a:gridCol w="1296144">
                  <a:extLst>
                    <a:ext uri="{9D8B030D-6E8A-4147-A177-3AD203B41FA5}">
                      <a16:colId xmlns:a16="http://schemas.microsoft.com/office/drawing/2014/main" val="46470136"/>
                    </a:ext>
                  </a:extLst>
                </a:gridCol>
                <a:gridCol w="1466262">
                  <a:extLst>
                    <a:ext uri="{9D8B030D-6E8A-4147-A177-3AD203B41FA5}">
                      <a16:colId xmlns:a16="http://schemas.microsoft.com/office/drawing/2014/main" val="2756075955"/>
                    </a:ext>
                  </a:extLst>
                </a:gridCol>
              </a:tblGrid>
              <a:tr h="275399">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First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Follow</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275399">
                <a:tc>
                  <a:txBody>
                    <a:bodyPr/>
                    <a:lstStyle/>
                    <a:p>
                      <a:r>
                        <a:rPr lang="en-US" altLang="zh-CN" sz="1600" dirty="0"/>
                        <a:t>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t>
                      </a:r>
                      <a:r>
                        <a:rPr lang="zh-CN" altLang="en-US" sz="1600" dirty="0"/>
                        <a:t>，</a:t>
                      </a:r>
                      <a:r>
                        <a:rPr lang="en-US" altLang="zh-CN" sz="1600" dirty="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275399">
                <a:tc>
                  <a:txBody>
                    <a:bodyPr/>
                    <a:lstStyle/>
                    <a:p>
                      <a:r>
                        <a:rPr lang="en-US" altLang="zh-CN" sz="1600" dirty="0"/>
                        <a:t>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b="0" kern="100" dirty="0">
                          <a:effectLst/>
                          <a:latin typeface="Arial" panose="020B0604020202020204" pitchFamily="34" charset="0"/>
                          <a:cs typeface="Arial" panose="020B0604020202020204" pitchFamily="34" charset="0"/>
                        </a:rPr>
                        <a:t>+, </a:t>
                      </a:r>
                      <a:r>
                        <a:rPr lang="el-GR" altLang="zh-CN" sz="1600" b="0" kern="100" dirty="0">
                          <a:effectLst/>
                          <a:latin typeface="Arial" panose="020B0604020202020204" pitchFamily="34" charset="0"/>
                          <a:cs typeface="Arial" panose="020B0604020202020204" pitchFamily="34" charset="0"/>
                        </a:rPr>
                        <a:t>ε</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t>
                      </a:r>
                      <a:r>
                        <a:rPr lang="zh-CN" altLang="en-US" sz="1600" dirty="0"/>
                        <a:t>，</a:t>
                      </a:r>
                      <a:r>
                        <a:rPr lang="en-US" altLang="zh-CN" sz="1600" dirty="0"/>
                        <a:t>,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275399">
                <a:tc>
                  <a:txBody>
                    <a:bodyPr/>
                    <a:lstStyle/>
                    <a:p>
                      <a:r>
                        <a:rPr lang="en-US" altLang="zh-CN" sz="1600" dirty="0"/>
                        <a:t>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600" dirty="0"/>
                        <a:t>(, 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275399">
                <a:tc>
                  <a:txBody>
                    <a:bodyPr/>
                    <a:lstStyle/>
                    <a:p>
                      <a:r>
                        <a:rPr lang="en-US" altLang="zh-CN" sz="1600" dirty="0"/>
                        <a:t>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zh-CN" altLang="en-US" sz="1600" dirty="0"/>
                        <a:t>，</a:t>
                      </a:r>
                      <a:r>
                        <a:rPr lang="en-US" altLang="zh-CN" sz="1600" dirty="0"/>
                        <a:t>, </a:t>
                      </a:r>
                      <a:r>
                        <a:rPr lang="el-GR" altLang="zh-CN" sz="1600" b="0" kern="100" dirty="0">
                          <a:effectLst/>
                          <a:latin typeface="Arial" panose="020B0604020202020204" pitchFamily="34" charset="0"/>
                          <a:cs typeface="Arial" panose="020B0604020202020204" pitchFamily="34" charset="0"/>
                        </a:rPr>
                        <a:t>ε</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5751350"/>
                  </a:ext>
                </a:extLst>
              </a:tr>
            </a:tbl>
          </a:graphicData>
        </a:graphic>
      </p:graphicFrame>
      <mc:AlternateContent xmlns:mc="http://schemas.openxmlformats.org/markup-compatibility/2006">
        <mc:Choice xmlns:a14="http://schemas.microsoft.com/office/drawing/2010/main" Requires="a14">
          <p:sp>
            <p:nvSpPr>
              <p:cNvPr id="9" name="Rectangle 3">
                <a:extLst>
                  <a:ext uri="{FF2B5EF4-FFF2-40B4-BE49-F238E27FC236}">
                    <a16:creationId xmlns:a16="http://schemas.microsoft.com/office/drawing/2014/main" id="{F9938C17-5552-443E-8BB4-F1934575AC56}"/>
                  </a:ext>
                </a:extLst>
              </p:cNvPr>
              <p:cNvSpPr txBox="1">
                <a:spLocks noChangeArrowheads="1"/>
              </p:cNvSpPr>
              <p:nvPr/>
            </p:nvSpPr>
            <p:spPr bwMode="auto">
              <a:xfrm>
                <a:off x="2279576" y="908720"/>
                <a:ext cx="1944216" cy="137699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eaLnBrk="1" hangingPunct="1">
                  <a:spcBef>
                    <a:spcPts val="0"/>
                  </a:spcBef>
                  <a:buNone/>
                </a:pPr>
                <a14:m>
                  <m:oMathPara xmlns:m="http://schemas.openxmlformats.org/officeDocument/2006/math">
                    <m:oMathParaPr>
                      <m:jc m:val="left"/>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m:t>
                      </m:r>
                      <m:d>
                        <m:dPr>
                          <m:ctrlPr>
                            <a:rPr lang="en-US" altLang="zh-CN" sz="2000" i="1" kern="0" dirty="0">
                              <a:latin typeface="Cambria Math" panose="02040503050406030204" pitchFamily="18" charset="0"/>
                              <a:ea typeface="Cambria Math" panose="02040503050406030204" pitchFamily="18" charset="0"/>
                            </a:rPr>
                          </m:ctrlPr>
                        </m:dPr>
                        <m:e>
                          <m:r>
                            <a:rPr lang="en-US" altLang="zh-CN" sz="2000" i="1" kern="0" dirty="0">
                              <a:latin typeface="Cambria Math" panose="02040503050406030204" pitchFamily="18" charset="0"/>
                              <a:ea typeface="Cambria Math" panose="02040503050406030204" pitchFamily="18" charset="0"/>
                            </a:rPr>
                            <m:t>𝑻</m:t>
                          </m:r>
                        </m:e>
                      </m:d>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𝒂</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𝑺</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en-US" altLang="zh-CN" sz="2000" i="1" kern="0" dirty="0">
                  <a:latin typeface="Cambria Math" panose="02040503050406030204" pitchFamily="18" charset="0"/>
                  <a:ea typeface="Cambria Math" panose="02040503050406030204" pitchFamily="18" charset="0"/>
                </a:endParaRPr>
              </a:p>
              <a:p>
                <a:pPr marL="0" indent="0" eaLnBrk="1" hangingPunct="1">
                  <a:spcBef>
                    <a:spcPts val="0"/>
                  </a:spcBef>
                  <a:buNone/>
                </a:pPr>
                <a14:m>
                  <m:oMath xmlns:m="http://schemas.openxmlformats.org/officeDocument/2006/math">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𝑺</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m:t>
                    </m:r>
                    <m:r>
                      <a:rPr lang="el-GR" altLang="zh-CN" sz="2000" i="1" kern="0" dirty="0">
                        <a:latin typeface="Cambria Math" panose="02040503050406030204" pitchFamily="18" charset="0"/>
                        <a:ea typeface="Cambria Math" panose="02040503050406030204" pitchFamily="18" charset="0"/>
                      </a:rPr>
                      <m:t>𝜺</m:t>
                    </m:r>
                  </m:oMath>
                </a14:m>
                <a:r>
                  <a:rPr lang="en-US" altLang="zh-CN" sz="2000" kern="0" dirty="0">
                    <a:ea typeface="Cambria Math" panose="02040503050406030204" pitchFamily="18" charset="0"/>
                  </a:rPr>
                  <a:t>                        </a:t>
                </a:r>
                <a14:m>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 </m:t>
                    </m:r>
                  </m:oMath>
                </a14:m>
                <a:endParaRPr lang="en-US" altLang="zh-CN" sz="2000" i="1" kern="0" dirty="0">
                  <a:latin typeface="Cambria Math" panose="02040503050406030204" pitchFamily="18" charset="0"/>
                  <a:ea typeface="Cambria Math" panose="02040503050406030204" pitchFamily="18" charset="0"/>
                </a:endParaRPr>
              </a:p>
              <a:p>
                <a:pPr marL="0" indent="0" eaLnBrk="1" hangingPunct="1">
                  <a:spcBef>
                    <a:spcPts val="0"/>
                  </a:spcBef>
                  <a:buNone/>
                </a:pPr>
                <a14:m>
                  <m:oMathPara xmlns:m="http://schemas.openxmlformats.org/officeDocument/2006/math">
                    <m:oMathParaPr>
                      <m:jc m:val="left"/>
                    </m:oMathParaPr>
                    <m:oMath xmlns:m="http://schemas.openxmlformats.org/officeDocument/2006/math">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l-GR" altLang="zh-CN" sz="2000" i="1" kern="0" dirty="0">
                          <a:latin typeface="Cambria Math" panose="02040503050406030204" pitchFamily="18" charset="0"/>
                          <a:ea typeface="Cambria Math" panose="02040503050406030204" pitchFamily="18" charset="0"/>
                        </a:rPr>
                        <m:t>𝜺</m:t>
                      </m:r>
                    </m:oMath>
                  </m:oMathPara>
                </a14:m>
                <a:endParaRPr lang="en-US" altLang="zh-CN" sz="2000" kern="0" dirty="0">
                  <a:ea typeface="Cambria Math" panose="02040503050406030204" pitchFamily="18" charset="0"/>
                </a:endParaRPr>
              </a:p>
              <a:p>
                <a:pPr marL="0" indent="0" algn="ctr" eaLnBrk="1" hangingPunct="1">
                  <a:buNone/>
                </a:pPr>
                <a:endParaRPr lang="en-US" altLang="zh-CN" sz="2000" kern="0" dirty="0"/>
              </a:p>
            </p:txBody>
          </p:sp>
        </mc:Choice>
        <mc:Fallback>
          <p:sp>
            <p:nvSpPr>
              <p:cNvPr id="9" name="Rectangle 3">
                <a:extLst>
                  <a:ext uri="{FF2B5EF4-FFF2-40B4-BE49-F238E27FC236}">
                    <a16:creationId xmlns:a16="http://schemas.microsoft.com/office/drawing/2014/main" id="{F9938C17-5552-443E-8BB4-F1934575AC56}"/>
                  </a:ext>
                </a:extLst>
              </p:cNvPr>
              <p:cNvSpPr txBox="1">
                <a:spLocks noRot="1" noChangeAspect="1" noMove="1" noResize="1" noEditPoints="1" noAdjustHandles="1" noChangeArrowheads="1" noChangeShapeType="1" noTextEdit="1"/>
              </p:cNvSpPr>
              <p:nvPr/>
            </p:nvSpPr>
            <p:spPr bwMode="auto">
              <a:xfrm>
                <a:off x="2279576" y="908720"/>
                <a:ext cx="1944216" cy="1376994"/>
              </a:xfrm>
              <a:prstGeom prst="rect">
                <a:avLst/>
              </a:prstGeom>
              <a:blipFill>
                <a:blip r:embed="rId2"/>
                <a:stretch>
                  <a:fillRect/>
                </a:stretch>
              </a:blipFill>
              <a:ln w="28575">
                <a:solidFill>
                  <a:srgbClr val="9999FF"/>
                </a:solid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1" name="表格 20">
                <a:extLst>
                  <a:ext uri="{FF2B5EF4-FFF2-40B4-BE49-F238E27FC236}">
                    <a16:creationId xmlns:a16="http://schemas.microsoft.com/office/drawing/2014/main" id="{CCF22550-6596-4B2D-B269-6423D03F392D}"/>
                  </a:ext>
                </a:extLst>
              </p:cNvPr>
              <p:cNvGraphicFramePr>
                <a:graphicFrameLocks noGrp="1"/>
              </p:cNvGraphicFramePr>
              <p:nvPr>
                <p:extLst>
                  <p:ext uri="{D42A27DB-BD31-4B8C-83A1-F6EECF244321}">
                    <p14:modId xmlns:p14="http://schemas.microsoft.com/office/powerpoint/2010/main" val="1529853567"/>
                  </p:ext>
                </p:extLst>
              </p:nvPr>
            </p:nvGraphicFramePr>
            <p:xfrm>
              <a:off x="1955540" y="2924944"/>
              <a:ext cx="8280920" cy="2736304"/>
            </p:xfrm>
            <a:graphic>
              <a:graphicData uri="http://schemas.openxmlformats.org/drawingml/2006/table">
                <a:tbl>
                  <a:tblPr>
                    <a:tableStyleId>{616DA210-FB5B-4158-B5E0-FEB733F419BA}</a:tableStyleId>
                  </a:tblPr>
                  <a:tblGrid>
                    <a:gridCol w="642325">
                      <a:extLst>
                        <a:ext uri="{9D8B030D-6E8A-4147-A177-3AD203B41FA5}">
                          <a16:colId xmlns:a16="http://schemas.microsoft.com/office/drawing/2014/main" val="2504560"/>
                        </a:ext>
                      </a:extLst>
                    </a:gridCol>
                    <a:gridCol w="1326090">
                      <a:extLst>
                        <a:ext uri="{9D8B030D-6E8A-4147-A177-3AD203B41FA5}">
                          <a16:colId xmlns:a16="http://schemas.microsoft.com/office/drawing/2014/main" val="2786849477"/>
                        </a:ext>
                      </a:extLst>
                    </a:gridCol>
                    <a:gridCol w="1153899">
                      <a:extLst>
                        <a:ext uri="{9D8B030D-6E8A-4147-A177-3AD203B41FA5}">
                          <a16:colId xmlns:a16="http://schemas.microsoft.com/office/drawing/2014/main" val="3541831849"/>
                        </a:ext>
                      </a:extLst>
                    </a:gridCol>
                    <a:gridCol w="1357528">
                      <a:extLst>
                        <a:ext uri="{9D8B030D-6E8A-4147-A177-3AD203B41FA5}">
                          <a16:colId xmlns:a16="http://schemas.microsoft.com/office/drawing/2014/main" val="179139833"/>
                        </a:ext>
                      </a:extLst>
                    </a:gridCol>
                    <a:gridCol w="1357528">
                      <a:extLst>
                        <a:ext uri="{9D8B030D-6E8A-4147-A177-3AD203B41FA5}">
                          <a16:colId xmlns:a16="http://schemas.microsoft.com/office/drawing/2014/main" val="784756177"/>
                        </a:ext>
                      </a:extLst>
                    </a:gridCol>
                    <a:gridCol w="1289651">
                      <a:extLst>
                        <a:ext uri="{9D8B030D-6E8A-4147-A177-3AD203B41FA5}">
                          <a16:colId xmlns:a16="http://schemas.microsoft.com/office/drawing/2014/main" val="3802688026"/>
                        </a:ext>
                      </a:extLst>
                    </a:gridCol>
                    <a:gridCol w="1153899">
                      <a:extLst>
                        <a:ext uri="{9D8B030D-6E8A-4147-A177-3AD203B41FA5}">
                          <a16:colId xmlns:a16="http://schemas.microsoft.com/office/drawing/2014/main" val="3836727243"/>
                        </a:ext>
                      </a:extLst>
                    </a:gridCol>
                  </a:tblGrid>
                  <a:tr h="375013">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555579">
                    <a:tc>
                      <a:txBody>
                        <a:bodyPr/>
                        <a:lstStyle/>
                        <a:p>
                          <a:pPr algn="just">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92761">
                    <a:tc>
                      <a:txBody>
                        <a:bodyPr/>
                        <a:lstStyle/>
                        <a:p>
                          <a:pPr algn="just">
                            <a:spcAft>
                              <a:spcPts val="0"/>
                            </a:spcAft>
                          </a:pPr>
                          <a:r>
                            <a:rPr lang="en-US" sz="2000" b="1" kern="100" dirty="0">
                              <a:effectLst/>
                              <a:latin typeface="+mn-lt"/>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662970">
                    <a:tc>
                      <a:txBody>
                        <a:bodyPr/>
                        <a:lstStyle/>
                        <a:p>
                          <a:pPr algn="just">
                            <a:spcAft>
                              <a:spcPts val="0"/>
                            </a:spcAft>
                          </a:pPr>
                          <a:r>
                            <a:rPr lang="en-US" sz="2000" b="1" kern="100" dirty="0">
                              <a:effectLst/>
                              <a:latin typeface="+mn-lt"/>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kern="0"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549981">
                    <a:tc>
                      <a:txBody>
                        <a:bodyPr/>
                        <a:lstStyle/>
                        <a:p>
                          <a:pPr algn="just">
                            <a:spcAft>
                              <a:spcPts val="0"/>
                            </a:spcAft>
                          </a:pPr>
                          <a:r>
                            <a:rPr lang="en-US" altLang="zh-CN" sz="2000" b="1" kern="100" dirty="0">
                              <a:effectLst/>
                              <a:latin typeface="+mn-lt"/>
                              <a:ea typeface="宋体" panose="02010600030101010101" pitchFamily="2" charset="-122"/>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Choice>
        <mc:Fallback>
          <p:graphicFrame>
            <p:nvGraphicFramePr>
              <p:cNvPr id="21" name="表格 20">
                <a:extLst>
                  <a:ext uri="{FF2B5EF4-FFF2-40B4-BE49-F238E27FC236}">
                    <a16:creationId xmlns:a16="http://schemas.microsoft.com/office/drawing/2014/main" id="{CCF22550-6596-4B2D-B269-6423D03F392D}"/>
                  </a:ext>
                </a:extLst>
              </p:cNvPr>
              <p:cNvGraphicFramePr>
                <a:graphicFrameLocks noGrp="1"/>
              </p:cNvGraphicFramePr>
              <p:nvPr>
                <p:extLst>
                  <p:ext uri="{D42A27DB-BD31-4B8C-83A1-F6EECF244321}">
                    <p14:modId xmlns:p14="http://schemas.microsoft.com/office/powerpoint/2010/main" val="1529853567"/>
                  </p:ext>
                </p:extLst>
              </p:nvPr>
            </p:nvGraphicFramePr>
            <p:xfrm>
              <a:off x="1955540" y="2924944"/>
              <a:ext cx="8280920" cy="2736304"/>
            </p:xfrm>
            <a:graphic>
              <a:graphicData uri="http://schemas.openxmlformats.org/drawingml/2006/table">
                <a:tbl>
                  <a:tblPr>
                    <a:tableStyleId>{616DA210-FB5B-4158-B5E0-FEB733F419BA}</a:tableStyleId>
                  </a:tblPr>
                  <a:tblGrid>
                    <a:gridCol w="642325">
                      <a:extLst>
                        <a:ext uri="{9D8B030D-6E8A-4147-A177-3AD203B41FA5}">
                          <a16:colId xmlns:a16="http://schemas.microsoft.com/office/drawing/2014/main" val="2504560"/>
                        </a:ext>
                      </a:extLst>
                    </a:gridCol>
                    <a:gridCol w="1326090">
                      <a:extLst>
                        <a:ext uri="{9D8B030D-6E8A-4147-A177-3AD203B41FA5}">
                          <a16:colId xmlns:a16="http://schemas.microsoft.com/office/drawing/2014/main" val="2786849477"/>
                        </a:ext>
                      </a:extLst>
                    </a:gridCol>
                    <a:gridCol w="1153899">
                      <a:extLst>
                        <a:ext uri="{9D8B030D-6E8A-4147-A177-3AD203B41FA5}">
                          <a16:colId xmlns:a16="http://schemas.microsoft.com/office/drawing/2014/main" val="3541831849"/>
                        </a:ext>
                      </a:extLst>
                    </a:gridCol>
                    <a:gridCol w="1357528">
                      <a:extLst>
                        <a:ext uri="{9D8B030D-6E8A-4147-A177-3AD203B41FA5}">
                          <a16:colId xmlns:a16="http://schemas.microsoft.com/office/drawing/2014/main" val="179139833"/>
                        </a:ext>
                      </a:extLst>
                    </a:gridCol>
                    <a:gridCol w="1357528">
                      <a:extLst>
                        <a:ext uri="{9D8B030D-6E8A-4147-A177-3AD203B41FA5}">
                          <a16:colId xmlns:a16="http://schemas.microsoft.com/office/drawing/2014/main" val="784756177"/>
                        </a:ext>
                      </a:extLst>
                    </a:gridCol>
                    <a:gridCol w="1289651">
                      <a:extLst>
                        <a:ext uri="{9D8B030D-6E8A-4147-A177-3AD203B41FA5}">
                          <a16:colId xmlns:a16="http://schemas.microsoft.com/office/drawing/2014/main" val="3802688026"/>
                        </a:ext>
                      </a:extLst>
                    </a:gridCol>
                    <a:gridCol w="1153899">
                      <a:extLst>
                        <a:ext uri="{9D8B030D-6E8A-4147-A177-3AD203B41FA5}">
                          <a16:colId xmlns:a16="http://schemas.microsoft.com/office/drawing/2014/main" val="3836727243"/>
                        </a:ext>
                      </a:extLst>
                    </a:gridCol>
                  </a:tblGrid>
                  <a:tr h="375013">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555579">
                    <a:tc>
                      <a:txBody>
                        <a:bodyPr/>
                        <a:lstStyle/>
                        <a:p>
                          <a:pPr algn="just">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92761">
                    <a:tc>
                      <a:txBody>
                        <a:bodyPr/>
                        <a:lstStyle/>
                        <a:p>
                          <a:pPr algn="just">
                            <a:spcAft>
                              <a:spcPts val="0"/>
                            </a:spcAft>
                          </a:pPr>
                          <a:r>
                            <a:rPr lang="en-US" sz="2000" b="1" kern="100" dirty="0">
                              <a:effectLst/>
                              <a:latin typeface="+mn-lt"/>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662970">
                    <a:tc>
                      <a:txBody>
                        <a:bodyPr/>
                        <a:lstStyle/>
                        <a:p>
                          <a:pPr algn="just">
                            <a:spcAft>
                              <a:spcPts val="0"/>
                            </a:spcAft>
                          </a:pPr>
                          <a:r>
                            <a:rPr lang="en-US" sz="2000" b="1" kern="100" dirty="0">
                              <a:effectLst/>
                              <a:latin typeface="+mn-lt"/>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3"/>
                          <a:stretch>
                            <a:fillRect l="-48624" t="-234862" r="-476606" b="-88073"/>
                          </a:stretch>
                        </a:blip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549981">
                    <a:tc>
                      <a:txBody>
                        <a:bodyPr/>
                        <a:lstStyle/>
                        <a:p>
                          <a:pPr algn="just">
                            <a:spcAft>
                              <a:spcPts val="0"/>
                            </a:spcAft>
                          </a:pPr>
                          <a:r>
                            <a:rPr lang="en-US" altLang="zh-CN" sz="2000" b="1" kern="100" dirty="0">
                              <a:effectLst/>
                              <a:latin typeface="+mn-lt"/>
                              <a:ea typeface="宋体" panose="02010600030101010101" pitchFamily="2" charset="-122"/>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3A235DD0-1E95-4A6B-AA63-631956E52405}"/>
                  </a:ext>
                </a:extLst>
              </p:cNvPr>
              <p:cNvSpPr/>
              <p:nvPr/>
            </p:nvSpPr>
            <p:spPr bwMode="auto">
              <a:xfrm>
                <a:off x="2711624"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d>
                        <m:dPr>
                          <m:ctrlPr>
                            <a:rPr lang="en-US" altLang="zh-CN" sz="2000" b="1" i="1" dirty="0">
                              <a:latin typeface="Cambria Math" panose="02040503050406030204" pitchFamily="18" charset="0"/>
                              <a:ea typeface="Cambria Math" panose="02040503050406030204" pitchFamily="18" charset="0"/>
                            </a:rPr>
                          </m:ctrlPr>
                        </m:dPr>
                        <m:e>
                          <m:r>
                            <a:rPr lang="en-US" altLang="zh-CN" sz="2000" b="1" i="1" dirty="0">
                              <a:latin typeface="Cambria Math" panose="02040503050406030204" pitchFamily="18" charset="0"/>
                              <a:ea typeface="Cambria Math" panose="02040503050406030204" pitchFamily="18" charset="0"/>
                            </a:rPr>
                            <m:t>𝑻</m:t>
                          </m:r>
                        </m:e>
                      </m:d>
                    </m:oMath>
                  </m:oMathPara>
                </a14:m>
                <a:endParaRPr lang="zh-CN" altLang="zh-CN" sz="2000" b="1" kern="100" dirty="0"/>
              </a:p>
            </p:txBody>
          </p:sp>
        </mc:Choice>
        <mc:Fallback>
          <p:sp>
            <p:nvSpPr>
              <p:cNvPr id="22" name="矩形 21">
                <a:extLst>
                  <a:ext uri="{FF2B5EF4-FFF2-40B4-BE49-F238E27FC236}">
                    <a16:creationId xmlns:a16="http://schemas.microsoft.com/office/drawing/2014/main" id="{3A235DD0-1E95-4A6B-AA63-631956E52405}"/>
                  </a:ext>
                </a:extLst>
              </p:cNvPr>
              <p:cNvSpPr>
                <a:spLocks noRot="1" noChangeAspect="1" noMove="1" noResize="1" noEditPoints="1" noAdjustHandles="1" noChangeArrowheads="1" noChangeShapeType="1" noTextEdit="1"/>
              </p:cNvSpPr>
              <p:nvPr/>
            </p:nvSpPr>
            <p:spPr bwMode="auto">
              <a:xfrm>
                <a:off x="2711624" y="3356992"/>
                <a:ext cx="1224136" cy="360040"/>
              </a:xfrm>
              <a:prstGeom prst="rect">
                <a:avLst/>
              </a:prstGeom>
              <a:blipFill>
                <a:blip r:embed="rId4"/>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4C91C541-2898-4393-ACC3-FA16A27514D6}"/>
                  </a:ext>
                </a:extLst>
              </p:cNvPr>
              <p:cNvSpPr/>
              <p:nvPr/>
            </p:nvSpPr>
            <p:spPr bwMode="auto">
              <a:xfrm>
                <a:off x="6528048" y="337508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𝒂</m:t>
                      </m:r>
                      <m:sSup>
                        <m:sSupPr>
                          <m:ctrlPr>
                            <a:rPr lang="en-US" altLang="zh-CN" sz="2000" b="1" i="1" dirty="0">
                              <a:latin typeface="Cambria Math" panose="02040503050406030204" pitchFamily="18" charset="0"/>
                              <a:ea typeface="Cambria Math" panose="02040503050406030204" pitchFamily="18" charset="0"/>
                            </a:rPr>
                          </m:ctrlPr>
                        </m:sSupPr>
                        <m:e>
                          <m:r>
                            <a:rPr lang="en-US" altLang="zh-CN" sz="2000" b="1" i="1" dirty="0">
                              <a:latin typeface="Cambria Math" panose="02040503050406030204" pitchFamily="18" charset="0"/>
                              <a:ea typeface="Cambria Math" panose="02040503050406030204" pitchFamily="18" charset="0"/>
                            </a:rPr>
                            <m:t>𝑺</m:t>
                          </m:r>
                        </m:e>
                        <m:sup>
                          <m:r>
                            <a:rPr lang="en-US" altLang="zh-CN" sz="2000" b="1" i="1"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23" name="矩形 22">
                <a:extLst>
                  <a:ext uri="{FF2B5EF4-FFF2-40B4-BE49-F238E27FC236}">
                    <a16:creationId xmlns:a16="http://schemas.microsoft.com/office/drawing/2014/main" id="{4C91C541-2898-4393-ACC3-FA16A27514D6}"/>
                  </a:ext>
                </a:extLst>
              </p:cNvPr>
              <p:cNvSpPr>
                <a:spLocks noRot="1" noChangeAspect="1" noMove="1" noResize="1" noEditPoints="1" noAdjustHandles="1" noChangeArrowheads="1" noChangeShapeType="1" noTextEdit="1"/>
              </p:cNvSpPr>
              <p:nvPr/>
            </p:nvSpPr>
            <p:spPr bwMode="auto">
              <a:xfrm>
                <a:off x="6528048" y="3375082"/>
                <a:ext cx="1224136" cy="360040"/>
              </a:xfrm>
              <a:prstGeom prst="rect">
                <a:avLst/>
              </a:prstGeom>
              <a:blipFill>
                <a:blip r:embed="rId5"/>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15BC09E2-8FBB-4938-A2D1-597BED27584C}"/>
                  </a:ext>
                </a:extLst>
              </p:cNvPr>
              <p:cNvSpPr/>
              <p:nvPr/>
            </p:nvSpPr>
            <p:spPr bwMode="auto">
              <a:xfrm>
                <a:off x="5087888" y="3954699"/>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altLang="zh-CN" sz="2000" b="1" kern="100" dirty="0"/>
              </a:p>
            </p:txBody>
          </p:sp>
        </mc:Choice>
        <mc:Fallback>
          <p:sp>
            <p:nvSpPr>
              <p:cNvPr id="24" name="矩形 23">
                <a:extLst>
                  <a:ext uri="{FF2B5EF4-FFF2-40B4-BE49-F238E27FC236}">
                    <a16:creationId xmlns:a16="http://schemas.microsoft.com/office/drawing/2014/main" id="{15BC09E2-8FBB-4938-A2D1-597BED27584C}"/>
                  </a:ext>
                </a:extLst>
              </p:cNvPr>
              <p:cNvSpPr>
                <a:spLocks noRot="1" noChangeAspect="1" noMove="1" noResize="1" noEditPoints="1" noAdjustHandles="1" noChangeArrowheads="1" noChangeShapeType="1" noTextEdit="1"/>
              </p:cNvSpPr>
              <p:nvPr/>
            </p:nvSpPr>
            <p:spPr bwMode="auto">
              <a:xfrm>
                <a:off x="5087888" y="3954699"/>
                <a:ext cx="1224136" cy="360040"/>
              </a:xfrm>
              <a:prstGeom prst="rect">
                <a:avLst/>
              </a:prstGeom>
              <a:blipFill>
                <a:blip r:embed="rId6"/>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6E266F2E-1F05-4FFD-A4B5-B21391AE6772}"/>
                  </a:ext>
                </a:extLst>
              </p:cNvPr>
              <p:cNvSpPr/>
              <p:nvPr/>
            </p:nvSpPr>
            <p:spPr bwMode="auto">
              <a:xfrm>
                <a:off x="3935760" y="3912840"/>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5" name="矩形 24">
                <a:extLst>
                  <a:ext uri="{FF2B5EF4-FFF2-40B4-BE49-F238E27FC236}">
                    <a16:creationId xmlns:a16="http://schemas.microsoft.com/office/drawing/2014/main" id="{6E266F2E-1F05-4FFD-A4B5-B21391AE6772}"/>
                  </a:ext>
                </a:extLst>
              </p:cNvPr>
              <p:cNvSpPr>
                <a:spLocks noRot="1" noChangeAspect="1" noMove="1" noResize="1" noEditPoints="1" noAdjustHandles="1" noChangeArrowheads="1" noChangeShapeType="1" noTextEdit="1"/>
              </p:cNvSpPr>
              <p:nvPr/>
            </p:nvSpPr>
            <p:spPr bwMode="auto">
              <a:xfrm>
                <a:off x="3935760" y="3912840"/>
                <a:ext cx="1224136" cy="360040"/>
              </a:xfrm>
              <a:prstGeom prst="rect">
                <a:avLst/>
              </a:prstGeom>
              <a:blipFill>
                <a:blip r:embed="rId7"/>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0365AF01-A4A5-45D9-80C0-45BE194E39AD}"/>
                  </a:ext>
                </a:extLst>
              </p:cNvPr>
              <p:cNvSpPr/>
              <p:nvPr/>
            </p:nvSpPr>
            <p:spPr bwMode="auto">
              <a:xfrm>
                <a:off x="7824192" y="3933056"/>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6" name="矩形 25">
                <a:extLst>
                  <a:ext uri="{FF2B5EF4-FFF2-40B4-BE49-F238E27FC236}">
                    <a16:creationId xmlns:a16="http://schemas.microsoft.com/office/drawing/2014/main" id="{0365AF01-A4A5-45D9-80C0-45BE194E39AD}"/>
                  </a:ext>
                </a:extLst>
              </p:cNvPr>
              <p:cNvSpPr>
                <a:spLocks noRot="1" noChangeAspect="1" noMove="1" noResize="1" noEditPoints="1" noAdjustHandles="1" noChangeArrowheads="1" noChangeShapeType="1" noTextEdit="1"/>
              </p:cNvSpPr>
              <p:nvPr/>
            </p:nvSpPr>
            <p:spPr bwMode="auto">
              <a:xfrm>
                <a:off x="7824192" y="3933056"/>
                <a:ext cx="1224136" cy="360040"/>
              </a:xfrm>
              <a:prstGeom prst="rect">
                <a:avLst/>
              </a:prstGeom>
              <a:blipFill>
                <a:blip r:embed="rId8"/>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C0DEE991-991D-4310-86CC-3A59E5736E64}"/>
                  </a:ext>
                </a:extLst>
              </p:cNvPr>
              <p:cNvSpPr/>
              <p:nvPr/>
            </p:nvSpPr>
            <p:spPr bwMode="auto">
              <a:xfrm>
                <a:off x="9156340" y="3948684"/>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7" name="矩形 26">
                <a:extLst>
                  <a:ext uri="{FF2B5EF4-FFF2-40B4-BE49-F238E27FC236}">
                    <a16:creationId xmlns:a16="http://schemas.microsoft.com/office/drawing/2014/main" id="{C0DEE991-991D-4310-86CC-3A59E5736E64}"/>
                  </a:ext>
                </a:extLst>
              </p:cNvPr>
              <p:cNvSpPr>
                <a:spLocks noRot="1" noChangeAspect="1" noMove="1" noResize="1" noEditPoints="1" noAdjustHandles="1" noChangeArrowheads="1" noChangeShapeType="1" noTextEdit="1"/>
              </p:cNvSpPr>
              <p:nvPr/>
            </p:nvSpPr>
            <p:spPr bwMode="auto">
              <a:xfrm>
                <a:off x="9156340" y="3948684"/>
                <a:ext cx="1224136" cy="360040"/>
              </a:xfrm>
              <a:prstGeom prst="rect">
                <a:avLst/>
              </a:prstGeom>
              <a:blipFill>
                <a:blip r:embed="rId9"/>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B53BCF10-4C8A-4A99-861E-83778948FB5D}"/>
                  </a:ext>
                </a:extLst>
              </p:cNvPr>
              <p:cNvSpPr/>
              <p:nvPr/>
            </p:nvSpPr>
            <p:spPr bwMode="auto">
              <a:xfrm>
                <a:off x="2711624" y="4607024"/>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28" name="矩形 27">
                <a:extLst>
                  <a:ext uri="{FF2B5EF4-FFF2-40B4-BE49-F238E27FC236}">
                    <a16:creationId xmlns:a16="http://schemas.microsoft.com/office/drawing/2014/main" id="{B53BCF10-4C8A-4A99-861E-83778948FB5D}"/>
                  </a:ext>
                </a:extLst>
              </p:cNvPr>
              <p:cNvSpPr>
                <a:spLocks noRot="1" noChangeAspect="1" noMove="1" noResize="1" noEditPoints="1" noAdjustHandles="1" noChangeArrowheads="1" noChangeShapeType="1" noTextEdit="1"/>
              </p:cNvSpPr>
              <p:nvPr/>
            </p:nvSpPr>
            <p:spPr bwMode="auto">
              <a:xfrm>
                <a:off x="2711624" y="4607024"/>
                <a:ext cx="1224136" cy="360040"/>
              </a:xfrm>
              <a:prstGeom prst="rect">
                <a:avLst/>
              </a:prstGeom>
              <a:blipFill>
                <a:blip r:embed="rId10"/>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34D1D5B1-2407-4118-A6D9-879E7E1DC215}"/>
                  </a:ext>
                </a:extLst>
              </p:cNvPr>
              <p:cNvSpPr/>
              <p:nvPr/>
            </p:nvSpPr>
            <p:spPr bwMode="auto">
              <a:xfrm>
                <a:off x="6562906" y="4607024"/>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29" name="矩形 28">
                <a:extLst>
                  <a:ext uri="{FF2B5EF4-FFF2-40B4-BE49-F238E27FC236}">
                    <a16:creationId xmlns:a16="http://schemas.microsoft.com/office/drawing/2014/main" id="{34D1D5B1-2407-4118-A6D9-879E7E1DC215}"/>
                  </a:ext>
                </a:extLst>
              </p:cNvPr>
              <p:cNvSpPr>
                <a:spLocks noRot="1" noChangeAspect="1" noMove="1" noResize="1" noEditPoints="1" noAdjustHandles="1" noChangeArrowheads="1" noChangeShapeType="1" noTextEdit="1"/>
              </p:cNvSpPr>
              <p:nvPr/>
            </p:nvSpPr>
            <p:spPr bwMode="auto">
              <a:xfrm>
                <a:off x="6562906" y="4607024"/>
                <a:ext cx="1224136" cy="360040"/>
              </a:xfrm>
              <a:prstGeom prst="rect">
                <a:avLst/>
              </a:prstGeom>
              <a:blipFill>
                <a:blip r:embed="rId11"/>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819A31D7-2A8F-4208-BAB4-0A6340311DA6}"/>
                  </a:ext>
                </a:extLst>
              </p:cNvPr>
              <p:cNvSpPr/>
              <p:nvPr/>
            </p:nvSpPr>
            <p:spPr bwMode="auto">
              <a:xfrm>
                <a:off x="7824192" y="5189149"/>
                <a:ext cx="1224136"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30" name="矩形 29">
                <a:extLst>
                  <a:ext uri="{FF2B5EF4-FFF2-40B4-BE49-F238E27FC236}">
                    <a16:creationId xmlns:a16="http://schemas.microsoft.com/office/drawing/2014/main" id="{819A31D7-2A8F-4208-BAB4-0A6340311DA6}"/>
                  </a:ext>
                </a:extLst>
              </p:cNvPr>
              <p:cNvSpPr>
                <a:spLocks noRot="1" noChangeAspect="1" noMove="1" noResize="1" noEditPoints="1" noAdjustHandles="1" noChangeArrowheads="1" noChangeShapeType="1" noTextEdit="1"/>
              </p:cNvSpPr>
              <p:nvPr/>
            </p:nvSpPr>
            <p:spPr bwMode="auto">
              <a:xfrm>
                <a:off x="7824192" y="5189149"/>
                <a:ext cx="1224136" cy="349833"/>
              </a:xfrm>
              <a:prstGeom prst="rect">
                <a:avLst/>
              </a:prstGeom>
              <a:blipFill>
                <a:blip r:embed="rId12"/>
                <a:stretch>
                  <a:fillRect b="-862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FEB8A1CC-FEDD-4198-ABA6-0FB90121E6BD}"/>
                  </a:ext>
                </a:extLst>
              </p:cNvPr>
              <p:cNvSpPr/>
              <p:nvPr/>
            </p:nvSpPr>
            <p:spPr bwMode="auto">
              <a:xfrm>
                <a:off x="3863752" y="5173080"/>
                <a:ext cx="1224136"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a:latin typeface="Cambria Math" panose="02040503050406030204" pitchFamily="18" charset="0"/>
                          <a:ea typeface="Cambria Math" panose="02040503050406030204" pitchFamily="18" charset="0"/>
                        </a:rPr>
                        <m:t>→</m:t>
                      </m:r>
                      <m:r>
                        <a:rPr lang="zh-CN" altLang="en-US" sz="2000" b="1" i="1">
                          <a:latin typeface="Cambria Math" panose="02040503050406030204" pitchFamily="18" charset="0"/>
                          <a:ea typeface="Cambria Math" panose="02040503050406030204" pitchFamily="18" charset="0"/>
                        </a:rPr>
                        <m:t>𝜺</m:t>
                      </m:r>
                    </m:oMath>
                  </m:oMathPara>
                </a14:m>
                <a:endParaRPr lang="zh-CN" altLang="zh-CN" sz="2000" b="1" kern="100" dirty="0"/>
              </a:p>
            </p:txBody>
          </p:sp>
        </mc:Choice>
        <mc:Fallback>
          <p:sp>
            <p:nvSpPr>
              <p:cNvPr id="31" name="矩形 30">
                <a:extLst>
                  <a:ext uri="{FF2B5EF4-FFF2-40B4-BE49-F238E27FC236}">
                    <a16:creationId xmlns:a16="http://schemas.microsoft.com/office/drawing/2014/main" id="{FEB8A1CC-FEDD-4198-ABA6-0FB90121E6BD}"/>
                  </a:ext>
                </a:extLst>
              </p:cNvPr>
              <p:cNvSpPr>
                <a:spLocks noRot="1" noChangeAspect="1" noMove="1" noResize="1" noEditPoints="1" noAdjustHandles="1" noChangeArrowheads="1" noChangeShapeType="1" noTextEdit="1"/>
              </p:cNvSpPr>
              <p:nvPr/>
            </p:nvSpPr>
            <p:spPr bwMode="auto">
              <a:xfrm>
                <a:off x="3863752" y="5173080"/>
                <a:ext cx="1224136" cy="349833"/>
              </a:xfrm>
              <a:prstGeom prst="rect">
                <a:avLst/>
              </a:prstGeom>
              <a:blipFill>
                <a:blip r:embed="rId13"/>
                <a:stretch>
                  <a:fillRect b="-10526"/>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spTree>
    <p:extLst>
      <p:ext uri="{BB962C8B-B14F-4D97-AF65-F5344CB8AC3E}">
        <p14:creationId xmlns:p14="http://schemas.microsoft.com/office/powerpoint/2010/main" val="39417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1000"/>
                                        <p:tgtEl>
                                          <p:spTgt spid="29"/>
                                        </p:tgtEl>
                                      </p:cBhvr>
                                    </p:animEffect>
                                    <p:anim calcmode="lin" valueType="num">
                                      <p:cBhvr>
                                        <p:cTn id="57" dur="1000" fill="hold"/>
                                        <p:tgtEl>
                                          <p:spTgt spid="29"/>
                                        </p:tgtEl>
                                        <p:attrNameLst>
                                          <p:attrName>ppt_x</p:attrName>
                                        </p:attrNameLst>
                                      </p:cBhvr>
                                      <p:tavLst>
                                        <p:tav tm="0">
                                          <p:val>
                                            <p:strVal val="#ppt_x"/>
                                          </p:val>
                                        </p:tav>
                                        <p:tav tm="100000">
                                          <p:val>
                                            <p:strVal val="#ppt_x"/>
                                          </p:val>
                                        </p:tav>
                                      </p:tavLst>
                                    </p:anim>
                                    <p:anim calcmode="lin" valueType="num">
                                      <p:cBhvr>
                                        <p:cTn id="5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5" name="表格 14">
                <a:extLst>
                  <a:ext uri="{FF2B5EF4-FFF2-40B4-BE49-F238E27FC236}">
                    <a16:creationId xmlns:a16="http://schemas.microsoft.com/office/drawing/2014/main" id="{E8237993-0D0E-41E6-BB59-8D61D74C256B}"/>
                  </a:ext>
                </a:extLst>
              </p:cNvPr>
              <p:cNvGraphicFramePr>
                <a:graphicFrameLocks noGrp="1"/>
              </p:cNvGraphicFramePr>
              <p:nvPr>
                <p:extLst>
                  <p:ext uri="{D42A27DB-BD31-4B8C-83A1-F6EECF244321}">
                    <p14:modId xmlns:p14="http://schemas.microsoft.com/office/powerpoint/2010/main" val="1879030668"/>
                  </p:ext>
                </p:extLst>
              </p:nvPr>
            </p:nvGraphicFramePr>
            <p:xfrm>
              <a:off x="1919536" y="553483"/>
              <a:ext cx="8280920" cy="2304256"/>
            </p:xfrm>
            <a:graphic>
              <a:graphicData uri="http://schemas.openxmlformats.org/drawingml/2006/table">
                <a:tbl>
                  <a:tblPr>
                    <a:tableStyleId>{616DA210-FB5B-4158-B5E0-FEB733F419BA}</a:tableStyleId>
                  </a:tblPr>
                  <a:tblGrid>
                    <a:gridCol w="642325">
                      <a:extLst>
                        <a:ext uri="{9D8B030D-6E8A-4147-A177-3AD203B41FA5}">
                          <a16:colId xmlns:a16="http://schemas.microsoft.com/office/drawing/2014/main" val="2504560"/>
                        </a:ext>
                      </a:extLst>
                    </a:gridCol>
                    <a:gridCol w="1326090">
                      <a:extLst>
                        <a:ext uri="{9D8B030D-6E8A-4147-A177-3AD203B41FA5}">
                          <a16:colId xmlns:a16="http://schemas.microsoft.com/office/drawing/2014/main" val="2786849477"/>
                        </a:ext>
                      </a:extLst>
                    </a:gridCol>
                    <a:gridCol w="1153899">
                      <a:extLst>
                        <a:ext uri="{9D8B030D-6E8A-4147-A177-3AD203B41FA5}">
                          <a16:colId xmlns:a16="http://schemas.microsoft.com/office/drawing/2014/main" val="3541831849"/>
                        </a:ext>
                      </a:extLst>
                    </a:gridCol>
                    <a:gridCol w="1357528">
                      <a:extLst>
                        <a:ext uri="{9D8B030D-6E8A-4147-A177-3AD203B41FA5}">
                          <a16:colId xmlns:a16="http://schemas.microsoft.com/office/drawing/2014/main" val="179139833"/>
                        </a:ext>
                      </a:extLst>
                    </a:gridCol>
                    <a:gridCol w="1357528">
                      <a:extLst>
                        <a:ext uri="{9D8B030D-6E8A-4147-A177-3AD203B41FA5}">
                          <a16:colId xmlns:a16="http://schemas.microsoft.com/office/drawing/2014/main" val="784756177"/>
                        </a:ext>
                      </a:extLst>
                    </a:gridCol>
                    <a:gridCol w="1289651">
                      <a:extLst>
                        <a:ext uri="{9D8B030D-6E8A-4147-A177-3AD203B41FA5}">
                          <a16:colId xmlns:a16="http://schemas.microsoft.com/office/drawing/2014/main" val="3802688026"/>
                        </a:ext>
                      </a:extLst>
                    </a:gridCol>
                    <a:gridCol w="1153899">
                      <a:extLst>
                        <a:ext uri="{9D8B030D-6E8A-4147-A177-3AD203B41FA5}">
                          <a16:colId xmlns:a16="http://schemas.microsoft.com/office/drawing/2014/main" val="3836727243"/>
                        </a:ext>
                      </a:extLst>
                    </a:gridCol>
                  </a:tblGrid>
                  <a:tr h="315800">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467856">
                    <a:tc>
                      <a:txBody>
                        <a:bodyPr/>
                        <a:lstStyle/>
                        <a:p>
                          <a:pPr algn="just">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499167">
                    <a:tc>
                      <a:txBody>
                        <a:bodyPr/>
                        <a:lstStyle/>
                        <a:p>
                          <a:pPr algn="just">
                            <a:spcAft>
                              <a:spcPts val="0"/>
                            </a:spcAft>
                          </a:pPr>
                          <a:r>
                            <a:rPr lang="en-US" sz="2000" b="1" kern="100" dirty="0">
                              <a:effectLst/>
                              <a:latin typeface="+mn-lt"/>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558291">
                    <a:tc>
                      <a:txBody>
                        <a:bodyPr/>
                        <a:lstStyle/>
                        <a:p>
                          <a:pPr algn="just">
                            <a:spcAft>
                              <a:spcPts val="0"/>
                            </a:spcAft>
                          </a:pPr>
                          <a:r>
                            <a:rPr lang="en-US" sz="2000" b="1" kern="100" dirty="0">
                              <a:effectLst/>
                              <a:latin typeface="+mn-lt"/>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kern="0"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463142">
                    <a:tc>
                      <a:txBody>
                        <a:bodyPr/>
                        <a:lstStyle/>
                        <a:p>
                          <a:pPr algn="just">
                            <a:spcAft>
                              <a:spcPts val="0"/>
                            </a:spcAft>
                          </a:pPr>
                          <a:r>
                            <a:rPr lang="en-US" altLang="zh-CN" sz="2000" b="1" kern="100" dirty="0">
                              <a:effectLst/>
                              <a:latin typeface="+mn-lt"/>
                              <a:ea typeface="宋体" panose="02010600030101010101" pitchFamily="2" charset="-122"/>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Choice>
        <mc:Fallback>
          <p:graphicFrame>
            <p:nvGraphicFramePr>
              <p:cNvPr id="15" name="表格 14">
                <a:extLst>
                  <a:ext uri="{FF2B5EF4-FFF2-40B4-BE49-F238E27FC236}">
                    <a16:creationId xmlns:a16="http://schemas.microsoft.com/office/drawing/2014/main" id="{E8237993-0D0E-41E6-BB59-8D61D74C256B}"/>
                  </a:ext>
                </a:extLst>
              </p:cNvPr>
              <p:cNvGraphicFramePr>
                <a:graphicFrameLocks noGrp="1"/>
              </p:cNvGraphicFramePr>
              <p:nvPr>
                <p:extLst>
                  <p:ext uri="{D42A27DB-BD31-4B8C-83A1-F6EECF244321}">
                    <p14:modId xmlns:p14="http://schemas.microsoft.com/office/powerpoint/2010/main" val="1879030668"/>
                  </p:ext>
                </p:extLst>
              </p:nvPr>
            </p:nvGraphicFramePr>
            <p:xfrm>
              <a:off x="1919536" y="553483"/>
              <a:ext cx="8280920" cy="2304256"/>
            </p:xfrm>
            <a:graphic>
              <a:graphicData uri="http://schemas.openxmlformats.org/drawingml/2006/table">
                <a:tbl>
                  <a:tblPr>
                    <a:tableStyleId>{616DA210-FB5B-4158-B5E0-FEB733F419BA}</a:tableStyleId>
                  </a:tblPr>
                  <a:tblGrid>
                    <a:gridCol w="642325">
                      <a:extLst>
                        <a:ext uri="{9D8B030D-6E8A-4147-A177-3AD203B41FA5}">
                          <a16:colId xmlns:a16="http://schemas.microsoft.com/office/drawing/2014/main" val="2504560"/>
                        </a:ext>
                      </a:extLst>
                    </a:gridCol>
                    <a:gridCol w="1326090">
                      <a:extLst>
                        <a:ext uri="{9D8B030D-6E8A-4147-A177-3AD203B41FA5}">
                          <a16:colId xmlns:a16="http://schemas.microsoft.com/office/drawing/2014/main" val="2786849477"/>
                        </a:ext>
                      </a:extLst>
                    </a:gridCol>
                    <a:gridCol w="1153899">
                      <a:extLst>
                        <a:ext uri="{9D8B030D-6E8A-4147-A177-3AD203B41FA5}">
                          <a16:colId xmlns:a16="http://schemas.microsoft.com/office/drawing/2014/main" val="3541831849"/>
                        </a:ext>
                      </a:extLst>
                    </a:gridCol>
                    <a:gridCol w="1357528">
                      <a:extLst>
                        <a:ext uri="{9D8B030D-6E8A-4147-A177-3AD203B41FA5}">
                          <a16:colId xmlns:a16="http://schemas.microsoft.com/office/drawing/2014/main" val="179139833"/>
                        </a:ext>
                      </a:extLst>
                    </a:gridCol>
                    <a:gridCol w="1357528">
                      <a:extLst>
                        <a:ext uri="{9D8B030D-6E8A-4147-A177-3AD203B41FA5}">
                          <a16:colId xmlns:a16="http://schemas.microsoft.com/office/drawing/2014/main" val="784756177"/>
                        </a:ext>
                      </a:extLst>
                    </a:gridCol>
                    <a:gridCol w="1289651">
                      <a:extLst>
                        <a:ext uri="{9D8B030D-6E8A-4147-A177-3AD203B41FA5}">
                          <a16:colId xmlns:a16="http://schemas.microsoft.com/office/drawing/2014/main" val="3802688026"/>
                        </a:ext>
                      </a:extLst>
                    </a:gridCol>
                    <a:gridCol w="1153899">
                      <a:extLst>
                        <a:ext uri="{9D8B030D-6E8A-4147-A177-3AD203B41FA5}">
                          <a16:colId xmlns:a16="http://schemas.microsoft.com/office/drawing/2014/main" val="3836727243"/>
                        </a:ext>
                      </a:extLst>
                    </a:gridCol>
                  </a:tblGrid>
                  <a:tr h="315800">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altLang="zh-CN" sz="2000" b="1" kern="100" dirty="0">
                              <a:effectLst/>
                              <a:latin typeface="+mn-lt"/>
                              <a:ea typeface="宋体" panose="02010600030101010101" pitchFamily="2" charset="-122"/>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467856">
                    <a:tc>
                      <a:txBody>
                        <a:bodyPr/>
                        <a:lstStyle/>
                        <a:p>
                          <a:pPr algn="just">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499167">
                    <a:tc>
                      <a:txBody>
                        <a:bodyPr/>
                        <a:lstStyle/>
                        <a:p>
                          <a:pPr algn="just">
                            <a:spcAft>
                              <a:spcPts val="0"/>
                            </a:spcAft>
                          </a:pPr>
                          <a:r>
                            <a:rPr lang="en-US" sz="2000" b="1" kern="100" dirty="0">
                              <a:effectLst/>
                              <a:latin typeface="+mn-lt"/>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558291">
                    <a:tc>
                      <a:txBody>
                        <a:bodyPr/>
                        <a:lstStyle/>
                        <a:p>
                          <a:pPr algn="just">
                            <a:spcAft>
                              <a:spcPts val="0"/>
                            </a:spcAft>
                          </a:pPr>
                          <a:r>
                            <a:rPr lang="en-US" sz="2000" b="1" kern="100" dirty="0">
                              <a:effectLst/>
                              <a:latin typeface="+mn-lt"/>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2"/>
                          <a:stretch>
                            <a:fillRect l="-48624" t="-240217" r="-476606" b="-96739"/>
                          </a:stretch>
                        </a:blip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463142">
                    <a:tc>
                      <a:txBody>
                        <a:bodyPr/>
                        <a:lstStyle/>
                        <a:p>
                          <a:pPr algn="just">
                            <a:spcAft>
                              <a:spcPts val="0"/>
                            </a:spcAft>
                          </a:pPr>
                          <a:r>
                            <a:rPr lang="en-US" altLang="zh-CN" sz="2000" b="1" kern="100" dirty="0">
                              <a:effectLst/>
                              <a:latin typeface="+mn-lt"/>
                              <a:ea typeface="宋体" panose="02010600030101010101" pitchFamily="2" charset="-122"/>
                            </a:rPr>
                            <a:t>T’</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just">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bl>
              </a:graphicData>
            </a:graphic>
          </p:graphicFrame>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A9A24CA1-9A45-4CD1-B7DF-FEFCA854EF4A}"/>
                  </a:ext>
                </a:extLst>
              </p:cNvPr>
              <p:cNvSpPr/>
              <p:nvPr/>
            </p:nvSpPr>
            <p:spPr bwMode="auto">
              <a:xfrm>
                <a:off x="2675620" y="913523"/>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d>
                        <m:dPr>
                          <m:ctrlPr>
                            <a:rPr lang="en-US" altLang="zh-CN" sz="2000" b="1" i="1" dirty="0">
                              <a:latin typeface="Cambria Math" panose="02040503050406030204" pitchFamily="18" charset="0"/>
                              <a:ea typeface="Cambria Math" panose="02040503050406030204" pitchFamily="18" charset="0"/>
                            </a:rPr>
                          </m:ctrlPr>
                        </m:dPr>
                        <m:e>
                          <m:r>
                            <a:rPr lang="en-US" altLang="zh-CN" sz="2000" b="1" i="1" dirty="0">
                              <a:latin typeface="Cambria Math" panose="02040503050406030204" pitchFamily="18" charset="0"/>
                              <a:ea typeface="Cambria Math" panose="02040503050406030204" pitchFamily="18" charset="0"/>
                            </a:rPr>
                            <m:t>𝑻</m:t>
                          </m:r>
                        </m:e>
                      </m:d>
                    </m:oMath>
                  </m:oMathPara>
                </a14:m>
                <a:endParaRPr lang="zh-CN" altLang="zh-CN" sz="2000" b="1" kern="100" dirty="0"/>
              </a:p>
            </p:txBody>
          </p:sp>
        </mc:Choice>
        <mc:Fallback>
          <p:sp>
            <p:nvSpPr>
              <p:cNvPr id="16" name="矩形 15">
                <a:extLst>
                  <a:ext uri="{FF2B5EF4-FFF2-40B4-BE49-F238E27FC236}">
                    <a16:creationId xmlns:a16="http://schemas.microsoft.com/office/drawing/2014/main" id="{A9A24CA1-9A45-4CD1-B7DF-FEFCA854EF4A}"/>
                  </a:ext>
                </a:extLst>
              </p:cNvPr>
              <p:cNvSpPr>
                <a:spLocks noRot="1" noChangeAspect="1" noMove="1" noResize="1" noEditPoints="1" noAdjustHandles="1" noChangeArrowheads="1" noChangeShapeType="1" noTextEdit="1"/>
              </p:cNvSpPr>
              <p:nvPr/>
            </p:nvSpPr>
            <p:spPr bwMode="auto">
              <a:xfrm>
                <a:off x="2675620" y="913523"/>
                <a:ext cx="1224136" cy="303192"/>
              </a:xfrm>
              <a:prstGeom prst="rect">
                <a:avLst/>
              </a:prstGeom>
              <a:blipFill>
                <a:blip r:embed="rId3"/>
                <a:stretch>
                  <a:fillRect b="-26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BA1E67D5-156F-478F-8F89-44C263B4F9AE}"/>
                  </a:ext>
                </a:extLst>
              </p:cNvPr>
              <p:cNvSpPr/>
              <p:nvPr/>
            </p:nvSpPr>
            <p:spPr bwMode="auto">
              <a:xfrm>
                <a:off x="6492044" y="931613"/>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𝒂</m:t>
                      </m:r>
                      <m:sSup>
                        <m:sSupPr>
                          <m:ctrlPr>
                            <a:rPr lang="en-US" altLang="zh-CN" sz="2000" b="1" i="1" dirty="0">
                              <a:latin typeface="Cambria Math" panose="02040503050406030204" pitchFamily="18" charset="0"/>
                              <a:ea typeface="Cambria Math" panose="02040503050406030204" pitchFamily="18" charset="0"/>
                            </a:rPr>
                          </m:ctrlPr>
                        </m:sSupPr>
                        <m:e>
                          <m:r>
                            <a:rPr lang="en-US" altLang="zh-CN" sz="2000" b="1" i="1" dirty="0">
                              <a:latin typeface="Cambria Math" panose="02040503050406030204" pitchFamily="18" charset="0"/>
                              <a:ea typeface="Cambria Math" panose="02040503050406030204" pitchFamily="18" charset="0"/>
                            </a:rPr>
                            <m:t>𝑺</m:t>
                          </m:r>
                        </m:e>
                        <m:sup>
                          <m:r>
                            <a:rPr lang="en-US" altLang="zh-CN" sz="2000" b="1" i="1"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17" name="矩形 16">
                <a:extLst>
                  <a:ext uri="{FF2B5EF4-FFF2-40B4-BE49-F238E27FC236}">
                    <a16:creationId xmlns:a16="http://schemas.microsoft.com/office/drawing/2014/main" id="{BA1E67D5-156F-478F-8F89-44C263B4F9AE}"/>
                  </a:ext>
                </a:extLst>
              </p:cNvPr>
              <p:cNvSpPr>
                <a:spLocks noRot="1" noChangeAspect="1" noMove="1" noResize="1" noEditPoints="1" noAdjustHandles="1" noChangeArrowheads="1" noChangeShapeType="1" noTextEdit="1"/>
              </p:cNvSpPr>
              <p:nvPr/>
            </p:nvSpPr>
            <p:spPr bwMode="auto">
              <a:xfrm>
                <a:off x="6492044" y="931613"/>
                <a:ext cx="1224136" cy="303192"/>
              </a:xfrm>
              <a:prstGeom prst="rect">
                <a:avLst/>
              </a:prstGeom>
              <a:blipFill>
                <a:blip r:embed="rId4"/>
                <a:stretch>
                  <a:fillRect b="-26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280931B7-6634-47D8-9E75-627D83C14BAA}"/>
                  </a:ext>
                </a:extLst>
              </p:cNvPr>
              <p:cNvSpPr/>
              <p:nvPr/>
            </p:nvSpPr>
            <p:spPr bwMode="auto">
              <a:xfrm>
                <a:off x="5051884" y="1387430"/>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𝑺</m:t>
                      </m:r>
                    </m:oMath>
                  </m:oMathPara>
                </a14:m>
                <a:endParaRPr lang="zh-CN" altLang="zh-CN" sz="2000" b="1" kern="100" dirty="0"/>
              </a:p>
            </p:txBody>
          </p:sp>
        </mc:Choice>
        <mc:Fallback>
          <p:sp>
            <p:nvSpPr>
              <p:cNvPr id="18" name="矩形 17">
                <a:extLst>
                  <a:ext uri="{FF2B5EF4-FFF2-40B4-BE49-F238E27FC236}">
                    <a16:creationId xmlns:a16="http://schemas.microsoft.com/office/drawing/2014/main" id="{280931B7-6634-47D8-9E75-627D83C14BAA}"/>
                  </a:ext>
                </a:extLst>
              </p:cNvPr>
              <p:cNvSpPr>
                <a:spLocks noRot="1" noChangeAspect="1" noMove="1" noResize="1" noEditPoints="1" noAdjustHandles="1" noChangeArrowheads="1" noChangeShapeType="1" noTextEdit="1"/>
              </p:cNvSpPr>
              <p:nvPr/>
            </p:nvSpPr>
            <p:spPr bwMode="auto">
              <a:xfrm>
                <a:off x="5051884" y="1387430"/>
                <a:ext cx="1224136" cy="303192"/>
              </a:xfrm>
              <a:prstGeom prst="rect">
                <a:avLst/>
              </a:prstGeom>
              <a:blipFill>
                <a:blip r:embed="rId5"/>
                <a:stretch>
                  <a:fillRect b="-2857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16BFC185-D903-4184-84AF-360BAF1C17AF}"/>
                  </a:ext>
                </a:extLst>
              </p:cNvPr>
              <p:cNvSpPr/>
              <p:nvPr/>
            </p:nvSpPr>
            <p:spPr bwMode="auto">
              <a:xfrm>
                <a:off x="3899756" y="1345571"/>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19" name="矩形 18">
                <a:extLst>
                  <a:ext uri="{FF2B5EF4-FFF2-40B4-BE49-F238E27FC236}">
                    <a16:creationId xmlns:a16="http://schemas.microsoft.com/office/drawing/2014/main" id="{16BFC185-D903-4184-84AF-360BAF1C17AF}"/>
                  </a:ext>
                </a:extLst>
              </p:cNvPr>
              <p:cNvSpPr>
                <a:spLocks noRot="1" noChangeAspect="1" noMove="1" noResize="1" noEditPoints="1" noAdjustHandles="1" noChangeArrowheads="1" noChangeShapeType="1" noTextEdit="1"/>
              </p:cNvSpPr>
              <p:nvPr/>
            </p:nvSpPr>
            <p:spPr bwMode="auto">
              <a:xfrm>
                <a:off x="3899756" y="1345571"/>
                <a:ext cx="1224136" cy="303192"/>
              </a:xfrm>
              <a:prstGeom prst="rect">
                <a:avLst/>
              </a:prstGeom>
              <a:blipFill>
                <a:blip r:embed="rId6"/>
                <a:stretch>
                  <a:fillRect b="-2857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A0EFAD1B-7D8F-405E-B26C-CA751BF05E4C}"/>
                  </a:ext>
                </a:extLst>
              </p:cNvPr>
              <p:cNvSpPr/>
              <p:nvPr/>
            </p:nvSpPr>
            <p:spPr bwMode="auto">
              <a:xfrm>
                <a:off x="7788188" y="1365787"/>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0" name="矩形 19">
                <a:extLst>
                  <a:ext uri="{FF2B5EF4-FFF2-40B4-BE49-F238E27FC236}">
                    <a16:creationId xmlns:a16="http://schemas.microsoft.com/office/drawing/2014/main" id="{A0EFAD1B-7D8F-405E-B26C-CA751BF05E4C}"/>
                  </a:ext>
                </a:extLst>
              </p:cNvPr>
              <p:cNvSpPr>
                <a:spLocks noRot="1" noChangeAspect="1" noMove="1" noResize="1" noEditPoints="1" noAdjustHandles="1" noChangeArrowheads="1" noChangeShapeType="1" noTextEdit="1"/>
              </p:cNvSpPr>
              <p:nvPr/>
            </p:nvSpPr>
            <p:spPr bwMode="auto">
              <a:xfrm>
                <a:off x="7788188" y="1365787"/>
                <a:ext cx="1224136" cy="303192"/>
              </a:xfrm>
              <a:prstGeom prst="rect">
                <a:avLst/>
              </a:prstGeom>
              <a:blipFill>
                <a:blip r:embed="rId7"/>
                <a:stretch>
                  <a:fillRect b="-26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B0578D93-4F23-4EE6-ADEB-6317C8EC7FA1}"/>
                  </a:ext>
                </a:extLst>
              </p:cNvPr>
              <p:cNvSpPr/>
              <p:nvPr/>
            </p:nvSpPr>
            <p:spPr bwMode="auto">
              <a:xfrm>
                <a:off x="9120336" y="1381415"/>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𝑺</m:t>
                          </m:r>
                        </m:e>
                        <m:sup>
                          <m:r>
                            <a:rPr lang="en-US" altLang="zh-CN" sz="2000" b="1" i="1">
                              <a:latin typeface="Cambria Math" panose="02040503050406030204" pitchFamily="18" charset="0"/>
                              <a:ea typeface="Cambria Math" panose="02040503050406030204" pitchFamily="18" charset="0"/>
                            </a:rPr>
                            <m:t>′</m:t>
                          </m:r>
                        </m:sup>
                      </m:sSup>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32" name="矩形 31">
                <a:extLst>
                  <a:ext uri="{FF2B5EF4-FFF2-40B4-BE49-F238E27FC236}">
                    <a16:creationId xmlns:a16="http://schemas.microsoft.com/office/drawing/2014/main" id="{B0578D93-4F23-4EE6-ADEB-6317C8EC7FA1}"/>
                  </a:ext>
                </a:extLst>
              </p:cNvPr>
              <p:cNvSpPr>
                <a:spLocks noRot="1" noChangeAspect="1" noMove="1" noResize="1" noEditPoints="1" noAdjustHandles="1" noChangeArrowheads="1" noChangeShapeType="1" noTextEdit="1"/>
              </p:cNvSpPr>
              <p:nvPr/>
            </p:nvSpPr>
            <p:spPr bwMode="auto">
              <a:xfrm>
                <a:off x="9120336" y="1381415"/>
                <a:ext cx="1224136" cy="303192"/>
              </a:xfrm>
              <a:prstGeom prst="rect">
                <a:avLst/>
              </a:prstGeom>
              <a:blipFill>
                <a:blip r:embed="rId8"/>
                <a:stretch>
                  <a:fillRect b="-2857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矩形 32">
                <a:extLst>
                  <a:ext uri="{FF2B5EF4-FFF2-40B4-BE49-F238E27FC236}">
                    <a16:creationId xmlns:a16="http://schemas.microsoft.com/office/drawing/2014/main" id="{6A0878E0-DD31-456A-AC10-6512AAB1C740}"/>
                  </a:ext>
                </a:extLst>
              </p:cNvPr>
              <p:cNvSpPr/>
              <p:nvPr/>
            </p:nvSpPr>
            <p:spPr bwMode="auto">
              <a:xfrm>
                <a:off x="2675620" y="1993643"/>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33" name="矩形 32">
                <a:extLst>
                  <a:ext uri="{FF2B5EF4-FFF2-40B4-BE49-F238E27FC236}">
                    <a16:creationId xmlns:a16="http://schemas.microsoft.com/office/drawing/2014/main" id="{6A0878E0-DD31-456A-AC10-6512AAB1C740}"/>
                  </a:ext>
                </a:extLst>
              </p:cNvPr>
              <p:cNvSpPr>
                <a:spLocks noRot="1" noChangeAspect="1" noMove="1" noResize="1" noEditPoints="1" noAdjustHandles="1" noChangeArrowheads="1" noChangeShapeType="1" noTextEdit="1"/>
              </p:cNvSpPr>
              <p:nvPr/>
            </p:nvSpPr>
            <p:spPr bwMode="auto">
              <a:xfrm>
                <a:off x="2675620" y="1993643"/>
                <a:ext cx="1224136" cy="303192"/>
              </a:xfrm>
              <a:prstGeom prst="rect">
                <a:avLst/>
              </a:prstGeom>
              <a:blipFill>
                <a:blip r:embed="rId9"/>
                <a:stretch>
                  <a:fillRect b="-26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6E276D57-C365-44E6-B843-C9D9B2DC844E}"/>
                  </a:ext>
                </a:extLst>
              </p:cNvPr>
              <p:cNvSpPr/>
              <p:nvPr/>
            </p:nvSpPr>
            <p:spPr bwMode="auto">
              <a:xfrm>
                <a:off x="6526902" y="1993643"/>
                <a:ext cx="1224136" cy="303192"/>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kern="0" dirty="0">
                          <a:latin typeface="Cambria Math" panose="02040503050406030204" pitchFamily="18" charset="0"/>
                          <a:ea typeface="Cambria Math" panose="02040503050406030204" pitchFamily="18" charset="0"/>
                        </a:rPr>
                        <m:t>𝑻</m:t>
                      </m:r>
                      <m:r>
                        <a:rPr lang="en-US" altLang="zh-CN" sz="2000" i="1" kern="0" dirty="0">
                          <a:latin typeface="Cambria Math" panose="02040503050406030204" pitchFamily="18" charset="0"/>
                          <a:ea typeface="Cambria Math" panose="02040503050406030204" pitchFamily="18" charset="0"/>
                        </a:rPr>
                        <m:t>→</m:t>
                      </m:r>
                      <m:r>
                        <a:rPr lang="en-US" altLang="zh-CN" sz="2000" i="1" kern="0" dirty="0">
                          <a:latin typeface="Cambria Math" panose="02040503050406030204" pitchFamily="18" charset="0"/>
                          <a:ea typeface="Cambria Math" panose="02040503050406030204" pitchFamily="18" charset="0"/>
                        </a:rPr>
                        <m:t>𝑺</m:t>
                      </m:r>
                      <m:sSup>
                        <m:sSupPr>
                          <m:ctrlPr>
                            <a:rPr lang="en-US" altLang="zh-CN" sz="2000" i="1" kern="0" dirty="0">
                              <a:latin typeface="Cambria Math" panose="02040503050406030204" pitchFamily="18" charset="0"/>
                              <a:ea typeface="Cambria Math" panose="02040503050406030204" pitchFamily="18" charset="0"/>
                            </a:rPr>
                          </m:ctrlPr>
                        </m:sSupPr>
                        <m:e>
                          <m:r>
                            <a:rPr lang="en-US" altLang="zh-CN" sz="2000" i="1" kern="0" dirty="0">
                              <a:latin typeface="Cambria Math" panose="02040503050406030204" pitchFamily="18" charset="0"/>
                              <a:ea typeface="Cambria Math" panose="02040503050406030204" pitchFamily="18" charset="0"/>
                            </a:rPr>
                            <m:t>𝑻</m:t>
                          </m:r>
                        </m:e>
                        <m:sup>
                          <m:r>
                            <a:rPr lang="en-US" altLang="zh-CN" sz="2000" i="1" kern="0" dirty="0">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34" name="矩形 33">
                <a:extLst>
                  <a:ext uri="{FF2B5EF4-FFF2-40B4-BE49-F238E27FC236}">
                    <a16:creationId xmlns:a16="http://schemas.microsoft.com/office/drawing/2014/main" id="{6E276D57-C365-44E6-B843-C9D9B2DC844E}"/>
                  </a:ext>
                </a:extLst>
              </p:cNvPr>
              <p:cNvSpPr>
                <a:spLocks noRot="1" noChangeAspect="1" noMove="1" noResize="1" noEditPoints="1" noAdjustHandles="1" noChangeArrowheads="1" noChangeShapeType="1" noTextEdit="1"/>
              </p:cNvSpPr>
              <p:nvPr/>
            </p:nvSpPr>
            <p:spPr bwMode="auto">
              <a:xfrm>
                <a:off x="6526902" y="1993643"/>
                <a:ext cx="1224136" cy="303192"/>
              </a:xfrm>
              <a:prstGeom prst="rect">
                <a:avLst/>
              </a:prstGeom>
              <a:blipFill>
                <a:blip r:embed="rId10"/>
                <a:stretch>
                  <a:fillRect b="-26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B65521E9-2688-4BAA-9CCE-7761D512CD03}"/>
                  </a:ext>
                </a:extLst>
              </p:cNvPr>
              <p:cNvSpPr/>
              <p:nvPr/>
            </p:nvSpPr>
            <p:spPr bwMode="auto">
              <a:xfrm>
                <a:off x="7788188" y="2491135"/>
                <a:ext cx="1224136" cy="294596"/>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𝑺</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oMath>
                  </m:oMathPara>
                </a14:m>
                <a:endParaRPr lang="zh-CN" altLang="zh-CN" sz="2000" b="1" kern="100" dirty="0"/>
              </a:p>
            </p:txBody>
          </p:sp>
        </mc:Choice>
        <mc:Fallback>
          <p:sp>
            <p:nvSpPr>
              <p:cNvPr id="35" name="矩形 34">
                <a:extLst>
                  <a:ext uri="{FF2B5EF4-FFF2-40B4-BE49-F238E27FC236}">
                    <a16:creationId xmlns:a16="http://schemas.microsoft.com/office/drawing/2014/main" id="{B65521E9-2688-4BAA-9CCE-7761D512CD03}"/>
                  </a:ext>
                </a:extLst>
              </p:cNvPr>
              <p:cNvSpPr>
                <a:spLocks noRot="1" noChangeAspect="1" noMove="1" noResize="1" noEditPoints="1" noAdjustHandles="1" noChangeArrowheads="1" noChangeShapeType="1" noTextEdit="1"/>
              </p:cNvSpPr>
              <p:nvPr/>
            </p:nvSpPr>
            <p:spPr bwMode="auto">
              <a:xfrm>
                <a:off x="7788188" y="2491135"/>
                <a:ext cx="1224136" cy="294596"/>
              </a:xfrm>
              <a:prstGeom prst="rect">
                <a:avLst/>
              </a:prstGeom>
              <a:blipFill>
                <a:blip r:embed="rId11"/>
                <a:stretch>
                  <a:fillRect b="-3125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矩形 35">
                <a:extLst>
                  <a:ext uri="{FF2B5EF4-FFF2-40B4-BE49-F238E27FC236}">
                    <a16:creationId xmlns:a16="http://schemas.microsoft.com/office/drawing/2014/main" id="{88F34CE9-C238-4EB3-A6BE-04AEF670AD35}"/>
                  </a:ext>
                </a:extLst>
              </p:cNvPr>
              <p:cNvSpPr/>
              <p:nvPr/>
            </p:nvSpPr>
            <p:spPr bwMode="auto">
              <a:xfrm>
                <a:off x="3827748" y="2475066"/>
                <a:ext cx="1224136" cy="294596"/>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𝑻</m:t>
                          </m:r>
                        </m:e>
                        <m:sup>
                          <m:r>
                            <a:rPr lang="en-US" altLang="zh-CN" sz="2000" i="1">
                              <a:latin typeface="Cambria Math" panose="02040503050406030204" pitchFamily="18" charset="0"/>
                              <a:ea typeface="Cambria Math" panose="02040503050406030204" pitchFamily="18" charset="0"/>
                            </a:rPr>
                            <m:t>′</m:t>
                          </m:r>
                        </m:sup>
                      </m:sSup>
                      <m:r>
                        <a:rPr lang="en-US" altLang="zh-CN" sz="2000" i="1">
                          <a:latin typeface="Cambria Math" panose="02040503050406030204" pitchFamily="18" charset="0"/>
                          <a:ea typeface="Cambria Math" panose="02040503050406030204" pitchFamily="18" charset="0"/>
                        </a:rPr>
                        <m:t>→</m:t>
                      </m:r>
                      <m:r>
                        <a:rPr lang="zh-CN" altLang="en-US" sz="2000" b="1" i="1">
                          <a:latin typeface="Cambria Math" panose="02040503050406030204" pitchFamily="18" charset="0"/>
                          <a:ea typeface="Cambria Math" panose="02040503050406030204" pitchFamily="18" charset="0"/>
                        </a:rPr>
                        <m:t>𝜺</m:t>
                      </m:r>
                    </m:oMath>
                  </m:oMathPara>
                </a14:m>
                <a:endParaRPr lang="zh-CN" altLang="zh-CN" sz="2000" b="1" kern="100" dirty="0"/>
              </a:p>
            </p:txBody>
          </p:sp>
        </mc:Choice>
        <mc:Fallback>
          <p:sp>
            <p:nvSpPr>
              <p:cNvPr id="36" name="矩形 35">
                <a:extLst>
                  <a:ext uri="{FF2B5EF4-FFF2-40B4-BE49-F238E27FC236}">
                    <a16:creationId xmlns:a16="http://schemas.microsoft.com/office/drawing/2014/main" id="{88F34CE9-C238-4EB3-A6BE-04AEF670AD35}"/>
                  </a:ext>
                </a:extLst>
              </p:cNvPr>
              <p:cNvSpPr>
                <a:spLocks noRot="1" noChangeAspect="1" noMove="1" noResize="1" noEditPoints="1" noAdjustHandles="1" noChangeArrowheads="1" noChangeShapeType="1" noTextEdit="1"/>
              </p:cNvSpPr>
              <p:nvPr/>
            </p:nvSpPr>
            <p:spPr bwMode="auto">
              <a:xfrm>
                <a:off x="3827748" y="2475066"/>
                <a:ext cx="1224136" cy="294596"/>
              </a:xfrm>
              <a:prstGeom prst="rect">
                <a:avLst/>
              </a:prstGeom>
              <a:blipFill>
                <a:blip r:embed="rId12"/>
                <a:stretch>
                  <a:fillRect b="-3125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37" name="Group 183">
                <a:extLst>
                  <a:ext uri="{FF2B5EF4-FFF2-40B4-BE49-F238E27FC236}">
                    <a16:creationId xmlns:a16="http://schemas.microsoft.com/office/drawing/2014/main" id="{7779E4BA-953F-4C3C-AAEE-C81770B41169}"/>
                  </a:ext>
                </a:extLst>
              </p:cNvPr>
              <p:cNvGraphicFramePr>
                <a:graphicFrameLocks/>
              </p:cNvGraphicFramePr>
              <p:nvPr>
                <p:extLst>
                  <p:ext uri="{D42A27DB-BD31-4B8C-83A1-F6EECF244321}">
                    <p14:modId xmlns:p14="http://schemas.microsoft.com/office/powerpoint/2010/main" val="2492214054"/>
                  </p:ext>
                </p:extLst>
              </p:nvPr>
            </p:nvGraphicFramePr>
            <p:xfrm>
              <a:off x="1938564" y="3217779"/>
              <a:ext cx="3941413" cy="2926080"/>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29814">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0000CC"/>
                              </a:solidFill>
                              <a:effectLst/>
                              <a:latin typeface="+mn-lt"/>
                              <a:ea typeface="宋体" panose="02010600030101010101" pitchFamily="2" charset="-122"/>
                              <a:cs typeface="Times New Roman" panose="02020603050405020304" pitchFamily="18" charset="0"/>
                            </a:rPr>
                            <a:t>S</a:t>
                          </a:r>
                          <a:endParaRPr kumimoji="0" lang="en-US" altLang="zh-CN" sz="1800" b="0" i="0" u="none" strike="noStrike" cap="none" normalizeH="0" baseline="0" dirty="0">
                            <a:ln>
                              <a:noFill/>
                            </a:ln>
                            <a:solidFill>
                              <a:srgbClr val="0000CC"/>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Aft>
                              <a:spcPts val="0"/>
                            </a:spcAft>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ea typeface="Cambria Math" panose="02040503050406030204" pitchFamily="18" charset="0"/>
                                  </a:rPr>
                                  <m:t>𝑺</m:t>
                                </m:r>
                                <m:r>
                                  <a:rPr lang="en-US" altLang="zh-CN" sz="1800" b="1" i="1" dirty="0" smtClean="0">
                                    <a:latin typeface="Cambria Math" panose="02040503050406030204" pitchFamily="18" charset="0"/>
                                    <a:ea typeface="Cambria Math" panose="02040503050406030204" pitchFamily="18" charset="0"/>
                                  </a:rPr>
                                  <m:t>→</m:t>
                                </m:r>
                                <m:d>
                                  <m:dPr>
                                    <m:ctrlPr>
                                      <a:rPr lang="en-US" altLang="zh-CN" sz="1800" b="1" i="1" dirty="0">
                                        <a:latin typeface="Cambria Math" panose="02040503050406030204" pitchFamily="18" charset="0"/>
                                        <a:ea typeface="Cambria Math" panose="02040503050406030204" pitchFamily="18" charset="0"/>
                                      </a:rPr>
                                    </m:ctrlPr>
                                  </m:dPr>
                                  <m:e>
                                    <m:r>
                                      <a:rPr lang="en-US" altLang="zh-CN" sz="1800" b="1" i="1" dirty="0">
                                        <a:latin typeface="Cambria Math" panose="02040503050406030204" pitchFamily="18" charset="0"/>
                                        <a:ea typeface="Cambria Math" panose="02040503050406030204" pitchFamily="18" charset="0"/>
                                      </a:rPr>
                                      <m:t>𝑻</m:t>
                                    </m:r>
                                  </m:e>
                                </m:d>
                              </m:oMath>
                            </m:oMathPara>
                          </a14:m>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match</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Aft>
                              <a:spcPts val="0"/>
                            </a:spcAft>
                          </a:pPr>
                          <a14:m>
                            <m:oMathPara xmlns:m="http://schemas.openxmlformats.org/officeDocument/2006/math">
                              <m:oMathParaPr>
                                <m:jc m:val="centerGroup"/>
                              </m:oMathParaPr>
                              <m:oMath xmlns:m="http://schemas.openxmlformats.org/officeDocument/2006/math">
                                <m:r>
                                  <a:rPr lang="en-US" altLang="zh-CN" sz="1800" i="1" kern="0" dirty="0" smtClean="0">
                                    <a:latin typeface="Cambria Math" panose="02040503050406030204" pitchFamily="18" charset="0"/>
                                    <a:ea typeface="Cambria Math" panose="02040503050406030204" pitchFamily="18" charset="0"/>
                                  </a:rPr>
                                  <m:t>𝑻</m:t>
                                </m:r>
                                <m:r>
                                  <a:rPr lang="en-US" altLang="zh-CN" sz="1800" i="1" kern="0" dirty="0" smtClean="0">
                                    <a:latin typeface="Cambria Math" panose="02040503050406030204" pitchFamily="18" charset="0"/>
                                    <a:ea typeface="Cambria Math" panose="02040503050406030204" pitchFamily="18" charset="0"/>
                                  </a:rPr>
                                  <m:t>→</m:t>
                                </m:r>
                                <m:r>
                                  <a:rPr lang="en-US" altLang="zh-CN" sz="1800" i="1" kern="0" dirty="0" smtClean="0">
                                    <a:latin typeface="Cambria Math" panose="02040503050406030204" pitchFamily="18" charset="0"/>
                                    <a:ea typeface="Cambria Math" panose="02040503050406030204" pitchFamily="18" charset="0"/>
                                  </a:rPr>
                                  <m:t>𝑺</m:t>
                                </m:r>
                                <m:sSup>
                                  <m:sSupPr>
                                    <m:ctrlPr>
                                      <a:rPr lang="en-US" altLang="zh-CN" sz="1800" i="1" kern="0" dirty="0">
                                        <a:latin typeface="Cambria Math" panose="02040503050406030204" pitchFamily="18" charset="0"/>
                                        <a:ea typeface="Cambria Math" panose="02040503050406030204" pitchFamily="18" charset="0"/>
                                      </a:rPr>
                                    </m:ctrlPr>
                                  </m:sSupPr>
                                  <m:e>
                                    <m:r>
                                      <a:rPr lang="en-US" altLang="zh-CN" sz="1800" i="1" kern="0" dirty="0">
                                        <a:latin typeface="Cambria Math" panose="02040503050406030204" pitchFamily="18" charset="0"/>
                                        <a:ea typeface="Cambria Math" panose="02040503050406030204" pitchFamily="18" charset="0"/>
                                      </a:rPr>
                                      <m:t>𝑻</m:t>
                                    </m:r>
                                  </m:e>
                                  <m:sup>
                                    <m:r>
                                      <a:rPr lang="en-US" altLang="zh-CN" sz="1800" i="1" kern="0" dirty="0">
                                        <a:latin typeface="Cambria Math" panose="02040503050406030204" pitchFamily="18" charset="0"/>
                                        <a:ea typeface="Cambria Math" panose="02040503050406030204" pitchFamily="18" charset="0"/>
                                      </a:rPr>
                                      <m:t>′</m:t>
                                    </m:r>
                                  </m:sup>
                                </m:sSup>
                              </m:oMath>
                            </m:oMathPara>
                          </a14:m>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Aft>
                              <a:spcPts val="0"/>
                            </a:spcAft>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ea typeface="Cambria Math" panose="02040503050406030204" pitchFamily="18" charset="0"/>
                                  </a:rPr>
                                  <m:t>𝑺</m:t>
                                </m:r>
                                <m:r>
                                  <a:rPr lang="en-US" altLang="zh-CN" sz="1800" b="1" i="1" dirty="0" smtClean="0">
                                    <a:latin typeface="Cambria Math" panose="02040503050406030204" pitchFamily="18" charset="0"/>
                                    <a:ea typeface="Cambria Math" panose="02040503050406030204" pitchFamily="18" charset="0"/>
                                  </a:rPr>
                                  <m:t>→</m:t>
                                </m:r>
                                <m:r>
                                  <a:rPr lang="en-US" altLang="zh-CN" sz="1800" b="1" i="1" dirty="0" smtClean="0">
                                    <a:latin typeface="Cambria Math" panose="02040503050406030204" pitchFamily="18" charset="0"/>
                                    <a:ea typeface="Cambria Math" panose="02040503050406030204" pitchFamily="18" charset="0"/>
                                  </a:rPr>
                                  <m:t>𝒂</m:t>
                                </m:r>
                                <m:sSup>
                                  <m:sSupPr>
                                    <m:ctrlPr>
                                      <a:rPr lang="en-US" altLang="zh-CN" sz="1800" b="1" i="1" dirty="0">
                                        <a:latin typeface="Cambria Math" panose="02040503050406030204" pitchFamily="18" charset="0"/>
                                        <a:ea typeface="Cambria Math" panose="02040503050406030204" pitchFamily="18" charset="0"/>
                                      </a:rPr>
                                    </m:ctrlPr>
                                  </m:sSupPr>
                                  <m:e>
                                    <m:r>
                                      <a:rPr lang="en-US" altLang="zh-CN" sz="1800" b="1" i="1" dirty="0">
                                        <a:latin typeface="Cambria Math" panose="02040503050406030204" pitchFamily="18" charset="0"/>
                                        <a:ea typeface="Cambria Math" panose="02040503050406030204" pitchFamily="18" charset="0"/>
                                      </a:rPr>
                                      <m:t>𝑺</m:t>
                                    </m:r>
                                  </m:e>
                                  <m:sup>
                                    <m:r>
                                      <a:rPr lang="en-US" altLang="zh-CN" sz="1800" b="1" i="1" dirty="0">
                                        <a:latin typeface="Cambria Math" panose="02040503050406030204" pitchFamily="18" charset="0"/>
                                        <a:ea typeface="Cambria Math" panose="02040503050406030204" pitchFamily="18" charset="0"/>
                                      </a:rPr>
                                      <m:t>′</m:t>
                                    </m:r>
                                  </m:sup>
                                </m:sSup>
                              </m:oMath>
                            </m:oMathPara>
                          </a14:m>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9814">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T’</a:t>
                          </a:r>
                          <a:r>
                            <a:rPr kumimoji="0" lang="en-US" altLang="zh-CN" sz="1800" b="0" i="0" u="none" strike="noStrike" kern="1200"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S’a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6</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lang="en-US" altLang="zh-CN" sz="1800" b="1" i="1" smtClean="0">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𝑺</m:t>
                                    </m:r>
                                  </m:e>
                                  <m:sup>
                                    <m:r>
                                      <a:rPr lang="en-US" altLang="zh-CN" sz="1800" b="1" i="1">
                                        <a:latin typeface="Cambria Math" panose="02040503050406030204" pitchFamily="18" charset="0"/>
                                        <a:ea typeface="Cambria Math" panose="02040503050406030204" pitchFamily="18" charset="0"/>
                                      </a:rPr>
                                      <m:t>′</m:t>
                                    </m:r>
                                  </m:sup>
                                </m:sSup>
                                <m:r>
                                  <a:rPr lang="en-US" altLang="zh-CN" sz="1800" b="1" i="1">
                                    <a:latin typeface="Cambria Math" panose="02040503050406030204" pitchFamily="18" charset="0"/>
                                    <a:ea typeface="Cambria Math" panose="02040503050406030204" pitchFamily="18" charset="0"/>
                                  </a:rPr>
                                  <m:t>→</m:t>
                                </m:r>
                                <m:r>
                                  <a:rPr lang="zh-CN" altLang="en-US" sz="1800" i="1" dirty="0">
                                    <a:latin typeface="Cambria Math" panose="02040503050406030204" pitchFamily="18" charset="0"/>
                                    <a:ea typeface="Cambria Math" panose="02040503050406030204" pitchFamily="18" charset="0"/>
                                  </a:rPr>
                                  <m:t>𝜺</m:t>
                                </m:r>
                                <m:r>
                                  <a:rPr lang="en-US" altLang="zh-CN" sz="1800" b="1" i="1" dirty="0">
                                    <a:latin typeface="Cambria Math" panose="02040503050406030204" pitchFamily="18" charset="0"/>
                                    <a:ea typeface="Cambria Math" panose="02040503050406030204" pitchFamily="18" charset="0"/>
                                  </a:rPr>
                                  <m:t> </m:t>
                                </m:r>
                              </m:oMath>
                            </m:oMathPara>
                          </a14:m>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2892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𝑻</m:t>
                                    </m:r>
                                  </m:e>
                                  <m:sup>
                                    <m:r>
                                      <a:rPr lang="en-US" altLang="zh-CN" sz="1800" i="1">
                                        <a:latin typeface="Cambria Math" panose="02040503050406030204" pitchFamily="18" charset="0"/>
                                        <a:ea typeface="Cambria Math" panose="02040503050406030204" pitchFamily="18" charset="0"/>
                                      </a:rPr>
                                      <m:t>′</m:t>
                                    </m:r>
                                  </m:sup>
                                </m:sSup>
                                <m:r>
                                  <a:rPr lang="en-US" altLang="zh-CN" sz="1800"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m:t>
                                </m:r>
                                <m:r>
                                  <a:rPr lang="en-US" altLang="zh-CN" sz="1800" b="1" i="1">
                                    <a:latin typeface="Cambria Math" panose="02040503050406030204" pitchFamily="18" charset="0"/>
                                    <a:ea typeface="Cambria Math" panose="02040503050406030204" pitchFamily="18" charset="0"/>
                                  </a:rPr>
                                  <m:t>𝑺</m:t>
                                </m:r>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𝑻</m:t>
                                    </m:r>
                                  </m:e>
                                  <m:sup>
                                    <m:r>
                                      <a:rPr lang="en-US" altLang="zh-CN" sz="1800" i="1">
                                        <a:latin typeface="Cambria Math" panose="02040503050406030204" pitchFamily="18" charset="0"/>
                                        <a:ea typeface="Cambria Math" panose="02040503050406030204" pitchFamily="18" charset="0"/>
                                      </a:rPr>
                                      <m:t>′</m:t>
                                    </m:r>
                                  </m:sup>
                                </m:sSup>
                              </m:oMath>
                            </m:oMathPara>
                          </a14:m>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24733502"/>
                      </a:ext>
                    </a:extLst>
                  </a:tr>
                </a:tbl>
              </a:graphicData>
            </a:graphic>
          </p:graphicFrame>
        </mc:Choice>
        <mc:Fallback>
          <p:graphicFrame>
            <p:nvGraphicFramePr>
              <p:cNvPr id="37" name="Group 183">
                <a:extLst>
                  <a:ext uri="{FF2B5EF4-FFF2-40B4-BE49-F238E27FC236}">
                    <a16:creationId xmlns:a16="http://schemas.microsoft.com/office/drawing/2014/main" id="{7779E4BA-953F-4C3C-AAEE-C81770B41169}"/>
                  </a:ext>
                </a:extLst>
              </p:cNvPr>
              <p:cNvGraphicFramePr>
                <a:graphicFrameLocks/>
              </p:cNvGraphicFramePr>
              <p:nvPr>
                <p:extLst>
                  <p:ext uri="{D42A27DB-BD31-4B8C-83A1-F6EECF244321}">
                    <p14:modId xmlns:p14="http://schemas.microsoft.com/office/powerpoint/2010/main" val="2492214054"/>
                  </p:ext>
                </p:extLst>
              </p:nvPr>
            </p:nvGraphicFramePr>
            <p:xfrm>
              <a:off x="1938564" y="3217779"/>
              <a:ext cx="3941413" cy="2926080"/>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0000CC"/>
                              </a:solidFill>
                              <a:effectLst/>
                              <a:latin typeface="+mn-lt"/>
                              <a:ea typeface="宋体" panose="02010600030101010101" pitchFamily="2" charset="-122"/>
                              <a:cs typeface="Times New Roman" panose="02020603050405020304" pitchFamily="18" charset="0"/>
                            </a:rPr>
                            <a:t>S</a:t>
                          </a:r>
                          <a:endParaRPr kumimoji="0" lang="en-US" altLang="zh-CN" sz="1800" b="0" i="0" u="none" strike="noStrike" cap="none" normalizeH="0" baseline="0" dirty="0">
                            <a:ln>
                              <a:noFill/>
                            </a:ln>
                            <a:solidFill>
                              <a:srgbClr val="0000CC"/>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3"/>
                          <a:stretch>
                            <a:fillRect l="-222886" t="-108333" r="-995" b="-628333"/>
                          </a:stretch>
                        </a:blipFill>
                      </a:tcPr>
                    </a:tc>
                    <a:extLst>
                      <a:ext uri="{0D108BD9-81ED-4DB2-BD59-A6C34878D82A}">
                        <a16:rowId xmlns:a16="http://schemas.microsoft.com/office/drawing/2014/main" val="10001"/>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match</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3"/>
                          <a:stretch>
                            <a:fillRect l="-222886" t="-303279" r="-995" b="-419672"/>
                          </a:stretch>
                        </a:blipFill>
                      </a:tcPr>
                    </a:tc>
                    <a:extLst>
                      <a:ext uri="{0D108BD9-81ED-4DB2-BD59-A6C34878D82A}">
                        <a16:rowId xmlns:a16="http://schemas.microsoft.com/office/drawing/2014/main" val="10003"/>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3"/>
                          <a:stretch>
                            <a:fillRect l="-222886" t="-410000" r="-995" b="-326667"/>
                          </a:stretch>
                        </a:blipFill>
                      </a:tcPr>
                    </a:tc>
                    <a:extLst>
                      <a:ext uri="{0D108BD9-81ED-4DB2-BD59-A6C34878D82A}">
                        <a16:rowId xmlns:a16="http://schemas.microsoft.com/office/drawing/2014/main" val="10004"/>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T’</a:t>
                          </a:r>
                          <a:r>
                            <a:rPr kumimoji="0" lang="en-US" altLang="zh-CN" sz="1800" b="0" i="0" u="none" strike="noStrike" kern="1200"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S’a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6</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3"/>
                          <a:stretch>
                            <a:fillRect l="-222886" t="-610000" r="-995" b="-126667"/>
                          </a:stretch>
                        </a:blipFill>
                      </a:tcPr>
                    </a:tc>
                    <a:extLst>
                      <a:ext uri="{0D108BD9-81ED-4DB2-BD59-A6C34878D82A}">
                        <a16:rowId xmlns:a16="http://schemas.microsoft.com/office/drawing/2014/main" val="10006"/>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3"/>
                          <a:stretch>
                            <a:fillRect l="-222886" t="-710000" r="-995" b="-26667"/>
                          </a:stretch>
                        </a:blipFill>
                      </a:tcPr>
                    </a:tc>
                    <a:extLst>
                      <a:ext uri="{0D108BD9-81ED-4DB2-BD59-A6C34878D82A}">
                        <a16:rowId xmlns:a16="http://schemas.microsoft.com/office/drawing/2014/main" val="292473350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8" name="Group 183">
                <a:extLst>
                  <a:ext uri="{FF2B5EF4-FFF2-40B4-BE49-F238E27FC236}">
                    <a16:creationId xmlns:a16="http://schemas.microsoft.com/office/drawing/2014/main" id="{4D6C7BD0-46E3-4149-BBFE-DF0C0C55D333}"/>
                  </a:ext>
                </a:extLst>
              </p:cNvPr>
              <p:cNvGraphicFramePr>
                <a:graphicFrameLocks/>
              </p:cNvGraphicFramePr>
              <p:nvPr>
                <p:extLst>
                  <p:ext uri="{D42A27DB-BD31-4B8C-83A1-F6EECF244321}">
                    <p14:modId xmlns:p14="http://schemas.microsoft.com/office/powerpoint/2010/main" val="3879705000"/>
                  </p:ext>
                </p:extLst>
              </p:nvPr>
            </p:nvGraphicFramePr>
            <p:xfrm>
              <a:off x="6247212" y="3212388"/>
              <a:ext cx="3941413" cy="3014695"/>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6475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6475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8</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match</a:t>
                          </a:r>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78">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9</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1" i="1" dirty="0" smtClean="0">
                                    <a:latin typeface="Cambria Math" panose="02040503050406030204" pitchFamily="18" charset="0"/>
                                    <a:ea typeface="Cambria Math" panose="02040503050406030204" pitchFamily="18" charset="0"/>
                                  </a:rPr>
                                  <m:t>𝑺</m:t>
                                </m:r>
                                <m:r>
                                  <a:rPr lang="en-US" altLang="zh-CN" sz="1800" b="1" i="1" dirty="0" smtClean="0">
                                    <a:latin typeface="Cambria Math" panose="02040503050406030204" pitchFamily="18" charset="0"/>
                                    <a:ea typeface="Cambria Math" panose="02040503050406030204" pitchFamily="18" charset="0"/>
                                  </a:rPr>
                                  <m:t>→</m:t>
                                </m:r>
                                <m:r>
                                  <a:rPr lang="en-US" altLang="zh-CN" sz="1800" b="1" i="1" dirty="0" smtClean="0">
                                    <a:latin typeface="Cambria Math" panose="02040503050406030204" pitchFamily="18" charset="0"/>
                                    <a:ea typeface="Cambria Math" panose="02040503050406030204" pitchFamily="18" charset="0"/>
                                  </a:rPr>
                                  <m:t>𝒂</m:t>
                                </m:r>
                                <m:sSup>
                                  <m:sSupPr>
                                    <m:ctrlPr>
                                      <a:rPr lang="en-US" altLang="zh-CN" sz="1800" b="1" i="1" dirty="0">
                                        <a:latin typeface="Cambria Math" panose="02040503050406030204" pitchFamily="18" charset="0"/>
                                        <a:ea typeface="Cambria Math" panose="02040503050406030204" pitchFamily="18" charset="0"/>
                                      </a:rPr>
                                    </m:ctrlPr>
                                  </m:sSupPr>
                                  <m:e>
                                    <m:r>
                                      <a:rPr lang="en-US" altLang="zh-CN" sz="1800" b="1" i="1" dirty="0">
                                        <a:latin typeface="Cambria Math" panose="02040503050406030204" pitchFamily="18" charset="0"/>
                                        <a:ea typeface="Cambria Math" panose="02040503050406030204" pitchFamily="18" charset="0"/>
                                      </a:rPr>
                                      <m:t>𝑺</m:t>
                                    </m:r>
                                  </m:e>
                                  <m:sup>
                                    <m:r>
                                      <a:rPr lang="en-US" altLang="zh-CN" sz="1800" b="1" i="1" dirty="0">
                                        <a:latin typeface="Cambria Math" panose="02040503050406030204" pitchFamily="18" charset="0"/>
                                        <a:ea typeface="Cambria Math" panose="02040503050406030204" pitchFamily="18" charset="0"/>
                                      </a:rPr>
                                      <m:t>′</m:t>
                                    </m:r>
                                  </m:sup>
                                </m:sSup>
                              </m:oMath>
                            </m:oMathPara>
                          </a14:m>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609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10</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T’</a:t>
                          </a:r>
                          <a:r>
                            <a:rPr kumimoji="0" lang="en-US" altLang="zh-CN" sz="18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S’a</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altLang="zh-CN" sz="1800" b="0" i="0" u="none" strike="noStrike" kern="1200"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m:t>match</m:t>
                                </m:r>
                              </m:oMath>
                            </m:oMathPara>
                          </a14:m>
                          <a:endParaRPr lang="zh-CN" altLang="zh-CN" sz="1800" b="1" kern="100" dirty="0">
                            <a:solidFill>
                              <a:schemeClr val="tx1"/>
                            </a:solidFill>
                            <a:latin typeface="+mn-lt"/>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609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11</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algn="l">
                            <a:spcAft>
                              <a:spcPts val="0"/>
                            </a:spcAft>
                          </a:pPr>
                          <a14:m>
                            <m:oMathPara xmlns:m="http://schemas.openxmlformats.org/officeDocument/2006/math">
                              <m:oMathParaPr>
                                <m:jc m:val="centerGroup"/>
                              </m:oMathParaPr>
                              <m:oMath xmlns:m="http://schemas.openxmlformats.org/officeDocument/2006/math">
                                <m:sSup>
                                  <m:sSupPr>
                                    <m:ctrlPr>
                                      <a:rPr lang="en-US" altLang="zh-CN" sz="1800" b="1" i="1" smtClean="0">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𝑺</m:t>
                                    </m:r>
                                  </m:e>
                                  <m:sup>
                                    <m:r>
                                      <a:rPr lang="en-US" altLang="zh-CN" sz="1800" b="1" i="1">
                                        <a:latin typeface="Cambria Math" panose="02040503050406030204" pitchFamily="18" charset="0"/>
                                        <a:ea typeface="Cambria Math" panose="02040503050406030204" pitchFamily="18" charset="0"/>
                                      </a:rPr>
                                      <m:t>′</m:t>
                                    </m:r>
                                  </m:sup>
                                </m:sSup>
                                <m:r>
                                  <a:rPr lang="en-US" altLang="zh-CN" sz="1800" b="1" i="1">
                                    <a:latin typeface="Cambria Math" panose="02040503050406030204" pitchFamily="18" charset="0"/>
                                    <a:ea typeface="Cambria Math" panose="02040503050406030204" pitchFamily="18" charset="0"/>
                                  </a:rPr>
                                  <m:t>→</m:t>
                                </m:r>
                                <m:r>
                                  <a:rPr lang="zh-CN" altLang="en-US" sz="1800" i="1" dirty="0">
                                    <a:latin typeface="Cambria Math" panose="02040503050406030204" pitchFamily="18" charset="0"/>
                                    <a:ea typeface="Cambria Math" panose="02040503050406030204" pitchFamily="18" charset="0"/>
                                  </a:rPr>
                                  <m:t>𝜺</m:t>
                                </m:r>
                              </m:oMath>
                            </m:oMathPara>
                          </a14:m>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2578">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12</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𝑻</m:t>
                                    </m:r>
                                  </m:e>
                                  <m:sup>
                                    <m:r>
                                      <a:rPr lang="en-US" altLang="zh-CN" sz="1800" i="1">
                                        <a:latin typeface="Cambria Math" panose="02040503050406030204" pitchFamily="18" charset="0"/>
                                        <a:ea typeface="Cambria Math" panose="02040503050406030204" pitchFamily="18" charset="0"/>
                                      </a:rPr>
                                      <m:t>′</m:t>
                                    </m:r>
                                  </m:sup>
                                </m:sSup>
                                <m:r>
                                  <a:rPr lang="en-US" altLang="zh-CN" sz="1800" i="1">
                                    <a:latin typeface="Cambria Math" panose="02040503050406030204" pitchFamily="18" charset="0"/>
                                    <a:ea typeface="Cambria Math" panose="02040503050406030204" pitchFamily="18" charset="0"/>
                                  </a:rPr>
                                  <m:t>→</m:t>
                                </m:r>
                                <m:r>
                                  <a:rPr lang="zh-CN" altLang="en-US" sz="1800" b="1" i="1">
                                    <a:latin typeface="Cambria Math" panose="02040503050406030204" pitchFamily="18" charset="0"/>
                                    <a:ea typeface="Cambria Math" panose="02040503050406030204" pitchFamily="18" charset="0"/>
                                  </a:rPr>
                                  <m:t>𝜺</m:t>
                                </m:r>
                              </m:oMath>
                            </m:oMathPara>
                          </a14:m>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475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13</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altLang="zh-CN" sz="1800" b="0" i="0" u="none" strike="noStrike" kern="1200" cap="none" normalizeH="0" baseline="0" dirty="0" smtClean="0">
                                    <a:ln>
                                      <a:noFill/>
                                    </a:ln>
                                    <a:solidFill>
                                      <a:schemeClr val="tx1"/>
                                    </a:solidFill>
                                    <a:effectLst/>
                                    <a:latin typeface="+mn-lt"/>
                                    <a:ea typeface="宋体" panose="02010600030101010101" pitchFamily="2" charset="-122"/>
                                    <a:cs typeface="Times New Roman" panose="02020603050405020304" pitchFamily="18" charset="0"/>
                                  </a:rPr>
                                  <m:t>match</m:t>
                                </m:r>
                              </m:oMath>
                            </m:oMathPara>
                          </a14:m>
                          <a:endParaRPr lang="zh-CN" altLang="zh-CN" sz="1800" b="1" kern="100" dirty="0">
                            <a:solidFill>
                              <a:schemeClr val="tx1"/>
                            </a:solidFill>
                            <a:latin typeface="+mn-lt"/>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00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mn-lt"/>
                              <a:ea typeface="宋体" panose="02010600030101010101" pitchFamily="2" charset="-122"/>
                            </a:rPr>
                            <a:t>accept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24733502"/>
                      </a:ext>
                    </a:extLst>
                  </a:tr>
                </a:tbl>
              </a:graphicData>
            </a:graphic>
          </p:graphicFrame>
        </mc:Choice>
        <mc:Fallback>
          <p:graphicFrame>
            <p:nvGraphicFramePr>
              <p:cNvPr id="38" name="Group 183">
                <a:extLst>
                  <a:ext uri="{FF2B5EF4-FFF2-40B4-BE49-F238E27FC236}">
                    <a16:creationId xmlns:a16="http://schemas.microsoft.com/office/drawing/2014/main" id="{4D6C7BD0-46E3-4149-BBFE-DF0C0C55D333}"/>
                  </a:ext>
                </a:extLst>
              </p:cNvPr>
              <p:cNvGraphicFramePr>
                <a:graphicFrameLocks/>
              </p:cNvGraphicFramePr>
              <p:nvPr>
                <p:extLst>
                  <p:ext uri="{D42A27DB-BD31-4B8C-83A1-F6EECF244321}">
                    <p14:modId xmlns:p14="http://schemas.microsoft.com/office/powerpoint/2010/main" val="3879705000"/>
                  </p:ext>
                </p:extLst>
              </p:nvPr>
            </p:nvGraphicFramePr>
            <p:xfrm>
              <a:off x="6247212" y="3212388"/>
              <a:ext cx="3941413" cy="3014695"/>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8</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match</a:t>
                          </a:r>
                          <a:endParaRPr lang="zh-CN" altLang="zh-CN" sz="18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78">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9</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 $</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4"/>
                          <a:stretch>
                            <a:fillRect l="-223383" t="-198413" r="-995" b="-517460"/>
                          </a:stretch>
                        </a:blipFill>
                      </a:tcPr>
                    </a:tc>
                    <a:extLst>
                      <a:ext uri="{0D108BD9-81ED-4DB2-BD59-A6C34878D82A}">
                        <a16:rowId xmlns:a16="http://schemas.microsoft.com/office/drawing/2014/main" val="10002"/>
                      </a:ext>
                    </a:extLst>
                  </a:tr>
                  <a:tr h="38609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10</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T’</a:t>
                          </a:r>
                          <a:r>
                            <a:rPr kumimoji="0" lang="en-US" altLang="zh-CN" sz="18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S’a</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4"/>
                          <a:stretch>
                            <a:fillRect l="-223383" t="-293750" r="-995" b="-409375"/>
                          </a:stretch>
                        </a:blipFill>
                      </a:tcPr>
                    </a:tc>
                    <a:extLst>
                      <a:ext uri="{0D108BD9-81ED-4DB2-BD59-A6C34878D82A}">
                        <a16:rowId xmlns:a16="http://schemas.microsoft.com/office/drawing/2014/main" val="10003"/>
                      </a:ext>
                    </a:extLst>
                  </a:tr>
                  <a:tr h="386095">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11</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rPr>
                            <a:t>T’S’</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4"/>
                          <a:stretch>
                            <a:fillRect l="-223383" t="-400000" r="-995" b="-315873"/>
                          </a:stretch>
                        </a:blipFill>
                      </a:tcPr>
                    </a:tc>
                    <a:extLst>
                      <a:ext uri="{0D108BD9-81ED-4DB2-BD59-A6C34878D82A}">
                        <a16:rowId xmlns:a16="http://schemas.microsoft.com/office/drawing/2014/main" val="10004"/>
                      </a:ext>
                    </a:extLst>
                  </a:tr>
                  <a:tr h="382578">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12</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4"/>
                          <a:stretch>
                            <a:fillRect l="-223383" t="-500000" r="-995" b="-215873"/>
                          </a:stretch>
                        </a:blipFill>
                      </a:tcPr>
                    </a:tc>
                    <a:extLst>
                      <a:ext uri="{0D108BD9-81ED-4DB2-BD59-A6C34878D82A}">
                        <a16:rowId xmlns:a16="http://schemas.microsoft.com/office/drawing/2014/main" val="10005"/>
                      </a:ext>
                    </a:extLst>
                  </a:tr>
                  <a:tr h="36576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13</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14"/>
                          <a:stretch>
                            <a:fillRect l="-223383" t="-630000" r="-995" b="-126667"/>
                          </a:stretch>
                        </a:blipFill>
                      </a:tcPr>
                    </a:tc>
                    <a:extLst>
                      <a:ext uri="{0D108BD9-81ED-4DB2-BD59-A6C34878D82A}">
                        <a16:rowId xmlns:a16="http://schemas.microsoft.com/office/drawing/2014/main" val="10006"/>
                      </a:ext>
                    </a:extLst>
                  </a:tr>
                  <a:tr h="3800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lt"/>
                              <a:ea typeface="宋体" panose="02010600030101010101" pitchFamily="2" charset="-122"/>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mn-lt"/>
                              <a:ea typeface="宋体" panose="02010600030101010101" pitchFamily="2" charset="-122"/>
                            </a:rPr>
                            <a:t>accept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24733502"/>
                      </a:ext>
                    </a:extLst>
                  </a:tr>
                </a:tbl>
              </a:graphicData>
            </a:graphic>
          </p:graphicFrame>
        </mc:Fallback>
      </mc:AlternateContent>
    </p:spTree>
    <p:extLst>
      <p:ext uri="{BB962C8B-B14F-4D97-AF65-F5344CB8AC3E}">
        <p14:creationId xmlns:p14="http://schemas.microsoft.com/office/powerpoint/2010/main" val="3777719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23298-5E98-4AA5-8356-4E661E637325}"/>
              </a:ext>
            </a:extLst>
          </p:cNvPr>
          <p:cNvSpPr>
            <a:spLocks noGrp="1"/>
          </p:cNvSpPr>
          <p:nvPr>
            <p:ph type="title"/>
          </p:nvPr>
        </p:nvSpPr>
        <p:spPr/>
        <p:txBody>
          <a:bodyPr/>
          <a:lstStyle/>
          <a:p>
            <a:r>
              <a:rPr lang="zh-CN" altLang="en-US" dirty="0"/>
              <a:t>综合练习</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1610E63-64D8-43FB-A1C1-21061B50D4FC}"/>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为下面的文法建立</a:t>
                </a:r>
                <a:r>
                  <a:rPr lang="en-US" altLang="zh-CN" dirty="0"/>
                  <a:t>LL(1)</a:t>
                </a:r>
                <a:r>
                  <a:rPr lang="zh-CN" altLang="en-US" dirty="0"/>
                  <a:t>分析表并分析串</a:t>
                </a:r>
                <a:r>
                  <a:rPr lang="en-US" altLang="zh-CN" dirty="0" err="1"/>
                  <a:t>ce</a:t>
                </a:r>
                <a:r>
                  <a:rPr lang="zh-CN" altLang="en-US" dirty="0"/>
                  <a:t>是否是该文法可以识别的串</a:t>
                </a:r>
                <a:r>
                  <a:rPr lang="en-US" altLang="zh-CN"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𝑨𝑩</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𝑪𝑫𝒆</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𝒂</m:t>
                      </m:r>
                      <m:r>
                        <a:rPr lang="en-US" altLang="zh-CN" b="1" i="1" smtClean="0">
                          <a:latin typeface="Cambria Math" panose="02040503050406030204" pitchFamily="18" charset="0"/>
                          <a:ea typeface="Cambria Math" panose="02040503050406030204" pitchFamily="18" charset="0"/>
                        </a:rPr>
                        <m:t>𝑪𝒂</m:t>
                      </m:r>
                      <m:r>
                        <a:rPr lang="en-US" altLang="zh-CN" b="1"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r>
                        <a:rPr lang="en-US" altLang="zh-CN" b="1"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𝒃</m:t>
                      </m:r>
                      <m:r>
                        <a:rPr lang="en-US" altLang="zh-CN" b="1" i="1" smtClean="0">
                          <a:latin typeface="Cambria Math" panose="02040503050406030204" pitchFamily="18" charset="0"/>
                          <a:ea typeface="Cambria Math" panose="02040503050406030204" pitchFamily="18" charset="0"/>
                        </a:rPr>
                        <m:t>𝑫𝒃</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𝑪</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𝒄</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en-US" altLang="zh-CN" b="1" dirty="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𝑫</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𝒅</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𝜺</m:t>
                      </m:r>
                      <m:r>
                        <a:rPr lang="en-US" altLang="zh-CN" b="1" i="1" smtClean="0">
                          <a:latin typeface="Cambria Math" panose="02040503050406030204" pitchFamily="18" charset="0"/>
                          <a:ea typeface="Cambria Math" panose="02040503050406030204" pitchFamily="18" charset="0"/>
                        </a:rPr>
                        <m:t>            </m:t>
                      </m:r>
                    </m:oMath>
                  </m:oMathPara>
                </a14:m>
                <a:endParaRPr lang="zh-CN" altLang="en-US" dirty="0"/>
              </a:p>
            </p:txBody>
          </p:sp>
        </mc:Choice>
        <mc:Fallback xmlns="">
          <p:sp>
            <p:nvSpPr>
              <p:cNvPr id="3" name="内容占位符 2">
                <a:extLst>
                  <a:ext uri="{FF2B5EF4-FFF2-40B4-BE49-F238E27FC236}">
                    <a16:creationId xmlns:a16="http://schemas.microsoft.com/office/drawing/2014/main" id="{51610E63-64D8-43FB-A1C1-21061B50D4FC}"/>
                  </a:ext>
                </a:extLst>
              </p:cNvPr>
              <p:cNvSpPr>
                <a:spLocks noGrp="1" noRot="1" noChangeAspect="1" noMove="1" noResize="1" noEditPoints="1" noAdjustHandles="1" noChangeArrowheads="1" noChangeShapeType="1" noTextEdit="1"/>
              </p:cNvSpPr>
              <p:nvPr>
                <p:ph idx="1"/>
              </p:nvPr>
            </p:nvSpPr>
            <p:spPr>
              <a:blipFill>
                <a:blip r:embed="rId2"/>
                <a:stretch>
                  <a:fillRect l="-1107" r="-369"/>
                </a:stretch>
              </a:blipFill>
              <a:ln w="28575">
                <a:solidFill>
                  <a:srgbClr val="9999FF"/>
                </a:solidFill>
              </a:ln>
            </p:spPr>
            <p:txBody>
              <a:bodyPr/>
              <a:lstStyle/>
              <a:p>
                <a:r>
                  <a:rPr lang="zh-CN" altLang="en-US">
                    <a:noFill/>
                  </a:rPr>
                  <a:t> </a:t>
                </a:r>
              </a:p>
            </p:txBody>
          </p:sp>
        </mc:Fallback>
      </mc:AlternateContent>
    </p:spTree>
    <p:extLst>
      <p:ext uri="{BB962C8B-B14F-4D97-AF65-F5344CB8AC3E}">
        <p14:creationId xmlns:p14="http://schemas.microsoft.com/office/powerpoint/2010/main" val="3023889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926216142"/>
                  </p:ext>
                </p:extLst>
              </p:nvPr>
            </p:nvGraphicFramePr>
            <p:xfrm>
              <a:off x="3683732" y="260648"/>
              <a:ext cx="6776658" cy="6246332"/>
            </p:xfrm>
            <a:graphic>
              <a:graphicData uri="http://schemas.openxmlformats.org/drawingml/2006/table">
                <a:tbl>
                  <a:tblPr>
                    <a:tableStyleId>{ED083AE6-46FA-4A59-8FB0-9F97EB10719F}</a:tableStyleId>
                  </a:tblPr>
                  <a:tblGrid>
                    <a:gridCol w="1980220">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492182">
                      <a:extLst>
                        <a:ext uri="{9D8B030D-6E8A-4147-A177-3AD203B41FA5}">
                          <a16:colId xmlns:a16="http://schemas.microsoft.com/office/drawing/2014/main" val="1171527994"/>
                        </a:ext>
                      </a:extLst>
                    </a:gridCol>
                  </a:tblGrid>
                  <a:tr h="43204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296144">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𝑨𝑩</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1350140">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𝑪𝑫𝒆</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p>
                      </a:txBody>
                      <a:tcPr marL="68580" marR="68580" marT="0" marB="0" anchor="ctr" anchorCtr="1">
                        <a:solidFill>
                          <a:srgbClr val="FFFFCC"/>
                        </a:solidFill>
                      </a:tcPr>
                    </a:tc>
                    <a:extLst>
                      <a:ext uri="{0D108BD9-81ED-4DB2-BD59-A6C34878D82A}">
                        <a16:rowId xmlns:a16="http://schemas.microsoft.com/office/drawing/2014/main" val="3706531666"/>
                      </a:ext>
                    </a:extLst>
                  </a:tr>
                  <a:tr h="39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𝑨</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𝒂𝑪𝒂</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6000">
                    <a:tc>
                      <a:txBody>
                        <a:bodyPr/>
                        <a:lstStyle/>
                        <a:p>
                          <a:pPr marL="0" indent="0" eaLnBrk="1" hangingPunct="1">
                            <a:spcBef>
                              <a:spcPts val="0"/>
                            </a:spcBef>
                            <a:buNone/>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𝑨</m:t>
                                </m:r>
                                <m:r>
                                  <a:rPr lang="en-US" altLang="zh-CN" sz="2000" b="1" i="1" dirty="0">
                                    <a:latin typeface="Cambria Math" panose="02040503050406030204" pitchFamily="18" charset="0"/>
                                    <a:ea typeface="Cambria Math" panose="02040503050406030204" pitchFamily="18" charset="0"/>
                                  </a:rPr>
                                  <m:t>→</m:t>
                                </m:r>
                                <m:r>
                                  <a:rPr lang="el-GR" altLang="zh-CN" sz="2000" i="1" dirty="0">
                                    <a:latin typeface="Cambria Math" panose="02040503050406030204" pitchFamily="18" charset="0"/>
                                    <a:ea typeface="Cambria Math" panose="02040503050406030204" pitchFamily="18" charset="0"/>
                                  </a:rPr>
                                  <m:t>𝜺</m:t>
                                </m:r>
                              </m:oMath>
                            </m:oMathPara>
                          </a14:m>
                          <a:endParaRPr lang="en-US" altLang="zh-CN" sz="2000" b="1"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396000">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r h="396000">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526714408"/>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oMath>
                            </m:oMathPara>
                          </a14:m>
                          <a:endParaRPr lang="zh-CN" altLang="en-US" sz="2000" dirty="0"/>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76524468"/>
                      </a:ext>
                    </a:extLst>
                  </a:tr>
                  <a:tr h="39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zh-CN" altLang="en-US" sz="2000" dirty="0"/>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697518981"/>
                      </a:ext>
                    </a:extLst>
                  </a:tr>
                </a:tbl>
              </a:graphicData>
            </a:graphic>
          </p:graphicFrame>
        </mc:Choice>
        <mc:Fallback>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926216142"/>
                  </p:ext>
                </p:extLst>
              </p:nvPr>
            </p:nvGraphicFramePr>
            <p:xfrm>
              <a:off x="3683732" y="260648"/>
              <a:ext cx="6776658" cy="6246332"/>
            </p:xfrm>
            <a:graphic>
              <a:graphicData uri="http://schemas.openxmlformats.org/drawingml/2006/table">
                <a:tbl>
                  <a:tblPr>
                    <a:tableStyleId>{ED083AE6-46FA-4A59-8FB0-9F97EB10719F}</a:tableStyleId>
                  </a:tblPr>
                  <a:tblGrid>
                    <a:gridCol w="1980220">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492182">
                      <a:extLst>
                        <a:ext uri="{9D8B030D-6E8A-4147-A177-3AD203B41FA5}">
                          <a16:colId xmlns:a16="http://schemas.microsoft.com/office/drawing/2014/main" val="1171527994"/>
                        </a:ext>
                      </a:extLst>
                    </a:gridCol>
                  </a:tblGrid>
                  <a:tr h="43204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296144">
                    <a:tc>
                      <a:txBody>
                        <a:bodyPr/>
                        <a:lstStyle/>
                        <a:p>
                          <a:endParaRPr lang="zh-CN"/>
                        </a:p>
                      </a:txBody>
                      <a:tcPr marL="68580" marR="68580" marT="0" marB="0" anchor="ctr" anchorCtr="1">
                        <a:blipFill>
                          <a:blip r:embed="rId2"/>
                          <a:stretch>
                            <a:fillRect l="-308" t="-33803" r="-243077" b="-349296"/>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1350140">
                    <a:tc>
                      <a:txBody>
                        <a:bodyPr/>
                        <a:lstStyle/>
                        <a:p>
                          <a:endParaRPr lang="zh-CN"/>
                        </a:p>
                      </a:txBody>
                      <a:tcPr marL="68580" marR="68580" marT="0" marB="0" anchor="ctr" anchorCtr="1">
                        <a:blipFill>
                          <a:blip r:embed="rId2"/>
                          <a:stretch>
                            <a:fillRect l="-308" t="-128378" r="-243077" b="-235135"/>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p>
                      </a:txBody>
                      <a:tcPr marL="68580" marR="68580" marT="0" marB="0" anchor="ctr" anchorCtr="1">
                        <a:solidFill>
                          <a:srgbClr val="FFFFCC"/>
                        </a:solidFill>
                      </a:tcPr>
                    </a:tc>
                    <a:extLst>
                      <a:ext uri="{0D108BD9-81ED-4DB2-BD59-A6C34878D82A}">
                        <a16:rowId xmlns:a16="http://schemas.microsoft.com/office/drawing/2014/main" val="3706531666"/>
                      </a:ext>
                    </a:extLst>
                  </a:tr>
                  <a:tr h="396000">
                    <a:tc>
                      <a:txBody>
                        <a:bodyPr/>
                        <a:lstStyle/>
                        <a:p>
                          <a:endParaRPr lang="zh-CN"/>
                        </a:p>
                      </a:txBody>
                      <a:tcPr marL="68580" marR="68580" marT="0" marB="0" anchor="ctr" anchorCtr="1">
                        <a:blipFill>
                          <a:blip r:embed="rId2"/>
                          <a:stretch>
                            <a:fillRect l="-308" t="-780000" r="-243077" b="-703077"/>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6000">
                    <a:tc>
                      <a:txBody>
                        <a:bodyPr/>
                        <a:lstStyle/>
                        <a:p>
                          <a:endParaRPr lang="zh-CN"/>
                        </a:p>
                      </a:txBody>
                      <a:tcPr marL="68580" marR="68580" marT="0" marB="0" anchor="ctr" anchorCtr="1">
                        <a:blipFill>
                          <a:blip r:embed="rId2"/>
                          <a:stretch>
                            <a:fillRect l="-308" t="-880000" r="-243077" b="-603077"/>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396000">
                    <a:tc>
                      <a:txBody>
                        <a:bodyPr/>
                        <a:lstStyle/>
                        <a:p>
                          <a:endParaRPr lang="zh-CN"/>
                        </a:p>
                      </a:txBody>
                      <a:tcPr marL="68580" marR="68580" marT="0" marB="0" anchor="ctr" anchorCtr="1">
                        <a:blipFill>
                          <a:blip r:embed="rId2"/>
                          <a:stretch>
                            <a:fillRect l="-308" t="-980000" r="-243077" b="-503077"/>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396000">
                    <a:tc>
                      <a:txBody>
                        <a:bodyPr/>
                        <a:lstStyle/>
                        <a:p>
                          <a:endParaRPr lang="zh-CN"/>
                        </a:p>
                      </a:txBody>
                      <a:tcPr marL="68580" marR="68580" marT="0" marB="0" anchor="ctr" anchorCtr="1">
                        <a:blipFill>
                          <a:blip r:embed="rId2"/>
                          <a:stretch>
                            <a:fillRect l="-308" t="-1080000" r="-243077" b="-403077"/>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396000">
                    <a:tc>
                      <a:txBody>
                        <a:bodyPr/>
                        <a:lstStyle/>
                        <a:p>
                          <a:endParaRPr lang="zh-CN"/>
                        </a:p>
                      </a:txBody>
                      <a:tcPr marL="68580" marR="68580" marT="0" marB="0" anchor="ctr" anchorCtr="1">
                        <a:blipFill>
                          <a:blip r:embed="rId2"/>
                          <a:stretch>
                            <a:fillRect l="-308" t="-1180000" r="-243077" b="-303077"/>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r h="396000">
                    <a:tc>
                      <a:txBody>
                        <a:bodyPr/>
                        <a:lstStyle/>
                        <a:p>
                          <a:endParaRPr lang="zh-CN"/>
                        </a:p>
                      </a:txBody>
                      <a:tcPr marL="68580" marR="68580" marT="0" marB="0" anchor="ctr" anchorCtr="1">
                        <a:blipFill>
                          <a:blip r:embed="rId2"/>
                          <a:stretch>
                            <a:fillRect l="-308" t="-1280000" r="-243077" b="-203077"/>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526714408"/>
                      </a:ext>
                    </a:extLst>
                  </a:tr>
                  <a:tr h="396000">
                    <a:tc>
                      <a:txBody>
                        <a:bodyPr/>
                        <a:lstStyle/>
                        <a:p>
                          <a:endParaRPr lang="zh-CN"/>
                        </a:p>
                      </a:txBody>
                      <a:tcPr marL="68580" marR="68580" marT="0" marB="0" anchor="ctr" anchorCtr="1">
                        <a:blipFill>
                          <a:blip r:embed="rId2"/>
                          <a:stretch>
                            <a:fillRect l="-308" t="-1380000" r="-243077" b="-103077"/>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76524468"/>
                      </a:ext>
                    </a:extLst>
                  </a:tr>
                  <a:tr h="396000">
                    <a:tc>
                      <a:txBody>
                        <a:bodyPr/>
                        <a:lstStyle/>
                        <a:p>
                          <a:endParaRPr lang="zh-CN"/>
                        </a:p>
                      </a:txBody>
                      <a:tcPr marL="68580" marR="68580" marT="0" marB="0" anchor="ctr" anchorCtr="1">
                        <a:blipFill>
                          <a:blip r:embed="rId2"/>
                          <a:stretch>
                            <a:fillRect l="-308" t="-1480000" r="-243077" b="-3077"/>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697518981"/>
                      </a:ext>
                    </a:extLst>
                  </a:tr>
                </a:tbl>
              </a:graphicData>
            </a:graphic>
          </p:graphicFrame>
        </mc:Fallback>
      </mc:AlternateContent>
      <p:graphicFrame>
        <p:nvGraphicFramePr>
          <p:cNvPr id="7" name="表格 6">
            <a:extLst>
              <a:ext uri="{FF2B5EF4-FFF2-40B4-BE49-F238E27FC236}">
                <a16:creationId xmlns:a16="http://schemas.microsoft.com/office/drawing/2014/main" id="{CA2A3467-4E2A-4E1D-8E4F-B993FC118C9B}"/>
              </a:ext>
            </a:extLst>
          </p:cNvPr>
          <p:cNvGraphicFramePr>
            <a:graphicFrameLocks noGrp="1"/>
          </p:cNvGraphicFramePr>
          <p:nvPr>
            <p:extLst>
              <p:ext uri="{D42A27DB-BD31-4B8C-83A1-F6EECF244321}">
                <p14:modId xmlns:p14="http://schemas.microsoft.com/office/powerpoint/2010/main" val="761921488"/>
              </p:ext>
            </p:extLst>
          </p:nvPr>
        </p:nvGraphicFramePr>
        <p:xfrm>
          <a:off x="1731610" y="2764116"/>
          <a:ext cx="1844110" cy="2194560"/>
        </p:xfrm>
        <a:graphic>
          <a:graphicData uri="http://schemas.openxmlformats.org/drawingml/2006/table">
            <a:tbl>
              <a:tblPr firstRow="1" bandRow="1">
                <a:tableStyleId>{5940675A-B579-460E-94D1-54222C63F5DA}</a:tableStyleId>
              </a:tblPr>
              <a:tblGrid>
                <a:gridCol w="537636">
                  <a:extLst>
                    <a:ext uri="{9D8B030D-6E8A-4147-A177-3AD203B41FA5}">
                      <a16:colId xmlns:a16="http://schemas.microsoft.com/office/drawing/2014/main" val="3186338400"/>
                    </a:ext>
                  </a:extLst>
                </a:gridCol>
                <a:gridCol w="1306474">
                  <a:extLst>
                    <a:ext uri="{9D8B030D-6E8A-4147-A177-3AD203B41FA5}">
                      <a16:colId xmlns:a16="http://schemas.microsoft.com/office/drawing/2014/main" val="46470136"/>
                    </a:ext>
                  </a:extLst>
                </a:gridCol>
              </a:tblGrid>
              <a:tr h="33603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336037">
                <a:tc>
                  <a:txBody>
                    <a:bodyPr/>
                    <a:lstStyle/>
                    <a:p>
                      <a:r>
                        <a:rPr lang="en-US" altLang="zh-CN" i="1" dirty="0"/>
                        <a:t>S</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l-GR" altLang="zh-CN" sz="1800" b="0" kern="100" dirty="0">
                          <a:effectLst/>
                          <a:latin typeface="Arial" panose="020B0604020202020204" pitchFamily="34" charset="0"/>
                          <a:cs typeface="Arial" panose="020B0604020202020204" pitchFamily="34" charset="0"/>
                        </a:rPr>
                        <a:t>ε</a:t>
                      </a:r>
                      <a:r>
                        <a:rPr lang="en-US" altLang="zh-CN" sz="1800" b="0" kern="100" dirty="0">
                          <a:effectLst/>
                          <a:latin typeface="Arial" panose="020B0604020202020204" pitchFamily="34" charset="0"/>
                          <a:cs typeface="Arial" panose="020B0604020202020204" pitchFamily="34" charset="0"/>
                        </a:rPr>
                        <a:t>,</a:t>
                      </a:r>
                      <a:r>
                        <a:rPr lang="en-US" altLang="zh-CN" i="0" dirty="0" err="1"/>
                        <a:t>a,b,c,d,e</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336037">
                <a:tc>
                  <a:txBody>
                    <a:bodyPr/>
                    <a:lstStyle/>
                    <a:p>
                      <a:r>
                        <a:rPr lang="en-US" altLang="zh-CN" i="1" dirty="0"/>
                        <a:t>A</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kern="100" dirty="0">
                          <a:effectLst/>
                          <a:latin typeface="Arial" panose="020B0604020202020204" pitchFamily="34" charset="0"/>
                          <a:cs typeface="Arial" panose="020B0604020202020204" pitchFamily="34" charset="0"/>
                        </a:rPr>
                        <a:t>a, </a:t>
                      </a:r>
                      <a:r>
                        <a:rPr lang="el-GR" altLang="zh-CN" sz="1800" b="0" kern="100" dirty="0">
                          <a:effectLst/>
                          <a:latin typeface="Arial" panose="020B0604020202020204" pitchFamily="34" charset="0"/>
                          <a:cs typeface="Arial" panose="020B0604020202020204" pitchFamily="34" charset="0"/>
                        </a:rPr>
                        <a:t>ε</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336037">
                <a:tc>
                  <a:txBody>
                    <a:bodyPr/>
                    <a:lstStyle/>
                    <a:p>
                      <a:r>
                        <a:rPr lang="en-US" altLang="zh-CN" i="1" dirty="0"/>
                        <a:t>B</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b,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336037">
                <a:tc>
                  <a:txBody>
                    <a:bodyPr/>
                    <a:lstStyle/>
                    <a:p>
                      <a:r>
                        <a:rPr lang="en-US" altLang="zh-CN" i="1" dirty="0"/>
                        <a:t>C</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c,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922998"/>
                  </a:ext>
                </a:extLst>
              </a:tr>
              <a:tr h="336037">
                <a:tc>
                  <a:txBody>
                    <a:bodyPr/>
                    <a:lstStyle/>
                    <a:p>
                      <a:r>
                        <a:rPr lang="en-US" altLang="zh-CN" i="1" dirty="0"/>
                        <a:t>D</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1317552"/>
                  </a:ext>
                </a:extLst>
              </a:tr>
            </a:tbl>
          </a:graphicData>
        </a:graphic>
      </p:graphicFrame>
      <mc:AlternateContent xmlns:mc="http://schemas.openxmlformats.org/markup-compatibility/2006">
        <mc:Choice xmlns:a14="http://schemas.microsoft.com/office/drawing/2010/main" Requires="a14">
          <p:sp>
            <p:nvSpPr>
              <p:cNvPr id="17" name="Rectangle 3">
                <a:extLst>
                  <a:ext uri="{FF2B5EF4-FFF2-40B4-BE49-F238E27FC236}">
                    <a16:creationId xmlns:a16="http://schemas.microsoft.com/office/drawing/2014/main" id="{6961B319-D472-4880-AF72-97FE54E52E5C}"/>
                  </a:ext>
                </a:extLst>
              </p:cNvPr>
              <p:cNvSpPr txBox="1">
                <a:spLocks noChangeArrowheads="1"/>
              </p:cNvSpPr>
              <p:nvPr/>
            </p:nvSpPr>
            <p:spPr bwMode="auto">
              <a:xfrm>
                <a:off x="1731610" y="443856"/>
                <a:ext cx="1844110" cy="19120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𝑨𝑩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𝑪𝑫𝒆</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𝑨</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𝒂𝑪𝒂</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zh-CN" altLang="en-US" sz="2000" dirty="0"/>
              </a:p>
              <a:p>
                <a:pPr marL="0" indent="0" eaLnBrk="1" hangingPunct="1">
                  <a:buNone/>
                </a:pPr>
                <a:endParaRPr lang="en-US" altLang="zh-CN" sz="2000" kern="0" dirty="0"/>
              </a:p>
            </p:txBody>
          </p:sp>
        </mc:Choice>
        <mc:Fallback>
          <p:sp>
            <p:nvSpPr>
              <p:cNvPr id="17" name="Rectangle 3">
                <a:extLst>
                  <a:ext uri="{FF2B5EF4-FFF2-40B4-BE49-F238E27FC236}">
                    <a16:creationId xmlns:a16="http://schemas.microsoft.com/office/drawing/2014/main" id="{6961B319-D472-4880-AF72-97FE54E52E5C}"/>
                  </a:ext>
                </a:extLst>
              </p:cNvPr>
              <p:cNvSpPr txBox="1">
                <a:spLocks noRot="1" noChangeAspect="1" noMove="1" noResize="1" noEditPoints="1" noAdjustHandles="1" noChangeArrowheads="1" noChangeShapeType="1" noTextEdit="1"/>
              </p:cNvSpPr>
              <p:nvPr/>
            </p:nvSpPr>
            <p:spPr bwMode="auto">
              <a:xfrm>
                <a:off x="1731610" y="443856"/>
                <a:ext cx="1844110" cy="1912080"/>
              </a:xfrm>
              <a:prstGeom prst="rect">
                <a:avLst/>
              </a:prstGeom>
              <a:blipFill>
                <a:blip r:embed="rId3"/>
                <a:stretch>
                  <a:fillRect/>
                </a:stretch>
              </a:blipFill>
              <a:ln w="28575">
                <a:solidFill>
                  <a:srgbClr val="9999FF"/>
                </a:solidFill>
                <a:miter lim="800000"/>
                <a:headEnd/>
                <a:tailEnd/>
              </a:ln>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1219AECE-8DD4-4407-997A-AFF6DD5FDD22}"/>
              </a:ext>
            </a:extLst>
          </p:cNvPr>
          <p:cNvSpPr/>
          <p:nvPr/>
        </p:nvSpPr>
        <p:spPr bwMode="auto">
          <a:xfrm>
            <a:off x="6168008" y="712380"/>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ft(S)&lt;=ft(A)</a:t>
            </a:r>
            <a:endParaRPr lang="zh-CN" altLang="zh-CN" sz="2000" b="1" kern="100" dirty="0"/>
          </a:p>
        </p:txBody>
      </p:sp>
      <p:sp>
        <p:nvSpPr>
          <p:cNvPr id="20" name="矩形 19">
            <a:extLst>
              <a:ext uri="{FF2B5EF4-FFF2-40B4-BE49-F238E27FC236}">
                <a16:creationId xmlns:a16="http://schemas.microsoft.com/office/drawing/2014/main" id="{BA7B07C3-D4ED-4A0E-9DDA-6C3F0894985F}"/>
              </a:ext>
            </a:extLst>
          </p:cNvPr>
          <p:cNvSpPr/>
          <p:nvPr/>
        </p:nvSpPr>
        <p:spPr bwMode="auto">
          <a:xfrm>
            <a:off x="6159867" y="1134586"/>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ft(S)&lt;=ft(B)</a:t>
            </a:r>
            <a:endParaRPr lang="zh-CN" altLang="zh-CN" sz="2000" b="1" kern="100" dirty="0"/>
          </a:p>
        </p:txBody>
      </p:sp>
      <p:sp>
        <p:nvSpPr>
          <p:cNvPr id="21" name="矩形 20">
            <a:extLst>
              <a:ext uri="{FF2B5EF4-FFF2-40B4-BE49-F238E27FC236}">
                <a16:creationId xmlns:a16="http://schemas.microsoft.com/office/drawing/2014/main" id="{2A7ABDB3-341E-44A5-9EA6-B276C0A4671D}"/>
              </a:ext>
            </a:extLst>
          </p:cNvPr>
          <p:cNvSpPr/>
          <p:nvPr/>
        </p:nvSpPr>
        <p:spPr bwMode="auto">
          <a:xfrm>
            <a:off x="6168008" y="1998682"/>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ft(S)&lt;=ft(C)</a:t>
            </a:r>
            <a:endParaRPr lang="zh-CN" altLang="zh-CN" sz="2000" b="1" kern="100" dirty="0"/>
          </a:p>
        </p:txBody>
      </p:sp>
      <p:sp>
        <p:nvSpPr>
          <p:cNvPr id="22" name="矩形 21">
            <a:extLst>
              <a:ext uri="{FF2B5EF4-FFF2-40B4-BE49-F238E27FC236}">
                <a16:creationId xmlns:a16="http://schemas.microsoft.com/office/drawing/2014/main" id="{2D752FCD-4B9E-4043-8361-075321380095}"/>
              </a:ext>
            </a:extLst>
          </p:cNvPr>
          <p:cNvSpPr/>
          <p:nvPr/>
        </p:nvSpPr>
        <p:spPr bwMode="auto">
          <a:xfrm>
            <a:off x="6159867" y="2420888"/>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ft(S)&lt;=ft(D)</a:t>
            </a:r>
            <a:endParaRPr lang="zh-CN" altLang="zh-CN" sz="2000" b="1" kern="100" dirty="0"/>
          </a:p>
        </p:txBody>
      </p:sp>
      <p:sp>
        <p:nvSpPr>
          <p:cNvPr id="23" name="矩形 22">
            <a:extLst>
              <a:ext uri="{FF2B5EF4-FFF2-40B4-BE49-F238E27FC236}">
                <a16:creationId xmlns:a16="http://schemas.microsoft.com/office/drawing/2014/main" id="{6AFF7E2C-4A6B-4696-A554-4ED720DDC8D9}"/>
              </a:ext>
            </a:extLst>
          </p:cNvPr>
          <p:cNvSpPr/>
          <p:nvPr/>
        </p:nvSpPr>
        <p:spPr bwMode="auto">
          <a:xfrm>
            <a:off x="6168008" y="3284984"/>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ft(A)={a}</a:t>
            </a:r>
            <a:endParaRPr lang="zh-CN" altLang="zh-CN" sz="2000" b="1" kern="100" dirty="0"/>
          </a:p>
        </p:txBody>
      </p:sp>
      <p:sp>
        <p:nvSpPr>
          <p:cNvPr id="24" name="矩形 23">
            <a:extLst>
              <a:ext uri="{FF2B5EF4-FFF2-40B4-BE49-F238E27FC236}">
                <a16:creationId xmlns:a16="http://schemas.microsoft.com/office/drawing/2014/main" id="{191E07B1-93CF-44F5-9618-420E84A0DEF3}"/>
              </a:ext>
            </a:extLst>
          </p:cNvPr>
          <p:cNvSpPr/>
          <p:nvPr/>
        </p:nvSpPr>
        <p:spPr bwMode="auto">
          <a:xfrm>
            <a:off x="6156176" y="3707190"/>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ft(A)={a, </a:t>
            </a:r>
            <a:r>
              <a:rPr lang="el-GR" altLang="zh-CN" sz="2000" b="1" kern="100" dirty="0"/>
              <a:t>ε</a:t>
            </a:r>
            <a:r>
              <a:rPr lang="en-US" altLang="zh-CN" sz="2000" b="1" kern="100" dirty="0"/>
              <a:t>}</a:t>
            </a:r>
            <a:endParaRPr lang="zh-CN" altLang="zh-CN" sz="2000" b="1" kern="100" dirty="0"/>
          </a:p>
        </p:txBody>
      </p:sp>
      <p:sp>
        <p:nvSpPr>
          <p:cNvPr id="25" name="矩形 24">
            <a:extLst>
              <a:ext uri="{FF2B5EF4-FFF2-40B4-BE49-F238E27FC236}">
                <a16:creationId xmlns:a16="http://schemas.microsoft.com/office/drawing/2014/main" id="{A49A9024-6165-4B68-B49A-1E8DF694A42F}"/>
              </a:ext>
            </a:extLst>
          </p:cNvPr>
          <p:cNvSpPr/>
          <p:nvPr/>
        </p:nvSpPr>
        <p:spPr bwMode="auto">
          <a:xfrm>
            <a:off x="6156176" y="4103758"/>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ft(B)={b}</a:t>
            </a:r>
            <a:endParaRPr lang="zh-CN" altLang="zh-CN" sz="2000" b="1" kern="100" dirty="0"/>
          </a:p>
        </p:txBody>
      </p:sp>
      <p:sp>
        <p:nvSpPr>
          <p:cNvPr id="26" name="矩形 25">
            <a:extLst>
              <a:ext uri="{FF2B5EF4-FFF2-40B4-BE49-F238E27FC236}">
                <a16:creationId xmlns:a16="http://schemas.microsoft.com/office/drawing/2014/main" id="{7A5BE445-E928-4CB3-99AA-C947C7FF32BA}"/>
              </a:ext>
            </a:extLst>
          </p:cNvPr>
          <p:cNvSpPr/>
          <p:nvPr/>
        </p:nvSpPr>
        <p:spPr bwMode="auto">
          <a:xfrm>
            <a:off x="6168008" y="4500326"/>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ft(B)={b, </a:t>
            </a:r>
            <a:r>
              <a:rPr lang="el-GR" altLang="zh-CN" sz="2000" b="1" kern="100" dirty="0"/>
              <a:t>ε</a:t>
            </a:r>
            <a:r>
              <a:rPr lang="en-US" altLang="zh-CN" sz="2000" b="1" kern="100" dirty="0"/>
              <a:t>}</a:t>
            </a:r>
            <a:endParaRPr lang="zh-CN" altLang="zh-CN" sz="2000" b="1" kern="100" dirty="0"/>
          </a:p>
        </p:txBody>
      </p:sp>
      <p:sp>
        <p:nvSpPr>
          <p:cNvPr id="27" name="矩形 26">
            <a:extLst>
              <a:ext uri="{FF2B5EF4-FFF2-40B4-BE49-F238E27FC236}">
                <a16:creationId xmlns:a16="http://schemas.microsoft.com/office/drawing/2014/main" id="{9ECBC1EB-AFBF-4D96-9871-3A01F0BB301C}"/>
              </a:ext>
            </a:extLst>
          </p:cNvPr>
          <p:cNvSpPr/>
          <p:nvPr/>
        </p:nvSpPr>
        <p:spPr bwMode="auto">
          <a:xfrm>
            <a:off x="6168008" y="4876970"/>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ft(C)={c}</a:t>
            </a:r>
            <a:endParaRPr lang="zh-CN" altLang="zh-CN" sz="2000" b="1" kern="100" dirty="0"/>
          </a:p>
        </p:txBody>
      </p:sp>
      <p:sp>
        <p:nvSpPr>
          <p:cNvPr id="28" name="矩形 27">
            <a:extLst>
              <a:ext uri="{FF2B5EF4-FFF2-40B4-BE49-F238E27FC236}">
                <a16:creationId xmlns:a16="http://schemas.microsoft.com/office/drawing/2014/main" id="{C8911C23-6CBE-4CA8-BB6D-C314B900C81F}"/>
              </a:ext>
            </a:extLst>
          </p:cNvPr>
          <p:cNvSpPr/>
          <p:nvPr/>
        </p:nvSpPr>
        <p:spPr bwMode="auto">
          <a:xfrm>
            <a:off x="6168008" y="5299345"/>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ft(C)={c, </a:t>
            </a:r>
            <a:r>
              <a:rPr lang="el-GR" altLang="zh-CN" sz="2000" b="1" kern="100" dirty="0"/>
              <a:t>ε</a:t>
            </a:r>
            <a:r>
              <a:rPr lang="en-US" altLang="zh-CN" sz="2000" b="1" kern="100" dirty="0"/>
              <a:t>}</a:t>
            </a:r>
            <a:endParaRPr lang="zh-CN" altLang="zh-CN" sz="2000" b="1" kern="100" dirty="0"/>
          </a:p>
        </p:txBody>
      </p:sp>
      <p:sp>
        <p:nvSpPr>
          <p:cNvPr id="29" name="矩形 28">
            <a:extLst>
              <a:ext uri="{FF2B5EF4-FFF2-40B4-BE49-F238E27FC236}">
                <a16:creationId xmlns:a16="http://schemas.microsoft.com/office/drawing/2014/main" id="{31F12A08-86D9-4A69-98E4-D361ECD23081}"/>
              </a:ext>
            </a:extLst>
          </p:cNvPr>
          <p:cNvSpPr/>
          <p:nvPr/>
        </p:nvSpPr>
        <p:spPr bwMode="auto">
          <a:xfrm>
            <a:off x="6173749" y="5659385"/>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ft(D)={d}</a:t>
            </a:r>
            <a:endParaRPr lang="zh-CN" altLang="zh-CN" sz="2000" b="1" kern="100" dirty="0"/>
          </a:p>
        </p:txBody>
      </p:sp>
      <p:sp>
        <p:nvSpPr>
          <p:cNvPr id="30" name="矩形 29">
            <a:extLst>
              <a:ext uri="{FF2B5EF4-FFF2-40B4-BE49-F238E27FC236}">
                <a16:creationId xmlns:a16="http://schemas.microsoft.com/office/drawing/2014/main" id="{2012E5F7-8CEE-449D-B184-C8D18C068E75}"/>
              </a:ext>
            </a:extLst>
          </p:cNvPr>
          <p:cNvSpPr/>
          <p:nvPr/>
        </p:nvSpPr>
        <p:spPr bwMode="auto">
          <a:xfrm>
            <a:off x="6173749" y="6081760"/>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ft(D)={d, </a:t>
            </a:r>
            <a:r>
              <a:rPr lang="el-GR" altLang="zh-CN" sz="2000" b="1" kern="100" dirty="0"/>
              <a:t>ε</a:t>
            </a:r>
            <a:r>
              <a:rPr lang="en-US" altLang="zh-CN" sz="2000" b="1" kern="100" dirty="0"/>
              <a:t>}</a:t>
            </a:r>
            <a:endParaRPr lang="zh-CN" altLang="zh-CN" sz="2000" b="1" kern="100" dirty="0"/>
          </a:p>
        </p:txBody>
      </p:sp>
      <p:sp>
        <p:nvSpPr>
          <p:cNvPr id="31" name="矩形 30">
            <a:extLst>
              <a:ext uri="{FF2B5EF4-FFF2-40B4-BE49-F238E27FC236}">
                <a16:creationId xmlns:a16="http://schemas.microsoft.com/office/drawing/2014/main" id="{A62AE705-C168-471D-90C0-7153184CBAC2}"/>
              </a:ext>
            </a:extLst>
          </p:cNvPr>
          <p:cNvSpPr/>
          <p:nvPr/>
        </p:nvSpPr>
        <p:spPr bwMode="auto">
          <a:xfrm>
            <a:off x="6158302" y="2852936"/>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a:t>
            </a:r>
            <a:r>
              <a:rPr lang="el-GR" altLang="zh-CN" sz="2000" b="1" kern="100" dirty="0"/>
              <a:t>ε </a:t>
            </a:r>
            <a:r>
              <a:rPr lang="en-US" altLang="zh-CN" sz="2000" b="1" kern="100" dirty="0"/>
              <a:t>, e}</a:t>
            </a:r>
            <a:endParaRPr lang="zh-CN" altLang="zh-CN" sz="2000" b="1" kern="100" dirty="0"/>
          </a:p>
        </p:txBody>
      </p:sp>
      <p:sp>
        <p:nvSpPr>
          <p:cNvPr id="32" name="矩形 31">
            <a:extLst>
              <a:ext uri="{FF2B5EF4-FFF2-40B4-BE49-F238E27FC236}">
                <a16:creationId xmlns:a16="http://schemas.microsoft.com/office/drawing/2014/main" id="{FCA53D02-0C17-4EB5-901C-09183587E581}"/>
              </a:ext>
            </a:extLst>
          </p:cNvPr>
          <p:cNvSpPr/>
          <p:nvPr/>
        </p:nvSpPr>
        <p:spPr bwMode="auto">
          <a:xfrm>
            <a:off x="6168008" y="1560359"/>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a:t>ft(S)={</a:t>
            </a:r>
            <a:r>
              <a:rPr lang="el-GR" altLang="zh-CN" sz="2000" b="1" kern="100" dirty="0"/>
              <a:t>ε</a:t>
            </a:r>
            <a:r>
              <a:rPr lang="en-US" altLang="zh-CN" sz="2000" b="1" kern="100" dirty="0"/>
              <a:t>}</a:t>
            </a:r>
            <a:endParaRPr lang="zh-CN" altLang="zh-CN" sz="2000" b="1" kern="100" dirty="0"/>
          </a:p>
        </p:txBody>
      </p:sp>
      <p:sp>
        <p:nvSpPr>
          <p:cNvPr id="33" name="矩形 32">
            <a:extLst>
              <a:ext uri="{FF2B5EF4-FFF2-40B4-BE49-F238E27FC236}">
                <a16:creationId xmlns:a16="http://schemas.microsoft.com/office/drawing/2014/main" id="{930B7338-1E18-4F51-A694-C772AB6C8098}"/>
              </a:ext>
            </a:extLst>
          </p:cNvPr>
          <p:cNvSpPr/>
          <p:nvPr/>
        </p:nvSpPr>
        <p:spPr bwMode="auto">
          <a:xfrm>
            <a:off x="8040216" y="2492273"/>
            <a:ext cx="237626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sz="2000" b="1" kern="100" dirty="0"/>
              <a:t>ft(S)={</a:t>
            </a:r>
            <a:r>
              <a:rPr lang="el-GR" altLang="zh-CN" sz="2000" b="1" kern="100" dirty="0"/>
              <a:t>ε</a:t>
            </a:r>
            <a:r>
              <a:rPr lang="en-US" altLang="zh-CN" sz="2000" b="1" kern="100" dirty="0"/>
              <a:t>,</a:t>
            </a:r>
            <a:r>
              <a:rPr lang="en-US" altLang="zh-CN" sz="2000" b="1" kern="100" dirty="0" err="1"/>
              <a:t>a,b,c,d,e</a:t>
            </a:r>
            <a:r>
              <a:rPr lang="en-US" altLang="zh-CN" sz="2000" b="1" kern="100" dirty="0"/>
              <a:t>}</a:t>
            </a:r>
            <a:endParaRPr lang="zh-CN" altLang="zh-CN" sz="2000" b="1" kern="100" dirty="0"/>
          </a:p>
        </p:txBody>
      </p:sp>
    </p:spTree>
    <p:extLst>
      <p:ext uri="{BB962C8B-B14F-4D97-AF65-F5344CB8AC3E}">
        <p14:creationId xmlns:p14="http://schemas.microsoft.com/office/powerpoint/2010/main" val="34187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anim calcmode="lin" valueType="num">
                                      <p:cBhvr>
                                        <p:cTn id="71" dur="1000" fill="hold"/>
                                        <p:tgtEl>
                                          <p:spTgt spid="26"/>
                                        </p:tgtEl>
                                        <p:attrNameLst>
                                          <p:attrName>ppt_x</p:attrName>
                                        </p:attrNameLst>
                                      </p:cBhvr>
                                      <p:tavLst>
                                        <p:tav tm="0">
                                          <p:val>
                                            <p:strVal val="#ppt_x"/>
                                          </p:val>
                                        </p:tav>
                                        <p:tav tm="100000">
                                          <p:val>
                                            <p:strVal val="#ppt_x"/>
                                          </p:val>
                                        </p:tav>
                                      </p:tavLst>
                                    </p:anim>
                                    <p:anim calcmode="lin" valueType="num">
                                      <p:cBhvr>
                                        <p:cTn id="7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anim calcmode="lin" valueType="num">
                                      <p:cBhvr>
                                        <p:cTn id="78" dur="1000" fill="hold"/>
                                        <p:tgtEl>
                                          <p:spTgt spid="27"/>
                                        </p:tgtEl>
                                        <p:attrNameLst>
                                          <p:attrName>ppt_x</p:attrName>
                                        </p:attrNameLst>
                                      </p:cBhvr>
                                      <p:tavLst>
                                        <p:tav tm="0">
                                          <p:val>
                                            <p:strVal val="#ppt_x"/>
                                          </p:val>
                                        </p:tav>
                                        <p:tav tm="100000">
                                          <p:val>
                                            <p:strVal val="#ppt_x"/>
                                          </p:val>
                                        </p:tav>
                                      </p:tavLst>
                                    </p:anim>
                                    <p:anim calcmode="lin" valueType="num">
                                      <p:cBhvr>
                                        <p:cTn id="7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1000"/>
                                        <p:tgtEl>
                                          <p:spTgt spid="30"/>
                                        </p:tgtEl>
                                      </p:cBhvr>
                                    </p:animEffect>
                                    <p:anim calcmode="lin" valueType="num">
                                      <p:cBhvr>
                                        <p:cTn id="99" dur="1000" fill="hold"/>
                                        <p:tgtEl>
                                          <p:spTgt spid="30"/>
                                        </p:tgtEl>
                                        <p:attrNameLst>
                                          <p:attrName>ppt_x</p:attrName>
                                        </p:attrNameLst>
                                      </p:cBhvr>
                                      <p:tavLst>
                                        <p:tav tm="0">
                                          <p:val>
                                            <p:strVal val="#ppt_x"/>
                                          </p:val>
                                        </p:tav>
                                        <p:tav tm="100000">
                                          <p:val>
                                            <p:strVal val="#ppt_x"/>
                                          </p:val>
                                        </p:tav>
                                      </p:tavLst>
                                    </p:anim>
                                    <p:anim calcmode="lin" valueType="num">
                                      <p:cBhvr>
                                        <p:cTn id="10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1000"/>
                                        <p:tgtEl>
                                          <p:spTgt spid="33"/>
                                        </p:tgtEl>
                                      </p:cBhvr>
                                    </p:animEffect>
                                    <p:anim calcmode="lin" valueType="num">
                                      <p:cBhvr>
                                        <p:cTn id="106" dur="1000" fill="hold"/>
                                        <p:tgtEl>
                                          <p:spTgt spid="33"/>
                                        </p:tgtEl>
                                        <p:attrNameLst>
                                          <p:attrName>ppt_x</p:attrName>
                                        </p:attrNameLst>
                                      </p:cBhvr>
                                      <p:tavLst>
                                        <p:tav tm="0">
                                          <p:val>
                                            <p:strVal val="#ppt_x"/>
                                          </p:val>
                                        </p:tav>
                                        <p:tav tm="100000">
                                          <p:val>
                                            <p:strVal val="#ppt_x"/>
                                          </p:val>
                                        </p:tav>
                                      </p:tavLst>
                                    </p:anim>
                                    <p:anim calcmode="lin" valueType="num">
                                      <p:cBhvr>
                                        <p:cTn id="10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fade">
                                      <p:cBhvr>
                                        <p:cTn id="112" dur="1000"/>
                                        <p:tgtEl>
                                          <p:spTgt spid="7"/>
                                        </p:tgtEl>
                                      </p:cBhvr>
                                    </p:animEffect>
                                    <p:anim calcmode="lin" valueType="num">
                                      <p:cBhvr>
                                        <p:cTn id="113" dur="1000" fill="hold"/>
                                        <p:tgtEl>
                                          <p:spTgt spid="7"/>
                                        </p:tgtEl>
                                        <p:attrNameLst>
                                          <p:attrName>ppt_x</p:attrName>
                                        </p:attrNameLst>
                                      </p:cBhvr>
                                      <p:tavLst>
                                        <p:tav tm="0">
                                          <p:val>
                                            <p:strVal val="#ppt_x"/>
                                          </p:val>
                                        </p:tav>
                                        <p:tav tm="100000">
                                          <p:val>
                                            <p:strVal val="#ppt_x"/>
                                          </p:val>
                                        </p:tav>
                                      </p:tavLst>
                                    </p:anim>
                                    <p:anim calcmode="lin" valueType="num">
                                      <p:cBhvr>
                                        <p:cTn id="1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467659214"/>
                  </p:ext>
                </p:extLst>
              </p:nvPr>
            </p:nvGraphicFramePr>
            <p:xfrm>
              <a:off x="2783632" y="2498978"/>
              <a:ext cx="6776658" cy="3888344"/>
            </p:xfrm>
            <a:graphic>
              <a:graphicData uri="http://schemas.openxmlformats.org/drawingml/2006/table">
                <a:tbl>
                  <a:tblPr>
                    <a:tableStyleId>{ED083AE6-46FA-4A59-8FB0-9F97EB10719F}</a:tableStyleId>
                  </a:tblPr>
                  <a:tblGrid>
                    <a:gridCol w="1980220">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492182">
                      <a:extLst>
                        <a:ext uri="{9D8B030D-6E8A-4147-A177-3AD203B41FA5}">
                          <a16:colId xmlns:a16="http://schemas.microsoft.com/office/drawing/2014/main" val="1171527994"/>
                        </a:ext>
                      </a:extLst>
                    </a:gridCol>
                  </a:tblGrid>
                  <a:tr h="43204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728192">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𝑨𝑩</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936104">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𝑪𝑫𝒆</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p>
                      </a:txBody>
                      <a:tcPr marL="68580" marR="68580" marT="0" marB="0" anchor="ctr" anchorCtr="1">
                        <a:solidFill>
                          <a:srgbClr val="FFFFCC"/>
                        </a:solidFill>
                      </a:tcPr>
                    </a:tc>
                    <a:extLst>
                      <a:ext uri="{0D108BD9-81ED-4DB2-BD59-A6C34878D82A}">
                        <a16:rowId xmlns:a16="http://schemas.microsoft.com/office/drawing/2014/main" val="3706531666"/>
                      </a:ext>
                    </a:extLst>
                  </a:tr>
                  <a:tr h="39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𝑨</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𝒂𝑪𝒂</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6000">
                    <a:tc>
                      <a:txBody>
                        <a:bodyPr/>
                        <a:lstStyle/>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oMath>
                            </m:oMathPara>
                          </a14:m>
                          <a:endParaRPr lang="en-US" altLang="zh-CN" sz="2000" dirty="0">
                            <a:ea typeface="Cambria Math" panose="02040503050406030204" pitchFamily="18"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bl>
              </a:graphicData>
            </a:graphic>
          </p:graphicFrame>
        </mc:Choice>
        <mc:Fallback>
          <p:graphicFrame>
            <p:nvGraphicFramePr>
              <p:cNvPr id="6" name="内容占位符 3">
                <a:extLst>
                  <a:ext uri="{FF2B5EF4-FFF2-40B4-BE49-F238E27FC236}">
                    <a16:creationId xmlns:a16="http://schemas.microsoft.com/office/drawing/2014/main" id="{AFBE0D37-C892-46BB-BCAC-C29E62E594CA}"/>
                  </a:ext>
                </a:extLst>
              </p:cNvPr>
              <p:cNvGraphicFramePr>
                <a:graphicFrameLocks/>
              </p:cNvGraphicFramePr>
              <p:nvPr>
                <p:extLst>
                  <p:ext uri="{D42A27DB-BD31-4B8C-83A1-F6EECF244321}">
                    <p14:modId xmlns:p14="http://schemas.microsoft.com/office/powerpoint/2010/main" val="3467659214"/>
                  </p:ext>
                </p:extLst>
              </p:nvPr>
            </p:nvGraphicFramePr>
            <p:xfrm>
              <a:off x="2783632" y="2498978"/>
              <a:ext cx="6776658" cy="3888344"/>
            </p:xfrm>
            <a:graphic>
              <a:graphicData uri="http://schemas.openxmlformats.org/drawingml/2006/table">
                <a:tbl>
                  <a:tblPr>
                    <a:tableStyleId>{ED083AE6-46FA-4A59-8FB0-9F97EB10719F}</a:tableStyleId>
                  </a:tblPr>
                  <a:tblGrid>
                    <a:gridCol w="1980220">
                      <a:extLst>
                        <a:ext uri="{9D8B030D-6E8A-4147-A177-3AD203B41FA5}">
                          <a16:colId xmlns:a16="http://schemas.microsoft.com/office/drawing/2014/main" val="23919380"/>
                        </a:ext>
                      </a:extLst>
                    </a:gridCol>
                    <a:gridCol w="2304256">
                      <a:extLst>
                        <a:ext uri="{9D8B030D-6E8A-4147-A177-3AD203B41FA5}">
                          <a16:colId xmlns:a16="http://schemas.microsoft.com/office/drawing/2014/main" val="134236169"/>
                        </a:ext>
                      </a:extLst>
                    </a:gridCol>
                    <a:gridCol w="2492182">
                      <a:extLst>
                        <a:ext uri="{9D8B030D-6E8A-4147-A177-3AD203B41FA5}">
                          <a16:colId xmlns:a16="http://schemas.microsoft.com/office/drawing/2014/main" val="1171527994"/>
                        </a:ext>
                      </a:extLst>
                    </a:gridCol>
                  </a:tblGrid>
                  <a:tr h="432048">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1728192">
                    <a:tc>
                      <a:txBody>
                        <a:bodyPr/>
                        <a:lstStyle/>
                        <a:p>
                          <a:endParaRPr lang="zh-CN"/>
                        </a:p>
                      </a:txBody>
                      <a:tcPr marL="68580" marR="68580" marT="0" marB="0" anchor="ctr" anchorCtr="1">
                        <a:blipFill>
                          <a:blip r:embed="rId2"/>
                          <a:stretch>
                            <a:fillRect l="-308" t="-25352" r="-243077" b="-100704"/>
                          </a:stretch>
                        </a:blip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936104">
                    <a:tc>
                      <a:txBody>
                        <a:bodyPr/>
                        <a:lstStyle/>
                        <a:p>
                          <a:endParaRPr lang="zh-CN"/>
                        </a:p>
                      </a:txBody>
                      <a:tcPr marL="68580" marR="68580" marT="0" marB="0" anchor="ctr" anchorCtr="1">
                        <a:blipFill>
                          <a:blip r:embed="rId2"/>
                          <a:stretch>
                            <a:fillRect l="-308" t="-231169" r="-243077" b="-85714"/>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000" b="1" kern="100" dirty="0"/>
                        </a:p>
                      </a:txBody>
                      <a:tcPr marL="68580" marR="68580" marT="0" marB="0" anchor="ctr" anchorCtr="1">
                        <a:solidFill>
                          <a:srgbClr val="FFFFCC"/>
                        </a:solidFill>
                      </a:tcPr>
                    </a:tc>
                    <a:extLst>
                      <a:ext uri="{0D108BD9-81ED-4DB2-BD59-A6C34878D82A}">
                        <a16:rowId xmlns:a16="http://schemas.microsoft.com/office/drawing/2014/main" val="3706531666"/>
                      </a:ext>
                    </a:extLst>
                  </a:tr>
                  <a:tr h="396000">
                    <a:tc>
                      <a:txBody>
                        <a:bodyPr/>
                        <a:lstStyle/>
                        <a:p>
                          <a:endParaRPr lang="zh-CN"/>
                        </a:p>
                      </a:txBody>
                      <a:tcPr marL="68580" marR="68580" marT="0" marB="0" anchor="ctr" anchorCtr="1">
                        <a:blipFill>
                          <a:blip r:embed="rId2"/>
                          <a:stretch>
                            <a:fillRect l="-308" t="-784615" r="-243077" b="-103077"/>
                          </a:stretch>
                        </a:blipFill>
                      </a:tcPr>
                    </a:tc>
                    <a:tc>
                      <a:txBody>
                        <a:bodyPr/>
                        <a:lstStyle/>
                        <a:p>
                          <a:pPr algn="just">
                            <a:spcAft>
                              <a:spcPts val="0"/>
                            </a:spcAft>
                          </a:pPr>
                          <a:endParaRPr lang="zh-CN" alt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396000">
                    <a:tc>
                      <a:txBody>
                        <a:bodyPr/>
                        <a:lstStyle/>
                        <a:p>
                          <a:endParaRPr lang="zh-CN"/>
                        </a:p>
                      </a:txBody>
                      <a:tcPr marL="68580" marR="68580" marT="0" marB="0" anchor="ctr" anchorCtr="1">
                        <a:blipFill>
                          <a:blip r:embed="rId2"/>
                          <a:stretch>
                            <a:fillRect l="-308" t="-884615" r="-243077" b="-3077"/>
                          </a:stretch>
                        </a:blip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bl>
              </a:graphicData>
            </a:graphic>
          </p:graphicFrame>
        </mc:Fallback>
      </mc:AlternateContent>
      <p:graphicFrame>
        <p:nvGraphicFramePr>
          <p:cNvPr id="7" name="表格 6">
            <a:extLst>
              <a:ext uri="{FF2B5EF4-FFF2-40B4-BE49-F238E27FC236}">
                <a16:creationId xmlns:a16="http://schemas.microsoft.com/office/drawing/2014/main" id="{CA2A3467-4E2A-4E1D-8E4F-B993FC118C9B}"/>
              </a:ext>
            </a:extLst>
          </p:cNvPr>
          <p:cNvGraphicFramePr>
            <a:graphicFrameLocks noGrp="1"/>
          </p:cNvGraphicFramePr>
          <p:nvPr>
            <p:extLst>
              <p:ext uri="{D42A27DB-BD31-4B8C-83A1-F6EECF244321}">
                <p14:modId xmlns:p14="http://schemas.microsoft.com/office/powerpoint/2010/main" val="2748878094"/>
              </p:ext>
            </p:extLst>
          </p:nvPr>
        </p:nvGraphicFramePr>
        <p:xfrm>
          <a:off x="5447929" y="167573"/>
          <a:ext cx="3816423" cy="2194560"/>
        </p:xfrm>
        <a:graphic>
          <a:graphicData uri="http://schemas.openxmlformats.org/drawingml/2006/table">
            <a:tbl>
              <a:tblPr firstRow="1" bandRow="1">
                <a:tableStyleId>{5940675A-B579-460E-94D1-54222C63F5DA}</a:tableStyleId>
              </a:tblPr>
              <a:tblGrid>
                <a:gridCol w="651259">
                  <a:extLst>
                    <a:ext uri="{9D8B030D-6E8A-4147-A177-3AD203B41FA5}">
                      <a16:colId xmlns:a16="http://schemas.microsoft.com/office/drawing/2014/main" val="3186338400"/>
                    </a:ext>
                  </a:extLst>
                </a:gridCol>
                <a:gridCol w="1582582">
                  <a:extLst>
                    <a:ext uri="{9D8B030D-6E8A-4147-A177-3AD203B41FA5}">
                      <a16:colId xmlns:a16="http://schemas.microsoft.com/office/drawing/2014/main" val="46470136"/>
                    </a:ext>
                  </a:extLst>
                </a:gridCol>
                <a:gridCol w="1582582">
                  <a:extLst>
                    <a:ext uri="{9D8B030D-6E8A-4147-A177-3AD203B41FA5}">
                      <a16:colId xmlns:a16="http://schemas.microsoft.com/office/drawing/2014/main" val="116051466"/>
                    </a:ext>
                  </a:extLst>
                </a:gridCol>
              </a:tblGrid>
              <a:tr h="33603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336037">
                <a:tc>
                  <a:txBody>
                    <a:bodyPr/>
                    <a:lstStyle/>
                    <a:p>
                      <a:r>
                        <a:rPr lang="en-US" altLang="zh-CN" i="1" dirty="0"/>
                        <a:t>S</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l-GR" altLang="zh-CN" sz="1800" b="0" kern="100" dirty="0">
                          <a:effectLst/>
                          <a:latin typeface="Arial" panose="020B0604020202020204" pitchFamily="34" charset="0"/>
                          <a:cs typeface="Arial" panose="020B0604020202020204" pitchFamily="34" charset="0"/>
                        </a:rPr>
                        <a:t>ε</a:t>
                      </a:r>
                      <a:r>
                        <a:rPr lang="en-US" altLang="zh-CN" sz="1800" b="0" kern="100" dirty="0">
                          <a:effectLst/>
                          <a:latin typeface="Arial" panose="020B0604020202020204" pitchFamily="34" charset="0"/>
                          <a:cs typeface="Arial" panose="020B0604020202020204" pitchFamily="34" charset="0"/>
                        </a:rPr>
                        <a:t>,</a:t>
                      </a:r>
                      <a:r>
                        <a:rPr lang="en-US" altLang="zh-CN" i="0" dirty="0" err="1"/>
                        <a:t>a,b,c,d,e</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i="0" dirty="0"/>
                        <a:t>$</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336037">
                <a:tc>
                  <a:txBody>
                    <a:bodyPr/>
                    <a:lstStyle/>
                    <a:p>
                      <a:r>
                        <a:rPr lang="en-US" altLang="zh-CN" i="1" dirty="0"/>
                        <a:t>A</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kern="100" dirty="0">
                          <a:effectLst/>
                          <a:latin typeface="Arial" panose="020B0604020202020204" pitchFamily="34" charset="0"/>
                          <a:cs typeface="Arial" panose="020B0604020202020204" pitchFamily="34" charset="0"/>
                        </a:rPr>
                        <a:t>a, </a:t>
                      </a:r>
                      <a:r>
                        <a:rPr lang="el-GR" altLang="zh-CN" sz="1800" b="0" kern="100" dirty="0">
                          <a:effectLst/>
                          <a:latin typeface="Arial" panose="020B0604020202020204" pitchFamily="34" charset="0"/>
                          <a:cs typeface="Arial" panose="020B0604020202020204" pitchFamily="34" charset="0"/>
                        </a:rPr>
                        <a:t>ε</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b="0" dirty="0"/>
                        <a:t>b, $</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336037">
                <a:tc>
                  <a:txBody>
                    <a:bodyPr/>
                    <a:lstStyle/>
                    <a:p>
                      <a:r>
                        <a:rPr lang="en-US" altLang="zh-CN" i="1" dirty="0"/>
                        <a:t>B</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b,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336037">
                <a:tc>
                  <a:txBody>
                    <a:bodyPr/>
                    <a:lstStyle/>
                    <a:p>
                      <a:r>
                        <a:rPr lang="en-US" altLang="zh-CN" i="1" dirty="0"/>
                        <a:t>C</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c,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d, e,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922998"/>
                  </a:ext>
                </a:extLst>
              </a:tr>
              <a:tr h="336037">
                <a:tc>
                  <a:txBody>
                    <a:bodyPr/>
                    <a:lstStyle/>
                    <a:p>
                      <a:r>
                        <a:rPr lang="en-US" altLang="zh-CN" i="1" dirty="0"/>
                        <a:t>D</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 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1317552"/>
                  </a:ext>
                </a:extLst>
              </a:tr>
            </a:tbl>
          </a:graphicData>
        </a:graphic>
      </p:graphicFrame>
      <mc:AlternateContent xmlns:mc="http://schemas.openxmlformats.org/markup-compatibility/2006">
        <mc:Choice xmlns:a14="http://schemas.microsoft.com/office/drawing/2010/main" Requires="a14">
          <p:sp>
            <p:nvSpPr>
              <p:cNvPr id="17" name="Rectangle 3">
                <a:extLst>
                  <a:ext uri="{FF2B5EF4-FFF2-40B4-BE49-F238E27FC236}">
                    <a16:creationId xmlns:a16="http://schemas.microsoft.com/office/drawing/2014/main" id="{6961B319-D472-4880-AF72-97FE54E52E5C}"/>
                  </a:ext>
                </a:extLst>
              </p:cNvPr>
              <p:cNvSpPr txBox="1">
                <a:spLocks noChangeArrowheads="1"/>
              </p:cNvSpPr>
              <p:nvPr/>
            </p:nvSpPr>
            <p:spPr bwMode="auto">
              <a:xfrm>
                <a:off x="2789404" y="332656"/>
                <a:ext cx="1844110" cy="19120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𝑨𝑩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𝑪𝑫𝒆</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𝑨</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𝒂𝑪𝒂</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zh-CN" altLang="en-US" sz="2000" dirty="0"/>
              </a:p>
              <a:p>
                <a:pPr marL="0" indent="0" eaLnBrk="1" hangingPunct="1">
                  <a:buNone/>
                </a:pPr>
                <a:endParaRPr lang="en-US" altLang="zh-CN" sz="2000" kern="0" dirty="0"/>
              </a:p>
            </p:txBody>
          </p:sp>
        </mc:Choice>
        <mc:Fallback>
          <p:sp>
            <p:nvSpPr>
              <p:cNvPr id="17" name="Rectangle 3">
                <a:extLst>
                  <a:ext uri="{FF2B5EF4-FFF2-40B4-BE49-F238E27FC236}">
                    <a16:creationId xmlns:a16="http://schemas.microsoft.com/office/drawing/2014/main" id="{6961B319-D472-4880-AF72-97FE54E52E5C}"/>
                  </a:ext>
                </a:extLst>
              </p:cNvPr>
              <p:cNvSpPr txBox="1">
                <a:spLocks noRot="1" noChangeAspect="1" noMove="1" noResize="1" noEditPoints="1" noAdjustHandles="1" noChangeArrowheads="1" noChangeShapeType="1" noTextEdit="1"/>
              </p:cNvSpPr>
              <p:nvPr/>
            </p:nvSpPr>
            <p:spPr bwMode="auto">
              <a:xfrm>
                <a:off x="2789404" y="332656"/>
                <a:ext cx="1844110" cy="1912080"/>
              </a:xfrm>
              <a:prstGeom prst="rect">
                <a:avLst/>
              </a:prstGeom>
              <a:blipFill>
                <a:blip r:embed="rId3"/>
                <a:stretch>
                  <a:fillRect/>
                </a:stretch>
              </a:blipFill>
              <a:ln w="28575">
                <a:solidFill>
                  <a:srgbClr val="9999FF"/>
                </a:solidFill>
                <a:miter lim="800000"/>
                <a:headEnd/>
                <a:tailEnd/>
              </a:ln>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1219AECE-8DD4-4407-997A-AFF6DD5FDD22}"/>
              </a:ext>
            </a:extLst>
          </p:cNvPr>
          <p:cNvSpPr/>
          <p:nvPr/>
        </p:nvSpPr>
        <p:spPr bwMode="auto">
          <a:xfrm>
            <a:off x="5051884" y="2944435"/>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(S)={$}</a:t>
            </a:r>
            <a:endParaRPr lang="zh-CN" altLang="zh-CN" sz="2000" b="1" kern="100" dirty="0"/>
          </a:p>
        </p:txBody>
      </p:sp>
      <p:sp>
        <p:nvSpPr>
          <p:cNvPr id="20" name="矩形 19">
            <a:extLst>
              <a:ext uri="{FF2B5EF4-FFF2-40B4-BE49-F238E27FC236}">
                <a16:creationId xmlns:a16="http://schemas.microsoft.com/office/drawing/2014/main" id="{BA7B07C3-D4ED-4A0E-9DDA-6C3F0894985F}"/>
              </a:ext>
            </a:extLst>
          </p:cNvPr>
          <p:cNvSpPr/>
          <p:nvPr/>
        </p:nvSpPr>
        <p:spPr bwMode="auto">
          <a:xfrm>
            <a:off x="5045229" y="3817898"/>
            <a:ext cx="1720051"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(B)&lt;=</a:t>
            </a:r>
            <a:r>
              <a:rPr lang="en-US" altLang="zh-CN" sz="2000" b="1" kern="100" dirty="0" err="1"/>
              <a:t>fw</a:t>
            </a:r>
            <a:r>
              <a:rPr lang="en-US" altLang="zh-CN" sz="2000" b="1" kern="100" dirty="0"/>
              <a:t>(S)</a:t>
            </a:r>
            <a:endParaRPr lang="zh-CN" altLang="zh-CN" sz="2000" b="1" kern="100" dirty="0"/>
          </a:p>
        </p:txBody>
      </p:sp>
      <p:sp>
        <p:nvSpPr>
          <p:cNvPr id="22" name="矩形 21">
            <a:extLst>
              <a:ext uri="{FF2B5EF4-FFF2-40B4-BE49-F238E27FC236}">
                <a16:creationId xmlns:a16="http://schemas.microsoft.com/office/drawing/2014/main" id="{2D752FCD-4B9E-4043-8361-075321380095}"/>
              </a:ext>
            </a:extLst>
          </p:cNvPr>
          <p:cNvSpPr/>
          <p:nvPr/>
        </p:nvSpPr>
        <p:spPr bwMode="auto">
          <a:xfrm>
            <a:off x="5051884" y="3372086"/>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(A)={b}</a:t>
            </a:r>
            <a:endParaRPr lang="zh-CN" altLang="zh-CN" sz="2000" b="1" kern="100" dirty="0"/>
          </a:p>
        </p:txBody>
      </p:sp>
      <p:sp>
        <p:nvSpPr>
          <p:cNvPr id="23" name="矩形 22">
            <a:extLst>
              <a:ext uri="{FF2B5EF4-FFF2-40B4-BE49-F238E27FC236}">
                <a16:creationId xmlns:a16="http://schemas.microsoft.com/office/drawing/2014/main" id="{6AFF7E2C-4A6B-4696-A554-4ED720DDC8D9}"/>
              </a:ext>
            </a:extLst>
          </p:cNvPr>
          <p:cNvSpPr/>
          <p:nvPr/>
        </p:nvSpPr>
        <p:spPr bwMode="auto">
          <a:xfrm>
            <a:off x="5051884" y="5091266"/>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(D)={e}</a:t>
            </a:r>
            <a:endParaRPr lang="zh-CN" altLang="zh-CN" sz="2000" b="1" kern="100" dirty="0"/>
          </a:p>
        </p:txBody>
      </p:sp>
      <p:sp>
        <p:nvSpPr>
          <p:cNvPr id="25" name="矩形 24">
            <a:extLst>
              <a:ext uri="{FF2B5EF4-FFF2-40B4-BE49-F238E27FC236}">
                <a16:creationId xmlns:a16="http://schemas.microsoft.com/office/drawing/2014/main" id="{A49A9024-6165-4B68-B49A-1E8DF694A42F}"/>
              </a:ext>
            </a:extLst>
          </p:cNvPr>
          <p:cNvSpPr/>
          <p:nvPr/>
        </p:nvSpPr>
        <p:spPr bwMode="auto">
          <a:xfrm>
            <a:off x="5045228" y="5577059"/>
            <a:ext cx="187886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(C)={d, e, a}</a:t>
            </a:r>
            <a:endParaRPr lang="zh-CN" altLang="zh-CN" sz="2000" b="1" kern="100" dirty="0"/>
          </a:p>
        </p:txBody>
      </p:sp>
      <p:sp>
        <p:nvSpPr>
          <p:cNvPr id="26" name="矩形 25">
            <a:extLst>
              <a:ext uri="{FF2B5EF4-FFF2-40B4-BE49-F238E27FC236}">
                <a16:creationId xmlns:a16="http://schemas.microsoft.com/office/drawing/2014/main" id="{7A5BE445-E928-4CB3-99AA-C947C7FF32BA}"/>
              </a:ext>
            </a:extLst>
          </p:cNvPr>
          <p:cNvSpPr/>
          <p:nvPr/>
        </p:nvSpPr>
        <p:spPr bwMode="auto">
          <a:xfrm>
            <a:off x="5051884" y="5981004"/>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(D)={e, b}</a:t>
            </a:r>
            <a:endParaRPr lang="zh-CN" altLang="zh-CN" sz="2000" b="1" kern="100" dirty="0"/>
          </a:p>
        </p:txBody>
      </p:sp>
      <p:sp>
        <p:nvSpPr>
          <p:cNvPr id="31" name="矩形 30">
            <a:extLst>
              <a:ext uri="{FF2B5EF4-FFF2-40B4-BE49-F238E27FC236}">
                <a16:creationId xmlns:a16="http://schemas.microsoft.com/office/drawing/2014/main" id="{A62AE705-C168-471D-90C0-7153184CBAC2}"/>
              </a:ext>
            </a:extLst>
          </p:cNvPr>
          <p:cNvSpPr/>
          <p:nvPr/>
        </p:nvSpPr>
        <p:spPr bwMode="auto">
          <a:xfrm>
            <a:off x="5051884" y="4713895"/>
            <a:ext cx="158417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(C)={d, e}</a:t>
            </a:r>
            <a:endParaRPr lang="zh-CN" altLang="zh-CN" sz="2000" b="1" kern="100" dirty="0"/>
          </a:p>
        </p:txBody>
      </p:sp>
      <p:sp>
        <p:nvSpPr>
          <p:cNvPr id="32" name="矩形 31">
            <a:extLst>
              <a:ext uri="{FF2B5EF4-FFF2-40B4-BE49-F238E27FC236}">
                <a16:creationId xmlns:a16="http://schemas.microsoft.com/office/drawing/2014/main" id="{FCA53D02-0C17-4EB5-901C-09183587E581}"/>
              </a:ext>
            </a:extLst>
          </p:cNvPr>
          <p:cNvSpPr/>
          <p:nvPr/>
        </p:nvSpPr>
        <p:spPr bwMode="auto">
          <a:xfrm>
            <a:off x="5045228" y="4243671"/>
            <a:ext cx="1728192"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r>
              <a:rPr lang="en-US" altLang="zh-CN" sz="2000" b="1" kern="100" dirty="0" err="1"/>
              <a:t>fw</a:t>
            </a:r>
            <a:r>
              <a:rPr lang="en-US" altLang="zh-CN" sz="2000" b="1" kern="100" dirty="0"/>
              <a:t>(A)&lt;=</a:t>
            </a:r>
            <a:r>
              <a:rPr lang="en-US" altLang="zh-CN" sz="2000" b="1" kern="100" dirty="0" err="1"/>
              <a:t>fw</a:t>
            </a:r>
            <a:r>
              <a:rPr lang="en-US" altLang="zh-CN" sz="2000" b="1" kern="100" dirty="0"/>
              <a:t>(S)</a:t>
            </a:r>
            <a:endParaRPr lang="zh-CN" altLang="zh-CN" sz="2000" b="1" kern="100" dirty="0"/>
          </a:p>
        </p:txBody>
      </p:sp>
      <p:sp>
        <p:nvSpPr>
          <p:cNvPr id="33" name="矩形 32">
            <a:extLst>
              <a:ext uri="{FF2B5EF4-FFF2-40B4-BE49-F238E27FC236}">
                <a16:creationId xmlns:a16="http://schemas.microsoft.com/office/drawing/2014/main" id="{930B7338-1E18-4F51-A694-C772AB6C8098}"/>
              </a:ext>
            </a:extLst>
          </p:cNvPr>
          <p:cNvSpPr/>
          <p:nvPr/>
        </p:nvSpPr>
        <p:spPr bwMode="auto">
          <a:xfrm>
            <a:off x="7212124" y="3393814"/>
            <a:ext cx="2188338"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sz="2000" b="1" kern="100" dirty="0" err="1"/>
              <a:t>fw</a:t>
            </a:r>
            <a:r>
              <a:rPr lang="en-US" altLang="zh-CN" sz="2000" b="1" kern="100" dirty="0"/>
              <a:t>(A)={b,$}</a:t>
            </a:r>
            <a:endParaRPr lang="zh-CN" altLang="zh-CN" sz="2000" b="1" kern="100" dirty="0"/>
          </a:p>
        </p:txBody>
      </p:sp>
      <p:sp>
        <p:nvSpPr>
          <p:cNvPr id="34" name="矩形 33">
            <a:extLst>
              <a:ext uri="{FF2B5EF4-FFF2-40B4-BE49-F238E27FC236}">
                <a16:creationId xmlns:a16="http://schemas.microsoft.com/office/drawing/2014/main" id="{BB5C55ED-7301-4CCE-8D7A-9C519BB7942B}"/>
              </a:ext>
            </a:extLst>
          </p:cNvPr>
          <p:cNvSpPr/>
          <p:nvPr/>
        </p:nvSpPr>
        <p:spPr bwMode="auto">
          <a:xfrm>
            <a:off x="7212124" y="3817898"/>
            <a:ext cx="2188338"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fontAlgn="auto">
              <a:spcBef>
                <a:spcPts val="0"/>
              </a:spcBef>
              <a:spcAft>
                <a:spcPts val="0"/>
              </a:spcAft>
              <a:defRPr/>
            </a:pPr>
            <a:r>
              <a:rPr lang="en-US" altLang="zh-CN" sz="2000" b="1" kern="100" dirty="0" err="1"/>
              <a:t>fw</a:t>
            </a:r>
            <a:r>
              <a:rPr lang="en-US" altLang="zh-CN" sz="2000" b="1" kern="100" dirty="0"/>
              <a:t>(B)={$}</a:t>
            </a:r>
            <a:endParaRPr lang="zh-CN" altLang="zh-CN" sz="2000" b="1" kern="100" dirty="0"/>
          </a:p>
        </p:txBody>
      </p:sp>
    </p:spTree>
    <p:extLst>
      <p:ext uri="{BB962C8B-B14F-4D97-AF65-F5344CB8AC3E}">
        <p14:creationId xmlns:p14="http://schemas.microsoft.com/office/powerpoint/2010/main" val="305193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3" grpId="0"/>
      <p:bldP spid="25" grpId="0"/>
      <p:bldP spid="26" grpId="0"/>
      <p:bldP spid="31" grpId="0"/>
      <p:bldP spid="32" grpId="0"/>
      <p:bldP spid="33" grpId="0"/>
      <p:bldP spid="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1" name="表格 20">
                <a:extLst>
                  <a:ext uri="{FF2B5EF4-FFF2-40B4-BE49-F238E27FC236}">
                    <a16:creationId xmlns:a16="http://schemas.microsoft.com/office/drawing/2014/main" id="{CCF22550-6596-4B2D-B269-6423D03F392D}"/>
                  </a:ext>
                </a:extLst>
              </p:cNvPr>
              <p:cNvGraphicFramePr>
                <a:graphicFrameLocks noGrp="1"/>
              </p:cNvGraphicFramePr>
              <p:nvPr>
                <p:extLst>
                  <p:ext uri="{D42A27DB-BD31-4B8C-83A1-F6EECF244321}">
                    <p14:modId xmlns:p14="http://schemas.microsoft.com/office/powerpoint/2010/main" val="2620734122"/>
                  </p:ext>
                </p:extLst>
              </p:nvPr>
            </p:nvGraphicFramePr>
            <p:xfrm>
              <a:off x="1703513" y="2924945"/>
              <a:ext cx="8784975" cy="3286285"/>
            </p:xfrm>
            <a:graphic>
              <a:graphicData uri="http://schemas.openxmlformats.org/drawingml/2006/table">
                <a:tbl>
                  <a:tblPr>
                    <a:tableStyleId>{616DA210-FB5B-4158-B5E0-FEB733F419BA}</a:tableStyleId>
                  </a:tblPr>
                  <a:tblGrid>
                    <a:gridCol w="675883">
                      <a:extLst>
                        <a:ext uri="{9D8B030D-6E8A-4147-A177-3AD203B41FA5}">
                          <a16:colId xmlns:a16="http://schemas.microsoft.com/office/drawing/2014/main" val="2504560"/>
                        </a:ext>
                      </a:extLst>
                    </a:gridCol>
                    <a:gridCol w="1395371">
                      <a:extLst>
                        <a:ext uri="{9D8B030D-6E8A-4147-A177-3AD203B41FA5}">
                          <a16:colId xmlns:a16="http://schemas.microsoft.com/office/drawing/2014/main" val="2786849477"/>
                        </a:ext>
                      </a:extLst>
                    </a:gridCol>
                    <a:gridCol w="1214184">
                      <a:extLst>
                        <a:ext uri="{9D8B030D-6E8A-4147-A177-3AD203B41FA5}">
                          <a16:colId xmlns:a16="http://schemas.microsoft.com/office/drawing/2014/main" val="3541831849"/>
                        </a:ext>
                      </a:extLst>
                    </a:gridCol>
                    <a:gridCol w="1428451">
                      <a:extLst>
                        <a:ext uri="{9D8B030D-6E8A-4147-A177-3AD203B41FA5}">
                          <a16:colId xmlns:a16="http://schemas.microsoft.com/office/drawing/2014/main" val="179139833"/>
                        </a:ext>
                      </a:extLst>
                    </a:gridCol>
                    <a:gridCol w="1428451">
                      <a:extLst>
                        <a:ext uri="{9D8B030D-6E8A-4147-A177-3AD203B41FA5}">
                          <a16:colId xmlns:a16="http://schemas.microsoft.com/office/drawing/2014/main" val="784756177"/>
                        </a:ext>
                      </a:extLst>
                    </a:gridCol>
                    <a:gridCol w="1428451">
                      <a:extLst>
                        <a:ext uri="{9D8B030D-6E8A-4147-A177-3AD203B41FA5}">
                          <a16:colId xmlns:a16="http://schemas.microsoft.com/office/drawing/2014/main" val="3511968537"/>
                        </a:ext>
                      </a:extLst>
                    </a:gridCol>
                    <a:gridCol w="1214184">
                      <a:extLst>
                        <a:ext uri="{9D8B030D-6E8A-4147-A177-3AD203B41FA5}">
                          <a16:colId xmlns:a16="http://schemas.microsoft.com/office/drawing/2014/main" val="3836727243"/>
                        </a:ext>
                      </a:extLst>
                    </a:gridCol>
                  </a:tblGrid>
                  <a:tr h="375013">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e</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555579">
                    <a:tc>
                      <a:txBody>
                        <a:bodyPr/>
                        <a:lstStyle/>
                        <a:p>
                          <a:pPr algn="l">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92761">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662970">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kern="0"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549981">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r h="549981">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201600551"/>
                      </a:ext>
                    </a:extLst>
                  </a:tr>
                </a:tbl>
              </a:graphicData>
            </a:graphic>
          </p:graphicFrame>
        </mc:Choice>
        <mc:Fallback>
          <p:graphicFrame>
            <p:nvGraphicFramePr>
              <p:cNvPr id="21" name="表格 20">
                <a:extLst>
                  <a:ext uri="{FF2B5EF4-FFF2-40B4-BE49-F238E27FC236}">
                    <a16:creationId xmlns:a16="http://schemas.microsoft.com/office/drawing/2014/main" id="{CCF22550-6596-4B2D-B269-6423D03F392D}"/>
                  </a:ext>
                </a:extLst>
              </p:cNvPr>
              <p:cNvGraphicFramePr>
                <a:graphicFrameLocks noGrp="1"/>
              </p:cNvGraphicFramePr>
              <p:nvPr>
                <p:extLst>
                  <p:ext uri="{D42A27DB-BD31-4B8C-83A1-F6EECF244321}">
                    <p14:modId xmlns:p14="http://schemas.microsoft.com/office/powerpoint/2010/main" val="2620734122"/>
                  </p:ext>
                </p:extLst>
              </p:nvPr>
            </p:nvGraphicFramePr>
            <p:xfrm>
              <a:off x="1703513" y="2924945"/>
              <a:ext cx="8784975" cy="3286285"/>
            </p:xfrm>
            <a:graphic>
              <a:graphicData uri="http://schemas.openxmlformats.org/drawingml/2006/table">
                <a:tbl>
                  <a:tblPr>
                    <a:tableStyleId>{616DA210-FB5B-4158-B5E0-FEB733F419BA}</a:tableStyleId>
                  </a:tblPr>
                  <a:tblGrid>
                    <a:gridCol w="675883">
                      <a:extLst>
                        <a:ext uri="{9D8B030D-6E8A-4147-A177-3AD203B41FA5}">
                          <a16:colId xmlns:a16="http://schemas.microsoft.com/office/drawing/2014/main" val="2504560"/>
                        </a:ext>
                      </a:extLst>
                    </a:gridCol>
                    <a:gridCol w="1395371">
                      <a:extLst>
                        <a:ext uri="{9D8B030D-6E8A-4147-A177-3AD203B41FA5}">
                          <a16:colId xmlns:a16="http://schemas.microsoft.com/office/drawing/2014/main" val="2786849477"/>
                        </a:ext>
                      </a:extLst>
                    </a:gridCol>
                    <a:gridCol w="1214184">
                      <a:extLst>
                        <a:ext uri="{9D8B030D-6E8A-4147-A177-3AD203B41FA5}">
                          <a16:colId xmlns:a16="http://schemas.microsoft.com/office/drawing/2014/main" val="3541831849"/>
                        </a:ext>
                      </a:extLst>
                    </a:gridCol>
                    <a:gridCol w="1428451">
                      <a:extLst>
                        <a:ext uri="{9D8B030D-6E8A-4147-A177-3AD203B41FA5}">
                          <a16:colId xmlns:a16="http://schemas.microsoft.com/office/drawing/2014/main" val="179139833"/>
                        </a:ext>
                      </a:extLst>
                    </a:gridCol>
                    <a:gridCol w="1428451">
                      <a:extLst>
                        <a:ext uri="{9D8B030D-6E8A-4147-A177-3AD203B41FA5}">
                          <a16:colId xmlns:a16="http://schemas.microsoft.com/office/drawing/2014/main" val="784756177"/>
                        </a:ext>
                      </a:extLst>
                    </a:gridCol>
                    <a:gridCol w="1428451">
                      <a:extLst>
                        <a:ext uri="{9D8B030D-6E8A-4147-A177-3AD203B41FA5}">
                          <a16:colId xmlns:a16="http://schemas.microsoft.com/office/drawing/2014/main" val="3511968537"/>
                        </a:ext>
                      </a:extLst>
                    </a:gridCol>
                    <a:gridCol w="1214184">
                      <a:extLst>
                        <a:ext uri="{9D8B030D-6E8A-4147-A177-3AD203B41FA5}">
                          <a16:colId xmlns:a16="http://schemas.microsoft.com/office/drawing/2014/main" val="3836727243"/>
                        </a:ext>
                      </a:extLst>
                    </a:gridCol>
                  </a:tblGrid>
                  <a:tr h="375013">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e</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555579">
                    <a:tc>
                      <a:txBody>
                        <a:bodyPr/>
                        <a:lstStyle/>
                        <a:p>
                          <a:pPr algn="l">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92761">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662970">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2"/>
                          <a:stretch>
                            <a:fillRect l="-48908" t="-233945" r="-482096" b="-171560"/>
                          </a:stretch>
                        </a:blip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549981">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r h="549981">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201600551"/>
                      </a:ext>
                    </a:extLst>
                  </a:tr>
                </a:tbl>
              </a:graphicData>
            </a:graphic>
          </p:graphicFrame>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3A235DD0-1E95-4A6B-AA63-631956E52405}"/>
                  </a:ext>
                </a:extLst>
              </p:cNvPr>
              <p:cNvSpPr/>
              <p:nvPr/>
            </p:nvSpPr>
            <p:spPr bwMode="auto">
              <a:xfrm>
                <a:off x="2423592"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22" name="矩形 21">
                <a:extLst>
                  <a:ext uri="{FF2B5EF4-FFF2-40B4-BE49-F238E27FC236}">
                    <a16:creationId xmlns:a16="http://schemas.microsoft.com/office/drawing/2014/main" id="{3A235DD0-1E95-4A6B-AA63-631956E52405}"/>
                  </a:ext>
                </a:extLst>
              </p:cNvPr>
              <p:cNvSpPr>
                <a:spLocks noRot="1" noChangeAspect="1" noMove="1" noResize="1" noEditPoints="1" noAdjustHandles="1" noChangeArrowheads="1" noChangeShapeType="1" noTextEdit="1"/>
              </p:cNvSpPr>
              <p:nvPr/>
            </p:nvSpPr>
            <p:spPr bwMode="auto">
              <a:xfrm>
                <a:off x="2423592" y="3356992"/>
                <a:ext cx="1224136" cy="360040"/>
              </a:xfrm>
              <a:prstGeom prst="rect">
                <a:avLst/>
              </a:prstGeom>
              <a:blipFill>
                <a:blip r:embed="rId3"/>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4C91C541-2898-4393-ACC3-FA16A27514D6}"/>
                  </a:ext>
                </a:extLst>
              </p:cNvPr>
              <p:cNvSpPr/>
              <p:nvPr/>
            </p:nvSpPr>
            <p:spPr bwMode="auto">
              <a:xfrm>
                <a:off x="5087888" y="3345418"/>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23" name="矩形 22">
                <a:extLst>
                  <a:ext uri="{FF2B5EF4-FFF2-40B4-BE49-F238E27FC236}">
                    <a16:creationId xmlns:a16="http://schemas.microsoft.com/office/drawing/2014/main" id="{4C91C541-2898-4393-ACC3-FA16A27514D6}"/>
                  </a:ext>
                </a:extLst>
              </p:cNvPr>
              <p:cNvSpPr>
                <a:spLocks noRot="1" noChangeAspect="1" noMove="1" noResize="1" noEditPoints="1" noAdjustHandles="1" noChangeArrowheads="1" noChangeShapeType="1" noTextEdit="1"/>
              </p:cNvSpPr>
              <p:nvPr/>
            </p:nvSpPr>
            <p:spPr bwMode="auto">
              <a:xfrm>
                <a:off x="5087888" y="3345418"/>
                <a:ext cx="1224136" cy="360040"/>
              </a:xfrm>
              <a:prstGeom prst="rect">
                <a:avLst/>
              </a:prstGeom>
              <a:blipFill>
                <a:blip r:embed="rId4"/>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15BC09E2-8FBB-4938-A2D1-597BED27584C}"/>
                  </a:ext>
                </a:extLst>
              </p:cNvPr>
              <p:cNvSpPr/>
              <p:nvPr/>
            </p:nvSpPr>
            <p:spPr bwMode="auto">
              <a:xfrm>
                <a:off x="9264352"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 </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24" name="矩形 23">
                <a:extLst>
                  <a:ext uri="{FF2B5EF4-FFF2-40B4-BE49-F238E27FC236}">
                    <a16:creationId xmlns:a16="http://schemas.microsoft.com/office/drawing/2014/main" id="{15BC09E2-8FBB-4938-A2D1-597BED27584C}"/>
                  </a:ext>
                </a:extLst>
              </p:cNvPr>
              <p:cNvSpPr>
                <a:spLocks noRot="1" noChangeAspect="1" noMove="1" noResize="1" noEditPoints="1" noAdjustHandles="1" noChangeArrowheads="1" noChangeShapeType="1" noTextEdit="1"/>
              </p:cNvSpPr>
              <p:nvPr/>
            </p:nvSpPr>
            <p:spPr bwMode="auto">
              <a:xfrm>
                <a:off x="9264352" y="3356992"/>
                <a:ext cx="1224136" cy="360040"/>
              </a:xfrm>
              <a:prstGeom prst="rect">
                <a:avLst/>
              </a:prstGeom>
              <a:blipFill>
                <a:blip r:embed="rId5"/>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6E266F2E-1F05-4FFD-A4B5-B21391AE6772}"/>
                  </a:ext>
                </a:extLst>
              </p:cNvPr>
              <p:cNvSpPr/>
              <p:nvPr/>
            </p:nvSpPr>
            <p:spPr bwMode="auto">
              <a:xfrm>
                <a:off x="2423592" y="3933056"/>
                <a:ext cx="129614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𝒂𝑪𝒂</m:t>
                      </m:r>
                      <m:r>
                        <m:rPr>
                          <m:nor/>
                        </m:rPr>
                        <a:rPr lang="en-US" altLang="zh-CN" sz="2000" b="1" kern="100" dirty="0"/>
                        <m:t> </m:t>
                      </m:r>
                    </m:oMath>
                  </m:oMathPara>
                </a14:m>
                <a:endParaRPr lang="zh-CN" altLang="zh-CN" sz="2000" b="1" kern="100" dirty="0"/>
              </a:p>
            </p:txBody>
          </p:sp>
        </mc:Choice>
        <mc:Fallback>
          <p:sp>
            <p:nvSpPr>
              <p:cNvPr id="25" name="矩形 24">
                <a:extLst>
                  <a:ext uri="{FF2B5EF4-FFF2-40B4-BE49-F238E27FC236}">
                    <a16:creationId xmlns:a16="http://schemas.microsoft.com/office/drawing/2014/main" id="{6E266F2E-1F05-4FFD-A4B5-B21391AE6772}"/>
                  </a:ext>
                </a:extLst>
              </p:cNvPr>
              <p:cNvSpPr>
                <a:spLocks noRot="1" noChangeAspect="1" noMove="1" noResize="1" noEditPoints="1" noAdjustHandles="1" noChangeArrowheads="1" noChangeShapeType="1" noTextEdit="1"/>
              </p:cNvSpPr>
              <p:nvPr/>
            </p:nvSpPr>
            <p:spPr bwMode="auto">
              <a:xfrm>
                <a:off x="2423592" y="3933056"/>
                <a:ext cx="1296144" cy="360040"/>
              </a:xfrm>
              <a:prstGeom prst="rect">
                <a:avLst/>
              </a:prstGeom>
              <a:blipFill>
                <a:blip r:embed="rId6"/>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0365AF01-A4A5-45D9-80C0-45BE194E39AD}"/>
                  </a:ext>
                </a:extLst>
              </p:cNvPr>
              <p:cNvSpPr/>
              <p:nvPr/>
            </p:nvSpPr>
            <p:spPr bwMode="auto">
              <a:xfrm>
                <a:off x="3798433" y="393524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6" name="矩形 25">
                <a:extLst>
                  <a:ext uri="{FF2B5EF4-FFF2-40B4-BE49-F238E27FC236}">
                    <a16:creationId xmlns:a16="http://schemas.microsoft.com/office/drawing/2014/main" id="{0365AF01-A4A5-45D9-80C0-45BE194E39AD}"/>
                  </a:ext>
                </a:extLst>
              </p:cNvPr>
              <p:cNvSpPr>
                <a:spLocks noRot="1" noChangeAspect="1" noMove="1" noResize="1" noEditPoints="1" noAdjustHandles="1" noChangeArrowheads="1" noChangeShapeType="1" noTextEdit="1"/>
              </p:cNvSpPr>
              <p:nvPr/>
            </p:nvSpPr>
            <p:spPr bwMode="auto">
              <a:xfrm>
                <a:off x="3798433" y="3935243"/>
                <a:ext cx="1224136" cy="360040"/>
              </a:xfrm>
              <a:prstGeom prst="rect">
                <a:avLst/>
              </a:prstGeom>
              <a:blipFill>
                <a:blip r:embed="rId7"/>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C0DEE991-991D-4310-86CC-3A59E5736E64}"/>
                  </a:ext>
                </a:extLst>
              </p:cNvPr>
              <p:cNvSpPr/>
              <p:nvPr/>
            </p:nvSpPr>
            <p:spPr bwMode="auto">
              <a:xfrm>
                <a:off x="9318358" y="3955922"/>
                <a:ext cx="113412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7" name="矩形 26">
                <a:extLst>
                  <a:ext uri="{FF2B5EF4-FFF2-40B4-BE49-F238E27FC236}">
                    <a16:creationId xmlns:a16="http://schemas.microsoft.com/office/drawing/2014/main" id="{C0DEE991-991D-4310-86CC-3A59E5736E64}"/>
                  </a:ext>
                </a:extLst>
              </p:cNvPr>
              <p:cNvSpPr>
                <a:spLocks noRot="1" noChangeAspect="1" noMove="1" noResize="1" noEditPoints="1" noAdjustHandles="1" noChangeArrowheads="1" noChangeShapeType="1" noTextEdit="1"/>
              </p:cNvSpPr>
              <p:nvPr/>
            </p:nvSpPr>
            <p:spPr bwMode="auto">
              <a:xfrm>
                <a:off x="9318358" y="3955922"/>
                <a:ext cx="1134126" cy="360040"/>
              </a:xfrm>
              <a:prstGeom prst="rect">
                <a:avLst/>
              </a:prstGeom>
              <a:blipFill>
                <a:blip r:embed="rId8"/>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B53BCF10-4C8A-4A99-861E-83778948FB5D}"/>
                  </a:ext>
                </a:extLst>
              </p:cNvPr>
              <p:cNvSpPr/>
              <p:nvPr/>
            </p:nvSpPr>
            <p:spPr bwMode="auto">
              <a:xfrm>
                <a:off x="3791744" y="4607024"/>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oMath>
                  </m:oMathPara>
                </a14:m>
                <a:endParaRPr lang="zh-CN" altLang="zh-CN" sz="2000" b="1" kern="100" dirty="0"/>
              </a:p>
            </p:txBody>
          </p:sp>
        </mc:Choice>
        <mc:Fallback>
          <p:sp>
            <p:nvSpPr>
              <p:cNvPr id="28" name="矩形 27">
                <a:extLst>
                  <a:ext uri="{FF2B5EF4-FFF2-40B4-BE49-F238E27FC236}">
                    <a16:creationId xmlns:a16="http://schemas.microsoft.com/office/drawing/2014/main" id="{B53BCF10-4C8A-4A99-861E-83778948FB5D}"/>
                  </a:ext>
                </a:extLst>
              </p:cNvPr>
              <p:cNvSpPr>
                <a:spLocks noRot="1" noChangeAspect="1" noMove="1" noResize="1" noEditPoints="1" noAdjustHandles="1" noChangeArrowheads="1" noChangeShapeType="1" noTextEdit="1"/>
              </p:cNvSpPr>
              <p:nvPr/>
            </p:nvSpPr>
            <p:spPr bwMode="auto">
              <a:xfrm>
                <a:off x="3791744" y="4607024"/>
                <a:ext cx="1224136" cy="360040"/>
              </a:xfrm>
              <a:prstGeom prst="rect">
                <a:avLst/>
              </a:prstGeom>
              <a:blipFill>
                <a:blip r:embed="rId9"/>
                <a:stretch>
                  <a:fillRect b="-8475"/>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34D1D5B1-2407-4118-A6D9-879E7E1DC215}"/>
                  </a:ext>
                </a:extLst>
              </p:cNvPr>
              <p:cNvSpPr/>
              <p:nvPr/>
            </p:nvSpPr>
            <p:spPr bwMode="auto">
              <a:xfrm>
                <a:off x="9318358" y="4607024"/>
                <a:ext cx="104411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29" name="矩形 28">
                <a:extLst>
                  <a:ext uri="{FF2B5EF4-FFF2-40B4-BE49-F238E27FC236}">
                    <a16:creationId xmlns:a16="http://schemas.microsoft.com/office/drawing/2014/main" id="{34D1D5B1-2407-4118-A6D9-879E7E1DC215}"/>
                  </a:ext>
                </a:extLst>
              </p:cNvPr>
              <p:cNvSpPr>
                <a:spLocks noRot="1" noChangeAspect="1" noMove="1" noResize="1" noEditPoints="1" noAdjustHandles="1" noChangeArrowheads="1" noChangeShapeType="1" noTextEdit="1"/>
              </p:cNvSpPr>
              <p:nvPr/>
            </p:nvSpPr>
            <p:spPr bwMode="auto">
              <a:xfrm>
                <a:off x="9318358" y="4607024"/>
                <a:ext cx="1044116" cy="360040"/>
              </a:xfrm>
              <a:prstGeom prst="rect">
                <a:avLst/>
              </a:prstGeom>
              <a:blipFill>
                <a:blip r:embed="rId10"/>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819A31D7-2A8F-4208-BAB4-0A6340311DA6}"/>
                  </a:ext>
                </a:extLst>
              </p:cNvPr>
              <p:cNvSpPr/>
              <p:nvPr/>
            </p:nvSpPr>
            <p:spPr bwMode="auto">
              <a:xfrm>
                <a:off x="6524720" y="5189149"/>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30" name="矩形 29">
                <a:extLst>
                  <a:ext uri="{FF2B5EF4-FFF2-40B4-BE49-F238E27FC236}">
                    <a16:creationId xmlns:a16="http://schemas.microsoft.com/office/drawing/2014/main" id="{819A31D7-2A8F-4208-BAB4-0A6340311DA6}"/>
                  </a:ext>
                </a:extLst>
              </p:cNvPr>
              <p:cNvSpPr>
                <a:spLocks noRot="1" noChangeAspect="1" noMove="1" noResize="1" noEditPoints="1" noAdjustHandles="1" noChangeArrowheads="1" noChangeShapeType="1" noTextEdit="1"/>
              </p:cNvSpPr>
              <p:nvPr/>
            </p:nvSpPr>
            <p:spPr bwMode="auto">
              <a:xfrm>
                <a:off x="6524720" y="5189149"/>
                <a:ext cx="936104" cy="349833"/>
              </a:xfrm>
              <a:prstGeom prst="rect">
                <a:avLst/>
              </a:prstGeom>
              <a:blipFill>
                <a:blip r:embed="rId11"/>
                <a:stretch>
                  <a:fillRect b="-862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FEB8A1CC-FEDD-4198-ABA6-0FB90121E6BD}"/>
                  </a:ext>
                </a:extLst>
              </p:cNvPr>
              <p:cNvSpPr/>
              <p:nvPr/>
            </p:nvSpPr>
            <p:spPr bwMode="auto">
              <a:xfrm>
                <a:off x="5087888" y="5189149"/>
                <a:ext cx="1080120"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oMath>
                  </m:oMathPara>
                </a14:m>
                <a:endParaRPr lang="en-US" altLang="zh-CN" sz="2000" dirty="0">
                  <a:ea typeface="Cambria Math" panose="02040503050406030204" pitchFamily="18" charset="0"/>
                </a:endParaRPr>
              </a:p>
            </p:txBody>
          </p:sp>
        </mc:Choice>
        <mc:Fallback>
          <p:sp>
            <p:nvSpPr>
              <p:cNvPr id="31" name="矩形 30">
                <a:extLst>
                  <a:ext uri="{FF2B5EF4-FFF2-40B4-BE49-F238E27FC236}">
                    <a16:creationId xmlns:a16="http://schemas.microsoft.com/office/drawing/2014/main" id="{FEB8A1CC-FEDD-4198-ABA6-0FB90121E6BD}"/>
                  </a:ext>
                </a:extLst>
              </p:cNvPr>
              <p:cNvSpPr>
                <a:spLocks noRot="1" noChangeAspect="1" noMove="1" noResize="1" noEditPoints="1" noAdjustHandles="1" noChangeArrowheads="1" noChangeShapeType="1" noTextEdit="1"/>
              </p:cNvSpPr>
              <p:nvPr/>
            </p:nvSpPr>
            <p:spPr bwMode="auto">
              <a:xfrm>
                <a:off x="5087888" y="5189149"/>
                <a:ext cx="1080120" cy="349833"/>
              </a:xfrm>
              <a:prstGeom prst="rect">
                <a:avLst/>
              </a:prstGeom>
              <a:blipFill>
                <a:blip r:embed="rId12"/>
                <a:stretch>
                  <a:fillRect b="-862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graphicFrame>
        <p:nvGraphicFramePr>
          <p:cNvPr id="15" name="表格 14">
            <a:extLst>
              <a:ext uri="{FF2B5EF4-FFF2-40B4-BE49-F238E27FC236}">
                <a16:creationId xmlns:a16="http://schemas.microsoft.com/office/drawing/2014/main" id="{894779F3-F6CB-40DB-BEC6-7D2C995F68B7}"/>
              </a:ext>
            </a:extLst>
          </p:cNvPr>
          <p:cNvGraphicFramePr>
            <a:graphicFrameLocks noGrp="1"/>
          </p:cNvGraphicFramePr>
          <p:nvPr>
            <p:extLst>
              <p:ext uri="{D42A27DB-BD31-4B8C-83A1-F6EECF244321}">
                <p14:modId xmlns:p14="http://schemas.microsoft.com/office/powerpoint/2010/main" val="3338257894"/>
              </p:ext>
            </p:extLst>
          </p:nvPr>
        </p:nvGraphicFramePr>
        <p:xfrm>
          <a:off x="5447929" y="159168"/>
          <a:ext cx="3816423" cy="2194560"/>
        </p:xfrm>
        <a:graphic>
          <a:graphicData uri="http://schemas.openxmlformats.org/drawingml/2006/table">
            <a:tbl>
              <a:tblPr firstRow="1" bandRow="1">
                <a:tableStyleId>{5940675A-B579-460E-94D1-54222C63F5DA}</a:tableStyleId>
              </a:tblPr>
              <a:tblGrid>
                <a:gridCol w="651259">
                  <a:extLst>
                    <a:ext uri="{9D8B030D-6E8A-4147-A177-3AD203B41FA5}">
                      <a16:colId xmlns:a16="http://schemas.microsoft.com/office/drawing/2014/main" val="3186338400"/>
                    </a:ext>
                  </a:extLst>
                </a:gridCol>
                <a:gridCol w="1582582">
                  <a:extLst>
                    <a:ext uri="{9D8B030D-6E8A-4147-A177-3AD203B41FA5}">
                      <a16:colId xmlns:a16="http://schemas.microsoft.com/office/drawing/2014/main" val="46470136"/>
                    </a:ext>
                  </a:extLst>
                </a:gridCol>
                <a:gridCol w="1582582">
                  <a:extLst>
                    <a:ext uri="{9D8B030D-6E8A-4147-A177-3AD203B41FA5}">
                      <a16:colId xmlns:a16="http://schemas.microsoft.com/office/drawing/2014/main" val="116051466"/>
                    </a:ext>
                  </a:extLst>
                </a:gridCol>
              </a:tblGrid>
              <a:tr h="33603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First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Follow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1863537"/>
                  </a:ext>
                </a:extLst>
              </a:tr>
              <a:tr h="336037">
                <a:tc>
                  <a:txBody>
                    <a:bodyPr/>
                    <a:lstStyle/>
                    <a:p>
                      <a:r>
                        <a:rPr lang="en-US" altLang="zh-CN" i="1" dirty="0"/>
                        <a:t>S</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l-GR" altLang="zh-CN" sz="1800" b="0" kern="100" dirty="0">
                          <a:effectLst/>
                          <a:latin typeface="Arial" panose="020B0604020202020204" pitchFamily="34" charset="0"/>
                          <a:cs typeface="Arial" panose="020B0604020202020204" pitchFamily="34" charset="0"/>
                        </a:rPr>
                        <a:t>ε</a:t>
                      </a:r>
                      <a:r>
                        <a:rPr lang="en-US" altLang="zh-CN" sz="1800" b="0" kern="100" dirty="0">
                          <a:effectLst/>
                          <a:latin typeface="Arial" panose="020B0604020202020204" pitchFamily="34" charset="0"/>
                          <a:cs typeface="Arial" panose="020B0604020202020204" pitchFamily="34" charset="0"/>
                        </a:rPr>
                        <a:t>,</a:t>
                      </a:r>
                      <a:r>
                        <a:rPr lang="en-US" altLang="zh-CN" i="0" dirty="0" err="1"/>
                        <a:t>a,b,c,d,e</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i="0" dirty="0"/>
                        <a:t>$</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984911"/>
                  </a:ext>
                </a:extLst>
              </a:tr>
              <a:tr h="336037">
                <a:tc>
                  <a:txBody>
                    <a:bodyPr/>
                    <a:lstStyle/>
                    <a:p>
                      <a:r>
                        <a:rPr lang="en-US" altLang="zh-CN" i="1" dirty="0"/>
                        <a:t>A</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kern="100" dirty="0">
                          <a:effectLst/>
                          <a:latin typeface="Arial" panose="020B0604020202020204" pitchFamily="34" charset="0"/>
                          <a:cs typeface="Arial" panose="020B0604020202020204" pitchFamily="34" charset="0"/>
                        </a:rPr>
                        <a:t>a, </a:t>
                      </a:r>
                      <a:r>
                        <a:rPr lang="el-GR" altLang="zh-CN" sz="1800" b="0" kern="100" dirty="0">
                          <a:effectLst/>
                          <a:latin typeface="Arial" panose="020B0604020202020204" pitchFamily="34" charset="0"/>
                          <a:cs typeface="Arial" panose="020B0604020202020204" pitchFamily="34" charset="0"/>
                        </a:rPr>
                        <a:t>ε</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b="0" dirty="0"/>
                        <a:t>b, $</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6397555"/>
                  </a:ext>
                </a:extLst>
              </a:tr>
              <a:tr h="336037">
                <a:tc>
                  <a:txBody>
                    <a:bodyPr/>
                    <a:lstStyle/>
                    <a:p>
                      <a:r>
                        <a:rPr lang="en-US" altLang="zh-CN" i="1" dirty="0"/>
                        <a:t>B</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b,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2728133"/>
                  </a:ext>
                </a:extLst>
              </a:tr>
              <a:tr h="336037">
                <a:tc>
                  <a:txBody>
                    <a:bodyPr/>
                    <a:lstStyle/>
                    <a:p>
                      <a:r>
                        <a:rPr lang="en-US" altLang="zh-CN" i="1" dirty="0"/>
                        <a:t>C</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c,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dirty="0"/>
                        <a:t>d, e, 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9922998"/>
                  </a:ext>
                </a:extLst>
              </a:tr>
              <a:tr h="336037">
                <a:tc>
                  <a:txBody>
                    <a:bodyPr/>
                    <a:lstStyle/>
                    <a:p>
                      <a:r>
                        <a:rPr lang="en-US" altLang="zh-CN" i="1" dirty="0"/>
                        <a:t>D</a:t>
                      </a:r>
                      <a:endParaRPr lang="zh-CN" alt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a:t>
                      </a:r>
                      <a:r>
                        <a:rPr lang="el-GR" altLang="zh-CN" sz="1800" b="0" kern="100" dirty="0">
                          <a:effectLst/>
                          <a:latin typeface="Arial" panose="020B0604020202020204" pitchFamily="34" charset="0"/>
                          <a:cs typeface="Arial" panose="020B0604020202020204" pitchFamily="34" charset="0"/>
                        </a:rPr>
                        <a:t>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 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1317552"/>
                  </a:ext>
                </a:extLst>
              </a:tr>
            </a:tbl>
          </a:graphicData>
        </a:graphic>
      </p:graphicFrame>
      <mc:AlternateContent xmlns:mc="http://schemas.openxmlformats.org/markup-compatibility/2006">
        <mc:Choice xmlns:a14="http://schemas.microsoft.com/office/drawing/2010/main" Requires="a14">
          <p:sp>
            <p:nvSpPr>
              <p:cNvPr id="16" name="Rectangle 3">
                <a:extLst>
                  <a:ext uri="{FF2B5EF4-FFF2-40B4-BE49-F238E27FC236}">
                    <a16:creationId xmlns:a16="http://schemas.microsoft.com/office/drawing/2014/main" id="{96CFBD71-06B9-4197-A6B0-8E07CA85F4CD}"/>
                  </a:ext>
                </a:extLst>
              </p:cNvPr>
              <p:cNvSpPr txBox="1">
                <a:spLocks noChangeArrowheads="1"/>
              </p:cNvSpPr>
              <p:nvPr/>
            </p:nvSpPr>
            <p:spPr bwMode="auto">
              <a:xfrm>
                <a:off x="2703718" y="169153"/>
                <a:ext cx="1844110" cy="1912080"/>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𝑨𝑩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𝑪𝑫𝒆</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𝑨</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𝒂𝑪𝒂</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en-US" altLang="zh-CN" sz="20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r>
                        <a:rPr lang="en-US" altLang="zh-CN" sz="2000" i="1">
                          <a:latin typeface="Cambria Math" panose="02040503050406030204" pitchFamily="18" charset="0"/>
                          <a:ea typeface="Cambria Math" panose="02040503050406030204" pitchFamily="18" charset="0"/>
                        </a:rPr>
                        <m:t>            </m:t>
                      </m:r>
                    </m:oMath>
                  </m:oMathPara>
                </a14:m>
                <a:endParaRPr lang="zh-CN" altLang="en-US" sz="2000" dirty="0"/>
              </a:p>
              <a:p>
                <a:pPr marL="0" indent="0" eaLnBrk="1" hangingPunct="1">
                  <a:buNone/>
                </a:pPr>
                <a:endParaRPr lang="en-US" altLang="zh-CN" sz="2000" kern="0" dirty="0"/>
              </a:p>
            </p:txBody>
          </p:sp>
        </mc:Choice>
        <mc:Fallback>
          <p:sp>
            <p:nvSpPr>
              <p:cNvPr id="16" name="Rectangle 3">
                <a:extLst>
                  <a:ext uri="{FF2B5EF4-FFF2-40B4-BE49-F238E27FC236}">
                    <a16:creationId xmlns:a16="http://schemas.microsoft.com/office/drawing/2014/main" id="{96CFBD71-06B9-4197-A6B0-8E07CA85F4CD}"/>
                  </a:ext>
                </a:extLst>
              </p:cNvPr>
              <p:cNvSpPr txBox="1">
                <a:spLocks noRot="1" noChangeAspect="1" noMove="1" noResize="1" noEditPoints="1" noAdjustHandles="1" noChangeArrowheads="1" noChangeShapeType="1" noTextEdit="1"/>
              </p:cNvSpPr>
              <p:nvPr/>
            </p:nvSpPr>
            <p:spPr bwMode="auto">
              <a:xfrm>
                <a:off x="2703718" y="169153"/>
                <a:ext cx="1844110" cy="1912080"/>
              </a:xfrm>
              <a:prstGeom prst="rect">
                <a:avLst/>
              </a:prstGeom>
              <a:blipFill>
                <a:blip r:embed="rId13"/>
                <a:stretch>
                  <a:fillRect/>
                </a:stretch>
              </a:blipFill>
              <a:ln w="28575">
                <a:solidFill>
                  <a:srgbClr val="9999FF"/>
                </a:solidFill>
                <a:miter lim="800000"/>
                <a:headEnd/>
                <a:tailEn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3AE8C04B-2643-4798-BF9B-1DEB0C10F71F}"/>
                  </a:ext>
                </a:extLst>
              </p:cNvPr>
              <p:cNvSpPr/>
              <p:nvPr/>
            </p:nvSpPr>
            <p:spPr bwMode="auto">
              <a:xfrm>
                <a:off x="3798433"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17" name="矩形 16">
                <a:extLst>
                  <a:ext uri="{FF2B5EF4-FFF2-40B4-BE49-F238E27FC236}">
                    <a16:creationId xmlns:a16="http://schemas.microsoft.com/office/drawing/2014/main" id="{3AE8C04B-2643-4798-BF9B-1DEB0C10F71F}"/>
                  </a:ext>
                </a:extLst>
              </p:cNvPr>
              <p:cNvSpPr>
                <a:spLocks noRot="1" noChangeAspect="1" noMove="1" noResize="1" noEditPoints="1" noAdjustHandles="1" noChangeArrowheads="1" noChangeShapeType="1" noTextEdit="1"/>
              </p:cNvSpPr>
              <p:nvPr/>
            </p:nvSpPr>
            <p:spPr bwMode="auto">
              <a:xfrm>
                <a:off x="3798433" y="3356992"/>
                <a:ext cx="1224136" cy="360040"/>
              </a:xfrm>
              <a:prstGeom prst="rect">
                <a:avLst/>
              </a:prstGeom>
              <a:blipFill>
                <a:blip r:embed="rId14"/>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139750E-5D6C-45A4-918C-120BA50D2E09}"/>
                  </a:ext>
                </a:extLst>
              </p:cNvPr>
              <p:cNvSpPr/>
              <p:nvPr/>
            </p:nvSpPr>
            <p:spPr bwMode="auto">
              <a:xfrm>
                <a:off x="6456040"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18" name="矩形 17">
                <a:extLst>
                  <a:ext uri="{FF2B5EF4-FFF2-40B4-BE49-F238E27FC236}">
                    <a16:creationId xmlns:a16="http://schemas.microsoft.com/office/drawing/2014/main" id="{0139750E-5D6C-45A4-918C-120BA50D2E09}"/>
                  </a:ext>
                </a:extLst>
              </p:cNvPr>
              <p:cNvSpPr>
                <a:spLocks noRot="1" noChangeAspect="1" noMove="1" noResize="1" noEditPoints="1" noAdjustHandles="1" noChangeArrowheads="1" noChangeShapeType="1" noTextEdit="1"/>
              </p:cNvSpPr>
              <p:nvPr/>
            </p:nvSpPr>
            <p:spPr bwMode="auto">
              <a:xfrm>
                <a:off x="6456040" y="3356992"/>
                <a:ext cx="1224136" cy="360040"/>
              </a:xfrm>
              <a:prstGeom prst="rect">
                <a:avLst/>
              </a:prstGeom>
              <a:blipFill>
                <a:blip r:embed="rId15"/>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0206118F-E554-4AB7-9EB6-D91D4A8EFC80}"/>
                  </a:ext>
                </a:extLst>
              </p:cNvPr>
              <p:cNvSpPr/>
              <p:nvPr/>
            </p:nvSpPr>
            <p:spPr bwMode="auto">
              <a:xfrm>
                <a:off x="8038551" y="5189149"/>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19" name="矩形 18">
                <a:extLst>
                  <a:ext uri="{FF2B5EF4-FFF2-40B4-BE49-F238E27FC236}">
                    <a16:creationId xmlns:a16="http://schemas.microsoft.com/office/drawing/2014/main" id="{0206118F-E554-4AB7-9EB6-D91D4A8EFC80}"/>
                  </a:ext>
                </a:extLst>
              </p:cNvPr>
              <p:cNvSpPr>
                <a:spLocks noRot="1" noChangeAspect="1" noMove="1" noResize="1" noEditPoints="1" noAdjustHandles="1" noChangeArrowheads="1" noChangeShapeType="1" noTextEdit="1"/>
              </p:cNvSpPr>
              <p:nvPr/>
            </p:nvSpPr>
            <p:spPr bwMode="auto">
              <a:xfrm>
                <a:off x="8038551" y="5189149"/>
                <a:ext cx="936104" cy="349833"/>
              </a:xfrm>
              <a:prstGeom prst="rect">
                <a:avLst/>
              </a:prstGeom>
              <a:blipFill>
                <a:blip r:embed="rId16"/>
                <a:stretch>
                  <a:fillRect b="-862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6957ECDF-A904-4D60-8FE1-D29F03B2A745}"/>
                  </a:ext>
                </a:extLst>
              </p:cNvPr>
              <p:cNvSpPr/>
              <p:nvPr/>
            </p:nvSpPr>
            <p:spPr bwMode="auto">
              <a:xfrm>
                <a:off x="7926409" y="33569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20" name="矩形 19">
                <a:extLst>
                  <a:ext uri="{FF2B5EF4-FFF2-40B4-BE49-F238E27FC236}">
                    <a16:creationId xmlns:a16="http://schemas.microsoft.com/office/drawing/2014/main" id="{6957ECDF-A904-4D60-8FE1-D29F03B2A745}"/>
                  </a:ext>
                </a:extLst>
              </p:cNvPr>
              <p:cNvSpPr>
                <a:spLocks noRot="1" noChangeAspect="1" noMove="1" noResize="1" noEditPoints="1" noAdjustHandles="1" noChangeArrowheads="1" noChangeShapeType="1" noTextEdit="1"/>
              </p:cNvSpPr>
              <p:nvPr/>
            </p:nvSpPr>
            <p:spPr bwMode="auto">
              <a:xfrm>
                <a:off x="7926409" y="3356992"/>
                <a:ext cx="1224136" cy="360040"/>
              </a:xfrm>
              <a:prstGeom prst="rect">
                <a:avLst/>
              </a:prstGeom>
              <a:blipFill>
                <a:blip r:embed="rId17"/>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D40963A1-1844-4252-8E54-667C842DAAC6}"/>
                  </a:ext>
                </a:extLst>
              </p:cNvPr>
              <p:cNvSpPr/>
              <p:nvPr/>
            </p:nvSpPr>
            <p:spPr bwMode="auto">
              <a:xfrm>
                <a:off x="6524720" y="5770395"/>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oMath>
                  </m:oMathPara>
                </a14:m>
                <a:endParaRPr lang="zh-CN" altLang="en-US" sz="2000" dirty="0"/>
              </a:p>
            </p:txBody>
          </p:sp>
        </mc:Choice>
        <mc:Fallback>
          <p:sp>
            <p:nvSpPr>
              <p:cNvPr id="32" name="矩形 31">
                <a:extLst>
                  <a:ext uri="{FF2B5EF4-FFF2-40B4-BE49-F238E27FC236}">
                    <a16:creationId xmlns:a16="http://schemas.microsoft.com/office/drawing/2014/main" id="{D40963A1-1844-4252-8E54-667C842DAAC6}"/>
                  </a:ext>
                </a:extLst>
              </p:cNvPr>
              <p:cNvSpPr>
                <a:spLocks noRot="1" noChangeAspect="1" noMove="1" noResize="1" noEditPoints="1" noAdjustHandles="1" noChangeArrowheads="1" noChangeShapeType="1" noTextEdit="1"/>
              </p:cNvSpPr>
              <p:nvPr/>
            </p:nvSpPr>
            <p:spPr bwMode="auto">
              <a:xfrm>
                <a:off x="6524720" y="5770395"/>
                <a:ext cx="1224136" cy="360040"/>
              </a:xfrm>
              <a:prstGeom prst="rect">
                <a:avLst/>
              </a:prstGeom>
              <a:blipFill>
                <a:blip r:embed="rId18"/>
                <a:stretch>
                  <a:fillRect b="-8475"/>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矩形 32">
                <a:extLst>
                  <a:ext uri="{FF2B5EF4-FFF2-40B4-BE49-F238E27FC236}">
                    <a16:creationId xmlns:a16="http://schemas.microsoft.com/office/drawing/2014/main" id="{9EB73B9A-4743-4586-8C26-551C6D53C3C0}"/>
                  </a:ext>
                </a:extLst>
              </p:cNvPr>
              <p:cNvSpPr/>
              <p:nvPr/>
            </p:nvSpPr>
            <p:spPr bwMode="auto">
              <a:xfrm>
                <a:off x="8040216" y="5750157"/>
                <a:ext cx="1008113"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zh-CN" altLang="en-US" sz="2000" dirty="0"/>
              </a:p>
            </p:txBody>
          </p:sp>
        </mc:Choice>
        <mc:Fallback>
          <p:sp>
            <p:nvSpPr>
              <p:cNvPr id="33" name="矩形 32">
                <a:extLst>
                  <a:ext uri="{FF2B5EF4-FFF2-40B4-BE49-F238E27FC236}">
                    <a16:creationId xmlns:a16="http://schemas.microsoft.com/office/drawing/2014/main" id="{9EB73B9A-4743-4586-8C26-551C6D53C3C0}"/>
                  </a:ext>
                </a:extLst>
              </p:cNvPr>
              <p:cNvSpPr>
                <a:spLocks noRot="1" noChangeAspect="1" noMove="1" noResize="1" noEditPoints="1" noAdjustHandles="1" noChangeArrowheads="1" noChangeShapeType="1" noTextEdit="1"/>
              </p:cNvSpPr>
              <p:nvPr/>
            </p:nvSpPr>
            <p:spPr bwMode="auto">
              <a:xfrm>
                <a:off x="8040216" y="5750157"/>
                <a:ext cx="1008113" cy="360040"/>
              </a:xfrm>
              <a:prstGeom prst="rect">
                <a:avLst/>
              </a:prstGeom>
              <a:blipFill>
                <a:blip r:embed="rId19"/>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4255DEE7-8CEC-43E1-96B6-345858746DC8}"/>
                  </a:ext>
                </a:extLst>
              </p:cNvPr>
              <p:cNvSpPr/>
              <p:nvPr/>
            </p:nvSpPr>
            <p:spPr bwMode="auto">
              <a:xfrm>
                <a:off x="3863751" y="5745900"/>
                <a:ext cx="1008113"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zh-CN" altLang="en-US" sz="2000" dirty="0"/>
              </a:p>
            </p:txBody>
          </p:sp>
        </mc:Choice>
        <mc:Fallback>
          <p:sp>
            <p:nvSpPr>
              <p:cNvPr id="34" name="矩形 33">
                <a:extLst>
                  <a:ext uri="{FF2B5EF4-FFF2-40B4-BE49-F238E27FC236}">
                    <a16:creationId xmlns:a16="http://schemas.microsoft.com/office/drawing/2014/main" id="{4255DEE7-8CEC-43E1-96B6-345858746DC8}"/>
                  </a:ext>
                </a:extLst>
              </p:cNvPr>
              <p:cNvSpPr>
                <a:spLocks noRot="1" noChangeAspect="1" noMove="1" noResize="1" noEditPoints="1" noAdjustHandles="1" noChangeArrowheads="1" noChangeShapeType="1" noTextEdit="1"/>
              </p:cNvSpPr>
              <p:nvPr/>
            </p:nvSpPr>
            <p:spPr bwMode="auto">
              <a:xfrm>
                <a:off x="3863751" y="5745900"/>
                <a:ext cx="1008113" cy="360040"/>
              </a:xfrm>
              <a:prstGeom prst="rect">
                <a:avLst/>
              </a:prstGeom>
              <a:blipFill>
                <a:blip r:embed="rId20"/>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A4FB8F4C-D81B-47A2-805F-E25680FCF223}"/>
                  </a:ext>
                </a:extLst>
              </p:cNvPr>
              <p:cNvSpPr/>
              <p:nvPr/>
            </p:nvSpPr>
            <p:spPr bwMode="auto">
              <a:xfrm>
                <a:off x="2603612" y="5189149"/>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35" name="矩形 34">
                <a:extLst>
                  <a:ext uri="{FF2B5EF4-FFF2-40B4-BE49-F238E27FC236}">
                    <a16:creationId xmlns:a16="http://schemas.microsoft.com/office/drawing/2014/main" id="{A4FB8F4C-D81B-47A2-805F-E25680FCF223}"/>
                  </a:ext>
                </a:extLst>
              </p:cNvPr>
              <p:cNvSpPr>
                <a:spLocks noRot="1" noChangeAspect="1" noMove="1" noResize="1" noEditPoints="1" noAdjustHandles="1" noChangeArrowheads="1" noChangeShapeType="1" noTextEdit="1"/>
              </p:cNvSpPr>
              <p:nvPr/>
            </p:nvSpPr>
            <p:spPr bwMode="auto">
              <a:xfrm>
                <a:off x="2603612" y="5189149"/>
                <a:ext cx="936104" cy="349833"/>
              </a:xfrm>
              <a:prstGeom prst="rect">
                <a:avLst/>
              </a:prstGeom>
              <a:blipFill>
                <a:blip r:embed="rId21"/>
                <a:stretch>
                  <a:fillRect b="-8621"/>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spTree>
    <p:extLst>
      <p:ext uri="{BB962C8B-B14F-4D97-AF65-F5344CB8AC3E}">
        <p14:creationId xmlns:p14="http://schemas.microsoft.com/office/powerpoint/2010/main" val="25149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1000"/>
                                        <p:tgtEl>
                                          <p:spTgt spid="29"/>
                                        </p:tgtEl>
                                      </p:cBhvr>
                                    </p:animEffect>
                                    <p:anim calcmode="lin" valueType="num">
                                      <p:cBhvr>
                                        <p:cTn id="78" dur="1000" fill="hold"/>
                                        <p:tgtEl>
                                          <p:spTgt spid="29"/>
                                        </p:tgtEl>
                                        <p:attrNameLst>
                                          <p:attrName>ppt_x</p:attrName>
                                        </p:attrNameLst>
                                      </p:cBhvr>
                                      <p:tavLst>
                                        <p:tav tm="0">
                                          <p:val>
                                            <p:strVal val="#ppt_x"/>
                                          </p:val>
                                        </p:tav>
                                        <p:tav tm="100000">
                                          <p:val>
                                            <p:strVal val="#ppt_x"/>
                                          </p:val>
                                        </p:tav>
                                      </p:tavLst>
                                    </p:anim>
                                    <p:anim calcmode="lin" valueType="num">
                                      <p:cBhvr>
                                        <p:cTn id="7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1000"/>
                                        <p:tgtEl>
                                          <p:spTgt spid="35"/>
                                        </p:tgtEl>
                                      </p:cBhvr>
                                    </p:animEffect>
                                    <p:anim calcmode="lin" valueType="num">
                                      <p:cBhvr>
                                        <p:cTn id="106" dur="1000" fill="hold"/>
                                        <p:tgtEl>
                                          <p:spTgt spid="35"/>
                                        </p:tgtEl>
                                        <p:attrNameLst>
                                          <p:attrName>ppt_x</p:attrName>
                                        </p:attrNameLst>
                                      </p:cBhvr>
                                      <p:tavLst>
                                        <p:tav tm="0">
                                          <p:val>
                                            <p:strVal val="#ppt_x"/>
                                          </p:val>
                                        </p:tav>
                                        <p:tav tm="100000">
                                          <p:val>
                                            <p:strVal val="#ppt_x"/>
                                          </p:val>
                                        </p:tav>
                                      </p:tavLst>
                                    </p:anim>
                                    <p:anim calcmode="lin" valueType="num">
                                      <p:cBhvr>
                                        <p:cTn id="10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1000"/>
                                        <p:tgtEl>
                                          <p:spTgt spid="32"/>
                                        </p:tgtEl>
                                      </p:cBhvr>
                                    </p:animEffect>
                                    <p:anim calcmode="lin" valueType="num">
                                      <p:cBhvr>
                                        <p:cTn id="113" dur="1000" fill="hold"/>
                                        <p:tgtEl>
                                          <p:spTgt spid="32"/>
                                        </p:tgtEl>
                                        <p:attrNameLst>
                                          <p:attrName>ppt_x</p:attrName>
                                        </p:attrNameLst>
                                      </p:cBhvr>
                                      <p:tavLst>
                                        <p:tav tm="0">
                                          <p:val>
                                            <p:strVal val="#ppt_x"/>
                                          </p:val>
                                        </p:tav>
                                        <p:tav tm="100000">
                                          <p:val>
                                            <p:strVal val="#ppt_x"/>
                                          </p:val>
                                        </p:tav>
                                      </p:tavLst>
                                    </p:anim>
                                    <p:anim calcmode="lin" valueType="num">
                                      <p:cBhvr>
                                        <p:cTn id="1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1000"/>
                                        <p:tgtEl>
                                          <p:spTgt spid="33"/>
                                        </p:tgtEl>
                                      </p:cBhvr>
                                    </p:animEffect>
                                    <p:anim calcmode="lin" valueType="num">
                                      <p:cBhvr>
                                        <p:cTn id="120" dur="1000" fill="hold"/>
                                        <p:tgtEl>
                                          <p:spTgt spid="33"/>
                                        </p:tgtEl>
                                        <p:attrNameLst>
                                          <p:attrName>ppt_x</p:attrName>
                                        </p:attrNameLst>
                                      </p:cBhvr>
                                      <p:tavLst>
                                        <p:tav tm="0">
                                          <p:val>
                                            <p:strVal val="#ppt_x"/>
                                          </p:val>
                                        </p:tav>
                                        <p:tav tm="100000">
                                          <p:val>
                                            <p:strVal val="#ppt_x"/>
                                          </p:val>
                                        </p:tav>
                                      </p:tavLst>
                                    </p:anim>
                                    <p:anim calcmode="lin" valueType="num">
                                      <p:cBhvr>
                                        <p:cTn id="12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P spid="17" grpId="0"/>
      <p:bldP spid="18" grpId="0"/>
      <p:bldP spid="19" grpId="0"/>
      <p:bldP spid="20" grpId="0"/>
      <p:bldP spid="32" grpId="0"/>
      <p:bldP spid="33" grpId="0"/>
      <p:bldP spid="34"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7" name="Group 183">
                <a:extLst>
                  <a:ext uri="{FF2B5EF4-FFF2-40B4-BE49-F238E27FC236}">
                    <a16:creationId xmlns:a16="http://schemas.microsoft.com/office/drawing/2014/main" id="{7779E4BA-953F-4C3C-AAEE-C81770B41169}"/>
                  </a:ext>
                </a:extLst>
              </p:cNvPr>
              <p:cNvGraphicFramePr>
                <a:graphicFrameLocks/>
              </p:cNvGraphicFramePr>
              <p:nvPr>
                <p:extLst>
                  <p:ext uri="{D42A27DB-BD31-4B8C-83A1-F6EECF244321}">
                    <p14:modId xmlns:p14="http://schemas.microsoft.com/office/powerpoint/2010/main" val="3635195580"/>
                  </p:ext>
                </p:extLst>
              </p:nvPr>
            </p:nvGraphicFramePr>
            <p:xfrm>
              <a:off x="3888462" y="3330909"/>
              <a:ext cx="3941413" cy="2773680"/>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29814">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rgbClr val="0000CC"/>
                              </a:solidFill>
                              <a:effectLst/>
                              <a:latin typeface="+mn-lt"/>
                              <a:ea typeface="宋体" panose="02010600030101010101" pitchFamily="2" charset="-122"/>
                              <a:cs typeface="Times New Roman" panose="02020603050405020304" pitchFamily="18" charset="0"/>
                            </a:rPr>
                            <a:t>S</a:t>
                          </a:r>
                          <a:endParaRPr kumimoji="0" lang="en-US" altLang="zh-CN" sz="2000" b="0" i="0" u="none" strike="noStrike" cap="none" normalizeH="0" baseline="0" dirty="0">
                            <a:ln>
                              <a:noFill/>
                            </a:ln>
                            <a:solidFill>
                              <a:srgbClr val="0000CC"/>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indent="0" algn="just">
                            <a:spcAft>
                              <a:spcPts val="0"/>
                            </a:spcAft>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𝑺</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smtClean="0">
                                    <a:latin typeface="Cambria Math" panose="02040503050406030204" pitchFamily="18" charset="0"/>
                                    <a:ea typeface="Cambria Math" panose="02040503050406030204" pitchFamily="18" charset="0"/>
                                  </a:rPr>
                                  <m:t>𝑪𝑫𝒆</m:t>
                                </m:r>
                              </m:oMath>
                            </m:oMathPara>
                          </a14:m>
                          <a:endParaRPr lang="zh-CN" altLang="zh-CN" sz="2000" b="1" kern="1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eDC</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a:spcAft>
                              <a:spcPts val="0"/>
                            </a:spcAft>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r>
                                  <a:rPr lang="en-US" altLang="zh-CN" sz="2000" i="1" smtClean="0">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oMath>
                            </m:oMathPara>
                          </a14:m>
                          <a:endParaRPr lang="en-US" altLang="zh-CN" sz="2000" dirty="0">
                            <a:latin typeface="+mn-lt"/>
                            <a:ea typeface="Cambria Math" panose="020405030504060302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eD</a:t>
                          </a:r>
                          <a:r>
                            <a:rPr kumimoji="0" lang="en-US" altLang="zh-CN" sz="20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c</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auto" latinLnBrk="0" hangingPunct="1">
                            <a:lnSpc>
                              <a:spcPct val="100000"/>
                            </a:lnSpc>
                            <a:spcBef>
                              <a:spcPct val="20000"/>
                            </a:spcBef>
                            <a:spcAft>
                              <a:spcPts val="0"/>
                            </a:spcAft>
                            <a:buClrTx/>
                            <a:buSzTx/>
                            <a:buFontTx/>
                            <a:buNone/>
                            <a:tabLst/>
                            <a:defRPr/>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mn-cs"/>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eD</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indent="0">
                            <a:buNone/>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zh-CN" altLang="en-US" sz="2000" dirty="0">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9814">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8926">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6</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mn-lt"/>
                              <a:ea typeface="宋体" panose="02010600030101010101" pitchFamily="2" charset="-122"/>
                            </a:rPr>
                            <a:t>accept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mc:Choice>
        <mc:Fallback>
          <p:graphicFrame>
            <p:nvGraphicFramePr>
              <p:cNvPr id="37" name="Group 183">
                <a:extLst>
                  <a:ext uri="{FF2B5EF4-FFF2-40B4-BE49-F238E27FC236}">
                    <a16:creationId xmlns:a16="http://schemas.microsoft.com/office/drawing/2014/main" id="{7779E4BA-953F-4C3C-AAEE-C81770B41169}"/>
                  </a:ext>
                </a:extLst>
              </p:cNvPr>
              <p:cNvGraphicFramePr>
                <a:graphicFrameLocks/>
              </p:cNvGraphicFramePr>
              <p:nvPr>
                <p:extLst>
                  <p:ext uri="{D42A27DB-BD31-4B8C-83A1-F6EECF244321}">
                    <p14:modId xmlns:p14="http://schemas.microsoft.com/office/powerpoint/2010/main" val="3635195580"/>
                  </p:ext>
                </p:extLst>
              </p:nvPr>
            </p:nvGraphicFramePr>
            <p:xfrm>
              <a:off x="3888462" y="3330909"/>
              <a:ext cx="3941413" cy="2773680"/>
            </p:xfrm>
            <a:graphic>
              <a:graphicData uri="http://schemas.openxmlformats.org/drawingml/2006/table">
                <a:tbl>
                  <a:tblPr/>
                  <a:tblGrid>
                    <a:gridCol w="515716">
                      <a:extLst>
                        <a:ext uri="{9D8B030D-6E8A-4147-A177-3AD203B41FA5}">
                          <a16:colId xmlns:a16="http://schemas.microsoft.com/office/drawing/2014/main" val="20000"/>
                        </a:ext>
                      </a:extLst>
                    </a:gridCol>
                    <a:gridCol w="1121441">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tblGrid>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Stack</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rgbClr val="0000CC"/>
                              </a:solidFill>
                              <a:effectLst/>
                              <a:latin typeface="+mn-lt"/>
                              <a:ea typeface="宋体" panose="02010600030101010101" pitchFamily="2" charset="-122"/>
                              <a:cs typeface="Times New Roman" panose="02020603050405020304" pitchFamily="18" charset="0"/>
                            </a:rPr>
                            <a:t>S</a:t>
                          </a:r>
                          <a:endParaRPr kumimoji="0" lang="en-US" altLang="zh-CN" sz="2000" b="0" i="0" u="none" strike="noStrike" cap="none" normalizeH="0" baseline="0" dirty="0">
                            <a:ln>
                              <a:noFill/>
                            </a:ln>
                            <a:solidFill>
                              <a:srgbClr val="0000CC"/>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2"/>
                          <a:stretch>
                            <a:fillRect l="-222886" t="-106154" r="-995" b="-529231"/>
                          </a:stretch>
                        </a:blipFill>
                      </a:tcPr>
                    </a:tc>
                    <a:extLst>
                      <a:ext uri="{0D108BD9-81ED-4DB2-BD59-A6C34878D82A}">
                        <a16:rowId xmlns:a16="http://schemas.microsoft.com/office/drawing/2014/main" val="10001"/>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eDC</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2"/>
                          <a:stretch>
                            <a:fillRect l="-222886" t="-206154" r="-995" b="-429231"/>
                          </a:stretch>
                        </a:blipFill>
                      </a:tcPr>
                    </a:tc>
                    <a:extLst>
                      <a:ext uri="{0D108BD9-81ED-4DB2-BD59-A6C34878D82A}">
                        <a16:rowId xmlns:a16="http://schemas.microsoft.com/office/drawing/2014/main" val="10002"/>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eD</a:t>
                          </a:r>
                          <a:r>
                            <a:rPr kumimoji="0" lang="en-US" altLang="zh-CN" sz="2000" b="0" i="0" u="none" strike="noStrike" cap="none" normalizeH="0" baseline="0" dirty="0" err="1">
                              <a:ln>
                                <a:noFill/>
                              </a:ln>
                              <a:solidFill>
                                <a:srgbClr val="FF0000"/>
                              </a:solidFill>
                              <a:effectLst/>
                              <a:latin typeface="+mn-lt"/>
                              <a:ea typeface="宋体" panose="02010600030101010101" pitchFamily="2" charset="-122"/>
                              <a:cs typeface="Times New Roman" panose="02020603050405020304" pitchFamily="18" charset="0"/>
                            </a:rPr>
                            <a:t>c</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ce</a:t>
                          </a: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auto" latinLnBrk="0" hangingPunct="1">
                            <a:lnSpc>
                              <a:spcPct val="100000"/>
                            </a:lnSpc>
                            <a:spcBef>
                              <a:spcPct val="20000"/>
                            </a:spcBef>
                            <a:spcAft>
                              <a:spcPts val="0"/>
                            </a:spcAft>
                            <a:buClrTx/>
                            <a:buSzTx/>
                            <a:buFontTx/>
                            <a:buNone/>
                            <a:tabLst/>
                            <a:defRPr/>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mn-cs"/>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eD</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2"/>
                          <a:stretch>
                            <a:fillRect l="-222886" t="-407692" r="-995" b="-227692"/>
                          </a:stretch>
                        </a:blipFill>
                      </a:tcPr>
                    </a:tc>
                    <a:extLst>
                      <a:ext uri="{0D108BD9-81ED-4DB2-BD59-A6C34878D82A}">
                        <a16:rowId xmlns:a16="http://schemas.microsoft.com/office/drawing/2014/main" val="10004"/>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e$</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match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24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6</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rgbClr val="FF0000"/>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mn-lt"/>
                              <a:ea typeface="宋体" panose="02010600030101010101" pitchFamily="2" charset="-122"/>
                            </a:rPr>
                            <a:t>accept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1" name="表格 20">
                <a:extLst>
                  <a:ext uri="{FF2B5EF4-FFF2-40B4-BE49-F238E27FC236}">
                    <a16:creationId xmlns:a16="http://schemas.microsoft.com/office/drawing/2014/main" id="{0F6E733E-F700-4718-B52E-50D2F70AA3E9}"/>
                  </a:ext>
                </a:extLst>
              </p:cNvPr>
              <p:cNvGraphicFramePr>
                <a:graphicFrameLocks noGrp="1"/>
              </p:cNvGraphicFramePr>
              <p:nvPr>
                <p:extLst>
                  <p:ext uri="{D42A27DB-BD31-4B8C-83A1-F6EECF244321}">
                    <p14:modId xmlns:p14="http://schemas.microsoft.com/office/powerpoint/2010/main" val="2770670506"/>
                  </p:ext>
                </p:extLst>
              </p:nvPr>
            </p:nvGraphicFramePr>
            <p:xfrm>
              <a:off x="1703513" y="142715"/>
              <a:ext cx="8784975" cy="2845452"/>
            </p:xfrm>
            <a:graphic>
              <a:graphicData uri="http://schemas.openxmlformats.org/drawingml/2006/table">
                <a:tbl>
                  <a:tblPr>
                    <a:tableStyleId>{616DA210-FB5B-4158-B5E0-FEB733F419BA}</a:tableStyleId>
                  </a:tblPr>
                  <a:tblGrid>
                    <a:gridCol w="675883">
                      <a:extLst>
                        <a:ext uri="{9D8B030D-6E8A-4147-A177-3AD203B41FA5}">
                          <a16:colId xmlns:a16="http://schemas.microsoft.com/office/drawing/2014/main" val="2504560"/>
                        </a:ext>
                      </a:extLst>
                    </a:gridCol>
                    <a:gridCol w="1395371">
                      <a:extLst>
                        <a:ext uri="{9D8B030D-6E8A-4147-A177-3AD203B41FA5}">
                          <a16:colId xmlns:a16="http://schemas.microsoft.com/office/drawing/2014/main" val="2786849477"/>
                        </a:ext>
                      </a:extLst>
                    </a:gridCol>
                    <a:gridCol w="1214184">
                      <a:extLst>
                        <a:ext uri="{9D8B030D-6E8A-4147-A177-3AD203B41FA5}">
                          <a16:colId xmlns:a16="http://schemas.microsoft.com/office/drawing/2014/main" val="3541831849"/>
                        </a:ext>
                      </a:extLst>
                    </a:gridCol>
                    <a:gridCol w="1428451">
                      <a:extLst>
                        <a:ext uri="{9D8B030D-6E8A-4147-A177-3AD203B41FA5}">
                          <a16:colId xmlns:a16="http://schemas.microsoft.com/office/drawing/2014/main" val="179139833"/>
                        </a:ext>
                      </a:extLst>
                    </a:gridCol>
                    <a:gridCol w="1428451">
                      <a:extLst>
                        <a:ext uri="{9D8B030D-6E8A-4147-A177-3AD203B41FA5}">
                          <a16:colId xmlns:a16="http://schemas.microsoft.com/office/drawing/2014/main" val="784756177"/>
                        </a:ext>
                      </a:extLst>
                    </a:gridCol>
                    <a:gridCol w="1428451">
                      <a:extLst>
                        <a:ext uri="{9D8B030D-6E8A-4147-A177-3AD203B41FA5}">
                          <a16:colId xmlns:a16="http://schemas.microsoft.com/office/drawing/2014/main" val="3511968537"/>
                        </a:ext>
                      </a:extLst>
                    </a:gridCol>
                    <a:gridCol w="1214184">
                      <a:extLst>
                        <a:ext uri="{9D8B030D-6E8A-4147-A177-3AD203B41FA5}">
                          <a16:colId xmlns:a16="http://schemas.microsoft.com/office/drawing/2014/main" val="3836727243"/>
                        </a:ext>
                      </a:extLst>
                    </a:gridCol>
                  </a:tblGrid>
                  <a:tr h="324707">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e</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481052">
                    <a:tc>
                      <a:txBody>
                        <a:bodyPr/>
                        <a:lstStyle/>
                        <a:p>
                          <a:pPr algn="l">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13246">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574037">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i="1" kern="0" dirty="0" smtClean="0">
                                    <a:latin typeface="Cambria Math" panose="02040503050406030204" pitchFamily="18" charset="0"/>
                                    <a:ea typeface="Cambria Math" panose="02040503050406030204" pitchFamily="18" charset="0"/>
                                  </a:rPr>
                                  <m:t> </m:t>
                                </m:r>
                              </m:oMath>
                            </m:oMathPara>
                          </a14:m>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476205">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r h="476205">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201600551"/>
                      </a:ext>
                    </a:extLst>
                  </a:tr>
                </a:tbl>
              </a:graphicData>
            </a:graphic>
          </p:graphicFrame>
        </mc:Choice>
        <mc:Fallback>
          <p:graphicFrame>
            <p:nvGraphicFramePr>
              <p:cNvPr id="21" name="表格 20">
                <a:extLst>
                  <a:ext uri="{FF2B5EF4-FFF2-40B4-BE49-F238E27FC236}">
                    <a16:creationId xmlns:a16="http://schemas.microsoft.com/office/drawing/2014/main" id="{0F6E733E-F700-4718-B52E-50D2F70AA3E9}"/>
                  </a:ext>
                </a:extLst>
              </p:cNvPr>
              <p:cNvGraphicFramePr>
                <a:graphicFrameLocks noGrp="1"/>
              </p:cNvGraphicFramePr>
              <p:nvPr>
                <p:extLst>
                  <p:ext uri="{D42A27DB-BD31-4B8C-83A1-F6EECF244321}">
                    <p14:modId xmlns:p14="http://schemas.microsoft.com/office/powerpoint/2010/main" val="2770670506"/>
                  </p:ext>
                </p:extLst>
              </p:nvPr>
            </p:nvGraphicFramePr>
            <p:xfrm>
              <a:off x="1703513" y="142715"/>
              <a:ext cx="8784975" cy="2845452"/>
            </p:xfrm>
            <a:graphic>
              <a:graphicData uri="http://schemas.openxmlformats.org/drawingml/2006/table">
                <a:tbl>
                  <a:tblPr>
                    <a:tableStyleId>{616DA210-FB5B-4158-B5E0-FEB733F419BA}</a:tableStyleId>
                  </a:tblPr>
                  <a:tblGrid>
                    <a:gridCol w="675883">
                      <a:extLst>
                        <a:ext uri="{9D8B030D-6E8A-4147-A177-3AD203B41FA5}">
                          <a16:colId xmlns:a16="http://schemas.microsoft.com/office/drawing/2014/main" val="2504560"/>
                        </a:ext>
                      </a:extLst>
                    </a:gridCol>
                    <a:gridCol w="1395371">
                      <a:extLst>
                        <a:ext uri="{9D8B030D-6E8A-4147-A177-3AD203B41FA5}">
                          <a16:colId xmlns:a16="http://schemas.microsoft.com/office/drawing/2014/main" val="2786849477"/>
                        </a:ext>
                      </a:extLst>
                    </a:gridCol>
                    <a:gridCol w="1214184">
                      <a:extLst>
                        <a:ext uri="{9D8B030D-6E8A-4147-A177-3AD203B41FA5}">
                          <a16:colId xmlns:a16="http://schemas.microsoft.com/office/drawing/2014/main" val="3541831849"/>
                        </a:ext>
                      </a:extLst>
                    </a:gridCol>
                    <a:gridCol w="1428451">
                      <a:extLst>
                        <a:ext uri="{9D8B030D-6E8A-4147-A177-3AD203B41FA5}">
                          <a16:colId xmlns:a16="http://schemas.microsoft.com/office/drawing/2014/main" val="179139833"/>
                        </a:ext>
                      </a:extLst>
                    </a:gridCol>
                    <a:gridCol w="1428451">
                      <a:extLst>
                        <a:ext uri="{9D8B030D-6E8A-4147-A177-3AD203B41FA5}">
                          <a16:colId xmlns:a16="http://schemas.microsoft.com/office/drawing/2014/main" val="784756177"/>
                        </a:ext>
                      </a:extLst>
                    </a:gridCol>
                    <a:gridCol w="1428451">
                      <a:extLst>
                        <a:ext uri="{9D8B030D-6E8A-4147-A177-3AD203B41FA5}">
                          <a16:colId xmlns:a16="http://schemas.microsoft.com/office/drawing/2014/main" val="3511968537"/>
                        </a:ext>
                      </a:extLst>
                    </a:gridCol>
                    <a:gridCol w="1214184">
                      <a:extLst>
                        <a:ext uri="{9D8B030D-6E8A-4147-A177-3AD203B41FA5}">
                          <a16:colId xmlns:a16="http://schemas.microsoft.com/office/drawing/2014/main" val="3836727243"/>
                        </a:ext>
                      </a:extLst>
                    </a:gridCol>
                  </a:tblGrid>
                  <a:tr h="324707">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altLang="zh-CN" sz="2000" b="1" kern="100" dirty="0">
                              <a:effectLst/>
                              <a:latin typeface="+mn-lt"/>
                              <a:ea typeface="宋体" panose="02010600030101010101" pitchFamily="2" charset="-122"/>
                            </a:rPr>
                            <a:t>e</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tc>
                      <a:txBody>
                        <a:bodyPr/>
                        <a:lstStyle/>
                        <a:p>
                          <a:pPr algn="l">
                            <a:spcAft>
                              <a:spcPts val="0"/>
                            </a:spcAft>
                          </a:pPr>
                          <a:r>
                            <a:rPr lang="en-US" sz="2000" b="1" kern="100" dirty="0">
                              <a:effectLst/>
                              <a:latin typeface="+mn-lt"/>
                            </a:rPr>
                            <a:t>$</a:t>
                          </a:r>
                          <a:endParaRPr lang="zh-CN" sz="2000" b="1" kern="100" dirty="0">
                            <a:effectLst/>
                            <a:latin typeface="+mn-lt"/>
                            <a:ea typeface="宋体" panose="02010600030101010101" pitchFamily="2" charset="-122"/>
                          </a:endParaRPr>
                        </a:p>
                      </a:txBody>
                      <a:tcPr marL="68580" marR="68580" marT="0" marB="0" anchor="ctr" anchorCtr="1">
                        <a:solidFill>
                          <a:srgbClr val="CCCCFF"/>
                        </a:solidFill>
                      </a:tcPr>
                    </a:tc>
                    <a:extLst>
                      <a:ext uri="{0D108BD9-81ED-4DB2-BD59-A6C34878D82A}">
                        <a16:rowId xmlns:a16="http://schemas.microsoft.com/office/drawing/2014/main" val="1689848072"/>
                      </a:ext>
                    </a:extLst>
                  </a:tr>
                  <a:tr h="481052">
                    <a:tc>
                      <a:txBody>
                        <a:bodyPr/>
                        <a:lstStyle/>
                        <a:p>
                          <a:pPr algn="l">
                            <a:spcAft>
                              <a:spcPts val="0"/>
                            </a:spcAft>
                          </a:pPr>
                          <a:r>
                            <a:rPr lang="en-US" altLang="zh-CN" sz="2000" b="1" kern="100" dirty="0">
                              <a:effectLst/>
                              <a:latin typeface="+mn-lt"/>
                              <a:ea typeface="宋体" panose="02010600030101010101" pitchFamily="2" charset="-122"/>
                            </a:rPr>
                            <a:t>S</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a:effectLst/>
                              <a:latin typeface="+mn-lt"/>
                            </a:rPr>
                            <a:t> </a:t>
                          </a:r>
                          <a:endParaRPr lang="zh-CN" sz="2000" b="1" kern="10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594642515"/>
                      </a:ext>
                    </a:extLst>
                  </a:tr>
                  <a:tr h="513246">
                    <a:tc>
                      <a:txBody>
                        <a:bodyPr/>
                        <a:lstStyle/>
                        <a:p>
                          <a:pPr algn="l">
                            <a:spcAft>
                              <a:spcPts val="0"/>
                            </a:spcAft>
                          </a:pPr>
                          <a:r>
                            <a:rPr lang="en-US" sz="2000" b="1" kern="100" dirty="0">
                              <a:effectLst/>
                              <a:latin typeface="+mn-lt"/>
                            </a:rPr>
                            <a:t>A</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r>
                            <a:rPr lang="en-US" sz="2000" b="1" kern="100" dirty="0">
                              <a:effectLst/>
                              <a:latin typeface="+mn-lt"/>
                            </a:rPr>
                            <a:t> </a:t>
                          </a: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lnSpc>
                              <a:spcPct val="150000"/>
                            </a:lnSpc>
                            <a:spcAft>
                              <a:spcPts val="0"/>
                            </a:spcAft>
                          </a:pPr>
                          <a:endParaRPr lang="en-US"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188399379"/>
                      </a:ext>
                    </a:extLst>
                  </a:tr>
                  <a:tr h="574037">
                    <a:tc>
                      <a:txBody>
                        <a:bodyPr/>
                        <a:lstStyle/>
                        <a:p>
                          <a:pPr algn="l">
                            <a:spcAft>
                              <a:spcPts val="0"/>
                            </a:spcAft>
                          </a:pPr>
                          <a:r>
                            <a:rPr lang="en-US" sz="2000" b="1" kern="100" dirty="0">
                              <a:effectLst/>
                              <a:latin typeface="+mn-lt"/>
                            </a:rPr>
                            <a:t>B</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endParaRPr lang="zh-CN"/>
                        </a:p>
                      </a:txBody>
                      <a:tcPr marL="68580" marR="68580" marT="0" marB="0" anchor="ctr" anchorCtr="1">
                        <a:blipFill>
                          <a:blip r:embed="rId3"/>
                          <a:stretch>
                            <a:fillRect l="-48908" t="-241489" r="-482096" b="-179787"/>
                          </a:stretch>
                        </a:blip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000" i="1" kern="0" dirty="0">
                            <a:latin typeface="Cambria Math" panose="02040503050406030204" pitchFamily="18" charset="0"/>
                            <a:ea typeface="Cambria Math" panose="02040503050406030204" pitchFamily="18" charset="0"/>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2905546915"/>
                      </a:ext>
                    </a:extLst>
                  </a:tr>
                  <a:tr h="476205">
                    <a:tc>
                      <a:txBody>
                        <a:bodyPr/>
                        <a:lstStyle/>
                        <a:p>
                          <a:pPr algn="l">
                            <a:spcAft>
                              <a:spcPts val="0"/>
                            </a:spcAft>
                          </a:pPr>
                          <a:r>
                            <a:rPr lang="en-US" altLang="zh-CN" sz="2000" b="1" kern="100" dirty="0">
                              <a:effectLst/>
                              <a:latin typeface="+mn-lt"/>
                              <a:ea typeface="宋体" panose="02010600030101010101" pitchFamily="2" charset="-122"/>
                            </a:rPr>
                            <a:t>C</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022894307"/>
                      </a:ext>
                    </a:extLst>
                  </a:tr>
                  <a:tr h="476205">
                    <a:tc>
                      <a:txBody>
                        <a:bodyPr/>
                        <a:lstStyle/>
                        <a:p>
                          <a:pPr algn="l">
                            <a:spcAft>
                              <a:spcPts val="0"/>
                            </a:spcAft>
                          </a:pPr>
                          <a:r>
                            <a:rPr lang="en-US" altLang="zh-CN" sz="2000" b="1" kern="100" dirty="0">
                              <a:effectLst/>
                              <a:latin typeface="+mn-lt"/>
                              <a:ea typeface="宋体" panose="02010600030101010101" pitchFamily="2" charset="-122"/>
                            </a:rPr>
                            <a:t>D</a:t>
                          </a:r>
                          <a:endParaRPr lang="zh-CN" sz="2000" b="1" kern="100" dirty="0">
                            <a:effectLst/>
                            <a:latin typeface="+mn-lt"/>
                            <a:ea typeface="宋体" panose="02010600030101010101" pitchFamily="2" charset="-122"/>
                          </a:endParaRPr>
                        </a:p>
                      </a:txBody>
                      <a:tcPr marL="68580" marR="68580" marT="0" marB="0" anchor="ctr" anchorCtr="1">
                        <a:solidFill>
                          <a:srgbClr val="FFCC99"/>
                        </a:solidFill>
                      </a:tcPr>
                    </a:tc>
                    <a:tc>
                      <a:txBody>
                        <a:bodyPr/>
                        <a:lstStyle/>
                        <a:p>
                          <a:pPr algn="l">
                            <a:spcAft>
                              <a:spcPts val="0"/>
                            </a:spcAft>
                          </a:pPr>
                          <a:endParaRPr lang="zh-CN" sz="2000" b="1" kern="10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tc>
                      <a:txBody>
                        <a:bodyPr/>
                        <a:lstStyle/>
                        <a:p>
                          <a:pPr algn="l">
                            <a:spcAft>
                              <a:spcPts val="0"/>
                            </a:spcAft>
                          </a:pPr>
                          <a:endParaRPr lang="zh-CN" sz="2000" b="1" kern="100" dirty="0">
                            <a:effectLst/>
                            <a:latin typeface="+mn-lt"/>
                            <a:ea typeface="宋体" panose="02010600030101010101" pitchFamily="2" charset="-122"/>
                          </a:endParaRPr>
                        </a:p>
                      </a:txBody>
                      <a:tcPr marL="68580" marR="68580" marT="0" marB="0" anchor="ctr" anchorCtr="1">
                        <a:solidFill>
                          <a:srgbClr val="FFFFCC"/>
                        </a:solidFill>
                      </a:tcPr>
                    </a:tc>
                    <a:extLst>
                      <a:ext uri="{0D108BD9-81ED-4DB2-BD59-A6C34878D82A}">
                        <a16:rowId xmlns:a16="http://schemas.microsoft.com/office/drawing/2014/main" val="3201600551"/>
                      </a:ext>
                    </a:extLst>
                  </a:tr>
                </a:tbl>
              </a:graphicData>
            </a:graphic>
          </p:graphicFrame>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1B7D8A4F-ED7D-4005-909E-0C29214513A3}"/>
                  </a:ext>
                </a:extLst>
              </p:cNvPr>
              <p:cNvSpPr/>
              <p:nvPr/>
            </p:nvSpPr>
            <p:spPr bwMode="auto">
              <a:xfrm>
                <a:off x="2423592" y="57476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22" name="矩形 21">
                <a:extLst>
                  <a:ext uri="{FF2B5EF4-FFF2-40B4-BE49-F238E27FC236}">
                    <a16:creationId xmlns:a16="http://schemas.microsoft.com/office/drawing/2014/main" id="{1B7D8A4F-ED7D-4005-909E-0C29214513A3}"/>
                  </a:ext>
                </a:extLst>
              </p:cNvPr>
              <p:cNvSpPr>
                <a:spLocks noRot="1" noChangeAspect="1" noMove="1" noResize="1" noEditPoints="1" noAdjustHandles="1" noChangeArrowheads="1" noChangeShapeType="1" noTextEdit="1"/>
              </p:cNvSpPr>
              <p:nvPr/>
            </p:nvSpPr>
            <p:spPr bwMode="auto">
              <a:xfrm>
                <a:off x="2423592" y="574763"/>
                <a:ext cx="1224136" cy="360040"/>
              </a:xfrm>
              <a:prstGeom prst="rect">
                <a:avLst/>
              </a:prstGeom>
              <a:blipFill>
                <a:blip r:embed="rId4"/>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0BB394CD-8D36-4CF0-A52B-E89E4EB16542}"/>
                  </a:ext>
                </a:extLst>
              </p:cNvPr>
              <p:cNvSpPr/>
              <p:nvPr/>
            </p:nvSpPr>
            <p:spPr bwMode="auto">
              <a:xfrm>
                <a:off x="5087888" y="563189"/>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23" name="矩形 22">
                <a:extLst>
                  <a:ext uri="{FF2B5EF4-FFF2-40B4-BE49-F238E27FC236}">
                    <a16:creationId xmlns:a16="http://schemas.microsoft.com/office/drawing/2014/main" id="{0BB394CD-8D36-4CF0-A52B-E89E4EB16542}"/>
                  </a:ext>
                </a:extLst>
              </p:cNvPr>
              <p:cNvSpPr>
                <a:spLocks noRot="1" noChangeAspect="1" noMove="1" noResize="1" noEditPoints="1" noAdjustHandles="1" noChangeArrowheads="1" noChangeShapeType="1" noTextEdit="1"/>
              </p:cNvSpPr>
              <p:nvPr/>
            </p:nvSpPr>
            <p:spPr bwMode="auto">
              <a:xfrm>
                <a:off x="5087888" y="563189"/>
                <a:ext cx="1224136" cy="360040"/>
              </a:xfrm>
              <a:prstGeom prst="rect">
                <a:avLst/>
              </a:prstGeom>
              <a:blipFill>
                <a:blip r:embed="rId5"/>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76D950E1-BDB7-4A90-9934-8E86D3547F8C}"/>
                  </a:ext>
                </a:extLst>
              </p:cNvPr>
              <p:cNvSpPr/>
              <p:nvPr/>
            </p:nvSpPr>
            <p:spPr bwMode="auto">
              <a:xfrm>
                <a:off x="9264352" y="57476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𝑺</m:t>
                      </m:r>
                      <m:r>
                        <a:rPr lang="en-US" altLang="zh-CN" sz="2000" i="1" dirty="0">
                          <a:latin typeface="Cambria Math" panose="02040503050406030204" pitchFamily="18" charset="0"/>
                          <a:ea typeface="Cambria Math" panose="02040503050406030204" pitchFamily="18" charset="0"/>
                        </a:rPr>
                        <m:t> </m:t>
                      </m:r>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24" name="矩形 23">
                <a:extLst>
                  <a:ext uri="{FF2B5EF4-FFF2-40B4-BE49-F238E27FC236}">
                    <a16:creationId xmlns:a16="http://schemas.microsoft.com/office/drawing/2014/main" id="{76D950E1-BDB7-4A90-9934-8E86D3547F8C}"/>
                  </a:ext>
                </a:extLst>
              </p:cNvPr>
              <p:cNvSpPr>
                <a:spLocks noRot="1" noChangeAspect="1" noMove="1" noResize="1" noEditPoints="1" noAdjustHandles="1" noChangeArrowheads="1" noChangeShapeType="1" noTextEdit="1"/>
              </p:cNvSpPr>
              <p:nvPr/>
            </p:nvSpPr>
            <p:spPr bwMode="auto">
              <a:xfrm>
                <a:off x="9264352" y="574763"/>
                <a:ext cx="1224136" cy="360040"/>
              </a:xfrm>
              <a:prstGeom prst="rect">
                <a:avLst/>
              </a:prstGeom>
              <a:blipFill>
                <a:blip r:embed="rId6"/>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D075D4AF-F30F-44E6-8770-F4A1B045C6BA}"/>
                  </a:ext>
                </a:extLst>
              </p:cNvPr>
              <p:cNvSpPr/>
              <p:nvPr/>
            </p:nvSpPr>
            <p:spPr bwMode="auto">
              <a:xfrm>
                <a:off x="2423592" y="1029870"/>
                <a:ext cx="1296144"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𝒂𝑪𝒂</m:t>
                      </m:r>
                      <m:r>
                        <m:rPr>
                          <m:nor/>
                        </m:rPr>
                        <a:rPr lang="en-US" altLang="zh-CN" sz="2000" b="1" kern="100" dirty="0"/>
                        <m:t> </m:t>
                      </m:r>
                    </m:oMath>
                  </m:oMathPara>
                </a14:m>
                <a:endParaRPr lang="zh-CN" altLang="zh-CN" sz="2000" b="1" kern="100" dirty="0"/>
              </a:p>
            </p:txBody>
          </p:sp>
        </mc:Choice>
        <mc:Fallback>
          <p:sp>
            <p:nvSpPr>
              <p:cNvPr id="25" name="矩形 24">
                <a:extLst>
                  <a:ext uri="{FF2B5EF4-FFF2-40B4-BE49-F238E27FC236}">
                    <a16:creationId xmlns:a16="http://schemas.microsoft.com/office/drawing/2014/main" id="{D075D4AF-F30F-44E6-8770-F4A1B045C6BA}"/>
                  </a:ext>
                </a:extLst>
              </p:cNvPr>
              <p:cNvSpPr>
                <a:spLocks noRot="1" noChangeAspect="1" noMove="1" noResize="1" noEditPoints="1" noAdjustHandles="1" noChangeArrowheads="1" noChangeShapeType="1" noTextEdit="1"/>
              </p:cNvSpPr>
              <p:nvPr/>
            </p:nvSpPr>
            <p:spPr bwMode="auto">
              <a:xfrm>
                <a:off x="2423592" y="1029870"/>
                <a:ext cx="1296144" cy="360040"/>
              </a:xfrm>
              <a:prstGeom prst="rect">
                <a:avLst/>
              </a:prstGeom>
              <a:blipFill>
                <a:blip r:embed="rId7"/>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201D055A-A034-4611-82E6-93C6E23E2B99}"/>
                  </a:ext>
                </a:extLst>
              </p:cNvPr>
              <p:cNvSpPr/>
              <p:nvPr/>
            </p:nvSpPr>
            <p:spPr bwMode="auto">
              <a:xfrm>
                <a:off x="3798433" y="1032057"/>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6" name="矩形 25">
                <a:extLst>
                  <a:ext uri="{FF2B5EF4-FFF2-40B4-BE49-F238E27FC236}">
                    <a16:creationId xmlns:a16="http://schemas.microsoft.com/office/drawing/2014/main" id="{201D055A-A034-4611-82E6-93C6E23E2B99}"/>
                  </a:ext>
                </a:extLst>
              </p:cNvPr>
              <p:cNvSpPr>
                <a:spLocks noRot="1" noChangeAspect="1" noMove="1" noResize="1" noEditPoints="1" noAdjustHandles="1" noChangeArrowheads="1" noChangeShapeType="1" noTextEdit="1"/>
              </p:cNvSpPr>
              <p:nvPr/>
            </p:nvSpPr>
            <p:spPr bwMode="auto">
              <a:xfrm>
                <a:off x="3798433" y="1032057"/>
                <a:ext cx="1224136" cy="360040"/>
              </a:xfrm>
              <a:prstGeom prst="rect">
                <a:avLst/>
              </a:prstGeom>
              <a:blipFill>
                <a:blip r:embed="rId8"/>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502CC6B9-5B70-48F3-BD3F-6A0F60E38217}"/>
                  </a:ext>
                </a:extLst>
              </p:cNvPr>
              <p:cNvSpPr/>
              <p:nvPr/>
            </p:nvSpPr>
            <p:spPr bwMode="auto">
              <a:xfrm>
                <a:off x="9318358" y="1052736"/>
                <a:ext cx="113412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b="1" i="1">
                          <a:latin typeface="Cambria Math" panose="02040503050406030204" pitchFamily="18" charset="0"/>
                          <a:ea typeface="Cambria Math" panose="02040503050406030204" pitchFamily="18" charset="0"/>
                        </a:rPr>
                        <m:t>𝑨</m:t>
                      </m:r>
                      <m:r>
                        <a:rPr lang="en-US" altLang="zh-CN" sz="2000" b="1"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𝜺</m:t>
                      </m:r>
                      <m:r>
                        <a:rPr lang="en-US" altLang="zh-CN" sz="2000" b="1" i="1" dirty="0">
                          <a:latin typeface="Cambria Math" panose="02040503050406030204" pitchFamily="18" charset="0"/>
                          <a:ea typeface="Cambria Math" panose="02040503050406030204" pitchFamily="18" charset="0"/>
                        </a:rPr>
                        <m:t> </m:t>
                      </m:r>
                      <m:r>
                        <m:rPr>
                          <m:nor/>
                        </m:rPr>
                        <a:rPr lang="en-US" altLang="zh-CN" sz="2000" b="1" kern="100" dirty="0"/>
                        <m:t> </m:t>
                      </m:r>
                    </m:oMath>
                  </m:oMathPara>
                </a14:m>
                <a:endParaRPr lang="zh-CN" altLang="zh-CN" sz="2000" b="1" kern="100" dirty="0"/>
              </a:p>
            </p:txBody>
          </p:sp>
        </mc:Choice>
        <mc:Fallback>
          <p:sp>
            <p:nvSpPr>
              <p:cNvPr id="27" name="矩形 26">
                <a:extLst>
                  <a:ext uri="{FF2B5EF4-FFF2-40B4-BE49-F238E27FC236}">
                    <a16:creationId xmlns:a16="http://schemas.microsoft.com/office/drawing/2014/main" id="{502CC6B9-5B70-48F3-BD3F-6A0F60E38217}"/>
                  </a:ext>
                </a:extLst>
              </p:cNvPr>
              <p:cNvSpPr>
                <a:spLocks noRot="1" noChangeAspect="1" noMove="1" noResize="1" noEditPoints="1" noAdjustHandles="1" noChangeArrowheads="1" noChangeShapeType="1" noTextEdit="1"/>
              </p:cNvSpPr>
              <p:nvPr/>
            </p:nvSpPr>
            <p:spPr bwMode="auto">
              <a:xfrm>
                <a:off x="9318358" y="1052736"/>
                <a:ext cx="1134126" cy="360040"/>
              </a:xfrm>
              <a:prstGeom prst="rect">
                <a:avLst/>
              </a:prstGeom>
              <a:blipFill>
                <a:blip r:embed="rId9"/>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C0EF35E4-CAEA-4ACD-A883-35D3ABFCF259}"/>
                  </a:ext>
                </a:extLst>
              </p:cNvPr>
              <p:cNvSpPr/>
              <p:nvPr/>
            </p:nvSpPr>
            <p:spPr bwMode="auto">
              <a:xfrm>
                <a:off x="3791744" y="1556792"/>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𝒃𝑫𝒃</m:t>
                      </m:r>
                    </m:oMath>
                  </m:oMathPara>
                </a14:m>
                <a:endParaRPr lang="zh-CN" altLang="zh-CN" sz="2000" b="1" kern="100" dirty="0"/>
              </a:p>
            </p:txBody>
          </p:sp>
        </mc:Choice>
        <mc:Fallback>
          <p:sp>
            <p:nvSpPr>
              <p:cNvPr id="28" name="矩形 27">
                <a:extLst>
                  <a:ext uri="{FF2B5EF4-FFF2-40B4-BE49-F238E27FC236}">
                    <a16:creationId xmlns:a16="http://schemas.microsoft.com/office/drawing/2014/main" id="{C0EF35E4-CAEA-4ACD-A883-35D3ABFCF259}"/>
                  </a:ext>
                </a:extLst>
              </p:cNvPr>
              <p:cNvSpPr>
                <a:spLocks noRot="1" noChangeAspect="1" noMove="1" noResize="1" noEditPoints="1" noAdjustHandles="1" noChangeArrowheads="1" noChangeShapeType="1" noTextEdit="1"/>
              </p:cNvSpPr>
              <p:nvPr/>
            </p:nvSpPr>
            <p:spPr bwMode="auto">
              <a:xfrm>
                <a:off x="3791744" y="1556792"/>
                <a:ext cx="1224136" cy="360040"/>
              </a:xfrm>
              <a:prstGeom prst="rect">
                <a:avLst/>
              </a:prstGeom>
              <a:blipFill>
                <a:blip r:embed="rId10"/>
                <a:stretch>
                  <a:fillRect b="-8475"/>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0616AEB5-F30F-4EB5-970E-238EF51E0C3D}"/>
                  </a:ext>
                </a:extLst>
              </p:cNvPr>
              <p:cNvSpPr/>
              <p:nvPr/>
            </p:nvSpPr>
            <p:spPr bwMode="auto">
              <a:xfrm>
                <a:off x="9318358" y="1556792"/>
                <a:ext cx="104411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𝑩</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29" name="矩形 28">
                <a:extLst>
                  <a:ext uri="{FF2B5EF4-FFF2-40B4-BE49-F238E27FC236}">
                    <a16:creationId xmlns:a16="http://schemas.microsoft.com/office/drawing/2014/main" id="{0616AEB5-F30F-4EB5-970E-238EF51E0C3D}"/>
                  </a:ext>
                </a:extLst>
              </p:cNvPr>
              <p:cNvSpPr>
                <a:spLocks noRot="1" noChangeAspect="1" noMove="1" noResize="1" noEditPoints="1" noAdjustHandles="1" noChangeArrowheads="1" noChangeShapeType="1" noTextEdit="1"/>
              </p:cNvSpPr>
              <p:nvPr/>
            </p:nvSpPr>
            <p:spPr bwMode="auto">
              <a:xfrm>
                <a:off x="9318358" y="1556792"/>
                <a:ext cx="1044116" cy="360040"/>
              </a:xfrm>
              <a:prstGeom prst="rect">
                <a:avLst/>
              </a:prstGeom>
              <a:blipFill>
                <a:blip r:embed="rId11"/>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4B234463-4687-4DF9-B5A9-CB1C413C13F5}"/>
                  </a:ext>
                </a:extLst>
              </p:cNvPr>
              <p:cNvSpPr/>
              <p:nvPr/>
            </p:nvSpPr>
            <p:spPr bwMode="auto">
              <a:xfrm>
                <a:off x="6524720" y="2071056"/>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30" name="矩形 29">
                <a:extLst>
                  <a:ext uri="{FF2B5EF4-FFF2-40B4-BE49-F238E27FC236}">
                    <a16:creationId xmlns:a16="http://schemas.microsoft.com/office/drawing/2014/main" id="{4B234463-4687-4DF9-B5A9-CB1C413C13F5}"/>
                  </a:ext>
                </a:extLst>
              </p:cNvPr>
              <p:cNvSpPr>
                <a:spLocks noRot="1" noChangeAspect="1" noMove="1" noResize="1" noEditPoints="1" noAdjustHandles="1" noChangeArrowheads="1" noChangeShapeType="1" noTextEdit="1"/>
              </p:cNvSpPr>
              <p:nvPr/>
            </p:nvSpPr>
            <p:spPr bwMode="auto">
              <a:xfrm>
                <a:off x="6524720" y="2071056"/>
                <a:ext cx="936104" cy="349833"/>
              </a:xfrm>
              <a:prstGeom prst="rect">
                <a:avLst/>
              </a:prstGeom>
              <a:blipFill>
                <a:blip r:embed="rId12"/>
                <a:stretch>
                  <a:fillRect b="-10526"/>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D14F6E53-099F-4D96-AE47-B58182FE36E2}"/>
                  </a:ext>
                </a:extLst>
              </p:cNvPr>
              <p:cNvSpPr/>
              <p:nvPr/>
            </p:nvSpPr>
            <p:spPr bwMode="auto">
              <a:xfrm>
                <a:off x="5087888" y="2071056"/>
                <a:ext cx="1080120"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𝒄</m:t>
                      </m:r>
                    </m:oMath>
                  </m:oMathPara>
                </a14:m>
                <a:endParaRPr lang="en-US" altLang="zh-CN" sz="2000" dirty="0">
                  <a:ea typeface="Cambria Math" panose="02040503050406030204" pitchFamily="18" charset="0"/>
                </a:endParaRPr>
              </a:p>
            </p:txBody>
          </p:sp>
        </mc:Choice>
        <mc:Fallback>
          <p:sp>
            <p:nvSpPr>
              <p:cNvPr id="31" name="矩形 30">
                <a:extLst>
                  <a:ext uri="{FF2B5EF4-FFF2-40B4-BE49-F238E27FC236}">
                    <a16:creationId xmlns:a16="http://schemas.microsoft.com/office/drawing/2014/main" id="{D14F6E53-099F-4D96-AE47-B58182FE36E2}"/>
                  </a:ext>
                </a:extLst>
              </p:cNvPr>
              <p:cNvSpPr>
                <a:spLocks noRot="1" noChangeAspect="1" noMove="1" noResize="1" noEditPoints="1" noAdjustHandles="1" noChangeArrowheads="1" noChangeShapeType="1" noTextEdit="1"/>
              </p:cNvSpPr>
              <p:nvPr/>
            </p:nvSpPr>
            <p:spPr bwMode="auto">
              <a:xfrm>
                <a:off x="5087888" y="2071056"/>
                <a:ext cx="1080120" cy="349833"/>
              </a:xfrm>
              <a:prstGeom prst="rect">
                <a:avLst/>
              </a:prstGeom>
              <a:blipFill>
                <a:blip r:embed="rId13"/>
                <a:stretch>
                  <a:fillRect b="-10526"/>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E4B5174E-B7DF-4668-AEC4-014F5EDEA10A}"/>
                  </a:ext>
                </a:extLst>
              </p:cNvPr>
              <p:cNvSpPr/>
              <p:nvPr/>
            </p:nvSpPr>
            <p:spPr bwMode="auto">
              <a:xfrm>
                <a:off x="3798433" y="57476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𝑨𝑩</m:t>
                      </m:r>
                    </m:oMath>
                  </m:oMathPara>
                </a14:m>
                <a:endParaRPr lang="zh-CN" altLang="zh-CN" sz="2000" b="1" kern="100" dirty="0"/>
              </a:p>
            </p:txBody>
          </p:sp>
        </mc:Choice>
        <mc:Fallback>
          <p:sp>
            <p:nvSpPr>
              <p:cNvPr id="39" name="矩形 38">
                <a:extLst>
                  <a:ext uri="{FF2B5EF4-FFF2-40B4-BE49-F238E27FC236}">
                    <a16:creationId xmlns:a16="http://schemas.microsoft.com/office/drawing/2014/main" id="{E4B5174E-B7DF-4668-AEC4-014F5EDEA10A}"/>
                  </a:ext>
                </a:extLst>
              </p:cNvPr>
              <p:cNvSpPr>
                <a:spLocks noRot="1" noChangeAspect="1" noMove="1" noResize="1" noEditPoints="1" noAdjustHandles="1" noChangeArrowheads="1" noChangeShapeType="1" noTextEdit="1"/>
              </p:cNvSpPr>
              <p:nvPr/>
            </p:nvSpPr>
            <p:spPr bwMode="auto">
              <a:xfrm>
                <a:off x="3798433" y="574763"/>
                <a:ext cx="1224136" cy="360040"/>
              </a:xfrm>
              <a:prstGeom prst="rect">
                <a:avLst/>
              </a:prstGeom>
              <a:blipFill>
                <a:blip r:embed="rId14"/>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矩形 39">
                <a:extLst>
                  <a:ext uri="{FF2B5EF4-FFF2-40B4-BE49-F238E27FC236}">
                    <a16:creationId xmlns:a16="http://schemas.microsoft.com/office/drawing/2014/main" id="{374F65A0-7C7C-4A72-A9E2-55EBE7FCACD4}"/>
                  </a:ext>
                </a:extLst>
              </p:cNvPr>
              <p:cNvSpPr/>
              <p:nvPr/>
            </p:nvSpPr>
            <p:spPr bwMode="auto">
              <a:xfrm>
                <a:off x="6456040" y="57476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40" name="矩形 39">
                <a:extLst>
                  <a:ext uri="{FF2B5EF4-FFF2-40B4-BE49-F238E27FC236}">
                    <a16:creationId xmlns:a16="http://schemas.microsoft.com/office/drawing/2014/main" id="{374F65A0-7C7C-4A72-A9E2-55EBE7FCACD4}"/>
                  </a:ext>
                </a:extLst>
              </p:cNvPr>
              <p:cNvSpPr>
                <a:spLocks noRot="1" noChangeAspect="1" noMove="1" noResize="1" noEditPoints="1" noAdjustHandles="1" noChangeArrowheads="1" noChangeShapeType="1" noTextEdit="1"/>
              </p:cNvSpPr>
              <p:nvPr/>
            </p:nvSpPr>
            <p:spPr bwMode="auto">
              <a:xfrm>
                <a:off x="6456040" y="574763"/>
                <a:ext cx="1224136" cy="360040"/>
              </a:xfrm>
              <a:prstGeom prst="rect">
                <a:avLst/>
              </a:prstGeom>
              <a:blipFill>
                <a:blip r:embed="rId15"/>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a:extLst>
                  <a:ext uri="{FF2B5EF4-FFF2-40B4-BE49-F238E27FC236}">
                    <a16:creationId xmlns:a16="http://schemas.microsoft.com/office/drawing/2014/main" id="{9EEF07D2-B18C-44AD-9F79-B3DE74046563}"/>
                  </a:ext>
                </a:extLst>
              </p:cNvPr>
              <p:cNvSpPr/>
              <p:nvPr/>
            </p:nvSpPr>
            <p:spPr bwMode="auto">
              <a:xfrm>
                <a:off x="8038551" y="2071056"/>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41" name="矩形 40">
                <a:extLst>
                  <a:ext uri="{FF2B5EF4-FFF2-40B4-BE49-F238E27FC236}">
                    <a16:creationId xmlns:a16="http://schemas.microsoft.com/office/drawing/2014/main" id="{9EEF07D2-B18C-44AD-9F79-B3DE74046563}"/>
                  </a:ext>
                </a:extLst>
              </p:cNvPr>
              <p:cNvSpPr>
                <a:spLocks noRot="1" noChangeAspect="1" noMove="1" noResize="1" noEditPoints="1" noAdjustHandles="1" noChangeArrowheads="1" noChangeShapeType="1" noTextEdit="1"/>
              </p:cNvSpPr>
              <p:nvPr/>
            </p:nvSpPr>
            <p:spPr bwMode="auto">
              <a:xfrm>
                <a:off x="8038551" y="2071056"/>
                <a:ext cx="936104" cy="349833"/>
              </a:xfrm>
              <a:prstGeom prst="rect">
                <a:avLst/>
              </a:prstGeom>
              <a:blipFill>
                <a:blip r:embed="rId16"/>
                <a:stretch>
                  <a:fillRect b="-10526"/>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01065F43-E9D8-4327-A763-D05D6CA0810E}"/>
                  </a:ext>
                </a:extLst>
              </p:cNvPr>
              <p:cNvSpPr/>
              <p:nvPr/>
            </p:nvSpPr>
            <p:spPr bwMode="auto">
              <a:xfrm>
                <a:off x="7926409" y="574763"/>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sz="2000" b="1" i="1" dirty="0">
                          <a:latin typeface="Cambria Math" panose="02040503050406030204" pitchFamily="18" charset="0"/>
                          <a:ea typeface="Cambria Math" panose="02040503050406030204" pitchFamily="18" charset="0"/>
                        </a:rPr>
                        <m:t>𝑺</m:t>
                      </m:r>
                      <m:r>
                        <a:rPr lang="en-US" altLang="zh-CN" sz="2000" b="1" i="1" dirty="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𝑪𝑫𝒆</m:t>
                      </m:r>
                    </m:oMath>
                  </m:oMathPara>
                </a14:m>
                <a:endParaRPr lang="zh-CN" altLang="zh-CN" sz="2000" b="1" kern="100" dirty="0"/>
              </a:p>
            </p:txBody>
          </p:sp>
        </mc:Choice>
        <mc:Fallback>
          <p:sp>
            <p:nvSpPr>
              <p:cNvPr id="42" name="矩形 41">
                <a:extLst>
                  <a:ext uri="{FF2B5EF4-FFF2-40B4-BE49-F238E27FC236}">
                    <a16:creationId xmlns:a16="http://schemas.microsoft.com/office/drawing/2014/main" id="{01065F43-E9D8-4327-A763-D05D6CA0810E}"/>
                  </a:ext>
                </a:extLst>
              </p:cNvPr>
              <p:cNvSpPr>
                <a:spLocks noRot="1" noChangeAspect="1" noMove="1" noResize="1" noEditPoints="1" noAdjustHandles="1" noChangeArrowheads="1" noChangeShapeType="1" noTextEdit="1"/>
              </p:cNvSpPr>
              <p:nvPr/>
            </p:nvSpPr>
            <p:spPr bwMode="auto">
              <a:xfrm>
                <a:off x="7926409" y="574763"/>
                <a:ext cx="1224136" cy="360040"/>
              </a:xfrm>
              <a:prstGeom prst="rect">
                <a:avLst/>
              </a:prstGeom>
              <a:blipFill>
                <a:blip r:embed="rId17"/>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矩形 42">
                <a:extLst>
                  <a:ext uri="{FF2B5EF4-FFF2-40B4-BE49-F238E27FC236}">
                    <a16:creationId xmlns:a16="http://schemas.microsoft.com/office/drawing/2014/main" id="{81C04C2D-58D6-4BD5-A219-11409068716D}"/>
                  </a:ext>
                </a:extLst>
              </p:cNvPr>
              <p:cNvSpPr/>
              <p:nvPr/>
            </p:nvSpPr>
            <p:spPr bwMode="auto">
              <a:xfrm>
                <a:off x="6524720" y="2589399"/>
                <a:ext cx="1224136"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𝒅</m:t>
                      </m:r>
                    </m:oMath>
                  </m:oMathPara>
                </a14:m>
                <a:endParaRPr lang="zh-CN" altLang="en-US" sz="2000" dirty="0"/>
              </a:p>
            </p:txBody>
          </p:sp>
        </mc:Choice>
        <mc:Fallback>
          <p:sp>
            <p:nvSpPr>
              <p:cNvPr id="43" name="矩形 42">
                <a:extLst>
                  <a:ext uri="{FF2B5EF4-FFF2-40B4-BE49-F238E27FC236}">
                    <a16:creationId xmlns:a16="http://schemas.microsoft.com/office/drawing/2014/main" id="{81C04C2D-58D6-4BD5-A219-11409068716D}"/>
                  </a:ext>
                </a:extLst>
              </p:cNvPr>
              <p:cNvSpPr>
                <a:spLocks noRot="1" noChangeAspect="1" noMove="1" noResize="1" noEditPoints="1" noAdjustHandles="1" noChangeArrowheads="1" noChangeShapeType="1" noTextEdit="1"/>
              </p:cNvSpPr>
              <p:nvPr/>
            </p:nvSpPr>
            <p:spPr bwMode="auto">
              <a:xfrm>
                <a:off x="6524720" y="2589399"/>
                <a:ext cx="1224136" cy="360040"/>
              </a:xfrm>
              <a:prstGeom prst="rect">
                <a:avLst/>
              </a:prstGeom>
              <a:blipFill>
                <a:blip r:embed="rId18"/>
                <a:stretch>
                  <a:fillRect b="-8475"/>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43">
                <a:extLst>
                  <a:ext uri="{FF2B5EF4-FFF2-40B4-BE49-F238E27FC236}">
                    <a16:creationId xmlns:a16="http://schemas.microsoft.com/office/drawing/2014/main" id="{D0EF82DB-BA19-4261-880B-01C9CDEBF347}"/>
                  </a:ext>
                </a:extLst>
              </p:cNvPr>
              <p:cNvSpPr/>
              <p:nvPr/>
            </p:nvSpPr>
            <p:spPr bwMode="auto">
              <a:xfrm>
                <a:off x="8040216" y="2569161"/>
                <a:ext cx="1008113"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zh-CN" altLang="en-US" sz="2000" dirty="0"/>
              </a:p>
            </p:txBody>
          </p:sp>
        </mc:Choice>
        <mc:Fallback>
          <p:sp>
            <p:nvSpPr>
              <p:cNvPr id="44" name="矩形 43">
                <a:extLst>
                  <a:ext uri="{FF2B5EF4-FFF2-40B4-BE49-F238E27FC236}">
                    <a16:creationId xmlns:a16="http://schemas.microsoft.com/office/drawing/2014/main" id="{D0EF82DB-BA19-4261-880B-01C9CDEBF347}"/>
                  </a:ext>
                </a:extLst>
              </p:cNvPr>
              <p:cNvSpPr>
                <a:spLocks noRot="1" noChangeAspect="1" noMove="1" noResize="1" noEditPoints="1" noAdjustHandles="1" noChangeArrowheads="1" noChangeShapeType="1" noTextEdit="1"/>
              </p:cNvSpPr>
              <p:nvPr/>
            </p:nvSpPr>
            <p:spPr bwMode="auto">
              <a:xfrm>
                <a:off x="8040216" y="2569161"/>
                <a:ext cx="1008113" cy="360040"/>
              </a:xfrm>
              <a:prstGeom prst="rect">
                <a:avLst/>
              </a:prstGeom>
              <a:blipFill>
                <a:blip r:embed="rId19"/>
                <a:stretch>
                  <a:fillRect b="-500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a:extLst>
                  <a:ext uri="{FF2B5EF4-FFF2-40B4-BE49-F238E27FC236}">
                    <a16:creationId xmlns:a16="http://schemas.microsoft.com/office/drawing/2014/main" id="{DBE3E772-9543-42F6-8A6F-B5E4705A50E1}"/>
                  </a:ext>
                </a:extLst>
              </p:cNvPr>
              <p:cNvSpPr/>
              <p:nvPr/>
            </p:nvSpPr>
            <p:spPr bwMode="auto">
              <a:xfrm>
                <a:off x="3863751" y="2564904"/>
                <a:ext cx="1008113" cy="360040"/>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𝑫</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zh-CN" altLang="en-US" sz="2000" dirty="0"/>
              </a:p>
            </p:txBody>
          </p:sp>
        </mc:Choice>
        <mc:Fallback>
          <p:sp>
            <p:nvSpPr>
              <p:cNvPr id="45" name="矩形 44">
                <a:extLst>
                  <a:ext uri="{FF2B5EF4-FFF2-40B4-BE49-F238E27FC236}">
                    <a16:creationId xmlns:a16="http://schemas.microsoft.com/office/drawing/2014/main" id="{DBE3E772-9543-42F6-8A6F-B5E4705A50E1}"/>
                  </a:ext>
                </a:extLst>
              </p:cNvPr>
              <p:cNvSpPr>
                <a:spLocks noRot="1" noChangeAspect="1" noMove="1" noResize="1" noEditPoints="1" noAdjustHandles="1" noChangeArrowheads="1" noChangeShapeType="1" noTextEdit="1"/>
              </p:cNvSpPr>
              <p:nvPr/>
            </p:nvSpPr>
            <p:spPr bwMode="auto">
              <a:xfrm>
                <a:off x="3863751" y="2564904"/>
                <a:ext cx="1008113" cy="360040"/>
              </a:xfrm>
              <a:prstGeom prst="rect">
                <a:avLst/>
              </a:prstGeom>
              <a:blipFill>
                <a:blip r:embed="rId20"/>
                <a:stretch>
                  <a:fillRect b="-6780"/>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a:extLst>
                  <a:ext uri="{FF2B5EF4-FFF2-40B4-BE49-F238E27FC236}">
                    <a16:creationId xmlns:a16="http://schemas.microsoft.com/office/drawing/2014/main" id="{6BDDBBAD-C77A-4282-A68D-B79DDAED6E41}"/>
                  </a:ext>
                </a:extLst>
              </p:cNvPr>
              <p:cNvSpPr/>
              <p:nvPr/>
            </p:nvSpPr>
            <p:spPr bwMode="auto">
              <a:xfrm>
                <a:off x="2637952" y="2071056"/>
                <a:ext cx="936104" cy="349833"/>
              </a:xfrm>
              <a:prstGeom prst="rect">
                <a:avLst/>
              </a:prstGeom>
              <a:noFill/>
              <a:ln w="9525" cap="flat" cmpd="sng" algn="ctr">
                <a:no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algn="just">
                  <a:spcAft>
                    <a:spcPts val="0"/>
                  </a:spcAft>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𝜺</m:t>
                      </m:r>
                    </m:oMath>
                  </m:oMathPara>
                </a14:m>
                <a:endParaRPr lang="en-US" altLang="zh-CN" sz="2000" dirty="0">
                  <a:ea typeface="Cambria Math" panose="02040503050406030204" pitchFamily="18" charset="0"/>
                </a:endParaRPr>
              </a:p>
            </p:txBody>
          </p:sp>
        </mc:Choice>
        <mc:Fallback>
          <p:sp>
            <p:nvSpPr>
              <p:cNvPr id="46" name="矩形 45">
                <a:extLst>
                  <a:ext uri="{FF2B5EF4-FFF2-40B4-BE49-F238E27FC236}">
                    <a16:creationId xmlns:a16="http://schemas.microsoft.com/office/drawing/2014/main" id="{6BDDBBAD-C77A-4282-A68D-B79DDAED6E41}"/>
                  </a:ext>
                </a:extLst>
              </p:cNvPr>
              <p:cNvSpPr>
                <a:spLocks noRot="1" noChangeAspect="1" noMove="1" noResize="1" noEditPoints="1" noAdjustHandles="1" noChangeArrowheads="1" noChangeShapeType="1" noTextEdit="1"/>
              </p:cNvSpPr>
              <p:nvPr/>
            </p:nvSpPr>
            <p:spPr bwMode="auto">
              <a:xfrm>
                <a:off x="2637952" y="2071056"/>
                <a:ext cx="936104" cy="349833"/>
              </a:xfrm>
              <a:prstGeom prst="rect">
                <a:avLst/>
              </a:prstGeom>
              <a:blipFill>
                <a:blip r:embed="rId21"/>
                <a:stretch>
                  <a:fillRect b="-10526"/>
                </a:stretch>
              </a:blipFill>
              <a:ln w="9525" cap="flat" cmpd="sng" algn="ctr">
                <a:noFill/>
                <a:prstDash val="solid"/>
                <a:round/>
                <a:headEnd type="none" w="med" len="med"/>
                <a:tailEnd type="none" w="med" len="med"/>
              </a:ln>
              <a:effectLst>
                <a:prstShdw prst="shdw12">
                  <a:schemeClr val="bg2">
                    <a:alpha val="50000"/>
                  </a:schemeClr>
                </a:prstShdw>
              </a:effectLst>
            </p:spPr>
            <p:txBody>
              <a:bodyPr/>
              <a:lstStyle/>
              <a:p>
                <a:r>
                  <a:rPr lang="zh-CN" altLang="en-US">
                    <a:noFill/>
                  </a:rPr>
                  <a:t> </a:t>
                </a:r>
              </a:p>
            </p:txBody>
          </p:sp>
        </mc:Fallback>
      </mc:AlternateContent>
    </p:spTree>
    <p:extLst>
      <p:ext uri="{BB962C8B-B14F-4D97-AF65-F5344CB8AC3E}">
        <p14:creationId xmlns:p14="http://schemas.microsoft.com/office/powerpoint/2010/main" val="174550590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计算示例</a:t>
            </a:r>
          </a:p>
        </p:txBody>
      </p:sp>
      <p:sp>
        <p:nvSpPr>
          <p:cNvPr id="14" name="Rectangle 3">
            <a:extLst>
              <a:ext uri="{FF2B5EF4-FFF2-40B4-BE49-F238E27FC236}">
                <a16:creationId xmlns:a16="http://schemas.microsoft.com/office/drawing/2014/main" id="{28416B51-24BD-4533-A7C8-F7B415019265}"/>
              </a:ext>
            </a:extLst>
          </p:cNvPr>
          <p:cNvSpPr txBox="1">
            <a:spLocks noChangeArrowheads="1"/>
          </p:cNvSpPr>
          <p:nvPr/>
        </p:nvSpPr>
        <p:spPr bwMode="auto">
          <a:xfrm>
            <a:off x="931925" y="1611823"/>
            <a:ext cx="5186919" cy="223224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lnSpc>
                <a:spcPct val="90000"/>
              </a:lnSpc>
              <a:buNone/>
            </a:pPr>
            <a:r>
              <a:rPr lang="en-US" altLang="zh-CN" sz="2400" dirty="0">
                <a:latin typeface="Arial" panose="020B0604020202020204" pitchFamily="34" charset="0"/>
                <a:cs typeface="Arial" panose="020B0604020202020204" pitchFamily="34" charset="0"/>
              </a:rPr>
              <a:t>exp → exp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term∣term</a:t>
            </a:r>
            <a:endParaRPr lang="en-US" altLang="zh-CN" sz="2400" dirty="0">
              <a:latin typeface="Arial" panose="020B0604020202020204" pitchFamily="34" charset="0"/>
              <a:cs typeface="Arial" panose="020B0604020202020204" pitchFamily="34" charset="0"/>
            </a:endParaRPr>
          </a:p>
          <a:p>
            <a:pPr>
              <a:lnSpc>
                <a:spcPct val="90000"/>
              </a:lnSpc>
              <a:buNone/>
            </a:pP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lnSpc>
                <a:spcPct val="90000"/>
              </a:lnSpc>
              <a:buNone/>
            </a:pPr>
            <a:r>
              <a:rPr lang="en-US" altLang="zh-CN" sz="2400" dirty="0">
                <a:latin typeface="Arial" panose="020B0604020202020204" pitchFamily="34" charset="0"/>
                <a:cs typeface="Arial" panose="020B0604020202020204" pitchFamily="34" charset="0"/>
              </a:rPr>
              <a:t>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 ∣ factor</a:t>
            </a:r>
          </a:p>
          <a:p>
            <a:pPr>
              <a:lnSpc>
                <a:spcPct val="90000"/>
              </a:lnSpc>
              <a:buNone/>
            </a:pP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lnSpc>
                <a:spcPct val="90000"/>
              </a:lnSpc>
              <a:buNone/>
            </a:pPr>
            <a:r>
              <a:rPr lang="en-US" altLang="zh-CN" sz="2400" dirty="0">
                <a:latin typeface="Arial" panose="020B0604020202020204" pitchFamily="34" charset="0"/>
                <a:cs typeface="Arial" panose="020B0604020202020204" pitchFamily="34" charset="0"/>
              </a:rPr>
              <a:t>factor →(exp) ∣ n</a:t>
            </a:r>
            <a:endParaRPr lang="zh-CN" altLang="en-US" sz="2400" dirty="0">
              <a:latin typeface="Arial" panose="020B0604020202020204" pitchFamily="34" charset="0"/>
              <a:cs typeface="Arial" panose="020B0604020202020204" pitchFamily="34" charset="0"/>
            </a:endParaRPr>
          </a:p>
        </p:txBody>
      </p:sp>
      <p:sp>
        <p:nvSpPr>
          <p:cNvPr id="15" name="Rectangle 3">
            <a:extLst>
              <a:ext uri="{FF2B5EF4-FFF2-40B4-BE49-F238E27FC236}">
                <a16:creationId xmlns:a16="http://schemas.microsoft.com/office/drawing/2014/main" id="{38657131-4E0F-4863-A222-001553AD404C}"/>
              </a:ext>
            </a:extLst>
          </p:cNvPr>
          <p:cNvSpPr txBox="1">
            <a:spLocks noChangeArrowheads="1"/>
          </p:cNvSpPr>
          <p:nvPr/>
        </p:nvSpPr>
        <p:spPr bwMode="auto">
          <a:xfrm>
            <a:off x="6948123" y="2348880"/>
            <a:ext cx="4447213" cy="4032448"/>
          </a:xfrm>
          <a:prstGeom prst="rect">
            <a:avLst/>
          </a:prstGeom>
          <a:solidFill>
            <a:srgbClr val="FFFF99"/>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a:buNone/>
            </a:pPr>
            <a:r>
              <a:rPr lang="en-US" altLang="zh-CN" sz="2400" dirty="0">
                <a:latin typeface="Arial" panose="020B0604020202020204" pitchFamily="34" charset="0"/>
                <a:cs typeface="Arial" panose="020B0604020202020204" pitchFamily="34" charset="0"/>
              </a:rPr>
              <a:t>(1) exp → exp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term</a:t>
            </a:r>
          </a:p>
          <a:p>
            <a:pPr>
              <a:buNone/>
            </a:pPr>
            <a:r>
              <a:rPr lang="en-US" altLang="zh-CN" sz="2400" dirty="0">
                <a:latin typeface="Arial" panose="020B0604020202020204" pitchFamily="34" charset="0"/>
                <a:cs typeface="Arial" panose="020B0604020202020204" pitchFamily="34" charset="0"/>
              </a:rPr>
              <a:t>(2) exp → term</a:t>
            </a:r>
          </a:p>
          <a:p>
            <a:pPr>
              <a:buNone/>
            </a:pPr>
            <a:r>
              <a:rPr lang="en-US" altLang="zh-CN" sz="2400" dirty="0">
                <a:latin typeface="Arial" panose="020B0604020202020204" pitchFamily="34" charset="0"/>
                <a:cs typeface="Arial" panose="020B0604020202020204" pitchFamily="34" charset="0"/>
              </a:rPr>
              <a:t>(3)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(4) </a:t>
            </a:r>
            <a:r>
              <a:rPr lang="en-US" altLang="zh-CN" sz="2400" dirty="0" err="1">
                <a:latin typeface="Arial" panose="020B0604020202020204" pitchFamily="34" charset="0"/>
                <a:cs typeface="Arial" panose="020B0604020202020204" pitchFamily="34" charset="0"/>
              </a:rPr>
              <a:t>addop</a:t>
            </a:r>
            <a:r>
              <a:rPr lang="en-US" altLang="zh-CN" sz="2400" dirty="0">
                <a:latin typeface="Arial" panose="020B0604020202020204" pitchFamily="34" charset="0"/>
                <a:cs typeface="Arial" panose="020B0604020202020204" pitchFamily="34" charset="0"/>
              </a:rPr>
              <a:t> → -</a:t>
            </a:r>
          </a:p>
          <a:p>
            <a:pPr>
              <a:buNone/>
            </a:pPr>
            <a:r>
              <a:rPr lang="en-US" altLang="zh-CN" sz="2400" dirty="0">
                <a:latin typeface="Arial" panose="020B0604020202020204" pitchFamily="34" charset="0"/>
                <a:cs typeface="Arial" panose="020B0604020202020204" pitchFamily="34" charset="0"/>
              </a:rPr>
              <a:t>(5) term → term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factor</a:t>
            </a:r>
          </a:p>
          <a:p>
            <a:pPr>
              <a:buNone/>
            </a:pPr>
            <a:r>
              <a:rPr lang="en-US" altLang="zh-CN" sz="2400" dirty="0">
                <a:latin typeface="Arial" panose="020B0604020202020204" pitchFamily="34" charset="0"/>
                <a:cs typeface="Arial" panose="020B0604020202020204" pitchFamily="34" charset="0"/>
              </a:rPr>
              <a:t>(6) term → factor</a:t>
            </a:r>
          </a:p>
          <a:p>
            <a:pPr>
              <a:buNone/>
            </a:pPr>
            <a:r>
              <a:rPr lang="en-US" altLang="zh-CN" sz="2400" dirty="0">
                <a:latin typeface="Arial" panose="020B0604020202020204" pitchFamily="34" charset="0"/>
                <a:cs typeface="Arial" panose="020B0604020202020204" pitchFamily="34" charset="0"/>
              </a:rPr>
              <a:t>(7) </a:t>
            </a:r>
            <a:r>
              <a:rPr lang="en-US" altLang="zh-CN" sz="2400" dirty="0" err="1">
                <a:latin typeface="Arial" panose="020B0604020202020204" pitchFamily="34" charset="0"/>
                <a:cs typeface="Arial" panose="020B0604020202020204" pitchFamily="34" charset="0"/>
              </a:rPr>
              <a:t>mulop</a:t>
            </a:r>
            <a:r>
              <a:rPr lang="en-US" altLang="zh-CN" sz="2400" dirty="0">
                <a:latin typeface="Arial" panose="020B0604020202020204" pitchFamily="34" charset="0"/>
                <a:cs typeface="Arial" panose="020B0604020202020204" pitchFamily="34" charset="0"/>
              </a:rPr>
              <a:t> →*</a:t>
            </a:r>
          </a:p>
          <a:p>
            <a:pPr>
              <a:buNone/>
            </a:pPr>
            <a:r>
              <a:rPr lang="en-US" altLang="zh-CN" sz="2400" dirty="0">
                <a:latin typeface="Arial" panose="020B0604020202020204" pitchFamily="34" charset="0"/>
                <a:cs typeface="Arial" panose="020B0604020202020204" pitchFamily="34" charset="0"/>
              </a:rPr>
              <a:t>(8) factor →(exp) </a:t>
            </a:r>
          </a:p>
          <a:p>
            <a:pPr>
              <a:buNone/>
            </a:pPr>
            <a:r>
              <a:rPr lang="en-US" altLang="zh-CN" sz="2400" dirty="0">
                <a:latin typeface="Arial" panose="020B0604020202020204" pitchFamily="34" charset="0"/>
                <a:cs typeface="Arial" panose="020B0604020202020204" pitchFamily="34" charset="0"/>
              </a:rPr>
              <a:t>(9) factor →n</a:t>
            </a:r>
            <a:endParaRPr lang="zh-CN" altLang="en-US" sz="2400" dirty="0">
              <a:latin typeface="Arial" panose="020B0604020202020204" pitchFamily="34" charset="0"/>
              <a:cs typeface="Arial" panose="020B0604020202020204" pitchFamily="34" charset="0"/>
            </a:endParaRPr>
          </a:p>
          <a:p>
            <a:pPr>
              <a:buFontTx/>
              <a:buNone/>
            </a:pPr>
            <a:endParaRPr lang="zh-CN" altLang="en-US" sz="2400" i="1" kern="0" dirty="0">
              <a:latin typeface="Times New Roman" panose="02020603050405020304" pitchFamily="18" charset="0"/>
              <a:cs typeface="Times New Roman" panose="02020603050405020304" pitchFamily="18" charset="0"/>
            </a:endParaRPr>
          </a:p>
        </p:txBody>
      </p:sp>
      <p:sp>
        <p:nvSpPr>
          <p:cNvPr id="3" name="箭头: 直角上 2">
            <a:extLst>
              <a:ext uri="{FF2B5EF4-FFF2-40B4-BE49-F238E27FC236}">
                <a16:creationId xmlns:a16="http://schemas.microsoft.com/office/drawing/2014/main" id="{EE534916-A316-4BC5-9AB7-44991EA7D213}"/>
              </a:ext>
            </a:extLst>
          </p:cNvPr>
          <p:cNvSpPr/>
          <p:nvPr/>
        </p:nvSpPr>
        <p:spPr bwMode="auto">
          <a:xfrm rot="5400000">
            <a:off x="4475820" y="3609020"/>
            <a:ext cx="1152128" cy="2088232"/>
          </a:xfrm>
          <a:prstGeom prst="bentUpArrow">
            <a:avLst/>
          </a:prstGeom>
          <a:solidFill>
            <a:srgbClr val="9999FF"/>
          </a:solidFill>
          <a:ln w="9525" cap="flat" cmpd="sng" algn="ctr">
            <a:solidFill>
              <a:schemeClr val="tx1"/>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Tree>
    <p:extLst>
      <p:ext uri="{BB962C8B-B14F-4D97-AF65-F5344CB8AC3E}">
        <p14:creationId xmlns:p14="http://schemas.microsoft.com/office/powerpoint/2010/main" val="32669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矩形: 圆角 2">
            <a:extLst>
              <a:ext uri="{FF2B5EF4-FFF2-40B4-BE49-F238E27FC236}">
                <a16:creationId xmlns:a16="http://schemas.microsoft.com/office/drawing/2014/main" id="{B5BF85DE-4099-48FB-A69E-232CE19FA2FE}"/>
              </a:ext>
            </a:extLst>
          </p:cNvPr>
          <p:cNvSpPr/>
          <p:nvPr/>
        </p:nvSpPr>
        <p:spPr bwMode="auto">
          <a:xfrm>
            <a:off x="3935760" y="2996952"/>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5" name="矩形: 圆角 4">
            <a:extLst>
              <a:ext uri="{FF2B5EF4-FFF2-40B4-BE49-F238E27FC236}">
                <a16:creationId xmlns:a16="http://schemas.microsoft.com/office/drawing/2014/main" id="{E972E445-A6B5-475B-B354-9EDA7F006C7E}"/>
              </a:ext>
            </a:extLst>
          </p:cNvPr>
          <p:cNvSpPr/>
          <p:nvPr/>
        </p:nvSpPr>
        <p:spPr bwMode="auto">
          <a:xfrm>
            <a:off x="3935760" y="3501009"/>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6" name="矩形: 圆角 5">
            <a:extLst>
              <a:ext uri="{FF2B5EF4-FFF2-40B4-BE49-F238E27FC236}">
                <a16:creationId xmlns:a16="http://schemas.microsoft.com/office/drawing/2014/main" id="{8EA508DF-E57A-43BB-BE3F-2A826D871BF6}"/>
              </a:ext>
            </a:extLst>
          </p:cNvPr>
          <p:cNvSpPr/>
          <p:nvPr/>
        </p:nvSpPr>
        <p:spPr bwMode="auto">
          <a:xfrm>
            <a:off x="3935760" y="5161383"/>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7" name="矩形: 圆角 6">
            <a:extLst>
              <a:ext uri="{FF2B5EF4-FFF2-40B4-BE49-F238E27FC236}">
                <a16:creationId xmlns:a16="http://schemas.microsoft.com/office/drawing/2014/main" id="{88E943C4-A4AA-4299-B886-2943666EA3D4}"/>
              </a:ext>
            </a:extLst>
          </p:cNvPr>
          <p:cNvSpPr/>
          <p:nvPr/>
        </p:nvSpPr>
        <p:spPr bwMode="auto">
          <a:xfrm>
            <a:off x="3935760" y="5661248"/>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8" name="矩形: 圆角 7">
            <a:extLst>
              <a:ext uri="{FF2B5EF4-FFF2-40B4-BE49-F238E27FC236}">
                <a16:creationId xmlns:a16="http://schemas.microsoft.com/office/drawing/2014/main" id="{813515E6-71B0-4E3F-AFE0-AC28BA1DCF44}"/>
              </a:ext>
            </a:extLst>
          </p:cNvPr>
          <p:cNvSpPr/>
          <p:nvPr/>
        </p:nvSpPr>
        <p:spPr bwMode="auto">
          <a:xfrm>
            <a:off x="4007768" y="6098542"/>
            <a:ext cx="2232248" cy="49881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9" name="矩形: 圆角 8">
            <a:extLst>
              <a:ext uri="{FF2B5EF4-FFF2-40B4-BE49-F238E27FC236}">
                <a16:creationId xmlns:a16="http://schemas.microsoft.com/office/drawing/2014/main" id="{CB5E4F20-0CAA-4E3B-A62E-5087D855C497}"/>
              </a:ext>
            </a:extLst>
          </p:cNvPr>
          <p:cNvSpPr/>
          <p:nvPr/>
        </p:nvSpPr>
        <p:spPr bwMode="auto">
          <a:xfrm>
            <a:off x="6528048" y="4581128"/>
            <a:ext cx="1800200" cy="50405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1" name="矩形: 圆角 10">
            <a:extLst>
              <a:ext uri="{FF2B5EF4-FFF2-40B4-BE49-F238E27FC236}">
                <a16:creationId xmlns:a16="http://schemas.microsoft.com/office/drawing/2014/main" id="{55670BE9-083F-4AD3-8240-E748F4C6C33F}"/>
              </a:ext>
            </a:extLst>
          </p:cNvPr>
          <p:cNvSpPr/>
          <p:nvPr/>
        </p:nvSpPr>
        <p:spPr bwMode="auto">
          <a:xfrm>
            <a:off x="8544272" y="2420889"/>
            <a:ext cx="1800200" cy="504057"/>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2" name="矩形: 圆角 11">
            <a:extLst>
              <a:ext uri="{FF2B5EF4-FFF2-40B4-BE49-F238E27FC236}">
                <a16:creationId xmlns:a16="http://schemas.microsoft.com/office/drawing/2014/main" id="{2B43CFE2-D333-4151-AA6E-933D00AE1435}"/>
              </a:ext>
            </a:extLst>
          </p:cNvPr>
          <p:cNvSpPr/>
          <p:nvPr/>
        </p:nvSpPr>
        <p:spPr bwMode="auto">
          <a:xfrm>
            <a:off x="3935760" y="2538028"/>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3" name="矩形: 圆角 12">
            <a:extLst>
              <a:ext uri="{FF2B5EF4-FFF2-40B4-BE49-F238E27FC236}">
                <a16:creationId xmlns:a16="http://schemas.microsoft.com/office/drawing/2014/main" id="{E16A1173-821B-4018-81F2-B1F0709C8335}"/>
              </a:ext>
            </a:extLst>
          </p:cNvPr>
          <p:cNvSpPr/>
          <p:nvPr/>
        </p:nvSpPr>
        <p:spPr bwMode="auto">
          <a:xfrm>
            <a:off x="3935760" y="4667275"/>
            <a:ext cx="2232248" cy="360040"/>
          </a:xfrm>
          <a:prstGeom prst="round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graphicFrame>
        <p:nvGraphicFramePr>
          <p:cNvPr id="4" name="内容占位符 3">
            <a:extLst>
              <a:ext uri="{FF2B5EF4-FFF2-40B4-BE49-F238E27FC236}">
                <a16:creationId xmlns:a16="http://schemas.microsoft.com/office/drawing/2014/main" id="{F98007A0-12B4-44A2-8FCE-479DDE1BE183}"/>
              </a:ext>
            </a:extLst>
          </p:cNvPr>
          <p:cNvGraphicFramePr>
            <a:graphicFrameLocks noGrp="1"/>
          </p:cNvGraphicFramePr>
          <p:nvPr>
            <p:ph idx="1"/>
            <p:extLst>
              <p:ext uri="{D42A27DB-BD31-4B8C-83A1-F6EECF244321}">
                <p14:modId xmlns:p14="http://schemas.microsoft.com/office/powerpoint/2010/main" val="2048816047"/>
              </p:ext>
            </p:extLst>
          </p:nvPr>
        </p:nvGraphicFramePr>
        <p:xfrm>
          <a:off x="623392" y="1340768"/>
          <a:ext cx="10801200" cy="5216906"/>
        </p:xfrm>
        <a:graphic>
          <a:graphicData uri="http://schemas.openxmlformats.org/drawingml/2006/table">
            <a:tbl>
              <a:tblPr>
                <a:tableStyleId>{ED083AE6-46FA-4A59-8FB0-9F97EB10719F}</a:tableStyleId>
              </a:tblPr>
              <a:tblGrid>
                <a:gridCol w="3528392">
                  <a:extLst>
                    <a:ext uri="{9D8B030D-6E8A-4147-A177-3AD203B41FA5}">
                      <a16:colId xmlns:a16="http://schemas.microsoft.com/office/drawing/2014/main" val="23919380"/>
                    </a:ext>
                  </a:extLst>
                </a:gridCol>
                <a:gridCol w="2952328">
                  <a:extLst>
                    <a:ext uri="{9D8B030D-6E8A-4147-A177-3AD203B41FA5}">
                      <a16:colId xmlns:a16="http://schemas.microsoft.com/office/drawing/2014/main" val="134236169"/>
                    </a:ext>
                  </a:extLst>
                </a:gridCol>
                <a:gridCol w="2016224">
                  <a:extLst>
                    <a:ext uri="{9D8B030D-6E8A-4147-A177-3AD203B41FA5}">
                      <a16:colId xmlns:a16="http://schemas.microsoft.com/office/drawing/2014/main" val="1171527994"/>
                    </a:ext>
                  </a:extLst>
                </a:gridCol>
                <a:gridCol w="2304256">
                  <a:extLst>
                    <a:ext uri="{9D8B030D-6E8A-4147-A177-3AD203B41FA5}">
                      <a16:colId xmlns:a16="http://schemas.microsoft.com/office/drawing/2014/main" val="2847333176"/>
                    </a:ext>
                  </a:extLst>
                </a:gridCol>
              </a:tblGrid>
              <a:tr h="40559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Grammar Rule</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1</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2</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Pass 3</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CCCCFF"/>
                    </a:solidFill>
                  </a:tcPr>
                </a:tc>
                <a:extLst>
                  <a:ext uri="{0D108BD9-81ED-4DB2-BD59-A6C34878D82A}">
                    <a16:rowId xmlns:a16="http://schemas.microsoft.com/office/drawing/2014/main" val="202751010"/>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exp </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013166612"/>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exp</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term</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altLang="zh-CN" sz="2000" b="1" kern="100" dirty="0">
                          <a:solidFill>
                            <a:srgbClr val="0000CC"/>
                          </a:solidFill>
                          <a:effectLst/>
                          <a:latin typeface="Arial" panose="020B0604020202020204" pitchFamily="34" charset="0"/>
                          <a:cs typeface="Arial" panose="020B0604020202020204" pitchFamily="34" charset="0"/>
                        </a:rPr>
                        <a:t>ft(exp)&lt;=ft(term)</a:t>
                      </a:r>
                      <a:endParaRPr lang="zh-CN" sz="24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ft(exp)={(, n}</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706531666"/>
                  </a:ext>
                </a:extLst>
              </a:tr>
              <a:tr h="465848">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675947029"/>
                  </a:ext>
                </a:extLst>
              </a:tr>
              <a:tr h="504056">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a:t>
                      </a:r>
                      <a:r>
                        <a:rPr lang="en-US" sz="2000" b="1" kern="100" dirty="0" err="1">
                          <a:effectLst/>
                          <a:latin typeface="Arial" panose="020B0604020202020204" pitchFamily="34" charset="0"/>
                          <a:cs typeface="Arial" panose="020B0604020202020204" pitchFamily="34" charset="0"/>
                        </a:rPr>
                        <a:t>addop</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791229045"/>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term </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1617809072"/>
                  </a:ext>
                </a:extLst>
              </a:tr>
              <a:tr h="57606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term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 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b="1" kern="100" dirty="0">
                          <a:solidFill>
                            <a:srgbClr val="0000CC"/>
                          </a:solidFill>
                          <a:effectLst/>
                          <a:latin typeface="Arial" panose="020B0604020202020204" pitchFamily="34" charset="0"/>
                          <a:cs typeface="Arial" panose="020B0604020202020204" pitchFamily="34" charset="0"/>
                        </a:rPr>
                        <a:t>ft(term)&lt;=ft(factor)</a:t>
                      </a:r>
                      <a:endParaRPr lang="zh-CN" sz="2000" b="1" kern="100" dirty="0">
                        <a:solidFill>
                          <a:srgbClr val="0000CC"/>
                        </a:solidFill>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ft(term)={(, n}</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3895306266"/>
                  </a:ext>
                </a:extLst>
              </a:tr>
              <a:tr h="432048">
                <a:tc>
                  <a:txBody>
                    <a:bodyPr/>
                    <a:lstStyle/>
                    <a:p>
                      <a:pPr algn="just">
                        <a:spcAft>
                          <a:spcPts val="0"/>
                        </a:spcAft>
                      </a:pP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a:t>
                      </a:r>
                      <a:r>
                        <a:rPr lang="en-US" sz="2000" b="1" kern="100" dirty="0" err="1">
                          <a:effectLst/>
                          <a:latin typeface="Arial" panose="020B0604020202020204" pitchFamily="34" charset="0"/>
                          <a:cs typeface="Arial" panose="020B0604020202020204" pitchFamily="34" charset="0"/>
                        </a:rPr>
                        <a:t>mulop</a:t>
                      </a:r>
                      <a:r>
                        <a:rPr lang="en-US" sz="2000" b="1" kern="100" dirty="0">
                          <a:effectLst/>
                          <a:latin typeface="Arial" panose="020B0604020202020204" pitchFamily="34" charset="0"/>
                          <a:cs typeface="Arial" panose="020B0604020202020204" pitchFamily="34" charset="0"/>
                        </a:rPr>
                        <a:t>)={*}</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755858922"/>
                  </a:ext>
                </a:extLst>
              </a:tr>
              <a:tr h="504056">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(exp)</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ft(factor)={(}</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841889310"/>
                  </a:ext>
                </a:extLst>
              </a:tr>
              <a:tr h="608394">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factor </a:t>
                      </a:r>
                      <a:r>
                        <a:rPr lang="zh-CN" sz="2000" b="1" kern="100" dirty="0">
                          <a:effectLst/>
                          <a:latin typeface="Arial" panose="020B0604020202020204" pitchFamily="34" charset="0"/>
                          <a:cs typeface="Arial" panose="020B0604020202020204" pitchFamily="34" charset="0"/>
                        </a:rPr>
                        <a:t>→</a:t>
                      </a:r>
                      <a:r>
                        <a:rPr lang="en-US" sz="2000" b="1" kern="100" dirty="0">
                          <a:effectLst/>
                          <a:latin typeface="Arial" panose="020B0604020202020204" pitchFamily="34" charset="0"/>
                          <a:cs typeface="Arial" panose="020B0604020202020204" pitchFamily="34" charset="0"/>
                        </a:rPr>
                        <a:t>n</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CC99"/>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ft(factor)={(, n}</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a:effectLst/>
                          <a:latin typeface="Arial" panose="020B0604020202020204" pitchFamily="34" charset="0"/>
                          <a:cs typeface="Arial" panose="020B0604020202020204" pitchFamily="34" charset="0"/>
                        </a:rPr>
                        <a:t> </a:t>
                      </a:r>
                      <a:endParaRPr lang="zh-CN" sz="2000" b="1" kern="10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tc>
                  <a:txBody>
                    <a:bodyPr/>
                    <a:lstStyle/>
                    <a:p>
                      <a:pPr algn="just">
                        <a:spcAft>
                          <a:spcPts val="0"/>
                        </a:spcAft>
                      </a:pPr>
                      <a:r>
                        <a:rPr lang="en-US" sz="2000" b="1" kern="100" dirty="0">
                          <a:effectLst/>
                          <a:latin typeface="Arial" panose="020B0604020202020204" pitchFamily="34" charset="0"/>
                          <a:cs typeface="Arial" panose="020B0604020202020204" pitchFamily="34" charset="0"/>
                        </a:rPr>
                        <a:t> </a:t>
                      </a:r>
                      <a:endParaRPr lang="zh-CN" sz="2000" b="1"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nchorCtr="1">
                    <a:solidFill>
                      <a:srgbClr val="FFFFCC"/>
                    </a:solidFill>
                  </a:tcPr>
                </a:tc>
                <a:extLst>
                  <a:ext uri="{0D108BD9-81ED-4DB2-BD59-A6C34878D82A}">
                    <a16:rowId xmlns:a16="http://schemas.microsoft.com/office/drawing/2014/main" val="2160505266"/>
                  </a:ext>
                </a:extLst>
              </a:tr>
            </a:tbl>
          </a:graphicData>
        </a:graphic>
      </p:graphicFrame>
    </p:spTree>
    <p:extLst>
      <p:ext uri="{BB962C8B-B14F-4D97-AF65-F5344CB8AC3E}">
        <p14:creationId xmlns:p14="http://schemas.microsoft.com/office/powerpoint/2010/main" val="234010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3"/>
                                        </p:tgtEl>
                                        <p:attrNameLst>
                                          <p:attrName>ppt_x</p:attrName>
                                        </p:attrNameLst>
                                      </p:cBhvr>
                                      <p:tavLst>
                                        <p:tav tm="0">
                                          <p:val>
                                            <p:strVal val="ppt_x"/>
                                          </p:val>
                                        </p:tav>
                                        <p:tav tm="100000">
                                          <p:val>
                                            <p:strVal val="ppt_x"/>
                                          </p:val>
                                        </p:tav>
                                      </p:tavLst>
                                    </p:anim>
                                    <p:anim calcmode="lin" valueType="num">
                                      <p:cBhvr additive="base">
                                        <p:cTn id="25" dur="500"/>
                                        <p:tgtEl>
                                          <p:spTgt spid="13"/>
                                        </p:tgtEl>
                                        <p:attrNameLst>
                                          <p:attrName>ppt_y</p:attrName>
                                        </p:attrNameLst>
                                      </p:cBhvr>
                                      <p:tavLst>
                                        <p:tav tm="0">
                                          <p:val>
                                            <p:strVal val="ppt_y"/>
                                          </p:val>
                                        </p:tav>
                                        <p:tav tm="100000">
                                          <p:val>
                                            <p:strVal val="1+ppt_h/2"/>
                                          </p:val>
                                        </p:tav>
                                      </p:tavLst>
                                    </p:anim>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9"/>
                                        </p:tgtEl>
                                        <p:attrNameLst>
                                          <p:attrName>ppt_x</p:attrName>
                                        </p:attrNameLst>
                                      </p:cBhvr>
                                      <p:tavLst>
                                        <p:tav tm="0">
                                          <p:val>
                                            <p:strVal val="ppt_x"/>
                                          </p:val>
                                        </p:tav>
                                        <p:tav tm="100000">
                                          <p:val>
                                            <p:strVal val="ppt_x"/>
                                          </p:val>
                                        </p:tav>
                                      </p:tavLst>
                                    </p:anim>
                                    <p:anim calcmode="lin" valueType="num">
                                      <p:cBhvr additive="base">
                                        <p:cTn id="49" dur="500"/>
                                        <p:tgtEl>
                                          <p:spTgt spid="9"/>
                                        </p:tgtEl>
                                        <p:attrNameLst>
                                          <p:attrName>ppt_y</p:attrName>
                                        </p:attrNameLst>
                                      </p:cBhvr>
                                      <p:tavLst>
                                        <p:tav tm="0">
                                          <p:val>
                                            <p:strVal val="ppt_y"/>
                                          </p:val>
                                        </p:tav>
                                        <p:tav tm="100000">
                                          <p:val>
                                            <p:strVal val="1+ppt_h/2"/>
                                          </p:val>
                                        </p:tav>
                                      </p:tavLst>
                                    </p:anim>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所以</a:t>
            </a:r>
            <a:r>
              <a:rPr lang="en-US" altLang="zh-CN" dirty="0"/>
              <a:t>First</a:t>
            </a:r>
            <a:r>
              <a:rPr lang="zh-CN" altLang="en-US" dirty="0"/>
              <a:t>集如下：</a:t>
            </a:r>
            <a:endParaRPr lang="en-US" altLang="zh-CN" dirty="0"/>
          </a:p>
          <a:p>
            <a:pPr lvl="1">
              <a:lnSpc>
                <a:spcPct val="150000"/>
              </a:lnSpc>
              <a:buFontTx/>
              <a:buNone/>
            </a:pPr>
            <a:r>
              <a:rPr lang="en-US" altLang="zh-CN" dirty="0"/>
              <a:t>        First(exp)     = {(,n}</a:t>
            </a:r>
          </a:p>
          <a:p>
            <a:pPr lvl="1">
              <a:lnSpc>
                <a:spcPct val="150000"/>
              </a:lnSpc>
              <a:buFontTx/>
              <a:buNone/>
            </a:pPr>
            <a:r>
              <a:rPr lang="en-US" altLang="zh-CN" dirty="0"/>
              <a:t>        First(term)   = {(,n}</a:t>
            </a:r>
          </a:p>
          <a:p>
            <a:pPr lvl="1">
              <a:lnSpc>
                <a:spcPct val="150000"/>
              </a:lnSpc>
              <a:buFontTx/>
              <a:buNone/>
            </a:pPr>
            <a:r>
              <a:rPr lang="en-US" altLang="zh-CN" dirty="0"/>
              <a:t>        First(factor) = {(,n}</a:t>
            </a:r>
          </a:p>
          <a:p>
            <a:pPr lvl="1">
              <a:lnSpc>
                <a:spcPct val="150000"/>
              </a:lnSpc>
              <a:buFontTx/>
              <a:buNone/>
            </a:pPr>
            <a:r>
              <a:rPr lang="en-US" altLang="zh-CN" dirty="0"/>
              <a:t>        First(</a:t>
            </a:r>
            <a:r>
              <a:rPr lang="en-US" altLang="zh-CN" dirty="0" err="1"/>
              <a:t>addop</a:t>
            </a:r>
            <a:r>
              <a:rPr lang="en-US" altLang="zh-CN" dirty="0"/>
              <a:t>) = {+,-}</a:t>
            </a:r>
          </a:p>
          <a:p>
            <a:pPr lvl="1">
              <a:lnSpc>
                <a:spcPct val="150000"/>
              </a:lnSpc>
              <a:buFontTx/>
              <a:buNone/>
            </a:pPr>
            <a:r>
              <a:rPr lang="en-US" altLang="zh-CN" dirty="0"/>
              <a:t>        First(</a:t>
            </a:r>
            <a:r>
              <a:rPr lang="en-US" altLang="zh-CN" dirty="0" err="1"/>
              <a:t>mulop</a:t>
            </a:r>
            <a:r>
              <a:rPr lang="en-US" altLang="zh-CN" dirty="0"/>
              <a:t>) = {*}</a:t>
            </a:r>
            <a:endParaRPr lang="zh-CN" altLang="en-US" dirty="0"/>
          </a:p>
          <a:p>
            <a:pPr>
              <a:lnSpc>
                <a:spcPct val="150000"/>
              </a:lnSpc>
            </a:pPr>
            <a:endParaRPr lang="en-US" altLang="zh-CN" dirty="0"/>
          </a:p>
          <a:p>
            <a:pPr marL="0" indent="0">
              <a:lnSpc>
                <a:spcPct val="150000"/>
              </a:lnSpc>
              <a:buNone/>
            </a:pPr>
            <a:endParaRPr lang="en-US" altLang="zh-CN" dirty="0"/>
          </a:p>
          <a:p>
            <a:pPr>
              <a:lnSpc>
                <a:spcPct val="150000"/>
              </a:lnSpc>
            </a:pPr>
            <a:endParaRPr lang="en-US" altLang="zh-CN" dirty="0"/>
          </a:p>
        </p:txBody>
      </p:sp>
    </p:spTree>
    <p:extLst>
      <p:ext uri="{BB962C8B-B14F-4D97-AF65-F5344CB8AC3E}">
        <p14:creationId xmlns:p14="http://schemas.microsoft.com/office/powerpoint/2010/main" val="53487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C364-6818-43C5-A0A9-3A9B4DD54682}"/>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B64EE6E1-54CB-47F3-919F-1028A03133CF}"/>
              </a:ext>
            </a:extLst>
          </p:cNvPr>
          <p:cNvSpPr>
            <a:spLocks noGrp="1"/>
          </p:cNvSpPr>
          <p:nvPr>
            <p:ph idx="1"/>
          </p:nvPr>
        </p:nvSpPr>
        <p:spPr>
          <a:xfrm>
            <a:off x="609600" y="1343024"/>
            <a:ext cx="10972800" cy="5254327"/>
          </a:xfrm>
          <a:solidFill>
            <a:schemeClr val="bg1"/>
          </a:solidFill>
          <a:ln w="28575">
            <a:solidFill>
              <a:srgbClr val="9999FF"/>
            </a:solidFill>
          </a:ln>
        </p:spPr>
        <p:txBody>
          <a:bodyPr/>
          <a:lstStyle/>
          <a:p>
            <a:pPr>
              <a:tabLst>
                <a:tab pos="1158875" algn="l"/>
              </a:tabLst>
            </a:pPr>
            <a:r>
              <a:rPr lang="zh-CN" altLang="en-US" sz="2400" dirty="0"/>
              <a:t>为</a:t>
            </a:r>
            <a:r>
              <a:rPr lang="en-US" altLang="zh-CN" sz="2400" dirty="0"/>
              <a:t>if</a:t>
            </a:r>
            <a:r>
              <a:rPr lang="zh-CN" altLang="en-US" sz="2400" dirty="0"/>
              <a:t>语句文法计算</a:t>
            </a:r>
            <a:r>
              <a:rPr lang="en-US" altLang="zh-CN" sz="2400" dirty="0"/>
              <a:t>First</a:t>
            </a:r>
            <a:r>
              <a:rPr lang="zh-CN" altLang="en-US" sz="2400" dirty="0"/>
              <a:t>集。</a:t>
            </a:r>
            <a:endParaRPr lang="en-US" altLang="zh-CN" sz="2400" dirty="0"/>
          </a:p>
          <a:p>
            <a:pPr>
              <a:buNone/>
              <a:tabLst>
                <a:tab pos="1158875" algn="l"/>
              </a:tabLst>
            </a:pPr>
            <a:r>
              <a:rPr lang="en-US" altLang="zh-CN" sz="2400" dirty="0"/>
              <a:t>             </a:t>
            </a:r>
            <a:r>
              <a:rPr lang="en-US" altLang="zh-CN" sz="2400" dirty="0">
                <a:latin typeface="Arial" panose="020B0604020202020204" pitchFamily="34" charset="0"/>
                <a:cs typeface="Arial" panose="020B0604020202020204" pitchFamily="34" charset="0"/>
              </a:rPr>
              <a:t>statement →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other</a:t>
            </a:r>
          </a:p>
          <a:p>
            <a:pPr>
              <a:buNone/>
              <a:tabLst>
                <a:tab pos="1158875" algn="l"/>
              </a:tabLst>
            </a:pPr>
            <a:r>
              <a:rPr lang="en-US" altLang="zh-CN" sz="2400" dirty="0">
                <a:latin typeface="Arial" panose="020B0604020202020204" pitchFamily="34" charset="0"/>
                <a:cs typeface="Arial" panose="020B0604020202020204" pitchFamily="34" charset="0"/>
              </a:rPr>
              <a:t>             if-</a:t>
            </a:r>
            <a:r>
              <a:rPr lang="en-US" altLang="zh-CN" sz="2400" dirty="0" err="1">
                <a:latin typeface="Arial" panose="020B0604020202020204" pitchFamily="34" charset="0"/>
                <a:cs typeface="Arial" panose="020B0604020202020204" pitchFamily="34" charset="0"/>
              </a:rPr>
              <a:t>stmt</a:t>
            </a:r>
            <a:r>
              <a:rPr lang="en-US" altLang="zh-CN" sz="2400" dirty="0">
                <a:latin typeface="Arial" panose="020B0604020202020204" pitchFamily="34" charset="0"/>
                <a:cs typeface="Arial" panose="020B0604020202020204" pitchFamily="34" charset="0"/>
              </a:rPr>
              <a:t> → if (exp) statement else-part</a:t>
            </a:r>
          </a:p>
          <a:p>
            <a:pPr>
              <a:buNone/>
              <a:tabLst>
                <a:tab pos="1158875" algn="l"/>
              </a:tabLst>
            </a:pPr>
            <a:r>
              <a:rPr lang="en-US" altLang="zh-CN" sz="2400" dirty="0">
                <a:latin typeface="Arial" panose="020B0604020202020204" pitchFamily="34" charset="0"/>
                <a:cs typeface="Arial" panose="020B0604020202020204" pitchFamily="34" charset="0"/>
              </a:rPr>
              <a:t>             else-part → else statement | ε</a:t>
            </a:r>
          </a:p>
          <a:p>
            <a:pPr>
              <a:buNone/>
              <a:tabLst>
                <a:tab pos="1158875" algn="l"/>
              </a:tabLst>
            </a:pPr>
            <a:r>
              <a:rPr lang="en-US" altLang="zh-CN" sz="2400" dirty="0">
                <a:latin typeface="Arial" panose="020B0604020202020204" pitchFamily="34" charset="0"/>
                <a:cs typeface="Arial" panose="020B0604020202020204" pitchFamily="34" charset="0"/>
              </a:rPr>
              <a:t>             exp → 0 | 1</a:t>
            </a:r>
          </a:p>
          <a:p>
            <a:pPr>
              <a:tabLst>
                <a:tab pos="1158875" algn="l"/>
              </a:tabLst>
            </a:pPr>
            <a:r>
              <a:rPr lang="zh-CN" altLang="en-US" sz="2400" dirty="0"/>
              <a:t>展开：</a:t>
            </a:r>
            <a:endParaRPr lang="en-US" altLang="zh-CN" sz="2400" dirty="0"/>
          </a:p>
          <a:p>
            <a:pPr marL="400050" lvl="1" indent="0">
              <a:buNone/>
              <a:tabLst>
                <a:tab pos="1158875" algn="l"/>
              </a:tabLst>
            </a:pPr>
            <a:r>
              <a:rPr lang="en-US" altLang="zh-CN" sz="2400" dirty="0"/>
              <a:t>    </a:t>
            </a:r>
            <a:r>
              <a:rPr lang="en-US" altLang="zh-CN" sz="2000" dirty="0">
                <a:latin typeface="Arial" panose="020B0604020202020204" pitchFamily="34" charset="0"/>
                <a:cs typeface="Arial" panose="020B0604020202020204" pitchFamily="34" charset="0"/>
              </a:rPr>
              <a:t>(1) statement → if-</a:t>
            </a:r>
            <a:r>
              <a:rPr lang="en-US" altLang="zh-CN" sz="2000" dirty="0" err="1">
                <a:latin typeface="Arial" panose="020B0604020202020204" pitchFamily="34" charset="0"/>
                <a:cs typeface="Arial" panose="020B0604020202020204" pitchFamily="34" charset="0"/>
              </a:rPr>
              <a:t>stmt</a:t>
            </a:r>
            <a:endParaRPr lang="en-US" altLang="zh-CN" sz="2000" dirty="0">
              <a:latin typeface="Arial" panose="020B0604020202020204" pitchFamily="34" charset="0"/>
              <a:cs typeface="Arial" panose="020B0604020202020204" pitchFamily="34" charset="0"/>
            </a:endParaRPr>
          </a:p>
          <a:p>
            <a:pPr lvl="1">
              <a:buNone/>
              <a:tabLst>
                <a:tab pos="1158875" algn="l"/>
              </a:tabLst>
            </a:pPr>
            <a:r>
              <a:rPr lang="en-US" altLang="zh-CN" sz="2000" dirty="0">
                <a:latin typeface="Arial" panose="020B0604020202020204" pitchFamily="34" charset="0"/>
                <a:cs typeface="Arial" panose="020B0604020202020204" pitchFamily="34" charset="0"/>
              </a:rPr>
              <a:t>     (2) statement → other</a:t>
            </a:r>
          </a:p>
          <a:p>
            <a:pPr lvl="1">
              <a:buNone/>
              <a:tabLst>
                <a:tab pos="1158875" algn="l"/>
              </a:tabLst>
            </a:pPr>
            <a:r>
              <a:rPr lang="en-US" altLang="zh-CN" sz="2000" dirty="0">
                <a:latin typeface="Arial" panose="020B0604020202020204" pitchFamily="34" charset="0"/>
                <a:cs typeface="Arial" panose="020B0604020202020204" pitchFamily="34" charset="0"/>
              </a:rPr>
              <a:t>     (3) if-</a:t>
            </a:r>
            <a:r>
              <a:rPr lang="en-US" altLang="zh-CN" sz="2000" dirty="0" err="1">
                <a:latin typeface="Arial" panose="020B0604020202020204" pitchFamily="34" charset="0"/>
                <a:cs typeface="Arial" panose="020B0604020202020204" pitchFamily="34" charset="0"/>
              </a:rPr>
              <a:t>stmt</a:t>
            </a:r>
            <a:r>
              <a:rPr lang="en-US" altLang="zh-CN" sz="2000" dirty="0">
                <a:latin typeface="Arial" panose="020B0604020202020204" pitchFamily="34" charset="0"/>
                <a:cs typeface="Arial" panose="020B0604020202020204" pitchFamily="34" charset="0"/>
              </a:rPr>
              <a:t> → if (exp) statement else-part</a:t>
            </a:r>
          </a:p>
          <a:p>
            <a:pPr lvl="1">
              <a:buNone/>
              <a:tabLst>
                <a:tab pos="1158875" algn="l"/>
              </a:tabLst>
            </a:pPr>
            <a:r>
              <a:rPr lang="en-US" altLang="zh-CN" sz="2000" dirty="0">
                <a:latin typeface="Arial" panose="020B0604020202020204" pitchFamily="34" charset="0"/>
                <a:cs typeface="Arial" panose="020B0604020202020204" pitchFamily="34" charset="0"/>
              </a:rPr>
              <a:t>     (4) else-part → else statement</a:t>
            </a:r>
          </a:p>
          <a:p>
            <a:pPr lvl="1">
              <a:buNone/>
              <a:tabLst>
                <a:tab pos="1158875" algn="l"/>
              </a:tabLst>
            </a:pPr>
            <a:r>
              <a:rPr lang="en-US" altLang="zh-CN" sz="2000" dirty="0">
                <a:latin typeface="Arial" panose="020B0604020202020204" pitchFamily="34" charset="0"/>
                <a:cs typeface="Arial" panose="020B0604020202020204" pitchFamily="34" charset="0"/>
              </a:rPr>
              <a:t>     (5) else-part →ε</a:t>
            </a:r>
          </a:p>
          <a:p>
            <a:pPr lvl="1">
              <a:buNone/>
              <a:tabLst>
                <a:tab pos="1158875" algn="l"/>
              </a:tabLst>
            </a:pPr>
            <a:r>
              <a:rPr lang="en-US" altLang="zh-CN" sz="2000" dirty="0">
                <a:latin typeface="Arial" panose="020B0604020202020204" pitchFamily="34" charset="0"/>
                <a:cs typeface="Arial" panose="020B0604020202020204" pitchFamily="34" charset="0"/>
              </a:rPr>
              <a:t>     (6) exp → 0 </a:t>
            </a:r>
          </a:p>
          <a:p>
            <a:pPr lvl="1">
              <a:buNone/>
              <a:tabLst>
                <a:tab pos="1158875" algn="l"/>
              </a:tabLst>
            </a:pPr>
            <a:r>
              <a:rPr lang="en-US" altLang="zh-CN" sz="2000" dirty="0">
                <a:latin typeface="Arial" panose="020B0604020202020204" pitchFamily="34" charset="0"/>
                <a:cs typeface="Arial" panose="020B0604020202020204" pitchFamily="34" charset="0"/>
              </a:rPr>
              <a:t>     (7) exp → 1</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292441"/>
      </p:ext>
    </p:extLst>
  </p:cSld>
  <p:clrMapOvr>
    <a:masterClrMapping/>
  </p:clrMapOvr>
</p:sld>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8987</TotalTime>
  <Words>5698</Words>
  <Application>Microsoft Office PowerPoint</Application>
  <PresentationFormat>宽屏</PresentationFormat>
  <Paragraphs>1383</Paragraphs>
  <Slides>58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Arial</vt:lpstr>
      <vt:lpstr>Cambria Math</vt:lpstr>
      <vt:lpstr>Times New Roman</vt:lpstr>
      <vt:lpstr>Verdana</vt:lpstr>
      <vt:lpstr>Wingdings</vt:lpstr>
      <vt:lpstr>主题4</vt:lpstr>
      <vt:lpstr>第四章 自顶向下的分析</vt:lpstr>
      <vt:lpstr>一个例子</vt:lpstr>
      <vt:lpstr>First集和Follow集</vt:lpstr>
      <vt:lpstr>First集</vt:lpstr>
      <vt:lpstr>计算First集的方法</vt:lpstr>
      <vt:lpstr>计算示例</vt:lpstr>
      <vt:lpstr>示例</vt:lpstr>
      <vt:lpstr>示例</vt:lpstr>
      <vt:lpstr>示例</vt:lpstr>
      <vt:lpstr>示例</vt:lpstr>
      <vt:lpstr>示例</vt:lpstr>
      <vt:lpstr>示例</vt:lpstr>
      <vt:lpstr>练习</vt:lpstr>
      <vt:lpstr>练习</vt:lpstr>
      <vt:lpstr>练习</vt:lpstr>
      <vt:lpstr>练习</vt:lpstr>
      <vt:lpstr>练习</vt:lpstr>
      <vt:lpstr>练习</vt:lpstr>
      <vt:lpstr>练习</vt:lpstr>
      <vt:lpstr>练习</vt:lpstr>
      <vt:lpstr>练习</vt:lpstr>
      <vt:lpstr>练习</vt:lpstr>
      <vt:lpstr>练习</vt:lpstr>
      <vt:lpstr>练习</vt:lpstr>
      <vt:lpstr>练习</vt:lpstr>
      <vt:lpstr>练习</vt:lpstr>
      <vt:lpstr>练习</vt:lpstr>
      <vt:lpstr>练习</vt:lpstr>
      <vt:lpstr>练习</vt:lpstr>
      <vt:lpstr>Follow集</vt:lpstr>
      <vt:lpstr>计算Follow集的方法</vt:lpstr>
      <vt:lpstr>计算示例</vt:lpstr>
      <vt:lpstr>示例</vt:lpstr>
      <vt:lpstr>示例</vt:lpstr>
      <vt:lpstr>计算示例</vt:lpstr>
      <vt:lpstr>PowerPoint 演示文稿</vt:lpstr>
      <vt:lpstr>示例</vt:lpstr>
      <vt:lpstr>PowerPoint 演示文稿</vt:lpstr>
      <vt:lpstr>练习</vt:lpstr>
      <vt:lpstr>PowerPoint 演示文稿</vt:lpstr>
      <vt:lpstr>使用First集和Follow集构造分析表</vt:lpstr>
      <vt:lpstr>定理</vt:lpstr>
      <vt:lpstr>PowerPoint 演示文稿</vt:lpstr>
      <vt:lpstr>PowerPoint 演示文稿</vt:lpstr>
      <vt:lpstr>PowerPoint 演示文稿</vt:lpstr>
      <vt:lpstr>练习</vt:lpstr>
      <vt:lpstr>PowerPoint 演示文稿</vt:lpstr>
      <vt:lpstr>PowerPoint 演示文稿</vt:lpstr>
      <vt:lpstr>综合练习1</vt:lpstr>
      <vt:lpstr>PowerPoint 演示文稿</vt:lpstr>
      <vt:lpstr>PowerPoint 演示文稿</vt:lpstr>
      <vt:lpstr>PowerPoint 演示文稿</vt:lpstr>
      <vt:lpstr>PowerPoint 演示文稿</vt:lpstr>
      <vt:lpstr>综合练习2</vt:lpstr>
      <vt:lpstr>PowerPoint 演示文稿</vt:lpstr>
      <vt:lpstr>PowerPoint 演示文稿</vt:lpstr>
      <vt:lpstr>PowerPoint 演示文稿</vt:lpstr>
      <vt:lpstr>PowerPoint 演示文稿</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薇 潘</cp:lastModifiedBy>
  <cp:revision>489</cp:revision>
  <dcterms:created xsi:type="dcterms:W3CDTF">1999-05-10T08:46:26Z</dcterms:created>
  <dcterms:modified xsi:type="dcterms:W3CDTF">2021-04-07T03:28:05Z</dcterms:modified>
</cp:coreProperties>
</file>