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65"/>
  </p:notesMasterIdLst>
  <p:handoutMasterIdLst>
    <p:handoutMasterId r:id="rId66"/>
  </p:handoutMasterIdLst>
  <p:sldIdLst>
    <p:sldId id="393" r:id="rId2"/>
    <p:sldId id="477" r:id="rId3"/>
    <p:sldId id="506" r:id="rId4"/>
    <p:sldId id="507" r:id="rId5"/>
    <p:sldId id="508" r:id="rId6"/>
    <p:sldId id="510" r:id="rId7"/>
    <p:sldId id="544" r:id="rId8"/>
    <p:sldId id="509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45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7" r:id="rId26"/>
    <p:sldId id="526" r:id="rId27"/>
    <p:sldId id="528" r:id="rId28"/>
    <p:sldId id="529" r:id="rId29"/>
    <p:sldId id="530" r:id="rId30"/>
    <p:sldId id="531" r:id="rId31"/>
    <p:sldId id="554" r:id="rId32"/>
    <p:sldId id="553" r:id="rId33"/>
    <p:sldId id="555" r:id="rId34"/>
    <p:sldId id="556" r:id="rId35"/>
    <p:sldId id="552" r:id="rId36"/>
    <p:sldId id="557" r:id="rId37"/>
    <p:sldId id="551" r:id="rId38"/>
    <p:sldId id="532" r:id="rId39"/>
    <p:sldId id="533" r:id="rId40"/>
    <p:sldId id="534" r:id="rId41"/>
    <p:sldId id="535" r:id="rId42"/>
    <p:sldId id="536" r:id="rId43"/>
    <p:sldId id="537" r:id="rId44"/>
    <p:sldId id="560" r:id="rId45"/>
    <p:sldId id="538" r:id="rId46"/>
    <p:sldId id="546" r:id="rId47"/>
    <p:sldId id="542" r:id="rId48"/>
    <p:sldId id="541" r:id="rId49"/>
    <p:sldId id="548" r:id="rId50"/>
    <p:sldId id="539" r:id="rId51"/>
    <p:sldId id="549" r:id="rId52"/>
    <p:sldId id="540" r:id="rId53"/>
    <p:sldId id="550" r:id="rId54"/>
    <p:sldId id="558" r:id="rId55"/>
    <p:sldId id="559" r:id="rId56"/>
    <p:sldId id="561" r:id="rId57"/>
    <p:sldId id="562" r:id="rId58"/>
    <p:sldId id="563" r:id="rId59"/>
    <p:sldId id="564" r:id="rId60"/>
    <p:sldId id="565" r:id="rId61"/>
    <p:sldId id="566" r:id="rId62"/>
    <p:sldId id="567" r:id="rId63"/>
    <p:sldId id="568" r:id="rId6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99FF"/>
    <a:srgbClr val="CCCCFF"/>
    <a:srgbClr val="FFFFCC"/>
    <a:srgbClr val="FFFF99"/>
    <a:srgbClr val="CC00CC"/>
    <a:srgbClr val="FFCC99"/>
    <a:srgbClr val="3366CC"/>
    <a:srgbClr val="339933"/>
    <a:srgbClr val="3217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058" autoAdjust="0"/>
  </p:normalViewPr>
  <p:slideViewPr>
    <p:cSldViewPr>
      <p:cViewPr varScale="1">
        <p:scale>
          <a:sx n="85" d="100"/>
          <a:sy n="85" d="100"/>
        </p:scale>
        <p:origin x="696" y="84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12700" y="2708276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1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第七章 中间代码的生成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考虑语句</a:t>
            </a:r>
            <a:r>
              <a:rPr lang="en-US" altLang="zh-CN" sz="2400" dirty="0">
                <a:latin typeface="+mn-ea"/>
              </a:rPr>
              <a:t>do 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 = </a:t>
            </a:r>
            <a:r>
              <a:rPr lang="en-US" altLang="zh-CN" sz="2400" dirty="0" err="1">
                <a:latin typeface="+mn-ea"/>
              </a:rPr>
              <a:t>i+1</a:t>
            </a:r>
            <a:r>
              <a:rPr lang="en-US" altLang="zh-CN" sz="2400" dirty="0">
                <a:latin typeface="+mn-ea"/>
              </a:rPr>
              <a:t>; while (a[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] &lt; v); </a:t>
            </a:r>
            <a:r>
              <a:rPr lang="zh-CN" altLang="en-US" sz="2400" dirty="0">
                <a:latin typeface="+mn-ea"/>
              </a:rPr>
              <a:t>下面给出这个语句的两种可能的翻译：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三地址代码</a:t>
            </a:r>
            <a:r>
              <a:rPr lang="zh-CN" altLang="en-US" sz="2400" dirty="0">
                <a:latin typeface="+mn-ea"/>
              </a:rPr>
              <a:t>是中间代码的一种抽象形式，具体实现包括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四元式、三元式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间接三元式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41BD914-EC1E-49AB-A2FF-701BE6D0A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2060848"/>
            <a:ext cx="8568952" cy="30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9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四元式表示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一个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四元式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(quadruple)</a:t>
            </a:r>
            <a:r>
              <a:rPr lang="zh-CN" altLang="en-US" sz="2400" dirty="0">
                <a:latin typeface="+mn-ea"/>
              </a:rPr>
              <a:t>有四个字段，分别称为</a:t>
            </a:r>
            <a:r>
              <a:rPr lang="en-US" altLang="zh-CN" sz="2400" dirty="0">
                <a:latin typeface="+mn-ea"/>
              </a:rPr>
              <a:t>op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arg1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arg2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result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举例来说，在三地址指令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x=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y+z</a:t>
            </a:r>
            <a:r>
              <a:rPr lang="zh-CN" altLang="en-US" sz="2400" dirty="0">
                <a:latin typeface="+mn-ea"/>
              </a:rPr>
              <a:t>相应的四元式中，</a:t>
            </a:r>
            <a:r>
              <a:rPr lang="en-US" altLang="zh-CN" sz="2400" dirty="0">
                <a:latin typeface="+mn-ea"/>
              </a:rPr>
              <a:t>op</a:t>
            </a:r>
            <a:r>
              <a:rPr lang="zh-CN" altLang="en-US" sz="2400" dirty="0">
                <a:latin typeface="+mn-ea"/>
              </a:rPr>
              <a:t>存放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arg1</a:t>
            </a:r>
            <a:r>
              <a:rPr lang="zh-CN" altLang="en-US" sz="2400" dirty="0">
                <a:latin typeface="+mn-ea"/>
              </a:rPr>
              <a:t>存放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y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 err="1">
                <a:latin typeface="+mn-ea"/>
              </a:rPr>
              <a:t>arg2</a:t>
            </a:r>
            <a:r>
              <a:rPr lang="zh-CN" altLang="en-US" sz="2400" dirty="0">
                <a:latin typeface="+mn-ea"/>
              </a:rPr>
              <a:t>存放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z</a:t>
            </a:r>
            <a:r>
              <a:rPr lang="zh-CN" altLang="en-US" sz="2400" dirty="0">
                <a:latin typeface="+mn-ea"/>
              </a:rPr>
              <a:t>，</a:t>
            </a:r>
            <a:r>
              <a:rPr lang="en-US" altLang="zh-CN" sz="2400" dirty="0">
                <a:latin typeface="+mn-ea"/>
              </a:rPr>
              <a:t>result</a:t>
            </a:r>
            <a:r>
              <a:rPr lang="zh-CN" altLang="en-US" sz="2400" dirty="0">
                <a:latin typeface="+mn-ea"/>
              </a:rPr>
              <a:t>中为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形如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x=minus y</a:t>
            </a:r>
            <a:r>
              <a:rPr lang="zh-CN" altLang="en-US" sz="2400" dirty="0">
                <a:latin typeface="+mn-ea"/>
              </a:rPr>
              <a:t>的单目运算和赋值指令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x=y</a:t>
            </a:r>
            <a:r>
              <a:rPr lang="zh-CN" altLang="en-US" sz="2400" dirty="0">
                <a:latin typeface="+mn-ea"/>
              </a:rPr>
              <a:t>不使用</a:t>
            </a:r>
            <a:r>
              <a:rPr lang="en-US" altLang="zh-CN" sz="2400" dirty="0" err="1">
                <a:latin typeface="+mn-ea"/>
              </a:rPr>
              <a:t>arg2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条件或非条件转移指令将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目标标号</a:t>
            </a:r>
            <a:r>
              <a:rPr lang="zh-CN" altLang="en-US" sz="2400" dirty="0">
                <a:latin typeface="+mn-ea"/>
              </a:rPr>
              <a:t>放入</a:t>
            </a:r>
            <a:r>
              <a:rPr lang="en-US" altLang="zh-CN" sz="2400" dirty="0">
                <a:latin typeface="+mn-ea"/>
              </a:rPr>
              <a:t>result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4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四元式示例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常见的三地址代码和四元式的对应关系：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CE572F49-9BC6-471E-9ED5-BBD36E62E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578"/>
              </p:ext>
            </p:extLst>
          </p:nvPr>
        </p:nvGraphicFramePr>
        <p:xfrm>
          <a:off x="2279576" y="2316481"/>
          <a:ext cx="7560840" cy="3398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xmlns="" val="1758375748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xmlns="" val="2382269933"/>
                    </a:ext>
                  </a:extLst>
                </a:gridCol>
              </a:tblGrid>
              <a:tr h="48545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三地址代码</a:t>
                      </a: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四元式</a:t>
                      </a: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0248879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x = y op z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(op, y, z, x)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3862328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x = op z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(op, z,  , x)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2478364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x = y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(=, y,  , x)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43964586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/>
                        <a:t>goto</a:t>
                      </a:r>
                      <a:r>
                        <a:rPr lang="en-US" altLang="zh-CN" sz="2000" b="1" dirty="0"/>
                        <a:t> L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(j,  ,  , L)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6633928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if x </a:t>
                      </a:r>
                      <a:r>
                        <a:rPr lang="en-US" altLang="zh-CN" sz="2000" b="1" dirty="0" err="1"/>
                        <a:t>rop</a:t>
                      </a:r>
                      <a:r>
                        <a:rPr lang="en-US" altLang="zh-CN" sz="2000" b="1" dirty="0"/>
                        <a:t> y </a:t>
                      </a:r>
                      <a:r>
                        <a:rPr lang="en-US" altLang="zh-CN" sz="2000" b="1" dirty="0" err="1"/>
                        <a:t>goto</a:t>
                      </a:r>
                      <a:r>
                        <a:rPr lang="en-US" altLang="zh-CN" sz="2000" b="1" dirty="0"/>
                        <a:t> L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(</a:t>
                      </a:r>
                      <a:r>
                        <a:rPr lang="en-US" altLang="zh-CN" sz="2000" b="1" dirty="0" err="1"/>
                        <a:t>jrop</a:t>
                      </a:r>
                      <a:r>
                        <a:rPr lang="en-US" altLang="zh-CN" sz="2000" b="1" dirty="0"/>
                        <a:t>, x, y, L)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6840508"/>
                  </a:ext>
                </a:extLst>
              </a:tr>
              <a:tr h="485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if x </a:t>
                      </a:r>
                      <a:r>
                        <a:rPr lang="en-US" altLang="zh-CN" sz="2000" b="1" dirty="0" err="1"/>
                        <a:t>goto</a:t>
                      </a:r>
                      <a:r>
                        <a:rPr lang="en-US" altLang="zh-CN" sz="2000" b="1" dirty="0"/>
                        <a:t> L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(</a:t>
                      </a:r>
                      <a:r>
                        <a:rPr lang="en-US" altLang="zh-CN" sz="2000" b="1" dirty="0" err="1"/>
                        <a:t>jNZ</a:t>
                      </a:r>
                      <a:r>
                        <a:rPr lang="en-US" altLang="zh-CN" sz="2000" b="1" dirty="0"/>
                        <a:t>, x,  , L)</a:t>
                      </a:r>
                      <a:endParaRPr lang="zh-CN" altLang="en-US" sz="2000" b="1" dirty="0"/>
                    </a:p>
                  </a:txBody>
                  <a:tcPr anchor="ctr" anchorCtr="1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608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187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四元式示例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语句</a:t>
            </a:r>
            <a:r>
              <a:rPr lang="en-US" altLang="zh-CN" sz="2400" dirty="0">
                <a:solidFill>
                  <a:srgbClr val="0000CC"/>
                </a:solidFill>
              </a:rPr>
              <a:t>a:=b*-</a:t>
            </a:r>
            <a:r>
              <a:rPr lang="en-US" altLang="zh-CN" sz="2400" dirty="0" err="1">
                <a:solidFill>
                  <a:srgbClr val="0000CC"/>
                </a:solidFill>
              </a:rPr>
              <a:t>c+b</a:t>
            </a:r>
            <a:r>
              <a:rPr lang="en-US" altLang="zh-CN" sz="2400" dirty="0">
                <a:solidFill>
                  <a:srgbClr val="0000CC"/>
                </a:solidFill>
              </a:rPr>
              <a:t>*-c</a:t>
            </a:r>
            <a:r>
              <a:rPr lang="zh-CN" altLang="en-US" sz="2400" dirty="0"/>
              <a:t>的四元式如下：</a:t>
            </a:r>
            <a:endParaRPr lang="en-US" altLang="zh-CN" sz="2400" dirty="0"/>
          </a:p>
          <a:p>
            <a:pPr marL="2628900" lvl="6" indent="0">
              <a:spcBef>
                <a:spcPct val="50000"/>
              </a:spcBef>
              <a:buNone/>
            </a:pPr>
            <a:r>
              <a:rPr lang="en-US" altLang="zh-CN" b="0" dirty="0"/>
              <a:t> </a:t>
            </a:r>
            <a:r>
              <a:rPr lang="en-US" altLang="zh-CN" sz="2400" b="0" dirty="0"/>
              <a:t>(- , c  ,    ,    </a:t>
            </a:r>
            <a:r>
              <a:rPr lang="en-US" altLang="zh-CN" sz="2400" b="0" dirty="0" err="1"/>
              <a:t>t1</a:t>
            </a:r>
            <a:r>
              <a:rPr lang="en-US" altLang="zh-CN" sz="2400" b="0" dirty="0"/>
              <a:t>)</a:t>
            </a:r>
          </a:p>
          <a:p>
            <a:pPr marL="2628900" lvl="6" indent="0">
              <a:spcBef>
                <a:spcPct val="50000"/>
              </a:spcBef>
              <a:buNone/>
            </a:pPr>
            <a:r>
              <a:rPr lang="en-US" altLang="zh-CN" sz="2400" b="0" dirty="0"/>
              <a:t> (* , b  , </a:t>
            </a:r>
            <a:r>
              <a:rPr lang="en-US" altLang="zh-CN" sz="2400" b="0" dirty="0" err="1"/>
              <a:t>t1</a:t>
            </a:r>
            <a:r>
              <a:rPr lang="en-US" altLang="zh-CN" sz="2400" b="0" dirty="0"/>
              <a:t>,   </a:t>
            </a:r>
            <a:r>
              <a:rPr lang="en-US" altLang="zh-CN" sz="2400" b="0" dirty="0" err="1"/>
              <a:t>t2</a:t>
            </a:r>
            <a:r>
              <a:rPr lang="en-US" altLang="zh-CN" sz="2400" b="0" dirty="0"/>
              <a:t>)</a:t>
            </a:r>
          </a:p>
          <a:p>
            <a:pPr marL="2628900" lvl="6" indent="0">
              <a:spcBef>
                <a:spcPct val="50000"/>
              </a:spcBef>
              <a:buNone/>
            </a:pPr>
            <a:r>
              <a:rPr lang="en-US" altLang="zh-CN" sz="2400" b="0" dirty="0"/>
              <a:t> (- , c  ,    ,    </a:t>
            </a:r>
            <a:r>
              <a:rPr lang="en-US" altLang="zh-CN" sz="2400" b="0" dirty="0" err="1"/>
              <a:t>t3</a:t>
            </a:r>
            <a:r>
              <a:rPr lang="en-US" altLang="zh-CN" sz="2400" b="0" dirty="0"/>
              <a:t>)</a:t>
            </a:r>
          </a:p>
          <a:p>
            <a:pPr marL="2628900" lvl="6" indent="0">
              <a:spcBef>
                <a:spcPct val="50000"/>
              </a:spcBef>
              <a:buNone/>
            </a:pPr>
            <a:r>
              <a:rPr lang="en-US" altLang="zh-CN" sz="2400" b="0" dirty="0"/>
              <a:t> (* , b  ,  </a:t>
            </a:r>
            <a:r>
              <a:rPr lang="en-US" altLang="zh-CN" sz="2400" b="0" dirty="0" err="1"/>
              <a:t>t3</a:t>
            </a:r>
            <a:r>
              <a:rPr lang="en-US" altLang="zh-CN" sz="2400" b="0" dirty="0"/>
              <a:t>,   </a:t>
            </a:r>
            <a:r>
              <a:rPr lang="en-US" altLang="zh-CN" sz="2400" b="0" dirty="0" err="1"/>
              <a:t>t4</a:t>
            </a:r>
            <a:r>
              <a:rPr lang="en-US" altLang="zh-CN" sz="2400" b="0" dirty="0"/>
              <a:t>)</a:t>
            </a:r>
          </a:p>
          <a:p>
            <a:pPr marL="2628900" lvl="6" indent="0">
              <a:spcBef>
                <a:spcPct val="50000"/>
              </a:spcBef>
              <a:buNone/>
            </a:pPr>
            <a:r>
              <a:rPr lang="en-US" altLang="zh-CN" sz="2400" b="0" dirty="0"/>
              <a:t> (+ ,</a:t>
            </a:r>
            <a:r>
              <a:rPr lang="en-US" altLang="zh-CN" sz="2400" b="0" dirty="0" err="1"/>
              <a:t>t2</a:t>
            </a:r>
            <a:r>
              <a:rPr lang="en-US" altLang="zh-CN" sz="2400" b="0" dirty="0"/>
              <a:t> ,  </a:t>
            </a:r>
            <a:r>
              <a:rPr lang="en-US" altLang="zh-CN" sz="2400" b="0" dirty="0" err="1"/>
              <a:t>t4</a:t>
            </a:r>
            <a:r>
              <a:rPr lang="en-US" altLang="zh-CN" sz="2400" b="0" dirty="0"/>
              <a:t> ,  </a:t>
            </a:r>
            <a:r>
              <a:rPr lang="en-US" altLang="zh-CN" sz="2400" b="0" dirty="0" err="1"/>
              <a:t>t5</a:t>
            </a:r>
            <a:r>
              <a:rPr lang="en-US" altLang="zh-CN" sz="2400" b="0" dirty="0"/>
              <a:t>)</a:t>
            </a:r>
          </a:p>
          <a:p>
            <a:pPr marL="2628900" lvl="6" indent="0">
              <a:spcBef>
                <a:spcPct val="50000"/>
              </a:spcBef>
              <a:buNone/>
            </a:pPr>
            <a:r>
              <a:rPr lang="en-US" altLang="zh-CN" sz="2400" b="0" dirty="0"/>
              <a:t> (= , </a:t>
            </a:r>
            <a:r>
              <a:rPr lang="en-US" altLang="zh-CN" sz="2400" b="0" dirty="0" err="1"/>
              <a:t>t5</a:t>
            </a:r>
            <a:r>
              <a:rPr lang="en-US" altLang="zh-CN" sz="2400" b="0" dirty="0"/>
              <a:t> ,     ,   a)</a:t>
            </a:r>
          </a:p>
        </p:txBody>
      </p:sp>
    </p:spTree>
    <p:extLst>
      <p:ext uri="{BB962C8B-B14F-4D97-AF65-F5344CB8AC3E}">
        <p14:creationId xmlns:p14="http://schemas.microsoft.com/office/powerpoint/2010/main" val="239025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三元式表示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一个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三元式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(triple)</a:t>
            </a:r>
            <a:r>
              <a:rPr lang="zh-CN" altLang="en-US" sz="2400" dirty="0">
                <a:latin typeface="+mn-ea"/>
              </a:rPr>
              <a:t>只有三个字段，分别是</a:t>
            </a:r>
            <a:r>
              <a:rPr lang="en-US" altLang="zh-CN" sz="2400" dirty="0">
                <a:latin typeface="+mn-ea"/>
              </a:rPr>
              <a:t>op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arg1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arg2</a:t>
            </a:r>
            <a:r>
              <a:rPr lang="zh-CN" altLang="en-US" sz="2400" dirty="0">
                <a:latin typeface="+mn-ea"/>
              </a:rPr>
              <a:t>。四元式中用</a:t>
            </a:r>
            <a:r>
              <a:rPr lang="en-US" altLang="zh-CN" sz="2400" dirty="0">
                <a:latin typeface="+mn-ea"/>
              </a:rPr>
              <a:t>result</a:t>
            </a:r>
            <a:r>
              <a:rPr lang="zh-CN" altLang="en-US" sz="2400" dirty="0">
                <a:latin typeface="+mn-ea"/>
              </a:rPr>
              <a:t>来存放结果，三元式中使用运算</a:t>
            </a:r>
            <a:r>
              <a:rPr lang="en-US" altLang="zh-CN" sz="2400" dirty="0">
                <a:latin typeface="+mn-ea"/>
              </a:rPr>
              <a:t>x op y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位置来表示它的计算结果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语句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a=b*-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c+b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*-c</a:t>
            </a:r>
            <a:r>
              <a:rPr lang="zh-CN" altLang="en-US" sz="2400" dirty="0">
                <a:latin typeface="+mn-ea"/>
              </a:rPr>
              <a:t>的四元式和三元式表示：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CA949FB-64E8-477D-A130-1B20AD085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07" y="3387804"/>
            <a:ext cx="3131540" cy="28742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740CE37A-63B7-4F36-A9C0-18F666E70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994" y="3333320"/>
            <a:ext cx="2994213" cy="29452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C9A47C0E-243A-4499-92A0-E6DF1D7F0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280" y="3381976"/>
            <a:ext cx="2451256" cy="2880066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AC93D836-26E5-45CD-8B45-851CF568915D}"/>
              </a:ext>
            </a:extLst>
          </p:cNvPr>
          <p:cNvSpPr/>
          <p:nvPr/>
        </p:nvSpPr>
        <p:spPr bwMode="auto">
          <a:xfrm>
            <a:off x="7115818" y="3329292"/>
            <a:ext cx="691598" cy="2115931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xmlns="" id="{F93F4F0F-6275-476F-8390-76977DEACF63}"/>
              </a:ext>
            </a:extLst>
          </p:cNvPr>
          <p:cNvSpPr/>
          <p:nvPr/>
        </p:nvSpPr>
        <p:spPr bwMode="auto">
          <a:xfrm>
            <a:off x="10128448" y="3355702"/>
            <a:ext cx="585914" cy="223353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49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间接三元式表示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在优化编译器中，由于指令的位置常常发生变化，如果一条指令的位置修改了，那么相应的引用这条指令结果的指令都需要修改。为了解决这个问题，引入了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间接三元式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间接三元式包含了一个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指向三元式的指针列表</a:t>
            </a:r>
            <a:r>
              <a:rPr lang="zh-CN" altLang="en-US" sz="2400" dirty="0">
                <a:latin typeface="+mn-ea"/>
              </a:rPr>
              <a:t>来表示指令执行的顺序。这样优化的时候只需要修改这个列表。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55729D0-D5A1-4223-BC56-C02186BE5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3641353"/>
            <a:ext cx="5400600" cy="280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请为表达式</a:t>
            </a:r>
            <a:r>
              <a:rPr lang="en-US" altLang="zh-CN" sz="2400" dirty="0">
                <a:latin typeface="+mn-ea"/>
              </a:rPr>
              <a:t>a+-(</a:t>
            </a:r>
            <a:r>
              <a:rPr lang="en-US" altLang="zh-CN" sz="2400" dirty="0" err="1">
                <a:latin typeface="+mn-ea"/>
              </a:rPr>
              <a:t>b+c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给出四元式序列和三元式序列。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074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请为表达式</a:t>
            </a:r>
            <a:r>
              <a:rPr lang="en-US" altLang="zh-CN" sz="2400" dirty="0">
                <a:latin typeface="+mn-ea"/>
              </a:rPr>
              <a:t>a+-(</a:t>
            </a:r>
            <a:r>
              <a:rPr lang="en-US" altLang="zh-CN" sz="2400" dirty="0" err="1">
                <a:latin typeface="+mn-ea"/>
              </a:rPr>
              <a:t>b+c</a:t>
            </a:r>
            <a:r>
              <a:rPr lang="en-US" altLang="zh-CN" sz="2400" dirty="0">
                <a:latin typeface="+mn-ea"/>
              </a:rPr>
              <a:t>)</a:t>
            </a:r>
            <a:r>
              <a:rPr lang="zh-CN" altLang="en-US" sz="2400" dirty="0">
                <a:latin typeface="+mn-ea"/>
              </a:rPr>
              <a:t>给出四元式序列和三元式序列。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xmlns="" id="{839D3C5F-C0F6-4AC4-9797-2C01FF1DD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32875"/>
              </p:ext>
            </p:extLst>
          </p:nvPr>
        </p:nvGraphicFramePr>
        <p:xfrm>
          <a:off x="3048000" y="2564904"/>
          <a:ext cx="6096000" cy="2520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xmlns="" val="8280032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xmlns="" val="617782314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四元式</a:t>
                      </a: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三元式</a:t>
                      </a:r>
                    </a:p>
                  </a:txBody>
                  <a:tcPr anchor="ctr" anchorCtr="1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04937785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(+, b, c, </a:t>
                      </a:r>
                      <a:r>
                        <a:rPr lang="en-US" altLang="zh-CN" sz="2000" b="1" dirty="0" err="1"/>
                        <a:t>t1</a:t>
                      </a:r>
                      <a:r>
                        <a:rPr lang="en-US" altLang="zh-CN" sz="2000" b="1" dirty="0"/>
                        <a:t>)</a:t>
                      </a:r>
                      <a:endParaRPr lang="zh-CN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 (0) (+, b, c)</a:t>
                      </a:r>
                      <a:endParaRPr lang="zh-CN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44612393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(-, </a:t>
                      </a:r>
                      <a:r>
                        <a:rPr lang="en-US" altLang="zh-CN" sz="2000" b="1" dirty="0" err="1"/>
                        <a:t>t1</a:t>
                      </a:r>
                      <a:r>
                        <a:rPr lang="en-US" altLang="zh-CN" sz="2000" b="1" dirty="0"/>
                        <a:t>, , </a:t>
                      </a:r>
                      <a:r>
                        <a:rPr lang="en-US" altLang="zh-CN" sz="2000" b="1" dirty="0" err="1"/>
                        <a:t>t2</a:t>
                      </a:r>
                      <a:r>
                        <a:rPr lang="en-US" altLang="zh-CN" sz="2000" b="1" dirty="0"/>
                        <a:t>)</a:t>
                      </a:r>
                      <a:endParaRPr lang="zh-CN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 (1) (-, (0),  )</a:t>
                      </a:r>
                      <a:endParaRPr lang="zh-CN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2514746587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(+,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/>
                        <a:t>a,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t2</a:t>
                      </a:r>
                      <a:r>
                        <a:rPr lang="en-US" altLang="zh-CN" sz="2000" b="1" dirty="0"/>
                        <a:t>,</a:t>
                      </a:r>
                      <a:r>
                        <a:rPr lang="zh-CN" altLang="en-US" sz="2000" b="1" dirty="0"/>
                        <a:t> </a:t>
                      </a:r>
                      <a:r>
                        <a:rPr lang="en-US" altLang="zh-CN" sz="2000" b="1" dirty="0" err="1"/>
                        <a:t>t3</a:t>
                      </a:r>
                      <a:r>
                        <a:rPr lang="en-US" altLang="zh-CN" sz="2000" b="1" dirty="0"/>
                        <a:t>)</a:t>
                      </a:r>
                      <a:endParaRPr lang="zh-CN" altLang="en-US" sz="2000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/>
                        <a:t> (2) (+, a, (1))</a:t>
                      </a:r>
                      <a:endParaRPr lang="zh-CN" altLang="en-US" sz="2000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xmlns="" val="1186427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085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类型和声明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可以把类型的应用划分为类型检查和翻译。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类型检查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(type checking)</a:t>
            </a:r>
            <a:r>
              <a:rPr lang="zh-CN" altLang="en-US" sz="2400" dirty="0">
                <a:latin typeface="+mn-ea"/>
              </a:rPr>
              <a:t>。类型检查保证运算分量的而类型和运算符的预期类型相匹配。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翻译时的应用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(translation application)</a:t>
            </a:r>
            <a:r>
              <a:rPr lang="zh-CN" altLang="en-US" sz="2400" dirty="0">
                <a:latin typeface="+mn-ea"/>
              </a:rPr>
              <a:t>。编译器可以根据类型来确定变量在运行时需要的存储空间，也可以计算数组引用的地址，插入显式的类型转换等等。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261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类型自身也有结构，我们使用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类型表达式</a:t>
            </a:r>
            <a:r>
              <a:rPr lang="zh-CN" altLang="en-US" sz="2400" dirty="0">
                <a:latin typeface="+mn-ea"/>
              </a:rPr>
              <a:t>来表示这种结构。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基本类型</a:t>
            </a:r>
            <a:r>
              <a:rPr lang="zh-CN" altLang="en-US" sz="2400" dirty="0">
                <a:latin typeface="+mn-ea"/>
              </a:rPr>
              <a:t>是一个类型表达式。如：</a:t>
            </a:r>
            <a:r>
              <a:rPr lang="en-US" altLang="zh-CN" sz="2400" dirty="0">
                <a:latin typeface="+mn-ea"/>
              </a:rPr>
              <a:t>int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char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float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void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可以为类型表达式命名，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类型名</a:t>
            </a:r>
            <a:r>
              <a:rPr lang="zh-CN" altLang="en-US" sz="2400" dirty="0">
                <a:latin typeface="+mn-ea"/>
              </a:rPr>
              <a:t>也是类型表达式。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类型构造算子</a:t>
            </a:r>
            <a:r>
              <a:rPr lang="zh-CN" altLang="en-US" sz="2400" dirty="0">
                <a:latin typeface="+mn-ea"/>
              </a:rPr>
              <a:t>作用于类型表达式可以构造新的类型表达式。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数组构造符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array</a:t>
            </a:r>
            <a:r>
              <a:rPr lang="zh-CN" altLang="en-US" sz="2400" dirty="0">
                <a:latin typeface="+mn-ea"/>
              </a:rPr>
              <a:t>。若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是类型表达式，则</a:t>
            </a:r>
            <a:r>
              <a:rPr lang="en-US" altLang="zh-CN" sz="2400" dirty="0">
                <a:latin typeface="+mn-ea"/>
              </a:rPr>
              <a:t>array( I, T)</a:t>
            </a:r>
            <a:r>
              <a:rPr lang="zh-CN" altLang="en-US" sz="2400" dirty="0">
                <a:latin typeface="+mn-ea"/>
              </a:rPr>
              <a:t>是类型表达式</a:t>
            </a:r>
            <a:r>
              <a:rPr lang="en-US" altLang="zh-CN" sz="2400" dirty="0">
                <a:latin typeface="+mn-ea"/>
              </a:rPr>
              <a:t>( I</a:t>
            </a:r>
            <a:r>
              <a:rPr lang="zh-CN" altLang="en-US" sz="2400" dirty="0">
                <a:latin typeface="+mn-ea"/>
              </a:rPr>
              <a:t>是一个整数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A10193D-F79F-4239-84B7-C28C29EA9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4365104"/>
            <a:ext cx="5292080" cy="143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编译器前端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在编译器的模型中，前端对源程序进行分析并产生</a:t>
            </a:r>
            <a:r>
              <a:rPr lang="zh-CN" altLang="en-US" sz="2400" dirty="0">
                <a:solidFill>
                  <a:srgbClr val="FF0000"/>
                </a:solidFill>
              </a:rPr>
              <a:t>中间表示</a:t>
            </a:r>
            <a:r>
              <a:rPr lang="zh-CN" altLang="en-US" sz="2400" dirty="0"/>
              <a:t>，后端在此基础上生成目标代码。这种方式下可以大大减少工作量。理想情况下，只要写出</a:t>
            </a:r>
            <a:r>
              <a:rPr lang="en-US" altLang="zh-CN" sz="2400" dirty="0"/>
              <a:t>m</a:t>
            </a:r>
            <a:r>
              <a:rPr lang="zh-CN" altLang="en-US" sz="2400" dirty="0"/>
              <a:t>种前端和</a:t>
            </a:r>
            <a:r>
              <a:rPr lang="en-US" altLang="zh-CN" sz="2400" dirty="0"/>
              <a:t>n</a:t>
            </a:r>
            <a:r>
              <a:rPr lang="zh-CN" altLang="en-US" sz="2400" dirty="0"/>
              <a:t>种后端，就可以得到</a:t>
            </a:r>
            <a:r>
              <a:rPr lang="en-US" altLang="zh-CN" sz="2400" dirty="0"/>
              <a:t>m</a:t>
            </a:r>
            <a:r>
              <a:rPr lang="zh-CN" altLang="en-US" sz="2400" dirty="0"/>
              <a:t>*</a:t>
            </a:r>
            <a:r>
              <a:rPr lang="en-US" altLang="zh-CN" sz="2400" dirty="0"/>
              <a:t>n</a:t>
            </a:r>
            <a:r>
              <a:rPr lang="zh-CN" altLang="en-US" sz="2400" dirty="0"/>
              <a:t>种编译程序。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为简单起见，我们假设编译程序按下面的流程顺序处理。</a:t>
            </a:r>
            <a:endParaRPr lang="en-US" altLang="zh-CN" sz="2400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4581129"/>
            <a:ext cx="7848600" cy="163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86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指针构造符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pointer </a:t>
            </a:r>
            <a:r>
              <a:rPr lang="zh-CN" altLang="en-US" sz="2400" dirty="0">
                <a:latin typeface="+mn-ea"/>
              </a:rPr>
              <a:t>。若</a:t>
            </a:r>
            <a:r>
              <a:rPr lang="en-US" altLang="zh-CN" sz="2400" dirty="0"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是类型表达式，则</a:t>
            </a:r>
            <a:r>
              <a:rPr lang="en-US" altLang="zh-CN" sz="2400" dirty="0">
                <a:latin typeface="+mn-ea"/>
              </a:rPr>
              <a:t>pointer ( T ) </a:t>
            </a:r>
            <a:r>
              <a:rPr lang="zh-CN" altLang="en-US" sz="2400" dirty="0">
                <a:latin typeface="+mn-ea"/>
              </a:rPr>
              <a:t>是类型表达式，它表示一个指针类型。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笛卡尔乘积构造符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。若</a:t>
            </a:r>
            <a:r>
              <a:rPr lang="en-US" altLang="zh-CN" sz="2400" dirty="0" err="1">
                <a:latin typeface="+mn-ea"/>
              </a:rPr>
              <a:t>T1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 err="1">
                <a:latin typeface="+mn-ea"/>
              </a:rPr>
              <a:t>T2</a:t>
            </a:r>
            <a:r>
              <a:rPr lang="zh-CN" altLang="en-US" sz="2400" dirty="0">
                <a:latin typeface="+mn-ea"/>
              </a:rPr>
              <a:t>是类型表达式，则笛卡尔乘积</a:t>
            </a:r>
            <a:r>
              <a:rPr lang="en-US" altLang="zh-CN" sz="2400" dirty="0" err="1">
                <a:latin typeface="+mn-ea"/>
              </a:rPr>
              <a:t>T1xT2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是类型表达式。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函数构造符→ </a:t>
            </a:r>
            <a:r>
              <a:rPr lang="zh-CN" altLang="en-US" sz="2400" dirty="0">
                <a:latin typeface="+mn-ea"/>
              </a:rPr>
              <a:t>。若</a:t>
            </a:r>
            <a:r>
              <a:rPr lang="en-US" altLang="zh-CN" sz="2400" dirty="0" err="1">
                <a:latin typeface="+mn-ea"/>
              </a:rPr>
              <a:t>T1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T2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…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Tn 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R</a:t>
            </a:r>
            <a:r>
              <a:rPr lang="zh-CN" altLang="en-US" sz="2400" dirty="0">
                <a:latin typeface="+mn-ea"/>
              </a:rPr>
              <a:t>是类型表达式，则</a:t>
            </a:r>
            <a:r>
              <a:rPr lang="en-US" altLang="zh-CN" sz="2400" dirty="0" err="1">
                <a:latin typeface="+mn-ea"/>
              </a:rPr>
              <a:t>T1xT2x</a:t>
            </a:r>
            <a:r>
              <a:rPr lang="en-US" altLang="zh-CN" sz="2400" dirty="0">
                <a:latin typeface="+mn-ea"/>
              </a:rPr>
              <a:t>…</a:t>
            </a:r>
            <a:r>
              <a:rPr lang="en-US" altLang="zh-CN" sz="2400" dirty="0" err="1">
                <a:latin typeface="+mn-ea"/>
              </a:rPr>
              <a:t>xTn→R</a:t>
            </a:r>
            <a:r>
              <a:rPr lang="zh-CN" altLang="en-US" sz="2400" dirty="0">
                <a:latin typeface="+mn-ea"/>
              </a:rPr>
              <a:t>是类型表达式。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记录构造符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record </a:t>
            </a:r>
            <a:r>
              <a:rPr lang="zh-CN" altLang="en-US" sz="2400" dirty="0">
                <a:latin typeface="+mn-ea"/>
              </a:rPr>
              <a:t>。若有标识符</a:t>
            </a:r>
            <a:r>
              <a:rPr lang="en-US" altLang="zh-CN" sz="2400" dirty="0" err="1">
                <a:latin typeface="+mn-ea"/>
              </a:rPr>
              <a:t>N1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N2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…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Nn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与类型表达式</a:t>
            </a:r>
            <a:r>
              <a:rPr lang="en-US" altLang="zh-CN" sz="2400" dirty="0" err="1">
                <a:latin typeface="+mn-ea"/>
              </a:rPr>
              <a:t>T1</a:t>
            </a:r>
            <a:r>
              <a:rPr lang="en-US" altLang="zh-CN" sz="2400" dirty="0"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 err="1">
                <a:latin typeface="+mn-ea"/>
              </a:rPr>
              <a:t>T2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…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Tn </a:t>
            </a:r>
            <a:r>
              <a:rPr lang="zh-CN" altLang="en-US" sz="2400" dirty="0">
                <a:latin typeface="+mn-ea"/>
              </a:rPr>
              <a:t>，则 </a:t>
            </a:r>
            <a:r>
              <a:rPr lang="en-US" altLang="zh-CN" sz="2400" dirty="0">
                <a:latin typeface="+mn-ea"/>
              </a:rPr>
              <a:t>record( (</a:t>
            </a:r>
            <a:r>
              <a:rPr lang="en-US" altLang="zh-CN" sz="2400" dirty="0" err="1">
                <a:latin typeface="+mn-ea"/>
              </a:rPr>
              <a:t>N1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err="1">
                <a:latin typeface="+mn-ea"/>
              </a:rPr>
              <a:t>xT1</a:t>
            </a:r>
            <a:r>
              <a:rPr lang="en-US" altLang="zh-CN" sz="2400" dirty="0">
                <a:latin typeface="+mn-ea"/>
              </a:rPr>
              <a:t>) x (</a:t>
            </a:r>
            <a:r>
              <a:rPr lang="en-US" altLang="zh-CN" sz="2400" dirty="0" err="1">
                <a:latin typeface="+mn-ea"/>
              </a:rPr>
              <a:t>N2xT2</a:t>
            </a:r>
            <a:r>
              <a:rPr lang="en-US" altLang="zh-CN" sz="2400" dirty="0">
                <a:latin typeface="+mn-ea"/>
              </a:rPr>
              <a:t>) x … x (</a:t>
            </a:r>
            <a:r>
              <a:rPr lang="en-US" altLang="zh-CN" sz="2400" dirty="0" err="1">
                <a:latin typeface="+mn-ea"/>
              </a:rPr>
              <a:t>NnxTn</a:t>
            </a:r>
            <a:r>
              <a:rPr lang="en-US" altLang="zh-CN" sz="2400" dirty="0">
                <a:latin typeface="+mn-ea"/>
              </a:rPr>
              <a:t> ))</a:t>
            </a:r>
            <a:r>
              <a:rPr lang="zh-CN" altLang="en-US" sz="2400" dirty="0">
                <a:latin typeface="+mn-ea"/>
              </a:rPr>
              <a:t>是一个类型表达式。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588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类型表达式示例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设有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程序片段：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stype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绑定的类型表达式 </a:t>
            </a:r>
            <a:r>
              <a:rPr lang="en-US" altLang="zh-CN" sz="2400" dirty="0">
                <a:latin typeface="+mn-ea"/>
              </a:rPr>
              <a:t>: record ( (name x array(8, char)) x (score x integer) 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table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绑定的类型表达式 </a:t>
            </a:r>
            <a:r>
              <a:rPr lang="en-US" altLang="zh-CN" sz="2400" dirty="0">
                <a:latin typeface="+mn-ea"/>
              </a:rPr>
              <a:t>: array (50, </a:t>
            </a:r>
            <a:r>
              <a:rPr lang="en-US" altLang="zh-CN" sz="2400" dirty="0" err="1">
                <a:latin typeface="+mn-ea"/>
              </a:rPr>
              <a:t>stype</a:t>
            </a:r>
            <a:r>
              <a:rPr lang="en-US" altLang="zh-CN" sz="2400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绑定的类型表达式 </a:t>
            </a:r>
            <a:r>
              <a:rPr lang="en-US" altLang="zh-CN" sz="2400" dirty="0">
                <a:latin typeface="+mn-ea"/>
              </a:rPr>
              <a:t>: pointer (</a:t>
            </a:r>
            <a:r>
              <a:rPr lang="en-US" altLang="zh-CN" sz="2400" dirty="0" err="1">
                <a:latin typeface="+mn-ea"/>
              </a:rPr>
              <a:t>stype</a:t>
            </a:r>
            <a:r>
              <a:rPr lang="en-US" altLang="zh-CN" sz="2400" dirty="0">
                <a:latin typeface="+mn-ea"/>
              </a:rPr>
              <a:t>) </a:t>
            </a: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B994FD1-426C-4C70-B108-39B807F52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32" y="1484784"/>
            <a:ext cx="3456384" cy="254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6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类型等价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很多类型检查具有这样的形式：“如果两个类型表达式相等，那么返回某种类型，否则出错”。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两种类型之间结构等价</a:t>
            </a:r>
            <a:r>
              <a:rPr lang="zh-CN" altLang="en-US" sz="2400" dirty="0">
                <a:latin typeface="+mn-ea"/>
              </a:rPr>
              <a:t>当且仅当下面的某个条件为真：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它们是相同的类型。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它们是将相同的类型构造算子应用于结构等价的类型而构造得到的。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一个类型是另一个类型表达式的名字。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3753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类型及其声明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我们使用以下经过简化的文法来研究类型及其声明。</a:t>
            </a:r>
            <a:endParaRPr lang="en-US" altLang="zh-CN" sz="2400" dirty="0">
              <a:latin typeface="+mn-ea"/>
            </a:endParaRPr>
          </a:p>
          <a:p>
            <a:pPr marL="2628900" lvl="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D→ T id ; D |  </a:t>
            </a:r>
            <a:r>
              <a:rPr lang="el-GR" altLang="zh-CN" sz="2400" dirty="0">
                <a:solidFill>
                  <a:srgbClr val="0000CC"/>
                </a:solidFill>
                <a:latin typeface="+mn-ea"/>
              </a:rPr>
              <a:t>ε </a:t>
            </a:r>
            <a:endParaRPr lang="en-US" altLang="zh-CN" sz="2400" dirty="0">
              <a:solidFill>
                <a:srgbClr val="0000CC"/>
              </a:solidFill>
              <a:latin typeface="+mn-ea"/>
            </a:endParaRPr>
          </a:p>
          <a:p>
            <a:pPr marL="2628900" lvl="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T→ B C | record ‘{’D ‘}’</a:t>
            </a:r>
          </a:p>
          <a:p>
            <a:pPr marL="2628900" lvl="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B→ int | float</a:t>
            </a:r>
          </a:p>
          <a:p>
            <a:pPr marL="2628900" lvl="6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C→ </a:t>
            </a:r>
            <a:r>
              <a:rPr lang="el-GR" altLang="zh-CN" sz="2400" dirty="0">
                <a:solidFill>
                  <a:srgbClr val="0000CC"/>
                </a:solidFill>
                <a:latin typeface="+mn-ea"/>
              </a:rPr>
              <a:t>ε  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| [num]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C1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非终结符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生成基本类型、数组类型或记录类型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非终结符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生成基本类型</a:t>
            </a:r>
            <a:r>
              <a:rPr lang="en-US" altLang="zh-CN" sz="2400" dirty="0">
                <a:latin typeface="+mn-ea"/>
              </a:rPr>
              <a:t>int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float</a:t>
            </a:r>
            <a:r>
              <a:rPr lang="zh-CN" altLang="en-US" sz="2400" dirty="0">
                <a:latin typeface="+mn-ea"/>
              </a:rPr>
              <a:t>之一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非终结符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产生零个或多个方括号括起来的整数，表示数组分量。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988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局部变量名的存储布局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对于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声明语句</a:t>
            </a:r>
            <a:r>
              <a:rPr lang="zh-CN" altLang="en-US" sz="2400" dirty="0">
                <a:latin typeface="+mn-ea"/>
              </a:rPr>
              <a:t>，语义分析的主要任务就是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收集标识符的类型</a:t>
            </a:r>
            <a:r>
              <a:rPr lang="zh-CN" altLang="en-US" sz="2400" dirty="0">
                <a:latin typeface="+mn-ea"/>
              </a:rPr>
              <a:t>等属性信息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并为每一个名字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分配一个相对地址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从类型表达式可以知道该类型在运行时刻所需的存储单元数量，称为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类型的宽度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(width) 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在编译时，可以使用类型的宽度为每一个名字分配一个相对地址。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名字的类型和相对地址信息保存在相应的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符号表</a:t>
            </a:r>
            <a:r>
              <a:rPr lang="zh-CN" altLang="en-US" sz="2400" dirty="0">
                <a:latin typeface="+mn-ea"/>
              </a:rPr>
              <a:t>记录中。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843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变量声明语句的</a:t>
            </a:r>
            <a:r>
              <a:rPr lang="en-US" altLang="zh-CN" dirty="0" err="1"/>
              <a:t>SDT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下面的</a:t>
            </a:r>
            <a:r>
              <a:rPr lang="en-US" altLang="zh-CN" sz="2400" dirty="0" err="1">
                <a:latin typeface="+mn-ea"/>
              </a:rPr>
              <a:t>SDT</a:t>
            </a:r>
            <a:r>
              <a:rPr lang="zh-CN" altLang="en-US" sz="2400" dirty="0">
                <a:latin typeface="+mn-ea"/>
              </a:rPr>
              <a:t>计算了基本类型和数组类型以及它们的宽度。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这个</a:t>
            </a:r>
            <a:r>
              <a:rPr lang="en-US" altLang="zh-CN" sz="2400" dirty="0" err="1">
                <a:latin typeface="+mn-ea"/>
              </a:rPr>
              <a:t>SDT</a:t>
            </a:r>
            <a:r>
              <a:rPr lang="zh-CN" altLang="en-US" sz="2400" dirty="0">
                <a:latin typeface="+mn-ea"/>
              </a:rPr>
              <a:t>中每个非终结符都有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个综合属性</a:t>
            </a:r>
            <a:r>
              <a:rPr lang="en-US" altLang="zh-CN" sz="2400" dirty="0">
                <a:latin typeface="+mn-ea"/>
              </a:rPr>
              <a:t>type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width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两个变量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t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w</a:t>
            </a:r>
            <a:r>
              <a:rPr lang="zh-CN" altLang="en-US" sz="2400" dirty="0">
                <a:latin typeface="+mn-ea"/>
              </a:rPr>
              <a:t>用于将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类型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宽度</a:t>
            </a:r>
            <a:r>
              <a:rPr lang="zh-CN" altLang="en-US" sz="2400" dirty="0">
                <a:latin typeface="+mn-ea"/>
              </a:rPr>
              <a:t>从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结点传递到对应于产生式</a:t>
            </a:r>
            <a:r>
              <a:rPr lang="en-US" altLang="zh-CN" sz="2400" dirty="0">
                <a:latin typeface="+mn-ea"/>
              </a:rPr>
              <a:t>C →ε</a:t>
            </a:r>
            <a:r>
              <a:rPr lang="zh-CN" altLang="en-US" sz="2400" dirty="0">
                <a:latin typeface="+mn-ea"/>
              </a:rPr>
              <a:t>的结点，在</a:t>
            </a:r>
            <a:r>
              <a:rPr lang="en-US" altLang="zh-CN" sz="2400" dirty="0" err="1">
                <a:latin typeface="+mn-ea"/>
              </a:rPr>
              <a:t>SDD</a:t>
            </a:r>
            <a:r>
              <a:rPr lang="zh-CN" altLang="en-US" sz="2400" dirty="0">
                <a:latin typeface="+mn-ea"/>
              </a:rPr>
              <a:t>中它们应该是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继承属性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3B3AFD51-5F21-4DEA-8744-ADA3B5044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008355"/>
              </p:ext>
            </p:extLst>
          </p:nvPr>
        </p:nvGraphicFramePr>
        <p:xfrm>
          <a:off x="2927648" y="1988840"/>
          <a:ext cx="6096000" cy="26642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5872">
                  <a:extLst>
                    <a:ext uri="{9D8B030D-6E8A-4147-A177-3AD203B41FA5}">
                      <a16:colId xmlns:a16="http://schemas.microsoft.com/office/drawing/2014/main" xmlns="" val="2057071781"/>
                    </a:ext>
                  </a:extLst>
                </a:gridCol>
                <a:gridCol w="4200128">
                  <a:extLst>
                    <a:ext uri="{9D8B030D-6E8A-4147-A177-3AD203B41FA5}">
                      <a16:colId xmlns:a16="http://schemas.microsoft.com/office/drawing/2014/main" xmlns="" val="3420490005"/>
                    </a:ext>
                  </a:extLst>
                </a:gridCol>
              </a:tblGrid>
              <a:tr h="71274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T→ B</a:t>
                      </a:r>
                    </a:p>
                    <a:p>
                      <a:r>
                        <a:rPr lang="en-US" altLang="zh-CN" sz="1800" dirty="0">
                          <a:latin typeface="+mn-ea"/>
                        </a:rPr>
                        <a:t>      C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{ t =</a:t>
                      </a:r>
                      <a:r>
                        <a:rPr lang="en-US" altLang="zh-CN" sz="1800" dirty="0" err="1">
                          <a:latin typeface="+mn-ea"/>
                        </a:rPr>
                        <a:t>B.type</a:t>
                      </a:r>
                      <a:r>
                        <a:rPr lang="en-US" altLang="zh-CN" sz="1800" dirty="0">
                          <a:latin typeface="+mn-ea"/>
                        </a:rPr>
                        <a:t>; w=</a:t>
                      </a:r>
                      <a:r>
                        <a:rPr lang="en-US" altLang="zh-CN" sz="1800" dirty="0" err="1">
                          <a:latin typeface="+mn-ea"/>
                        </a:rPr>
                        <a:t>B.width</a:t>
                      </a:r>
                      <a:r>
                        <a:rPr lang="en-US" altLang="zh-CN" sz="1800" dirty="0">
                          <a:latin typeface="+mn-ea"/>
                        </a:rPr>
                        <a:t>;} </a:t>
                      </a:r>
                    </a:p>
                    <a:p>
                      <a:r>
                        <a:rPr lang="en-US" altLang="zh-CN" sz="1800" dirty="0">
                          <a:latin typeface="+mn-ea"/>
                        </a:rPr>
                        <a:t>{ </a:t>
                      </a:r>
                      <a:r>
                        <a:rPr lang="en-US" altLang="zh-CN" sz="1800" dirty="0" err="1">
                          <a:latin typeface="+mn-ea"/>
                        </a:rPr>
                        <a:t>T.type</a:t>
                      </a:r>
                      <a:r>
                        <a:rPr lang="en-US" altLang="zh-CN" sz="1800" dirty="0">
                          <a:latin typeface="+mn-ea"/>
                        </a:rPr>
                        <a:t>= </a:t>
                      </a:r>
                      <a:r>
                        <a:rPr lang="en-US" altLang="zh-CN" sz="1800" dirty="0" err="1">
                          <a:latin typeface="+mn-ea"/>
                        </a:rPr>
                        <a:t>C.type</a:t>
                      </a:r>
                      <a:r>
                        <a:rPr lang="en-US" altLang="zh-CN" sz="1800" dirty="0">
                          <a:latin typeface="+mn-ea"/>
                        </a:rPr>
                        <a:t>; </a:t>
                      </a:r>
                      <a:r>
                        <a:rPr lang="en-US" altLang="zh-CN" sz="1800" dirty="0" err="1">
                          <a:latin typeface="+mn-ea"/>
                        </a:rPr>
                        <a:t>T.width</a:t>
                      </a:r>
                      <a:r>
                        <a:rPr lang="en-US" altLang="zh-CN" sz="1800" dirty="0">
                          <a:latin typeface="+mn-ea"/>
                        </a:rPr>
                        <a:t>= </a:t>
                      </a:r>
                      <a:r>
                        <a:rPr lang="en-US" altLang="zh-CN" sz="1800" dirty="0" err="1">
                          <a:latin typeface="+mn-ea"/>
                        </a:rPr>
                        <a:t>C.width</a:t>
                      </a:r>
                      <a:r>
                        <a:rPr lang="en-US" altLang="zh-CN" sz="1800" dirty="0">
                          <a:latin typeface="+mn-ea"/>
                        </a:rPr>
                        <a:t>;} 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8180953"/>
                  </a:ext>
                </a:extLst>
              </a:tr>
              <a:tr h="41293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B→ int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{ </a:t>
                      </a:r>
                      <a:r>
                        <a:rPr lang="en-US" altLang="zh-CN" sz="1800" dirty="0" err="1">
                          <a:latin typeface="+mn-ea"/>
                        </a:rPr>
                        <a:t>B.type</a:t>
                      </a:r>
                      <a:r>
                        <a:rPr lang="en-US" altLang="zh-CN" sz="1800" dirty="0">
                          <a:latin typeface="+mn-ea"/>
                        </a:rPr>
                        <a:t>= int; </a:t>
                      </a:r>
                      <a:r>
                        <a:rPr lang="en-US" altLang="zh-CN" sz="1800" dirty="0" err="1">
                          <a:latin typeface="+mn-ea"/>
                        </a:rPr>
                        <a:t>B.width</a:t>
                      </a:r>
                      <a:r>
                        <a:rPr lang="en-US" altLang="zh-CN" sz="1800" dirty="0">
                          <a:latin typeface="+mn-ea"/>
                        </a:rPr>
                        <a:t>= 4; } 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5104125"/>
                  </a:ext>
                </a:extLst>
              </a:tr>
              <a:tr h="41293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B→ float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{ </a:t>
                      </a:r>
                      <a:r>
                        <a:rPr lang="en-US" altLang="zh-CN" sz="1800" dirty="0" err="1">
                          <a:latin typeface="+mn-ea"/>
                        </a:rPr>
                        <a:t>B.type</a:t>
                      </a:r>
                      <a:r>
                        <a:rPr lang="en-US" altLang="zh-CN" sz="1800" dirty="0">
                          <a:latin typeface="+mn-ea"/>
                        </a:rPr>
                        <a:t>= float; </a:t>
                      </a:r>
                      <a:r>
                        <a:rPr lang="en-US" altLang="zh-CN" sz="1800" dirty="0" err="1">
                          <a:latin typeface="+mn-ea"/>
                        </a:rPr>
                        <a:t>B.width</a:t>
                      </a:r>
                      <a:r>
                        <a:rPr lang="en-US" altLang="zh-CN" sz="1800" dirty="0">
                          <a:latin typeface="+mn-ea"/>
                        </a:rPr>
                        <a:t>= 8; } 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2064961"/>
                  </a:ext>
                </a:extLst>
              </a:tr>
              <a:tr h="41293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C→</a:t>
                      </a:r>
                      <a:r>
                        <a:rPr lang="el-GR" altLang="zh-CN" sz="1800" dirty="0">
                          <a:latin typeface="+mn-ea"/>
                        </a:rPr>
                        <a:t>ε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altLang="zh-CN" sz="1800" dirty="0">
                          <a:latin typeface="+mn-ea"/>
                        </a:rPr>
                        <a:t>{ </a:t>
                      </a:r>
                      <a:r>
                        <a:rPr lang="en-US" altLang="zh-CN" sz="1800" dirty="0" err="1">
                          <a:latin typeface="+mn-ea"/>
                        </a:rPr>
                        <a:t>C.type</a:t>
                      </a:r>
                      <a:r>
                        <a:rPr lang="en-US" altLang="zh-CN" sz="1800" dirty="0">
                          <a:latin typeface="+mn-ea"/>
                        </a:rPr>
                        <a:t>=t; </a:t>
                      </a:r>
                      <a:r>
                        <a:rPr lang="en-US" altLang="zh-CN" sz="1800" dirty="0" err="1">
                          <a:latin typeface="+mn-ea"/>
                        </a:rPr>
                        <a:t>C.width</a:t>
                      </a:r>
                      <a:r>
                        <a:rPr lang="en-US" altLang="zh-CN" sz="1800" dirty="0">
                          <a:latin typeface="+mn-ea"/>
                        </a:rPr>
                        <a:t>=w;}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6672193"/>
                  </a:ext>
                </a:extLst>
              </a:tr>
              <a:tr h="71274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C→ [num]</a:t>
                      </a:r>
                      <a:r>
                        <a:rPr lang="en-US" altLang="zh-CN" sz="1800" dirty="0" err="1">
                          <a:latin typeface="+mn-ea"/>
                        </a:rPr>
                        <a:t>C1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{ </a:t>
                      </a:r>
                      <a:r>
                        <a:rPr lang="en-US" altLang="zh-CN" sz="1800" dirty="0" err="1">
                          <a:latin typeface="+mn-ea"/>
                        </a:rPr>
                        <a:t>C.type</a:t>
                      </a:r>
                      <a:r>
                        <a:rPr lang="en-US" altLang="zh-CN" sz="1800" dirty="0">
                          <a:latin typeface="+mn-ea"/>
                        </a:rPr>
                        <a:t>= array( </a:t>
                      </a:r>
                      <a:r>
                        <a:rPr lang="en-US" altLang="zh-CN" sz="1800" dirty="0" err="1">
                          <a:latin typeface="+mn-ea"/>
                        </a:rPr>
                        <a:t>num.val</a:t>
                      </a:r>
                      <a:r>
                        <a:rPr lang="en-US" altLang="zh-CN" sz="1800" dirty="0">
                          <a:latin typeface="+mn-ea"/>
                        </a:rPr>
                        <a:t>, </a:t>
                      </a:r>
                      <a:r>
                        <a:rPr lang="en-US" altLang="zh-CN" sz="1800" dirty="0" err="1">
                          <a:latin typeface="+mn-ea"/>
                        </a:rPr>
                        <a:t>C1.type</a:t>
                      </a:r>
                      <a:r>
                        <a:rPr lang="en-US" altLang="zh-CN" sz="1800" dirty="0">
                          <a:latin typeface="+mn-ea"/>
                        </a:rPr>
                        <a:t>);   </a:t>
                      </a:r>
                    </a:p>
                    <a:p>
                      <a:r>
                        <a:rPr lang="en-US" altLang="zh-CN" sz="1800" dirty="0">
                          <a:latin typeface="+mn-ea"/>
                        </a:rPr>
                        <a:t>  </a:t>
                      </a:r>
                      <a:r>
                        <a:rPr lang="en-US" altLang="zh-CN" sz="1800" dirty="0" err="1">
                          <a:latin typeface="+mn-ea"/>
                        </a:rPr>
                        <a:t>C.width</a:t>
                      </a:r>
                      <a:r>
                        <a:rPr lang="en-US" altLang="zh-CN" sz="1800" dirty="0">
                          <a:latin typeface="+mn-ea"/>
                        </a:rPr>
                        <a:t>= </a:t>
                      </a:r>
                      <a:r>
                        <a:rPr lang="en-US" altLang="zh-CN" sz="1800" dirty="0" err="1">
                          <a:latin typeface="+mn-ea"/>
                        </a:rPr>
                        <a:t>num.val</a:t>
                      </a:r>
                      <a:r>
                        <a:rPr lang="en-US" altLang="zh-CN" sz="1800" dirty="0">
                          <a:latin typeface="+mn-ea"/>
                        </a:rPr>
                        <a:t>* </a:t>
                      </a:r>
                      <a:r>
                        <a:rPr lang="en-US" altLang="zh-CN" sz="1800" dirty="0" err="1">
                          <a:latin typeface="+mn-ea"/>
                        </a:rPr>
                        <a:t>C1.width</a:t>
                      </a:r>
                      <a:r>
                        <a:rPr lang="en-US" altLang="zh-CN" sz="1800" dirty="0">
                          <a:latin typeface="+mn-ea"/>
                        </a:rPr>
                        <a:t>; }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905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920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579438"/>
            <a:ext cx="8066856" cy="563562"/>
          </a:xfrm>
        </p:spPr>
        <p:txBody>
          <a:bodyPr/>
          <a:lstStyle/>
          <a:p>
            <a:r>
              <a:rPr lang="zh-CN" altLang="en-US" dirty="0"/>
              <a:t>变量声明语句的</a:t>
            </a:r>
            <a:r>
              <a:rPr lang="en-US" altLang="zh-CN" dirty="0" err="1"/>
              <a:t>SDT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类型</a:t>
            </a:r>
            <a:r>
              <a:rPr lang="en-US" altLang="zh-CN" sz="2400" dirty="0">
                <a:latin typeface="+mn-ea"/>
              </a:rPr>
              <a:t>int[2][3]</a:t>
            </a:r>
            <a:r>
              <a:rPr lang="zh-CN" altLang="en-US" sz="2400" dirty="0">
                <a:latin typeface="+mn-ea"/>
              </a:rPr>
              <a:t>的语法制导翻译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58F91824-83C7-4781-A654-CBC8ABBFD074}"/>
              </a:ext>
            </a:extLst>
          </p:cNvPr>
          <p:cNvGrpSpPr/>
          <p:nvPr/>
        </p:nvGrpSpPr>
        <p:grpSpPr>
          <a:xfrm>
            <a:off x="870203" y="3212976"/>
            <a:ext cx="7223720" cy="3096344"/>
            <a:chOff x="922040" y="2204864"/>
            <a:chExt cx="7223720" cy="3096344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xmlns="" id="{9DDB627B-3DB2-4C7B-9A76-9DCD341F22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555"/>
            <a:stretch/>
          </p:blipFill>
          <p:spPr bwMode="auto">
            <a:xfrm>
              <a:off x="922040" y="2204864"/>
              <a:ext cx="7223720" cy="3096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xmlns="" id="{85CC8D09-7887-4FD5-AF33-8F70FAB53D67}"/>
                </a:ext>
              </a:extLst>
            </p:cNvPr>
            <p:cNvSpPr/>
            <p:nvPr/>
          </p:nvSpPr>
          <p:spPr bwMode="auto">
            <a:xfrm>
              <a:off x="2051720" y="2894348"/>
              <a:ext cx="936104" cy="174612"/>
            </a:xfrm>
            <a:custGeom>
              <a:avLst/>
              <a:gdLst>
                <a:gd name="connsiteX0" fmla="*/ 0 w 818707"/>
                <a:gd name="connsiteY0" fmla="*/ 104033 h 104033"/>
                <a:gd name="connsiteX1" fmla="*/ 265814 w 818707"/>
                <a:gd name="connsiteY1" fmla="*/ 13657 h 104033"/>
                <a:gd name="connsiteX2" fmla="*/ 579475 w 818707"/>
                <a:gd name="connsiteY2" fmla="*/ 3024 h 104033"/>
                <a:gd name="connsiteX3" fmla="*/ 818707 w 818707"/>
                <a:gd name="connsiteY3" fmla="*/ 40238 h 104033"/>
                <a:gd name="connsiteX4" fmla="*/ 818707 w 818707"/>
                <a:gd name="connsiteY4" fmla="*/ 40238 h 10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8707" h="104033">
                  <a:moveTo>
                    <a:pt x="0" y="104033"/>
                  </a:moveTo>
                  <a:cubicBezTo>
                    <a:pt x="84617" y="67262"/>
                    <a:pt x="169235" y="30492"/>
                    <a:pt x="265814" y="13657"/>
                  </a:cubicBezTo>
                  <a:cubicBezTo>
                    <a:pt x="362393" y="-3178"/>
                    <a:pt x="487326" y="-1406"/>
                    <a:pt x="579475" y="3024"/>
                  </a:cubicBezTo>
                  <a:cubicBezTo>
                    <a:pt x="671624" y="7454"/>
                    <a:pt x="818707" y="40238"/>
                    <a:pt x="818707" y="40238"/>
                  </a:cubicBezTo>
                  <a:lnTo>
                    <a:pt x="818707" y="40238"/>
                  </a:lnTo>
                </a:path>
              </a:pathLst>
            </a:cu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ea typeface="黑体" pitchFamily="2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xmlns="" id="{90252DEE-0FB1-4FA1-8E77-200078D2771E}"/>
                </a:ext>
              </a:extLst>
            </p:cNvPr>
            <p:cNvSpPr/>
            <p:nvPr/>
          </p:nvSpPr>
          <p:spPr bwMode="auto">
            <a:xfrm>
              <a:off x="3747977" y="3343940"/>
              <a:ext cx="3232297" cy="1541792"/>
            </a:xfrm>
            <a:custGeom>
              <a:avLst/>
              <a:gdLst>
                <a:gd name="connsiteX0" fmla="*/ 0 w 3232297"/>
                <a:gd name="connsiteY0" fmla="*/ 0 h 1541792"/>
                <a:gd name="connsiteX1" fmla="*/ 1297172 w 3232297"/>
                <a:gd name="connsiteY1" fmla="*/ 882502 h 1541792"/>
                <a:gd name="connsiteX2" fmla="*/ 1823483 w 3232297"/>
                <a:gd name="connsiteY2" fmla="*/ 1233376 h 1541792"/>
                <a:gd name="connsiteX3" fmla="*/ 2195623 w 3232297"/>
                <a:gd name="connsiteY3" fmla="*/ 1419446 h 1541792"/>
                <a:gd name="connsiteX4" fmla="*/ 2546497 w 3232297"/>
                <a:gd name="connsiteY4" fmla="*/ 1515139 h 1541792"/>
                <a:gd name="connsiteX5" fmla="*/ 2881423 w 3232297"/>
                <a:gd name="connsiteY5" fmla="*/ 1541720 h 1541792"/>
                <a:gd name="connsiteX6" fmla="*/ 3232297 w 3232297"/>
                <a:gd name="connsiteY6" fmla="*/ 1509823 h 1541792"/>
                <a:gd name="connsiteX7" fmla="*/ 3232297 w 3232297"/>
                <a:gd name="connsiteY7" fmla="*/ 1509823 h 154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32297" h="1541792">
                  <a:moveTo>
                    <a:pt x="0" y="0"/>
                  </a:moveTo>
                  <a:lnTo>
                    <a:pt x="1297172" y="882502"/>
                  </a:lnTo>
                  <a:cubicBezTo>
                    <a:pt x="1601086" y="1088065"/>
                    <a:pt x="1673741" y="1143885"/>
                    <a:pt x="1823483" y="1233376"/>
                  </a:cubicBezTo>
                  <a:cubicBezTo>
                    <a:pt x="1973225" y="1322867"/>
                    <a:pt x="2075121" y="1372486"/>
                    <a:pt x="2195623" y="1419446"/>
                  </a:cubicBezTo>
                  <a:cubicBezTo>
                    <a:pt x="2316125" y="1466406"/>
                    <a:pt x="2432197" y="1494760"/>
                    <a:pt x="2546497" y="1515139"/>
                  </a:cubicBezTo>
                  <a:cubicBezTo>
                    <a:pt x="2660797" y="1535518"/>
                    <a:pt x="2767123" y="1542606"/>
                    <a:pt x="2881423" y="1541720"/>
                  </a:cubicBezTo>
                  <a:cubicBezTo>
                    <a:pt x="2995723" y="1540834"/>
                    <a:pt x="3232297" y="1509823"/>
                    <a:pt x="3232297" y="1509823"/>
                  </a:cubicBezTo>
                  <a:lnTo>
                    <a:pt x="3232297" y="1509823"/>
                  </a:lnTo>
                </a:path>
              </a:pathLst>
            </a:cu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ea typeface="黑体" pitchFamily="2" charset="-122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xmlns="" id="{6356F27A-E471-4CE8-9B6C-507A65EB0F5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660232" y="4077072"/>
              <a:ext cx="320042" cy="2160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xmlns="" id="{BED623BC-1A86-464D-8BE4-C5BCF598749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652120" y="3413490"/>
              <a:ext cx="320042" cy="21602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xmlns="" id="{3AE24F06-C4DD-4B58-BC95-B6E4C822F13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499992" y="2708920"/>
              <a:ext cx="353950" cy="22335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xmlns="" id="{F6D45B25-3D6D-4705-9478-F205A5E6E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23187"/>
              </p:ext>
            </p:extLst>
          </p:nvPr>
        </p:nvGraphicFramePr>
        <p:xfrm>
          <a:off x="6513939" y="1329307"/>
          <a:ext cx="5068461" cy="216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8275">
                  <a:extLst>
                    <a:ext uri="{9D8B030D-6E8A-4147-A177-3AD203B41FA5}">
                      <a16:colId xmlns:a16="http://schemas.microsoft.com/office/drawing/2014/main" xmlns="" val="2057071781"/>
                    </a:ext>
                  </a:extLst>
                </a:gridCol>
                <a:gridCol w="3570186">
                  <a:extLst>
                    <a:ext uri="{9D8B030D-6E8A-4147-A177-3AD203B41FA5}">
                      <a16:colId xmlns:a16="http://schemas.microsoft.com/office/drawing/2014/main" xmlns="" val="3420490005"/>
                    </a:ext>
                  </a:extLst>
                </a:gridCol>
              </a:tblGrid>
              <a:tr h="52010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</a:rPr>
                        <a:t>T→ B</a:t>
                      </a:r>
                    </a:p>
                    <a:p>
                      <a:r>
                        <a:rPr lang="en-US" altLang="zh-CN" sz="1600" dirty="0">
                          <a:latin typeface="+mn-ea"/>
                        </a:rPr>
                        <a:t>      C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</a:rPr>
                        <a:t>{ t =</a:t>
                      </a:r>
                      <a:r>
                        <a:rPr lang="en-US" altLang="zh-CN" sz="1600" dirty="0" err="1">
                          <a:latin typeface="+mn-ea"/>
                        </a:rPr>
                        <a:t>B.type</a:t>
                      </a:r>
                      <a:r>
                        <a:rPr lang="en-US" altLang="zh-CN" sz="1600" dirty="0">
                          <a:latin typeface="+mn-ea"/>
                        </a:rPr>
                        <a:t>; w=</a:t>
                      </a:r>
                      <a:r>
                        <a:rPr lang="en-US" altLang="zh-CN" sz="1600" dirty="0" err="1">
                          <a:latin typeface="+mn-ea"/>
                        </a:rPr>
                        <a:t>B.width</a:t>
                      </a:r>
                      <a:r>
                        <a:rPr lang="en-US" altLang="zh-CN" sz="1600" dirty="0">
                          <a:latin typeface="+mn-ea"/>
                        </a:rPr>
                        <a:t>;} </a:t>
                      </a:r>
                    </a:p>
                    <a:p>
                      <a:r>
                        <a:rPr lang="en-US" altLang="zh-CN" sz="1600" dirty="0">
                          <a:latin typeface="+mn-ea"/>
                        </a:rPr>
                        <a:t>{ </a:t>
                      </a:r>
                      <a:r>
                        <a:rPr lang="en-US" altLang="zh-CN" sz="1600" dirty="0" err="1">
                          <a:latin typeface="+mn-ea"/>
                        </a:rPr>
                        <a:t>T.type</a:t>
                      </a:r>
                      <a:r>
                        <a:rPr lang="en-US" altLang="zh-CN" sz="1600" dirty="0">
                          <a:latin typeface="+mn-ea"/>
                        </a:rPr>
                        <a:t>= </a:t>
                      </a:r>
                      <a:r>
                        <a:rPr lang="en-US" altLang="zh-CN" sz="1600" dirty="0" err="1">
                          <a:latin typeface="+mn-ea"/>
                        </a:rPr>
                        <a:t>C.type</a:t>
                      </a:r>
                      <a:r>
                        <a:rPr lang="en-US" altLang="zh-CN" sz="1600" dirty="0">
                          <a:latin typeface="+mn-ea"/>
                        </a:rPr>
                        <a:t>; </a:t>
                      </a:r>
                      <a:r>
                        <a:rPr lang="en-US" altLang="zh-CN" sz="1600" dirty="0" err="1">
                          <a:latin typeface="+mn-ea"/>
                        </a:rPr>
                        <a:t>T.width</a:t>
                      </a:r>
                      <a:r>
                        <a:rPr lang="en-US" altLang="zh-CN" sz="1600" dirty="0">
                          <a:latin typeface="+mn-ea"/>
                        </a:rPr>
                        <a:t>= </a:t>
                      </a:r>
                      <a:r>
                        <a:rPr lang="en-US" altLang="zh-CN" sz="1600" dirty="0" err="1">
                          <a:latin typeface="+mn-ea"/>
                        </a:rPr>
                        <a:t>C.width</a:t>
                      </a:r>
                      <a:r>
                        <a:rPr lang="en-US" altLang="zh-CN" sz="1600" dirty="0">
                          <a:latin typeface="+mn-ea"/>
                        </a:rPr>
                        <a:t>;} 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8180953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</a:rPr>
                        <a:t>B→ int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</a:rPr>
                        <a:t>{ </a:t>
                      </a:r>
                      <a:r>
                        <a:rPr lang="en-US" altLang="zh-CN" sz="1600" dirty="0" err="1">
                          <a:latin typeface="+mn-ea"/>
                        </a:rPr>
                        <a:t>B.type</a:t>
                      </a:r>
                      <a:r>
                        <a:rPr lang="en-US" altLang="zh-CN" sz="1600" dirty="0">
                          <a:latin typeface="+mn-ea"/>
                        </a:rPr>
                        <a:t>= int; </a:t>
                      </a:r>
                      <a:r>
                        <a:rPr lang="en-US" altLang="zh-CN" sz="1600" dirty="0" err="1">
                          <a:latin typeface="+mn-ea"/>
                        </a:rPr>
                        <a:t>B.width</a:t>
                      </a:r>
                      <a:r>
                        <a:rPr lang="en-US" altLang="zh-CN" sz="1600" dirty="0">
                          <a:latin typeface="+mn-ea"/>
                        </a:rPr>
                        <a:t>= 4; } 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5104125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</a:rPr>
                        <a:t>B→ float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</a:rPr>
                        <a:t>{ </a:t>
                      </a:r>
                      <a:r>
                        <a:rPr lang="en-US" altLang="zh-CN" sz="1600" dirty="0" err="1">
                          <a:latin typeface="+mn-ea"/>
                        </a:rPr>
                        <a:t>B.type</a:t>
                      </a:r>
                      <a:r>
                        <a:rPr lang="en-US" altLang="zh-CN" sz="1600" dirty="0">
                          <a:latin typeface="+mn-ea"/>
                        </a:rPr>
                        <a:t>= float; </a:t>
                      </a:r>
                      <a:r>
                        <a:rPr lang="en-US" altLang="zh-CN" sz="1600" dirty="0" err="1">
                          <a:latin typeface="+mn-ea"/>
                        </a:rPr>
                        <a:t>B.width</a:t>
                      </a:r>
                      <a:r>
                        <a:rPr lang="en-US" altLang="zh-CN" sz="1600" dirty="0">
                          <a:latin typeface="+mn-ea"/>
                        </a:rPr>
                        <a:t>= 8; } 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22064961"/>
                  </a:ext>
                </a:extLst>
              </a:tr>
              <a:tr h="30133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</a:rPr>
                        <a:t>C→</a:t>
                      </a:r>
                      <a:r>
                        <a:rPr lang="el-GR" altLang="zh-CN" sz="1600" dirty="0">
                          <a:latin typeface="+mn-ea"/>
                        </a:rPr>
                        <a:t>ε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altLang="zh-CN" sz="1600" dirty="0">
                          <a:latin typeface="+mn-ea"/>
                        </a:rPr>
                        <a:t>{ </a:t>
                      </a:r>
                      <a:r>
                        <a:rPr lang="en-US" altLang="zh-CN" sz="1600" dirty="0" err="1">
                          <a:latin typeface="+mn-ea"/>
                        </a:rPr>
                        <a:t>C.type</a:t>
                      </a:r>
                      <a:r>
                        <a:rPr lang="en-US" altLang="zh-CN" sz="1600" dirty="0">
                          <a:latin typeface="+mn-ea"/>
                        </a:rPr>
                        <a:t>=t; </a:t>
                      </a:r>
                      <a:r>
                        <a:rPr lang="en-US" altLang="zh-CN" sz="1600" dirty="0" err="1">
                          <a:latin typeface="+mn-ea"/>
                        </a:rPr>
                        <a:t>C.width</a:t>
                      </a:r>
                      <a:r>
                        <a:rPr lang="en-US" altLang="zh-CN" sz="1600" dirty="0">
                          <a:latin typeface="+mn-ea"/>
                        </a:rPr>
                        <a:t>=w;}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6672193"/>
                  </a:ext>
                </a:extLst>
              </a:tr>
              <a:tr h="520108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</a:rPr>
                        <a:t>C→ [num]</a:t>
                      </a:r>
                      <a:r>
                        <a:rPr lang="en-US" altLang="zh-CN" sz="1600" dirty="0" err="1">
                          <a:latin typeface="+mn-ea"/>
                        </a:rPr>
                        <a:t>C1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+mn-ea"/>
                        </a:rPr>
                        <a:t>{ </a:t>
                      </a:r>
                      <a:r>
                        <a:rPr lang="en-US" altLang="zh-CN" sz="1600" dirty="0" err="1">
                          <a:latin typeface="+mn-ea"/>
                        </a:rPr>
                        <a:t>C.type</a:t>
                      </a:r>
                      <a:r>
                        <a:rPr lang="en-US" altLang="zh-CN" sz="1600" dirty="0">
                          <a:latin typeface="+mn-ea"/>
                        </a:rPr>
                        <a:t>= array( </a:t>
                      </a:r>
                      <a:r>
                        <a:rPr lang="en-US" altLang="zh-CN" sz="1600" dirty="0" err="1">
                          <a:latin typeface="+mn-ea"/>
                        </a:rPr>
                        <a:t>num.val</a:t>
                      </a:r>
                      <a:r>
                        <a:rPr lang="en-US" altLang="zh-CN" sz="1600" dirty="0">
                          <a:latin typeface="+mn-ea"/>
                        </a:rPr>
                        <a:t>, </a:t>
                      </a:r>
                      <a:r>
                        <a:rPr lang="en-US" altLang="zh-CN" sz="1600" dirty="0" err="1">
                          <a:latin typeface="+mn-ea"/>
                        </a:rPr>
                        <a:t>C1.type</a:t>
                      </a:r>
                      <a:r>
                        <a:rPr lang="en-US" altLang="zh-CN" sz="1600" dirty="0">
                          <a:latin typeface="+mn-ea"/>
                        </a:rPr>
                        <a:t>);   </a:t>
                      </a:r>
                    </a:p>
                    <a:p>
                      <a:r>
                        <a:rPr lang="en-US" altLang="zh-CN" sz="1600" dirty="0">
                          <a:latin typeface="+mn-ea"/>
                        </a:rPr>
                        <a:t>  </a:t>
                      </a:r>
                      <a:r>
                        <a:rPr lang="en-US" altLang="zh-CN" sz="1600" dirty="0" err="1">
                          <a:latin typeface="+mn-ea"/>
                        </a:rPr>
                        <a:t>C.width</a:t>
                      </a:r>
                      <a:r>
                        <a:rPr lang="en-US" altLang="zh-CN" sz="1600" dirty="0">
                          <a:latin typeface="+mn-ea"/>
                        </a:rPr>
                        <a:t>= </a:t>
                      </a:r>
                      <a:r>
                        <a:rPr lang="en-US" altLang="zh-CN" sz="1600" dirty="0" err="1">
                          <a:latin typeface="+mn-ea"/>
                        </a:rPr>
                        <a:t>num.val</a:t>
                      </a:r>
                      <a:r>
                        <a:rPr lang="en-US" altLang="zh-CN" sz="1600" dirty="0">
                          <a:latin typeface="+mn-ea"/>
                        </a:rPr>
                        <a:t>* </a:t>
                      </a:r>
                      <a:r>
                        <a:rPr lang="en-US" altLang="zh-CN" sz="1600" dirty="0" err="1">
                          <a:latin typeface="+mn-ea"/>
                        </a:rPr>
                        <a:t>C1.width</a:t>
                      </a:r>
                      <a:r>
                        <a:rPr lang="en-US" altLang="zh-CN" sz="1600" dirty="0">
                          <a:latin typeface="+mn-ea"/>
                        </a:rPr>
                        <a:t>; }</a:t>
                      </a:r>
                      <a:endParaRPr lang="zh-CN" altLang="en-US" sz="1600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905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391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声明的序列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像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这样的语言支持将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单个过程中的所有声明作为一个组</a:t>
            </a:r>
            <a:r>
              <a:rPr lang="zh-CN" altLang="en-US" sz="2400" dirty="0">
                <a:latin typeface="+mn-ea"/>
              </a:rPr>
              <a:t>进行处理。因此我们使用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变量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offset</a:t>
            </a:r>
            <a:r>
              <a:rPr lang="zh-CN" altLang="en-US" sz="2400" dirty="0">
                <a:latin typeface="+mn-ea"/>
              </a:rPr>
              <a:t>来跟踪下一个可用的相对地址。下面的</a:t>
            </a:r>
            <a:r>
              <a:rPr lang="en-US" altLang="zh-CN" sz="2400" dirty="0" err="1">
                <a:latin typeface="+mn-ea"/>
              </a:rPr>
              <a:t>SDT</a:t>
            </a:r>
            <a:r>
              <a:rPr lang="zh-CN" altLang="en-US" sz="2400" dirty="0">
                <a:latin typeface="+mn-ea"/>
              </a:rPr>
              <a:t>用来处理形如</a:t>
            </a:r>
            <a:r>
              <a:rPr lang="en-US" altLang="zh-CN" sz="2400" dirty="0">
                <a:latin typeface="+mn-ea"/>
              </a:rPr>
              <a:t>T id</a:t>
            </a:r>
            <a:r>
              <a:rPr lang="zh-CN" altLang="en-US" sz="2400" dirty="0">
                <a:latin typeface="+mn-ea"/>
              </a:rPr>
              <a:t>的声明序列。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 smtClean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考虑第一个声明之前，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offset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被置为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0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每处理一个变量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时，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被加入符号表，它的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相对地址被设为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offset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当前值</a:t>
            </a:r>
            <a:r>
              <a:rPr lang="zh-CN" altLang="en-US" sz="2400" dirty="0">
                <a:latin typeface="+mn-ea"/>
              </a:rPr>
              <a:t>，随后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的宽度被加到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offset</a:t>
            </a:r>
            <a:r>
              <a:rPr lang="zh-CN" altLang="en-US" sz="2400" dirty="0">
                <a:latin typeface="+mn-ea"/>
              </a:rPr>
              <a:t>上。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xmlns="" id="{3B3AFD51-5F21-4DEA-8744-ADA3B5044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383823"/>
              </p:ext>
            </p:extLst>
          </p:nvPr>
        </p:nvGraphicFramePr>
        <p:xfrm>
          <a:off x="3503712" y="2564904"/>
          <a:ext cx="6528048" cy="20109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0986">
                  <a:extLst>
                    <a:ext uri="{9D8B030D-6E8A-4147-A177-3AD203B41FA5}">
                      <a16:colId xmlns:a16="http://schemas.microsoft.com/office/drawing/2014/main" xmlns="" val="2057071781"/>
                    </a:ext>
                  </a:extLst>
                </a:gridCol>
                <a:gridCol w="4807062">
                  <a:extLst>
                    <a:ext uri="{9D8B030D-6E8A-4147-A177-3AD203B41FA5}">
                      <a16:colId xmlns:a16="http://schemas.microsoft.com/office/drawing/2014/main" xmlns="" val="3420490005"/>
                    </a:ext>
                  </a:extLst>
                </a:gridCol>
              </a:tblGrid>
              <a:tr h="67032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P→</a:t>
                      </a:r>
                    </a:p>
                    <a:p>
                      <a:r>
                        <a:rPr lang="en-US" altLang="zh-CN" sz="1800" dirty="0">
                          <a:latin typeface="+mn-ea"/>
                        </a:rPr>
                        <a:t>      D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{ offset=0} </a:t>
                      </a:r>
                    </a:p>
                    <a:p>
                      <a:endParaRPr lang="en-US" altLang="zh-CN" sz="1800" dirty="0">
                        <a:latin typeface="+mn-ea"/>
                      </a:endParaRPr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8180953"/>
                  </a:ext>
                </a:extLst>
              </a:tr>
              <a:tr h="957611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D→ T id ;</a:t>
                      </a:r>
                    </a:p>
                    <a:p>
                      <a:endParaRPr lang="en-US" altLang="zh-CN" sz="1800" dirty="0">
                        <a:latin typeface="+mn-ea"/>
                      </a:endParaRPr>
                    </a:p>
                    <a:p>
                      <a:r>
                        <a:rPr lang="en-US" altLang="zh-CN" sz="1800" dirty="0">
                          <a:latin typeface="+mn-ea"/>
                        </a:rPr>
                        <a:t>        </a:t>
                      </a:r>
                      <a:r>
                        <a:rPr lang="en-US" altLang="zh-CN" sz="1800" dirty="0" err="1">
                          <a:latin typeface="+mn-ea"/>
                        </a:rPr>
                        <a:t>D1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{ </a:t>
                      </a:r>
                      <a:r>
                        <a:rPr lang="en-US" altLang="zh-CN" sz="1800" dirty="0" err="1">
                          <a:latin typeface="+mn-ea"/>
                        </a:rPr>
                        <a:t>top.put</a:t>
                      </a:r>
                      <a:r>
                        <a:rPr lang="en-US" altLang="zh-CN" sz="1800" dirty="0">
                          <a:latin typeface="+mn-ea"/>
                        </a:rPr>
                        <a:t>(</a:t>
                      </a:r>
                      <a:r>
                        <a:rPr lang="en-US" altLang="zh-CN" sz="1800" dirty="0" err="1">
                          <a:latin typeface="+mn-ea"/>
                        </a:rPr>
                        <a:t>id.lexeme</a:t>
                      </a:r>
                      <a:r>
                        <a:rPr lang="en-US" altLang="zh-CN" sz="1800" dirty="0">
                          <a:latin typeface="+mn-ea"/>
                        </a:rPr>
                        <a:t>, </a:t>
                      </a:r>
                      <a:r>
                        <a:rPr lang="en-US" altLang="zh-CN" sz="1800" dirty="0" err="1">
                          <a:latin typeface="+mn-ea"/>
                        </a:rPr>
                        <a:t>T.type</a:t>
                      </a:r>
                      <a:r>
                        <a:rPr lang="en-US" altLang="zh-CN" sz="1800" dirty="0">
                          <a:latin typeface="+mn-ea"/>
                        </a:rPr>
                        <a:t>, offset);</a:t>
                      </a:r>
                    </a:p>
                    <a:p>
                      <a:r>
                        <a:rPr lang="en-US" altLang="zh-CN" sz="1800" dirty="0">
                          <a:latin typeface="+mn-ea"/>
                        </a:rPr>
                        <a:t>offset = offset + </a:t>
                      </a:r>
                      <a:r>
                        <a:rPr lang="en-US" altLang="zh-CN" sz="1800" dirty="0" err="1">
                          <a:latin typeface="+mn-ea"/>
                        </a:rPr>
                        <a:t>T.width</a:t>
                      </a:r>
                      <a:r>
                        <a:rPr lang="en-US" altLang="zh-CN" sz="1800" dirty="0">
                          <a:latin typeface="+mn-ea"/>
                        </a:rPr>
                        <a:t>;} </a:t>
                      </a:r>
                    </a:p>
                    <a:p>
                      <a:endParaRPr lang="zh-CN" altLang="en-US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5104125"/>
                  </a:ext>
                </a:extLst>
              </a:tr>
              <a:tr h="383044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+mn-ea"/>
                        </a:rPr>
                        <a:t>D→</a:t>
                      </a:r>
                      <a:r>
                        <a:rPr lang="el-GR" altLang="zh-CN" sz="1800" dirty="0">
                          <a:latin typeface="+mn-ea"/>
                        </a:rPr>
                        <a:t>ε</a:t>
                      </a:r>
                      <a:endParaRPr lang="zh-CN" altLang="en-US" dirty="0"/>
                    </a:p>
                  </a:txBody>
                  <a:tcPr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667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03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表达式和赋值语句的翻译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表达式</a:t>
            </a:r>
            <a:r>
              <a:rPr lang="zh-CN" altLang="en-US" sz="2400" dirty="0"/>
              <a:t>和赋值语句</a:t>
            </a:r>
            <a:r>
              <a:rPr lang="zh-CN" altLang="en-US" sz="2400" dirty="0">
                <a:latin typeface="+mn-ea"/>
              </a:rPr>
              <a:t>的基本文法如下：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</a:rPr>
              <a:t>和赋值语句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翻译</a:t>
            </a:r>
            <a:r>
              <a:rPr lang="zh-CN" altLang="en-US" sz="2400" dirty="0">
                <a:latin typeface="+mn-ea"/>
              </a:rPr>
              <a:t>的主要任务：生成对表达式求值的三地址码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D2F5F874-C1E6-4AA8-923A-5520844EF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2747253"/>
            <a:ext cx="3518860" cy="3096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18F61B3-FDD9-4602-89E9-C9003FEC3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780928"/>
            <a:ext cx="2816721" cy="307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1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为赋值语句</a:t>
            </a:r>
            <a:r>
              <a:rPr lang="en-US" altLang="zh-CN" dirty="0">
                <a:latin typeface="+mn-ea"/>
              </a:rPr>
              <a:t>S</a:t>
            </a:r>
            <a:r>
              <a:rPr lang="zh-CN" altLang="en-US" dirty="0">
                <a:latin typeface="+mn-ea"/>
              </a:rPr>
              <a:t>生成三地址代码的</a:t>
            </a:r>
            <a:r>
              <a:rPr lang="en-US" altLang="zh-CN" dirty="0" err="1">
                <a:latin typeface="+mn-ea"/>
              </a:rPr>
              <a:t>SDD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综合属性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S.code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E.code</a:t>
            </a:r>
            <a:r>
              <a:rPr lang="zh-CN" altLang="en-US" sz="2400" dirty="0">
                <a:latin typeface="+mn-ea"/>
              </a:rPr>
              <a:t>分别表示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E</a:t>
            </a:r>
            <a:r>
              <a:rPr lang="zh-CN" altLang="en-US" sz="2400" dirty="0">
                <a:latin typeface="+mn-ea"/>
              </a:rPr>
              <a:t>对应的三地址代码。综合属性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E.addr</a:t>
            </a:r>
            <a:r>
              <a:rPr lang="zh-CN" altLang="en-US" sz="2400" dirty="0">
                <a:latin typeface="+mn-ea"/>
              </a:rPr>
              <a:t>则表示存放</a:t>
            </a:r>
            <a:r>
              <a:rPr lang="en-US" altLang="zh-CN" sz="2400" dirty="0">
                <a:latin typeface="+mn-ea"/>
              </a:rPr>
              <a:t>E</a:t>
            </a:r>
            <a:r>
              <a:rPr lang="zh-CN" altLang="en-US" sz="2400" dirty="0">
                <a:latin typeface="+mn-ea"/>
              </a:rPr>
              <a:t>的值的地址。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126B4DB5-78B7-48C3-8B34-8CA2D84CF5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1"/>
          <a:stretch/>
        </p:blipFill>
        <p:spPr bwMode="auto">
          <a:xfrm>
            <a:off x="2135561" y="2492896"/>
            <a:ext cx="566653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xmlns="" id="{A8DB57C3-D9D1-4CD3-B27C-E004667AFCC5}"/>
              </a:ext>
            </a:extLst>
          </p:cNvPr>
          <p:cNvSpPr/>
          <p:nvPr/>
        </p:nvSpPr>
        <p:spPr bwMode="auto">
          <a:xfrm>
            <a:off x="7748885" y="3608044"/>
            <a:ext cx="2226369" cy="720080"/>
          </a:xfrm>
          <a:prstGeom prst="wedgeRoundRectCallout">
            <a:avLst>
              <a:gd name="adj1" fmla="val -171965"/>
              <a:gd name="adj2" fmla="val -69842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ea typeface="黑体" pitchFamily="2" charset="-122"/>
              </a:rPr>
              <a:t>gen(code)</a:t>
            </a:r>
            <a:r>
              <a:rPr lang="zh-CN" altLang="en-US" b="1" dirty="0">
                <a:ea typeface="黑体" pitchFamily="2" charset="-122"/>
              </a:rPr>
              <a:t>：生成三地址指令</a:t>
            </a:r>
            <a:r>
              <a:rPr lang="en-US" altLang="zh-CN" b="1" dirty="0">
                <a:ea typeface="黑体" pitchFamily="2" charset="-122"/>
              </a:rPr>
              <a:t>code</a:t>
            </a:r>
          </a:p>
          <a:p>
            <a:endParaRPr lang="zh-CN" altLang="en-US" b="1" dirty="0">
              <a:ea typeface="黑体" pitchFamily="2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xmlns="" id="{C74515BC-7808-4E2A-B05E-32543B1E521A}"/>
              </a:ext>
            </a:extLst>
          </p:cNvPr>
          <p:cNvSpPr/>
          <p:nvPr/>
        </p:nvSpPr>
        <p:spPr bwMode="auto">
          <a:xfrm>
            <a:off x="7746241" y="4509121"/>
            <a:ext cx="2226369" cy="973083"/>
          </a:xfrm>
          <a:prstGeom prst="wedgeRoundRectCallout">
            <a:avLst>
              <a:gd name="adj1" fmla="val -141531"/>
              <a:gd name="adj2" fmla="val -55171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ea typeface="黑体" pitchFamily="2" charset="-122"/>
              </a:rPr>
              <a:t>new Temp( )</a:t>
            </a:r>
            <a:r>
              <a:rPr lang="zh-CN" altLang="en-US" b="1" dirty="0">
                <a:ea typeface="黑体" pitchFamily="2" charset="-122"/>
              </a:rPr>
              <a:t>：生成一个新的临时变量</a:t>
            </a:r>
            <a:r>
              <a:rPr lang="en-US" altLang="zh-CN" b="1" dirty="0">
                <a:ea typeface="黑体" pitchFamily="2" charset="-122"/>
              </a:rPr>
              <a:t>t</a:t>
            </a:r>
            <a:r>
              <a:rPr lang="zh-CN" altLang="en-US" b="1" dirty="0">
                <a:ea typeface="黑体" pitchFamily="2" charset="-122"/>
              </a:rPr>
              <a:t>， 返回</a:t>
            </a:r>
            <a:r>
              <a:rPr lang="en-US" altLang="zh-CN" b="1" dirty="0">
                <a:ea typeface="黑体" pitchFamily="2" charset="-122"/>
              </a:rPr>
              <a:t>t</a:t>
            </a:r>
            <a:r>
              <a:rPr lang="zh-CN" altLang="en-US" b="1" dirty="0">
                <a:ea typeface="黑体" pitchFamily="2" charset="-122"/>
              </a:rPr>
              <a:t>的地址 </a:t>
            </a:r>
            <a:endParaRPr lang="zh-CN" altLang="en-US" b="1" dirty="0">
              <a:ea typeface="黑体" pitchFamily="2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xmlns="" id="{C315398B-B2EB-415D-8437-A01B616F42BD}"/>
              </a:ext>
            </a:extLst>
          </p:cNvPr>
          <p:cNvSpPr/>
          <p:nvPr/>
        </p:nvSpPr>
        <p:spPr bwMode="auto">
          <a:xfrm>
            <a:off x="7746242" y="2716603"/>
            <a:ext cx="2226369" cy="720080"/>
          </a:xfrm>
          <a:prstGeom prst="wedgeRoundRectCallout">
            <a:avLst>
              <a:gd name="adj1" fmla="val -148991"/>
              <a:gd name="adj2" fmla="val -232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>
                <a:ea typeface="黑体" pitchFamily="2" charset="-122"/>
              </a:rPr>
              <a:t>top.get</a:t>
            </a:r>
            <a:r>
              <a:rPr lang="zh-CN" altLang="en-US" b="1" dirty="0">
                <a:ea typeface="黑体" pitchFamily="2" charset="-122"/>
              </a:rPr>
              <a:t>：从符号表获取</a:t>
            </a:r>
            <a:r>
              <a:rPr lang="en-US" altLang="zh-CN" b="1" dirty="0">
                <a:ea typeface="黑体" pitchFamily="2" charset="-122"/>
              </a:rPr>
              <a:t>id</a:t>
            </a:r>
            <a:r>
              <a:rPr lang="zh-CN" altLang="en-US" b="1" dirty="0">
                <a:ea typeface="黑体" pitchFamily="2" charset="-122"/>
              </a:rPr>
              <a:t>的信息</a:t>
            </a:r>
            <a:endParaRPr lang="en-US" altLang="zh-CN" b="1" dirty="0">
              <a:ea typeface="黑体" pitchFamily="2" charset="-122"/>
            </a:endParaRPr>
          </a:p>
          <a:p>
            <a:endParaRPr lang="zh-CN" altLang="en-US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05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中间代码生成的任务是把经过语法分析和语义分析而获得的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源程序中间表示</a:t>
            </a:r>
            <a:r>
              <a:rPr lang="zh-CN" altLang="en-US" sz="2400" dirty="0">
                <a:latin typeface="+mn-ea"/>
              </a:rPr>
              <a:t>翻译为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中间代码</a:t>
            </a:r>
            <a:r>
              <a:rPr lang="zh-CN" altLang="en-US" sz="2400" dirty="0">
                <a:latin typeface="+mn-ea"/>
              </a:rPr>
              <a:t>表示。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一个编译器可能构造出一系列的中间表示：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高层的表示接近于源语言，而低层的表示接近于目标机器</a:t>
            </a:r>
            <a:r>
              <a:rPr lang="zh-CN" altLang="en-US" sz="2400" dirty="0">
                <a:latin typeface="+mn-ea"/>
              </a:rPr>
              <a:t>。语法树是高层的表示，适合静态类型检查的任务。低层表示适用于机器相关的处理任务，比如寄存器分配、指令选择。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FF25F267-9E4C-439A-B44B-AAEB23CEA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3212977"/>
            <a:ext cx="6012160" cy="120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6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请用前面的</a:t>
            </a:r>
            <a:r>
              <a:rPr lang="en-US" altLang="zh-CN" sz="2400" dirty="0" err="1">
                <a:latin typeface="+mn-ea"/>
              </a:rPr>
              <a:t>SDD</a:t>
            </a:r>
            <a:r>
              <a:rPr lang="zh-CN" altLang="en-US" sz="2400" dirty="0">
                <a:latin typeface="+mn-ea"/>
              </a:rPr>
              <a:t>将赋值</a:t>
            </a:r>
            <a:r>
              <a:rPr lang="zh-CN" altLang="en-US" sz="2400" dirty="0" smtClean="0">
                <a:latin typeface="+mn-ea"/>
              </a:rPr>
              <a:t>语句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a=b+-c;</a:t>
            </a:r>
            <a:r>
              <a:rPr lang="zh-CN" altLang="en-US" sz="2400" dirty="0">
                <a:latin typeface="+mn-ea"/>
              </a:rPr>
              <a:t>编译成三地址代码。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E38BA0E-2CC3-4797-A9EB-73190A1B1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1"/>
          <a:stretch/>
        </p:blipFill>
        <p:spPr bwMode="auto">
          <a:xfrm>
            <a:off x="1631504" y="2272914"/>
            <a:ext cx="522173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8E8D089-A657-4C90-AFC1-7A841F586F4D}"/>
              </a:ext>
            </a:extLst>
          </p:cNvPr>
          <p:cNvSpPr/>
          <p:nvPr/>
        </p:nvSpPr>
        <p:spPr>
          <a:xfrm>
            <a:off x="7752184" y="2564904"/>
            <a:ext cx="2609930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S=&gt;id = </a:t>
            </a:r>
            <a:r>
              <a:rPr lang="en-US" altLang="zh-CN" sz="2000" b="1" dirty="0" err="1">
                <a:latin typeface="+mn-ea"/>
              </a:rPr>
              <a:t>E0</a:t>
            </a:r>
            <a:r>
              <a:rPr lang="en-US" altLang="zh-CN" sz="2000" b="1" dirty="0">
                <a:latin typeface="+mn-ea"/>
              </a:rPr>
              <a:t> 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+ </a:t>
            </a:r>
            <a:r>
              <a:rPr lang="en-US" altLang="zh-CN" sz="2000" b="1" dirty="0" err="1">
                <a:latin typeface="+mn-ea"/>
              </a:rPr>
              <a:t>E2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-</a:t>
            </a:r>
            <a:r>
              <a:rPr lang="en-US" altLang="zh-CN" sz="2000" b="1" dirty="0" err="1">
                <a:latin typeface="+mn-ea"/>
              </a:rPr>
              <a:t>E3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-id;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zh-CN" sz="2000" b="1" dirty="0">
                <a:latin typeface="+mn-ea"/>
              </a:rPr>
              <a:t> + -id;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5E7C60D-6A12-454D-9DBB-7458D3620970}"/>
              </a:ext>
            </a:extLst>
          </p:cNvPr>
          <p:cNvSpPr/>
          <p:nvPr/>
        </p:nvSpPr>
        <p:spPr>
          <a:xfrm>
            <a:off x="7740473" y="4396145"/>
            <a:ext cx="260993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E1</a:t>
            </a:r>
            <a:r>
              <a:rPr lang="en-US" altLang="zh-CN" sz="2000" dirty="0" err="1">
                <a:latin typeface="+mn-ea"/>
              </a:rPr>
              <a:t>→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id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30345AA-0BB3-43EE-B642-7C7902E7832B}"/>
              </a:ext>
            </a:extLst>
          </p:cNvPr>
          <p:cNvSpPr/>
          <p:nvPr/>
        </p:nvSpPr>
        <p:spPr>
          <a:xfrm>
            <a:off x="7740473" y="5033472"/>
            <a:ext cx="2609930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E1.addr</a:t>
            </a:r>
            <a:r>
              <a:rPr lang="en-US" altLang="zh-CN" sz="2000" b="1" dirty="0">
                <a:latin typeface="+mn-ea"/>
              </a:rPr>
              <a:t> =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addr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(b)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E1.code</a:t>
            </a:r>
            <a:r>
              <a:rPr lang="en-US" altLang="zh-CN" sz="2000" b="1" dirty="0">
                <a:latin typeface="+mn-ea"/>
              </a:rPr>
              <a:t> =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‘’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xmlns="" id="{474C073B-E294-4267-911B-865C9D9B0365}"/>
              </a:ext>
            </a:extLst>
          </p:cNvPr>
          <p:cNvSpPr/>
          <p:nvPr/>
        </p:nvSpPr>
        <p:spPr bwMode="auto">
          <a:xfrm>
            <a:off x="1762959" y="5585283"/>
            <a:ext cx="3528392" cy="504056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02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请用前面的</a:t>
            </a:r>
            <a:r>
              <a:rPr lang="en-US" altLang="zh-CN" sz="2400" dirty="0" err="1">
                <a:latin typeface="+mn-ea"/>
              </a:rPr>
              <a:t>SDD</a:t>
            </a:r>
            <a:r>
              <a:rPr lang="zh-CN" altLang="en-US" sz="2400" dirty="0">
                <a:latin typeface="+mn-ea"/>
              </a:rPr>
              <a:t>将赋值</a:t>
            </a:r>
            <a:r>
              <a:rPr lang="zh-CN" altLang="en-US" sz="2400" dirty="0" smtClean="0">
                <a:latin typeface="+mn-ea"/>
              </a:rPr>
              <a:t>语句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a=b+-c;</a:t>
            </a:r>
            <a:r>
              <a:rPr lang="zh-CN" altLang="en-US" sz="2400" dirty="0">
                <a:latin typeface="+mn-ea"/>
              </a:rPr>
              <a:t>编译成三地址代码。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E38BA0E-2CC3-4797-A9EB-73190A1B1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1"/>
          <a:stretch/>
        </p:blipFill>
        <p:spPr bwMode="auto">
          <a:xfrm>
            <a:off x="1429561" y="2204864"/>
            <a:ext cx="522173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8E8D089-A657-4C90-AFC1-7A841F586F4D}"/>
              </a:ext>
            </a:extLst>
          </p:cNvPr>
          <p:cNvSpPr/>
          <p:nvPr/>
        </p:nvSpPr>
        <p:spPr>
          <a:xfrm>
            <a:off x="7466825" y="2350788"/>
            <a:ext cx="2609930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S=&gt;id = </a:t>
            </a:r>
            <a:r>
              <a:rPr lang="en-US" altLang="zh-CN" sz="2000" b="1" dirty="0" err="1">
                <a:latin typeface="+mn-ea"/>
              </a:rPr>
              <a:t>E0</a:t>
            </a:r>
            <a:r>
              <a:rPr lang="en-US" altLang="zh-CN" sz="2000" b="1" dirty="0">
                <a:latin typeface="+mn-ea"/>
              </a:rPr>
              <a:t> 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+ </a:t>
            </a:r>
            <a:r>
              <a:rPr lang="en-US" altLang="zh-CN" sz="2000" b="1" dirty="0" err="1">
                <a:latin typeface="+mn-ea"/>
              </a:rPr>
              <a:t>E2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-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E3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-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id + -id;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5E7C60D-6A12-454D-9DBB-7458D3620970}"/>
              </a:ext>
            </a:extLst>
          </p:cNvPr>
          <p:cNvSpPr/>
          <p:nvPr/>
        </p:nvSpPr>
        <p:spPr>
          <a:xfrm>
            <a:off x="7479385" y="4235108"/>
            <a:ext cx="260993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E3</a:t>
            </a:r>
            <a:r>
              <a:rPr lang="en-US" altLang="zh-CN" sz="2000" dirty="0" err="1">
                <a:latin typeface="+mn-ea"/>
              </a:rPr>
              <a:t>→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id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30345AA-0BB3-43EE-B642-7C7902E7832B}"/>
              </a:ext>
            </a:extLst>
          </p:cNvPr>
          <p:cNvSpPr/>
          <p:nvPr/>
        </p:nvSpPr>
        <p:spPr>
          <a:xfrm>
            <a:off x="7471253" y="5517232"/>
            <a:ext cx="2626195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E3.code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‘’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17B77EC0-985F-48A7-872A-5F0A8C9D1045}"/>
              </a:ext>
            </a:extLst>
          </p:cNvPr>
          <p:cNvSpPr/>
          <p:nvPr/>
        </p:nvSpPr>
        <p:spPr bwMode="auto">
          <a:xfrm>
            <a:off x="1510310" y="5517232"/>
            <a:ext cx="3518707" cy="50209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C04AA9F-2AD5-48F5-B196-E5917DE9DB57}"/>
              </a:ext>
            </a:extLst>
          </p:cNvPr>
          <p:cNvSpPr/>
          <p:nvPr/>
        </p:nvSpPr>
        <p:spPr>
          <a:xfrm>
            <a:off x="7471253" y="4904115"/>
            <a:ext cx="2626195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E3.addr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addr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551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8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请用前面的</a:t>
            </a:r>
            <a:r>
              <a:rPr lang="en-US" altLang="zh-CN" sz="2400" dirty="0" err="1">
                <a:latin typeface="+mn-ea"/>
              </a:rPr>
              <a:t>SDD</a:t>
            </a:r>
            <a:r>
              <a:rPr lang="zh-CN" altLang="en-US" sz="2400" dirty="0">
                <a:latin typeface="+mn-ea"/>
              </a:rPr>
              <a:t>将赋值</a:t>
            </a:r>
            <a:r>
              <a:rPr lang="zh-CN" altLang="en-US" sz="2400" dirty="0" smtClean="0">
                <a:latin typeface="+mn-ea"/>
              </a:rPr>
              <a:t>语句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a=b+-c;</a:t>
            </a:r>
            <a:r>
              <a:rPr lang="zh-CN" altLang="en-US" sz="2400" dirty="0">
                <a:latin typeface="+mn-ea"/>
              </a:rPr>
              <a:t>编译成三地址代码。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E38BA0E-2CC3-4797-A9EB-73190A1B1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1"/>
          <a:stretch/>
        </p:blipFill>
        <p:spPr bwMode="auto">
          <a:xfrm>
            <a:off x="1343472" y="2204864"/>
            <a:ext cx="522173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8E8D089-A657-4C90-AFC1-7A841F586F4D}"/>
              </a:ext>
            </a:extLst>
          </p:cNvPr>
          <p:cNvSpPr/>
          <p:nvPr/>
        </p:nvSpPr>
        <p:spPr>
          <a:xfrm>
            <a:off x="8598638" y="1602492"/>
            <a:ext cx="2609930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S=&gt;id = </a:t>
            </a:r>
            <a:r>
              <a:rPr lang="en-US" altLang="zh-CN" sz="2000" b="1" dirty="0" err="1">
                <a:latin typeface="+mn-ea"/>
              </a:rPr>
              <a:t>E0</a:t>
            </a:r>
            <a:r>
              <a:rPr lang="en-US" altLang="zh-CN" sz="2000" b="1" dirty="0">
                <a:latin typeface="+mn-ea"/>
              </a:rPr>
              <a:t> 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+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E2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E3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-id;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id + -id;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5E7C60D-6A12-454D-9DBB-7458D3620970}"/>
              </a:ext>
            </a:extLst>
          </p:cNvPr>
          <p:cNvSpPr/>
          <p:nvPr/>
        </p:nvSpPr>
        <p:spPr>
          <a:xfrm>
            <a:off x="8586078" y="3428098"/>
            <a:ext cx="260993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E2</a:t>
            </a:r>
            <a:r>
              <a:rPr lang="en-US" altLang="zh-CN" sz="2000" dirty="0">
                <a:latin typeface="+mn-ea"/>
              </a:rPr>
              <a:t>→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E3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30345AA-0BB3-43EE-B642-7C7902E7832B}"/>
              </a:ext>
            </a:extLst>
          </p:cNvPr>
          <p:cNvSpPr/>
          <p:nvPr/>
        </p:nvSpPr>
        <p:spPr>
          <a:xfrm>
            <a:off x="4799856" y="5601434"/>
            <a:ext cx="6396153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E2.code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</a:rPr>
              <a:t>E3.code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|| 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</a:rPr>
              <a:t>E2.addr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= minus 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</a:rPr>
              <a:t>E3.addr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   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= minus c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17B77EC0-985F-48A7-872A-5F0A8C9D1045}"/>
              </a:ext>
            </a:extLst>
          </p:cNvPr>
          <p:cNvSpPr/>
          <p:nvPr/>
        </p:nvSpPr>
        <p:spPr bwMode="auto">
          <a:xfrm>
            <a:off x="1383248" y="4049170"/>
            <a:ext cx="5060231" cy="74798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6BEAC957-9BC6-4209-B6D6-270BB1566A3E}"/>
              </a:ext>
            </a:extLst>
          </p:cNvPr>
          <p:cNvSpPr/>
          <p:nvPr/>
        </p:nvSpPr>
        <p:spPr>
          <a:xfrm>
            <a:off x="8582372" y="4029308"/>
            <a:ext cx="2597370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E3.addr</a:t>
            </a:r>
            <a:r>
              <a:rPr lang="en-US" altLang="zh-CN" sz="2000" b="1" dirty="0">
                <a:latin typeface="+mn-ea"/>
              </a:rPr>
              <a:t> =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</a:rPr>
              <a:t>addr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(c)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E3.code</a:t>
            </a:r>
            <a:r>
              <a:rPr lang="en-US" altLang="zh-CN" sz="2000" b="1" dirty="0">
                <a:latin typeface="+mn-ea"/>
              </a:rPr>
              <a:t> =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 ‘’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C04AA9F-2AD5-48F5-B196-E5917DE9DB57}"/>
              </a:ext>
            </a:extLst>
          </p:cNvPr>
          <p:cNvSpPr/>
          <p:nvPr/>
        </p:nvSpPr>
        <p:spPr>
          <a:xfrm>
            <a:off x="8582373" y="4986868"/>
            <a:ext cx="2609931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E2.addr</a:t>
            </a:r>
            <a:r>
              <a:rPr lang="en-US" altLang="zh-CN" sz="2000" b="1" dirty="0">
                <a:latin typeface="+mn-ea"/>
              </a:rPr>
              <a:t> =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72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8" grpId="0" animBg="1"/>
      <p:bldP spid="11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请用前面的</a:t>
            </a:r>
            <a:r>
              <a:rPr lang="en-US" altLang="zh-CN" sz="2400" dirty="0" err="1">
                <a:latin typeface="+mn-ea"/>
              </a:rPr>
              <a:t>SDD</a:t>
            </a:r>
            <a:r>
              <a:rPr lang="zh-CN" altLang="en-US" sz="2400" dirty="0">
                <a:latin typeface="+mn-ea"/>
              </a:rPr>
              <a:t>将赋值</a:t>
            </a:r>
            <a:r>
              <a:rPr lang="zh-CN" altLang="en-US" sz="2400" dirty="0" smtClean="0">
                <a:latin typeface="+mn-ea"/>
              </a:rPr>
              <a:t>语句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a=b+-c;</a:t>
            </a:r>
            <a:r>
              <a:rPr lang="zh-CN" altLang="en-US" sz="2400" dirty="0" smtClean="0">
                <a:latin typeface="+mn-ea"/>
              </a:rPr>
              <a:t>编译成</a:t>
            </a:r>
            <a:r>
              <a:rPr lang="zh-CN" altLang="en-US" sz="2400" dirty="0">
                <a:latin typeface="+mn-ea"/>
              </a:rPr>
              <a:t>三地址代码。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E38BA0E-2CC3-4797-A9EB-73190A1B1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1"/>
          <a:stretch/>
        </p:blipFill>
        <p:spPr bwMode="auto">
          <a:xfrm>
            <a:off x="1078121" y="2467804"/>
            <a:ext cx="522173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8E8D089-A657-4C90-AFC1-7A841F586F4D}"/>
              </a:ext>
            </a:extLst>
          </p:cNvPr>
          <p:cNvSpPr/>
          <p:nvPr/>
        </p:nvSpPr>
        <p:spPr>
          <a:xfrm>
            <a:off x="8598637" y="685990"/>
            <a:ext cx="3113985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S=&gt;id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E0</a:t>
            </a:r>
            <a:r>
              <a:rPr lang="en-US" altLang="zh-CN" sz="2000" b="1" dirty="0">
                <a:latin typeface="+mn-ea"/>
              </a:rPr>
              <a:t> 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+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E2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-</a:t>
            </a:r>
            <a:r>
              <a:rPr lang="en-US" altLang="zh-CN" sz="2000" b="1" dirty="0" err="1">
                <a:latin typeface="+mn-ea"/>
              </a:rPr>
              <a:t>E3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-id;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id + -id;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5E7C60D-6A12-454D-9DBB-7458D3620970}"/>
              </a:ext>
            </a:extLst>
          </p:cNvPr>
          <p:cNvSpPr/>
          <p:nvPr/>
        </p:nvSpPr>
        <p:spPr>
          <a:xfrm>
            <a:off x="8590504" y="2486190"/>
            <a:ext cx="3122118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E0</a:t>
            </a:r>
            <a:r>
              <a:rPr lang="en-US" altLang="zh-CN" sz="2000" dirty="0" err="1">
                <a:latin typeface="+mn-ea"/>
              </a:rPr>
              <a:t>→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+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xmlns="" id="{630345AA-0BB3-43EE-B642-7C7902E7832B}"/>
              </a:ext>
            </a:extLst>
          </p:cNvPr>
          <p:cNvSpPr/>
          <p:nvPr/>
        </p:nvSpPr>
        <p:spPr>
          <a:xfrm>
            <a:off x="8590505" y="3938544"/>
            <a:ext cx="3122119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E1.addr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addr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(b)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E1.code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‘’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17B77EC0-985F-48A7-872A-5F0A8C9D1045}"/>
              </a:ext>
            </a:extLst>
          </p:cNvPr>
          <p:cNvSpPr/>
          <p:nvPr/>
        </p:nvSpPr>
        <p:spPr bwMode="auto">
          <a:xfrm>
            <a:off x="1209577" y="3454708"/>
            <a:ext cx="5012573" cy="813297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2C04AA9F-2AD5-48F5-B196-E5917DE9DB57}"/>
              </a:ext>
            </a:extLst>
          </p:cNvPr>
          <p:cNvSpPr/>
          <p:nvPr/>
        </p:nvSpPr>
        <p:spPr>
          <a:xfrm>
            <a:off x="8590505" y="4822384"/>
            <a:ext cx="3122119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E0.addr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9FCC70-2BAF-489C-B2F3-BAEA09261BDF}"/>
              </a:ext>
            </a:extLst>
          </p:cNvPr>
          <p:cNvSpPr/>
          <p:nvPr/>
        </p:nvSpPr>
        <p:spPr>
          <a:xfrm>
            <a:off x="8590505" y="3074448"/>
            <a:ext cx="3122119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E2.addr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E2.code</a:t>
            </a:r>
            <a:r>
              <a:rPr lang="en-US" altLang="zh-CN" sz="2000" b="1" dirty="0">
                <a:latin typeface="+mn-ea"/>
              </a:rPr>
              <a:t> =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= minus c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E54146-9A7C-47CC-BE21-E67A87833CEC}"/>
              </a:ext>
            </a:extLst>
          </p:cNvPr>
          <p:cNvSpPr/>
          <p:nvPr/>
        </p:nvSpPr>
        <p:spPr>
          <a:xfrm>
            <a:off x="4223791" y="5365666"/>
            <a:ext cx="7488832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E0.code</a:t>
            </a:r>
            <a:r>
              <a:rPr lang="en-US" altLang="zh-CN" sz="2000" b="1" dirty="0">
                <a:latin typeface="+mn-ea"/>
              </a:rPr>
              <a:t>=</a:t>
            </a:r>
            <a:r>
              <a:rPr lang="en-US" altLang="zh-CN" sz="2000" b="1" dirty="0" err="1">
                <a:latin typeface="+mn-ea"/>
              </a:rPr>
              <a:t>E1.code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latin typeface="+mn-ea"/>
              </a:rPr>
              <a:t>E2.code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latin typeface="+mn-ea"/>
              </a:rPr>
              <a:t>E0.addr</a:t>
            </a:r>
            <a:r>
              <a:rPr lang="en-US" altLang="zh-CN" sz="2000" b="1" dirty="0">
                <a:latin typeface="+mn-ea"/>
              </a:rPr>
              <a:t>=</a:t>
            </a:r>
            <a:r>
              <a:rPr lang="en-US" altLang="zh-CN" sz="2000" b="1" dirty="0" err="1">
                <a:latin typeface="+mn-ea"/>
              </a:rPr>
              <a:t>E1.addr</a:t>
            </a:r>
            <a:r>
              <a:rPr lang="en-US" altLang="zh-CN" sz="2000" b="1" dirty="0">
                <a:latin typeface="+mn-ea"/>
              </a:rPr>
              <a:t> + </a:t>
            </a:r>
            <a:r>
              <a:rPr lang="en-US" altLang="zh-CN" sz="2000" b="1" dirty="0" err="1">
                <a:latin typeface="+mn-ea"/>
              </a:rPr>
              <a:t>E2.addr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  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= minus c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t2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= b +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490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8" grpId="0" animBg="1"/>
      <p:bldP spid="13" grpId="0" animBg="1"/>
      <p:bldP spid="11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请用前面的</a:t>
            </a:r>
            <a:r>
              <a:rPr lang="en-US" altLang="zh-CN" sz="2400" dirty="0" err="1">
                <a:latin typeface="+mn-ea"/>
              </a:rPr>
              <a:t>SDD</a:t>
            </a:r>
            <a:r>
              <a:rPr lang="zh-CN" altLang="en-US" sz="2400" dirty="0">
                <a:latin typeface="+mn-ea"/>
              </a:rPr>
              <a:t>将赋值</a:t>
            </a:r>
            <a:r>
              <a:rPr lang="zh-CN" altLang="en-US" sz="2400" dirty="0" smtClean="0">
                <a:latin typeface="+mn-ea"/>
              </a:rPr>
              <a:t>语句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a=b+-c;</a:t>
            </a:r>
            <a:r>
              <a:rPr lang="zh-CN" altLang="en-US" sz="2400" dirty="0" smtClean="0">
                <a:latin typeface="+mn-ea"/>
              </a:rPr>
              <a:t>编译成</a:t>
            </a:r>
            <a:r>
              <a:rPr lang="zh-CN" altLang="en-US" sz="2400" dirty="0">
                <a:latin typeface="+mn-ea"/>
              </a:rPr>
              <a:t>三地址代码。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E38BA0E-2CC3-4797-A9EB-73190A1B1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1"/>
          <a:stretch/>
        </p:blipFill>
        <p:spPr bwMode="auto">
          <a:xfrm>
            <a:off x="1064555" y="2570618"/>
            <a:ext cx="522173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8E8D089-A657-4C90-AFC1-7A841F586F4D}"/>
              </a:ext>
            </a:extLst>
          </p:cNvPr>
          <p:cNvSpPr/>
          <p:nvPr/>
        </p:nvSpPr>
        <p:spPr>
          <a:xfrm>
            <a:off x="8598640" y="1249698"/>
            <a:ext cx="3113985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2000" b="1" dirty="0">
                <a:latin typeface="+mn-ea"/>
              </a:rPr>
              <a:t>=&gt;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id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E0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+ </a:t>
            </a:r>
            <a:r>
              <a:rPr lang="en-US" altLang="zh-CN" sz="2000" b="1" dirty="0" err="1">
                <a:latin typeface="+mn-ea"/>
              </a:rPr>
              <a:t>E2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-</a:t>
            </a:r>
            <a:r>
              <a:rPr lang="en-US" altLang="zh-CN" sz="2000" b="1" dirty="0" err="1">
                <a:latin typeface="+mn-ea"/>
              </a:rPr>
              <a:t>E3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-id;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id + -id;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95E7C60D-6A12-454D-9DBB-7458D3620970}"/>
              </a:ext>
            </a:extLst>
          </p:cNvPr>
          <p:cNvSpPr/>
          <p:nvPr/>
        </p:nvSpPr>
        <p:spPr>
          <a:xfrm>
            <a:off x="8590507" y="3049898"/>
            <a:ext cx="3122118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sz="2000" dirty="0" err="1">
                <a:latin typeface="+mn-ea"/>
              </a:rPr>
              <a:t>→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id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E0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;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17B77EC0-985F-48A7-872A-5F0A8C9D1045}"/>
              </a:ext>
            </a:extLst>
          </p:cNvPr>
          <p:cNvSpPr/>
          <p:nvPr/>
        </p:nvSpPr>
        <p:spPr bwMode="auto">
          <a:xfrm>
            <a:off x="1124003" y="2930659"/>
            <a:ext cx="5012573" cy="5760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E9FCC70-2BAF-489C-B2F3-BAEA09261BDF}"/>
              </a:ext>
            </a:extLst>
          </p:cNvPr>
          <p:cNvSpPr/>
          <p:nvPr/>
        </p:nvSpPr>
        <p:spPr>
          <a:xfrm>
            <a:off x="8590508" y="3638157"/>
            <a:ext cx="3122119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E0.addr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E0.code</a:t>
            </a:r>
            <a:r>
              <a:rPr lang="en-US" altLang="zh-CN" sz="2000" b="1" dirty="0">
                <a:latin typeface="+mn-ea"/>
              </a:rPr>
              <a:t> =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= minus c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t2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= b +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AE54146-9A7C-47CC-BE21-E67A87833CEC}"/>
              </a:ext>
            </a:extLst>
          </p:cNvPr>
          <p:cNvSpPr/>
          <p:nvPr/>
        </p:nvSpPr>
        <p:spPr>
          <a:xfrm>
            <a:off x="7392144" y="4869160"/>
            <a:ext cx="4320480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S.code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latin typeface="+mn-ea"/>
              </a:rPr>
              <a:t>E0.code</a:t>
            </a:r>
            <a:r>
              <a:rPr lang="en-US" altLang="zh-CN" sz="2000" b="1" dirty="0">
                <a:latin typeface="+mn-ea"/>
              </a:rPr>
              <a:t> || a = </a:t>
            </a:r>
            <a:r>
              <a:rPr lang="en-US" altLang="zh-CN" sz="2000" b="1" dirty="0" err="1">
                <a:latin typeface="+mn-ea"/>
              </a:rPr>
              <a:t>E0.addr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 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= minus c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t2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= b +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a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388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11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请用下面的</a:t>
            </a:r>
            <a:r>
              <a:rPr lang="en-US" altLang="zh-CN" sz="2400" dirty="0" err="1">
                <a:latin typeface="+mn-ea"/>
              </a:rPr>
              <a:t>SDD</a:t>
            </a:r>
            <a:r>
              <a:rPr lang="zh-CN" altLang="en-US" sz="2400" dirty="0">
                <a:latin typeface="+mn-ea"/>
              </a:rPr>
              <a:t>将赋值语句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a=(-b)+c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；</a:t>
            </a:r>
            <a:r>
              <a:rPr lang="zh-CN" altLang="en-US" sz="2400" dirty="0">
                <a:latin typeface="+mn-ea"/>
              </a:rPr>
              <a:t>编译成三地址代码。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E38BA0E-2CC3-4797-A9EB-73190A1B1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1"/>
          <a:stretch/>
        </p:blipFill>
        <p:spPr bwMode="auto">
          <a:xfrm>
            <a:off x="3071664" y="2132856"/>
            <a:ext cx="522173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5544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请用下面的</a:t>
            </a:r>
            <a:r>
              <a:rPr lang="en-US" altLang="zh-CN" sz="2400" dirty="0" err="1">
                <a:latin typeface="+mn-ea"/>
              </a:rPr>
              <a:t>SDD</a:t>
            </a:r>
            <a:r>
              <a:rPr lang="zh-CN" altLang="en-US" sz="2400" dirty="0">
                <a:latin typeface="+mn-ea"/>
              </a:rPr>
              <a:t>将赋值语句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a=(-b)+c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；</a:t>
            </a:r>
            <a:r>
              <a:rPr lang="zh-CN" altLang="en-US" sz="2400" dirty="0">
                <a:latin typeface="+mn-ea"/>
              </a:rPr>
              <a:t>编译成三地址代码。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E38BA0E-2CC3-4797-A9EB-73190A1B1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1"/>
          <a:stretch/>
        </p:blipFill>
        <p:spPr bwMode="auto">
          <a:xfrm>
            <a:off x="1810679" y="2157448"/>
            <a:ext cx="5221731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xmlns="" id="{A2D4053F-8EE7-4A4A-AD33-C3B602E539AC}"/>
              </a:ext>
            </a:extLst>
          </p:cNvPr>
          <p:cNvSpPr/>
          <p:nvPr/>
        </p:nvSpPr>
        <p:spPr>
          <a:xfrm>
            <a:off x="7464152" y="4437112"/>
            <a:ext cx="3515832" cy="1477328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E3.code</a:t>
            </a:r>
            <a:r>
              <a:rPr lang="zh-CN" altLang="en-US" sz="2000" b="1" dirty="0">
                <a:latin typeface="+mn-ea"/>
                <a:ea typeface="+mn-ea"/>
              </a:rPr>
              <a:t>添加</a:t>
            </a:r>
            <a:r>
              <a:rPr lang="en-US" altLang="zh-CN" sz="2000" b="1" dirty="0">
                <a:latin typeface="+mn-ea"/>
              </a:rPr>
              <a:t>  :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=minus 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E0.code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  </a:t>
            </a:r>
            <a:r>
              <a:rPr lang="en-US" altLang="zh-CN" sz="2000" b="1" dirty="0">
                <a:latin typeface="+mn-ea"/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t2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b+t1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S.code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    </a:t>
            </a:r>
            <a:r>
              <a:rPr lang="en-US" altLang="zh-CN" sz="2000" b="1" dirty="0">
                <a:latin typeface="+mn-ea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a=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t2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8E8D089-A657-4C90-AFC1-7A841F586F4D}"/>
              </a:ext>
            </a:extLst>
          </p:cNvPr>
          <p:cNvSpPr/>
          <p:nvPr/>
        </p:nvSpPr>
        <p:spPr>
          <a:xfrm>
            <a:off x="7865692" y="2254179"/>
            <a:ext cx="2609930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S=&gt;id = </a:t>
            </a:r>
            <a:r>
              <a:rPr lang="en-US" altLang="zh-CN" sz="2000" b="1" dirty="0" err="1">
                <a:latin typeface="+mn-ea"/>
              </a:rPr>
              <a:t>E0</a:t>
            </a:r>
            <a:r>
              <a:rPr lang="en-US" altLang="zh-CN" sz="2000" b="1" dirty="0">
                <a:latin typeface="+mn-ea"/>
              </a:rPr>
              <a:t> 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</a:t>
            </a:r>
            <a:r>
              <a:rPr lang="en-US" altLang="zh-CN" sz="2000" b="1" dirty="0" err="1">
                <a:latin typeface="+mn-ea"/>
              </a:rPr>
              <a:t>E2</a:t>
            </a:r>
            <a:r>
              <a:rPr lang="en-US" altLang="zh-CN" sz="2000" b="1" dirty="0">
                <a:latin typeface="+mn-ea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+ id;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(</a:t>
            </a:r>
            <a:r>
              <a:rPr lang="en-US" altLang="zh-CN" sz="2000" b="1" dirty="0" err="1">
                <a:latin typeface="+mn-ea"/>
              </a:rPr>
              <a:t>E3</a:t>
            </a:r>
            <a:r>
              <a:rPr lang="en-US" altLang="zh-CN" sz="2000" b="1" dirty="0">
                <a:latin typeface="+mn-ea"/>
              </a:rPr>
              <a:t>) + id;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(-</a:t>
            </a:r>
            <a:r>
              <a:rPr lang="en-US" altLang="zh-CN" sz="2000" b="1" dirty="0" err="1">
                <a:latin typeface="+mn-ea"/>
              </a:rPr>
              <a:t>E4</a:t>
            </a:r>
            <a:r>
              <a:rPr lang="en-US" altLang="zh-CN" sz="2000" b="1" dirty="0">
                <a:latin typeface="+mn-ea"/>
              </a:rPr>
              <a:t>) + id;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=&gt;id = (-id) + id;</a:t>
            </a:r>
          </a:p>
        </p:txBody>
      </p:sp>
    </p:spTree>
    <p:extLst>
      <p:ext uri="{BB962C8B-B14F-4D97-AF65-F5344CB8AC3E}">
        <p14:creationId xmlns:p14="http://schemas.microsoft.com/office/powerpoint/2010/main" val="128679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类型检查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类型检查有两种形式：综合和推导。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类型综合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(type synthesis)</a:t>
            </a:r>
            <a:r>
              <a:rPr lang="zh-CN" altLang="en-US" sz="2400" dirty="0">
                <a:latin typeface="+mn-ea"/>
              </a:rPr>
              <a:t>根据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子表达式</a:t>
            </a:r>
            <a:r>
              <a:rPr lang="zh-CN" altLang="en-US" sz="2400" dirty="0">
                <a:latin typeface="+mn-ea"/>
              </a:rPr>
              <a:t>的类型构造出表达式的类型。它要求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名字先声明再使用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表达式</a:t>
            </a:r>
            <a:r>
              <a:rPr lang="en-US" altLang="zh-CN" sz="2400" dirty="0" err="1">
                <a:latin typeface="+mn-ea"/>
              </a:rPr>
              <a:t>E1+E2</a:t>
            </a:r>
            <a:r>
              <a:rPr lang="zh-CN" altLang="en-US" sz="2400" dirty="0">
                <a:latin typeface="+mn-ea"/>
              </a:rPr>
              <a:t>的类型是根据</a:t>
            </a:r>
            <a:r>
              <a:rPr lang="en-US" altLang="zh-CN" sz="2400" dirty="0" err="1">
                <a:latin typeface="+mn-ea"/>
              </a:rPr>
              <a:t>E1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 err="1">
                <a:latin typeface="+mn-ea"/>
              </a:rPr>
              <a:t>E2</a:t>
            </a:r>
            <a:r>
              <a:rPr lang="zh-CN" altLang="en-US" sz="2400" dirty="0">
                <a:latin typeface="+mn-ea"/>
              </a:rPr>
              <a:t>的类型定义的。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类型推导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(type inference)</a:t>
            </a:r>
            <a:r>
              <a:rPr lang="zh-CN" altLang="en-US" sz="2400" dirty="0">
                <a:latin typeface="+mn-ea"/>
              </a:rPr>
              <a:t>根据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一个语言结构的使用</a:t>
            </a:r>
            <a:r>
              <a:rPr lang="zh-CN" altLang="en-US" sz="2400" dirty="0">
                <a:latin typeface="+mn-ea"/>
              </a:rPr>
              <a:t>来确定该结构的类型。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令</a:t>
            </a:r>
            <a:r>
              <a:rPr lang="en-US" altLang="zh-CN" sz="2400" dirty="0">
                <a:latin typeface="+mn-ea"/>
              </a:rPr>
              <a:t>null</a:t>
            </a:r>
            <a:r>
              <a:rPr lang="zh-CN" altLang="en-US" sz="2400" dirty="0">
                <a:latin typeface="+mn-ea"/>
              </a:rPr>
              <a:t>是一个测试列表是否为空的函数，那么根据函数的使用</a:t>
            </a:r>
            <a:r>
              <a:rPr lang="en-US" altLang="zh-CN" sz="2400" dirty="0">
                <a:latin typeface="+mn-ea"/>
              </a:rPr>
              <a:t>null(x)</a:t>
            </a:r>
            <a:r>
              <a:rPr lang="zh-CN" altLang="en-US" sz="2400" dirty="0">
                <a:latin typeface="+mn-ea"/>
              </a:rPr>
              <a:t>，我们可以指出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必须是一个列表类型。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2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考虑类似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x+i</a:t>
            </a:r>
            <a:r>
              <a:rPr lang="zh-CN" altLang="en-US" sz="2400" dirty="0">
                <a:latin typeface="+mn-ea"/>
              </a:rPr>
              <a:t>的表达式，假设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x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是浮点数而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是整型</a:t>
            </a:r>
            <a:r>
              <a:rPr lang="zh-CN" altLang="en-US" sz="2400" dirty="0">
                <a:latin typeface="+mn-ea"/>
              </a:rPr>
              <a:t>。为了保证运算正常进行，编译器需要把</a:t>
            </a:r>
            <a:r>
              <a:rPr lang="en-US" altLang="zh-CN" sz="2400" dirty="0">
                <a:latin typeface="+mn-ea"/>
              </a:rPr>
              <a:t>+</a:t>
            </a:r>
            <a:r>
              <a:rPr lang="zh-CN" altLang="en-US" sz="2400" dirty="0">
                <a:latin typeface="+mn-ea"/>
              </a:rPr>
              <a:t>的某个运算数进行类型转换。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例如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E→E1+E2</a:t>
            </a:r>
            <a:r>
              <a:rPr lang="zh-CN" altLang="en-US" sz="2400" dirty="0">
                <a:latin typeface="+mn-ea"/>
              </a:rPr>
              <a:t>的相关规则可以用如下伪代码给出：</a:t>
            </a:r>
            <a:endParaRPr lang="en-US" altLang="zh-CN" sz="2400" dirty="0">
              <a:latin typeface="+mn-ea"/>
            </a:endParaRP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if (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E1.type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= int and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E2.type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= int)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	    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E.type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= int;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else if (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E1.type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= float and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E2.type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= int)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      ……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18865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不同的语言具有不同的类型转换规则。下面给出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拓宽转换</a:t>
            </a:r>
            <a:r>
              <a:rPr lang="zh-CN" altLang="en-US" sz="2400" dirty="0">
                <a:latin typeface="+mn-ea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窄化转换</a:t>
            </a:r>
            <a:r>
              <a:rPr lang="zh-CN" altLang="en-US" sz="2400" dirty="0">
                <a:latin typeface="+mn-ea"/>
              </a:rPr>
              <a:t>。拓宽转换可以保持信息，窄化转换则可能丢失信息。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416C15DA-64FE-4802-9B0E-047F9A301D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8"/>
          <a:stretch/>
        </p:blipFill>
        <p:spPr bwMode="auto">
          <a:xfrm>
            <a:off x="3022327" y="2708920"/>
            <a:ext cx="6045746" cy="3472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33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中间代码生成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不同的编译器对中间表示的选择和涉及各有不同，常用的除了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语法树</a:t>
            </a:r>
            <a:r>
              <a:rPr lang="zh-CN" altLang="en-US" sz="2400" dirty="0">
                <a:latin typeface="+mn-ea"/>
              </a:rPr>
              <a:t>还有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后缀式</a:t>
            </a:r>
            <a:r>
              <a:rPr lang="zh-CN" altLang="en-US" sz="2400" dirty="0">
                <a:latin typeface="+mn-ea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三地址代码</a:t>
            </a:r>
            <a:r>
              <a:rPr lang="zh-CN" altLang="en-US" sz="2400" dirty="0">
                <a:latin typeface="+mn-ea"/>
              </a:rPr>
              <a:t>等等。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中间表示也可以是一种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真正的语言</a:t>
            </a:r>
            <a:r>
              <a:rPr lang="zh-CN" altLang="en-US" sz="2400" dirty="0">
                <a:latin typeface="+mn-ea"/>
              </a:rPr>
              <a:t>。早期的</a:t>
            </a:r>
            <a:r>
              <a:rPr lang="en-US" altLang="zh-CN" sz="2400" dirty="0">
                <a:latin typeface="+mn-ea"/>
              </a:rPr>
              <a:t>C++</a:t>
            </a:r>
            <a:r>
              <a:rPr lang="zh-CN" altLang="en-US" sz="2400" dirty="0">
                <a:latin typeface="+mn-ea"/>
              </a:rPr>
              <a:t>编译器的前端生成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代码，而把</a:t>
            </a:r>
            <a:r>
              <a:rPr lang="en-US" altLang="zh-CN" sz="2400" dirty="0">
                <a:latin typeface="+mn-ea"/>
              </a:rPr>
              <a:t>C</a:t>
            </a:r>
            <a:r>
              <a:rPr lang="zh-CN" altLang="en-US" sz="2400" dirty="0">
                <a:latin typeface="+mn-ea"/>
              </a:rPr>
              <a:t>语言编译器作为后端。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采用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独立于机器的中间代码</a:t>
            </a:r>
            <a:r>
              <a:rPr lang="zh-CN" altLang="en-US" sz="2400" dirty="0">
                <a:latin typeface="+mn-ea"/>
              </a:rPr>
              <a:t>的好处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cs"/>
              </a:rPr>
              <a:t>便于编译系统建立和编译系统的移植</a:t>
            </a:r>
            <a:endParaRPr lang="en-US" altLang="zh-CN" sz="2400" dirty="0">
              <a:latin typeface="+mn-ea"/>
              <a:cs typeface="+mn-cs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latin typeface="+mn-ea"/>
                <a:cs typeface="+mn-cs"/>
              </a:rPr>
              <a:t>便于进行独立于机器的代码优化工作</a:t>
            </a:r>
            <a:endParaRPr lang="en-US" altLang="zh-CN" sz="2400" dirty="0"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0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latin typeface="+mn-ea"/>
              </a:rPr>
              <a:t>拓宽函数的使用</a:t>
            </a:r>
            <a:endParaRPr lang="en-US" altLang="zh-CN" dirty="0">
              <a:latin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801CFC6D-0B36-4651-916E-2EEEFE254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00"/>
          <a:stretch/>
        </p:blipFill>
        <p:spPr bwMode="auto">
          <a:xfrm>
            <a:off x="2401416" y="1556791"/>
            <a:ext cx="4788681" cy="2592288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CA588AFF-B4A6-4AF1-8341-D6AEA8D12D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375"/>
          <a:stretch/>
        </p:blipFill>
        <p:spPr bwMode="auto">
          <a:xfrm>
            <a:off x="2414029" y="4509822"/>
            <a:ext cx="7246516" cy="1609610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8C1C9FE6-3966-413A-B5C4-EFACB8F8DE4C}"/>
              </a:ext>
            </a:extLst>
          </p:cNvPr>
          <p:cNvSpPr/>
          <p:nvPr/>
        </p:nvSpPr>
        <p:spPr bwMode="auto">
          <a:xfrm>
            <a:off x="3913583" y="2420887"/>
            <a:ext cx="2736304" cy="576064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xmlns="" id="{AD53D5EF-FE97-4D3A-B525-83592DF65450}"/>
              </a:ext>
            </a:extLst>
          </p:cNvPr>
          <p:cNvSpPr/>
          <p:nvPr/>
        </p:nvSpPr>
        <p:spPr bwMode="auto">
          <a:xfrm>
            <a:off x="7472977" y="3140968"/>
            <a:ext cx="2409328" cy="720080"/>
          </a:xfrm>
          <a:prstGeom prst="wedgeRoundRectCallout">
            <a:avLst>
              <a:gd name="adj1" fmla="val -80440"/>
              <a:gd name="adj2" fmla="val 14229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ea typeface="黑体" pitchFamily="2" charset="-122"/>
              </a:rPr>
              <a:t>max</a:t>
            </a:r>
            <a:r>
              <a:rPr lang="zh-CN" altLang="en-US" b="1" dirty="0">
                <a:ea typeface="黑体" pitchFamily="2" charset="-122"/>
              </a:rPr>
              <a:t>：返回拓宽层次结构中比较大的类型</a:t>
            </a:r>
            <a:endParaRPr lang="en-US" altLang="zh-CN" b="1" dirty="0">
              <a:ea typeface="黑体" pitchFamily="2" charset="-122"/>
            </a:endParaRPr>
          </a:p>
          <a:p>
            <a:endParaRPr lang="zh-CN" altLang="en-US" b="1" dirty="0">
              <a:ea typeface="黑体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BF94E391-4D59-4B93-8B8B-4248A9AA2052}"/>
              </a:ext>
            </a:extLst>
          </p:cNvPr>
          <p:cNvSpPr/>
          <p:nvPr/>
        </p:nvSpPr>
        <p:spPr bwMode="auto">
          <a:xfrm>
            <a:off x="5015880" y="4869088"/>
            <a:ext cx="4320480" cy="50412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xmlns="" id="{EBECEB1F-0AE9-42B3-83CB-1DD02F26D9B1}"/>
              </a:ext>
            </a:extLst>
          </p:cNvPr>
          <p:cNvSpPr/>
          <p:nvPr/>
        </p:nvSpPr>
        <p:spPr bwMode="auto">
          <a:xfrm>
            <a:off x="2711624" y="5327851"/>
            <a:ext cx="1831304" cy="720080"/>
          </a:xfrm>
          <a:prstGeom prst="wedgeRoundRectCallout">
            <a:avLst>
              <a:gd name="adj1" fmla="val 64593"/>
              <a:gd name="adj2" fmla="val -5574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>
                <a:ea typeface="黑体" pitchFamily="2" charset="-122"/>
              </a:rPr>
              <a:t>将</a:t>
            </a:r>
            <a:r>
              <a:rPr lang="en-US" altLang="zh-CN" b="1" dirty="0" err="1">
                <a:ea typeface="黑体" pitchFamily="2" charset="-122"/>
              </a:rPr>
              <a:t>a1</a:t>
            </a:r>
            <a:r>
              <a:rPr lang="zh-CN" altLang="en-US" b="1" dirty="0">
                <a:ea typeface="黑体" pitchFamily="2" charset="-122"/>
              </a:rPr>
              <a:t>和</a:t>
            </a:r>
            <a:r>
              <a:rPr lang="en-US" altLang="zh-CN" b="1" dirty="0" err="1">
                <a:ea typeface="黑体" pitchFamily="2" charset="-122"/>
              </a:rPr>
              <a:t>a2</a:t>
            </a:r>
            <a:r>
              <a:rPr lang="zh-CN" altLang="en-US" b="1" dirty="0">
                <a:ea typeface="黑体" pitchFamily="2" charset="-122"/>
              </a:rPr>
              <a:t>都向宽类型转换。</a:t>
            </a:r>
            <a:endParaRPr lang="zh-CN" altLang="en-US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6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布尔表达式的翻译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在</a:t>
            </a:r>
            <a:r>
              <a:rPr lang="en-US" altLang="zh-CN" sz="2400" dirty="0">
                <a:latin typeface="+mn-ea"/>
              </a:rPr>
              <a:t>if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latin typeface="+mn-ea"/>
              </a:rPr>
              <a:t>while</a:t>
            </a:r>
            <a:r>
              <a:rPr lang="zh-CN" altLang="en-US" sz="2400" dirty="0">
                <a:latin typeface="+mn-ea"/>
              </a:rPr>
              <a:t>等控制流语句中，布尔表达式经常用来改变控制流和计算逻辑值。我们假设布尔表达式文法如下：</a:t>
            </a:r>
            <a:endParaRPr lang="en-US" altLang="zh-CN" sz="2400" dirty="0">
              <a:latin typeface="+mn-ea"/>
            </a:endParaRP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B→  B or B 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	| B and B 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	| not B 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	| (B) 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	| E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relop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E 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	| true </a:t>
            </a:r>
          </a:p>
          <a:p>
            <a:pPr marL="40005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	| false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CC822B53-133A-4681-B1D3-8ED86315D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48" y="2564904"/>
            <a:ext cx="3897436" cy="158821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9ACDD052-3B02-4F22-ADBB-F75C94A1B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58" y="4509120"/>
            <a:ext cx="2693084" cy="5643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xmlns="" id="{B88FCA9F-9DE4-493F-8020-37468AB7D7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928" y="5273537"/>
            <a:ext cx="3517572" cy="93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短路代码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在跳转代码中，逻辑运算符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&amp;&amp;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|| 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! </a:t>
            </a:r>
            <a:r>
              <a:rPr lang="zh-CN" altLang="en-US" sz="2400" dirty="0">
                <a:latin typeface="+mn-ea"/>
              </a:rPr>
              <a:t>被翻译成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跳转指令</a:t>
            </a:r>
            <a:r>
              <a:rPr lang="zh-CN" altLang="en-US" sz="2400" dirty="0">
                <a:latin typeface="+mn-ea"/>
              </a:rPr>
              <a:t>。运算符本身不出现在代码中，布尔表达式的值是通过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代码序列中的位置</a:t>
            </a:r>
            <a:r>
              <a:rPr lang="zh-CN" altLang="en-US" sz="2400" dirty="0">
                <a:latin typeface="+mn-ea"/>
              </a:rPr>
              <a:t>来表示的。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F2C7E3C8-1BD6-4E71-953C-D6408CE2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728" y="2492896"/>
            <a:ext cx="4576365" cy="357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7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控制流语句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假设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控制流语句文法</a:t>
            </a:r>
            <a:r>
              <a:rPr lang="zh-CN" altLang="en-US" sz="2400" dirty="0">
                <a:latin typeface="+mn-ea"/>
              </a:rPr>
              <a:t>如下</a:t>
            </a:r>
            <a:r>
              <a:rPr lang="en-US" altLang="zh-CN" sz="2400" dirty="0">
                <a:latin typeface="+mn-ea"/>
              </a:rPr>
              <a:t>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        P →S</a:t>
            </a:r>
          </a:p>
          <a:p>
            <a:pPr marL="800100" lvl="2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S → assign</a:t>
            </a:r>
          </a:p>
          <a:p>
            <a:pPr marL="800100" lvl="2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S→ if (B)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S1</a:t>
            </a:r>
            <a:endParaRPr lang="en-US" altLang="zh-CN" sz="2400" dirty="0">
              <a:solidFill>
                <a:srgbClr val="0000CC"/>
              </a:solidFill>
              <a:latin typeface="+mn-ea"/>
            </a:endParaRPr>
          </a:p>
          <a:p>
            <a:pPr marL="800100" lvl="2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S→ if (B)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S1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else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S2</a:t>
            </a:r>
            <a:endParaRPr lang="en-US" altLang="zh-CN" sz="2400" dirty="0">
              <a:solidFill>
                <a:srgbClr val="0000CC"/>
              </a:solidFill>
              <a:latin typeface="+mn-ea"/>
            </a:endParaRPr>
          </a:p>
          <a:p>
            <a:pPr marL="800100" lvl="2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S→ while (B)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S1</a:t>
            </a:r>
            <a:endParaRPr lang="en-US" altLang="zh-CN" sz="2400" dirty="0">
              <a:solidFill>
                <a:srgbClr val="0000CC"/>
              </a:solidFill>
              <a:latin typeface="+mn-ea"/>
            </a:endParaRPr>
          </a:p>
          <a:p>
            <a:pPr marL="800100" lvl="2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S→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S1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S2</a:t>
            </a:r>
            <a:endParaRPr lang="en-US" altLang="zh-CN" sz="2400" dirty="0">
              <a:solidFill>
                <a:srgbClr val="0000CC"/>
              </a:solidFill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其中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表示一个语句，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表示一个布尔表达式。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79041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控制流语句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对于出现在语句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if (B)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S1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else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S2</a:t>
            </a:r>
            <a:r>
              <a:rPr lang="zh-CN" altLang="en-US" sz="2400" dirty="0"/>
              <a:t>中的布尔表达式</a:t>
            </a:r>
            <a:r>
              <a:rPr lang="en-US" altLang="zh-CN" sz="2400" dirty="0"/>
              <a:t>B</a:t>
            </a:r>
            <a:r>
              <a:rPr lang="zh-CN" altLang="en-US" sz="2400" dirty="0"/>
              <a:t>，其作用就是控制对</a:t>
            </a:r>
            <a:r>
              <a:rPr lang="en-US" altLang="zh-CN" sz="2400" dirty="0" err="1">
                <a:latin typeface="+mn-ea"/>
              </a:rPr>
              <a:t>S1</a:t>
            </a:r>
            <a:r>
              <a:rPr lang="zh-CN" altLang="en-US" sz="2400" dirty="0"/>
              <a:t>和</a:t>
            </a:r>
            <a:r>
              <a:rPr lang="en-US" altLang="zh-CN" sz="2400" dirty="0" err="1">
                <a:latin typeface="+mn-ea"/>
              </a:rPr>
              <a:t>S2</a:t>
            </a:r>
            <a:r>
              <a:rPr lang="zh-CN" altLang="en-US" sz="2400" dirty="0"/>
              <a:t>的选择。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对</a:t>
            </a:r>
            <a:r>
              <a:rPr lang="en-US" altLang="zh-CN" sz="2400" dirty="0">
                <a:solidFill>
                  <a:srgbClr val="FF0000"/>
                </a:solidFill>
              </a:rPr>
              <a:t>while</a:t>
            </a:r>
            <a:r>
              <a:rPr lang="zh-CN" altLang="en-US" sz="2400" dirty="0"/>
              <a:t>语句来说出口也是两个。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因此，作为条件的布尔表达式，把它设计成两个出口：</a:t>
            </a:r>
            <a:r>
              <a:rPr lang="en-US" altLang="zh-CN" sz="2400" dirty="0" err="1">
                <a:solidFill>
                  <a:srgbClr val="FF0000"/>
                </a:solidFill>
              </a:rPr>
              <a:t>B.true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>
                <a:solidFill>
                  <a:srgbClr val="FF0000"/>
                </a:solidFill>
              </a:rPr>
              <a:t>B.false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449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控制流语句的代码布局方案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对于</a:t>
            </a:r>
            <a:r>
              <a:rPr lang="en-US" altLang="zh-CN" sz="2400" dirty="0">
                <a:solidFill>
                  <a:srgbClr val="FF0000"/>
                </a:solidFill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</a:rPr>
              <a:t>语句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B.true</a:t>
            </a:r>
            <a:r>
              <a:rPr lang="zh-CN" altLang="en-US" sz="2400" dirty="0"/>
              <a:t>指向</a:t>
            </a:r>
            <a:r>
              <a:rPr lang="en-US" altLang="zh-CN" sz="2400" dirty="0" err="1"/>
              <a:t>S1</a:t>
            </a:r>
            <a:r>
              <a:rPr lang="zh-CN" altLang="en-US" sz="2400" dirty="0"/>
              <a:t>，   </a:t>
            </a:r>
            <a:r>
              <a:rPr lang="en-US" altLang="zh-CN" sz="2400" dirty="0" err="1"/>
              <a:t>B.false</a:t>
            </a:r>
            <a:r>
              <a:rPr lang="zh-CN" altLang="en-US" sz="2400" dirty="0"/>
              <a:t>指向</a:t>
            </a:r>
            <a:r>
              <a:rPr lang="en-US" altLang="zh-CN" sz="2400" dirty="0" err="1"/>
              <a:t>S2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/>
              <a:t>对于</a:t>
            </a:r>
            <a:r>
              <a:rPr lang="en-US" altLang="zh-CN" sz="2400" dirty="0">
                <a:solidFill>
                  <a:srgbClr val="FF0000"/>
                </a:solidFill>
              </a:rPr>
              <a:t>while</a:t>
            </a:r>
            <a:r>
              <a:rPr lang="zh-CN" altLang="en-US" sz="2400" dirty="0">
                <a:solidFill>
                  <a:srgbClr val="FF0000"/>
                </a:solidFill>
              </a:rPr>
              <a:t>语句</a:t>
            </a:r>
            <a:r>
              <a:rPr lang="zh-CN" altLang="en-US" sz="2400" dirty="0"/>
              <a:t>， </a:t>
            </a:r>
            <a:r>
              <a:rPr lang="en-US" altLang="zh-CN" sz="2400" dirty="0" err="1"/>
              <a:t>B.true</a:t>
            </a:r>
            <a:r>
              <a:rPr lang="zh-CN" altLang="en-US" sz="2400" dirty="0"/>
              <a:t>指向循环的开始，   </a:t>
            </a:r>
            <a:r>
              <a:rPr lang="en-US" altLang="zh-CN" sz="2400" dirty="0" err="1"/>
              <a:t>B.false</a:t>
            </a:r>
            <a:r>
              <a:rPr lang="zh-CN" altLang="en-US" sz="2400" dirty="0"/>
              <a:t>指向</a:t>
            </a:r>
            <a:r>
              <a:rPr lang="en-US" altLang="zh-CN" sz="2400" dirty="0"/>
              <a:t>while </a:t>
            </a:r>
            <a:r>
              <a:rPr lang="zh-CN" altLang="en-US" sz="2400" dirty="0"/>
              <a:t>的下一语句。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31AD2789-412D-4BE0-9FB5-DAC760CF0C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5"/>
          <a:stretch/>
        </p:blipFill>
        <p:spPr bwMode="auto">
          <a:xfrm>
            <a:off x="3359696" y="2832538"/>
            <a:ext cx="5004556" cy="3465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xmlns="" id="{D4835B9E-E9AD-4646-B544-49B7391CB166}"/>
              </a:ext>
            </a:extLst>
          </p:cNvPr>
          <p:cNvSpPr/>
          <p:nvPr/>
        </p:nvSpPr>
        <p:spPr bwMode="auto">
          <a:xfrm>
            <a:off x="3431704" y="3356992"/>
            <a:ext cx="625946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01ED1729-C37B-4C03-A4EA-FD6EEBE6D1C4}"/>
              </a:ext>
            </a:extLst>
          </p:cNvPr>
          <p:cNvSpPr/>
          <p:nvPr/>
        </p:nvSpPr>
        <p:spPr bwMode="auto">
          <a:xfrm>
            <a:off x="3431704" y="3789040"/>
            <a:ext cx="625946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18E16FEA-850C-4DF5-B484-81A3E5F49365}"/>
              </a:ext>
            </a:extLst>
          </p:cNvPr>
          <p:cNvSpPr/>
          <p:nvPr/>
        </p:nvSpPr>
        <p:spPr bwMode="auto">
          <a:xfrm>
            <a:off x="3431704" y="5224523"/>
            <a:ext cx="625946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xmlns="" id="{A95A2A8E-8EE6-4E07-A157-CE47601EBB3F}"/>
              </a:ext>
            </a:extLst>
          </p:cNvPr>
          <p:cNvSpPr/>
          <p:nvPr/>
        </p:nvSpPr>
        <p:spPr bwMode="auto">
          <a:xfrm>
            <a:off x="3431704" y="5877272"/>
            <a:ext cx="625946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xmlns="" id="{F1CF84F8-E955-4629-A932-13E7BC31D41A}"/>
              </a:ext>
            </a:extLst>
          </p:cNvPr>
          <p:cNvSpPr/>
          <p:nvPr/>
        </p:nvSpPr>
        <p:spPr bwMode="auto">
          <a:xfrm>
            <a:off x="6057900" y="3356992"/>
            <a:ext cx="625946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xmlns="" id="{7CDF4F5B-3CE0-4210-B6D1-BDB337DDF23F}"/>
              </a:ext>
            </a:extLst>
          </p:cNvPr>
          <p:cNvSpPr/>
          <p:nvPr/>
        </p:nvSpPr>
        <p:spPr bwMode="auto">
          <a:xfrm>
            <a:off x="6057900" y="4005064"/>
            <a:ext cx="625946" cy="28803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480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布尔表达式的控制流翻译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B→E1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rel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E2</a:t>
            </a:r>
            <a:r>
              <a:rPr lang="zh-CN" altLang="en-US" sz="2400" dirty="0">
                <a:latin typeface="+mn-ea"/>
              </a:rPr>
              <a:t>来说，</a:t>
            </a:r>
            <a:r>
              <a:rPr lang="zh-CN" altLang="en-US" sz="2400" dirty="0"/>
              <a:t>假定</a:t>
            </a:r>
            <a:r>
              <a:rPr lang="zh-CN" altLang="en-US" sz="2400" dirty="0">
                <a:solidFill>
                  <a:srgbClr val="FF0000"/>
                </a:solidFill>
              </a:rPr>
              <a:t>形如</a:t>
            </a:r>
            <a:r>
              <a:rPr lang="en-US" altLang="zh-CN" sz="2400" dirty="0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</a:rPr>
              <a:t>＜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zh-CN" altLang="en-US" sz="2400" dirty="0"/>
              <a:t>，则将生成如下代码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三地址表示：</a:t>
            </a:r>
          </a:p>
          <a:p>
            <a:pPr marL="85725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 </a:t>
            </a:r>
            <a:r>
              <a:rPr lang="en-US" altLang="zh-CN" sz="2400" dirty="0" err="1"/>
              <a:t>B.true</a:t>
            </a:r>
            <a:r>
              <a:rPr lang="en-US" altLang="zh-CN" sz="2400" dirty="0"/>
              <a:t>:      </a:t>
            </a:r>
            <a:r>
              <a:rPr lang="en-US" altLang="zh-CN" sz="2400" dirty="0">
                <a:solidFill>
                  <a:srgbClr val="0000CC"/>
                </a:solidFill>
              </a:rPr>
              <a:t>if a</a:t>
            </a:r>
            <a:r>
              <a:rPr lang="zh-CN" altLang="en-US" sz="2400" dirty="0">
                <a:solidFill>
                  <a:srgbClr val="0000CC"/>
                </a:solidFill>
              </a:rPr>
              <a:t>＜</a:t>
            </a:r>
            <a:r>
              <a:rPr lang="en-US" altLang="zh-CN" sz="2400" dirty="0">
                <a:solidFill>
                  <a:srgbClr val="0000CC"/>
                </a:solidFill>
              </a:rPr>
              <a:t>b </a:t>
            </a:r>
            <a:r>
              <a:rPr lang="en-US" altLang="zh-CN" sz="2400" dirty="0" err="1">
                <a:solidFill>
                  <a:srgbClr val="0000CC"/>
                </a:solidFill>
              </a:rPr>
              <a:t>goto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</a:rPr>
              <a:t>B.true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zh-CN" altLang="en-US" sz="2400" dirty="0"/>
              <a:t>（真出口）</a:t>
            </a:r>
          </a:p>
          <a:p>
            <a:pPr marL="85725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 </a:t>
            </a:r>
            <a:r>
              <a:rPr lang="en-US" altLang="zh-CN" sz="2400" dirty="0" err="1"/>
              <a:t>B.false</a:t>
            </a:r>
            <a:r>
              <a:rPr lang="en-US" altLang="zh-CN" sz="2400" dirty="0"/>
              <a:t>:      </a:t>
            </a:r>
            <a:r>
              <a:rPr lang="en-US" altLang="zh-CN" sz="2400" dirty="0" err="1">
                <a:solidFill>
                  <a:srgbClr val="0000CC"/>
                </a:solidFill>
              </a:rPr>
              <a:t>goto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 err="1">
                <a:solidFill>
                  <a:srgbClr val="0000CC"/>
                </a:solidFill>
              </a:rPr>
              <a:t>B.false</a:t>
            </a:r>
            <a:r>
              <a:rPr lang="en-US" altLang="zh-CN" sz="2400" dirty="0">
                <a:solidFill>
                  <a:srgbClr val="0000CC"/>
                </a:solidFill>
              </a:rPr>
              <a:t>          </a:t>
            </a:r>
            <a:r>
              <a:rPr lang="zh-CN" altLang="en-US" sz="2400" dirty="0"/>
              <a:t>（假出口）</a:t>
            </a:r>
            <a:endParaRPr lang="en-US" altLang="zh-CN" sz="24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四元式表示：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err="1"/>
              <a:t>B.true</a:t>
            </a:r>
            <a:r>
              <a:rPr lang="en-US" altLang="zh-CN" sz="2400" dirty="0"/>
              <a:t>:      </a:t>
            </a:r>
            <a:r>
              <a:rPr lang="zh-CN" altLang="en-US" sz="2400" dirty="0"/>
              <a:t>（</a:t>
            </a:r>
            <a:r>
              <a:rPr lang="en-US" altLang="zh-CN" sz="2400" dirty="0"/>
              <a:t>j&lt;, a , b , </a:t>
            </a:r>
            <a:r>
              <a:rPr lang="en-US" altLang="zh-CN" sz="2400" dirty="0" err="1"/>
              <a:t>B.true</a:t>
            </a:r>
            <a:r>
              <a:rPr lang="en-US" altLang="zh-CN" sz="2400" dirty="0"/>
              <a:t>)   </a:t>
            </a:r>
            <a:r>
              <a:rPr lang="zh-CN" altLang="en-US" sz="2400" dirty="0"/>
              <a:t>（真出口）</a:t>
            </a:r>
          </a:p>
          <a:p>
            <a:pPr marL="80010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/>
              <a:t> </a:t>
            </a:r>
            <a:r>
              <a:rPr lang="en-US" altLang="zh-CN" sz="2400" dirty="0" err="1"/>
              <a:t>B.false</a:t>
            </a:r>
            <a:r>
              <a:rPr lang="en-US" altLang="zh-CN" sz="2400" dirty="0"/>
              <a:t>:       (j  ,   ,    , </a:t>
            </a:r>
            <a:r>
              <a:rPr lang="en-US" altLang="zh-CN" sz="2400" dirty="0" err="1"/>
              <a:t>B.false</a:t>
            </a:r>
            <a:r>
              <a:rPr lang="en-US" altLang="zh-CN" sz="2400" dirty="0"/>
              <a:t> )  </a:t>
            </a:r>
            <a:r>
              <a:rPr lang="zh-CN" altLang="en-US" sz="2400" dirty="0"/>
              <a:t>（假出口）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zh-CN" altLang="en-US" sz="24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xmlns="" id="{E836B903-EB55-4F0F-B546-B9CEE8A0A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36" b="23064"/>
          <a:stretch/>
        </p:blipFill>
        <p:spPr bwMode="auto">
          <a:xfrm>
            <a:off x="2169740" y="5301208"/>
            <a:ext cx="7886700" cy="1016496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92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布尔表达式的控制流翻译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常量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true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或者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false</a:t>
            </a:r>
            <a:r>
              <a:rPr lang="zh-CN" altLang="en-US" sz="2400" dirty="0">
                <a:latin typeface="+mn-ea"/>
              </a:rPr>
              <a:t>，则直接翻译成跳转指令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不需要为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B→!B</a:t>
            </a:r>
            <a:r>
              <a:rPr lang="zh-CN" altLang="en-US" sz="2400" dirty="0">
                <a:latin typeface="+mn-ea"/>
              </a:rPr>
              <a:t>产生新的代码，只需要将真假出口交换就可以了。跳转标号使用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继承属性</a:t>
            </a:r>
            <a:r>
              <a:rPr lang="zh-CN" altLang="en-US" sz="2400" dirty="0">
                <a:latin typeface="+mn-ea"/>
              </a:rPr>
              <a:t>来处理。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CA2A14D1-BAC2-4A50-AFC6-61DC4E1B8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19" b="38116"/>
          <a:stretch/>
        </p:blipFill>
        <p:spPr bwMode="auto">
          <a:xfrm>
            <a:off x="2152650" y="4973921"/>
            <a:ext cx="7886700" cy="1082108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B03D4EE5-042D-4FCC-B760-472FA1B41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36" b="9663"/>
          <a:stretch/>
        </p:blipFill>
        <p:spPr bwMode="auto">
          <a:xfrm>
            <a:off x="2152650" y="2132856"/>
            <a:ext cx="7886700" cy="1016496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79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布尔表达式的控制流翻译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B→B1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||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B2</a:t>
            </a:r>
            <a:r>
              <a:rPr lang="zh-CN" altLang="en-US" sz="2400" dirty="0">
                <a:latin typeface="+mn-ea"/>
              </a:rPr>
              <a:t>来说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 err="1">
                <a:latin typeface="+mn-ea"/>
              </a:rPr>
              <a:t>B1</a:t>
            </a:r>
            <a:r>
              <a:rPr lang="zh-CN" altLang="en-US" sz="2400" dirty="0">
                <a:latin typeface="+mn-ea"/>
              </a:rPr>
              <a:t>为真则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为真，因此</a:t>
            </a:r>
            <a:r>
              <a:rPr lang="en-US" altLang="zh-CN" sz="2400" dirty="0" err="1">
                <a:latin typeface="+mn-ea"/>
              </a:rPr>
              <a:t>B1.true</a:t>
            </a:r>
            <a:r>
              <a:rPr lang="zh-CN" altLang="en-US" sz="2400" dirty="0">
                <a:latin typeface="+mn-ea"/>
              </a:rPr>
              <a:t>从</a:t>
            </a:r>
            <a:r>
              <a:rPr lang="en-US" altLang="zh-CN" sz="2400" dirty="0" err="1">
                <a:latin typeface="+mn-ea"/>
              </a:rPr>
              <a:t>B.true</a:t>
            </a:r>
            <a:r>
              <a:rPr lang="zh-CN" altLang="en-US" sz="2400" dirty="0">
                <a:latin typeface="+mn-ea"/>
              </a:rPr>
              <a:t>继承而来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 err="1">
                <a:latin typeface="+mn-ea"/>
              </a:rPr>
              <a:t>B1</a:t>
            </a:r>
            <a:r>
              <a:rPr lang="zh-CN" altLang="en-US" sz="2400" dirty="0">
                <a:latin typeface="+mn-ea"/>
              </a:rPr>
              <a:t>为假，则应对</a:t>
            </a:r>
            <a:r>
              <a:rPr lang="en-US" altLang="zh-CN" sz="2400" dirty="0" err="1">
                <a:latin typeface="+mn-ea"/>
              </a:rPr>
              <a:t>B2</a:t>
            </a:r>
            <a:r>
              <a:rPr lang="zh-CN" altLang="en-US" sz="2400" dirty="0">
                <a:latin typeface="+mn-ea"/>
              </a:rPr>
              <a:t>求值，因此</a:t>
            </a:r>
            <a:r>
              <a:rPr lang="en-US" altLang="zh-CN" sz="2400" dirty="0" err="1">
                <a:latin typeface="+mn-ea"/>
              </a:rPr>
              <a:t>B1.false</a:t>
            </a:r>
            <a:r>
              <a:rPr lang="zh-CN" altLang="en-US" sz="2400" dirty="0">
                <a:latin typeface="+mn-ea"/>
              </a:rPr>
              <a:t>设置为</a:t>
            </a:r>
            <a:r>
              <a:rPr lang="en-US" altLang="zh-CN" sz="2400" dirty="0" err="1">
                <a:latin typeface="+mn-ea"/>
              </a:rPr>
              <a:t>B2</a:t>
            </a:r>
            <a:r>
              <a:rPr lang="zh-CN" altLang="en-US" sz="2400" dirty="0">
                <a:latin typeface="+mn-ea"/>
              </a:rPr>
              <a:t>的代码的第一条指令的标号。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>
                <a:latin typeface="+mn-ea"/>
              </a:rPr>
              <a:t>B2</a:t>
            </a:r>
            <a:r>
              <a:rPr lang="zh-CN" altLang="en-US" sz="2400" dirty="0">
                <a:latin typeface="+mn-ea"/>
              </a:rPr>
              <a:t>的真假出口标号直接从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继承。</a:t>
            </a:r>
            <a:endParaRPr lang="en-US" altLang="zh-CN" sz="2400" dirty="0">
              <a:latin typeface="+mn-ea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E659DF9B-1601-43E8-80AD-18CEFFB7AB10}"/>
              </a:ext>
            </a:extLst>
          </p:cNvPr>
          <p:cNvGrpSpPr/>
          <p:nvPr/>
        </p:nvGrpSpPr>
        <p:grpSpPr>
          <a:xfrm>
            <a:off x="2207568" y="4410273"/>
            <a:ext cx="7793182" cy="1512168"/>
            <a:chOff x="683568" y="4410273"/>
            <a:chExt cx="7793182" cy="1512168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xmlns="" id="{FCC0B6C2-260D-4033-8797-FE490B87276F}"/>
                </a:ext>
              </a:extLst>
            </p:cNvPr>
            <p:cNvGrpSpPr/>
            <p:nvPr/>
          </p:nvGrpSpPr>
          <p:grpSpPr>
            <a:xfrm>
              <a:off x="683568" y="4410273"/>
              <a:ext cx="7793182" cy="1512168"/>
              <a:chOff x="711413" y="3276975"/>
              <a:chExt cx="7793182" cy="1512168"/>
            </a:xfrm>
          </p:grpSpPr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xmlns="" id="{B6EA882E-4454-4525-BA70-9215729572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17" b="73109"/>
              <a:stretch/>
            </p:blipFill>
            <p:spPr bwMode="auto">
              <a:xfrm>
                <a:off x="711413" y="3276975"/>
                <a:ext cx="7793182" cy="1512168"/>
              </a:xfrm>
              <a:prstGeom prst="rect">
                <a:avLst/>
              </a:prstGeom>
              <a:noFill/>
              <a:ln w="28575">
                <a:solidFill>
                  <a:srgbClr val="9999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xmlns="" id="{2ED99EF0-09B9-4893-90FA-295D1F345653}"/>
                  </a:ext>
                </a:extLst>
              </p:cNvPr>
              <p:cNvSpPr/>
              <p:nvPr/>
            </p:nvSpPr>
            <p:spPr bwMode="auto">
              <a:xfrm>
                <a:off x="4014327" y="3546177"/>
                <a:ext cx="1080120" cy="288032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ea typeface="黑体" pitchFamily="2" charset="-122"/>
                </a:endParaRPr>
              </a:p>
            </p:txBody>
          </p:sp>
        </p:grp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xmlns="" id="{92ACE78F-19AA-418A-8CB7-2C9B5BB46B41}"/>
                </a:ext>
              </a:extLst>
            </p:cNvPr>
            <p:cNvSpPr/>
            <p:nvPr/>
          </p:nvSpPr>
          <p:spPr bwMode="auto">
            <a:xfrm>
              <a:off x="4932040" y="5418385"/>
              <a:ext cx="1440160" cy="36004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ea typeface="黑体" pitchFamily="2" charset="-122"/>
              </a:endParaRPr>
            </a:p>
          </p:txBody>
        </p:sp>
      </p:grp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xmlns="" id="{DB15387C-A21E-44DA-975C-6FB40B4A8B7C}"/>
              </a:ext>
            </a:extLst>
          </p:cNvPr>
          <p:cNvSpPr/>
          <p:nvPr/>
        </p:nvSpPr>
        <p:spPr bwMode="auto">
          <a:xfrm>
            <a:off x="7320136" y="3279018"/>
            <a:ext cx="2409328" cy="720080"/>
          </a:xfrm>
          <a:prstGeom prst="wedgeRoundRectCallout">
            <a:avLst>
              <a:gd name="adj1" fmla="val -80440"/>
              <a:gd name="adj2" fmla="val 14229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err="1">
                <a:ea typeface="黑体" pitchFamily="2" charset="-122"/>
              </a:rPr>
              <a:t>newlabel</a:t>
            </a:r>
            <a:r>
              <a:rPr lang="zh-CN" altLang="en-US" b="1" dirty="0">
                <a:ea typeface="黑体" pitchFamily="2" charset="-122"/>
              </a:rPr>
              <a:t>：产生一个新的标号</a:t>
            </a:r>
            <a:endParaRPr lang="en-US" altLang="zh-CN" b="1" dirty="0">
              <a:ea typeface="黑体" pitchFamily="2" charset="-122"/>
            </a:endParaRPr>
          </a:p>
          <a:p>
            <a:endParaRPr lang="zh-CN" altLang="en-US" b="1" dirty="0">
              <a:ea typeface="黑体" pitchFamily="2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xmlns="" id="{863A03CB-19A8-414C-ACFC-FA6C27444FFA}"/>
              </a:ext>
            </a:extLst>
          </p:cNvPr>
          <p:cNvSpPr/>
          <p:nvPr/>
        </p:nvSpPr>
        <p:spPr bwMode="auto">
          <a:xfrm>
            <a:off x="7638486" y="4308004"/>
            <a:ext cx="2409328" cy="1010369"/>
          </a:xfrm>
          <a:prstGeom prst="wedgeRoundRectCallout">
            <a:avLst>
              <a:gd name="adj1" fmla="val -66410"/>
              <a:gd name="adj2" fmla="val 56184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>
                <a:ea typeface="黑体" pitchFamily="2" charset="-122"/>
              </a:rPr>
              <a:t>Label(L)</a:t>
            </a:r>
            <a:r>
              <a:rPr lang="zh-CN" altLang="en-US" b="1" dirty="0">
                <a:ea typeface="黑体" pitchFamily="2" charset="-122"/>
              </a:rPr>
              <a:t>：将标号</a:t>
            </a:r>
            <a:r>
              <a:rPr lang="en-US" altLang="zh-CN" b="1" dirty="0">
                <a:ea typeface="黑体" pitchFamily="2" charset="-122"/>
              </a:rPr>
              <a:t>L</a:t>
            </a:r>
            <a:r>
              <a:rPr lang="zh-CN" altLang="en-US" b="1" dirty="0">
                <a:ea typeface="黑体" pitchFamily="2" charset="-122"/>
              </a:rPr>
              <a:t>附加到即将生成的下一条三地址指令上。</a:t>
            </a:r>
            <a:endParaRPr lang="en-US" altLang="zh-CN" b="1" dirty="0">
              <a:ea typeface="黑体" pitchFamily="2" charset="-122"/>
            </a:endParaRPr>
          </a:p>
          <a:p>
            <a:endParaRPr lang="zh-CN" altLang="en-US" b="1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12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布尔表达式的控制流翻译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B→B1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&amp;&amp;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B2</a:t>
            </a:r>
            <a:r>
              <a:rPr lang="zh-CN" altLang="en-US" sz="2400" dirty="0">
                <a:latin typeface="+mn-ea"/>
              </a:rPr>
              <a:t>来说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 err="1">
                <a:latin typeface="+mn-ea"/>
              </a:rPr>
              <a:t>B1</a:t>
            </a:r>
            <a:r>
              <a:rPr lang="zh-CN" altLang="en-US" sz="2400" dirty="0">
                <a:latin typeface="+mn-ea"/>
              </a:rPr>
              <a:t>为假则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为假，因此</a:t>
            </a:r>
            <a:r>
              <a:rPr lang="en-US" altLang="zh-CN" sz="2400" dirty="0" err="1">
                <a:latin typeface="+mn-ea"/>
              </a:rPr>
              <a:t>B1.false</a:t>
            </a:r>
            <a:r>
              <a:rPr lang="zh-CN" altLang="en-US" sz="2400" dirty="0">
                <a:latin typeface="+mn-ea"/>
              </a:rPr>
              <a:t>从</a:t>
            </a:r>
            <a:r>
              <a:rPr lang="en-US" altLang="zh-CN" sz="2400" dirty="0" err="1">
                <a:latin typeface="+mn-ea"/>
              </a:rPr>
              <a:t>B.false</a:t>
            </a:r>
            <a:r>
              <a:rPr lang="zh-CN" altLang="en-US" sz="2400" dirty="0">
                <a:latin typeface="+mn-ea"/>
              </a:rPr>
              <a:t>继承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 err="1">
                <a:latin typeface="+mn-ea"/>
              </a:rPr>
              <a:t>B1</a:t>
            </a:r>
            <a:r>
              <a:rPr lang="zh-CN" altLang="en-US" sz="2400" dirty="0">
                <a:latin typeface="+mn-ea"/>
              </a:rPr>
              <a:t>为真则应对</a:t>
            </a:r>
            <a:r>
              <a:rPr lang="en-US" altLang="zh-CN" sz="2400" dirty="0" err="1">
                <a:latin typeface="+mn-ea"/>
              </a:rPr>
              <a:t>B2</a:t>
            </a:r>
            <a:r>
              <a:rPr lang="zh-CN" altLang="en-US" sz="2400" dirty="0">
                <a:latin typeface="+mn-ea"/>
              </a:rPr>
              <a:t>求值，因此</a:t>
            </a:r>
            <a:r>
              <a:rPr lang="en-US" altLang="zh-CN" sz="2400" dirty="0" err="1">
                <a:latin typeface="+mn-ea"/>
              </a:rPr>
              <a:t>B1.true</a:t>
            </a:r>
            <a:r>
              <a:rPr lang="zh-CN" altLang="en-US" sz="2400" dirty="0">
                <a:latin typeface="+mn-ea"/>
              </a:rPr>
              <a:t>设置为</a:t>
            </a:r>
            <a:r>
              <a:rPr lang="en-US" altLang="zh-CN" sz="2400" dirty="0" err="1">
                <a:latin typeface="+mn-ea"/>
              </a:rPr>
              <a:t>B2</a:t>
            </a:r>
            <a:r>
              <a:rPr lang="zh-CN" altLang="en-US" sz="2400" dirty="0">
                <a:latin typeface="+mn-ea"/>
              </a:rPr>
              <a:t>的代码的第一条指令的标号。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400" dirty="0" err="1">
                <a:latin typeface="+mn-ea"/>
              </a:rPr>
              <a:t>B2</a:t>
            </a:r>
            <a:r>
              <a:rPr lang="zh-CN" altLang="en-US" sz="2400" dirty="0">
                <a:latin typeface="+mn-ea"/>
              </a:rPr>
              <a:t>的真假出口标号直接从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继承。</a:t>
            </a:r>
            <a:endParaRPr lang="en-US" altLang="zh-CN" sz="2400" dirty="0">
              <a:latin typeface="+mn-ea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62E4CD64-411D-4FFD-B40D-89C708FD4C15}"/>
              </a:ext>
            </a:extLst>
          </p:cNvPr>
          <p:cNvGrpSpPr/>
          <p:nvPr/>
        </p:nvGrpSpPr>
        <p:grpSpPr>
          <a:xfrm>
            <a:off x="2199409" y="4437112"/>
            <a:ext cx="7793182" cy="1584176"/>
            <a:chOff x="675409" y="4437112"/>
            <a:chExt cx="7793182" cy="1584176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xmlns="" id="{C7D60208-A754-4D64-AEAE-A188202F16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99" b="51966"/>
            <a:stretch/>
          </p:blipFill>
          <p:spPr bwMode="auto">
            <a:xfrm>
              <a:off x="675409" y="4437112"/>
              <a:ext cx="7793182" cy="1584176"/>
            </a:xfrm>
            <a:prstGeom prst="rect">
              <a:avLst/>
            </a:prstGeom>
            <a:noFill/>
            <a:ln w="28575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xmlns="" id="{92ACE78F-19AA-418A-8CB7-2C9B5BB46B41}"/>
                </a:ext>
              </a:extLst>
            </p:cNvPr>
            <p:cNvSpPr/>
            <p:nvPr/>
          </p:nvSpPr>
          <p:spPr bwMode="auto">
            <a:xfrm>
              <a:off x="4932040" y="5625078"/>
              <a:ext cx="1368152" cy="36004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ea typeface="黑体" pitchFamily="2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xmlns="" id="{23F94949-B034-4690-A417-A43B8DB45AE1}"/>
                </a:ext>
              </a:extLst>
            </p:cNvPr>
            <p:cNvSpPr/>
            <p:nvPr/>
          </p:nvSpPr>
          <p:spPr bwMode="auto">
            <a:xfrm>
              <a:off x="3923928" y="4496143"/>
              <a:ext cx="1152128" cy="36004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1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语法树的变体</a:t>
            </a:r>
            <a:r>
              <a:rPr lang="en-US" altLang="zh-CN" dirty="0"/>
              <a:t>——DAG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表达式的无环有向图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DAG</a:t>
            </a:r>
            <a:r>
              <a:rPr lang="zh-CN" altLang="en-US" sz="2400" dirty="0">
                <a:latin typeface="+mn-ea"/>
              </a:rPr>
              <a:t>是语法树的一种变体，可以用于处理表达式中的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公共表达式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对于串</a:t>
            </a:r>
            <a:r>
              <a:rPr lang="en-US" altLang="zh-CN" sz="2400" dirty="0" err="1">
                <a:latin typeface="+mn-ea"/>
              </a:rPr>
              <a:t>a+a</a:t>
            </a:r>
            <a:r>
              <a:rPr lang="en-US" altLang="zh-CN" sz="2400" dirty="0">
                <a:latin typeface="+mn-ea"/>
              </a:rPr>
              <a:t>*(b-c)+(b-c)*d</a:t>
            </a:r>
            <a:r>
              <a:rPr lang="zh-CN" altLang="en-US" sz="2400" dirty="0">
                <a:latin typeface="+mn-ea"/>
              </a:rPr>
              <a:t>，它的</a:t>
            </a:r>
            <a:r>
              <a:rPr lang="en-US" altLang="zh-CN" sz="2400" dirty="0">
                <a:latin typeface="+mn-ea"/>
              </a:rPr>
              <a:t>DAG</a:t>
            </a:r>
            <a:r>
              <a:rPr lang="zh-CN" altLang="en-US" sz="2400" dirty="0">
                <a:latin typeface="+mn-ea"/>
              </a:rPr>
              <a:t>如下：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可以使用</a:t>
            </a:r>
            <a:r>
              <a:rPr lang="en-US" altLang="zh-CN" sz="2400" dirty="0" err="1">
                <a:latin typeface="+mn-ea"/>
              </a:rPr>
              <a:t>SDD</a:t>
            </a:r>
            <a:r>
              <a:rPr lang="zh-CN" altLang="en-US" sz="2400" dirty="0">
                <a:latin typeface="+mn-ea"/>
              </a:rPr>
              <a:t>来构造</a:t>
            </a:r>
            <a:r>
              <a:rPr lang="en-US" altLang="zh-CN" sz="2400" dirty="0">
                <a:latin typeface="+mn-ea"/>
              </a:rPr>
              <a:t>DAG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E28DB049-18A5-45A1-89A3-5F7C9449B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817" y="3042928"/>
            <a:ext cx="3254387" cy="241670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B05B1112-DFEC-4852-9512-008D0FD36242}"/>
              </a:ext>
            </a:extLst>
          </p:cNvPr>
          <p:cNvSpPr/>
          <p:nvPr/>
        </p:nvSpPr>
        <p:spPr bwMode="auto">
          <a:xfrm>
            <a:off x="5303912" y="4640850"/>
            <a:ext cx="1224136" cy="8043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BC70113A-646D-4860-834B-AB024643DDD8}"/>
              </a:ext>
            </a:extLst>
          </p:cNvPr>
          <p:cNvSpPr/>
          <p:nvPr/>
        </p:nvSpPr>
        <p:spPr bwMode="auto">
          <a:xfrm>
            <a:off x="4549712" y="4509121"/>
            <a:ext cx="648072" cy="43204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279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控制流语句的语法制导定义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P→S</a:t>
            </a:r>
            <a:r>
              <a:rPr lang="zh-CN" altLang="en-US" sz="2400" dirty="0">
                <a:latin typeface="+mn-ea"/>
              </a:rPr>
              <a:t>来说，</a:t>
            </a:r>
            <a:r>
              <a:rPr lang="zh-CN" altLang="en-US" sz="2400" dirty="0">
                <a:ea typeface="黑体" pitchFamily="2" charset="-122"/>
              </a:rPr>
              <a:t>将</a:t>
            </a:r>
            <a:r>
              <a:rPr lang="en-US" altLang="zh-CN" sz="2400" dirty="0" err="1">
                <a:ea typeface="黑体" pitchFamily="2" charset="-122"/>
              </a:rPr>
              <a:t>S.next</a:t>
            </a:r>
            <a:r>
              <a:rPr lang="zh-CN" altLang="en-US" sz="2400" dirty="0">
                <a:ea typeface="黑体" pitchFamily="2" charset="-122"/>
              </a:rPr>
              <a:t>初始化为一个新标号，并设置为</a:t>
            </a:r>
            <a:r>
              <a:rPr lang="en-US" altLang="zh-CN" sz="2400" dirty="0" err="1">
                <a:ea typeface="黑体" pitchFamily="2" charset="-122"/>
              </a:rPr>
              <a:t>S.code</a:t>
            </a:r>
            <a:r>
              <a:rPr lang="zh-CN" altLang="en-US" sz="2400" dirty="0">
                <a:ea typeface="黑体" pitchFamily="2" charset="-122"/>
              </a:rPr>
              <a:t>后面的第一条语句的标号。对</a:t>
            </a:r>
            <a:r>
              <a:rPr lang="en-US" altLang="zh-CN" sz="2400" dirty="0">
                <a:solidFill>
                  <a:srgbClr val="FF0000"/>
                </a:solidFill>
                <a:ea typeface="黑体" pitchFamily="2" charset="-122"/>
              </a:rPr>
              <a:t>S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→assign</a:t>
            </a:r>
            <a:r>
              <a:rPr lang="zh-CN" altLang="en-US" sz="2400" dirty="0">
                <a:latin typeface="+mn-ea"/>
              </a:rPr>
              <a:t>来说，只需将</a:t>
            </a:r>
            <a:r>
              <a:rPr lang="en-US" altLang="zh-CN" sz="2400" dirty="0">
                <a:latin typeface="+mn-ea"/>
              </a:rPr>
              <a:t>assign</a:t>
            </a:r>
            <a:r>
              <a:rPr lang="zh-CN" altLang="en-US" sz="2400" dirty="0">
                <a:latin typeface="+mn-ea"/>
              </a:rPr>
              <a:t>的代码复制给</a:t>
            </a:r>
            <a:r>
              <a:rPr lang="en-US" altLang="zh-CN" sz="2400" dirty="0">
                <a:latin typeface="+mn-ea"/>
              </a:rPr>
              <a:t>S</a:t>
            </a:r>
            <a:r>
              <a:rPr lang="zh-CN" altLang="en-US" sz="2400" dirty="0">
                <a:latin typeface="+mn-ea"/>
              </a:rPr>
              <a:t>即可。</a:t>
            </a:r>
            <a:endParaRPr lang="en-US" altLang="zh-CN" sz="2400" dirty="0"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对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S→if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(B)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S1</a:t>
            </a:r>
            <a:r>
              <a:rPr lang="zh-CN" altLang="en-US" sz="2400" dirty="0">
                <a:latin typeface="+mn-ea"/>
              </a:rPr>
              <a:t>来说，</a:t>
            </a:r>
            <a:r>
              <a:rPr lang="zh-CN" altLang="en-US" sz="2400" dirty="0">
                <a:ea typeface="黑体" pitchFamily="2" charset="-122"/>
              </a:rPr>
              <a:t>将</a:t>
            </a:r>
            <a:r>
              <a:rPr lang="en-US" altLang="zh-CN" sz="2400" dirty="0" err="1">
                <a:ea typeface="黑体" pitchFamily="2" charset="-122"/>
              </a:rPr>
              <a:t>B.true</a:t>
            </a:r>
            <a:r>
              <a:rPr lang="zh-CN" altLang="en-US" sz="2400" dirty="0">
                <a:ea typeface="黑体" pitchFamily="2" charset="-122"/>
              </a:rPr>
              <a:t>设置为</a:t>
            </a:r>
            <a:r>
              <a:rPr lang="en-US" altLang="zh-CN" sz="2400" dirty="0" err="1">
                <a:ea typeface="黑体" pitchFamily="2" charset="-122"/>
              </a:rPr>
              <a:t>S1.code</a:t>
            </a:r>
            <a:r>
              <a:rPr lang="zh-CN" altLang="en-US" sz="2400" dirty="0">
                <a:ea typeface="黑体" pitchFamily="2" charset="-122"/>
              </a:rPr>
              <a:t>的第一条语句的标号。而</a:t>
            </a:r>
            <a:r>
              <a:rPr lang="en-US" altLang="zh-CN" sz="2400" dirty="0" err="1">
                <a:ea typeface="黑体" pitchFamily="2" charset="-122"/>
              </a:rPr>
              <a:t>B.false</a:t>
            </a:r>
            <a:r>
              <a:rPr lang="zh-CN" altLang="en-US" sz="2400" dirty="0">
                <a:ea typeface="黑体" pitchFamily="2" charset="-122"/>
              </a:rPr>
              <a:t>从</a:t>
            </a:r>
            <a:r>
              <a:rPr lang="en-US" altLang="zh-CN" sz="2400" dirty="0" err="1">
                <a:ea typeface="黑体" pitchFamily="2" charset="-122"/>
              </a:rPr>
              <a:t>S.next</a:t>
            </a:r>
            <a:r>
              <a:rPr lang="zh-CN" altLang="en-US" sz="2400" dirty="0">
                <a:ea typeface="黑体" pitchFamily="2" charset="-122"/>
              </a:rPr>
              <a:t>继承。</a:t>
            </a:r>
            <a:endParaRPr lang="zh-CN" altLang="en-US" sz="2400" dirty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sz="2400" dirty="0">
              <a:latin typeface="Arial" charset="0"/>
              <a:ea typeface="黑体" pitchFamily="2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FD5EBAF3-BE78-47D3-8B70-1C06D67AB8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15" b="80390"/>
          <a:stretch/>
        </p:blipFill>
        <p:spPr bwMode="auto">
          <a:xfrm>
            <a:off x="2490782" y="2420888"/>
            <a:ext cx="6912768" cy="1224137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xmlns="" id="{2121BB3C-4A7C-471A-ADD9-A60A6E837F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3" b="68817"/>
          <a:stretch/>
        </p:blipFill>
        <p:spPr bwMode="auto">
          <a:xfrm>
            <a:off x="2490782" y="4869160"/>
            <a:ext cx="6912768" cy="905346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497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控制流语句的语法制导定义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对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S→if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(B)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S1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else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S2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来说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ea typeface="黑体" pitchFamily="2" charset="-122"/>
              </a:rPr>
              <a:t>将</a:t>
            </a:r>
            <a:r>
              <a:rPr lang="en-US" altLang="zh-CN" sz="2400" dirty="0" err="1">
                <a:ea typeface="黑体" pitchFamily="2" charset="-122"/>
              </a:rPr>
              <a:t>B.true</a:t>
            </a:r>
            <a:r>
              <a:rPr lang="zh-CN" altLang="en-US" sz="2400" dirty="0">
                <a:ea typeface="黑体" pitchFamily="2" charset="-122"/>
              </a:rPr>
              <a:t>设置为</a:t>
            </a:r>
            <a:r>
              <a:rPr lang="en-US" altLang="zh-CN" sz="2400" dirty="0" err="1">
                <a:ea typeface="黑体" pitchFamily="2" charset="-122"/>
              </a:rPr>
              <a:t>S1.code</a:t>
            </a:r>
            <a:r>
              <a:rPr lang="zh-CN" altLang="en-US" sz="2400" dirty="0">
                <a:ea typeface="黑体" pitchFamily="2" charset="-122"/>
              </a:rPr>
              <a:t>的第一条语句的标号。</a:t>
            </a:r>
            <a:endParaRPr lang="en-US" altLang="zh-CN" sz="2400" dirty="0">
              <a:ea typeface="黑体" pitchFamily="2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ea typeface="黑体" pitchFamily="2" charset="-122"/>
              </a:rPr>
              <a:t>将</a:t>
            </a:r>
            <a:r>
              <a:rPr lang="en-US" altLang="zh-CN" sz="2400" dirty="0" err="1">
                <a:ea typeface="黑体" pitchFamily="2" charset="-122"/>
              </a:rPr>
              <a:t>B.false</a:t>
            </a:r>
            <a:r>
              <a:rPr lang="zh-CN" altLang="en-US" sz="2400" dirty="0">
                <a:ea typeface="黑体" pitchFamily="2" charset="-122"/>
              </a:rPr>
              <a:t>设置为</a:t>
            </a:r>
            <a:r>
              <a:rPr lang="en-US" altLang="zh-CN" sz="2400" dirty="0" err="1">
                <a:ea typeface="黑体" pitchFamily="2" charset="-122"/>
              </a:rPr>
              <a:t>S2.code</a:t>
            </a:r>
            <a:r>
              <a:rPr lang="zh-CN" altLang="en-US" sz="2400" dirty="0">
                <a:ea typeface="黑体" pitchFamily="2" charset="-122"/>
              </a:rPr>
              <a:t>的第一条语句的标号。 </a:t>
            </a:r>
            <a:endParaRPr lang="en-US" altLang="zh-CN" sz="2400" dirty="0">
              <a:ea typeface="黑体" pitchFamily="2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 err="1">
                <a:latin typeface="Arial" charset="0"/>
                <a:ea typeface="黑体" pitchFamily="2" charset="-122"/>
              </a:rPr>
              <a:t>S1.next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和</a:t>
            </a:r>
            <a:r>
              <a:rPr lang="en-US" altLang="zh-CN" sz="2400" dirty="0" err="1">
                <a:latin typeface="Arial" charset="0"/>
                <a:ea typeface="黑体" pitchFamily="2" charset="-122"/>
              </a:rPr>
              <a:t>S2.next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都从</a:t>
            </a:r>
            <a:r>
              <a:rPr lang="en-US" altLang="zh-CN" sz="2400" dirty="0" err="1">
                <a:latin typeface="Arial" charset="0"/>
                <a:ea typeface="黑体" pitchFamily="2" charset="-122"/>
              </a:rPr>
              <a:t>S.next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继承。</a:t>
            </a:r>
            <a:endParaRPr lang="en-US" altLang="zh-CN" sz="2400" dirty="0">
              <a:latin typeface="Arial" charset="0"/>
              <a:ea typeface="黑体" pitchFamily="2" charset="-122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Arial" charset="0"/>
                <a:ea typeface="黑体" pitchFamily="2" charset="-122"/>
              </a:rPr>
              <a:t>当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B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为真跳转</a:t>
            </a:r>
            <a:r>
              <a:rPr lang="en-US" altLang="zh-CN" sz="2400" dirty="0" err="1">
                <a:latin typeface="Arial" charset="0"/>
                <a:ea typeface="黑体" pitchFamily="2" charset="-122"/>
              </a:rPr>
              <a:t>S1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执行结束后有一条</a:t>
            </a:r>
            <a:r>
              <a:rPr lang="en-US" altLang="zh-CN" sz="2400" dirty="0" err="1">
                <a:latin typeface="Arial" charset="0"/>
                <a:ea typeface="黑体" pitchFamily="2" charset="-122"/>
              </a:rPr>
              <a:t>goto</a:t>
            </a:r>
            <a:r>
              <a:rPr lang="en-US" altLang="zh-CN" sz="2400" dirty="0">
                <a:latin typeface="Arial" charset="0"/>
                <a:ea typeface="黑体" pitchFamily="2" charset="-122"/>
              </a:rPr>
              <a:t> </a:t>
            </a:r>
            <a:r>
              <a:rPr lang="en-US" altLang="zh-CN" sz="2400" dirty="0" err="1">
                <a:latin typeface="Arial" charset="0"/>
                <a:ea typeface="黑体" pitchFamily="2" charset="-122"/>
              </a:rPr>
              <a:t>S.next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的指令，使得控制流越过</a:t>
            </a:r>
            <a:r>
              <a:rPr lang="en-US" altLang="zh-CN" sz="2400" dirty="0" err="1">
                <a:latin typeface="Arial" charset="0"/>
                <a:ea typeface="黑体" pitchFamily="2" charset="-122"/>
              </a:rPr>
              <a:t>S2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的代码。</a:t>
            </a:r>
            <a:r>
              <a:rPr lang="en-US" altLang="zh-CN" sz="2400" dirty="0" err="1">
                <a:latin typeface="Arial" charset="0"/>
                <a:ea typeface="黑体" pitchFamily="2" charset="-122"/>
              </a:rPr>
              <a:t>S2</a:t>
            </a:r>
            <a:r>
              <a:rPr lang="zh-CN" altLang="en-US" sz="2400" dirty="0">
                <a:latin typeface="Arial" charset="0"/>
                <a:ea typeface="黑体" pitchFamily="2" charset="-122"/>
              </a:rPr>
              <a:t>后面为什么没有？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DEAEA3CE-7903-4393-9854-9334EA0F2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00" b="43998"/>
          <a:stretch/>
        </p:blipFill>
        <p:spPr bwMode="auto">
          <a:xfrm>
            <a:off x="2601516" y="4365105"/>
            <a:ext cx="6912768" cy="1993291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27386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控制流语句的语法制导定义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对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S→ while (B)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S1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来说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使用局部变量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begin</a:t>
            </a:r>
            <a:r>
              <a:rPr lang="zh-CN" altLang="en-US" sz="2400" dirty="0">
                <a:latin typeface="+mn-ea"/>
              </a:rPr>
              <a:t>来保存</a:t>
            </a:r>
            <a:r>
              <a:rPr lang="en-US" altLang="zh-CN" sz="2400" dirty="0">
                <a:latin typeface="+mn-ea"/>
              </a:rPr>
              <a:t>while</a:t>
            </a:r>
            <a:r>
              <a:rPr lang="zh-CN" altLang="en-US" sz="2400" dirty="0">
                <a:latin typeface="+mn-ea"/>
              </a:rPr>
              <a:t>的第一条指令的标号，这个标号也是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的第一条指令的标号。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 err="1">
                <a:latin typeface="+mn-ea"/>
              </a:rPr>
              <a:t>B.true</a:t>
            </a:r>
            <a:r>
              <a:rPr lang="zh-CN" altLang="en-US" sz="2400" dirty="0">
                <a:latin typeface="+mn-ea"/>
              </a:rPr>
              <a:t>设置为</a:t>
            </a:r>
            <a:r>
              <a:rPr lang="en-US" altLang="zh-CN" sz="2400" dirty="0" err="1">
                <a:latin typeface="+mn-ea"/>
              </a:rPr>
              <a:t>S1</a:t>
            </a:r>
            <a:r>
              <a:rPr lang="zh-CN" altLang="en-US" sz="2400" dirty="0">
                <a:latin typeface="+mn-ea"/>
              </a:rPr>
              <a:t>的第一条指令的标号。</a:t>
            </a:r>
            <a:r>
              <a:rPr lang="en-US" altLang="zh-CN" sz="2400" dirty="0" err="1">
                <a:latin typeface="+mn-ea"/>
              </a:rPr>
              <a:t>B.false</a:t>
            </a:r>
            <a:r>
              <a:rPr lang="zh-CN" altLang="en-US" sz="2400" dirty="0">
                <a:latin typeface="+mn-ea"/>
              </a:rPr>
              <a:t>设置为</a:t>
            </a:r>
            <a:r>
              <a:rPr lang="en-US" altLang="zh-CN" sz="2400" dirty="0" err="1">
                <a:latin typeface="+mn-ea"/>
              </a:rPr>
              <a:t>S.next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sz="2400" dirty="0" err="1">
                <a:latin typeface="+mn-ea"/>
              </a:rPr>
              <a:t>S1</a:t>
            </a:r>
            <a:r>
              <a:rPr lang="zh-CN" altLang="en-US" sz="2400" dirty="0">
                <a:latin typeface="+mn-ea"/>
              </a:rPr>
              <a:t>的代码后增加无条件跳转到</a:t>
            </a:r>
            <a:r>
              <a:rPr lang="en-US" altLang="zh-CN" sz="2400" dirty="0">
                <a:latin typeface="+mn-ea"/>
              </a:rPr>
              <a:t>begin</a:t>
            </a:r>
            <a:r>
              <a:rPr lang="zh-CN" altLang="en-US" sz="2400" dirty="0">
                <a:latin typeface="+mn-ea"/>
              </a:rPr>
              <a:t>的代码。</a:t>
            </a:r>
            <a:endParaRPr lang="en-US" altLang="zh-CN" sz="2400" dirty="0">
              <a:latin typeface="+mn-ea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2B47D7E9-08ED-4FE9-8803-9F783D2B3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02" b="20059"/>
          <a:stretch/>
        </p:blipFill>
        <p:spPr bwMode="auto">
          <a:xfrm>
            <a:off x="2211070" y="4077072"/>
            <a:ext cx="7769860" cy="2088232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86922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控制流语句的语法制导定义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对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S→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S1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+mn-ea"/>
              </a:rPr>
              <a:t>S2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来说，顺序执行</a:t>
            </a:r>
            <a:r>
              <a:rPr lang="en-US" altLang="zh-CN" sz="2400" dirty="0" err="1">
                <a:latin typeface="+mn-ea"/>
              </a:rPr>
              <a:t>S1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 err="1">
                <a:latin typeface="+mn-ea"/>
              </a:rPr>
              <a:t>S2</a:t>
            </a:r>
            <a:r>
              <a:rPr lang="zh-CN" altLang="en-US" sz="2400" dirty="0">
                <a:latin typeface="+mn-ea"/>
              </a:rPr>
              <a:t>的代码即可。因此将</a:t>
            </a:r>
            <a:r>
              <a:rPr lang="en-US" altLang="zh-CN" sz="2400" dirty="0" err="1">
                <a:latin typeface="+mn-ea"/>
              </a:rPr>
              <a:t>S1.next</a:t>
            </a:r>
            <a:r>
              <a:rPr lang="zh-CN" altLang="en-US" sz="2400" dirty="0">
                <a:latin typeface="+mn-ea"/>
              </a:rPr>
              <a:t>设置为</a:t>
            </a:r>
            <a:r>
              <a:rPr lang="en-US" altLang="zh-CN" sz="2400" dirty="0" err="1">
                <a:latin typeface="+mn-ea"/>
              </a:rPr>
              <a:t>S2</a:t>
            </a:r>
            <a:r>
              <a:rPr lang="zh-CN" altLang="en-US" sz="2400" dirty="0">
                <a:latin typeface="+mn-ea"/>
              </a:rPr>
              <a:t>的第一条指令的标号。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750643CF-91E1-4F43-AE7F-BB0E78DF5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95" b="7773"/>
          <a:stretch/>
        </p:blipFill>
        <p:spPr bwMode="auto">
          <a:xfrm>
            <a:off x="2172970" y="2636912"/>
            <a:ext cx="7769860" cy="936104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7944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布尔表达式的控制流翻译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重新分析语句</a:t>
            </a:r>
            <a:r>
              <a:rPr lang="en-US" altLang="zh-CN" sz="2400" dirty="0">
                <a:latin typeface="+mn-ea"/>
              </a:rPr>
              <a:t>if (x &lt; 100 || x &gt; 200 &amp;&amp; x!=y) x=0;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CAB5C4CB-91A3-4F2D-95DA-84180BE369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12"/>
          <a:stretch/>
        </p:blipFill>
        <p:spPr bwMode="auto">
          <a:xfrm>
            <a:off x="1919536" y="2060847"/>
            <a:ext cx="4032448" cy="4205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CD9E67FF-946F-4D52-8531-C5817E286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14"/>
          <a:stretch/>
        </p:blipFill>
        <p:spPr bwMode="auto">
          <a:xfrm>
            <a:off x="5936021" y="2060848"/>
            <a:ext cx="4510780" cy="3960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50948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布尔表达式的控制流翻译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重新分析语句</a:t>
            </a:r>
            <a:r>
              <a:rPr lang="en-US" altLang="zh-CN" sz="2400" dirty="0">
                <a:latin typeface="+mn-ea"/>
              </a:rPr>
              <a:t>if (x &lt; 100 || x &gt; 200 &amp;&amp; x!=y) x=0;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B0948F2-9ED7-4E6C-9FD8-8095EA7920EF}"/>
              </a:ext>
            </a:extLst>
          </p:cNvPr>
          <p:cNvSpPr/>
          <p:nvPr/>
        </p:nvSpPr>
        <p:spPr>
          <a:xfrm>
            <a:off x="6023993" y="2492897"/>
            <a:ext cx="3978080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P=&gt;</a:t>
            </a:r>
            <a:r>
              <a:rPr lang="en-US" altLang="zh-CN" sz="2000" b="1" dirty="0" err="1">
                <a:latin typeface="+mn-ea"/>
              </a:rPr>
              <a:t>S0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B0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latin typeface="+mn-ea"/>
              </a:rPr>
              <a:t>B2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latin typeface="+mn-ea"/>
              </a:rPr>
              <a:t>B3</a:t>
            </a:r>
            <a:r>
              <a:rPr lang="en-US" altLang="zh-CN" sz="2000" b="1" dirty="0">
                <a:latin typeface="+mn-ea"/>
              </a:rPr>
              <a:t> &amp;&amp; </a:t>
            </a:r>
            <a:r>
              <a:rPr lang="en-US" altLang="zh-CN" sz="2000" b="1" dirty="0" err="1">
                <a:latin typeface="+mn-ea"/>
              </a:rPr>
              <a:t>B4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9F83DE38-ED9B-42F8-BDF1-ECCF6FE4B0F6}"/>
              </a:ext>
            </a:extLst>
          </p:cNvPr>
          <p:cNvSpPr/>
          <p:nvPr/>
        </p:nvSpPr>
        <p:spPr>
          <a:xfrm>
            <a:off x="2279577" y="1937758"/>
            <a:ext cx="3618041" cy="4451924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+mn-lt"/>
              </a:rPr>
              <a:t>P→ S</a:t>
            </a:r>
          </a:p>
          <a:p>
            <a:pPr indent="-11430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+mn-lt"/>
              </a:rPr>
              <a:t>S→ if (B) </a:t>
            </a:r>
            <a:r>
              <a:rPr lang="en-US" altLang="zh-CN" sz="2000" b="1" dirty="0" err="1">
                <a:solidFill>
                  <a:srgbClr val="0000CC"/>
                </a:solidFill>
                <a:latin typeface="+mn-lt"/>
              </a:rPr>
              <a:t>S1</a:t>
            </a:r>
            <a:endParaRPr lang="en-US" altLang="zh-CN" sz="2000" b="1" dirty="0">
              <a:solidFill>
                <a:srgbClr val="0000CC"/>
              </a:solidFill>
              <a:latin typeface="+mn-lt"/>
            </a:endParaRPr>
          </a:p>
          <a:p>
            <a:pPr indent="-11430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+mn-lt"/>
              </a:rPr>
              <a:t>S→ if (B) </a:t>
            </a:r>
            <a:r>
              <a:rPr lang="en-US" altLang="zh-CN" sz="2000" b="1" dirty="0" err="1">
                <a:solidFill>
                  <a:srgbClr val="0000CC"/>
                </a:solidFill>
                <a:latin typeface="+mn-lt"/>
              </a:rPr>
              <a:t>S1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</a:rPr>
              <a:t> else </a:t>
            </a:r>
            <a:r>
              <a:rPr lang="en-US" altLang="zh-CN" sz="2000" b="1" dirty="0" err="1">
                <a:solidFill>
                  <a:srgbClr val="0000CC"/>
                </a:solidFill>
                <a:latin typeface="+mn-lt"/>
              </a:rPr>
              <a:t>S2</a:t>
            </a:r>
            <a:endParaRPr lang="en-US" altLang="zh-CN" sz="2000" b="1" dirty="0">
              <a:solidFill>
                <a:srgbClr val="0000CC"/>
              </a:solidFill>
              <a:latin typeface="+mn-lt"/>
            </a:endParaRPr>
          </a:p>
          <a:p>
            <a:pPr indent="-11430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+mn-lt"/>
              </a:rPr>
              <a:t>S→ while (B) </a:t>
            </a:r>
            <a:r>
              <a:rPr lang="en-US" altLang="zh-CN" sz="2000" b="1" dirty="0" err="1">
                <a:solidFill>
                  <a:srgbClr val="0000CC"/>
                </a:solidFill>
                <a:latin typeface="+mn-lt"/>
              </a:rPr>
              <a:t>S1</a:t>
            </a:r>
            <a:endParaRPr lang="en-US" altLang="zh-CN" sz="2000" b="1" dirty="0">
              <a:solidFill>
                <a:srgbClr val="0000CC"/>
              </a:solidFill>
              <a:latin typeface="+mn-lt"/>
            </a:endParaRPr>
          </a:p>
          <a:p>
            <a:pPr indent="-11430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B→  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B1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 || 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B2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lvl="1" indent="-5715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| 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B1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 &amp;&amp; 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B2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lvl="1" indent="-5715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| ! B </a:t>
            </a:r>
          </a:p>
          <a:p>
            <a:pPr lvl="1" indent="-5715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| (B) </a:t>
            </a:r>
          </a:p>
          <a:p>
            <a:pPr lvl="1" indent="-5715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| 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E1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rel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lt"/>
              </a:rPr>
              <a:t>E2</a:t>
            </a: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 </a:t>
            </a:r>
          </a:p>
          <a:p>
            <a:pPr lvl="1" indent="-5715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| true </a:t>
            </a:r>
          </a:p>
          <a:p>
            <a:pPr lvl="1" indent="-5715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lt"/>
              </a:rPr>
              <a:t>| false </a:t>
            </a:r>
          </a:p>
        </p:txBody>
      </p:sp>
    </p:spTree>
    <p:extLst>
      <p:ext uri="{BB962C8B-B14F-4D97-AF65-F5344CB8AC3E}">
        <p14:creationId xmlns:p14="http://schemas.microsoft.com/office/powerpoint/2010/main" val="20109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布尔表达式的控制流翻译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重新分析语句</a:t>
            </a:r>
            <a:r>
              <a:rPr lang="en-US" altLang="zh-CN" sz="2400" dirty="0">
                <a:latin typeface="+mn-ea"/>
              </a:rPr>
              <a:t>if (x &lt; 100 || x &gt; 200 &amp;&amp; x!=y) x=0;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B0948F2-9ED7-4E6C-9FD8-8095EA7920EF}"/>
              </a:ext>
            </a:extLst>
          </p:cNvPr>
          <p:cNvSpPr/>
          <p:nvPr/>
        </p:nvSpPr>
        <p:spPr>
          <a:xfrm>
            <a:off x="2351584" y="1988841"/>
            <a:ext cx="3978080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P=&gt;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S0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B0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latin typeface="+mn-ea"/>
              </a:rPr>
              <a:t>B2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latin typeface="+mn-ea"/>
              </a:rPr>
              <a:t>B3</a:t>
            </a:r>
            <a:r>
              <a:rPr lang="en-US" altLang="zh-CN" sz="2000" b="1" dirty="0">
                <a:latin typeface="+mn-ea"/>
              </a:rPr>
              <a:t> &amp;&amp; </a:t>
            </a:r>
            <a:r>
              <a:rPr lang="en-US" altLang="zh-CN" sz="2000" b="1" dirty="0" err="1">
                <a:latin typeface="+mn-ea"/>
              </a:rPr>
              <a:t>B4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2BDD0BF-6721-4D58-884F-59E70D2004DD}"/>
              </a:ext>
            </a:extLst>
          </p:cNvPr>
          <p:cNvSpPr/>
          <p:nvPr/>
        </p:nvSpPr>
        <p:spPr>
          <a:xfrm>
            <a:off x="2351584" y="3460978"/>
            <a:ext cx="2736304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P→S0</a:t>
            </a:r>
            <a:endParaRPr lang="en-US" altLang="zh-CN" sz="2000" b="1" dirty="0">
              <a:latin typeface="+mn-ea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xmlns="" id="{ECC33440-529C-4F48-8272-EB9047BF9A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t="5115" r="17708" b="86654"/>
          <a:stretch/>
        </p:blipFill>
        <p:spPr bwMode="auto">
          <a:xfrm>
            <a:off x="2365587" y="4061113"/>
            <a:ext cx="5544616" cy="695112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F77FB5F-6D51-4454-BEAC-B1B6AECE79EB}"/>
              </a:ext>
            </a:extLst>
          </p:cNvPr>
          <p:cNvSpPr/>
          <p:nvPr/>
        </p:nvSpPr>
        <p:spPr>
          <a:xfrm>
            <a:off x="2351584" y="4929291"/>
            <a:ext cx="2736304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S0.next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(new)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6437C1D-1DBE-4EAB-B4CB-D3F238474E02}"/>
              </a:ext>
            </a:extLst>
          </p:cNvPr>
          <p:cNvSpPr/>
          <p:nvPr/>
        </p:nvSpPr>
        <p:spPr>
          <a:xfrm>
            <a:off x="2351584" y="5529426"/>
            <a:ext cx="2736304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S0.code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6022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布尔表达式的控制流翻译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重新分析语句</a:t>
            </a:r>
            <a:r>
              <a:rPr lang="en-US" altLang="zh-CN" sz="2400" dirty="0">
                <a:latin typeface="+mn-ea"/>
              </a:rPr>
              <a:t>if (x &lt; 100 || x &gt; 200 &amp;&amp; x!=y) x=0;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B0948F2-9ED7-4E6C-9FD8-8095EA7920EF}"/>
              </a:ext>
            </a:extLst>
          </p:cNvPr>
          <p:cNvSpPr/>
          <p:nvPr/>
        </p:nvSpPr>
        <p:spPr>
          <a:xfrm>
            <a:off x="2495600" y="1988840"/>
            <a:ext cx="3978080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P=&gt;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S0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if (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B0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S1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latin typeface="+mn-ea"/>
              </a:rPr>
              <a:t>B2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latin typeface="+mn-ea"/>
              </a:rPr>
              <a:t>B3</a:t>
            </a:r>
            <a:r>
              <a:rPr lang="en-US" altLang="zh-CN" sz="2000" b="1" dirty="0">
                <a:latin typeface="+mn-ea"/>
              </a:rPr>
              <a:t> &amp;&amp; </a:t>
            </a:r>
            <a:r>
              <a:rPr lang="en-US" altLang="zh-CN" sz="2000" b="1" dirty="0" err="1">
                <a:latin typeface="+mn-ea"/>
              </a:rPr>
              <a:t>B4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2BDD0BF-6721-4D58-884F-59E70D2004DD}"/>
              </a:ext>
            </a:extLst>
          </p:cNvPr>
          <p:cNvSpPr/>
          <p:nvPr/>
        </p:nvSpPr>
        <p:spPr>
          <a:xfrm>
            <a:off x="6816080" y="1988840"/>
            <a:ext cx="2736304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S0</a:t>
            </a:r>
            <a:r>
              <a:rPr lang="en-US" altLang="zh-CN" sz="2000" b="1" dirty="0">
                <a:latin typeface="+mn-ea"/>
              </a:rPr>
              <a:t> → if (</a:t>
            </a:r>
            <a:r>
              <a:rPr lang="en-US" altLang="zh-CN" sz="2000" b="1" dirty="0" err="1">
                <a:latin typeface="+mn-ea"/>
              </a:rPr>
              <a:t>B0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F77FB5F-6D51-4454-BEAC-B1B6AECE79EB}"/>
              </a:ext>
            </a:extLst>
          </p:cNvPr>
          <p:cNvSpPr/>
          <p:nvPr/>
        </p:nvSpPr>
        <p:spPr>
          <a:xfrm>
            <a:off x="2493110" y="4756803"/>
            <a:ext cx="4466986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B0.true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(new)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B0.false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S0.next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=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S1.next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S0.code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B0.code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||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:||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S1.code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6437C1D-1DBE-4EAB-B4CB-D3F238474E02}"/>
              </a:ext>
            </a:extLst>
          </p:cNvPr>
          <p:cNvSpPr/>
          <p:nvPr/>
        </p:nvSpPr>
        <p:spPr>
          <a:xfrm>
            <a:off x="7032105" y="4756803"/>
            <a:ext cx="2520279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S1.code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x=0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B0.code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:  x = 0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en-US" altLang="zh-CN" sz="2000" b="1" dirty="0" err="1">
                <a:latin typeface="+mn-ea"/>
              </a:rPr>
              <a:t>L1</a:t>
            </a:r>
            <a:r>
              <a:rPr lang="en-US" altLang="zh-CN" sz="2000" b="1" dirty="0">
                <a:latin typeface="+mn-ea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A973FB5D-42BB-417C-9925-7A18439AA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63" b="68817"/>
          <a:stretch/>
        </p:blipFill>
        <p:spPr bwMode="auto">
          <a:xfrm>
            <a:off x="2502739" y="3716408"/>
            <a:ext cx="7049645" cy="905346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C1826913-2ADF-49B5-B00F-59145B645AB6}"/>
              </a:ext>
            </a:extLst>
          </p:cNvPr>
          <p:cNvSpPr/>
          <p:nvPr/>
        </p:nvSpPr>
        <p:spPr>
          <a:xfrm>
            <a:off x="6816080" y="2448675"/>
            <a:ext cx="2736304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S0.next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07EEBD7-4E94-4E05-BB7D-F74D1C753534}"/>
              </a:ext>
            </a:extLst>
          </p:cNvPr>
          <p:cNvSpPr/>
          <p:nvPr/>
        </p:nvSpPr>
        <p:spPr>
          <a:xfrm>
            <a:off x="6818570" y="2924944"/>
            <a:ext cx="2736304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</a:rPr>
              <a:t>S0.code</a:t>
            </a:r>
            <a:endParaRPr lang="en-US" altLang="zh-CN" sz="2000" b="1" dirty="0">
              <a:solidFill>
                <a:srgbClr val="0000CC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en-US" altLang="zh-CN" sz="2000" b="1" dirty="0" err="1">
                <a:latin typeface="+mn-ea"/>
              </a:rPr>
              <a:t>L1</a:t>
            </a:r>
            <a:r>
              <a:rPr lang="en-US" altLang="zh-CN" sz="2000" b="1" dirty="0">
                <a:latin typeface="+mn-ea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509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88641"/>
            <a:ext cx="11161240" cy="629153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重新分析语句</a:t>
            </a:r>
            <a:r>
              <a:rPr lang="en-US" altLang="zh-CN" sz="2400" dirty="0">
                <a:latin typeface="+mn-ea"/>
              </a:rPr>
              <a:t>if (x &lt; 100 || x &gt; 200 &amp;&amp; x!=y) x=0;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B0948F2-9ED7-4E6C-9FD8-8095EA7920EF}"/>
              </a:ext>
            </a:extLst>
          </p:cNvPr>
          <p:cNvSpPr/>
          <p:nvPr/>
        </p:nvSpPr>
        <p:spPr>
          <a:xfrm>
            <a:off x="2495599" y="861209"/>
            <a:ext cx="3978080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P=&gt;</a:t>
            </a:r>
            <a:r>
              <a:rPr lang="en-US" altLang="zh-CN" sz="2000" b="1" dirty="0" err="1">
                <a:latin typeface="+mn-ea"/>
              </a:rPr>
              <a:t>S0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B0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||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B2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latin typeface="+mn-ea"/>
              </a:rPr>
              <a:t>B3</a:t>
            </a:r>
            <a:r>
              <a:rPr lang="en-US" altLang="zh-CN" sz="2000" b="1" dirty="0">
                <a:latin typeface="+mn-ea"/>
              </a:rPr>
              <a:t> &amp;&amp; </a:t>
            </a:r>
            <a:r>
              <a:rPr lang="en-US" altLang="zh-CN" sz="2000" b="1" dirty="0" err="1">
                <a:latin typeface="+mn-ea"/>
              </a:rPr>
              <a:t>B4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2BDD0BF-6721-4D58-884F-59E70D2004DD}"/>
              </a:ext>
            </a:extLst>
          </p:cNvPr>
          <p:cNvSpPr/>
          <p:nvPr/>
        </p:nvSpPr>
        <p:spPr>
          <a:xfrm>
            <a:off x="2493111" y="2370949"/>
            <a:ext cx="3978079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B0</a:t>
            </a:r>
            <a:r>
              <a:rPr lang="en-US" altLang="zh-CN" sz="2000" b="1" dirty="0">
                <a:latin typeface="+mn-ea"/>
              </a:rPr>
              <a:t> → 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latin typeface="+mn-ea"/>
              </a:rPr>
              <a:t>B2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F77FB5F-6D51-4454-BEAC-B1B6AECE79EB}"/>
              </a:ext>
            </a:extLst>
          </p:cNvPr>
          <p:cNvSpPr/>
          <p:nvPr/>
        </p:nvSpPr>
        <p:spPr>
          <a:xfrm>
            <a:off x="2481948" y="4756802"/>
            <a:ext cx="2810801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B1.true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B1.false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L3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(new)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B2.true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B2.false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6437C1D-1DBE-4EAB-B4CB-D3F238474E02}"/>
              </a:ext>
            </a:extLst>
          </p:cNvPr>
          <p:cNvSpPr/>
          <p:nvPr/>
        </p:nvSpPr>
        <p:spPr>
          <a:xfrm>
            <a:off x="6168009" y="4756803"/>
            <a:ext cx="3384375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B1.code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L3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B2.code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en-US" altLang="zh-CN" sz="2000" b="1" dirty="0" err="1">
                <a:latin typeface="+mn-ea"/>
              </a:rPr>
              <a:t>L2</a:t>
            </a:r>
            <a:r>
              <a:rPr lang="en-US" altLang="zh-CN" sz="2000" b="1" dirty="0">
                <a:latin typeface="+mn-ea"/>
              </a:rPr>
              <a:t>:  x = 0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     </a:t>
            </a:r>
            <a:r>
              <a:rPr lang="en-US" altLang="zh-CN" sz="2000" b="1" dirty="0" err="1">
                <a:latin typeface="+mn-ea"/>
              </a:rPr>
              <a:t>L1</a:t>
            </a:r>
            <a:r>
              <a:rPr lang="en-US" altLang="zh-CN" sz="2000" b="1" dirty="0">
                <a:latin typeface="+mn-ea"/>
              </a:rPr>
              <a:t>: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xmlns="" id="{EF0732EA-C67E-4C57-856C-B415F1A8E021}"/>
              </a:ext>
            </a:extLst>
          </p:cNvPr>
          <p:cNvGrpSpPr/>
          <p:nvPr/>
        </p:nvGrpSpPr>
        <p:grpSpPr>
          <a:xfrm>
            <a:off x="2493111" y="3186138"/>
            <a:ext cx="7059272" cy="1323439"/>
            <a:chOff x="683568" y="4410273"/>
            <a:chExt cx="7793182" cy="151216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xmlns="" id="{A37D80B2-4B64-4D68-A2FF-FF407A6EEFBC}"/>
                </a:ext>
              </a:extLst>
            </p:cNvPr>
            <p:cNvGrpSpPr/>
            <p:nvPr/>
          </p:nvGrpSpPr>
          <p:grpSpPr>
            <a:xfrm>
              <a:off x="683568" y="4410273"/>
              <a:ext cx="7793182" cy="1512168"/>
              <a:chOff x="711413" y="3276975"/>
              <a:chExt cx="7793182" cy="1512168"/>
            </a:xfrm>
          </p:grpSpPr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xmlns="" id="{1CFA39E0-A6B8-4FB2-81F9-41FB6F0D83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17" b="73109"/>
              <a:stretch/>
            </p:blipFill>
            <p:spPr bwMode="auto">
              <a:xfrm>
                <a:off x="711413" y="3276975"/>
                <a:ext cx="7793182" cy="1512168"/>
              </a:xfrm>
              <a:prstGeom prst="rect">
                <a:avLst/>
              </a:prstGeom>
              <a:noFill/>
              <a:ln w="28575">
                <a:solidFill>
                  <a:srgbClr val="9999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xmlns="" id="{8E49A927-AA12-4682-B760-5F83E965E6AE}"/>
                  </a:ext>
                </a:extLst>
              </p:cNvPr>
              <p:cNvSpPr/>
              <p:nvPr/>
            </p:nvSpPr>
            <p:spPr bwMode="auto">
              <a:xfrm>
                <a:off x="4014327" y="3546177"/>
                <a:ext cx="1080120" cy="288032"/>
              </a:xfrm>
              <a:prstGeom prst="roundRect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b="1">
                  <a:ea typeface="黑体" pitchFamily="2" charset="-122"/>
                </a:endParaRPr>
              </a:p>
            </p:txBody>
          </p:sp>
        </p:grp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xmlns="" id="{3B6991AD-AA21-431F-AD5A-364674ADC74F}"/>
                </a:ext>
              </a:extLst>
            </p:cNvPr>
            <p:cNvSpPr/>
            <p:nvPr/>
          </p:nvSpPr>
          <p:spPr bwMode="auto">
            <a:xfrm>
              <a:off x="4932040" y="5418385"/>
              <a:ext cx="1440160" cy="36004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ea typeface="黑体" pitchFamily="2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07EEBD7-4E94-4E05-BB7D-F74D1C753534}"/>
              </a:ext>
            </a:extLst>
          </p:cNvPr>
          <p:cNvSpPr/>
          <p:nvPr/>
        </p:nvSpPr>
        <p:spPr>
          <a:xfrm>
            <a:off x="6781662" y="871781"/>
            <a:ext cx="2736304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B0.true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B0.false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</a:rPr>
              <a:t>B0.code</a:t>
            </a:r>
            <a:endParaRPr lang="en-US" altLang="zh-CN" sz="2000" b="1" dirty="0">
              <a:solidFill>
                <a:srgbClr val="0000CC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     </a:t>
            </a:r>
            <a:r>
              <a:rPr lang="en-US" altLang="zh-CN" sz="2000" b="1" dirty="0" err="1">
                <a:latin typeface="+mn-ea"/>
              </a:rPr>
              <a:t>L2</a:t>
            </a:r>
            <a:r>
              <a:rPr lang="en-US" altLang="zh-CN" sz="2000" b="1" dirty="0">
                <a:latin typeface="+mn-ea"/>
              </a:rPr>
              <a:t>:  x = 0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     </a:t>
            </a:r>
            <a:r>
              <a:rPr lang="en-US" altLang="zh-CN" sz="2000" b="1" dirty="0" err="1">
                <a:latin typeface="+mn-ea"/>
              </a:rPr>
              <a:t>L1</a:t>
            </a:r>
            <a:r>
              <a:rPr lang="en-US" altLang="zh-CN" sz="2000" b="1" dirty="0">
                <a:latin typeface="+mn-ea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91250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188641"/>
            <a:ext cx="11089232" cy="6291535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重新分析语句</a:t>
            </a:r>
            <a:r>
              <a:rPr lang="en-US" altLang="zh-CN" sz="2400" dirty="0">
                <a:latin typeface="+mn-ea"/>
              </a:rPr>
              <a:t>if (x &lt; 100 || x &gt; 200 &amp;&amp; x!=y) x=0;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B0948F2-9ED7-4E6C-9FD8-8095EA7920EF}"/>
              </a:ext>
            </a:extLst>
          </p:cNvPr>
          <p:cNvSpPr/>
          <p:nvPr/>
        </p:nvSpPr>
        <p:spPr>
          <a:xfrm>
            <a:off x="2207568" y="861209"/>
            <a:ext cx="4266111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P=&gt;</a:t>
            </a:r>
            <a:r>
              <a:rPr lang="en-US" altLang="zh-CN" sz="2000" b="1" dirty="0" err="1">
                <a:latin typeface="+mn-ea"/>
              </a:rPr>
              <a:t>S0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B0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||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B2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latin typeface="+mn-ea"/>
              </a:rPr>
              <a:t>B3</a:t>
            </a:r>
            <a:r>
              <a:rPr lang="en-US" altLang="zh-CN" sz="2000" b="1" dirty="0">
                <a:latin typeface="+mn-ea"/>
              </a:rPr>
              <a:t> &amp;&amp; </a:t>
            </a:r>
            <a:r>
              <a:rPr lang="en-US" altLang="zh-CN" sz="2000" b="1" dirty="0" err="1">
                <a:latin typeface="+mn-ea"/>
              </a:rPr>
              <a:t>B4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2BDD0BF-6721-4D58-884F-59E70D2004DD}"/>
              </a:ext>
            </a:extLst>
          </p:cNvPr>
          <p:cNvSpPr/>
          <p:nvPr/>
        </p:nvSpPr>
        <p:spPr>
          <a:xfrm>
            <a:off x="2205081" y="2355183"/>
            <a:ext cx="426611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→ </a:t>
            </a:r>
            <a:r>
              <a:rPr lang="en-US" altLang="zh-CN" sz="2000" b="1" dirty="0" err="1">
                <a:latin typeface="+mn-ea"/>
              </a:rPr>
              <a:t>E1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rel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E2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F77FB5F-6D51-4454-BEAC-B1B6AECE79EB}"/>
              </a:ext>
            </a:extLst>
          </p:cNvPr>
          <p:cNvSpPr/>
          <p:nvPr/>
        </p:nvSpPr>
        <p:spPr>
          <a:xfrm>
            <a:off x="2207568" y="4221088"/>
            <a:ext cx="4755018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B1.code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E1.code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||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E2.code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||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if x &lt; 100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B1.true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||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B1.false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en-US" altLang="zh-CN" sz="2000" b="1" dirty="0">
                <a:latin typeface="+mn-ea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if x &lt; 100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L3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6437C1D-1DBE-4EAB-B4CB-D3F238474E02}"/>
              </a:ext>
            </a:extLst>
          </p:cNvPr>
          <p:cNvSpPr/>
          <p:nvPr/>
        </p:nvSpPr>
        <p:spPr>
          <a:xfrm>
            <a:off x="7104113" y="4221088"/>
            <a:ext cx="2952328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P.code</a:t>
            </a:r>
            <a:r>
              <a:rPr lang="en-US" altLang="zh-CN" sz="2000" b="1" dirty="0">
                <a:latin typeface="+mn-ea"/>
              </a:rPr>
              <a:t> =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if x &lt; 100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L3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L3</a:t>
            </a:r>
            <a:r>
              <a:rPr lang="en-US" altLang="zh-CN" sz="2000" b="1" dirty="0">
                <a:latin typeface="+mn-ea"/>
              </a:rPr>
              <a:t>: </a:t>
            </a:r>
            <a:r>
              <a:rPr lang="en-US" altLang="zh-CN" sz="2000" b="1" dirty="0" err="1">
                <a:latin typeface="+mn-ea"/>
              </a:rPr>
              <a:t>B2.code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L2</a:t>
            </a:r>
            <a:r>
              <a:rPr lang="en-US" altLang="zh-CN" sz="2000" b="1" dirty="0">
                <a:latin typeface="+mn-ea"/>
              </a:rPr>
              <a:t>:  x = 0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L1</a:t>
            </a:r>
            <a:r>
              <a:rPr lang="en-US" altLang="zh-CN" sz="2000" b="1" dirty="0">
                <a:latin typeface="+mn-ea"/>
              </a:rPr>
              <a:t>: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07EEBD7-4E94-4E05-BB7D-F74D1C753534}"/>
              </a:ext>
            </a:extLst>
          </p:cNvPr>
          <p:cNvSpPr/>
          <p:nvPr/>
        </p:nvSpPr>
        <p:spPr>
          <a:xfrm>
            <a:off x="6816079" y="873415"/>
            <a:ext cx="3240362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B1.true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B1.false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L3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</a:rPr>
              <a:t>B1.code</a:t>
            </a:r>
            <a:endParaRPr lang="en-US" altLang="zh-CN" sz="2000" b="1" dirty="0">
              <a:solidFill>
                <a:srgbClr val="0000CC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     </a:t>
            </a:r>
            <a:r>
              <a:rPr lang="en-US" altLang="zh-CN" sz="2000" b="1" dirty="0" err="1">
                <a:latin typeface="+mn-ea"/>
              </a:rPr>
              <a:t>L3</a:t>
            </a:r>
            <a:r>
              <a:rPr lang="en-US" altLang="zh-CN" sz="2000" b="1" dirty="0">
                <a:latin typeface="+mn-ea"/>
              </a:rPr>
              <a:t>: </a:t>
            </a:r>
            <a:r>
              <a:rPr lang="en-US" altLang="zh-CN" sz="2000" b="1" dirty="0" err="1">
                <a:latin typeface="+mn-ea"/>
              </a:rPr>
              <a:t>B2.code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     </a:t>
            </a:r>
            <a:r>
              <a:rPr lang="en-US" altLang="zh-CN" sz="2000" b="1" dirty="0" err="1">
                <a:latin typeface="+mn-ea"/>
              </a:rPr>
              <a:t>L2</a:t>
            </a:r>
            <a:r>
              <a:rPr lang="en-US" altLang="zh-CN" sz="2000" b="1" dirty="0">
                <a:latin typeface="+mn-ea"/>
              </a:rPr>
              <a:t>:  x = 0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         </a:t>
            </a:r>
            <a:r>
              <a:rPr lang="en-US" altLang="zh-CN" sz="2000" b="1" dirty="0" err="1">
                <a:latin typeface="+mn-ea"/>
              </a:rPr>
              <a:t>L1</a:t>
            </a:r>
            <a:r>
              <a:rPr lang="en-US" altLang="zh-CN" sz="2000" b="1" dirty="0">
                <a:latin typeface="+mn-ea"/>
              </a:rPr>
              <a:t>: 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xmlns="" id="{9A00D004-0342-4144-A862-743117995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36" b="23064"/>
          <a:stretch/>
        </p:blipFill>
        <p:spPr bwMode="auto">
          <a:xfrm>
            <a:off x="2207568" y="2952132"/>
            <a:ext cx="7848873" cy="1011621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49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为串</a:t>
            </a:r>
            <a:r>
              <a:rPr lang="en-US" altLang="zh-CN" sz="2400" dirty="0" err="1">
                <a:latin typeface="+mn-ea"/>
              </a:rPr>
              <a:t>a+b</a:t>
            </a:r>
            <a:r>
              <a:rPr lang="en-US" altLang="zh-CN" sz="2400" dirty="0">
                <a:latin typeface="+mn-ea"/>
              </a:rPr>
              <a:t>+(</a:t>
            </a:r>
            <a:r>
              <a:rPr lang="en-US" altLang="zh-CN" sz="2400" dirty="0" err="1">
                <a:latin typeface="+mn-ea"/>
              </a:rPr>
              <a:t>a+b</a:t>
            </a:r>
            <a:r>
              <a:rPr lang="en-US" altLang="zh-CN" sz="2400" dirty="0">
                <a:latin typeface="+mn-ea"/>
              </a:rPr>
              <a:t>)*b</a:t>
            </a:r>
            <a:r>
              <a:rPr lang="zh-CN" altLang="en-US" sz="2400" dirty="0">
                <a:latin typeface="+mn-ea"/>
              </a:rPr>
              <a:t>构造</a:t>
            </a:r>
            <a:r>
              <a:rPr lang="en-US" altLang="zh-CN" sz="2400" dirty="0">
                <a:latin typeface="+mn-ea"/>
              </a:rPr>
              <a:t>DAG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50539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88640"/>
            <a:ext cx="11017224" cy="655272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重新分析语句</a:t>
            </a:r>
            <a:r>
              <a:rPr lang="en-US" altLang="zh-CN" sz="2400" dirty="0">
                <a:latin typeface="+mn-ea"/>
              </a:rPr>
              <a:t>if (x &lt; 100 || x &gt; 200 &amp;&amp; x!=y) x=0;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B0948F2-9ED7-4E6C-9FD8-8095EA7920EF}"/>
              </a:ext>
            </a:extLst>
          </p:cNvPr>
          <p:cNvSpPr/>
          <p:nvPr/>
        </p:nvSpPr>
        <p:spPr>
          <a:xfrm>
            <a:off x="1922025" y="861209"/>
            <a:ext cx="3978080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P=&gt;</a:t>
            </a:r>
            <a:r>
              <a:rPr lang="en-US" altLang="zh-CN" sz="2000" b="1" dirty="0" err="1">
                <a:latin typeface="+mn-ea"/>
              </a:rPr>
              <a:t>S0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B0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B2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B3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&amp;&amp;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B4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2BDD0BF-6721-4D58-884F-59E70D2004DD}"/>
              </a:ext>
            </a:extLst>
          </p:cNvPr>
          <p:cNvSpPr/>
          <p:nvPr/>
        </p:nvSpPr>
        <p:spPr>
          <a:xfrm>
            <a:off x="1919537" y="2355183"/>
            <a:ext cx="3978079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B2</a:t>
            </a:r>
            <a:r>
              <a:rPr lang="en-US" altLang="zh-CN" sz="2000" b="1" dirty="0">
                <a:latin typeface="+mn-ea"/>
              </a:rPr>
              <a:t> → </a:t>
            </a:r>
            <a:r>
              <a:rPr lang="en-US" altLang="zh-CN" sz="2000" b="1" dirty="0" err="1">
                <a:latin typeface="+mn-ea"/>
              </a:rPr>
              <a:t>B3</a:t>
            </a:r>
            <a:r>
              <a:rPr lang="en-US" altLang="zh-CN" sz="2000" b="1" dirty="0">
                <a:latin typeface="+mn-ea"/>
              </a:rPr>
              <a:t> &amp;&amp; </a:t>
            </a:r>
            <a:r>
              <a:rPr lang="en-US" altLang="zh-CN" sz="2000" b="1" dirty="0" err="1">
                <a:latin typeface="+mn-ea"/>
              </a:rPr>
              <a:t>B4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F77FB5F-6D51-4454-BEAC-B1B6AECE79EB}"/>
              </a:ext>
            </a:extLst>
          </p:cNvPr>
          <p:cNvSpPr/>
          <p:nvPr/>
        </p:nvSpPr>
        <p:spPr>
          <a:xfrm>
            <a:off x="1919536" y="4395886"/>
            <a:ext cx="3522738" cy="190579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B3.true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L4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(new)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B3.false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B4.true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B4.false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6437C1D-1DBE-4EAB-B4CB-D3F238474E02}"/>
              </a:ext>
            </a:extLst>
          </p:cNvPr>
          <p:cNvSpPr/>
          <p:nvPr/>
        </p:nvSpPr>
        <p:spPr>
          <a:xfrm>
            <a:off x="6312026" y="4362691"/>
            <a:ext cx="4320477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smtClean="0">
                <a:latin typeface="+mn-ea"/>
              </a:rPr>
              <a:t>if </a:t>
            </a:r>
            <a:r>
              <a:rPr lang="en-US" altLang="zh-CN" sz="2000" b="1" dirty="0">
                <a:latin typeface="+mn-ea"/>
              </a:rPr>
              <a:t>x &lt; 100 </a:t>
            </a:r>
            <a:r>
              <a:rPr lang="en-US" altLang="zh-CN" sz="2000" b="1" dirty="0" err="1">
                <a:latin typeface="+mn-ea"/>
              </a:rPr>
              <a:t>goto</a:t>
            </a:r>
            <a:r>
              <a:rPr lang="en-US" altLang="zh-CN" sz="2000" b="1" dirty="0">
                <a:latin typeface="+mn-ea"/>
              </a:rPr>
              <a:t> L2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</a:t>
            </a:r>
            <a:r>
              <a:rPr lang="en-US" altLang="zh-CN" sz="2000" b="1" dirty="0" smtClean="0">
                <a:latin typeface="+mn-ea"/>
              </a:rPr>
              <a:t>         </a:t>
            </a:r>
            <a:r>
              <a:rPr lang="en-US" altLang="zh-CN" sz="2000" b="1" dirty="0" err="1" smtClean="0">
                <a:latin typeface="+mn-ea"/>
              </a:rPr>
              <a:t>goto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L3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L3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B3.code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L4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B4.code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L2</a:t>
            </a:r>
            <a:r>
              <a:rPr lang="en-US" altLang="zh-CN" sz="2000" b="1" dirty="0">
                <a:latin typeface="+mn-ea"/>
              </a:rPr>
              <a:t>:  x = 0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L1</a:t>
            </a:r>
            <a:r>
              <a:rPr lang="en-US" altLang="zh-CN" sz="2000" b="1" dirty="0">
                <a:latin typeface="+mn-ea"/>
              </a:rPr>
              <a:t>: 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E94FDEFB-AD32-4DA1-ADF2-909458C3E1A1}"/>
              </a:ext>
            </a:extLst>
          </p:cNvPr>
          <p:cNvGrpSpPr/>
          <p:nvPr/>
        </p:nvGrpSpPr>
        <p:grpSpPr>
          <a:xfrm>
            <a:off x="1942935" y="2925830"/>
            <a:ext cx="7323907" cy="1323439"/>
            <a:chOff x="675409" y="4437112"/>
            <a:chExt cx="7793182" cy="1584176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A71ADBAF-3116-4261-8B18-9F1B42A2E1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899" b="51966"/>
            <a:stretch/>
          </p:blipFill>
          <p:spPr bwMode="auto">
            <a:xfrm>
              <a:off x="675409" y="4437112"/>
              <a:ext cx="7793182" cy="1584176"/>
            </a:xfrm>
            <a:prstGeom prst="rect">
              <a:avLst/>
            </a:prstGeom>
            <a:noFill/>
            <a:ln w="28575">
              <a:solidFill>
                <a:srgbClr val="999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7BE03C74-7B94-4F23-8577-48DDBBF26882}"/>
                </a:ext>
              </a:extLst>
            </p:cNvPr>
            <p:cNvSpPr/>
            <p:nvPr/>
          </p:nvSpPr>
          <p:spPr bwMode="auto">
            <a:xfrm>
              <a:off x="4932040" y="5625078"/>
              <a:ext cx="1368152" cy="36004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ea typeface="黑体" pitchFamily="2" charset="-122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xmlns="" id="{D7DBCFE7-044D-48DC-B674-3DDCB799EB54}"/>
                </a:ext>
              </a:extLst>
            </p:cNvPr>
            <p:cNvSpPr/>
            <p:nvPr/>
          </p:nvSpPr>
          <p:spPr bwMode="auto">
            <a:xfrm>
              <a:off x="3923928" y="4496143"/>
              <a:ext cx="1152128" cy="360040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CN" altLang="en-US" b="1">
                <a:ea typeface="黑体" pitchFamily="2" charset="-122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707EEBD7-4E94-4E05-BB7D-F74D1C753534}"/>
              </a:ext>
            </a:extLst>
          </p:cNvPr>
          <p:cNvSpPr/>
          <p:nvPr/>
        </p:nvSpPr>
        <p:spPr>
          <a:xfrm>
            <a:off x="6816079" y="873416"/>
            <a:ext cx="3816425" cy="224676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B2.true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B2.false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if x &lt; 100 </a:t>
            </a:r>
            <a:r>
              <a:rPr lang="en-US" altLang="zh-CN" sz="2000" b="1" dirty="0" err="1">
                <a:latin typeface="+mn-ea"/>
              </a:rPr>
              <a:t>goto</a:t>
            </a:r>
            <a:r>
              <a:rPr lang="en-US" altLang="zh-CN" sz="2000" b="1" dirty="0">
                <a:latin typeface="+mn-ea"/>
              </a:rPr>
              <a:t> L2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</a:t>
            </a:r>
            <a:r>
              <a:rPr lang="en-US" altLang="zh-CN" sz="2000" b="1" dirty="0" smtClean="0">
                <a:latin typeface="+mn-ea"/>
              </a:rPr>
              <a:t>          </a:t>
            </a:r>
            <a:r>
              <a:rPr lang="en-US" altLang="zh-CN" sz="2000" b="1" dirty="0" err="1" smtClean="0">
                <a:latin typeface="+mn-ea"/>
              </a:rPr>
              <a:t>goto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L3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CC"/>
                </a:solidFill>
                <a:latin typeface="+mn-ea"/>
              </a:rPr>
              <a:t>L3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: </a:t>
            </a:r>
            <a:r>
              <a:rPr lang="en-US" altLang="zh-CN" sz="2000" b="1" dirty="0" err="1">
                <a:solidFill>
                  <a:srgbClr val="0000CC"/>
                </a:solidFill>
                <a:latin typeface="+mn-ea"/>
              </a:rPr>
              <a:t>B2.code</a:t>
            </a:r>
            <a:endParaRPr lang="en-US" altLang="zh-CN" sz="2000" b="1" dirty="0">
              <a:solidFill>
                <a:srgbClr val="0000CC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L2</a:t>
            </a:r>
            <a:r>
              <a:rPr lang="en-US" altLang="zh-CN" sz="2000" b="1" dirty="0">
                <a:latin typeface="+mn-ea"/>
              </a:rPr>
              <a:t>:  x = 0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L1</a:t>
            </a:r>
            <a:r>
              <a:rPr lang="en-US" altLang="zh-CN" sz="2000" b="1" dirty="0">
                <a:latin typeface="+mn-ea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75493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88640"/>
            <a:ext cx="11089232" cy="6552728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重新分析语句</a:t>
            </a:r>
            <a:r>
              <a:rPr lang="en-US" altLang="zh-CN" sz="2400" dirty="0">
                <a:latin typeface="+mn-ea"/>
              </a:rPr>
              <a:t>if (x &lt; 100 || x &gt; 200 &amp;&amp; x!=y) x=0;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32BDD0BF-6721-4D58-884F-59E70D2004DD}"/>
              </a:ext>
            </a:extLst>
          </p:cNvPr>
          <p:cNvSpPr/>
          <p:nvPr/>
        </p:nvSpPr>
        <p:spPr>
          <a:xfrm>
            <a:off x="6960096" y="896761"/>
            <a:ext cx="236132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B3</a:t>
            </a:r>
            <a:r>
              <a:rPr lang="en-US" altLang="zh-CN" sz="2000" b="1" dirty="0">
                <a:latin typeface="+mn-ea"/>
              </a:rPr>
              <a:t> → </a:t>
            </a:r>
            <a:r>
              <a:rPr lang="en-US" altLang="zh-CN" sz="2000" b="1" dirty="0" err="1">
                <a:latin typeface="+mn-ea"/>
              </a:rPr>
              <a:t>E3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rel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E4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F77FB5F-6D51-4454-BEAC-B1B6AECE79EB}"/>
              </a:ext>
            </a:extLst>
          </p:cNvPr>
          <p:cNvSpPr/>
          <p:nvPr/>
        </p:nvSpPr>
        <p:spPr>
          <a:xfrm>
            <a:off x="1847528" y="3284985"/>
            <a:ext cx="2088915" cy="335940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B3.true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L4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B3.false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B4.true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B4.false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6437C1D-1DBE-4EAB-B4CB-D3F238474E02}"/>
              </a:ext>
            </a:extLst>
          </p:cNvPr>
          <p:cNvSpPr/>
          <p:nvPr/>
        </p:nvSpPr>
        <p:spPr>
          <a:xfrm>
            <a:off x="4943873" y="3284984"/>
            <a:ext cx="4898349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B3.code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E3.code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||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E4.code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||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if x &gt; 200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B3.true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||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B3.false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en-US" altLang="zh-CN" sz="2000" b="1" dirty="0">
                <a:latin typeface="+mn-ea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if x &gt; 200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L4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xmlns="" id="{9A61471F-AAA0-40C9-9F98-F112B1A84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536" b="23064"/>
          <a:stretch/>
        </p:blipFill>
        <p:spPr bwMode="auto">
          <a:xfrm>
            <a:off x="1847528" y="2204865"/>
            <a:ext cx="7994694" cy="946975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C9395119-5485-422B-BF5E-E35EE330D0EF}"/>
              </a:ext>
            </a:extLst>
          </p:cNvPr>
          <p:cNvSpPr/>
          <p:nvPr/>
        </p:nvSpPr>
        <p:spPr>
          <a:xfrm>
            <a:off x="6960096" y="1556792"/>
            <a:ext cx="236132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B4</a:t>
            </a:r>
            <a:r>
              <a:rPr lang="en-US" altLang="zh-CN" sz="2000" b="1" dirty="0">
                <a:latin typeface="+mn-ea"/>
              </a:rPr>
              <a:t> → </a:t>
            </a:r>
            <a:r>
              <a:rPr lang="en-US" altLang="zh-CN" sz="2000" b="1" dirty="0" err="1">
                <a:latin typeface="+mn-ea"/>
              </a:rPr>
              <a:t>E5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rel</a:t>
            </a:r>
            <a:r>
              <a:rPr lang="en-US" altLang="zh-CN" sz="2000" b="1" dirty="0">
                <a:latin typeface="+mn-ea"/>
              </a:rPr>
              <a:t> </a:t>
            </a:r>
            <a:r>
              <a:rPr lang="en-US" altLang="zh-CN" sz="2000" b="1" dirty="0" err="1">
                <a:latin typeface="+mn-ea"/>
              </a:rPr>
              <a:t>E6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43EF7EC7-EF21-44EA-95B7-9D8CB4580412}"/>
              </a:ext>
            </a:extLst>
          </p:cNvPr>
          <p:cNvSpPr/>
          <p:nvPr/>
        </p:nvSpPr>
        <p:spPr>
          <a:xfrm>
            <a:off x="1848209" y="764705"/>
            <a:ext cx="3978080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P=&gt;</a:t>
            </a:r>
            <a:r>
              <a:rPr lang="en-US" altLang="zh-CN" sz="2000" b="1" dirty="0" err="1">
                <a:latin typeface="+mn-ea"/>
              </a:rPr>
              <a:t>S0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B0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B2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=&gt;if (</a:t>
            </a:r>
            <a:r>
              <a:rPr lang="en-US" altLang="zh-CN" sz="2000" b="1" dirty="0" err="1">
                <a:latin typeface="+mn-ea"/>
              </a:rPr>
              <a:t>B1</a:t>
            </a:r>
            <a:r>
              <a:rPr lang="en-US" altLang="zh-CN" sz="2000" b="1" dirty="0">
                <a:latin typeface="+mn-ea"/>
              </a:rPr>
              <a:t> ||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B3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&amp;&amp;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B4</a:t>
            </a:r>
            <a:r>
              <a:rPr lang="en-US" altLang="zh-CN" sz="2000" b="1" dirty="0">
                <a:latin typeface="+mn-ea"/>
              </a:rPr>
              <a:t>) </a:t>
            </a:r>
            <a:r>
              <a:rPr lang="en-US" altLang="zh-CN" sz="2000" b="1" dirty="0" err="1">
                <a:latin typeface="+mn-ea"/>
              </a:rPr>
              <a:t>S1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72BB613E-01F1-47DE-99A3-214ECDA4256D}"/>
              </a:ext>
            </a:extLst>
          </p:cNvPr>
          <p:cNvSpPr/>
          <p:nvPr/>
        </p:nvSpPr>
        <p:spPr>
          <a:xfrm>
            <a:off x="4943873" y="5013176"/>
            <a:ext cx="4898349" cy="163121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B4.code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E5.code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||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E6.code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||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if x != y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B4.true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</a:t>
            </a:r>
            <a:r>
              <a:rPr lang="en-US" altLang="zh-CN" sz="2000" b="1" dirty="0">
                <a:solidFill>
                  <a:srgbClr val="0000CC"/>
                </a:solidFill>
                <a:latin typeface="+mn-ea"/>
              </a:rPr>
              <a:t>||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B4.false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</a:t>
            </a:r>
            <a:r>
              <a:rPr lang="en-US" altLang="zh-CN" sz="2000" b="1" dirty="0">
                <a:latin typeface="+mn-ea"/>
              </a:rPr>
              <a:t>=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if x !=y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372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8" grpId="0" animBg="1"/>
      <p:bldP spid="2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548680"/>
            <a:ext cx="10945216" cy="5976664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重新分析语句</a:t>
            </a:r>
            <a:r>
              <a:rPr lang="en-US" altLang="zh-CN" sz="2400" dirty="0">
                <a:latin typeface="+mn-ea"/>
              </a:rPr>
              <a:t>if (x &lt; 100 || x &gt; 200 &amp;&amp; x!=y) x=0; 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76437C1D-1DBE-4EAB-B4CB-D3F238474E02}"/>
              </a:ext>
            </a:extLst>
          </p:cNvPr>
          <p:cNvSpPr/>
          <p:nvPr/>
        </p:nvSpPr>
        <p:spPr>
          <a:xfrm>
            <a:off x="1801295" y="1433232"/>
            <a:ext cx="4032448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B3.code</a:t>
            </a:r>
            <a:r>
              <a:rPr lang="en-US" altLang="zh-CN" sz="2000" b="1" dirty="0">
                <a:latin typeface="+mn-ea"/>
              </a:rPr>
              <a:t> = 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if x &gt; 200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L4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72BB613E-01F1-47DE-99A3-214ECDA4256D}"/>
              </a:ext>
            </a:extLst>
          </p:cNvPr>
          <p:cNvSpPr/>
          <p:nvPr/>
        </p:nvSpPr>
        <p:spPr>
          <a:xfrm>
            <a:off x="1791544" y="2516027"/>
            <a:ext cx="4032448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B4.code</a:t>
            </a:r>
            <a:r>
              <a:rPr lang="en-US" altLang="zh-CN" sz="2000" b="1" dirty="0">
                <a:latin typeface="+mn-ea"/>
              </a:rPr>
              <a:t> =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if x !=y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       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E77640BD-6A9C-4CAB-8611-C96EC6F512F2}"/>
              </a:ext>
            </a:extLst>
          </p:cNvPr>
          <p:cNvSpPr/>
          <p:nvPr/>
        </p:nvSpPr>
        <p:spPr>
          <a:xfrm>
            <a:off x="6383141" y="1433232"/>
            <a:ext cx="3816421" cy="1938992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smtClean="0">
                <a:latin typeface="+mn-ea"/>
              </a:rPr>
              <a:t>if </a:t>
            </a:r>
            <a:r>
              <a:rPr lang="en-US" altLang="zh-CN" sz="2000" b="1" dirty="0">
                <a:latin typeface="+mn-ea"/>
              </a:rPr>
              <a:t>x &lt; 100 </a:t>
            </a:r>
            <a:r>
              <a:rPr lang="en-US" altLang="zh-CN" sz="2000" b="1" dirty="0" err="1">
                <a:latin typeface="+mn-ea"/>
              </a:rPr>
              <a:t>goto</a:t>
            </a:r>
            <a:r>
              <a:rPr lang="en-US" altLang="zh-CN" sz="2000" b="1" dirty="0">
                <a:latin typeface="+mn-ea"/>
              </a:rPr>
              <a:t> L2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</a:t>
            </a:r>
            <a:r>
              <a:rPr lang="en-US" altLang="zh-CN" sz="2000" b="1" dirty="0" smtClean="0">
                <a:latin typeface="+mn-ea"/>
              </a:rPr>
              <a:t>         </a:t>
            </a:r>
            <a:r>
              <a:rPr lang="en-US" altLang="zh-CN" sz="2000" b="1" dirty="0" err="1" smtClean="0">
                <a:latin typeface="+mn-ea"/>
              </a:rPr>
              <a:t>goto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L3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L3</a:t>
            </a:r>
            <a:r>
              <a:rPr lang="en-US" altLang="zh-CN" sz="2000" b="1" dirty="0">
                <a:latin typeface="+mn-ea"/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B3.code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L4</a:t>
            </a:r>
            <a:r>
              <a:rPr lang="en-US" altLang="zh-CN" sz="2000" b="1" dirty="0">
                <a:latin typeface="+mn-ea"/>
              </a:rPr>
              <a:t>: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B4.code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L2</a:t>
            </a:r>
            <a:r>
              <a:rPr lang="en-US" altLang="zh-CN" sz="2000" b="1" dirty="0">
                <a:latin typeface="+mn-ea"/>
              </a:rPr>
              <a:t>:  x = 0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L1</a:t>
            </a:r>
            <a:r>
              <a:rPr lang="en-US" altLang="zh-CN" sz="2000" b="1" dirty="0">
                <a:latin typeface="+mn-ea"/>
              </a:rPr>
              <a:t>: 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106927E5-2878-4A5A-A3B5-4DFB026234F1}"/>
              </a:ext>
            </a:extLst>
          </p:cNvPr>
          <p:cNvSpPr/>
          <p:nvPr/>
        </p:nvSpPr>
        <p:spPr>
          <a:xfrm>
            <a:off x="1791544" y="3682767"/>
            <a:ext cx="4032448" cy="2554545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P.code</a:t>
            </a:r>
            <a:r>
              <a:rPr lang="en-US" altLang="zh-CN" sz="2000" b="1" dirty="0">
                <a:latin typeface="+mn-ea"/>
              </a:rPr>
              <a:t> = 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smtClean="0">
                <a:latin typeface="+mn-ea"/>
              </a:rPr>
              <a:t>if </a:t>
            </a:r>
            <a:r>
              <a:rPr lang="en-US" altLang="zh-CN" sz="2000" b="1" dirty="0">
                <a:latin typeface="+mn-ea"/>
              </a:rPr>
              <a:t>x &lt; 100 </a:t>
            </a:r>
            <a:r>
              <a:rPr lang="en-US" altLang="zh-CN" sz="2000" b="1" dirty="0" err="1">
                <a:latin typeface="+mn-ea"/>
              </a:rPr>
              <a:t>goto</a:t>
            </a:r>
            <a:r>
              <a:rPr lang="en-US" altLang="zh-CN" sz="2000" b="1" dirty="0">
                <a:latin typeface="+mn-ea"/>
              </a:rPr>
              <a:t> L2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latin typeface="+mn-ea"/>
              </a:rPr>
              <a:t>      </a:t>
            </a:r>
            <a:r>
              <a:rPr lang="en-US" altLang="zh-CN" sz="2000" b="1" dirty="0" smtClean="0">
                <a:latin typeface="+mn-ea"/>
              </a:rPr>
              <a:t>          </a:t>
            </a:r>
            <a:r>
              <a:rPr lang="en-US" altLang="zh-CN" sz="2000" b="1" dirty="0" err="1" smtClean="0">
                <a:latin typeface="+mn-ea"/>
              </a:rPr>
              <a:t>goto</a:t>
            </a:r>
            <a:r>
              <a:rPr lang="en-US" altLang="zh-CN" sz="2000" b="1" dirty="0" smtClean="0">
                <a:latin typeface="+mn-ea"/>
              </a:rPr>
              <a:t> </a:t>
            </a:r>
            <a:r>
              <a:rPr lang="en-US" altLang="zh-CN" sz="2000" b="1" dirty="0">
                <a:latin typeface="+mn-ea"/>
              </a:rPr>
              <a:t>L3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L3</a:t>
            </a:r>
            <a:r>
              <a:rPr lang="en-US" altLang="zh-CN" sz="2000" b="1" dirty="0">
                <a:latin typeface="+mn-ea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if x &gt; 200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L4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L4</a:t>
            </a:r>
            <a:r>
              <a:rPr lang="en-US" altLang="zh-CN" sz="2000" b="1" dirty="0">
                <a:latin typeface="+mn-ea"/>
              </a:rPr>
              <a:t>: 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if x !=y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L2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goto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+mn-ea"/>
              </a:rPr>
              <a:t>L1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L2</a:t>
            </a:r>
            <a:r>
              <a:rPr lang="en-US" altLang="zh-CN" sz="2000" b="1" dirty="0">
                <a:latin typeface="+mn-ea"/>
              </a:rPr>
              <a:t>:  x = 0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latin typeface="+mn-ea"/>
              </a:rPr>
              <a:t>L1</a:t>
            </a:r>
            <a:r>
              <a:rPr lang="en-US" altLang="zh-CN" sz="2000" b="1" dirty="0">
                <a:latin typeface="+mn-ea"/>
              </a:rPr>
              <a:t>: 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xmlns="" id="{7B4CC0A5-E8C6-4307-B5ED-EF4A70EFB8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6" r="23103" b="20689"/>
          <a:stretch/>
        </p:blipFill>
        <p:spPr bwMode="auto">
          <a:xfrm>
            <a:off x="6383141" y="3597103"/>
            <a:ext cx="3788221" cy="2640209"/>
          </a:xfrm>
          <a:prstGeom prst="rect">
            <a:avLst/>
          </a:prstGeom>
          <a:noFill/>
          <a:ln w="28575">
            <a:solidFill>
              <a:srgbClr val="9999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1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latin typeface="+mn-ea"/>
              </a:rPr>
              <a:t>请</a:t>
            </a:r>
            <a:r>
              <a:rPr lang="zh-CN" altLang="en-US" sz="2400" dirty="0" smtClean="0">
                <a:latin typeface="+mn-ea"/>
              </a:rPr>
              <a:t>用</a:t>
            </a:r>
            <a:r>
              <a:rPr lang="zh-CN" altLang="en-US" sz="2400" dirty="0">
                <a:latin typeface="+mn-ea"/>
              </a:rPr>
              <a:t>下</a:t>
            </a:r>
            <a:r>
              <a:rPr lang="zh-CN" altLang="en-US" sz="2400" dirty="0" smtClean="0">
                <a:latin typeface="+mn-ea"/>
              </a:rPr>
              <a:t>面的</a:t>
            </a:r>
            <a:r>
              <a:rPr lang="en-US" altLang="zh-CN" sz="2400" dirty="0">
                <a:latin typeface="+mn-ea"/>
              </a:rPr>
              <a:t>SDD</a:t>
            </a:r>
            <a:r>
              <a:rPr lang="zh-CN" altLang="en-US" sz="2400" dirty="0" smtClean="0">
                <a:latin typeface="+mn-ea"/>
              </a:rPr>
              <a:t>将语句 </a:t>
            </a:r>
            <a:r>
              <a:rPr lang="en-US" altLang="zh-CN" sz="2400" dirty="0" smtClean="0">
                <a:solidFill>
                  <a:srgbClr val="0000CC"/>
                </a:solidFill>
                <a:latin typeface="+mn-ea"/>
              </a:rPr>
              <a:t>if (a &gt; 0 || b &gt; 0) a = a + b</a:t>
            </a:r>
            <a:r>
              <a:rPr lang="zh-CN" altLang="en-US" sz="2400" dirty="0" smtClean="0">
                <a:solidFill>
                  <a:srgbClr val="0000CC"/>
                </a:solidFill>
                <a:latin typeface="+mn-ea"/>
              </a:rPr>
              <a:t>；</a:t>
            </a:r>
            <a:r>
              <a:rPr lang="zh-CN" altLang="en-US" sz="2400" dirty="0">
                <a:latin typeface="+mn-ea"/>
              </a:rPr>
              <a:t>编译成三地址代码。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9F83DE38-ED9B-42F8-BDF1-ECCF6FE4B0F6}"/>
              </a:ext>
            </a:extLst>
          </p:cNvPr>
          <p:cNvSpPr/>
          <p:nvPr/>
        </p:nvSpPr>
        <p:spPr>
          <a:xfrm>
            <a:off x="1127448" y="2348880"/>
            <a:ext cx="1872208" cy="2092881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+mn-lt"/>
              </a:rPr>
              <a:t>P→ </a:t>
            </a:r>
            <a:r>
              <a:rPr lang="en-US" altLang="zh-CN" sz="2000" b="1" dirty="0" smtClean="0">
                <a:solidFill>
                  <a:srgbClr val="0000CC"/>
                </a:solidFill>
                <a:latin typeface="+mn-lt"/>
              </a:rPr>
              <a:t>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CC"/>
                </a:solidFill>
                <a:latin typeface="+mn-lt"/>
              </a:rPr>
              <a:t>S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→ id = E</a:t>
            </a:r>
            <a:endParaRPr lang="en-US" altLang="zh-CN" sz="2000" b="1" dirty="0">
              <a:solidFill>
                <a:srgbClr val="0000CC"/>
              </a:solidFill>
              <a:latin typeface="+mn-lt"/>
            </a:endParaRPr>
          </a:p>
          <a:p>
            <a:pPr indent="-11430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>
                <a:solidFill>
                  <a:srgbClr val="0000CC"/>
                </a:solidFill>
                <a:latin typeface="+mn-lt"/>
              </a:rPr>
              <a:t>S→ if (B) </a:t>
            </a:r>
            <a:r>
              <a:rPr lang="en-US" altLang="zh-CN" sz="2000" b="1" dirty="0" smtClean="0">
                <a:solidFill>
                  <a:srgbClr val="0000CC"/>
                </a:solidFill>
                <a:latin typeface="+mn-lt"/>
              </a:rPr>
              <a:t>S1</a:t>
            </a:r>
          </a:p>
          <a:p>
            <a:pPr indent="-11430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CC"/>
                </a:solidFill>
              </a:rPr>
              <a:t>E</a:t>
            </a:r>
            <a:r>
              <a:rPr lang="en-US" altLang="zh-CN" sz="2000" b="1" dirty="0">
                <a:solidFill>
                  <a:srgbClr val="0000CC"/>
                </a:solidFill>
              </a:rPr>
              <a:t> </a:t>
            </a:r>
            <a:r>
              <a:rPr lang="en-US" altLang="zh-CN" sz="2000" b="1" dirty="0" smtClean="0">
                <a:solidFill>
                  <a:srgbClr val="0000CC"/>
                </a:solidFill>
              </a:rPr>
              <a:t>→ E1 + E2</a:t>
            </a:r>
            <a:endParaRPr lang="en-US" altLang="zh-CN" sz="2000" b="1" dirty="0">
              <a:solidFill>
                <a:srgbClr val="0000CC"/>
              </a:solidFill>
              <a:latin typeface="+mn-lt"/>
            </a:endParaRPr>
          </a:p>
          <a:p>
            <a:pPr indent="-114300">
              <a:lnSpc>
                <a:spcPct val="130000"/>
              </a:lnSpc>
              <a:spcBef>
                <a:spcPts val="0"/>
              </a:spcBef>
            </a:pPr>
            <a:r>
              <a:rPr lang="en-US" altLang="zh-CN" sz="2000" b="1" dirty="0" smtClean="0">
                <a:solidFill>
                  <a:srgbClr val="0000CC"/>
                </a:solidFill>
                <a:latin typeface="+mn-lt"/>
              </a:rPr>
              <a:t>B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</a:rPr>
              <a:t>→  B1 || </a:t>
            </a:r>
            <a:r>
              <a:rPr lang="en-US" altLang="zh-CN" sz="2000" b="1" dirty="0" smtClean="0">
                <a:solidFill>
                  <a:srgbClr val="0000CC"/>
                </a:solidFill>
                <a:latin typeface="+mn-lt"/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114538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为串</a:t>
            </a:r>
            <a:r>
              <a:rPr lang="en-US" altLang="zh-CN" sz="2400" dirty="0" err="1">
                <a:latin typeface="+mn-ea"/>
              </a:rPr>
              <a:t>a+b</a:t>
            </a:r>
            <a:r>
              <a:rPr lang="en-US" altLang="zh-CN" sz="2400" dirty="0">
                <a:latin typeface="+mn-ea"/>
              </a:rPr>
              <a:t>+(</a:t>
            </a:r>
            <a:r>
              <a:rPr lang="en-US" altLang="zh-CN" sz="2400" dirty="0" err="1">
                <a:latin typeface="+mn-ea"/>
              </a:rPr>
              <a:t>a+b</a:t>
            </a:r>
            <a:r>
              <a:rPr lang="en-US" altLang="zh-CN" sz="2400" dirty="0">
                <a:latin typeface="+mn-ea"/>
              </a:rPr>
              <a:t>)*b</a:t>
            </a:r>
            <a:r>
              <a:rPr lang="zh-CN" altLang="en-US" sz="2400" dirty="0">
                <a:latin typeface="+mn-ea"/>
              </a:rPr>
              <a:t>构造</a:t>
            </a:r>
            <a:r>
              <a:rPr lang="en-US" altLang="zh-CN" sz="2400" dirty="0">
                <a:latin typeface="+mn-ea"/>
              </a:rPr>
              <a:t>DAG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E733B5F-2A00-4D40-B5B7-EEE57975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7" y="2564904"/>
            <a:ext cx="2797671" cy="28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4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三地址代码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三地址代码</a:t>
            </a:r>
            <a:r>
              <a:rPr lang="zh-CN" altLang="en-US" sz="2400" dirty="0">
                <a:latin typeface="+mn-ea"/>
              </a:rPr>
              <a:t>是语法树的线性表达形式，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每条代码包含一个运算和三个地址</a:t>
            </a:r>
            <a:r>
              <a:rPr lang="zh-CN" altLang="en-US" sz="2400" dirty="0">
                <a:latin typeface="+mn-ea"/>
              </a:rPr>
              <a:t>，两个地址用于存放运算对象，一个用于存放运算结果。也就是说在三地址代码中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不允许出现组合运算</a:t>
            </a:r>
            <a:r>
              <a:rPr lang="zh-CN" altLang="en-US" sz="2400" dirty="0">
                <a:latin typeface="+mn-ea"/>
              </a:rPr>
              <a:t>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例如：表达式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x+y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*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z</a:t>
            </a:r>
            <a:r>
              <a:rPr lang="zh-CN" altLang="en-US" sz="2400" dirty="0">
                <a:latin typeface="+mn-ea"/>
              </a:rPr>
              <a:t>会被翻译为：</a:t>
            </a:r>
            <a:endParaRPr lang="en-US" altLang="zh-CN" sz="2400" dirty="0">
              <a:latin typeface="+mn-ea"/>
            </a:endParaRPr>
          </a:p>
          <a:p>
            <a:pPr marL="3086100" lvl="7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t1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=y*z</a:t>
            </a:r>
          </a:p>
          <a:p>
            <a:pPr marL="3086100" lvl="7" indent="0">
              <a:lnSpc>
                <a:spcPct val="150000"/>
              </a:lnSpc>
              <a:buNone/>
            </a:pP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t2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=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x+t1</a:t>
            </a:r>
            <a:endParaRPr lang="en-US" altLang="zh-CN" sz="2400" dirty="0">
              <a:solidFill>
                <a:srgbClr val="0000CC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其中，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t1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t2</a:t>
            </a:r>
            <a:r>
              <a:rPr lang="zh-CN" altLang="en-US" sz="2400" dirty="0">
                <a:latin typeface="+mn-ea"/>
              </a:rPr>
              <a:t>是编译器产生的临时名字，用于存储程序计算中得到的中间</a:t>
            </a:r>
            <a:r>
              <a:rPr lang="zh-CN" altLang="en-US" sz="2400" dirty="0" smtClean="0">
                <a:latin typeface="+mn-ea"/>
              </a:rPr>
              <a:t>结果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286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常见三地址指令形式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形如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 = y op z</a:t>
            </a:r>
            <a:r>
              <a:rPr lang="zh-CN" altLang="en-US" sz="2400" dirty="0">
                <a:latin typeface="+mn-ea"/>
              </a:rPr>
              <a:t>的赋值指令。</a:t>
            </a:r>
            <a:r>
              <a:rPr lang="en-US" altLang="zh-CN" sz="2400" dirty="0">
                <a:latin typeface="+mn-ea"/>
              </a:rPr>
              <a:t>op</a:t>
            </a:r>
            <a:r>
              <a:rPr lang="zh-CN" altLang="en-US" sz="2400" dirty="0">
                <a:latin typeface="+mn-ea"/>
              </a:rPr>
              <a:t>是双目运算。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形如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 = op y</a:t>
            </a:r>
            <a:r>
              <a:rPr lang="zh-CN" altLang="en-US" sz="2400" dirty="0">
                <a:latin typeface="+mn-ea"/>
              </a:rPr>
              <a:t>的赋值指令。</a:t>
            </a:r>
            <a:r>
              <a:rPr lang="en-US" altLang="zh-CN" sz="2400" dirty="0">
                <a:latin typeface="+mn-ea"/>
              </a:rPr>
              <a:t>op</a:t>
            </a:r>
            <a:r>
              <a:rPr lang="zh-CN" altLang="en-US" sz="2400" dirty="0">
                <a:latin typeface="+mn-ea"/>
              </a:rPr>
              <a:t>是单目运算。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形如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 = y</a:t>
            </a:r>
            <a:r>
              <a:rPr lang="zh-CN" altLang="en-US" sz="2400" dirty="0">
                <a:latin typeface="+mn-ea"/>
              </a:rPr>
              <a:t>的赋值指令。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无条件转移指令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goto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L</a:t>
            </a:r>
            <a:r>
              <a:rPr lang="zh-CN" altLang="en-US" sz="2400" dirty="0">
                <a:latin typeface="+mn-ea"/>
              </a:rPr>
              <a:t>。</a:t>
            </a:r>
            <a:r>
              <a:rPr lang="en-US" altLang="zh-CN" sz="2400" dirty="0">
                <a:latin typeface="+mn-ea"/>
              </a:rPr>
              <a:t>L</a:t>
            </a:r>
            <a:r>
              <a:rPr lang="zh-CN" altLang="en-US" sz="2400" dirty="0">
                <a:latin typeface="+mn-ea"/>
              </a:rPr>
              <a:t>是要跳转语句的标号。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形如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if x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goto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L</a:t>
            </a:r>
            <a:r>
              <a:rPr lang="zh-CN" altLang="en-US" sz="2400" dirty="0">
                <a:latin typeface="+mn-ea"/>
              </a:rPr>
              <a:t>或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if x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relop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y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goto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L</a:t>
            </a:r>
            <a:r>
              <a:rPr lang="zh-CN" altLang="en-US" sz="2400" dirty="0">
                <a:latin typeface="+mn-ea"/>
              </a:rPr>
              <a:t>的条件转移指令。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形如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 = y[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]</a:t>
            </a:r>
            <a:r>
              <a:rPr lang="zh-CN" altLang="en-US" sz="2400" dirty="0">
                <a:latin typeface="+mn-ea"/>
              </a:rPr>
              <a:t>或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x[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] = y</a:t>
            </a:r>
            <a:r>
              <a:rPr lang="zh-CN" altLang="en-US" sz="2400" dirty="0">
                <a:latin typeface="+mn-ea"/>
              </a:rPr>
              <a:t>的带下标赋值指令。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形如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x=&amp;y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x=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*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y</a:t>
            </a:r>
            <a:r>
              <a:rPr lang="zh-CN" altLang="en-US" sz="2400" dirty="0">
                <a:latin typeface="+mn-ea"/>
              </a:rPr>
              <a:t>或</a:t>
            </a:r>
            <a:r>
              <a:rPr lang="zh-CN" altLang="en-US" sz="2400" dirty="0">
                <a:solidFill>
                  <a:srgbClr val="0000CC"/>
                </a:solidFill>
                <a:latin typeface="+mn-ea"/>
              </a:rPr>
              <a:t>*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x=y</a:t>
            </a:r>
            <a:r>
              <a:rPr lang="zh-CN" altLang="en-US" sz="2400" dirty="0">
                <a:latin typeface="+mn-ea"/>
              </a:rPr>
              <a:t>的地址及指针赋值指令。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latin typeface="+mn-ea"/>
              </a:rPr>
              <a:t>形如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param x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call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p,n</a:t>
            </a:r>
            <a:r>
              <a:rPr lang="zh-CN" altLang="en-US" sz="2400" dirty="0">
                <a:latin typeface="+mn-ea"/>
              </a:rPr>
              <a:t>、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y=call </a:t>
            </a:r>
            <a:r>
              <a:rPr lang="en-US" altLang="zh-CN" sz="2400" dirty="0" err="1">
                <a:solidFill>
                  <a:srgbClr val="0000CC"/>
                </a:solidFill>
                <a:latin typeface="+mn-ea"/>
              </a:rPr>
              <a:t>p,n</a:t>
            </a:r>
            <a:r>
              <a:rPr lang="zh-CN" altLang="en-US" sz="2400" dirty="0">
                <a:latin typeface="+mn-ea"/>
              </a:rPr>
              <a:t>等函数调用指令。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359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10330</TotalTime>
  <Words>4598</Words>
  <Application>Microsoft Office PowerPoint</Application>
  <PresentationFormat>宽屏</PresentationFormat>
  <Paragraphs>553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1" baseType="lpstr">
      <vt:lpstr>黑体</vt:lpstr>
      <vt:lpstr>宋体</vt:lpstr>
      <vt:lpstr>微软雅黑</vt:lpstr>
      <vt:lpstr>Arial</vt:lpstr>
      <vt:lpstr>Times New Roman</vt:lpstr>
      <vt:lpstr>Verdana</vt:lpstr>
      <vt:lpstr>Wingdings</vt:lpstr>
      <vt:lpstr>主题4</vt:lpstr>
      <vt:lpstr>第七章 中间代码的生成</vt:lpstr>
      <vt:lpstr>编译器前端</vt:lpstr>
      <vt:lpstr>中间代码生成</vt:lpstr>
      <vt:lpstr>中间代码生成</vt:lpstr>
      <vt:lpstr>语法树的变体——DAG</vt:lpstr>
      <vt:lpstr>练习</vt:lpstr>
      <vt:lpstr>练习</vt:lpstr>
      <vt:lpstr>三地址代码</vt:lpstr>
      <vt:lpstr>常见三地址指令形式</vt:lpstr>
      <vt:lpstr>三地址代码示例</vt:lpstr>
      <vt:lpstr>四元式表示</vt:lpstr>
      <vt:lpstr>四元式示例</vt:lpstr>
      <vt:lpstr>四元式示例</vt:lpstr>
      <vt:lpstr>三元式表示</vt:lpstr>
      <vt:lpstr>间接三元式表示</vt:lpstr>
      <vt:lpstr>练习</vt:lpstr>
      <vt:lpstr>练习</vt:lpstr>
      <vt:lpstr>类型和声明</vt:lpstr>
      <vt:lpstr>类型表达式</vt:lpstr>
      <vt:lpstr>类型表达式</vt:lpstr>
      <vt:lpstr>类型表达式示例</vt:lpstr>
      <vt:lpstr>类型等价</vt:lpstr>
      <vt:lpstr>类型及其声明</vt:lpstr>
      <vt:lpstr>局部变量名的存储布局</vt:lpstr>
      <vt:lpstr>变量声明语句的SDT</vt:lpstr>
      <vt:lpstr>变量声明语句的SDT</vt:lpstr>
      <vt:lpstr>声明的序列</vt:lpstr>
      <vt:lpstr>表达式和赋值语句的翻译</vt:lpstr>
      <vt:lpstr>为赋值语句S生成三地址代码的SDD</vt:lpstr>
      <vt:lpstr>示例</vt:lpstr>
      <vt:lpstr>示例</vt:lpstr>
      <vt:lpstr>示例</vt:lpstr>
      <vt:lpstr>示例</vt:lpstr>
      <vt:lpstr>示例</vt:lpstr>
      <vt:lpstr>练习</vt:lpstr>
      <vt:lpstr>练习</vt:lpstr>
      <vt:lpstr>类型检查</vt:lpstr>
      <vt:lpstr>类型转换</vt:lpstr>
      <vt:lpstr>类型转换</vt:lpstr>
      <vt:lpstr>拓宽函数的使用</vt:lpstr>
      <vt:lpstr>布尔表达式的翻译</vt:lpstr>
      <vt:lpstr>短路代码</vt:lpstr>
      <vt:lpstr>控制流语句</vt:lpstr>
      <vt:lpstr>控制流语句</vt:lpstr>
      <vt:lpstr>控制流语句的代码布局方案</vt:lpstr>
      <vt:lpstr>布尔表达式的控制流翻译</vt:lpstr>
      <vt:lpstr>布尔表达式的控制流翻译</vt:lpstr>
      <vt:lpstr>布尔表达式的控制流翻译</vt:lpstr>
      <vt:lpstr>布尔表达式的控制流翻译</vt:lpstr>
      <vt:lpstr>控制流语句的语法制导定义</vt:lpstr>
      <vt:lpstr>控制流语句的语法制导定义</vt:lpstr>
      <vt:lpstr>控制流语句的语法制导定义</vt:lpstr>
      <vt:lpstr>控制流语句的语法制导定义</vt:lpstr>
      <vt:lpstr>布尔表达式的控制流翻译</vt:lpstr>
      <vt:lpstr>布尔表达式的控制流翻译</vt:lpstr>
      <vt:lpstr>布尔表达式的控制流翻译</vt:lpstr>
      <vt:lpstr>布尔表达式的控制流翻译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</vt:vector>
  </TitlesOfParts>
  <Company>csit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Administrator</cp:lastModifiedBy>
  <cp:revision>534</cp:revision>
  <dcterms:created xsi:type="dcterms:W3CDTF">1999-05-10T08:46:26Z</dcterms:created>
  <dcterms:modified xsi:type="dcterms:W3CDTF">2021-04-09T09:57:16Z</dcterms:modified>
</cp:coreProperties>
</file>