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11"/>
  </p:notesMasterIdLst>
  <p:sldIdLst>
    <p:sldId id="257" r:id="rId2"/>
    <p:sldId id="258" r:id="rId3"/>
    <p:sldId id="326" r:id="rId4"/>
    <p:sldId id="259" r:id="rId5"/>
    <p:sldId id="325" r:id="rId6"/>
    <p:sldId id="328" r:id="rId7"/>
    <p:sldId id="329" r:id="rId8"/>
    <p:sldId id="333" r:id="rId9"/>
    <p:sldId id="33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32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A3143-6067-4A40-BF17-5861A592D89D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F885-7D2D-42BC-80C6-8066D11CF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41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6F885-7D2D-42BC-80C6-8066D11CF3BF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2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6F885-7D2D-42BC-80C6-8066D11CF3B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4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3733800" y="3886200"/>
            <a:ext cx="4941888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/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/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8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072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62063"/>
            <a:ext cx="77724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08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457209"/>
            <a:ext cx="203835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57209"/>
            <a:ext cx="596265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96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4"/>
            <a:ext cx="8001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262063"/>
            <a:ext cx="77724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852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07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718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03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18863"/>
            <a:ext cx="9144000" cy="338554"/>
          </a:xfrm>
          <a:prstGeom prst="rect">
            <a:avLst/>
          </a:prstGeom>
          <a:solidFill>
            <a:srgbClr val="006699"/>
          </a:solidFill>
        </p:spPr>
        <p:txBody>
          <a:bodyPr l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蔚涛 </a:t>
            </a: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2015  </a:t>
            </a:r>
            <a:endParaRPr lang="zh-CN" altLang="en-US" sz="160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100141"/>
            <a:ext cx="8763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4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564" indent="0">
              <a:buNone/>
              <a:defRPr sz="1700"/>
            </a:lvl2pPr>
            <a:lvl3pPr marL="879130" indent="0">
              <a:buNone/>
              <a:defRPr sz="1600"/>
            </a:lvl3pPr>
            <a:lvl4pPr marL="1318695" indent="0">
              <a:buNone/>
              <a:defRPr sz="1400"/>
            </a:lvl4pPr>
            <a:lvl5pPr marL="1758259" indent="0">
              <a:buNone/>
              <a:defRPr sz="1400"/>
            </a:lvl5pPr>
            <a:lvl6pPr marL="2197825" indent="0">
              <a:buNone/>
              <a:defRPr sz="1400"/>
            </a:lvl6pPr>
            <a:lvl7pPr marL="2637389" indent="0">
              <a:buNone/>
              <a:defRPr sz="1400"/>
            </a:lvl7pPr>
            <a:lvl8pPr marL="3076955" indent="0">
              <a:buNone/>
              <a:defRPr sz="1400"/>
            </a:lvl8pPr>
            <a:lvl9pPr marL="351652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76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62063"/>
            <a:ext cx="381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262063"/>
            <a:ext cx="381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5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64" indent="0">
              <a:buNone/>
              <a:defRPr sz="1900" b="1"/>
            </a:lvl2pPr>
            <a:lvl3pPr marL="879130" indent="0">
              <a:buNone/>
              <a:defRPr sz="1700" b="1"/>
            </a:lvl3pPr>
            <a:lvl4pPr marL="1318695" indent="0">
              <a:buNone/>
              <a:defRPr sz="1600" b="1"/>
            </a:lvl4pPr>
            <a:lvl5pPr marL="1758259" indent="0">
              <a:buNone/>
              <a:defRPr sz="1600" b="1"/>
            </a:lvl5pPr>
            <a:lvl6pPr marL="2197825" indent="0">
              <a:buNone/>
              <a:defRPr sz="1600" b="1"/>
            </a:lvl6pPr>
            <a:lvl7pPr marL="2637389" indent="0">
              <a:buNone/>
              <a:defRPr sz="1600" b="1"/>
            </a:lvl7pPr>
            <a:lvl8pPr marL="3076955" indent="0">
              <a:buNone/>
              <a:defRPr sz="1600" b="1"/>
            </a:lvl8pPr>
            <a:lvl9pPr marL="351652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84"/>
            <a:ext cx="4040188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6"/>
            <a:ext cx="4041775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64" indent="0">
              <a:buNone/>
              <a:defRPr sz="1900" b="1"/>
            </a:lvl2pPr>
            <a:lvl3pPr marL="879130" indent="0">
              <a:buNone/>
              <a:defRPr sz="1700" b="1"/>
            </a:lvl3pPr>
            <a:lvl4pPr marL="1318695" indent="0">
              <a:buNone/>
              <a:defRPr sz="1600" b="1"/>
            </a:lvl4pPr>
            <a:lvl5pPr marL="1758259" indent="0">
              <a:buNone/>
              <a:defRPr sz="1600" b="1"/>
            </a:lvl5pPr>
            <a:lvl6pPr marL="2197825" indent="0">
              <a:buNone/>
              <a:defRPr sz="1600" b="1"/>
            </a:lvl6pPr>
            <a:lvl7pPr marL="2637389" indent="0">
              <a:buNone/>
              <a:defRPr sz="1600" b="1"/>
            </a:lvl7pPr>
            <a:lvl8pPr marL="3076955" indent="0">
              <a:buNone/>
              <a:defRPr sz="1600" b="1"/>
            </a:lvl8pPr>
            <a:lvl9pPr marL="351652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84"/>
            <a:ext cx="4041775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72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0838"/>
            <a:ext cx="8001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78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71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6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1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64" indent="0">
              <a:buNone/>
              <a:defRPr sz="1200"/>
            </a:lvl2pPr>
            <a:lvl3pPr marL="879130" indent="0">
              <a:buNone/>
              <a:defRPr sz="1000"/>
            </a:lvl3pPr>
            <a:lvl4pPr marL="1318695" indent="0">
              <a:buNone/>
              <a:defRPr sz="900"/>
            </a:lvl4pPr>
            <a:lvl5pPr marL="1758259" indent="0">
              <a:buNone/>
              <a:defRPr sz="900"/>
            </a:lvl5pPr>
            <a:lvl6pPr marL="2197825" indent="0">
              <a:buNone/>
              <a:defRPr sz="900"/>
            </a:lvl6pPr>
            <a:lvl7pPr marL="2637389" indent="0">
              <a:buNone/>
              <a:defRPr sz="900"/>
            </a:lvl7pPr>
            <a:lvl8pPr marL="3076955" indent="0">
              <a:buNone/>
              <a:defRPr sz="900"/>
            </a:lvl8pPr>
            <a:lvl9pPr marL="351652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644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9"/>
            <a:ext cx="54864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2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564" indent="0">
              <a:buNone/>
              <a:defRPr sz="2800"/>
            </a:lvl2pPr>
            <a:lvl3pPr marL="879130" indent="0">
              <a:buNone/>
              <a:defRPr sz="2300"/>
            </a:lvl3pPr>
            <a:lvl4pPr marL="1318695" indent="0">
              <a:buNone/>
              <a:defRPr sz="1900"/>
            </a:lvl4pPr>
            <a:lvl5pPr marL="1758259" indent="0">
              <a:buNone/>
              <a:defRPr sz="1900"/>
            </a:lvl5pPr>
            <a:lvl6pPr marL="2197825" indent="0">
              <a:buNone/>
              <a:defRPr sz="1900"/>
            </a:lvl6pPr>
            <a:lvl7pPr marL="2637389" indent="0">
              <a:buNone/>
              <a:defRPr sz="1900"/>
            </a:lvl7pPr>
            <a:lvl8pPr marL="3076955" indent="0">
              <a:buNone/>
              <a:defRPr sz="1900"/>
            </a:lvl8pPr>
            <a:lvl9pPr marL="351652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64" indent="0">
              <a:buNone/>
              <a:defRPr sz="1200"/>
            </a:lvl2pPr>
            <a:lvl3pPr marL="879130" indent="0">
              <a:buNone/>
              <a:defRPr sz="1000"/>
            </a:lvl3pPr>
            <a:lvl4pPr marL="1318695" indent="0">
              <a:buNone/>
              <a:defRPr sz="900"/>
            </a:lvl4pPr>
            <a:lvl5pPr marL="1758259" indent="0">
              <a:buNone/>
              <a:defRPr sz="900"/>
            </a:lvl5pPr>
            <a:lvl6pPr marL="2197825" indent="0">
              <a:buNone/>
              <a:defRPr sz="900"/>
            </a:lvl6pPr>
            <a:lvl7pPr marL="2637389" indent="0">
              <a:buNone/>
              <a:defRPr sz="900"/>
            </a:lvl7pPr>
            <a:lvl8pPr marL="3076955" indent="0">
              <a:buNone/>
              <a:defRPr sz="900"/>
            </a:lvl8pPr>
            <a:lvl9pPr marL="351652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47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0" y="-34339"/>
            <a:ext cx="9144000" cy="338554"/>
          </a:xfrm>
          <a:prstGeom prst="rect">
            <a:avLst/>
          </a:prstGeom>
          <a:solidFill>
            <a:srgbClr val="006699"/>
          </a:solidFill>
        </p:spPr>
        <p:txBody>
          <a:bodyPr lIns="0" r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四川大学                                                                                                                                                线性代数</a:t>
            </a:r>
          </a:p>
        </p:txBody>
      </p:sp>
      <p:pic>
        <p:nvPicPr>
          <p:cNvPr id="28675" name="图片 12" descr="6d81800a19d8bc3ee5746ab8828ba61ea8d34547.jp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57151" y="-17463"/>
            <a:ext cx="292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0" y="6518863"/>
            <a:ext cx="9144000" cy="338554"/>
          </a:xfrm>
          <a:prstGeom prst="rect">
            <a:avLst/>
          </a:prstGeom>
          <a:solidFill>
            <a:srgbClr val="006699"/>
          </a:solidFill>
        </p:spPr>
        <p:txBody>
          <a:bodyPr lIns="0" r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蔚涛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4067946" y="6505578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F7F1C1A-A93E-47FB-ACC9-B43337D9B93A}" type="slidenum">
              <a:rPr lang="zh-CN" altLang="en-US" smtClean="0"/>
              <a:pPr/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37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39564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6pPr>
      <a:lvl7pPr marL="87913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7pPr>
      <a:lvl8pPr marL="131869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8pPr>
      <a:lvl9pPr marL="1758259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9pPr>
    </p:titleStyle>
    <p:bodyStyle>
      <a:lvl1pPr marL="328605" indent="-32860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2770" indent="-27463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23" indent="-219069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250" indent="-219069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7976" indent="-219069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606" indent="-219784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173" indent="-219784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736" indent="-219784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03" indent="-219784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9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64" algn="l" defTabSz="879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30" algn="l" defTabSz="879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695" algn="l" defTabSz="879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259" algn="l" defTabSz="879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25" algn="l" defTabSz="879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389" algn="l" defTabSz="879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6955" algn="l" defTabSz="879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520" algn="l" defTabSz="8791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7.wmf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wmf"/><Relationship Id="rId7" Type="http://schemas.openxmlformats.org/officeDocument/2006/relationships/image" Target="../media/image24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 bwMode="auto">
          <a:xfrm>
            <a:off x="1259632" y="1916833"/>
            <a:ext cx="6048672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r>
              <a:rPr lang="zh-CN" altLang="en-US" sz="4400" b="1" kern="0" dirty="0">
                <a:solidFill>
                  <a:schemeClr val="tx1"/>
                </a:solidFill>
                <a:ea typeface="宋体" pitchFamily="2" charset="-122"/>
              </a:rPr>
              <a:t>第二章 矩阵代数</a:t>
            </a:r>
            <a:endParaRPr lang="en-US" altLang="zh-CN" sz="4400" b="1" kern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004EF20-E9D4-48F3-86FE-CD9107CBA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464" y="2860982"/>
            <a:ext cx="30716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矩阵与向量</a:t>
            </a:r>
          </a:p>
        </p:txBody>
      </p:sp>
    </p:spTree>
    <p:extLst>
      <p:ext uri="{BB962C8B-B14F-4D97-AF65-F5344CB8AC3E}">
        <p14:creationId xmlns:p14="http://schemas.microsoft.com/office/powerpoint/2010/main" val="125389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N01135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286919"/>
            <a:ext cx="21590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89" y="1669508"/>
            <a:ext cx="509175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　　</a:t>
            </a:r>
            <a:r>
              <a:rPr lang="zh-CN" altLang="zh-CN" sz="2800" b="1" dirty="0">
                <a:solidFill>
                  <a:srgbClr val="0000FF"/>
                </a:solidFill>
                <a:latin typeface="Verdana" panose="020B0604030504040204" pitchFamily="34" charset="0"/>
              </a:rPr>
              <a:t>如何确定空中飞机的状态?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9703" y="4384131"/>
            <a:ext cx="387507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zh-CN" sz="2400" dirty="0">
                <a:latin typeface="Verdana" panose="020B0604030504040204" pitchFamily="34" charset="0"/>
              </a:rPr>
              <a:t>飞机重心在空间的位置参数</a:t>
            </a:r>
            <a:endParaRPr lang="zh-CN" altLang="zh-CN" sz="24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4214" y="3763592"/>
            <a:ext cx="4533900" cy="476251"/>
            <a:chOff x="0" y="0"/>
            <a:chExt cx="2856" cy="300"/>
          </a:xfrm>
        </p:grpSpPr>
        <p:sp>
          <p:nvSpPr>
            <p:cNvPr id="19475" name="Text Box 6"/>
            <p:cNvSpPr txBox="1">
              <a:spLocks noChangeArrowheads="1"/>
            </p:cNvSpPr>
            <p:nvPr/>
          </p:nvSpPr>
          <p:spPr bwMode="auto">
            <a:xfrm>
              <a:off x="0" y="0"/>
              <a:ext cx="14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dirty="0">
                  <a:latin typeface="Verdana" panose="020B0604030504040204" pitchFamily="34" charset="0"/>
                </a:rPr>
                <a:t>机身的水平转角</a:t>
              </a:r>
            </a:p>
          </p:txBody>
        </p:sp>
        <p:graphicFrame>
          <p:nvGraphicFramePr>
            <p:cNvPr id="1947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23409"/>
                </p:ext>
              </p:extLst>
            </p:nvPr>
          </p:nvGraphicFramePr>
          <p:xfrm>
            <a:off x="2784" y="188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120" imgH="177480" progId="Equation.DSMT4">
                    <p:embed/>
                  </p:oleObj>
                </mc:Choice>
                <mc:Fallback>
                  <p:oleObj name="Equation" r:id="rId3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88"/>
                          <a:ext cx="72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4215" y="2686896"/>
            <a:ext cx="4629151" cy="463551"/>
            <a:chOff x="0" y="48"/>
            <a:chExt cx="2916" cy="292"/>
          </a:xfrm>
        </p:grpSpPr>
        <p:sp>
          <p:nvSpPr>
            <p:cNvPr id="19473" name="Text Box 9"/>
            <p:cNvSpPr txBox="1">
              <a:spLocks noChangeArrowheads="1"/>
            </p:cNvSpPr>
            <p:nvPr/>
          </p:nvSpPr>
          <p:spPr bwMode="auto">
            <a:xfrm>
              <a:off x="0" y="48"/>
              <a:ext cx="108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dirty="0">
                  <a:latin typeface="Verdana" panose="020B0604030504040204" pitchFamily="34" charset="0"/>
                </a:rPr>
                <a:t>机身的仰角</a:t>
              </a:r>
            </a:p>
          </p:txBody>
        </p:sp>
        <p:graphicFrame>
          <p:nvGraphicFramePr>
            <p:cNvPr id="1947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59831"/>
                </p:ext>
              </p:extLst>
            </p:nvPr>
          </p:nvGraphicFramePr>
          <p:xfrm>
            <a:off x="2844" y="208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120" imgH="177480" progId="Equation.DSMT4">
                    <p:embed/>
                  </p:oleObj>
                </mc:Choice>
                <mc:Fallback>
                  <p:oleObj name="Equation" r:id="rId5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8"/>
                          <a:ext cx="72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84214" y="3220294"/>
            <a:ext cx="4641851" cy="463551"/>
            <a:chOff x="0" y="0"/>
            <a:chExt cx="2924" cy="292"/>
          </a:xfrm>
        </p:grpSpPr>
        <p:sp>
          <p:nvSpPr>
            <p:cNvPr id="19471" name="Text Box 12"/>
            <p:cNvSpPr txBox="1">
              <a:spLocks noChangeArrowheads="1"/>
            </p:cNvSpPr>
            <p:nvPr/>
          </p:nvSpPr>
          <p:spPr bwMode="auto">
            <a:xfrm>
              <a:off x="0" y="0"/>
              <a:ext cx="108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400" dirty="0">
                  <a:latin typeface="Verdana" panose="020B0604030504040204" pitchFamily="34" charset="0"/>
                </a:rPr>
                <a:t>机翼的转角</a:t>
              </a:r>
            </a:p>
          </p:txBody>
        </p:sp>
        <p:graphicFrame>
          <p:nvGraphicFramePr>
            <p:cNvPr id="19472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8738702"/>
                </p:ext>
              </p:extLst>
            </p:nvPr>
          </p:nvGraphicFramePr>
          <p:xfrm>
            <a:off x="2852" y="164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4120" imgH="177480" progId="Equation.DSMT4">
                    <p:embed/>
                  </p:oleObj>
                </mc:Choice>
                <mc:Fallback>
                  <p:oleObj name="Equation" r:id="rId7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164"/>
                          <a:ext cx="72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55304" y="5000083"/>
            <a:ext cx="5916613" cy="868363"/>
            <a:chOff x="-38" y="0"/>
            <a:chExt cx="3727" cy="547"/>
          </a:xfrm>
        </p:grpSpPr>
        <p:sp>
          <p:nvSpPr>
            <p:cNvPr id="19469" name="Text Box 15"/>
            <p:cNvSpPr txBox="1">
              <a:spLocks noChangeArrowheads="1"/>
            </p:cNvSpPr>
            <p:nvPr/>
          </p:nvSpPr>
          <p:spPr bwMode="auto">
            <a:xfrm>
              <a:off x="-38" y="0"/>
              <a:ext cx="3727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dirty="0">
                  <a:latin typeface="Verdana" panose="020B0604030504040204" pitchFamily="34" charset="0"/>
                </a:rPr>
                <a:t>所以，确定飞机的状态，需用一个6维数组</a:t>
              </a:r>
              <a:endParaRPr lang="en-US" altLang="zh-CN" sz="2400" dirty="0"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dirty="0">
                <a:latin typeface="Verdana" panose="020B0604030504040204" pitchFamily="34" charset="0"/>
              </a:endParaRPr>
            </a:p>
          </p:txBody>
        </p:sp>
        <p:graphicFrame>
          <p:nvGraphicFramePr>
            <p:cNvPr id="1947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6083318"/>
                </p:ext>
              </p:extLst>
            </p:nvPr>
          </p:nvGraphicFramePr>
          <p:xfrm>
            <a:off x="1459" y="435"/>
            <a:ext cx="72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20" imgH="177480" progId="Equation.DSMT4">
                    <p:embed/>
                  </p:oleObj>
                </mc:Choice>
                <mc:Fallback>
                  <p:oleObj name="Equation" r:id="rId8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9" y="435"/>
                          <a:ext cx="72" cy="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83395" y="2152109"/>
            <a:ext cx="3384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dirty="0">
                <a:latin typeface="Verdana" panose="020B0604030504040204" pitchFamily="34" charset="0"/>
              </a:rPr>
              <a:t>需要以下6个参数：</a:t>
            </a:r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14800" y="6518277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 smtClean="0">
                <a:solidFill>
                  <a:schemeClr val="bg1"/>
                </a:solidFill>
              </a:rPr>
              <a:pPr algn="ctr" eaLnBrk="1" hangingPunct="1"/>
              <a:t>1</a:t>
            </a:fld>
            <a:r>
              <a:rPr lang="en-US" altLang="zh-CN" dirty="0">
                <a:solidFill>
                  <a:schemeClr val="bg1"/>
                </a:solidFill>
              </a:rPr>
              <a:t>/8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9102B5C-B895-46FF-BF47-95F737E2A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08723"/>
            <a:ext cx="4608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一、 向量的定义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3E0A88-E1DC-4798-B959-E32D74083688}"/>
                  </a:ext>
                </a:extLst>
              </p:cNvPr>
              <p:cNvSpPr/>
              <p:nvPr/>
            </p:nvSpPr>
            <p:spPr>
              <a:xfrm>
                <a:off x="3435422" y="2644999"/>
                <a:ext cx="2251577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3E0A88-E1DC-4798-B959-E32D74083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422" y="2644999"/>
                <a:ext cx="2251577" cy="5821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F0866A7-787D-4332-AFAD-BFDBFF450A81}"/>
                  </a:ext>
                </a:extLst>
              </p:cNvPr>
              <p:cNvSpPr/>
              <p:nvPr/>
            </p:nvSpPr>
            <p:spPr>
              <a:xfrm>
                <a:off x="3470547" y="3250243"/>
                <a:ext cx="22029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F0866A7-787D-4332-AFAD-BFDBFF45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47" y="3250243"/>
                <a:ext cx="2202911" cy="369332"/>
              </a:xfrm>
              <a:prstGeom prst="rect">
                <a:avLst/>
              </a:prstGeom>
              <a:blipFill>
                <a:blip r:embed="rId11"/>
                <a:stretch>
                  <a:fillRect t="-116393" r="-22099" b="-186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8646FE1-4DD7-407C-B6C0-9F55B6D27D05}"/>
                  </a:ext>
                </a:extLst>
              </p:cNvPr>
              <p:cNvSpPr/>
              <p:nvPr/>
            </p:nvSpPr>
            <p:spPr>
              <a:xfrm>
                <a:off x="3529858" y="3832013"/>
                <a:ext cx="20842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(0≤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&lt;2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8646FE1-4DD7-407C-B6C0-9F55B6D27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858" y="3832013"/>
                <a:ext cx="2084289" cy="369332"/>
              </a:xfrm>
              <a:prstGeom prst="rect">
                <a:avLst/>
              </a:prstGeom>
              <a:blipFill>
                <a:blip r:embed="rId12"/>
                <a:stretch>
                  <a:fillRect t="-118333" r="-23684" b="-19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93A658-893A-426A-94AC-60C6AEE5B7BB}"/>
                  </a:ext>
                </a:extLst>
              </p:cNvPr>
              <p:cNvSpPr/>
              <p:nvPr/>
            </p:nvSpPr>
            <p:spPr>
              <a:xfrm>
                <a:off x="3001699" y="5516741"/>
                <a:ext cx="23959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093A658-893A-426A-94AC-60C6AEE5B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699" y="5516741"/>
                <a:ext cx="2395912" cy="400110"/>
              </a:xfrm>
              <a:prstGeom prst="rect">
                <a:avLst/>
              </a:prstGeom>
              <a:blipFill>
                <a:blip r:embed="rId13"/>
                <a:stretch>
                  <a:fillRect t="-122727" r="-23919" b="-192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F259A7C-D845-4639-AF31-8931B125094A}"/>
                  </a:ext>
                </a:extLst>
              </p:cNvPr>
              <p:cNvSpPr/>
              <p:nvPr/>
            </p:nvSpPr>
            <p:spPr>
              <a:xfrm>
                <a:off x="4837220" y="4415796"/>
                <a:ext cx="10567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sz="2000" i="1" dirty="0">
                          <a:latin typeface="Times New Roman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zh-CN" altLang="zh-CN" sz="2000" i="1" dirty="0">
                          <a:latin typeface="Times New Roman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000" i="1" dirty="0">
                          <a:latin typeface="Times New Roman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zh-CN" altLang="zh-CN" sz="2000" i="1" dirty="0">
                          <a:latin typeface="Times New Roman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zh-CN" sz="2000" i="1" dirty="0">
                          <a:latin typeface="Times New Roman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zh-CN" altLang="zh-CN" sz="2000" i="1" dirty="0">
                          <a:latin typeface="Times New Roman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zh-CN" sz="2000" i="1" dirty="0">
                          <a:latin typeface="Times New Roman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zh-CN" altLang="zh-CN" sz="2000" i="1" dirty="0">
                          <a:latin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F259A7C-D845-4639-AF31-8931B1250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20" y="4415796"/>
                <a:ext cx="1056700" cy="400110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411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83" grpId="0" autoUpdateAnimBg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90" y="2082803"/>
            <a:ext cx="5452431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itchFamily="18" charset="0"/>
              </a:rPr>
              <a:t>　　</a:t>
            </a:r>
            <a:r>
              <a:rPr lang="zh-CN" altLang="en-US" sz="2800" b="1" dirty="0">
                <a:solidFill>
                  <a:srgbClr val="0000FF"/>
                </a:solidFill>
                <a:latin typeface="Verdana" panose="020B0604030504040204" pitchFamily="34" charset="0"/>
              </a:rPr>
              <a:t>线性方程组的解是什么形式</a:t>
            </a:r>
            <a:r>
              <a:rPr lang="zh-CN" altLang="zh-CN" sz="2800" b="1" dirty="0">
                <a:solidFill>
                  <a:srgbClr val="0000FF"/>
                </a:solidFill>
                <a:latin typeface="Verdana" panose="020B0604030504040204" pitchFamily="34" charset="0"/>
              </a:rPr>
              <a:t>?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89102B5C-B895-46FF-BF47-95F737E2A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322018"/>
            <a:ext cx="4608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一、 向量的定义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76D021A-5151-47CF-8BB9-1CDB03BE0554}"/>
                  </a:ext>
                </a:extLst>
              </p:cNvPr>
              <p:cNvSpPr/>
              <p:nvPr/>
            </p:nvSpPr>
            <p:spPr>
              <a:xfrm>
                <a:off x="2123728" y="2633741"/>
                <a:ext cx="4325030" cy="14797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⋯⋯⋯⋯⋯⋯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76D021A-5151-47CF-8BB9-1CDB03BE0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633741"/>
                <a:ext cx="4325030" cy="1479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A9305D2-78FE-4907-B8F8-C7B8FF894F37}"/>
                  </a:ext>
                </a:extLst>
              </p:cNvPr>
              <p:cNvSpPr/>
              <p:nvPr/>
            </p:nvSpPr>
            <p:spPr>
              <a:xfrm>
                <a:off x="539555" y="4221090"/>
                <a:ext cx="8101013" cy="827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上述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元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线性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方程组的</m:t>
                      </m:r>
                      <m:r>
                        <a:rPr lang="zh-CN" alt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是一组满足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方程组的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维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数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CA9305D2-78FE-4907-B8F8-C7B8FF89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5" y="4221090"/>
                <a:ext cx="8101013" cy="827599"/>
              </a:xfrm>
              <a:prstGeom prst="rect">
                <a:avLst/>
              </a:prstGeom>
              <a:blipFill>
                <a:blip r:embed="rId3"/>
                <a:stretch>
                  <a:fillRect l="-678" r="-377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A846DB87-35B3-4F83-A181-7C7BE80B65AC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7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>
                <a:solidFill>
                  <a:schemeClr val="bg1"/>
                </a:solidFill>
              </a:rPr>
              <a:pPr algn="ctr" eaLnBrk="1" hangingPunct="1"/>
              <a:t>2</a:t>
            </a:fld>
            <a:r>
              <a:rPr lang="en-US" altLang="zh-CN" dirty="0">
                <a:solidFill>
                  <a:schemeClr val="bg1"/>
                </a:solidFill>
              </a:rPr>
              <a:t>/8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922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23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36618"/>
              </p:ext>
            </p:extLst>
          </p:nvPr>
        </p:nvGraphicFramePr>
        <p:xfrm>
          <a:off x="3644901" y="3630617"/>
          <a:ext cx="2667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1" y="3630617"/>
                        <a:ext cx="2667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3853" y="620716"/>
            <a:ext cx="3673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一、 向量的定义</a:t>
            </a:r>
          </a:p>
        </p:txBody>
      </p:sp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CA4E1CEF-8030-4B01-92F0-43F6964DC238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7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>
                <a:solidFill>
                  <a:schemeClr val="bg1"/>
                </a:solidFill>
              </a:rPr>
              <a:pPr algn="ctr" eaLnBrk="1" hangingPunct="1"/>
              <a:t>3</a:t>
            </a:fld>
            <a:r>
              <a:rPr lang="en-US" altLang="zh-CN" dirty="0">
                <a:solidFill>
                  <a:schemeClr val="bg1"/>
                </a:solidFill>
              </a:rPr>
              <a:t>/8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850C774-EEC5-4083-BCD0-4B354C9080E5}"/>
                  </a:ext>
                </a:extLst>
              </p:cNvPr>
              <p:cNvSpPr/>
              <p:nvPr/>
            </p:nvSpPr>
            <p:spPr>
              <a:xfrm>
                <a:off x="467544" y="1340768"/>
                <a:ext cx="7704856" cy="2424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定义</m:t>
                                </m:r>
                                <m:r>
                                  <a:rPr lang="zh-CN" alt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begChr m:val="（"/>
                                    <m:endChr m:val="）"/>
                                    <m:ctrlP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向量</m:t>
                                    </m:r>
                                  </m:e>
                                </m:d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由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个数构成的有序数组，记作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 </m:t>
                                </m:r>
                              </m:e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mr>
                        <m:mr>
                          <m:e/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称为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维行向量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；并称数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为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的第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个分量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=1,2,⋯,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。若记作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                    </m:t>
                                </m:r>
                              </m:e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＝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 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则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称为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维列向量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。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dirty="0"/>
                                  <m:t> 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                                           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850C774-EEC5-4083-BCD0-4B354C908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8"/>
                <a:ext cx="7704856" cy="24245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5F79AF-9C94-4B84-97E6-7F38F31ACF8B}"/>
                  </a:ext>
                </a:extLst>
              </p:cNvPr>
              <p:cNvSpPr/>
              <p:nvPr/>
            </p:nvSpPr>
            <p:spPr>
              <a:xfrm>
                <a:off x="395539" y="3865678"/>
                <a:ext cx="8507457" cy="715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nor/>
                            </m:rPr>
                            <a:rPr lang="zh-CN" altLang="en-US"/>
                            <m:t> 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维行向量和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维列向量都可称为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维向量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𝑣𝑒𝑐𝑡𝑜𝑟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维向量常用小写黑体希</m:t>
                          </m:r>
                        </m:e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腊字母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表示。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5F79AF-9C94-4B84-97E6-7F38F31AC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9" y="3865678"/>
                <a:ext cx="8507457" cy="7157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62A179E-A7D0-4AB8-B844-D6EBC8D8E327}"/>
                  </a:ext>
                </a:extLst>
              </p:cNvPr>
              <p:cNvSpPr/>
              <p:nvPr/>
            </p:nvSpPr>
            <p:spPr>
              <a:xfrm>
                <a:off x="1115616" y="4733782"/>
                <a:ext cx="6624736" cy="810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例：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8);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  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=(10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23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45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2);</m:t>
                      </m:r>
                      <m:r>
                        <m:rPr>
                          <m:nor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  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＝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62A179E-A7D0-4AB8-B844-D6EBC8D8E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733782"/>
                <a:ext cx="6624736" cy="810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4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919C65AB-A82F-4A0F-B0CA-1C118119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620690"/>
            <a:ext cx="31680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二、矩阵的定义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5BF9BAF-507D-4E76-BC5B-3CE434DA2013}"/>
                  </a:ext>
                </a:extLst>
              </p:cNvPr>
              <p:cNvSpPr/>
              <p:nvPr/>
            </p:nvSpPr>
            <p:spPr>
              <a:xfrm>
                <a:off x="395537" y="2132856"/>
                <a:ext cx="8444556" cy="3379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定义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zh-CN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矩阵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 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数域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中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个数排成的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行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列的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数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表，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      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𝑠𝑛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称为数域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上的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矩阵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𝑚𝑎𝑡𝑟𝑖𝑥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，通常用一个大写黑体字母如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表示，有时也记作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其中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=1,2,⋯,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=1,2,⋯,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称为矩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阵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的第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行第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列元素</m:t>
                                </m:r>
                                <m:d>
                                  <m:d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𝑒𝑛𝑡𝑟𝑦</m:t>
                                    </m:r>
                                  </m:e>
                                </m:d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。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                            </m:t>
                                </m:r>
                              </m:e>
                            </m:eqAr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5BF9BAF-507D-4E76-BC5B-3CE434DA2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2132856"/>
                <a:ext cx="8444556" cy="3379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2">
            <a:extLst>
              <a:ext uri="{FF2B5EF4-FFF2-40B4-BE49-F238E27FC236}">
                <a16:creationId xmlns:a16="http://schemas.microsoft.com/office/drawing/2014/main" id="{C5F56FF6-71AB-4722-BE67-C6E54D9048C3}"/>
              </a:ext>
            </a:extLst>
          </p:cNvPr>
          <p:cNvSpPr txBox="1">
            <a:spLocks/>
          </p:cNvSpPr>
          <p:nvPr/>
        </p:nvSpPr>
        <p:spPr bwMode="auto">
          <a:xfrm>
            <a:off x="4114800" y="6525347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>
                <a:solidFill>
                  <a:schemeClr val="bg1"/>
                </a:solidFill>
              </a:rPr>
              <a:pPr algn="ctr" eaLnBrk="1" hangingPunct="1"/>
              <a:t>4</a:t>
            </a:fld>
            <a:r>
              <a:rPr lang="en-US" altLang="zh-CN" dirty="0">
                <a:solidFill>
                  <a:schemeClr val="bg1"/>
                </a:solidFill>
              </a:rPr>
              <a:t>/8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914401" y="1267396"/>
            <a:ext cx="2348720" cy="52322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几种特殊矩阵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7D67740A-CA0A-48FF-B292-7144AF995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620690"/>
            <a:ext cx="31680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二、矩阵的定义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FA3AF2F6-581C-4DBD-90D1-2D1272667074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7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>
                <a:solidFill>
                  <a:schemeClr val="bg1"/>
                </a:solidFill>
              </a:rPr>
              <a:pPr algn="ctr" eaLnBrk="1" hangingPunct="1"/>
              <a:t>5</a:t>
            </a:fld>
            <a:r>
              <a:rPr lang="en-US" altLang="zh-CN" dirty="0">
                <a:solidFill>
                  <a:schemeClr val="bg1"/>
                </a:solidFill>
              </a:rPr>
              <a:t>/8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343AC89-064F-465A-BFF2-1E27A29C5BAB}"/>
                  </a:ext>
                </a:extLst>
              </p:cNvPr>
              <p:cNvSpPr/>
              <p:nvPr/>
            </p:nvSpPr>
            <p:spPr>
              <a:xfrm>
                <a:off x="539552" y="4327492"/>
                <a:ext cx="7920880" cy="15497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（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）只有一行的矩阵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000" dirty="0">
                    <a:latin typeface="Cambria Math" panose="02040503050406030204" pitchFamily="18" charset="0"/>
                  </a:rPr>
                  <a:t>称为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行矩阵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(或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行向量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；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            只有一列的矩阵</a:t>
                </a:r>
                <a14:m>
                  <m:oMath xmlns:m="http://schemas.openxmlformats.org/officeDocument/2006/math">
                    <m:r>
                      <a:rPr lang="zh-CN" altLang="en-US" sz="20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000" dirty="0">
                    <a:latin typeface="Cambria Math" panose="02040503050406030204" pitchFamily="18" charset="0"/>
                  </a:rPr>
                  <a:t>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列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(或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列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向量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343AC89-064F-465A-BFF2-1E27A29C5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27492"/>
                <a:ext cx="7920880" cy="1549783"/>
              </a:xfrm>
              <a:prstGeom prst="rect">
                <a:avLst/>
              </a:prstGeom>
              <a:blipFill>
                <a:blip r:embed="rId2"/>
                <a:stretch>
                  <a:fillRect l="-847" t="-3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E3A2EEA-F518-43B9-A234-6A6F6FC38AAC}"/>
                  </a:ext>
                </a:extLst>
              </p:cNvPr>
              <p:cNvSpPr txBox="1"/>
              <p:nvPr/>
            </p:nvSpPr>
            <p:spPr>
              <a:xfrm>
                <a:off x="566083" y="1916832"/>
                <a:ext cx="7807775" cy="2155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时，称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为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阶矩阵或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阶</m:t>
                          </m:r>
                          <m:r>
                            <m:rPr>
                              <m:nor/>
                            </m:rP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黑体" panose="02010609060101010101" pitchFamily="49" charset="-122"/>
                              <a:ea typeface="黑体" panose="02010609060101010101" pitchFamily="49" charset="-122"/>
                            </a:rPr>
                            <m:t>方阵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，也可记作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为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的主对角线</m:t>
                          </m:r>
                        </m:e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上的元素。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                                        </m:t>
                          </m:r>
                        </m:e>
                      </m:eqAr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E3A2EEA-F518-43B9-A234-6A6F6FC38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83" y="1916832"/>
                <a:ext cx="7807775" cy="2155142"/>
              </a:xfrm>
              <a:prstGeom prst="rect">
                <a:avLst/>
              </a:prstGeom>
              <a:blipFill>
                <a:blip r:embed="rId3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70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6812A25-C916-4B3F-A4D2-D566E7A1B033}"/>
              </a:ext>
            </a:extLst>
          </p:cNvPr>
          <p:cNvGrpSpPr/>
          <p:nvPr/>
        </p:nvGrpSpPr>
        <p:grpSpPr>
          <a:xfrm>
            <a:off x="2123731" y="1268763"/>
            <a:ext cx="1847489" cy="1228617"/>
            <a:chOff x="2148447" y="1540299"/>
            <a:chExt cx="1847489" cy="1228617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148447" y="1790393"/>
              <a:ext cx="1631465" cy="978523"/>
              <a:chOff x="42" y="32"/>
              <a:chExt cx="1296" cy="960"/>
            </a:xfrm>
          </p:grpSpPr>
          <p:sp>
            <p:nvSpPr>
              <p:cNvPr id="39952" name="AutoShape 11"/>
              <p:cNvSpPr>
                <a:spLocks noChangeArrowheads="1"/>
              </p:cNvSpPr>
              <p:nvPr/>
            </p:nvSpPr>
            <p:spPr bwMode="auto">
              <a:xfrm>
                <a:off x="42" y="32"/>
                <a:ext cx="1296" cy="96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995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8710645"/>
                  </p:ext>
                </p:extLst>
              </p:nvPr>
            </p:nvGraphicFramePr>
            <p:xfrm>
              <a:off x="262" y="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292354" imgH="317776" progId="Equation.3">
                      <p:embed/>
                    </p:oleObj>
                  </mc:Choice>
                  <mc:Fallback>
                    <p:oleObj r:id="rId2" imgW="292354" imgH="317776" progId="Equation.3">
                      <p:embed/>
                      <p:pic>
                        <p:nvPicPr>
                          <p:cNvPr id="3995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" y="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2430250" y="1540299"/>
              <a:ext cx="1565686" cy="1024605"/>
              <a:chOff x="0" y="0"/>
              <a:chExt cx="1296" cy="1008"/>
            </a:xfrm>
          </p:grpSpPr>
          <p:sp>
            <p:nvSpPr>
              <p:cNvPr id="39950" name="AutoShape 14"/>
              <p:cNvSpPr>
                <a:spLocks noChangeArrowheads="1"/>
              </p:cNvSpPr>
              <p:nvPr/>
            </p:nvSpPr>
            <p:spPr bwMode="auto">
              <a:xfrm rot="10800000">
                <a:off x="0" y="0"/>
                <a:ext cx="1296" cy="1008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graphicFrame>
            <p:nvGraphicFramePr>
              <p:cNvPr id="39951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0208161"/>
                  </p:ext>
                </p:extLst>
              </p:nvPr>
            </p:nvGraphicFramePr>
            <p:xfrm>
              <a:off x="844" y="218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92354" imgH="317776" progId="Equation.3">
                      <p:embed/>
                    </p:oleObj>
                  </mc:Choice>
                  <mc:Fallback>
                    <p:oleObj r:id="rId4" imgW="292354" imgH="317776" progId="Equation.3">
                      <p:embed/>
                      <p:pic>
                        <p:nvPicPr>
                          <p:cNvPr id="39951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18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Text Box 5">
            <a:extLst>
              <a:ext uri="{FF2B5EF4-FFF2-40B4-BE49-F238E27FC236}">
                <a16:creationId xmlns:a16="http://schemas.microsoft.com/office/drawing/2014/main" id="{175C8314-3DCC-46B4-8190-38B9E9D0A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620690"/>
            <a:ext cx="31680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二、矩阵的定义</a:t>
            </a:r>
          </a:p>
        </p:txBody>
      </p:sp>
      <p:sp>
        <p:nvSpPr>
          <p:cNvPr id="23" name="灯片编号占位符 2">
            <a:extLst>
              <a:ext uri="{FF2B5EF4-FFF2-40B4-BE49-F238E27FC236}">
                <a16:creationId xmlns:a16="http://schemas.microsoft.com/office/drawing/2014/main" id="{424AFF45-D32B-4654-A2C3-1D19E40EBC62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7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>
                <a:solidFill>
                  <a:schemeClr val="bg1"/>
                </a:solidFill>
              </a:rPr>
              <a:pPr algn="ctr" eaLnBrk="1" hangingPunct="1"/>
              <a:t>6</a:t>
            </a:fld>
            <a:r>
              <a:rPr lang="en-US" altLang="zh-CN" dirty="0">
                <a:solidFill>
                  <a:schemeClr val="bg1"/>
                </a:solidFill>
              </a:rPr>
              <a:t>/8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5E1E3BD-BDA0-492B-BA34-55A663AA60C7}"/>
                  </a:ext>
                </a:extLst>
              </p:cNvPr>
              <p:cNvSpPr/>
              <p:nvPr/>
            </p:nvSpPr>
            <p:spPr>
              <a:xfrm>
                <a:off x="755576" y="1268761"/>
                <a:ext cx="7920880" cy="1585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（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）形如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的方阵称为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对角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(或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对角阵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</a:rPr>
                  <a:t>           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记作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。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5E1E3BD-BDA0-492B-BA34-55A663AA6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68761"/>
                <a:ext cx="7920880" cy="1585562"/>
              </a:xfrm>
              <a:prstGeom prst="rect">
                <a:avLst/>
              </a:prstGeom>
              <a:blipFill>
                <a:blip r:embed="rId7"/>
                <a:stretch>
                  <a:fillRect l="-847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C05623-4D0F-43D6-8934-944B2D92CDAF}"/>
              </a:ext>
            </a:extLst>
          </p:cNvPr>
          <p:cNvGrpSpPr/>
          <p:nvPr/>
        </p:nvGrpSpPr>
        <p:grpSpPr>
          <a:xfrm>
            <a:off x="1835697" y="1705291"/>
            <a:ext cx="3941124" cy="885793"/>
            <a:chOff x="1857996" y="1961212"/>
            <a:chExt cx="3941124" cy="885794"/>
          </a:xfrm>
        </p:grpSpPr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 rot="1894706">
              <a:off x="1857996" y="1961212"/>
              <a:ext cx="2445292" cy="421653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CC6B54D-C9F3-4A1A-B33C-871F70428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064" y="2677317"/>
              <a:ext cx="629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5DC9B23-B9C4-497B-B85B-3AEDD3AAA16B}"/>
                </a:ext>
              </a:extLst>
            </p:cNvPr>
            <p:cNvSpPr txBox="1"/>
            <p:nvPr/>
          </p:nvSpPr>
          <p:spPr>
            <a:xfrm>
              <a:off x="4745289" y="2477674"/>
              <a:ext cx="1053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不全为</a:t>
              </a:r>
              <a:r>
                <a:rPr lang="en-US" altLang="zh-CN" b="1" dirty="0">
                  <a:solidFill>
                    <a:srgbClr val="FF0000"/>
                  </a:solidFill>
                </a:rPr>
                <a:t>0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467D6C5-533C-4C69-B0DD-9DC7C19EE9AC}"/>
              </a:ext>
            </a:extLst>
          </p:cNvPr>
          <p:cNvGrpSpPr/>
          <p:nvPr/>
        </p:nvGrpSpPr>
        <p:grpSpPr>
          <a:xfrm>
            <a:off x="3943247" y="2992474"/>
            <a:ext cx="1847489" cy="1228617"/>
            <a:chOff x="2148447" y="1540299"/>
            <a:chExt cx="1847489" cy="1228617"/>
          </a:xfrm>
        </p:grpSpPr>
        <p:grpSp>
          <p:nvGrpSpPr>
            <p:cNvPr id="51" name="Group 10">
              <a:extLst>
                <a:ext uri="{FF2B5EF4-FFF2-40B4-BE49-F238E27FC236}">
                  <a16:creationId xmlns:a16="http://schemas.microsoft.com/office/drawing/2014/main" id="{C55C839D-F704-4629-8778-00DF66940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8447" y="1790393"/>
              <a:ext cx="1631465" cy="978523"/>
              <a:chOff x="42" y="32"/>
              <a:chExt cx="1296" cy="960"/>
            </a:xfrm>
          </p:grpSpPr>
          <p:sp>
            <p:nvSpPr>
              <p:cNvPr id="55" name="AutoShape 11">
                <a:extLst>
                  <a:ext uri="{FF2B5EF4-FFF2-40B4-BE49-F238E27FC236}">
                    <a16:creationId xmlns:a16="http://schemas.microsoft.com/office/drawing/2014/main" id="{D5661E21-37EE-4454-AC24-044F8D3E6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32"/>
                <a:ext cx="1296" cy="96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56" name="Object 12">
                <a:extLst>
                  <a:ext uri="{FF2B5EF4-FFF2-40B4-BE49-F238E27FC236}">
                    <a16:creationId xmlns:a16="http://schemas.microsoft.com/office/drawing/2014/main" id="{D7CF5E90-6156-4F34-9E6D-250A2182FC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5899245"/>
                  </p:ext>
                </p:extLst>
              </p:nvPr>
            </p:nvGraphicFramePr>
            <p:xfrm>
              <a:off x="262" y="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292354" imgH="317776" progId="Equation.3">
                      <p:embed/>
                    </p:oleObj>
                  </mc:Choice>
                  <mc:Fallback>
                    <p:oleObj r:id="rId2" imgW="292354" imgH="317776" progId="Equation.3">
                      <p:embed/>
                      <p:pic>
                        <p:nvPicPr>
                          <p:cNvPr id="26" name="Object 12">
                            <a:extLst>
                              <a:ext uri="{FF2B5EF4-FFF2-40B4-BE49-F238E27FC236}">
                                <a16:creationId xmlns:a16="http://schemas.microsoft.com/office/drawing/2014/main" id="{8F240A7F-89C4-4393-8D1F-6C3F826441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" y="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2" name="Group 13">
              <a:extLst>
                <a:ext uri="{FF2B5EF4-FFF2-40B4-BE49-F238E27FC236}">
                  <a16:creationId xmlns:a16="http://schemas.microsoft.com/office/drawing/2014/main" id="{61A86236-7F10-4817-98DA-E5877B119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0250" y="1540299"/>
              <a:ext cx="1565686" cy="1024605"/>
              <a:chOff x="0" y="0"/>
              <a:chExt cx="1296" cy="1008"/>
            </a:xfrm>
          </p:grpSpPr>
          <p:sp>
            <p:nvSpPr>
              <p:cNvPr id="53" name="AutoShape 14">
                <a:extLst>
                  <a:ext uri="{FF2B5EF4-FFF2-40B4-BE49-F238E27FC236}">
                    <a16:creationId xmlns:a16="http://schemas.microsoft.com/office/drawing/2014/main" id="{671D066B-FCD0-4E28-ABE4-D485D6FDD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0" y="0"/>
                <a:ext cx="1296" cy="1008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graphicFrame>
            <p:nvGraphicFramePr>
              <p:cNvPr id="54" name="Object 15">
                <a:extLst>
                  <a:ext uri="{FF2B5EF4-FFF2-40B4-BE49-F238E27FC236}">
                    <a16:creationId xmlns:a16="http://schemas.microsoft.com/office/drawing/2014/main" id="{B6524254-C31A-4319-976B-420CCBBEA5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1114459"/>
                  </p:ext>
                </p:extLst>
              </p:nvPr>
            </p:nvGraphicFramePr>
            <p:xfrm>
              <a:off x="844" y="218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92354" imgH="317776" progId="Equation.3">
                      <p:embed/>
                    </p:oleObj>
                  </mc:Choice>
                  <mc:Fallback>
                    <p:oleObj r:id="rId4" imgW="292354" imgH="317776" progId="Equation.3">
                      <p:embed/>
                      <p:pic>
                        <p:nvPicPr>
                          <p:cNvPr id="24" name="Object 15">
                            <a:extLst>
                              <a:ext uri="{FF2B5EF4-FFF2-40B4-BE49-F238E27FC236}">
                                <a16:creationId xmlns:a16="http://schemas.microsoft.com/office/drawing/2014/main" id="{080773F7-46B1-4996-90A4-41460E93FCE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18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583CEBF-B385-497E-9CA0-240678E96A12}"/>
                  </a:ext>
                </a:extLst>
              </p:cNvPr>
              <p:cNvSpPr/>
              <p:nvPr/>
            </p:nvSpPr>
            <p:spPr>
              <a:xfrm>
                <a:off x="827584" y="2979085"/>
                <a:ext cx="7920880" cy="1242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特别的，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对角阵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单位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(或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单位阵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583CEBF-B385-497E-9CA0-240678E96A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979085"/>
                <a:ext cx="7920880" cy="1242007"/>
              </a:xfrm>
              <a:prstGeom prst="rect">
                <a:avLst/>
              </a:prstGeom>
              <a:blipFill>
                <a:blip r:embed="rId8"/>
                <a:stretch>
                  <a:fillRect l="-847" r="-3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B83D43B6-184C-41AF-9986-86EE2A570B95}"/>
              </a:ext>
            </a:extLst>
          </p:cNvPr>
          <p:cNvGrpSpPr/>
          <p:nvPr/>
        </p:nvGrpSpPr>
        <p:grpSpPr>
          <a:xfrm>
            <a:off x="3655213" y="3407305"/>
            <a:ext cx="3941124" cy="885793"/>
            <a:chOff x="1857996" y="1961212"/>
            <a:chExt cx="3941124" cy="885794"/>
          </a:xfrm>
        </p:grpSpPr>
        <p:sp>
          <p:nvSpPr>
            <p:cNvPr id="59" name="Oval 16">
              <a:extLst>
                <a:ext uri="{FF2B5EF4-FFF2-40B4-BE49-F238E27FC236}">
                  <a16:creationId xmlns:a16="http://schemas.microsoft.com/office/drawing/2014/main" id="{9E784DF4-F270-456E-BA0D-6AFB8882F9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4706">
              <a:off x="1857996" y="1961212"/>
              <a:ext cx="2445292" cy="421653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37938F0-3523-402E-AE29-88056D983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064" y="2677317"/>
              <a:ext cx="629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F192CA0-5B0F-4A45-B094-FB3C6708210A}"/>
                </a:ext>
              </a:extLst>
            </p:cNvPr>
            <p:cNvSpPr txBox="1"/>
            <p:nvPr/>
          </p:nvSpPr>
          <p:spPr>
            <a:xfrm>
              <a:off x="4745289" y="2477674"/>
              <a:ext cx="1053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全为</a:t>
              </a:r>
              <a:r>
                <a:rPr lang="en-US" altLang="zh-CN" b="1" dirty="0">
                  <a:solidFill>
                    <a:srgbClr val="FF0000"/>
                  </a:solidFill>
                </a:rPr>
                <a:t>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2EEC3F8-EEAA-4198-BF37-BA3AEABB49D1}"/>
              </a:ext>
            </a:extLst>
          </p:cNvPr>
          <p:cNvGrpSpPr/>
          <p:nvPr/>
        </p:nvGrpSpPr>
        <p:grpSpPr>
          <a:xfrm>
            <a:off x="3419875" y="4504642"/>
            <a:ext cx="1847489" cy="1228617"/>
            <a:chOff x="2148447" y="1540299"/>
            <a:chExt cx="1847489" cy="1228617"/>
          </a:xfrm>
        </p:grpSpPr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958985BC-A8FE-4B00-8D6A-A4DF40DADB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8447" y="1790393"/>
              <a:ext cx="1631465" cy="978523"/>
              <a:chOff x="42" y="32"/>
              <a:chExt cx="1296" cy="960"/>
            </a:xfrm>
          </p:grpSpPr>
          <p:sp>
            <p:nvSpPr>
              <p:cNvPr id="39" name="AutoShape 11">
                <a:extLst>
                  <a:ext uri="{FF2B5EF4-FFF2-40B4-BE49-F238E27FC236}">
                    <a16:creationId xmlns:a16="http://schemas.microsoft.com/office/drawing/2014/main" id="{645A1423-B836-4CBA-9F40-375780F59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" y="32"/>
                <a:ext cx="1296" cy="960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40" name="Object 12">
                <a:extLst>
                  <a:ext uri="{FF2B5EF4-FFF2-40B4-BE49-F238E27FC236}">
                    <a16:creationId xmlns:a16="http://schemas.microsoft.com/office/drawing/2014/main" id="{826523DE-53E2-42E2-BC5A-F2144F9622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5366471"/>
                  </p:ext>
                </p:extLst>
              </p:nvPr>
            </p:nvGraphicFramePr>
            <p:xfrm>
              <a:off x="262" y="54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292354" imgH="317776" progId="Equation.3">
                      <p:embed/>
                    </p:oleObj>
                  </mc:Choice>
                  <mc:Fallback>
                    <p:oleObj r:id="rId2" imgW="292354" imgH="317776" progId="Equation.3">
                      <p:embed/>
                      <p:pic>
                        <p:nvPicPr>
                          <p:cNvPr id="56" name="Object 12">
                            <a:extLst>
                              <a:ext uri="{FF2B5EF4-FFF2-40B4-BE49-F238E27FC236}">
                                <a16:creationId xmlns:a16="http://schemas.microsoft.com/office/drawing/2014/main" id="{D7CF5E90-6156-4F34-9E6D-250A2182FC0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2" y="54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" name="Group 13">
              <a:extLst>
                <a:ext uri="{FF2B5EF4-FFF2-40B4-BE49-F238E27FC236}">
                  <a16:creationId xmlns:a16="http://schemas.microsoft.com/office/drawing/2014/main" id="{F1358B68-1495-4C8D-A5BE-E8A30573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0250" y="1540299"/>
              <a:ext cx="1565686" cy="1024605"/>
              <a:chOff x="0" y="0"/>
              <a:chExt cx="1296" cy="1008"/>
            </a:xfrm>
          </p:grpSpPr>
          <p:sp>
            <p:nvSpPr>
              <p:cNvPr id="36" name="AutoShape 14">
                <a:extLst>
                  <a:ext uri="{FF2B5EF4-FFF2-40B4-BE49-F238E27FC236}">
                    <a16:creationId xmlns:a16="http://schemas.microsoft.com/office/drawing/2014/main" id="{1A354CE9-2DF7-4C0C-8B78-3BE4A997A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0" y="0"/>
                <a:ext cx="1296" cy="1008"/>
              </a:xfrm>
              <a:prstGeom prst="rtTriangl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graphicFrame>
            <p:nvGraphicFramePr>
              <p:cNvPr id="38" name="Object 15">
                <a:extLst>
                  <a:ext uri="{FF2B5EF4-FFF2-40B4-BE49-F238E27FC236}">
                    <a16:creationId xmlns:a16="http://schemas.microsoft.com/office/drawing/2014/main" id="{971EA1AC-B6EC-4212-86BF-9C9139ABA1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1611299"/>
                  </p:ext>
                </p:extLst>
              </p:nvPr>
            </p:nvGraphicFramePr>
            <p:xfrm>
              <a:off x="844" y="218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92354" imgH="317776" progId="Equation.3">
                      <p:embed/>
                    </p:oleObj>
                  </mc:Choice>
                  <mc:Fallback>
                    <p:oleObj r:id="rId4" imgW="292354" imgH="317776" progId="Equation.3">
                      <p:embed/>
                      <p:pic>
                        <p:nvPicPr>
                          <p:cNvPr id="54" name="Object 15">
                            <a:extLst>
                              <a:ext uri="{FF2B5EF4-FFF2-40B4-BE49-F238E27FC236}">
                                <a16:creationId xmlns:a16="http://schemas.microsoft.com/office/drawing/2014/main" id="{B6524254-C31A-4319-976B-420CCBBEA51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4" y="218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D9777FC-B18F-42C0-8B0D-0CAF8A1D8907}"/>
                  </a:ext>
                </a:extLst>
              </p:cNvPr>
              <p:cNvSpPr/>
              <p:nvPr/>
            </p:nvSpPr>
            <p:spPr>
              <a:xfrm>
                <a:off x="827584" y="4491253"/>
                <a:ext cx="7920880" cy="1242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对角阵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数量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D9777FC-B18F-42C0-8B0D-0CAF8A1D8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491253"/>
                <a:ext cx="7920880" cy="12420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组合 41">
            <a:extLst>
              <a:ext uri="{FF2B5EF4-FFF2-40B4-BE49-F238E27FC236}">
                <a16:creationId xmlns:a16="http://schemas.microsoft.com/office/drawing/2014/main" id="{5097F93F-C327-41B9-B505-27ECD5CF4DD4}"/>
              </a:ext>
            </a:extLst>
          </p:cNvPr>
          <p:cNvGrpSpPr/>
          <p:nvPr/>
        </p:nvGrpSpPr>
        <p:grpSpPr>
          <a:xfrm>
            <a:off x="3131841" y="4919473"/>
            <a:ext cx="3941124" cy="885793"/>
            <a:chOff x="1857996" y="1961212"/>
            <a:chExt cx="3941124" cy="885794"/>
          </a:xfrm>
        </p:grpSpPr>
        <p:sp>
          <p:nvSpPr>
            <p:cNvPr id="43" name="Oval 16">
              <a:extLst>
                <a:ext uri="{FF2B5EF4-FFF2-40B4-BE49-F238E27FC236}">
                  <a16:creationId xmlns:a16="http://schemas.microsoft.com/office/drawing/2014/main" id="{88F50239-2BD0-4EAE-BCEA-03B8CB1242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4706">
              <a:off x="1857996" y="1961212"/>
              <a:ext cx="2445292" cy="421653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83E180E-2DF3-499E-8F2A-423ABCF86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9064" y="2677317"/>
              <a:ext cx="62993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FAC7271F-2BA1-413E-A919-0AE63679EFE1}"/>
                    </a:ext>
                  </a:extLst>
                </p:cNvPr>
                <p:cNvSpPr txBox="1"/>
                <p:nvPr/>
              </p:nvSpPr>
              <p:spPr>
                <a:xfrm>
                  <a:off x="4745289" y="2477674"/>
                  <a:ext cx="1053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FF0000"/>
                      </a:solidFill>
                    </a:rPr>
                    <a:t>全为</a:t>
                  </a:r>
                  <a14:m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FAC7271F-2BA1-413E-A919-0AE63679E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289" y="2477674"/>
                  <a:ext cx="105383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624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0175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7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0" name="AutoShape 14"/>
          <p:cNvSpPr>
            <a:spLocks noChangeArrowheads="1"/>
          </p:cNvSpPr>
          <p:nvPr/>
        </p:nvSpPr>
        <p:spPr bwMode="auto">
          <a:xfrm rot="10800000">
            <a:off x="2051721" y="3553274"/>
            <a:ext cx="2272835" cy="1356951"/>
          </a:xfrm>
          <a:prstGeom prst="rtTriangl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175C8314-3DCC-46B4-8190-38B9E9D0A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620690"/>
            <a:ext cx="31680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二、矩阵的定义</a:t>
            </a:r>
          </a:p>
        </p:txBody>
      </p:sp>
      <p:sp>
        <p:nvSpPr>
          <p:cNvPr id="23" name="灯片编号占位符 2">
            <a:extLst>
              <a:ext uri="{FF2B5EF4-FFF2-40B4-BE49-F238E27FC236}">
                <a16:creationId xmlns:a16="http://schemas.microsoft.com/office/drawing/2014/main" id="{424AFF45-D32B-4654-A2C3-1D19E40EBC62}"/>
              </a:ext>
            </a:extLst>
          </p:cNvPr>
          <p:cNvSpPr txBox="1">
            <a:spLocks/>
          </p:cNvSpPr>
          <p:nvPr/>
        </p:nvSpPr>
        <p:spPr bwMode="auto">
          <a:xfrm>
            <a:off x="4114800" y="6518277"/>
            <a:ext cx="914400" cy="33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0" latinLnBrk="0" hangingPunct="0">
              <a:defRPr sz="16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fld id="{582730DC-B09A-42D6-84B7-73A0EADC65D4}" type="slidenum">
              <a:rPr lang="zh-CN" altLang="en-US">
                <a:solidFill>
                  <a:schemeClr val="bg1"/>
                </a:solidFill>
              </a:rPr>
              <a:pPr algn="ctr" eaLnBrk="1" hangingPunct="1"/>
              <a:t>7</a:t>
            </a:fld>
            <a:r>
              <a:rPr lang="en-US" altLang="zh-CN" dirty="0">
                <a:solidFill>
                  <a:schemeClr val="bg1"/>
                </a:solidFill>
              </a:rPr>
              <a:t>/8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5E1E3BD-BDA0-492B-BA34-55A663AA60C7}"/>
                  </a:ext>
                </a:extLst>
              </p:cNvPr>
              <p:cNvSpPr/>
              <p:nvPr/>
            </p:nvSpPr>
            <p:spPr>
              <a:xfrm>
                <a:off x="729812" y="3482752"/>
                <a:ext cx="8064896" cy="1242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（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5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）形如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/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/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的方阵称为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上三角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；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5E1E3BD-BDA0-492B-BA34-55A663AA6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12" y="3482752"/>
                <a:ext cx="8064896" cy="1242007"/>
              </a:xfrm>
              <a:prstGeom prst="rect">
                <a:avLst/>
              </a:prstGeom>
              <a:blipFill>
                <a:blip r:embed="rId2"/>
                <a:stretch>
                  <a:fillRect l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F499B5F-BF5C-4D7C-8B50-1A9A4DF0A178}"/>
                  </a:ext>
                </a:extLst>
              </p:cNvPr>
              <p:cNvSpPr/>
              <p:nvPr/>
            </p:nvSpPr>
            <p:spPr>
              <a:xfrm>
                <a:off x="755576" y="4923301"/>
                <a:ext cx="8064896" cy="1242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Cambria Math" panose="02040503050406030204" pitchFamily="18" charset="0"/>
                  </a:rPr>
                  <a:t>            形如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/>
                            <m:e/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的方阵称为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下三角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；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F499B5F-BF5C-4D7C-8B50-1A9A4DF0A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923301"/>
                <a:ext cx="8064896" cy="1242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utoShape 11">
            <a:extLst>
              <a:ext uri="{FF2B5EF4-FFF2-40B4-BE49-F238E27FC236}">
                <a16:creationId xmlns:a16="http://schemas.microsoft.com/office/drawing/2014/main" id="{076E4F7F-5E6A-47D7-AFD8-939B517C8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4923297"/>
            <a:ext cx="2376264" cy="1152128"/>
          </a:xfrm>
          <a:prstGeom prst="rtTriangl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3A44F-A087-46C1-BE29-1634F9393317}"/>
              </a:ext>
            </a:extLst>
          </p:cNvPr>
          <p:cNvSpPr/>
          <p:nvPr/>
        </p:nvSpPr>
        <p:spPr>
          <a:xfrm>
            <a:off x="1404610" y="6125235"/>
            <a:ext cx="6715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/>
              </a:rPr>
              <a:t>注：</a:t>
            </a:r>
            <a:r>
              <a:rPr lang="zh-CN" altLang="en-US" sz="2000" dirty="0">
                <a:latin typeface="Cambria Math" panose="02040503050406030204" pitchFamily="18" charset="0"/>
              </a:rPr>
              <a:t>上三角矩阵与下三角矩阵统称为</a:t>
            </a:r>
            <a:r>
              <a:rPr lang="zh-CN" altLang="en-US" b="1" dirty="0">
                <a:solidFill>
                  <a:srgbClr val="FF0000"/>
                </a:solidFill>
                <a:latin typeface="楷体_GB2312"/>
              </a:rPr>
              <a:t>三角阵</a:t>
            </a:r>
            <a:r>
              <a:rPr lang="zh-CN" altLang="en-US" sz="2000" dirty="0">
                <a:latin typeface="Cambria Math" panose="02040503050406030204" pitchFamily="18" charset="0"/>
              </a:rPr>
              <a:t>，记作</a:t>
            </a:r>
            <a:r>
              <a:rPr lang="en-US" altLang="zh-CN" sz="2000" dirty="0" err="1">
                <a:latin typeface="Cambria Math" panose="02040503050406030204" pitchFamily="18" charset="0"/>
              </a:rPr>
              <a:t>tria</a:t>
            </a:r>
            <a:r>
              <a:rPr lang="en-US" altLang="zh-CN" sz="2000" dirty="0">
                <a:latin typeface="Cambria Math" panose="02040503050406030204" pitchFamily="18" charset="0"/>
              </a:rPr>
              <a:t>(A)</a:t>
            </a:r>
            <a:r>
              <a:rPr lang="zh-CN" altLang="en-US" sz="2000" dirty="0">
                <a:latin typeface="Cambria Math" panose="02040503050406030204" pitchFamily="18" charset="0"/>
              </a:rPr>
              <a:t>。</a:t>
            </a:r>
            <a:endParaRPr lang="en-US" altLang="zh-CN" sz="2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6E64449-7DBF-41B5-A970-4C492E1AA21E}"/>
                  </a:ext>
                </a:extLst>
              </p:cNvPr>
              <p:cNvSpPr/>
              <p:nvPr/>
            </p:nvSpPr>
            <p:spPr>
              <a:xfrm>
                <a:off x="755576" y="1268761"/>
                <a:ext cx="792088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 dirty="0">
                    <a:latin typeface="Cambria Math" panose="02040503050406030204" pitchFamily="18" charset="0"/>
                  </a:rPr>
                  <a:t>（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4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）所有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元素全为零的矩阵称为</a:t>
                </a:r>
                <a:r>
                  <a:rPr lang="zh-CN" altLang="zh-CN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零矩阵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zh-CN" sz="2000" dirty="0">
                    <a:latin typeface="Cambria Math" panose="02040503050406030204" pitchFamily="18" charset="0"/>
                  </a:rPr>
                  <a:t>零矩阵记作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 dirty="0">
                    <a:latin typeface="Cambria Math" panose="02040503050406030204" pitchFamily="18" charset="0"/>
                  </a:rPr>
                  <a:t>            </a:t>
                </a:r>
                <a:r>
                  <a:rPr lang="zh-CN" altLang="zh-CN" sz="2000" dirty="0">
                    <a:latin typeface="Cambria Math" panose="020405030504060302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6E64449-7DBF-41B5-A970-4C492E1AA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68761"/>
                <a:ext cx="7920880" cy="707886"/>
              </a:xfrm>
              <a:prstGeom prst="rect">
                <a:avLst/>
              </a:prstGeom>
              <a:blipFill>
                <a:blip r:embed="rId4"/>
                <a:stretch>
                  <a:fillRect l="-847" t="-6034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B13966AE-F23F-4E44-8D4B-23DEFE2CC082}"/>
              </a:ext>
            </a:extLst>
          </p:cNvPr>
          <p:cNvSpPr/>
          <p:nvPr/>
        </p:nvSpPr>
        <p:spPr>
          <a:xfrm>
            <a:off x="1450504" y="1988840"/>
            <a:ext cx="4273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zh-CN" altLang="en-US" sz="2000" dirty="0">
                <a:latin typeface="Cambria Math" panose="02040503050406030204" pitchFamily="18" charset="0"/>
              </a:rPr>
              <a:t>：不同阶数的零矩阵是不相等的。</a:t>
            </a:r>
            <a:endParaRPr lang="en-US" altLang="zh-CN" sz="2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2EFB308-9E47-4610-A580-DE7D09A03E8F}"/>
                  </a:ext>
                </a:extLst>
              </p:cNvPr>
              <p:cNvSpPr/>
              <p:nvPr/>
            </p:nvSpPr>
            <p:spPr>
              <a:xfrm>
                <a:off x="2310069" y="2355777"/>
                <a:ext cx="4206151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例如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2EFB308-9E47-4610-A580-DE7D09A03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69" y="2355777"/>
                <a:ext cx="4206151" cy="1126975"/>
              </a:xfrm>
              <a:prstGeom prst="rect">
                <a:avLst/>
              </a:prstGeom>
              <a:blipFill>
                <a:blip r:embed="rId5"/>
                <a:stretch>
                  <a:fillRect l="-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04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 animBg="1"/>
      <p:bldP spid="24" grpId="0"/>
      <p:bldP spid="33" grpId="0"/>
      <p:bldP spid="42" grpId="0" animBg="1"/>
      <p:bldP spid="6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:a16="http://schemas.microsoft.com/office/drawing/2014/main" id="{8D0DC30E-EF6D-4F13-BAE1-F4EACF03D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1" y="620690"/>
            <a:ext cx="48242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二、矩阵的与向量的关系</a:t>
            </a:r>
          </a:p>
        </p:txBody>
      </p:sp>
      <p:sp>
        <p:nvSpPr>
          <p:cNvPr id="4" name="Text Box 56">
            <a:extLst>
              <a:ext uri="{FF2B5EF4-FFF2-40B4-BE49-F238E27FC236}">
                <a16:creationId xmlns:a16="http://schemas.microsoft.com/office/drawing/2014/main" id="{6FB3B0A3-7987-412C-AC4E-E51C410F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7" y="1372707"/>
            <a:ext cx="3155031" cy="40011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向量是一种特殊的矩阵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5C57F-B121-4F3A-A760-4FFC7D1D5CB7}"/>
                  </a:ext>
                </a:extLst>
              </p:cNvPr>
              <p:cNvSpPr txBox="1"/>
              <p:nvPr/>
            </p:nvSpPr>
            <p:spPr>
              <a:xfrm>
                <a:off x="827584" y="1988841"/>
                <a:ext cx="453650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91" indent="-34289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维行向量可视为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阶矩阵；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891" indent="-34289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维列向量可视为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阶矩阵</a:t>
                </a:r>
                <a:r>
                  <a:rPr lang="zh-CN" altLang="en-US" sz="2000" i="1" dirty="0">
                    <a:latin typeface="Cambria Math" panose="02040503050406030204" pitchFamily="18" charset="0"/>
                  </a:rPr>
                  <a:t>；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55C57F-B121-4F3A-A760-4FFC7D1D5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1"/>
                <a:ext cx="4536504" cy="707886"/>
              </a:xfrm>
              <a:prstGeom prst="rect">
                <a:avLst/>
              </a:prstGeom>
              <a:blipFill>
                <a:blip r:embed="rId3"/>
                <a:stretch>
                  <a:fillRect l="-1210" t="-6034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6">
            <a:extLst>
              <a:ext uri="{FF2B5EF4-FFF2-40B4-BE49-F238E27FC236}">
                <a16:creationId xmlns:a16="http://schemas.microsoft.com/office/drawing/2014/main" id="{FB4F9C66-DC3B-4696-A640-1E7A45C36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852936"/>
            <a:ext cx="2638864" cy="40011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矩阵可由向量表示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57AFD8-0333-4AA4-AFB6-FFF34F6227DB}"/>
                  </a:ext>
                </a:extLst>
              </p:cNvPr>
              <p:cNvSpPr txBox="1"/>
              <p:nvPr/>
            </p:nvSpPr>
            <p:spPr>
              <a:xfrm>
                <a:off x="827584" y="3409258"/>
                <a:ext cx="8064896" cy="73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891" indent="-342891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的每一行都是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维行向量，记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l-GR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20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0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表示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个行向量，则</a:t>
                </a: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57AFD8-0333-4AA4-AFB6-FFF34F622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409258"/>
                <a:ext cx="8064896" cy="732573"/>
              </a:xfrm>
              <a:prstGeom prst="rect">
                <a:avLst/>
              </a:prstGeom>
              <a:blipFill>
                <a:blip r:embed="rId4"/>
                <a:stretch>
                  <a:fillRect l="-680" t="-666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E44FA0F7-ACC9-4D90-BC1F-019A847C9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357759"/>
              </p:ext>
            </p:extLst>
          </p:nvPr>
        </p:nvGraphicFramePr>
        <p:xfrm>
          <a:off x="3830638" y="4048126"/>
          <a:ext cx="119856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939600" progId="Equation.DSMT4">
                  <p:embed/>
                </p:oleObj>
              </mc:Choice>
              <mc:Fallback>
                <p:oleObj name="Equation" r:id="rId5" imgW="685800" imgH="939600" progId="Equation.DSMT4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4048126"/>
                        <a:ext cx="1198563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9EF256EE-8380-4AD1-9FA0-AD7E438AF591}"/>
              </a:ext>
            </a:extLst>
          </p:cNvPr>
          <p:cNvGrpSpPr/>
          <p:nvPr/>
        </p:nvGrpSpPr>
        <p:grpSpPr>
          <a:xfrm>
            <a:off x="824905" y="5374401"/>
            <a:ext cx="8064896" cy="1483600"/>
            <a:chOff x="827584" y="5374400"/>
            <a:chExt cx="8064896" cy="1483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7598221-8D0E-4A14-ADF1-D95799243123}"/>
                    </a:ext>
                  </a:extLst>
                </p:cNvPr>
                <p:cNvSpPr txBox="1"/>
                <p:nvPr/>
              </p:nvSpPr>
              <p:spPr>
                <a:xfrm>
                  <a:off x="827584" y="5733256"/>
                  <a:ext cx="8064896" cy="7325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891" indent="-342891">
                    <a:buFont typeface="Wingdings" panose="05000000000000000000" pitchFamily="2" charset="2"/>
                    <a:buChar char="Ø"/>
                  </a:pPr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矩阵</a:t>
                  </a:r>
                  <a14:m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的每一列都是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维列向量，记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nor/>
                        </m:rP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表示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的第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𝑖</m:t>
                      </m:r>
                    </m:oMath>
                  </a14:m>
                  <a:r>
                    <a:rPr lang="zh-CN" altLang="en-US" sz="20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个列向量，则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b="1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a14:m>
                  <a:endParaRPr lang="en-US" altLang="zh-CN" sz="200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7598221-8D0E-4A14-ADF1-D95799243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5733256"/>
                  <a:ext cx="8064896" cy="732573"/>
                </a:xfrm>
                <a:prstGeom prst="rect">
                  <a:avLst/>
                </a:prstGeom>
                <a:blipFill>
                  <a:blip r:embed="rId7"/>
                  <a:stretch>
                    <a:fillRect l="-680" t="-6612" r="-756" b="-115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灯片编号占位符 2">
              <a:extLst>
                <a:ext uri="{FF2B5EF4-FFF2-40B4-BE49-F238E27FC236}">
                  <a16:creationId xmlns:a16="http://schemas.microsoft.com/office/drawing/2014/main" id="{908D7C86-4A83-454D-87BA-B6F4001CC2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14800" y="6518275"/>
              <a:ext cx="914400" cy="339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r" defTabSz="914400" rtl="0" eaLnBrk="0" latinLnBrk="0" hangingPunct="0">
                <a:defRPr sz="16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742950" indent="-285750" algn="l" defTabSz="914400" rtl="0" eaLnBrk="0" latinLnBrk="0" hangingPunct="0">
                <a:defRPr sz="18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1143000" indent="-228600" algn="l" defTabSz="914400" rtl="0" eaLnBrk="0" latinLnBrk="0" hangingPunct="0">
                <a:defRPr sz="18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600200" indent="-228600" algn="l" defTabSz="914400" rtl="0" eaLnBrk="0" latinLnBrk="0" hangingPunct="0">
                <a:defRPr sz="18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2057400" indent="-228600" algn="l" defTabSz="914400" rtl="0" eaLnBrk="0" latinLnBrk="0" hangingPunct="0">
                <a:defRPr sz="18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 eaLnBrk="1" hangingPunct="1"/>
              <a:fld id="{582730DC-B09A-42D6-84B7-73A0EADC65D4}" type="slidenum">
                <a:rPr lang="zh-CN" altLang="en-US">
                  <a:solidFill>
                    <a:schemeClr val="bg1"/>
                  </a:solidFill>
                </a:rPr>
                <a:pPr algn="ctr" eaLnBrk="1" hangingPunct="1"/>
                <a:t>8</a:t>
              </a:fld>
              <a:r>
                <a:rPr lang="en-US" altLang="zh-CN" dirty="0">
                  <a:solidFill>
                    <a:schemeClr val="bg1"/>
                  </a:solidFill>
                </a:rPr>
                <a:t>/8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3877385-CC3B-4128-BA08-28CD85F24F1A}"/>
                    </a:ext>
                  </a:extLst>
                </p:cNvPr>
                <p:cNvSpPr/>
                <p:nvPr/>
              </p:nvSpPr>
              <p:spPr>
                <a:xfrm>
                  <a:off x="6804248" y="5374400"/>
                  <a:ext cx="916853" cy="11269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3877385-CC3B-4128-BA08-28CD85F24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5374400"/>
                  <a:ext cx="916853" cy="11269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972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全屏显示(4:3)</PresentationFormat>
  <Paragraphs>66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黑体</vt:lpstr>
      <vt:lpstr>华文新魏</vt:lpstr>
      <vt:lpstr>楷体_GB2312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Default Design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HEARLIFE</dc:creator>
  <cp:lastModifiedBy>云鹏 何</cp:lastModifiedBy>
  <cp:revision>51</cp:revision>
  <dcterms:created xsi:type="dcterms:W3CDTF">2015-09-17T09:06:21Z</dcterms:created>
  <dcterms:modified xsi:type="dcterms:W3CDTF">2023-03-06T02:05:52Z</dcterms:modified>
</cp:coreProperties>
</file>